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C75556-01AB-4467-AF76-C4AF3AAEE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215191-89D9-4F71-8E3C-3F9394644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B165FA-A398-409E-A5EA-4779FDE8A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FB38-ABB2-456F-B440-63754B56CBF0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A6A516-BCC2-4391-8DB7-5DFE55C4F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01BE15-8E38-48A6-B903-5B55E6B8B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6A1-3624-460D-B10E-CC1F967F2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824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934868-E1A2-4C8D-838B-E42212F7D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AC57CE-98EC-455A-A950-56F2F2A84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59F0E-4B21-48A3-90D6-141E82117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FB38-ABB2-456F-B440-63754B56CBF0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89FC94-D304-4F6A-B601-F44A49932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EBD4F6-814F-4E02-BF8C-BE3AC493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6A1-3624-460D-B10E-CC1F967F2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034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CDFBBAD-0011-4989-B355-F45EE48409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9BC0D5E-2E16-43C6-8F85-17939E42F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016978-57A6-4B79-99BB-AADE1140A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FB38-ABB2-456F-B440-63754B56CBF0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811531-BCDA-4DF8-A3FC-F8313275C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A8C2C8-2931-458B-B7DA-8604A0477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6A1-3624-460D-B10E-CC1F967F2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418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04BA06-C9DA-46B1-B42E-ACF4A8C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2506ED-3DA9-4219-B0F4-D16E3FF0E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741EA1-5573-41CB-BCE2-2ADA243DD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FB38-ABB2-456F-B440-63754B56CBF0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F3D1B6-2A71-4286-94B3-7E288D4DF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03728F-7EE8-4EB7-9B9D-DED9014BF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6A1-3624-460D-B10E-CC1F967F2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27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09B5A-6CCE-4823-8B24-D6DEA1BE5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213432-5D8F-4917-8232-AE7B74CF9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8DFBD7-4390-45EC-81C6-0A2AB0A02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FB38-ABB2-456F-B440-63754B56CBF0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C31299-D3E0-44AA-8635-51B755F62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9F7513-0C0A-4334-9A6E-74BBFF31E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6A1-3624-460D-B10E-CC1F967F2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352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7A2C-8D6C-4903-975D-C48ED0DDB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EA2BA2-CF93-491A-BF4B-798B2B400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8AC0BD-F8B6-4B27-815F-891A6333E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49F88C-5F34-4648-B6E6-EE7B8A1C7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FB38-ABB2-456F-B440-63754B56CBF0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876559-4D9A-4715-8ADE-537EAF633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5B0DF4-5757-4193-A0FA-8CDAADA9C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6A1-3624-460D-B10E-CC1F967F2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59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A2BCC0-0AF8-412C-A2A2-C0CCCFF11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54DC46-9355-4710-8768-9623D4D26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324279-D2E5-4FF6-A049-E20A1E70F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223E90B-1FAB-427C-A1DC-5C954810B6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4944C00-986E-4FE2-9588-2A2655847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801C009-A457-44A6-B4F6-079E4088A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FB38-ABB2-456F-B440-63754B56CBF0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56ADE33-0143-44BB-8C14-1C6C68F9B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B89E6A-F0DF-4F25-A701-E62024C1C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6A1-3624-460D-B10E-CC1F967F2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800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74A66-298F-444C-A3D0-1CEE48EA6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BF4C67-E616-4588-BFF0-54E3058F3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FB38-ABB2-456F-B440-63754B56CBF0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260A3-0B78-4EE4-8C27-B98848377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4A86C93-3E4E-42FB-BD71-BCB535F7A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6A1-3624-460D-B10E-CC1F967F2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45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8C953E2-FA61-4FA8-B850-F140D8E08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FB38-ABB2-456F-B440-63754B56CBF0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4F59FCD-0EB9-4A8D-BE99-2CA6136FF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714E911-B28F-44F3-BDE4-01EAD918A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6A1-3624-460D-B10E-CC1F967F2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169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89504-55D4-415D-8F27-93D8C8B02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CCB7A5-24C1-4ECC-AEEE-E3221F439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608AD2-3171-4798-9B46-36BFFEC4F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BBA3A7-1B55-4CEC-97EA-3AE9F3B41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FB38-ABB2-456F-B440-63754B56CBF0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0A100A-7E33-4CBB-9537-4C858E575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A6E282-A7DC-44D2-BABE-C615B5F06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6A1-3624-460D-B10E-CC1F967F2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52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040F3-3987-4ED1-8B60-4663F95A1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64768BA-D8AD-4159-A1E9-21471503EA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A2FF7A-D3C2-4C71-9291-758C89A19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08B635-2936-4BAD-9CF7-6374A8C27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FB38-ABB2-456F-B440-63754B56CBF0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DFF803-2CC4-4AFA-9FA6-C86CC8A4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DF18C9-3B74-492C-BA03-01D8034BF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6A1-3624-460D-B10E-CC1F967F2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785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61803B6-1627-41E1-8740-27D41543A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16E851-D87C-4D9C-B349-3D71EF23F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4A8A25-D487-4232-BD4E-C4ED2597EE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FB38-ABB2-456F-B440-63754B56CBF0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93313B-B60D-4161-BA09-277C284EA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068819-1B38-491C-9CB4-90DBD3676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B96A1-3624-460D-B10E-CC1F967F2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13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5CD922-1F6F-45A3-AA33-1E724DC532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5400" b="1" dirty="0"/>
              <a:t>PROYECTO DE REESTRUCTURACIÓN DE RUTAS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8D66054-8FD2-48FD-B93B-12A08900E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5873" y="4806369"/>
            <a:ext cx="9144000" cy="1036869"/>
          </a:xfrm>
        </p:spPr>
        <p:txBody>
          <a:bodyPr>
            <a:normAutofit/>
          </a:bodyPr>
          <a:lstStyle/>
          <a:p>
            <a:r>
              <a:rPr lang="es-ES" sz="4800" dirty="0"/>
              <a:t>ERRORES TÉCNICOS DETECTADOS</a:t>
            </a:r>
          </a:p>
        </p:txBody>
      </p:sp>
    </p:spTree>
    <p:extLst>
      <p:ext uri="{BB962C8B-B14F-4D97-AF65-F5344CB8AC3E}">
        <p14:creationId xmlns:p14="http://schemas.microsoft.com/office/powerpoint/2010/main" val="3241650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67171F9-6E71-4A90-BF55-E6DA664FE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5255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/>
              <a:t>CONCLUSIONES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A9B01B4D-D682-42A2-AF9C-2821986E0932}"/>
              </a:ext>
            </a:extLst>
          </p:cNvPr>
          <p:cNvSpPr txBox="1">
            <a:spLocks/>
          </p:cNvSpPr>
          <p:nvPr/>
        </p:nvSpPr>
        <p:spPr>
          <a:xfrm>
            <a:off x="838200" y="2106687"/>
            <a:ext cx="7670180" cy="4273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/>
              <a:t>Los errores en el dimensionamiento de la flota generarían un grave problema de falta de capacidad, principalmente en las rutas troncales y </a:t>
            </a:r>
            <a:r>
              <a:rPr lang="es-ES" sz="2400" b="1" dirty="0" err="1"/>
              <a:t>subtroncales</a:t>
            </a:r>
            <a:r>
              <a:rPr lang="es-ES" sz="2400" b="1" dirty="0"/>
              <a:t>, lo que provocaría que las estaciones se saturen,  los usuarios realicen larguísimas esperas y posteriormente busquen otro modo de transporte, abriendo puertas al incremento de vehículos particulares (automóviles y motos) y modos informales.</a:t>
            </a:r>
          </a:p>
          <a:p>
            <a:endParaRPr lang="es-ES" sz="2400" b="1" dirty="0"/>
          </a:p>
          <a:p>
            <a:r>
              <a:rPr lang="es-ES" sz="2400" b="1" dirty="0"/>
              <a:t> Las rutas troncales se verían saturadas durante todo el día  y el plan que tiene como objetivo el alimentar de usuarios al Metro de Quito no cumpliría con sus expectativas.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1C46574D-3E4A-4AC1-9BAD-D6418A8F7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8898" y="1568605"/>
            <a:ext cx="2594866" cy="930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dirty="0"/>
              <a:t>CRISIS EN TRANSANTIAGO</a:t>
            </a:r>
          </a:p>
        </p:txBody>
      </p:sp>
      <p:pic>
        <p:nvPicPr>
          <p:cNvPr id="8" name="Picture 2" descr="Crisis del Transantiago - Wikipedia, la enciclopedia libre">
            <a:extLst>
              <a:ext uri="{FF2B5EF4-FFF2-40B4-BE49-F238E27FC236}">
                <a16:creationId xmlns:a16="http://schemas.microsoft.com/office/drawing/2014/main" id="{73261488-7B5A-4ADD-B454-45B0C5B2F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8307" y="2614691"/>
            <a:ext cx="2174288" cy="162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hile cumple 10 años de Transantiago | America | EL PAÍS">
            <a:extLst>
              <a:ext uri="{FF2B5EF4-FFF2-40B4-BE49-F238E27FC236}">
                <a16:creationId xmlns:a16="http://schemas.microsoft.com/office/drawing/2014/main" id="{B2ED09AB-C4DC-49CD-BD43-06807036F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8307" y="4474931"/>
            <a:ext cx="2174288" cy="162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255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67171F9-6E71-4A90-BF55-E6DA664FE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781" y="2338891"/>
            <a:ext cx="10515600" cy="1285255"/>
          </a:xfrm>
        </p:spPr>
        <p:txBody>
          <a:bodyPr>
            <a:noAutofit/>
          </a:bodyPr>
          <a:lstStyle/>
          <a:p>
            <a:pPr algn="ctr"/>
            <a:r>
              <a:rPr lang="es-ES" sz="7200" b="1" dirty="0"/>
              <a:t>PREGUNTAS</a:t>
            </a:r>
          </a:p>
        </p:txBody>
      </p:sp>
    </p:spTree>
    <p:extLst>
      <p:ext uri="{BB962C8B-B14F-4D97-AF65-F5344CB8AC3E}">
        <p14:creationId xmlns:p14="http://schemas.microsoft.com/office/powerpoint/2010/main" val="2281957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67171F9-6E71-4A90-BF55-E6DA664FE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781" y="2338891"/>
            <a:ext cx="10515600" cy="1285255"/>
          </a:xfrm>
        </p:spPr>
        <p:txBody>
          <a:bodyPr>
            <a:noAutofit/>
          </a:bodyPr>
          <a:lstStyle/>
          <a:p>
            <a:pPr algn="ctr"/>
            <a:r>
              <a:rPr lang="es-ES" sz="7200" b="1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39007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3285A4-D71A-41F4-8A9A-2D3F06425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358"/>
          </a:xfrm>
        </p:spPr>
        <p:txBody>
          <a:bodyPr>
            <a:normAutofit fontScale="90000"/>
          </a:bodyPr>
          <a:lstStyle/>
          <a:p>
            <a:r>
              <a:rPr lang="es-ES" sz="2800" b="1" dirty="0"/>
              <a:t>DATOS DEL PROYECTO PRESENTADO POR LA SECRETARÍA DE MOVILIDAD: PAQUETES 1, 2 Y 3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012C3A7-BD8F-4AE4-B763-EFBBE47AF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83160"/>
            <a:ext cx="9961652" cy="400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031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25CF54A-FBA3-49F2-A093-B0470FEBB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118" y="1511131"/>
            <a:ext cx="9539764" cy="4811612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FB8B7DA8-791F-4184-908D-1C8B951D3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358"/>
          </a:xfrm>
        </p:spPr>
        <p:txBody>
          <a:bodyPr>
            <a:normAutofit fontScale="90000"/>
          </a:bodyPr>
          <a:lstStyle/>
          <a:p>
            <a:r>
              <a:rPr lang="es-ES" sz="2800" b="1" dirty="0"/>
              <a:t>DATOS DEL PROYECTO PRESENTADO POR LA SECRETARÍA DE MOVILIDAD: PAQUETES 4, 5, 6 Y 7</a:t>
            </a:r>
          </a:p>
        </p:txBody>
      </p:sp>
    </p:spTree>
    <p:extLst>
      <p:ext uri="{BB962C8B-B14F-4D97-AF65-F5344CB8AC3E}">
        <p14:creationId xmlns:p14="http://schemas.microsoft.com/office/powerpoint/2010/main" val="2576608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67171F9-6E71-4A90-BF55-E6DA664FE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358"/>
          </a:xfrm>
        </p:spPr>
        <p:txBody>
          <a:bodyPr>
            <a:normAutofit fontScale="90000"/>
          </a:bodyPr>
          <a:lstStyle/>
          <a:p>
            <a:r>
              <a:rPr lang="es-ES" sz="2800" b="1" dirty="0"/>
              <a:t>DATOS DEL PROYECTO PRESENTADO POR LA SECRETARÍA DE MOVILIDAD: PAQUETES 8, 9, 10 Y 11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A6BBE7A-3DB1-4AE9-BCDA-2F13D348F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74" y="1840272"/>
            <a:ext cx="9961652" cy="451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97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67171F9-6E71-4A90-BF55-E6DA664FE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358"/>
          </a:xfrm>
        </p:spPr>
        <p:txBody>
          <a:bodyPr>
            <a:normAutofit fontScale="90000"/>
          </a:bodyPr>
          <a:lstStyle/>
          <a:p>
            <a:r>
              <a:rPr lang="es-ES" sz="2800" b="1" dirty="0"/>
              <a:t>DATOS DEL PROYECTO PRESENTADO POR LA SECRETARÍA DE MOVILIDAD: PAQUETES 12, 13, 14, 15, 16 Y 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C11A94D-5023-4221-ACE9-DA937B7E6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064" y="1338144"/>
            <a:ext cx="6564095" cy="515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498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67171F9-6E71-4A90-BF55-E6DA664FE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9567"/>
          </a:xfrm>
        </p:spPr>
        <p:txBody>
          <a:bodyPr>
            <a:noAutofit/>
          </a:bodyPr>
          <a:lstStyle/>
          <a:p>
            <a:r>
              <a:rPr lang="es-ES" sz="2800" b="1" dirty="0"/>
              <a:t>EJEMPLOS DE ERRORES TÉCNICOS: CÁLCULO DE FLOTA OPERATIVA</a:t>
            </a:r>
            <a:br>
              <a:rPr lang="es-ES" sz="2800" b="1" dirty="0"/>
            </a:br>
            <a:endParaRPr lang="es-ES" sz="2800" b="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9F12782-3664-4BD8-B491-F2AA37A7C7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969" b="3287"/>
          <a:stretch/>
        </p:blipFill>
        <p:spPr>
          <a:xfrm>
            <a:off x="702527" y="1172313"/>
            <a:ext cx="10444150" cy="5320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955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67171F9-6E71-4A90-BF55-E6DA664FE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5255"/>
          </a:xfrm>
        </p:spPr>
        <p:txBody>
          <a:bodyPr>
            <a:noAutofit/>
          </a:bodyPr>
          <a:lstStyle/>
          <a:p>
            <a:r>
              <a:rPr lang="es-ES" sz="2800" b="1" dirty="0"/>
              <a:t>EJEMPLOS DE ERRORES TÉCNICOS: INDICADORES DE OPERACIÓN FUERA DE PARÁMETROS</a:t>
            </a:r>
            <a:br>
              <a:rPr lang="es-ES" sz="2800" b="1" dirty="0"/>
            </a:br>
            <a:endParaRPr lang="es-ES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86B2753-3DC8-45CF-BB73-28D7BF1657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408" y="1979699"/>
            <a:ext cx="10651201" cy="271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77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67171F9-6E71-4A90-BF55-E6DA664FE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5255"/>
          </a:xfrm>
        </p:spPr>
        <p:txBody>
          <a:bodyPr>
            <a:noAutofit/>
          </a:bodyPr>
          <a:lstStyle/>
          <a:p>
            <a:r>
              <a:rPr lang="es-ES" sz="2800" b="1" dirty="0"/>
              <a:t>EJEMPLOS DE ERRORES TÉCNICOS: CARGA DE TRONCALES MAL CALCULADA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01D70722-8537-46BE-91F1-F4CEF728B5A9}"/>
              </a:ext>
            </a:extLst>
          </p:cNvPr>
          <p:cNvSpPr/>
          <p:nvPr/>
        </p:nvSpPr>
        <p:spPr>
          <a:xfrm>
            <a:off x="5330282" y="3263936"/>
            <a:ext cx="1884557" cy="15737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TRONCAL ALONSO DE ANGULO</a:t>
            </a:r>
          </a:p>
        </p:txBody>
      </p:sp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685F37B9-2AB3-40B2-A1D9-39F3F0173626}"/>
              </a:ext>
            </a:extLst>
          </p:cNvPr>
          <p:cNvSpPr/>
          <p:nvPr/>
        </p:nvSpPr>
        <p:spPr>
          <a:xfrm>
            <a:off x="7709210" y="3051199"/>
            <a:ext cx="3644589" cy="2002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15 BUSES ART – 2400 PAS</a:t>
            </a:r>
          </a:p>
        </p:txBody>
      </p:sp>
      <p:sp>
        <p:nvSpPr>
          <p:cNvPr id="17" name="Flecha: a la derecha 16">
            <a:extLst>
              <a:ext uri="{FF2B5EF4-FFF2-40B4-BE49-F238E27FC236}">
                <a16:creationId xmlns:a16="http://schemas.microsoft.com/office/drawing/2014/main" id="{944A95AD-EA24-4088-A1FD-79B894257DB8}"/>
              </a:ext>
            </a:extLst>
          </p:cNvPr>
          <p:cNvSpPr/>
          <p:nvPr/>
        </p:nvSpPr>
        <p:spPr>
          <a:xfrm>
            <a:off x="278776" y="5693551"/>
            <a:ext cx="2137319" cy="715763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/>
              <a:t>ALIMENTADOR 6:</a:t>
            </a:r>
          </a:p>
          <a:p>
            <a:pPr algn="ctr"/>
            <a:r>
              <a:rPr lang="es-ES" sz="1400" dirty="0"/>
              <a:t>12 BUSES – 1080 PAS.</a:t>
            </a:r>
          </a:p>
        </p:txBody>
      </p:sp>
      <p:sp>
        <p:nvSpPr>
          <p:cNvPr id="18" name="Flecha: a la derecha 17">
            <a:extLst>
              <a:ext uri="{FF2B5EF4-FFF2-40B4-BE49-F238E27FC236}">
                <a16:creationId xmlns:a16="http://schemas.microsoft.com/office/drawing/2014/main" id="{55B7AAEE-A297-4C58-9E56-46F22B5EED2E}"/>
              </a:ext>
            </a:extLst>
          </p:cNvPr>
          <p:cNvSpPr/>
          <p:nvPr/>
        </p:nvSpPr>
        <p:spPr>
          <a:xfrm>
            <a:off x="278776" y="4921076"/>
            <a:ext cx="2137319" cy="715763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/>
              <a:t>ALIMENTADOR 5:</a:t>
            </a:r>
          </a:p>
          <a:p>
            <a:pPr algn="ctr"/>
            <a:r>
              <a:rPr lang="es-ES" sz="1400" dirty="0"/>
              <a:t>10 BUSES – 900 PAS.</a:t>
            </a:r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id="{EBC86F7D-1569-4FF9-B235-FE030780158F}"/>
              </a:ext>
            </a:extLst>
          </p:cNvPr>
          <p:cNvSpPr/>
          <p:nvPr/>
        </p:nvSpPr>
        <p:spPr>
          <a:xfrm>
            <a:off x="278776" y="4143255"/>
            <a:ext cx="2137319" cy="715763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/>
              <a:t>ALIMENTADOR 4:</a:t>
            </a:r>
          </a:p>
          <a:p>
            <a:pPr algn="ctr"/>
            <a:r>
              <a:rPr lang="es-ES" sz="1400" dirty="0"/>
              <a:t>7.5 BUSES – 675 PAS.</a:t>
            </a:r>
          </a:p>
        </p:txBody>
      </p:sp>
      <p:sp>
        <p:nvSpPr>
          <p:cNvPr id="20" name="Flecha: a la derecha 19">
            <a:extLst>
              <a:ext uri="{FF2B5EF4-FFF2-40B4-BE49-F238E27FC236}">
                <a16:creationId xmlns:a16="http://schemas.microsoft.com/office/drawing/2014/main" id="{1737602D-5C48-47F7-91BE-808934B4C677}"/>
              </a:ext>
            </a:extLst>
          </p:cNvPr>
          <p:cNvSpPr/>
          <p:nvPr/>
        </p:nvSpPr>
        <p:spPr>
          <a:xfrm>
            <a:off x="278778" y="2592959"/>
            <a:ext cx="2137319" cy="715763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/>
              <a:t>ALIMENTADOR 2:</a:t>
            </a:r>
          </a:p>
          <a:p>
            <a:pPr algn="ctr"/>
            <a:r>
              <a:rPr lang="es-ES" sz="1400" dirty="0"/>
              <a:t>10 BUSES – 900 PAS.</a:t>
            </a:r>
          </a:p>
        </p:txBody>
      </p:sp>
      <p:sp>
        <p:nvSpPr>
          <p:cNvPr id="21" name="Flecha: a la derecha 20">
            <a:extLst>
              <a:ext uri="{FF2B5EF4-FFF2-40B4-BE49-F238E27FC236}">
                <a16:creationId xmlns:a16="http://schemas.microsoft.com/office/drawing/2014/main" id="{68A8E6C4-82BC-414B-AC79-09AE544C9E44}"/>
              </a:ext>
            </a:extLst>
          </p:cNvPr>
          <p:cNvSpPr/>
          <p:nvPr/>
        </p:nvSpPr>
        <p:spPr>
          <a:xfrm>
            <a:off x="278777" y="3392270"/>
            <a:ext cx="2137319" cy="715763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/>
              <a:t>ALIMENTADOR 3:</a:t>
            </a:r>
          </a:p>
          <a:p>
            <a:pPr algn="ctr"/>
            <a:r>
              <a:rPr lang="es-ES" sz="1400" dirty="0"/>
              <a:t>10 BUSES – 900 PAS.</a:t>
            </a:r>
          </a:p>
        </p:txBody>
      </p:sp>
      <p:sp>
        <p:nvSpPr>
          <p:cNvPr id="22" name="Flecha: a la derecha 21">
            <a:extLst>
              <a:ext uri="{FF2B5EF4-FFF2-40B4-BE49-F238E27FC236}">
                <a16:creationId xmlns:a16="http://schemas.microsoft.com/office/drawing/2014/main" id="{7E3951F3-D95D-4688-BA45-809017B76D3D}"/>
              </a:ext>
            </a:extLst>
          </p:cNvPr>
          <p:cNvSpPr/>
          <p:nvPr/>
        </p:nvSpPr>
        <p:spPr>
          <a:xfrm>
            <a:off x="371705" y="1821893"/>
            <a:ext cx="2137319" cy="715763"/>
          </a:xfrm>
          <a:prstGeom prst="rightArrow">
            <a:avLst>
              <a:gd name="adj1" fmla="val 50000"/>
              <a:gd name="adj2" fmla="val 60905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/>
              <a:t>ALIMENTADOR 1:</a:t>
            </a:r>
          </a:p>
          <a:p>
            <a:pPr algn="ctr"/>
            <a:r>
              <a:rPr lang="es-ES" sz="1400" dirty="0"/>
              <a:t>12 BUSES – 1080 PAS.</a:t>
            </a:r>
          </a:p>
        </p:txBody>
      </p:sp>
      <p:sp>
        <p:nvSpPr>
          <p:cNvPr id="23" name="Flecha: a la derecha 22">
            <a:extLst>
              <a:ext uri="{FF2B5EF4-FFF2-40B4-BE49-F238E27FC236}">
                <a16:creationId xmlns:a16="http://schemas.microsoft.com/office/drawing/2014/main" id="{477F15C7-26DF-43A4-9D87-0FB16DF9CA2D}"/>
              </a:ext>
            </a:extLst>
          </p:cNvPr>
          <p:cNvSpPr/>
          <p:nvPr/>
        </p:nvSpPr>
        <p:spPr>
          <a:xfrm>
            <a:off x="2784086" y="3130124"/>
            <a:ext cx="2397514" cy="1837522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/>
              <a:t>TOTAL:</a:t>
            </a:r>
          </a:p>
          <a:p>
            <a:pPr algn="ctr"/>
            <a:r>
              <a:rPr lang="es-ES" sz="1600" b="1" dirty="0"/>
              <a:t>61.5 BUSES – 5535 PAS.</a:t>
            </a:r>
          </a:p>
        </p:txBody>
      </p:sp>
      <p:sp>
        <p:nvSpPr>
          <p:cNvPr id="24" name="Flecha: hacia abajo 23">
            <a:extLst>
              <a:ext uri="{FF2B5EF4-FFF2-40B4-BE49-F238E27FC236}">
                <a16:creationId xmlns:a16="http://schemas.microsoft.com/office/drawing/2014/main" id="{9B0286A6-21EB-461F-AE99-6C792A2C0393}"/>
              </a:ext>
            </a:extLst>
          </p:cNvPr>
          <p:cNvSpPr/>
          <p:nvPr/>
        </p:nvSpPr>
        <p:spPr>
          <a:xfrm>
            <a:off x="6932342" y="1566584"/>
            <a:ext cx="3397406" cy="1573756"/>
          </a:xfrm>
          <a:prstGeom prst="downArrow">
            <a:avLst>
              <a:gd name="adj1" fmla="val 50000"/>
              <a:gd name="adj2" fmla="val 5071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/>
              <a:t>TRANSVERSALES:</a:t>
            </a:r>
          </a:p>
          <a:p>
            <a:pPr algn="ctr"/>
            <a:r>
              <a:rPr lang="es-ES" sz="1600" dirty="0"/>
              <a:t>50 BUSES – 2250 PAS</a:t>
            </a:r>
          </a:p>
          <a:p>
            <a:pPr algn="ctr"/>
            <a:r>
              <a:rPr lang="es-ES" sz="1600" dirty="0"/>
              <a:t>(50%)</a:t>
            </a:r>
          </a:p>
        </p:txBody>
      </p:sp>
    </p:spTree>
    <p:extLst>
      <p:ext uri="{BB962C8B-B14F-4D97-AF65-F5344CB8AC3E}">
        <p14:creationId xmlns:p14="http://schemas.microsoft.com/office/powerpoint/2010/main" val="739725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67171F9-6E71-4A90-BF55-E6DA664FE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5255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/>
              <a:t>CONCLUSIONES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A9B01B4D-D682-42A2-AF9C-2821986E0932}"/>
              </a:ext>
            </a:extLst>
          </p:cNvPr>
          <p:cNvSpPr txBox="1">
            <a:spLocks/>
          </p:cNvSpPr>
          <p:nvPr/>
        </p:nvSpPr>
        <p:spPr>
          <a:xfrm>
            <a:off x="838200" y="1889125"/>
            <a:ext cx="10515600" cy="4400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/>
              <a:t>La ingeniería básica del proyecto tiene gravísimos errores, a consecuencia el dimensionamiento de la flota es erróneo.</a:t>
            </a:r>
          </a:p>
          <a:p>
            <a:endParaRPr lang="es-ES" sz="2800" b="1" dirty="0"/>
          </a:p>
          <a:p>
            <a:r>
              <a:rPr lang="es-ES" sz="2800" b="1" dirty="0"/>
              <a:t>Los indicadores operativos que se presentan están fuera de parámetros, lo que manifiesta que el diseño no se ha realizado aplicando la ecuación básica: </a:t>
            </a:r>
          </a:p>
          <a:p>
            <a:endParaRPr lang="es-ES" sz="2800" b="1" dirty="0"/>
          </a:p>
          <a:p>
            <a:pPr algn="ctr"/>
            <a:r>
              <a:rPr lang="es-ES" sz="6000" b="1" dirty="0"/>
              <a:t>OFERTA = DEMANDA</a:t>
            </a:r>
          </a:p>
        </p:txBody>
      </p:sp>
    </p:spTree>
    <p:extLst>
      <p:ext uri="{BB962C8B-B14F-4D97-AF65-F5344CB8AC3E}">
        <p14:creationId xmlns:p14="http://schemas.microsoft.com/office/powerpoint/2010/main" val="9908440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346</Words>
  <Application>Microsoft Office PowerPoint</Application>
  <PresentationFormat>Panorámica</PresentationFormat>
  <Paragraphs>41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PROYECTO DE REESTRUCTURACIÓN DE RUTAS</vt:lpstr>
      <vt:lpstr>DATOS DEL PROYECTO PRESENTADO POR LA SECRETARÍA DE MOVILIDAD: PAQUETES 1, 2 Y 3</vt:lpstr>
      <vt:lpstr>DATOS DEL PROYECTO PRESENTADO POR LA SECRETARÍA DE MOVILIDAD: PAQUETES 4, 5, 6 Y 7</vt:lpstr>
      <vt:lpstr>DATOS DEL PROYECTO PRESENTADO POR LA SECRETARÍA DE MOVILIDAD: PAQUETES 8, 9, 10 Y 11</vt:lpstr>
      <vt:lpstr>DATOS DEL PROYECTO PRESENTADO POR LA SECRETARÍA DE MOVILIDAD: PAQUETES 12, 13, 14, 15, 16 Y 17</vt:lpstr>
      <vt:lpstr>EJEMPLOS DE ERRORES TÉCNICOS: CÁLCULO DE FLOTA OPERATIVA </vt:lpstr>
      <vt:lpstr>EJEMPLOS DE ERRORES TÉCNICOS: INDICADORES DE OPERACIÓN FUERA DE PARÁMETROS </vt:lpstr>
      <vt:lpstr>EJEMPLOS DE ERRORES TÉCNICOS: CARGA DE TRONCALES MAL CALCULADA</vt:lpstr>
      <vt:lpstr>CONCLUSIONES</vt:lpstr>
      <vt:lpstr>CONCLUSIONES</vt:lpstr>
      <vt:lpstr>PREGUNTAS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REESTRUCTURACIÓN DE RUTAS</dc:title>
  <dc:creator>USUARIO</dc:creator>
  <cp:lastModifiedBy>USUARIO</cp:lastModifiedBy>
  <cp:revision>18</cp:revision>
  <dcterms:created xsi:type="dcterms:W3CDTF">2021-08-23T16:27:19Z</dcterms:created>
  <dcterms:modified xsi:type="dcterms:W3CDTF">2021-08-24T12:36:27Z</dcterms:modified>
</cp:coreProperties>
</file>