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8" r:id="rId3"/>
    <p:sldId id="259" r:id="rId4"/>
    <p:sldId id="260" r:id="rId5"/>
    <p:sldId id="262" r:id="rId6"/>
    <p:sldId id="263" r:id="rId7"/>
    <p:sldId id="265" r:id="rId8"/>
    <p:sldId id="264" r:id="rId9"/>
  </p:sldIdLst>
  <p:sldSz cx="12192000" cy="6858000"/>
  <p:notesSz cx="6797675" cy="9928225"/>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100" d="100"/>
          <a:sy n="100" d="100"/>
        </p:scale>
        <p:origin x="-642"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05E9838F-AEFF-4D7B-8320-49E33AF786E0}" type="datetimeFigureOut">
              <a:rPr lang="es-EC" smtClean="0"/>
              <a:t>23/8/2021</a:t>
            </a:fld>
            <a:endParaRPr lang="es-EC"/>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F1A612C1-5C3C-49D0-AEC2-CAA048A1CEAE}" type="slidenum">
              <a:rPr lang="es-EC" smtClean="0"/>
              <a:t>‹Nº›</a:t>
            </a:fld>
            <a:endParaRPr lang="es-EC"/>
          </a:p>
        </p:txBody>
      </p:sp>
    </p:spTree>
    <p:extLst>
      <p:ext uri="{BB962C8B-B14F-4D97-AF65-F5344CB8AC3E}">
        <p14:creationId xmlns:p14="http://schemas.microsoft.com/office/powerpoint/2010/main" val="3642350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2B125BA-B589-40D5-B9A3-BA6203A226DD}" type="slidenum">
              <a:rPr lang="es-EC" smtClean="0"/>
              <a:t>3</a:t>
            </a:fld>
            <a:endParaRPr lang="es-EC"/>
          </a:p>
        </p:txBody>
      </p:sp>
    </p:spTree>
    <p:extLst>
      <p:ext uri="{BB962C8B-B14F-4D97-AF65-F5344CB8AC3E}">
        <p14:creationId xmlns:p14="http://schemas.microsoft.com/office/powerpoint/2010/main" val="67591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203D38A5-0EDD-4D09-B4B0-199C68D1D919}" type="datetimeFigureOut">
              <a:rPr lang="es-EC" smtClean="0"/>
              <a:t>23/8/2021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A6C779F-599B-4CF5-87D5-C92D50AA4B09}" type="slidenum">
              <a:rPr lang="es-EC" smtClean="0"/>
              <a:t>‹Nº›</a:t>
            </a:fld>
            <a:endParaRPr lang="es-EC"/>
          </a:p>
        </p:txBody>
      </p:sp>
    </p:spTree>
    <p:extLst>
      <p:ext uri="{BB962C8B-B14F-4D97-AF65-F5344CB8AC3E}">
        <p14:creationId xmlns:p14="http://schemas.microsoft.com/office/powerpoint/2010/main" val="1501221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203D38A5-0EDD-4D09-B4B0-199C68D1D919}" type="datetimeFigureOut">
              <a:rPr lang="es-EC" smtClean="0"/>
              <a:t>23/8/2021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A6C779F-599B-4CF5-87D5-C92D50AA4B09}" type="slidenum">
              <a:rPr lang="es-EC" smtClean="0"/>
              <a:t>‹Nº›</a:t>
            </a:fld>
            <a:endParaRPr lang="es-EC"/>
          </a:p>
        </p:txBody>
      </p:sp>
    </p:spTree>
    <p:extLst>
      <p:ext uri="{BB962C8B-B14F-4D97-AF65-F5344CB8AC3E}">
        <p14:creationId xmlns:p14="http://schemas.microsoft.com/office/powerpoint/2010/main" val="1356117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203D38A5-0EDD-4D09-B4B0-199C68D1D919}" type="datetimeFigureOut">
              <a:rPr lang="es-EC" smtClean="0"/>
              <a:t>23/8/2021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A6C779F-599B-4CF5-87D5-C92D50AA4B09}" type="slidenum">
              <a:rPr lang="es-EC" smtClean="0"/>
              <a:t>‹Nº›</a:t>
            </a:fld>
            <a:endParaRPr lang="es-EC"/>
          </a:p>
        </p:txBody>
      </p:sp>
    </p:spTree>
    <p:extLst>
      <p:ext uri="{BB962C8B-B14F-4D97-AF65-F5344CB8AC3E}">
        <p14:creationId xmlns:p14="http://schemas.microsoft.com/office/powerpoint/2010/main" val="1064197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203D38A5-0EDD-4D09-B4B0-199C68D1D919}" type="datetimeFigureOut">
              <a:rPr lang="es-EC" smtClean="0"/>
              <a:t>23/8/2021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A6C779F-599B-4CF5-87D5-C92D50AA4B09}" type="slidenum">
              <a:rPr lang="es-EC" smtClean="0"/>
              <a:t>‹Nº›</a:t>
            </a:fld>
            <a:endParaRPr lang="es-EC"/>
          </a:p>
        </p:txBody>
      </p:sp>
    </p:spTree>
    <p:extLst>
      <p:ext uri="{BB962C8B-B14F-4D97-AF65-F5344CB8AC3E}">
        <p14:creationId xmlns:p14="http://schemas.microsoft.com/office/powerpoint/2010/main" val="142344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203D38A5-0EDD-4D09-B4B0-199C68D1D919}" type="datetimeFigureOut">
              <a:rPr lang="es-EC" smtClean="0"/>
              <a:t>23/8/2021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A6C779F-599B-4CF5-87D5-C92D50AA4B09}" type="slidenum">
              <a:rPr lang="es-EC" smtClean="0"/>
              <a:t>‹Nº›</a:t>
            </a:fld>
            <a:endParaRPr lang="es-EC"/>
          </a:p>
        </p:txBody>
      </p:sp>
    </p:spTree>
    <p:extLst>
      <p:ext uri="{BB962C8B-B14F-4D97-AF65-F5344CB8AC3E}">
        <p14:creationId xmlns:p14="http://schemas.microsoft.com/office/powerpoint/2010/main" val="4211733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203D38A5-0EDD-4D09-B4B0-199C68D1D919}" type="datetimeFigureOut">
              <a:rPr lang="es-EC" smtClean="0"/>
              <a:t>23/8/2021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3A6C779F-599B-4CF5-87D5-C92D50AA4B09}" type="slidenum">
              <a:rPr lang="es-EC" smtClean="0"/>
              <a:t>‹Nº›</a:t>
            </a:fld>
            <a:endParaRPr lang="es-EC"/>
          </a:p>
        </p:txBody>
      </p:sp>
    </p:spTree>
    <p:extLst>
      <p:ext uri="{BB962C8B-B14F-4D97-AF65-F5344CB8AC3E}">
        <p14:creationId xmlns:p14="http://schemas.microsoft.com/office/powerpoint/2010/main" val="4189349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203D38A5-0EDD-4D09-B4B0-199C68D1D919}" type="datetimeFigureOut">
              <a:rPr lang="es-EC" smtClean="0"/>
              <a:t>23/8/2021</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3A6C779F-599B-4CF5-87D5-C92D50AA4B09}" type="slidenum">
              <a:rPr lang="es-EC" smtClean="0"/>
              <a:t>‹Nº›</a:t>
            </a:fld>
            <a:endParaRPr lang="es-EC"/>
          </a:p>
        </p:txBody>
      </p:sp>
    </p:spTree>
    <p:extLst>
      <p:ext uri="{BB962C8B-B14F-4D97-AF65-F5344CB8AC3E}">
        <p14:creationId xmlns:p14="http://schemas.microsoft.com/office/powerpoint/2010/main" val="2600963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203D38A5-0EDD-4D09-B4B0-199C68D1D919}" type="datetimeFigureOut">
              <a:rPr lang="es-EC" smtClean="0"/>
              <a:t>23/8/2021</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3A6C779F-599B-4CF5-87D5-C92D50AA4B09}" type="slidenum">
              <a:rPr lang="es-EC" smtClean="0"/>
              <a:t>‹Nº›</a:t>
            </a:fld>
            <a:endParaRPr lang="es-EC"/>
          </a:p>
        </p:txBody>
      </p:sp>
    </p:spTree>
    <p:extLst>
      <p:ext uri="{BB962C8B-B14F-4D97-AF65-F5344CB8AC3E}">
        <p14:creationId xmlns:p14="http://schemas.microsoft.com/office/powerpoint/2010/main" val="594896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03D38A5-0EDD-4D09-B4B0-199C68D1D919}" type="datetimeFigureOut">
              <a:rPr lang="es-EC" smtClean="0"/>
              <a:t>23/8/2021</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3A6C779F-599B-4CF5-87D5-C92D50AA4B09}" type="slidenum">
              <a:rPr lang="es-EC" smtClean="0"/>
              <a:t>‹Nº›</a:t>
            </a:fld>
            <a:endParaRPr lang="es-EC"/>
          </a:p>
        </p:txBody>
      </p:sp>
    </p:spTree>
    <p:extLst>
      <p:ext uri="{BB962C8B-B14F-4D97-AF65-F5344CB8AC3E}">
        <p14:creationId xmlns:p14="http://schemas.microsoft.com/office/powerpoint/2010/main" val="1522416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03D38A5-0EDD-4D09-B4B0-199C68D1D919}" type="datetimeFigureOut">
              <a:rPr lang="es-EC" smtClean="0"/>
              <a:t>23/8/2021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3A6C779F-599B-4CF5-87D5-C92D50AA4B09}" type="slidenum">
              <a:rPr lang="es-EC" smtClean="0"/>
              <a:t>‹Nº›</a:t>
            </a:fld>
            <a:endParaRPr lang="es-EC"/>
          </a:p>
        </p:txBody>
      </p:sp>
    </p:spTree>
    <p:extLst>
      <p:ext uri="{BB962C8B-B14F-4D97-AF65-F5344CB8AC3E}">
        <p14:creationId xmlns:p14="http://schemas.microsoft.com/office/powerpoint/2010/main" val="791089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03D38A5-0EDD-4D09-B4B0-199C68D1D919}" type="datetimeFigureOut">
              <a:rPr lang="es-EC" smtClean="0"/>
              <a:t>23/8/2021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3A6C779F-599B-4CF5-87D5-C92D50AA4B09}" type="slidenum">
              <a:rPr lang="es-EC" smtClean="0"/>
              <a:t>‹Nº›</a:t>
            </a:fld>
            <a:endParaRPr lang="es-EC"/>
          </a:p>
        </p:txBody>
      </p:sp>
    </p:spTree>
    <p:extLst>
      <p:ext uri="{BB962C8B-B14F-4D97-AF65-F5344CB8AC3E}">
        <p14:creationId xmlns:p14="http://schemas.microsoft.com/office/powerpoint/2010/main" val="571010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38A5-0EDD-4D09-B4B0-199C68D1D919}" type="datetimeFigureOut">
              <a:rPr lang="es-EC" smtClean="0"/>
              <a:t>23/8/2021</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6C779F-599B-4CF5-87D5-C92D50AA4B09}" type="slidenum">
              <a:rPr lang="es-EC" smtClean="0"/>
              <a:t>‹Nº›</a:t>
            </a:fld>
            <a:endParaRPr lang="es-EC"/>
          </a:p>
        </p:txBody>
      </p:sp>
    </p:spTree>
    <p:extLst>
      <p:ext uri="{BB962C8B-B14F-4D97-AF65-F5344CB8AC3E}">
        <p14:creationId xmlns:p14="http://schemas.microsoft.com/office/powerpoint/2010/main" val="158272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642" y="1583926"/>
            <a:ext cx="7391400" cy="3721100"/>
          </a:xfrm>
          <a:prstGeom prst="rect">
            <a:avLst/>
          </a:prstGeom>
        </p:spPr>
      </p:pic>
    </p:spTree>
    <p:extLst>
      <p:ext uri="{BB962C8B-B14F-4D97-AF65-F5344CB8AC3E}">
        <p14:creationId xmlns:p14="http://schemas.microsoft.com/office/powerpoint/2010/main" val="23562409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4884" y="6086890"/>
            <a:ext cx="1243123" cy="625833"/>
          </a:xfrm>
          <a:prstGeom prst="rect">
            <a:avLst/>
          </a:prstGeom>
        </p:spPr>
      </p:pic>
      <p:pic>
        <p:nvPicPr>
          <p:cNvPr id="6" name="Imagen 5"/>
          <p:cNvPicPr>
            <a:picLocks noChangeAspect="1"/>
          </p:cNvPicPr>
          <p:nvPr/>
        </p:nvPicPr>
        <p:blipFill rotWithShape="1">
          <a:blip r:embed="rId3"/>
          <a:srcRect t="2" r="16755" b="-179058"/>
          <a:stretch/>
        </p:blipFill>
        <p:spPr>
          <a:xfrm>
            <a:off x="350876" y="6419439"/>
            <a:ext cx="10092536" cy="446582"/>
          </a:xfrm>
          <a:prstGeom prst="rect">
            <a:avLst/>
          </a:prstGeom>
        </p:spPr>
      </p:pic>
      <p:sp>
        <p:nvSpPr>
          <p:cNvPr id="7" name="CuadroTexto 6"/>
          <p:cNvSpPr txBox="1"/>
          <p:nvPr/>
        </p:nvSpPr>
        <p:spPr>
          <a:xfrm>
            <a:off x="1641764" y="1597965"/>
            <a:ext cx="9043120" cy="4770537"/>
          </a:xfrm>
          <a:prstGeom prst="rect">
            <a:avLst/>
          </a:prstGeom>
          <a:noFill/>
        </p:spPr>
        <p:txBody>
          <a:bodyPr wrap="square" rtlCol="0">
            <a:spAutoFit/>
          </a:bodyPr>
          <a:lstStyle/>
          <a:p>
            <a:pPr algn="ctr"/>
            <a:r>
              <a:rPr lang="es-ES" sz="4000" b="1" dirty="0">
                <a:solidFill>
                  <a:srgbClr val="0070C0"/>
                </a:solidFill>
              </a:rPr>
              <a:t>ASENTAMIENTO HUMANO DE HECHO Y CONSOLIDADO DE INTERES SOCIAL DENOMINADO : </a:t>
            </a:r>
            <a:r>
              <a:rPr lang="es-EC" sz="4000" b="1" dirty="0">
                <a:solidFill>
                  <a:srgbClr val="0070C0"/>
                </a:solidFill>
              </a:rPr>
              <a:t>COMITÉ PRO MEJORAS DEL BARRIO “SAN JACINTO</a:t>
            </a:r>
            <a:r>
              <a:rPr lang="es-EC" sz="4000" b="1" dirty="0" smtClean="0">
                <a:solidFill>
                  <a:srgbClr val="0070C0"/>
                </a:solidFill>
              </a:rPr>
              <a:t>” </a:t>
            </a:r>
            <a:r>
              <a:rPr lang="es-ES" sz="4000" b="1" dirty="0">
                <a:solidFill>
                  <a:srgbClr val="0070C0"/>
                </a:solidFill>
              </a:rPr>
              <a:t>(SUSTITUTIVA)</a:t>
            </a:r>
          </a:p>
          <a:p>
            <a:pPr algn="ctr"/>
            <a:endParaRPr lang="es-EC" sz="4000" b="1" dirty="0" smtClean="0">
              <a:solidFill>
                <a:srgbClr val="0070C0"/>
              </a:solidFill>
            </a:endParaRPr>
          </a:p>
          <a:p>
            <a:pPr algn="ctr"/>
            <a:r>
              <a:rPr lang="es-ES_tradnl" sz="2400" b="1" dirty="0">
                <a:solidFill>
                  <a:srgbClr val="C00000"/>
                </a:solidFill>
              </a:rPr>
              <a:t>PRIORIZACIÓN GRUPO 3</a:t>
            </a:r>
            <a:r>
              <a:rPr lang="es-ES_tradnl" sz="2400" b="1" dirty="0" smtClean="0">
                <a:solidFill>
                  <a:srgbClr val="C00000"/>
                </a:solidFill>
              </a:rPr>
              <a:t>- </a:t>
            </a:r>
            <a:r>
              <a:rPr lang="es-ES_tradnl" sz="2400" b="1" dirty="0">
                <a:solidFill>
                  <a:srgbClr val="C00000"/>
                </a:solidFill>
              </a:rPr>
              <a:t>POSICIÓN </a:t>
            </a:r>
            <a:r>
              <a:rPr lang="es-EC" sz="2400" b="1" dirty="0">
                <a:solidFill>
                  <a:srgbClr val="C00000"/>
                </a:solidFill>
              </a:rPr>
              <a:t>7</a:t>
            </a:r>
            <a:endParaRPr lang="es-EC" sz="2400" b="1" dirty="0">
              <a:solidFill>
                <a:srgbClr val="FF0000"/>
              </a:solidFill>
            </a:endParaRPr>
          </a:p>
          <a:p>
            <a:pPr algn="ctr"/>
            <a:endParaRPr lang="es-EC" sz="4000" b="1" dirty="0">
              <a:solidFill>
                <a:srgbClr val="0070C0"/>
              </a:solidFill>
            </a:endParaRPr>
          </a:p>
        </p:txBody>
      </p:sp>
    </p:spTree>
    <p:extLst>
      <p:ext uri="{BB962C8B-B14F-4D97-AF65-F5344CB8AC3E}">
        <p14:creationId xmlns:p14="http://schemas.microsoft.com/office/powerpoint/2010/main" val="3619686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5532" y="6210191"/>
            <a:ext cx="1243123" cy="625833"/>
          </a:xfrm>
          <a:prstGeom prst="rect">
            <a:avLst/>
          </a:prstGeom>
        </p:spPr>
      </p:pic>
      <p:pic>
        <p:nvPicPr>
          <p:cNvPr id="6" name="Imagen 5"/>
          <p:cNvPicPr>
            <a:picLocks noChangeAspect="1"/>
          </p:cNvPicPr>
          <p:nvPr/>
        </p:nvPicPr>
        <p:blipFill rotWithShape="1">
          <a:blip r:embed="rId4"/>
          <a:srcRect t="2" r="16755" b="-179058"/>
          <a:stretch/>
        </p:blipFill>
        <p:spPr>
          <a:xfrm>
            <a:off x="350876" y="6634709"/>
            <a:ext cx="10092536" cy="446582"/>
          </a:xfrm>
          <a:prstGeom prst="rect">
            <a:avLst/>
          </a:prstGeom>
        </p:spPr>
      </p:pic>
      <p:sp>
        <p:nvSpPr>
          <p:cNvPr id="7" name="CuadroTexto 6"/>
          <p:cNvSpPr txBox="1"/>
          <p:nvPr/>
        </p:nvSpPr>
        <p:spPr>
          <a:xfrm>
            <a:off x="1842524" y="108409"/>
            <a:ext cx="8796937" cy="584775"/>
          </a:xfrm>
          <a:prstGeom prst="rect">
            <a:avLst/>
          </a:prstGeom>
          <a:noFill/>
          <a:ln>
            <a:noFill/>
          </a:ln>
        </p:spPr>
        <p:txBody>
          <a:bodyPr wrap="square" rtlCol="0">
            <a:spAutoFit/>
          </a:bodyPr>
          <a:lstStyle/>
          <a:p>
            <a:pPr algn="ctr"/>
            <a:r>
              <a:rPr lang="es-ES" sz="1600" b="1" dirty="0">
                <a:solidFill>
                  <a:srgbClr val="0070C0"/>
                </a:solidFill>
              </a:rPr>
              <a:t>ASENTAMIENTO HUMANO DE HECHO Y CONSOLIDADO DE INTERÉS SOCIAL DENOMINADO </a:t>
            </a:r>
            <a:r>
              <a:rPr lang="es-EC" sz="1600" b="1" dirty="0">
                <a:solidFill>
                  <a:srgbClr val="0070C0"/>
                </a:solidFill>
              </a:rPr>
              <a:t>COMITÉ PRO MEJORAS DEL BARRIO “SAN JACINTO”</a:t>
            </a:r>
          </a:p>
        </p:txBody>
      </p:sp>
      <p:sp>
        <p:nvSpPr>
          <p:cNvPr id="8" name="CuadroTexto 7"/>
          <p:cNvSpPr txBox="1"/>
          <p:nvPr/>
        </p:nvSpPr>
        <p:spPr>
          <a:xfrm>
            <a:off x="3545879" y="596309"/>
            <a:ext cx="5486296" cy="461665"/>
          </a:xfrm>
          <a:prstGeom prst="rect">
            <a:avLst/>
          </a:prstGeom>
          <a:noFill/>
        </p:spPr>
        <p:txBody>
          <a:bodyPr wrap="square" rtlCol="0">
            <a:spAutoFit/>
          </a:bodyPr>
          <a:lstStyle/>
          <a:p>
            <a:pPr algn="ctr">
              <a:defRPr/>
            </a:pPr>
            <a:r>
              <a:rPr lang="es-ES" sz="1200" b="1" dirty="0">
                <a:solidFill>
                  <a:srgbClr val="80B8E0"/>
                </a:solidFill>
                <a:latin typeface="Calibri" pitchFamily="34" charset="0"/>
                <a:cs typeface="Arial" charset="0"/>
              </a:rPr>
              <a:t>ADMINISTRACIÓN  ZONAL:  EUGENIO ESPEJO </a:t>
            </a:r>
            <a:r>
              <a:rPr lang="en-US" sz="1200" b="1" dirty="0">
                <a:solidFill>
                  <a:srgbClr val="80B8E0"/>
                </a:solidFill>
                <a:latin typeface="Calibri" pitchFamily="34" charset="0"/>
                <a:cs typeface="Arial" charset="0"/>
              </a:rPr>
              <a:t>-  </a:t>
            </a:r>
            <a:r>
              <a:rPr lang="es-ES" sz="1200" b="1" dirty="0">
                <a:solidFill>
                  <a:srgbClr val="80B8E0"/>
                </a:solidFill>
                <a:latin typeface="Calibri" pitchFamily="34" charset="0"/>
                <a:cs typeface="Arial" charset="0"/>
              </a:rPr>
              <a:t>PARROQUIA: </a:t>
            </a:r>
            <a:r>
              <a:rPr lang="es-EC" sz="1200" b="1" dirty="0">
                <a:solidFill>
                  <a:srgbClr val="80B8E0"/>
                </a:solidFill>
                <a:latin typeface="Calibri" pitchFamily="34" charset="0"/>
                <a:cs typeface="Arial" charset="0"/>
              </a:rPr>
              <a:t>COCHAPAMBA </a:t>
            </a:r>
          </a:p>
          <a:p>
            <a:pPr algn="ctr">
              <a:defRPr/>
            </a:pPr>
            <a:endParaRPr lang="es-ES" sz="1200" b="1" dirty="0">
              <a:solidFill>
                <a:srgbClr val="80B8E0"/>
              </a:solidFill>
              <a:latin typeface="Calibri" pitchFamily="34" charset="0"/>
              <a:cs typeface="Arial" charset="0"/>
            </a:endParaRPr>
          </a:p>
        </p:txBody>
      </p:sp>
      <p:graphicFrame>
        <p:nvGraphicFramePr>
          <p:cNvPr id="23" name="18 Tabla"/>
          <p:cNvGraphicFramePr>
            <a:graphicFrameLocks noGrp="1"/>
          </p:cNvGraphicFramePr>
          <p:nvPr>
            <p:extLst>
              <p:ext uri="{D42A27DB-BD31-4B8C-83A1-F6EECF244321}">
                <p14:modId xmlns:p14="http://schemas.microsoft.com/office/powerpoint/2010/main" val="2079382008"/>
              </p:ext>
            </p:extLst>
          </p:nvPr>
        </p:nvGraphicFramePr>
        <p:xfrm>
          <a:off x="6386776" y="5338084"/>
          <a:ext cx="2545129" cy="1097520"/>
        </p:xfrm>
        <a:graphic>
          <a:graphicData uri="http://schemas.openxmlformats.org/drawingml/2006/table">
            <a:tbl>
              <a:tblPr firstRow="1" bandRow="1">
                <a:tableStyleId>{BDBED569-4797-4DF1-A0F4-6AAB3CD982D8}</a:tableStyleId>
              </a:tblPr>
              <a:tblGrid>
                <a:gridCol w="851582">
                  <a:extLst>
                    <a:ext uri="{9D8B030D-6E8A-4147-A177-3AD203B41FA5}">
                      <a16:colId xmlns:a16="http://schemas.microsoft.com/office/drawing/2014/main" val="20000"/>
                    </a:ext>
                  </a:extLst>
                </a:gridCol>
                <a:gridCol w="572951">
                  <a:extLst>
                    <a:ext uri="{9D8B030D-6E8A-4147-A177-3AD203B41FA5}">
                      <a16:colId xmlns:a16="http://schemas.microsoft.com/office/drawing/2014/main" val="20001"/>
                    </a:ext>
                  </a:extLst>
                </a:gridCol>
                <a:gridCol w="603606">
                  <a:extLst>
                    <a:ext uri="{9D8B030D-6E8A-4147-A177-3AD203B41FA5}">
                      <a16:colId xmlns:a16="http://schemas.microsoft.com/office/drawing/2014/main" val="20002"/>
                    </a:ext>
                  </a:extLst>
                </a:gridCol>
                <a:gridCol w="516990">
                  <a:extLst>
                    <a:ext uri="{9D8B030D-6E8A-4147-A177-3AD203B41FA5}">
                      <a16:colId xmlns:a16="http://schemas.microsoft.com/office/drawing/2014/main" val="20003"/>
                    </a:ext>
                  </a:extLst>
                </a:gridCol>
              </a:tblGrid>
              <a:tr h="186662">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800" u="none" strike="noStrike" kern="1200" cap="none" normalizeH="0" baseline="0" dirty="0" smtClean="0">
                          <a:ln>
                            <a:noFill/>
                          </a:ln>
                          <a:solidFill>
                            <a:srgbClr val="002060"/>
                          </a:solidFill>
                          <a:effectLst/>
                          <a:latin typeface="+mn-lt"/>
                          <a:ea typeface="+mn-ea"/>
                          <a:cs typeface="+mn-cs"/>
                        </a:rPr>
                        <a:t>Obras de Infraestructura  Existentes:</a:t>
                      </a:r>
                      <a:endParaRPr kumimoji="0" lang="es-EC" sz="800" u="none" strike="noStrike" kern="1200" cap="none" normalizeH="0" baseline="0" dirty="0">
                        <a:ln>
                          <a:noFill/>
                        </a:ln>
                        <a:solidFill>
                          <a:srgbClr val="002060"/>
                        </a:solidFill>
                        <a:effectLst/>
                        <a:latin typeface="+mn-lt"/>
                        <a:ea typeface="+mn-ea"/>
                        <a:cs typeface="+mn-cs"/>
                      </a:endParaRPr>
                    </a:p>
                  </a:txBody>
                  <a:tcPr marL="91445" marR="91445" marT="45750" marB="45750" anchor="ctr"/>
                </a:tc>
                <a:tc hMerge="1">
                  <a:txBody>
                    <a:bodyPr/>
                    <a:lstStyle/>
                    <a:p>
                      <a:endParaRPr lang="es-ES"/>
                    </a:p>
                  </a:txBody>
                  <a:tcPr/>
                </a:tc>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800" u="none" strike="noStrike" kern="1200" cap="none" normalizeH="0" baseline="0" dirty="0" smtClean="0">
                          <a:ln>
                            <a:noFill/>
                          </a:ln>
                          <a:solidFill>
                            <a:srgbClr val="002060"/>
                          </a:solidFill>
                          <a:effectLst/>
                          <a:latin typeface="+mn-lt"/>
                          <a:ea typeface="+mn-ea"/>
                          <a:cs typeface="+mn-cs"/>
                        </a:rPr>
                        <a:t>Obras Civiles  Ejecutadas :</a:t>
                      </a:r>
                    </a:p>
                  </a:txBody>
                  <a:tcPr marL="91445" marR="91445" marT="45750" marB="45750" anchor="ctr"/>
                </a:tc>
                <a:tc hMerge="1">
                  <a:txBody>
                    <a:bodyPr/>
                    <a:lstStyle/>
                    <a:p>
                      <a:endParaRPr lang="es-ES"/>
                    </a:p>
                  </a:txBody>
                  <a:tcPr/>
                </a:tc>
                <a:extLst>
                  <a:ext uri="{0D108BD9-81ED-4DB2-BD59-A6C34878D82A}">
                    <a16:rowId xmlns:a16="http://schemas.microsoft.com/office/drawing/2014/main" val="10000"/>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C" sz="800" u="none" strike="noStrike" kern="1200" cap="none" normalizeH="0" baseline="0" dirty="0" smtClean="0">
                          <a:ln>
                            <a:noFill/>
                          </a:ln>
                          <a:solidFill>
                            <a:srgbClr val="002060"/>
                          </a:solidFill>
                          <a:effectLst/>
                          <a:latin typeface="+mn-lt"/>
                          <a:ea typeface="+mn-ea"/>
                          <a:cs typeface="+mn-cs"/>
                        </a:rPr>
                        <a:t>Agua Potable</a:t>
                      </a:r>
                    </a:p>
                  </a:txBody>
                  <a:tcPr marL="91445" marR="91445" marT="45750" marB="4575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0" lang="es-EC" sz="800" u="none" strike="noStrike" kern="1200" cap="none" normalizeH="0" baseline="0" dirty="0" smtClean="0">
                          <a:ln>
                            <a:noFill/>
                          </a:ln>
                          <a:solidFill>
                            <a:srgbClr val="002060"/>
                          </a:solidFill>
                          <a:effectLst/>
                          <a:latin typeface="+mn-lt"/>
                          <a:ea typeface="+mn-ea"/>
                          <a:cs typeface="+mn-cs"/>
                        </a:rPr>
                        <a:t>100 %</a:t>
                      </a:r>
                    </a:p>
                  </a:txBody>
                  <a:tcPr marL="91445" marR="91445" marT="45750" marB="45750" anchor="ctr"/>
                </a:tc>
                <a:tc>
                  <a:txBody>
                    <a:bodyPr/>
                    <a:lstStyle/>
                    <a:p>
                      <a:pPr algn="l"/>
                      <a:r>
                        <a:rPr kumimoji="0" lang="es-EC" sz="800" u="none" strike="noStrike" kern="1200" cap="none" normalizeH="0" baseline="0" dirty="0" smtClean="0">
                          <a:ln>
                            <a:noFill/>
                          </a:ln>
                          <a:solidFill>
                            <a:srgbClr val="002060"/>
                          </a:solidFill>
                          <a:effectLst/>
                          <a:latin typeface="+mn-lt"/>
                          <a:ea typeface="+mn-ea"/>
                          <a:cs typeface="+mn-cs"/>
                        </a:rPr>
                        <a:t>Calzada</a:t>
                      </a:r>
                      <a:endParaRPr kumimoji="0" lang="es-EC" sz="800" u="none" strike="noStrike" kern="1200" cap="none" normalizeH="0" baseline="0" dirty="0">
                        <a:ln>
                          <a:noFill/>
                        </a:ln>
                        <a:solidFill>
                          <a:srgbClr val="002060"/>
                        </a:solidFill>
                        <a:effectLst/>
                        <a:latin typeface="+mn-lt"/>
                        <a:ea typeface="+mn-ea"/>
                        <a:cs typeface="+mn-cs"/>
                      </a:endParaRPr>
                    </a:p>
                  </a:txBody>
                  <a:tcPr marL="91445" marR="91445" marT="45750" marB="4575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0" lang="es-EC" sz="800" u="none" strike="noStrike" kern="1200" cap="none" normalizeH="0" baseline="0" dirty="0" smtClean="0">
                          <a:ln>
                            <a:noFill/>
                          </a:ln>
                          <a:solidFill>
                            <a:srgbClr val="002060"/>
                          </a:solidFill>
                          <a:effectLst/>
                          <a:latin typeface="+mn-lt"/>
                          <a:ea typeface="+mn-ea"/>
                          <a:cs typeface="+mn-cs"/>
                        </a:rPr>
                        <a:t>0 %</a:t>
                      </a:r>
                    </a:p>
                  </a:txBody>
                  <a:tcPr marL="91445" marR="91445" marT="45750" marB="45750" anchor="ctr"/>
                </a:tc>
                <a:extLst>
                  <a:ext uri="{0D108BD9-81ED-4DB2-BD59-A6C34878D82A}">
                    <a16:rowId xmlns:a16="http://schemas.microsoft.com/office/drawing/2014/main" val="10001"/>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800" u="none" strike="noStrike" kern="1200" cap="none" normalizeH="0" baseline="0" dirty="0" smtClean="0">
                          <a:ln>
                            <a:noFill/>
                          </a:ln>
                          <a:solidFill>
                            <a:srgbClr val="002060"/>
                          </a:solidFill>
                          <a:effectLst/>
                          <a:latin typeface="+mn-lt"/>
                          <a:ea typeface="+mn-ea"/>
                          <a:cs typeface="+mn-cs"/>
                        </a:rPr>
                        <a:t>Alcantarillado</a:t>
                      </a:r>
                      <a:endParaRPr kumimoji="0" lang="es-ES" sz="800" u="none" strike="noStrike" kern="1200" cap="none" normalizeH="0" baseline="0" dirty="0">
                        <a:ln>
                          <a:noFill/>
                        </a:ln>
                        <a:solidFill>
                          <a:srgbClr val="002060"/>
                        </a:solidFill>
                        <a:effectLst/>
                        <a:latin typeface="+mn-lt"/>
                        <a:ea typeface="+mn-ea"/>
                        <a:cs typeface="+mn-cs"/>
                      </a:endParaRPr>
                    </a:p>
                  </a:txBody>
                  <a:tcPr marL="68585" marR="68585"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0" lang="es-ES" sz="800" u="none" strike="noStrike" kern="1200" cap="none" normalizeH="0" baseline="0" dirty="0" smtClean="0">
                          <a:ln>
                            <a:noFill/>
                          </a:ln>
                          <a:solidFill>
                            <a:srgbClr val="002060"/>
                          </a:solidFill>
                          <a:effectLst/>
                          <a:latin typeface="+mn-lt"/>
                          <a:ea typeface="+mn-ea"/>
                          <a:cs typeface="+mn-cs"/>
                        </a:rPr>
                        <a:t>100 %</a:t>
                      </a:r>
                      <a:endParaRPr kumimoji="0" lang="es-ES" sz="800" u="none" strike="noStrike" kern="1200" cap="none" normalizeH="0" baseline="0" dirty="0">
                        <a:ln>
                          <a:noFill/>
                        </a:ln>
                        <a:solidFill>
                          <a:srgbClr val="002060"/>
                        </a:solidFill>
                        <a:effectLst/>
                        <a:latin typeface="+mn-lt"/>
                        <a:ea typeface="+mn-ea"/>
                        <a:cs typeface="+mn-cs"/>
                      </a:endParaRPr>
                    </a:p>
                  </a:txBody>
                  <a:tcPr marL="68585" marR="6858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800" u="none" strike="noStrike" kern="1200" cap="none" normalizeH="0" baseline="0" dirty="0" smtClean="0">
                          <a:ln>
                            <a:noFill/>
                          </a:ln>
                          <a:solidFill>
                            <a:srgbClr val="002060"/>
                          </a:solidFill>
                          <a:effectLst/>
                          <a:latin typeface="+mn-lt"/>
                          <a:ea typeface="+mn-ea"/>
                          <a:cs typeface="+mn-cs"/>
                        </a:rPr>
                        <a:t>Aceras</a:t>
                      </a:r>
                    </a:p>
                  </a:txBody>
                  <a:tcPr marL="91445" marR="91445" marT="45750" marB="4575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0" lang="es-ES" sz="800" u="none" strike="noStrike" kern="1200" cap="none" normalizeH="0" baseline="0" dirty="0" smtClean="0">
                          <a:ln>
                            <a:noFill/>
                          </a:ln>
                          <a:solidFill>
                            <a:srgbClr val="002060"/>
                          </a:solidFill>
                          <a:effectLst/>
                          <a:latin typeface="+mn-lt"/>
                          <a:ea typeface="+mn-ea"/>
                          <a:cs typeface="+mn-cs"/>
                        </a:rPr>
                        <a:t>0  %</a:t>
                      </a:r>
                      <a:endParaRPr kumimoji="0" lang="es-ES" sz="800" u="none" strike="noStrike" kern="1200" cap="none" normalizeH="0" baseline="0" dirty="0">
                        <a:ln>
                          <a:noFill/>
                        </a:ln>
                        <a:solidFill>
                          <a:srgbClr val="002060"/>
                        </a:solidFill>
                        <a:effectLst/>
                        <a:latin typeface="+mn-lt"/>
                        <a:ea typeface="+mn-ea"/>
                        <a:cs typeface="+mn-cs"/>
                      </a:endParaRPr>
                    </a:p>
                  </a:txBody>
                  <a:tcPr marL="68585" marR="68585" marT="0" marB="0" anchor="ctr"/>
                </a:tc>
                <a:extLst>
                  <a:ext uri="{0D108BD9-81ED-4DB2-BD59-A6C34878D82A}">
                    <a16:rowId xmlns:a16="http://schemas.microsoft.com/office/drawing/2014/main" val="10002"/>
                  </a:ext>
                </a:extLst>
              </a:tr>
              <a:tr h="148050">
                <a:tc>
                  <a:txBody>
                    <a:bodyPr/>
                    <a:lstStyle/>
                    <a:p>
                      <a:pPr algn="l"/>
                      <a:r>
                        <a:rPr kumimoji="0" lang="es-ES" sz="800" u="none" strike="noStrike" kern="1200" cap="none" normalizeH="0" baseline="0" dirty="0" smtClean="0">
                          <a:ln>
                            <a:noFill/>
                          </a:ln>
                          <a:solidFill>
                            <a:srgbClr val="002060"/>
                          </a:solidFill>
                          <a:effectLst/>
                          <a:latin typeface="+mn-lt"/>
                          <a:ea typeface="+mn-ea"/>
                          <a:cs typeface="+mn-cs"/>
                        </a:rPr>
                        <a:t>Energía Eléctrica</a:t>
                      </a:r>
                      <a:endParaRPr kumimoji="0" lang="es-EC" sz="800" u="none" strike="noStrike" kern="1200" cap="none" normalizeH="0" baseline="0" dirty="0">
                        <a:ln>
                          <a:noFill/>
                        </a:ln>
                        <a:solidFill>
                          <a:srgbClr val="002060"/>
                        </a:solidFill>
                        <a:effectLst/>
                        <a:latin typeface="+mn-lt"/>
                        <a:ea typeface="+mn-ea"/>
                        <a:cs typeface="+mn-cs"/>
                      </a:endParaRPr>
                    </a:p>
                  </a:txBody>
                  <a:tcPr marL="91445" marR="91445" marT="45750" marB="45750" anchor="ctr"/>
                </a:tc>
                <a:tc>
                  <a:txBody>
                    <a:bodyPr/>
                    <a:lstStyle/>
                    <a:p>
                      <a:pPr algn="r"/>
                      <a:r>
                        <a:rPr kumimoji="0" lang="es-EC" sz="800" u="none" strike="noStrike" kern="1200" cap="none" normalizeH="0" baseline="0" dirty="0" smtClean="0">
                          <a:ln>
                            <a:noFill/>
                          </a:ln>
                          <a:solidFill>
                            <a:srgbClr val="002060"/>
                          </a:solidFill>
                          <a:effectLst/>
                          <a:latin typeface="+mn-lt"/>
                          <a:ea typeface="+mn-ea"/>
                          <a:cs typeface="+mn-cs"/>
                        </a:rPr>
                        <a:t>100 %</a:t>
                      </a:r>
                      <a:endParaRPr kumimoji="0" lang="es-EC" sz="800" u="none" strike="noStrike" kern="1200" cap="none" normalizeH="0" baseline="0" dirty="0">
                        <a:ln>
                          <a:noFill/>
                        </a:ln>
                        <a:solidFill>
                          <a:srgbClr val="002060"/>
                        </a:solidFill>
                        <a:effectLst/>
                        <a:latin typeface="+mn-lt"/>
                        <a:ea typeface="+mn-ea"/>
                        <a:cs typeface="+mn-cs"/>
                      </a:endParaRPr>
                    </a:p>
                  </a:txBody>
                  <a:tcPr marL="91445" marR="91445" marT="45750" marB="4575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800" u="none" strike="noStrike" kern="1200" cap="none" normalizeH="0" baseline="0" dirty="0" smtClean="0">
                          <a:ln>
                            <a:noFill/>
                          </a:ln>
                          <a:solidFill>
                            <a:srgbClr val="002060"/>
                          </a:solidFill>
                          <a:effectLst/>
                          <a:latin typeface="+mn-lt"/>
                          <a:ea typeface="+mn-ea"/>
                          <a:cs typeface="+mn-cs"/>
                        </a:rPr>
                        <a:t>Bordillos</a:t>
                      </a:r>
                    </a:p>
                  </a:txBody>
                  <a:tcPr marL="91445" marR="91445" marT="45750" marB="45750" anchor="ctr"/>
                </a:tc>
                <a:tc>
                  <a:txBody>
                    <a:bodyPr/>
                    <a:lstStyle/>
                    <a:p>
                      <a:pPr algn="r"/>
                      <a:r>
                        <a:rPr kumimoji="0" lang="es-EC" sz="800" u="none" strike="noStrike" kern="1200" cap="none" normalizeH="0" baseline="0" dirty="0" smtClean="0">
                          <a:ln>
                            <a:noFill/>
                          </a:ln>
                          <a:solidFill>
                            <a:srgbClr val="002060"/>
                          </a:solidFill>
                          <a:effectLst/>
                          <a:latin typeface="+mn-lt"/>
                          <a:ea typeface="+mn-ea"/>
                          <a:cs typeface="+mn-cs"/>
                        </a:rPr>
                        <a:t>0 %</a:t>
                      </a:r>
                      <a:endParaRPr kumimoji="0" lang="es-EC" sz="800" u="none" strike="noStrike" kern="1200" cap="none" normalizeH="0" baseline="0" dirty="0">
                        <a:ln>
                          <a:noFill/>
                        </a:ln>
                        <a:solidFill>
                          <a:srgbClr val="002060"/>
                        </a:solidFill>
                        <a:effectLst/>
                        <a:latin typeface="+mn-lt"/>
                        <a:ea typeface="+mn-ea"/>
                        <a:cs typeface="+mn-cs"/>
                      </a:endParaRPr>
                    </a:p>
                  </a:txBody>
                  <a:tcPr marL="91445" marR="91445" marT="45750" marB="45750" anchor="ctr"/>
                </a:tc>
                <a:extLst>
                  <a:ext uri="{0D108BD9-81ED-4DB2-BD59-A6C34878D82A}">
                    <a16:rowId xmlns:a16="http://schemas.microsoft.com/office/drawing/2014/main" val="10003"/>
                  </a:ext>
                </a:extLst>
              </a:tr>
            </a:tbl>
          </a:graphicData>
        </a:graphic>
      </p:graphicFrame>
      <p:sp>
        <p:nvSpPr>
          <p:cNvPr id="25" name="CuadroTexto 24"/>
          <p:cNvSpPr txBox="1"/>
          <p:nvPr/>
        </p:nvSpPr>
        <p:spPr>
          <a:xfrm>
            <a:off x="268630" y="749057"/>
            <a:ext cx="8866780" cy="400110"/>
          </a:xfrm>
          <a:prstGeom prst="rect">
            <a:avLst/>
          </a:prstGeom>
          <a:noFill/>
        </p:spPr>
        <p:txBody>
          <a:bodyPr wrap="square" rtlCol="0">
            <a:spAutoFit/>
          </a:bodyPr>
          <a:lstStyle/>
          <a:p>
            <a:r>
              <a:rPr lang="es-ES_tradnl" sz="2000" b="1" dirty="0">
                <a:solidFill>
                  <a:srgbClr val="C00000"/>
                </a:solidFill>
              </a:rPr>
              <a:t>INFORMACIÓN DEL ASENTAMIENTO </a:t>
            </a:r>
            <a:r>
              <a:rPr lang="es-ES_tradnl" sz="1200" b="1" dirty="0">
                <a:solidFill>
                  <a:srgbClr val="C00000"/>
                </a:solidFill>
              </a:rPr>
              <a:t>PRIORIZACIÓN </a:t>
            </a:r>
            <a:r>
              <a:rPr lang="es-ES_tradnl" sz="1200" b="1" dirty="0" smtClean="0">
                <a:solidFill>
                  <a:srgbClr val="C00000"/>
                </a:solidFill>
              </a:rPr>
              <a:t>GRUPO </a:t>
            </a:r>
            <a:r>
              <a:rPr lang="es-ES_tradnl" sz="1200" b="1" dirty="0">
                <a:solidFill>
                  <a:srgbClr val="C00000"/>
                </a:solidFill>
              </a:rPr>
              <a:t>3</a:t>
            </a:r>
            <a:r>
              <a:rPr lang="es-ES_tradnl" sz="1200" b="1" dirty="0" smtClean="0">
                <a:solidFill>
                  <a:srgbClr val="C00000"/>
                </a:solidFill>
              </a:rPr>
              <a:t>- </a:t>
            </a:r>
            <a:r>
              <a:rPr lang="es-ES_tradnl" sz="1200" b="1" dirty="0">
                <a:solidFill>
                  <a:srgbClr val="C00000"/>
                </a:solidFill>
              </a:rPr>
              <a:t>POSICIÓN 7</a:t>
            </a:r>
          </a:p>
        </p:txBody>
      </p:sp>
      <p:sp>
        <p:nvSpPr>
          <p:cNvPr id="35" name="CuadroTexto 34"/>
          <p:cNvSpPr txBox="1"/>
          <p:nvPr/>
        </p:nvSpPr>
        <p:spPr>
          <a:xfrm rot="16200000">
            <a:off x="11243043" y="4611101"/>
            <a:ext cx="894797" cy="215444"/>
          </a:xfrm>
          <a:prstGeom prst="rect">
            <a:avLst/>
          </a:prstGeom>
          <a:noFill/>
        </p:spPr>
        <p:txBody>
          <a:bodyPr wrap="none" rtlCol="0">
            <a:spAutoFit/>
          </a:bodyPr>
          <a:lstStyle/>
          <a:p>
            <a:r>
              <a:rPr lang="es-EC" sz="800" dirty="0" smtClean="0">
                <a:solidFill>
                  <a:schemeClr val="bg1"/>
                </a:solidFill>
              </a:rPr>
              <a:t>DE LOS NOGALES</a:t>
            </a:r>
            <a:endParaRPr lang="es-EC" sz="800" dirty="0">
              <a:solidFill>
                <a:schemeClr val="bg1"/>
              </a:solidFill>
            </a:endParaRPr>
          </a:p>
        </p:txBody>
      </p:sp>
      <p:graphicFrame>
        <p:nvGraphicFramePr>
          <p:cNvPr id="36" name="14 Tabla"/>
          <p:cNvGraphicFramePr>
            <a:graphicFrameLocks noGrp="1"/>
          </p:cNvGraphicFramePr>
          <p:nvPr>
            <p:extLst>
              <p:ext uri="{D42A27DB-BD31-4B8C-83A1-F6EECF244321}">
                <p14:modId xmlns:p14="http://schemas.microsoft.com/office/powerpoint/2010/main" val="2823423502"/>
              </p:ext>
            </p:extLst>
          </p:nvPr>
        </p:nvGraphicFramePr>
        <p:xfrm>
          <a:off x="350876" y="1104605"/>
          <a:ext cx="5938151" cy="5412308"/>
        </p:xfrm>
        <a:graphic>
          <a:graphicData uri="http://schemas.openxmlformats.org/drawingml/2006/table">
            <a:tbl>
              <a:tblPr>
                <a:tableStyleId>{22838BEF-8BB2-4498-84A7-C5851F593DF1}</a:tableStyleId>
              </a:tblPr>
              <a:tblGrid>
                <a:gridCol w="1809669">
                  <a:extLst>
                    <a:ext uri="{9D8B030D-6E8A-4147-A177-3AD203B41FA5}">
                      <a16:colId xmlns:a16="http://schemas.microsoft.com/office/drawing/2014/main" val="20000"/>
                    </a:ext>
                  </a:extLst>
                </a:gridCol>
                <a:gridCol w="796130">
                  <a:extLst>
                    <a:ext uri="{9D8B030D-6E8A-4147-A177-3AD203B41FA5}">
                      <a16:colId xmlns:a16="http://schemas.microsoft.com/office/drawing/2014/main" val="20001"/>
                    </a:ext>
                  </a:extLst>
                </a:gridCol>
                <a:gridCol w="1221560">
                  <a:extLst>
                    <a:ext uri="{9D8B030D-6E8A-4147-A177-3AD203B41FA5}">
                      <a16:colId xmlns:a16="http://schemas.microsoft.com/office/drawing/2014/main" val="20002"/>
                    </a:ext>
                  </a:extLst>
                </a:gridCol>
                <a:gridCol w="696814">
                  <a:extLst>
                    <a:ext uri="{9D8B030D-6E8A-4147-A177-3AD203B41FA5}">
                      <a16:colId xmlns:a16="http://schemas.microsoft.com/office/drawing/2014/main" val="20003"/>
                    </a:ext>
                  </a:extLst>
                </a:gridCol>
                <a:gridCol w="139964">
                  <a:extLst>
                    <a:ext uri="{9D8B030D-6E8A-4147-A177-3AD203B41FA5}">
                      <a16:colId xmlns:a16="http://schemas.microsoft.com/office/drawing/2014/main" val="20004"/>
                    </a:ext>
                  </a:extLst>
                </a:gridCol>
                <a:gridCol w="1274014">
                  <a:extLst>
                    <a:ext uri="{9D8B030D-6E8A-4147-A177-3AD203B41FA5}">
                      <a16:colId xmlns:a16="http://schemas.microsoft.com/office/drawing/2014/main" val="20005"/>
                    </a:ext>
                  </a:extLst>
                </a:gridCol>
              </a:tblGrid>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700" u="none" strike="noStrike" kern="1200" cap="none" normalizeH="0" baseline="0" dirty="0" smtClean="0">
                          <a:ln>
                            <a:noFill/>
                          </a:ln>
                          <a:solidFill>
                            <a:srgbClr val="002060"/>
                          </a:solidFill>
                          <a:effectLst/>
                        </a:rPr>
                        <a:t>AÑOS DE ASENTAMIENTO (INICIO):</a:t>
                      </a:r>
                      <a:endParaRPr kumimoji="0" lang="es-EC" sz="700" u="none" strike="noStrike" kern="1200" cap="none" normalizeH="0" baseline="0" dirty="0" smtClean="0">
                        <a:ln>
                          <a:noFill/>
                        </a:ln>
                        <a:solidFill>
                          <a:srgbClr val="002060"/>
                        </a:solidFill>
                        <a:effectLst/>
                        <a:latin typeface="+mn-lt"/>
                        <a:ea typeface="+mn-ea"/>
                        <a:cs typeface="+mn-cs"/>
                      </a:endParaRPr>
                    </a:p>
                  </a:txBody>
                  <a:tcPr marL="91419" marR="91419"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700" u="none" strike="noStrike" kern="1200" cap="none" normalizeH="0" baseline="0" dirty="0" smtClean="0">
                          <a:ln>
                            <a:noFill/>
                          </a:ln>
                          <a:solidFill>
                            <a:srgbClr val="002060"/>
                          </a:solidFill>
                          <a:effectLst/>
                          <a:latin typeface="+mn-lt"/>
                          <a:ea typeface="+mn-ea"/>
                          <a:cs typeface="+mn-cs"/>
                        </a:rPr>
                        <a:t>20  Años</a:t>
                      </a:r>
                    </a:p>
                  </a:txBody>
                  <a:tcPr marL="91419" marR="91419" marT="45711" marB="45711" anchor="ctr" horzOverflow="overflow"/>
                </a:tc>
                <a:tc rowSpan="2"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700" u="none" strike="noStrike" kern="1200" cap="none" normalizeH="0" baseline="0" dirty="0" smtClean="0">
                          <a:ln>
                            <a:noFill/>
                          </a:ln>
                          <a:solidFill>
                            <a:srgbClr val="002060"/>
                          </a:solidFill>
                          <a:effectLst/>
                          <a:latin typeface="+mn-lt"/>
                          <a:ea typeface="+mn-ea"/>
                          <a:cs typeface="+mn-cs"/>
                        </a:rPr>
                        <a:t>CONSOLIDACIÓN:</a:t>
                      </a:r>
                      <a:endParaRPr kumimoji="0" lang="es-ES" sz="700" u="none" strike="noStrike" kern="1200" cap="none" normalizeH="0" baseline="0" dirty="0" smtClean="0">
                        <a:ln>
                          <a:noFill/>
                        </a:ln>
                        <a:solidFill>
                          <a:srgbClr val="002060"/>
                        </a:solidFill>
                        <a:effectLst/>
                        <a:latin typeface="+mn-lt"/>
                        <a:ea typeface="+mn-ea"/>
                        <a:cs typeface="+mn-cs"/>
                      </a:endParaRPr>
                    </a:p>
                  </a:txBody>
                  <a:tcPr marL="91419" marR="91419" marT="45711" marB="45711" anchor="ctr" horzOverflow="overflow"/>
                </a:tc>
                <a:tc rowSpan="2" hMerge="1">
                  <a:txBody>
                    <a:bodyPr/>
                    <a:lstStyle/>
                    <a:p>
                      <a:endParaRPr lang="es-EC"/>
                    </a:p>
                  </a:txBody>
                  <a:tcPr/>
                </a:tc>
                <a:tc rowSpan="2"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700" u="none" strike="noStrike" kern="1200" cap="none" normalizeH="0" baseline="0" dirty="0" smtClean="0">
                          <a:ln>
                            <a:noFill/>
                          </a:ln>
                          <a:solidFill>
                            <a:srgbClr val="002060"/>
                          </a:solidFill>
                          <a:effectLst/>
                          <a:latin typeface="+mn-lt"/>
                          <a:ea typeface="+mn-ea"/>
                          <a:cs typeface="+mn-cs"/>
                        </a:rPr>
                        <a:t>85,59  %</a:t>
                      </a:r>
                    </a:p>
                  </a:txBody>
                  <a:tcPr marL="91419" marR="91419" marT="45711" marB="45711" anchor="ctr" horzOverflow="overflow"/>
                </a:tc>
                <a:tc rowSpan="2" hMerge="1">
                  <a:txBody>
                    <a:bodyPr/>
                    <a:lstStyle/>
                    <a:p>
                      <a:endParaRPr lang="es-ES" dirty="0"/>
                    </a:p>
                  </a:txBody>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700" u="none" strike="noStrike" kern="1200" cap="none" normalizeH="0" baseline="0" dirty="0" smtClean="0">
                          <a:ln>
                            <a:noFill/>
                          </a:ln>
                          <a:solidFill>
                            <a:srgbClr val="002060"/>
                          </a:solidFill>
                          <a:effectLst/>
                        </a:rPr>
                        <a:t>AÑOS DE ASENTAMIENTO (ACTUAL):</a:t>
                      </a:r>
                      <a:endParaRPr kumimoji="0" lang="es-EC" sz="700" u="none" strike="noStrike" kern="1200" cap="none" normalizeH="0" baseline="0" dirty="0" smtClean="0">
                        <a:ln>
                          <a:noFill/>
                        </a:ln>
                        <a:solidFill>
                          <a:srgbClr val="002060"/>
                        </a:solidFill>
                        <a:effectLst/>
                        <a:latin typeface="+mn-lt"/>
                        <a:ea typeface="+mn-ea"/>
                        <a:cs typeface="+mn-cs"/>
                      </a:endParaRPr>
                    </a:p>
                  </a:txBody>
                  <a:tcPr marL="91419" marR="91419"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700" u="none" strike="noStrike" kern="1200" cap="none" normalizeH="0" baseline="0" dirty="0" smtClean="0">
                          <a:ln>
                            <a:noFill/>
                          </a:ln>
                          <a:solidFill>
                            <a:srgbClr val="002060"/>
                          </a:solidFill>
                          <a:effectLst/>
                          <a:latin typeface="+mn-lt"/>
                          <a:ea typeface="+mn-ea"/>
                          <a:cs typeface="+mn-cs"/>
                        </a:rPr>
                        <a:t>27  Años</a:t>
                      </a:r>
                    </a:p>
                  </a:txBody>
                  <a:tcPr marL="91419" marR="91419" marT="45711" marB="45711" anchor="ctr" horzOverflow="overflow"/>
                </a:tc>
                <a:tc gridSpan="2"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700" u="none" strike="noStrike" kern="1200" cap="none" normalizeH="0" baseline="0" dirty="0" smtClean="0">
                        <a:ln>
                          <a:noFill/>
                        </a:ln>
                        <a:solidFill>
                          <a:srgbClr val="002060"/>
                        </a:solidFill>
                        <a:effectLst/>
                        <a:latin typeface="+mn-lt"/>
                        <a:ea typeface="+mn-ea"/>
                        <a:cs typeface="+mn-cs"/>
                      </a:endParaRPr>
                    </a:p>
                  </a:txBody>
                  <a:tcPr marL="91419" marR="91419" marT="45711" marB="45711" anchor="ctr" horzOverflow="overflow"/>
                </a:tc>
                <a:tc hMerge="1" vMerge="1">
                  <a:txBody>
                    <a:bodyPr/>
                    <a:lstStyle/>
                    <a:p>
                      <a:endParaRPr lang="es-EC"/>
                    </a:p>
                  </a:txBody>
                  <a:tcPr/>
                </a:tc>
                <a:tc gridSpan="2"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C" sz="700" u="none" strike="noStrike" kern="1200" cap="none" normalizeH="0" baseline="0" dirty="0" smtClean="0">
                        <a:ln>
                          <a:noFill/>
                        </a:ln>
                        <a:solidFill>
                          <a:srgbClr val="002060"/>
                        </a:solidFill>
                        <a:effectLst/>
                        <a:latin typeface="+mn-lt"/>
                        <a:ea typeface="+mn-ea"/>
                        <a:cs typeface="+mn-cs"/>
                      </a:endParaRPr>
                    </a:p>
                  </a:txBody>
                  <a:tcPr marL="91419" marR="91419" marT="45711" marB="45711" anchor="ctr" horzOverflow="overflow"/>
                </a:tc>
                <a:tc hMerge="1" vMerge="1">
                  <a:txBody>
                    <a:bodyPr/>
                    <a:lstStyle/>
                    <a:p>
                      <a:endParaRPr lang="es-EC"/>
                    </a:p>
                  </a:txBody>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700" u="none" strike="noStrike" kern="1200" cap="none" normalizeH="0" baseline="0" dirty="0" smtClean="0">
                          <a:ln>
                            <a:noFill/>
                          </a:ln>
                          <a:solidFill>
                            <a:srgbClr val="002060"/>
                          </a:solidFill>
                          <a:effectLst/>
                          <a:latin typeface="+mn-lt"/>
                          <a:ea typeface="+mn-ea"/>
                          <a:cs typeface="+mn-cs"/>
                        </a:rPr>
                        <a:t>NÚMERO DE LOTES:</a:t>
                      </a:r>
                    </a:p>
                  </a:txBody>
                  <a:tcPr marL="68564" marR="68564" marT="0" marB="0"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700" u="none" strike="noStrike" kern="1200" cap="none" normalizeH="0" baseline="0" dirty="0" smtClean="0">
                          <a:ln>
                            <a:noFill/>
                          </a:ln>
                          <a:solidFill>
                            <a:srgbClr val="002060"/>
                          </a:solidFill>
                          <a:effectLst/>
                          <a:latin typeface="+mn-lt"/>
                          <a:ea typeface="+mn-ea"/>
                          <a:cs typeface="+mn-cs"/>
                        </a:rPr>
                        <a:t>118</a:t>
                      </a:r>
                    </a:p>
                  </a:txBody>
                  <a:tcPr marL="91419" marR="91419" marT="45711" marB="45711" anchor="ctr" horzOverflow="overflow">
                    <a:solidFill>
                      <a:schemeClr val="bg1"/>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700" u="none" strike="noStrike" kern="1200" cap="none" normalizeH="0" baseline="0" dirty="0" smtClean="0">
                          <a:ln>
                            <a:noFill/>
                          </a:ln>
                          <a:solidFill>
                            <a:srgbClr val="002060"/>
                          </a:solidFill>
                          <a:effectLst/>
                          <a:latin typeface="+mn-lt"/>
                          <a:ea typeface="+mn-ea"/>
                          <a:cs typeface="+mn-cs"/>
                        </a:rPr>
                        <a:t>POBLACIÓN  BENEFICIADA:</a:t>
                      </a:r>
                    </a:p>
                  </a:txBody>
                  <a:tcPr marL="91419" marR="91419" marT="45711" marB="45711" anchor="ctr" horzOverflow="overflow">
                    <a:solidFill>
                      <a:schemeClr val="bg1"/>
                    </a:solidFill>
                  </a:tcPr>
                </a:tc>
                <a:tc hMerge="1">
                  <a:txBody>
                    <a:bodyPr/>
                    <a:lstStyle/>
                    <a:p>
                      <a:endParaRPr lang="es-EC"/>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700" u="none" strike="noStrike" kern="1200" cap="none" normalizeH="0" baseline="0" dirty="0" smtClean="0">
                          <a:ln>
                            <a:noFill/>
                          </a:ln>
                          <a:solidFill>
                            <a:srgbClr val="002060"/>
                          </a:solidFill>
                          <a:effectLst/>
                          <a:latin typeface="+mn-lt"/>
                          <a:ea typeface="+mn-ea"/>
                          <a:cs typeface="+mn-cs"/>
                        </a:rPr>
                        <a:t>  472 Hab. </a:t>
                      </a:r>
                      <a:endParaRPr kumimoji="0" lang="es-ES" sz="700" u="none" strike="noStrike" kern="1200" cap="none" normalizeH="0" baseline="0" dirty="0" smtClean="0">
                        <a:ln>
                          <a:noFill/>
                        </a:ln>
                        <a:solidFill>
                          <a:srgbClr val="002060"/>
                        </a:solidFill>
                        <a:effectLst/>
                        <a:latin typeface="+mn-lt"/>
                        <a:ea typeface="+mn-ea"/>
                        <a:cs typeface="+mn-cs"/>
                      </a:endParaRPr>
                    </a:p>
                  </a:txBody>
                  <a:tcPr marL="91419" marR="91419" marT="45711" marB="45711" anchor="ctr" horzOverflow="overflow">
                    <a:solidFill>
                      <a:schemeClr val="bg1"/>
                    </a:solidFill>
                  </a:tcPr>
                </a:tc>
                <a:tc hMerge="1">
                  <a:txBody>
                    <a:bodyPr/>
                    <a:lstStyle/>
                    <a:p>
                      <a:endParaRPr lang="es-ES"/>
                    </a:p>
                  </a:txBody>
                  <a:tcPr/>
                </a:tc>
                <a:extLst>
                  <a:ext uri="{0D108BD9-81ED-4DB2-BD59-A6C34878D82A}">
                    <a16:rowId xmlns:a16="http://schemas.microsoft.com/office/drawing/2014/main" val="10002"/>
                  </a:ext>
                </a:extLst>
              </a:tr>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700" u="none" strike="noStrike" kern="1200" cap="none" normalizeH="0" baseline="0" dirty="0" smtClean="0">
                          <a:ln>
                            <a:noFill/>
                          </a:ln>
                          <a:solidFill>
                            <a:srgbClr val="002060"/>
                          </a:solidFill>
                          <a:effectLst/>
                          <a:latin typeface="+mn-lt"/>
                          <a:ea typeface="+mn-ea"/>
                          <a:cs typeface="+mn-cs"/>
                        </a:rPr>
                        <a:t>ZONIFICACIÓN ACTUAL:</a:t>
                      </a:r>
                      <a:endParaRPr kumimoji="0" lang="es-EC" sz="700" u="none" strike="noStrike" kern="1200" cap="none" normalizeH="0" baseline="0" dirty="0" smtClean="0">
                        <a:ln>
                          <a:noFill/>
                        </a:ln>
                        <a:solidFill>
                          <a:srgbClr val="002060"/>
                        </a:solidFill>
                        <a:effectLst/>
                        <a:latin typeface="+mn-lt"/>
                        <a:ea typeface="+mn-ea"/>
                        <a:cs typeface="+mn-cs"/>
                      </a:endParaRPr>
                    </a:p>
                  </a:txBody>
                  <a:tcPr marL="91419" marR="91419" marT="45711" marB="45711" anchor="ctr" horzOverflow="overflow">
                    <a:solidFill>
                      <a:srgbClr val="DAE3F3"/>
                    </a:solidFill>
                  </a:tcPr>
                </a:tc>
                <a:tc hMerge="1">
                  <a:txBody>
                    <a:bodyPr/>
                    <a:lstStyle/>
                    <a:p>
                      <a:endParaRPr lang="es-EC"/>
                    </a:p>
                  </a:txBody>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700" u="none" strike="noStrike" kern="1200" cap="none" normalizeH="0" baseline="0" dirty="0" smtClean="0">
                          <a:ln>
                            <a:noFill/>
                          </a:ln>
                          <a:solidFill>
                            <a:srgbClr val="002060"/>
                          </a:solidFill>
                          <a:effectLst/>
                          <a:latin typeface="+mn-lt"/>
                          <a:ea typeface="+mn-ea"/>
                          <a:cs typeface="+mn-cs"/>
                        </a:rPr>
                        <a:t>D3(D203-80) / A31 (PQ)</a:t>
                      </a:r>
                      <a:endParaRPr kumimoji="0" lang="es-EC" sz="700" u="none" strike="noStrike" kern="1200" cap="none" normalizeH="0" baseline="0" dirty="0" smtClean="0">
                        <a:ln>
                          <a:noFill/>
                        </a:ln>
                        <a:solidFill>
                          <a:srgbClr val="002060"/>
                        </a:solidFill>
                        <a:effectLst/>
                        <a:latin typeface="+mn-lt"/>
                        <a:ea typeface="+mn-ea"/>
                        <a:cs typeface="+mn-cs"/>
                      </a:endParaRPr>
                    </a:p>
                  </a:txBody>
                  <a:tcPr marL="91419" marR="91419" marT="45711" marB="45711" anchor="ctr" horzOverflow="overflow">
                    <a:solidFill>
                      <a:srgbClr val="DAE3F3"/>
                    </a:solidFill>
                  </a:tcPr>
                </a:tc>
                <a:tc hMerge="1">
                  <a:txBody>
                    <a:bodyPr/>
                    <a:lstStyle/>
                    <a:p>
                      <a:endParaRPr lang="es-EC"/>
                    </a:p>
                  </a:txBody>
                  <a:tcPr/>
                </a:tc>
                <a:tc hMerge="1">
                  <a:txBody>
                    <a:bodyPr/>
                    <a:lstStyle/>
                    <a:p>
                      <a:endParaRPr lang="es-EC"/>
                    </a:p>
                  </a:txBody>
                  <a:tcPr/>
                </a:tc>
                <a:tc hMerge="1">
                  <a:txBody>
                    <a:bodyPr/>
                    <a:lstStyle/>
                    <a:p>
                      <a:endParaRPr lang="es-ES"/>
                    </a:p>
                  </a:txBody>
                  <a:tcPr/>
                </a:tc>
                <a:extLst>
                  <a:ext uri="{0D108BD9-81ED-4DB2-BD59-A6C34878D82A}">
                    <a16:rowId xmlns:a16="http://schemas.microsoft.com/office/drawing/2014/main" val="10003"/>
                  </a:ext>
                </a:extLst>
              </a:tr>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700" u="none" strike="noStrike" kern="1200" cap="none" normalizeH="0" baseline="0" dirty="0" smtClean="0">
                          <a:ln>
                            <a:noFill/>
                          </a:ln>
                          <a:solidFill>
                            <a:srgbClr val="002060"/>
                          </a:solidFill>
                          <a:effectLst/>
                          <a:latin typeface="+mn-lt"/>
                          <a:ea typeface="+mn-ea"/>
                          <a:cs typeface="+mn-cs"/>
                        </a:rPr>
                        <a:t>LOTE MÍNIMO:</a:t>
                      </a:r>
                    </a:p>
                  </a:txBody>
                  <a:tcPr marL="68564" marR="68564" marT="0" marB="0" anchor="ctr" horzOverflow="overflow">
                    <a:solidFill>
                      <a:srgbClr val="DAE3F3"/>
                    </a:solidFill>
                  </a:tcPr>
                </a:tc>
                <a:tc hMerge="1">
                  <a:txBody>
                    <a:bodyPr/>
                    <a:lstStyle/>
                    <a:p>
                      <a:endParaRPr lang="es-EC"/>
                    </a:p>
                  </a:txBody>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700" u="none" strike="noStrike" kern="1200" cap="none" normalizeH="0" baseline="0" dirty="0" smtClean="0">
                          <a:ln>
                            <a:noFill/>
                          </a:ln>
                          <a:solidFill>
                            <a:srgbClr val="002060"/>
                          </a:solidFill>
                          <a:effectLst/>
                          <a:latin typeface="+mn-lt"/>
                          <a:ea typeface="+mn-ea"/>
                          <a:cs typeface="+mn-cs"/>
                        </a:rPr>
                        <a:t>200 m2</a:t>
                      </a:r>
                    </a:p>
                  </a:txBody>
                  <a:tcPr marL="91419" marR="91419" marT="45711" marB="45711" anchor="ctr" horzOverflow="overflow">
                    <a:solidFill>
                      <a:srgbClr val="DAE3F3"/>
                    </a:solidFill>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4"/>
                  </a:ext>
                </a:extLst>
              </a:tr>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700" u="none" strike="noStrike" kern="1200" cap="none" normalizeH="0" baseline="0" dirty="0" smtClean="0">
                          <a:ln>
                            <a:noFill/>
                          </a:ln>
                          <a:solidFill>
                            <a:srgbClr val="002060"/>
                          </a:solidFill>
                          <a:effectLst/>
                          <a:latin typeface="+mn-lt"/>
                          <a:ea typeface="+mn-ea"/>
                          <a:cs typeface="+mn-cs"/>
                        </a:rPr>
                        <a:t>FORMA DE OCUPACIÓN DEL SUELO:</a:t>
                      </a:r>
                    </a:p>
                  </a:txBody>
                  <a:tcPr marL="91419" marR="91419" marT="45711" marB="45711" anchor="ctr" horzOverflow="overflow">
                    <a:noFill/>
                  </a:tcPr>
                </a:tc>
                <a:tc hMerge="1">
                  <a:txBody>
                    <a:bodyPr/>
                    <a:lstStyle/>
                    <a:p>
                      <a:endParaRPr lang="es-EC"/>
                    </a:p>
                  </a:txBody>
                  <a:tcPr/>
                </a:tc>
                <a:tc gridSpan="4">
                  <a:txBody>
                    <a:bodyPr/>
                    <a:lstStyle/>
                    <a:p>
                      <a:pPr marL="0" algn="l" rtl="0" eaLnBrk="1" fontAlgn="ctr" latinLnBrk="0" hangingPunct="1">
                        <a:spcBef>
                          <a:spcPts val="0"/>
                        </a:spcBef>
                        <a:spcAft>
                          <a:spcPts val="0"/>
                        </a:spcAft>
                      </a:pPr>
                      <a:r>
                        <a:rPr kumimoji="0" lang="es-EC" sz="700" u="none" strike="noStrike" kern="1200" cap="none" normalizeH="0" baseline="0" dirty="0" smtClean="0">
                          <a:ln>
                            <a:noFill/>
                          </a:ln>
                          <a:solidFill>
                            <a:srgbClr val="002060"/>
                          </a:solidFill>
                          <a:effectLst/>
                          <a:latin typeface="+mn-lt"/>
                          <a:ea typeface="+mn-ea"/>
                          <a:cs typeface="+mn-cs"/>
                        </a:rPr>
                        <a:t>(D) Sobre Línea de Fabrica / A (Aislada)</a:t>
                      </a:r>
                    </a:p>
                  </a:txBody>
                  <a:tcPr marL="91419" marR="91419" marT="45711" marB="45711" anchor="ctr" horzOverflow="overflow">
                    <a:noFill/>
                  </a:tcPr>
                </a:tc>
                <a:tc hMerge="1">
                  <a:txBody>
                    <a:bodyPr/>
                    <a:lstStyle/>
                    <a:p>
                      <a:endParaRPr lang="es-EC"/>
                    </a:p>
                  </a:txBody>
                  <a:tcPr/>
                </a:tc>
                <a:tc hMerge="1">
                  <a:txBody>
                    <a:bodyPr/>
                    <a:lstStyle/>
                    <a:p>
                      <a:endParaRPr lang="es-EC"/>
                    </a:p>
                  </a:txBody>
                  <a:tcPr/>
                </a:tc>
                <a:tc hMerge="1">
                  <a:txBody>
                    <a:bodyPr/>
                    <a:lstStyle/>
                    <a:p>
                      <a:endParaRPr lang="es-ES" dirty="0"/>
                    </a:p>
                  </a:txBody>
                  <a:tcPr/>
                </a:tc>
                <a:extLst>
                  <a:ext uri="{0D108BD9-81ED-4DB2-BD59-A6C34878D82A}">
                    <a16:rowId xmlns:a16="http://schemas.microsoft.com/office/drawing/2014/main" val="10005"/>
                  </a:ext>
                </a:extLst>
              </a:tr>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700" u="none" strike="noStrike" kern="1200" cap="none" normalizeH="0" baseline="0" dirty="0" smtClean="0">
                          <a:ln>
                            <a:noFill/>
                          </a:ln>
                          <a:solidFill>
                            <a:srgbClr val="002060"/>
                          </a:solidFill>
                          <a:effectLst/>
                          <a:latin typeface="+mn-lt"/>
                          <a:ea typeface="+mn-ea"/>
                          <a:cs typeface="+mn-cs"/>
                        </a:rPr>
                        <a:t>USO PRINCIPAL:</a:t>
                      </a:r>
                    </a:p>
                  </a:txBody>
                  <a:tcPr marL="91419" marR="91419" marT="45711" marB="45711" anchor="ctr" horzOverflow="overflow">
                    <a:solidFill>
                      <a:srgbClr val="DAE3F3"/>
                    </a:solidFill>
                  </a:tcPr>
                </a:tc>
                <a:tc hMerge="1">
                  <a:txBody>
                    <a:bodyPr/>
                    <a:lstStyle/>
                    <a:p>
                      <a:endParaRPr lang="es-EC"/>
                    </a:p>
                  </a:txBody>
                  <a:tcPr/>
                </a:tc>
                <a:tc gridSpan="4">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EC" sz="700" u="none" strike="noStrike" kern="1200" cap="none" normalizeH="0" baseline="0" dirty="0" smtClean="0">
                          <a:ln>
                            <a:noFill/>
                          </a:ln>
                          <a:solidFill>
                            <a:srgbClr val="002060"/>
                          </a:solidFill>
                          <a:effectLst/>
                          <a:latin typeface="+mn-lt"/>
                          <a:ea typeface="+mn-ea"/>
                          <a:cs typeface="+mn-cs"/>
                        </a:rPr>
                        <a:t>(RU2) Residencial Urbano 2 / (PE/CPN) Protección Ecológica /Conservación del Patrimonio Natural </a:t>
                      </a:r>
                    </a:p>
                  </a:txBody>
                  <a:tcPr marL="91419" marR="91419" marT="45711" marB="45711" anchor="ctr" horzOverflow="overflow">
                    <a:solidFill>
                      <a:srgbClr val="DAE3F3"/>
                    </a:solidFill>
                  </a:tcPr>
                </a:tc>
                <a:tc hMerge="1">
                  <a:txBody>
                    <a:bodyPr/>
                    <a:lstStyle/>
                    <a:p>
                      <a:endParaRPr lang="es-EC"/>
                    </a:p>
                  </a:txBody>
                  <a:tcPr/>
                </a:tc>
                <a:tc hMerge="1">
                  <a:txBody>
                    <a:bodyPr/>
                    <a:lstStyle/>
                    <a:p>
                      <a:endParaRPr lang="es-EC"/>
                    </a:p>
                  </a:txBody>
                  <a:tcPr/>
                </a:tc>
                <a:tc hMerge="1">
                  <a:txBody>
                    <a:bodyPr/>
                    <a:lstStyle/>
                    <a:p>
                      <a:endParaRPr lang="es-ES" dirty="0"/>
                    </a:p>
                  </a:txBody>
                  <a:tcPr/>
                </a:tc>
                <a:extLst>
                  <a:ext uri="{0D108BD9-81ED-4DB2-BD59-A6C34878D82A}">
                    <a16:rowId xmlns:a16="http://schemas.microsoft.com/office/drawing/2014/main" val="10006"/>
                  </a:ext>
                </a:extLst>
              </a:tr>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700" u="none" strike="noStrike" kern="1200" cap="none" normalizeH="0" baseline="0" dirty="0" smtClean="0">
                          <a:ln>
                            <a:noFill/>
                          </a:ln>
                          <a:solidFill>
                            <a:srgbClr val="002060"/>
                          </a:solidFill>
                          <a:effectLst/>
                          <a:latin typeface="+mn-lt"/>
                          <a:ea typeface="+mn-ea"/>
                          <a:cs typeface="+mn-cs"/>
                        </a:rPr>
                        <a:t>CLASIFICACIÓN DEL SUELO:</a:t>
                      </a:r>
                    </a:p>
                  </a:txBody>
                  <a:tcPr marL="91419" marR="91419" marT="45711" marB="45711" anchor="ctr" horzOverflow="overflow">
                    <a:noFill/>
                  </a:tcPr>
                </a:tc>
                <a:tc hMerge="1">
                  <a:txBody>
                    <a:bodyPr/>
                    <a:lstStyle/>
                    <a:p>
                      <a:endParaRPr lang="es-EC"/>
                    </a:p>
                  </a:txBody>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tab pos="2698750" algn="ctr"/>
                          <a:tab pos="5399088" algn="r"/>
                        </a:tabLst>
                      </a:pPr>
                      <a:r>
                        <a:rPr kumimoji="0" lang="es-ES" sz="700" u="none" strike="noStrike" kern="1200" cap="none" normalizeH="0" baseline="0" dirty="0" smtClean="0">
                          <a:ln>
                            <a:noFill/>
                          </a:ln>
                          <a:solidFill>
                            <a:srgbClr val="002060"/>
                          </a:solidFill>
                          <a:effectLst/>
                          <a:latin typeface="+mn-lt"/>
                          <a:ea typeface="+mn-ea"/>
                          <a:cs typeface="+mn-cs"/>
                        </a:rPr>
                        <a:t>(SU) Suelo Urbano / (SRU) Suelo Urbano </a:t>
                      </a:r>
                    </a:p>
                  </a:txBody>
                  <a:tcPr marL="91419" marR="91419" marT="45711" marB="45711" anchor="ctr" horzOverflow="overflow">
                    <a:noFill/>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7"/>
                  </a:ext>
                </a:extLst>
              </a:tr>
              <a:tr h="149656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700" u="none" strike="noStrike" kern="1200" cap="none" normalizeH="0" baseline="0" dirty="0" smtClean="0">
                          <a:ln>
                            <a:noFill/>
                          </a:ln>
                          <a:solidFill>
                            <a:srgbClr val="002060"/>
                          </a:solidFill>
                          <a:effectLst/>
                          <a:latin typeface="+mn-lt"/>
                          <a:ea typeface="+mn-ea"/>
                          <a:cs typeface="+mn-cs"/>
                        </a:rPr>
                        <a:t>INFORMES DE RIESGOS:</a:t>
                      </a:r>
                    </a:p>
                  </a:txBody>
                  <a:tcPr marL="91419" marR="91419" marT="45711" marB="45711" anchor="ctr" horzOverflow="overflow">
                    <a:solidFill>
                      <a:srgbClr val="DAE3F3"/>
                    </a:solidFill>
                  </a:tcPr>
                </a:tc>
                <a:tc hMerge="1">
                  <a:txBody>
                    <a:bodyPr/>
                    <a:lstStyle/>
                    <a:p>
                      <a:endParaRPr lang="es-ES"/>
                    </a:p>
                  </a:txBody>
                  <a:tcPr/>
                </a:tc>
                <a:tc gridSpan="4">
                  <a:txBody>
                    <a:bodyPr/>
                    <a:lstStyle/>
                    <a:p>
                      <a:pPr marL="171450" marR="0" lvl="0" indent="-171450" algn="just"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s-ES" sz="600" u="none" strike="noStrike" kern="1200" cap="none" normalizeH="0" baseline="0" dirty="0" smtClean="0">
                          <a:ln>
                            <a:noFill/>
                          </a:ln>
                          <a:solidFill>
                            <a:srgbClr val="002060"/>
                          </a:solidFill>
                          <a:effectLst/>
                          <a:latin typeface="+mn-lt"/>
                          <a:ea typeface="+mn-ea"/>
                          <a:cs typeface="+mn-cs"/>
                        </a:rPr>
                        <a:t>Informe No.231-AT-DMGR-2016, de 30 de enero de 2017. </a:t>
                      </a:r>
                      <a:r>
                        <a:rPr kumimoji="0" lang="es-EC" sz="600" u="none" strike="noStrike" kern="1200" cap="none" normalizeH="0" baseline="0" dirty="0" smtClean="0">
                          <a:ln>
                            <a:noFill/>
                          </a:ln>
                          <a:solidFill>
                            <a:srgbClr val="002060"/>
                          </a:solidFill>
                          <a:effectLst/>
                          <a:latin typeface="+mn-lt"/>
                          <a:ea typeface="+mn-ea"/>
                          <a:cs typeface="+mn-cs"/>
                        </a:rPr>
                        <a:t>Riesgo por movimientos en masa: anexo en informes. Pg.6-10 del Expediente 54AZEE.</a:t>
                      </a:r>
                    </a:p>
                    <a:p>
                      <a:pPr marL="171450" lvl="0" indent="-171450" algn="just">
                        <a:buFont typeface="Arial" panose="020B0604020202020204" pitchFamily="34" charset="0"/>
                        <a:buChar char="•"/>
                      </a:pPr>
                      <a:r>
                        <a:rPr kumimoji="0" lang="es-ES" sz="600" u="none" strike="noStrike" kern="1200" cap="none" normalizeH="0" baseline="0" dirty="0" smtClean="0">
                          <a:ln>
                            <a:noFill/>
                          </a:ln>
                          <a:solidFill>
                            <a:srgbClr val="002060"/>
                          </a:solidFill>
                          <a:effectLst/>
                          <a:latin typeface="+mn-lt"/>
                          <a:ea typeface="+mn-ea"/>
                          <a:cs typeface="+mn-cs"/>
                        </a:rPr>
                        <a:t>Informe No.024-AT-DMGR-2019, de 30 de enero de 2019. </a:t>
                      </a:r>
                      <a:r>
                        <a:rPr kumimoji="0" lang="es-EC" sz="600" u="none" strike="noStrike" kern="1200" cap="none" normalizeH="0" baseline="0" dirty="0" smtClean="0">
                          <a:ln>
                            <a:noFill/>
                          </a:ln>
                          <a:solidFill>
                            <a:srgbClr val="002060"/>
                          </a:solidFill>
                          <a:effectLst/>
                          <a:latin typeface="+mn-lt"/>
                          <a:ea typeface="+mn-ea"/>
                          <a:cs typeface="+mn-cs"/>
                        </a:rPr>
                        <a:t>Riesgo por movimientos en masa: </a:t>
                      </a:r>
                      <a:r>
                        <a:rPr kumimoji="0" lang="es-EC" sz="600" b="0" u="none" strike="noStrike" kern="1200" cap="none" normalizeH="0" baseline="0" dirty="0" smtClean="0">
                          <a:ln>
                            <a:noFill/>
                          </a:ln>
                          <a:solidFill>
                            <a:srgbClr val="002060"/>
                          </a:solidFill>
                          <a:effectLst/>
                          <a:latin typeface="+mn-lt"/>
                          <a:ea typeface="+mn-ea"/>
                          <a:cs typeface="+mn-cs"/>
                        </a:rPr>
                        <a:t>Riesgo por movimientos en masa: el AHHYC “San Jacinto de Atucucho” en general presenta un </a:t>
                      </a:r>
                      <a:r>
                        <a:rPr kumimoji="0" lang="es-EC" sz="600" b="1" u="none" strike="noStrike" kern="1200" cap="none" normalizeH="0" baseline="0" dirty="0" smtClean="0">
                          <a:ln>
                            <a:noFill/>
                          </a:ln>
                          <a:solidFill>
                            <a:srgbClr val="002060"/>
                          </a:solidFill>
                          <a:effectLst/>
                          <a:latin typeface="+mn-lt"/>
                          <a:ea typeface="+mn-ea"/>
                          <a:cs typeface="+mn-cs"/>
                        </a:rPr>
                        <a:t>Riesgo Muy Alto Mitigable </a:t>
                      </a:r>
                      <a:r>
                        <a:rPr kumimoji="0" lang="es-EC" sz="600" b="0" u="none" strike="noStrike" kern="1200" cap="none" normalizeH="0" baseline="0" dirty="0" smtClean="0">
                          <a:ln>
                            <a:noFill/>
                          </a:ln>
                          <a:solidFill>
                            <a:srgbClr val="002060"/>
                          </a:solidFill>
                          <a:effectLst/>
                          <a:latin typeface="+mn-lt"/>
                          <a:ea typeface="+mn-ea"/>
                          <a:cs typeface="+mn-cs"/>
                        </a:rPr>
                        <a:t>para los lotes (71, 78, 85, 106, 107, 109, 110); </a:t>
                      </a:r>
                      <a:r>
                        <a:rPr kumimoji="0" lang="es-EC" sz="600" b="1" u="none" strike="noStrike" kern="1200" cap="none" normalizeH="0" baseline="0" dirty="0" smtClean="0">
                          <a:ln>
                            <a:noFill/>
                          </a:ln>
                          <a:solidFill>
                            <a:srgbClr val="002060"/>
                          </a:solidFill>
                          <a:effectLst/>
                          <a:latin typeface="+mn-lt"/>
                          <a:ea typeface="+mn-ea"/>
                          <a:cs typeface="+mn-cs"/>
                        </a:rPr>
                        <a:t>Riesgo Alto Mitigable </a:t>
                      </a:r>
                      <a:r>
                        <a:rPr kumimoji="0" lang="es-EC" sz="600" b="0" u="none" strike="noStrike" kern="1200" cap="none" normalizeH="0" baseline="0" dirty="0" smtClean="0">
                          <a:ln>
                            <a:noFill/>
                          </a:ln>
                          <a:solidFill>
                            <a:srgbClr val="002060"/>
                          </a:solidFill>
                          <a:effectLst/>
                          <a:latin typeface="+mn-lt"/>
                          <a:ea typeface="+mn-ea"/>
                          <a:cs typeface="+mn-cs"/>
                        </a:rPr>
                        <a:t>para los lotes (01, 09, 10, 11, 15, 16, 18, 19, 20, 21, 22, 23, 27, 28, 29, 35, 36, 48, 66, 68, 69, 70, 72, 74, 75, 77, 80, 81, 82, 83, 86, 89, 90, 91, 92, 93, 97, 100, 101, 102, 103, 104, 105, 108, 114);  </a:t>
                      </a:r>
                      <a:r>
                        <a:rPr kumimoji="0" lang="es-EC" sz="600" b="1" u="none" strike="noStrike" kern="1200" cap="none" normalizeH="0" baseline="0" dirty="0" smtClean="0">
                          <a:ln>
                            <a:noFill/>
                          </a:ln>
                          <a:solidFill>
                            <a:srgbClr val="002060"/>
                          </a:solidFill>
                          <a:effectLst/>
                          <a:latin typeface="+mn-lt"/>
                          <a:ea typeface="+mn-ea"/>
                          <a:cs typeface="+mn-cs"/>
                        </a:rPr>
                        <a:t>Riesgo Moderado </a:t>
                      </a:r>
                      <a:r>
                        <a:rPr kumimoji="0" lang="es-EC" sz="600" b="0" u="none" strike="noStrike" kern="1200" cap="none" normalizeH="0" baseline="0" dirty="0" smtClean="0">
                          <a:ln>
                            <a:noFill/>
                          </a:ln>
                          <a:solidFill>
                            <a:srgbClr val="002060"/>
                          </a:solidFill>
                          <a:effectLst/>
                          <a:latin typeface="+mn-lt"/>
                          <a:ea typeface="+mn-ea"/>
                          <a:cs typeface="+mn-cs"/>
                        </a:rPr>
                        <a:t>para los lotes (02, 03, 04, 05, 06, 07, 08, 12, 14, 17, 24, 26, 30, 31, 37, 38, 40, 42, 43, 45, 49, 51, 53, 54, 60, 61, 63, 64, 65, 67, 73, 76, 79, 84, 87, 88, 95, 96, 98, 99, 11,112,113, 115, 116, 117, 118); </a:t>
                      </a:r>
                      <a:r>
                        <a:rPr kumimoji="0" lang="es-EC" sz="600" b="1" u="none" strike="noStrike" kern="1200" cap="none" normalizeH="0" baseline="0" dirty="0" smtClean="0">
                          <a:ln>
                            <a:noFill/>
                          </a:ln>
                          <a:solidFill>
                            <a:srgbClr val="002060"/>
                          </a:solidFill>
                          <a:effectLst/>
                          <a:latin typeface="+mn-lt"/>
                          <a:ea typeface="+mn-ea"/>
                          <a:cs typeface="+mn-cs"/>
                        </a:rPr>
                        <a:t>Riesgo Bajo </a:t>
                      </a:r>
                      <a:r>
                        <a:rPr kumimoji="0" lang="es-EC" sz="600" b="0" u="none" strike="noStrike" kern="1200" cap="none" normalizeH="0" baseline="0" dirty="0" smtClean="0">
                          <a:ln>
                            <a:noFill/>
                          </a:ln>
                          <a:solidFill>
                            <a:srgbClr val="002060"/>
                          </a:solidFill>
                          <a:effectLst/>
                          <a:latin typeface="+mn-lt"/>
                          <a:ea typeface="+mn-ea"/>
                          <a:cs typeface="+mn-cs"/>
                        </a:rPr>
                        <a:t>para los lotes (13, 25, 32, 33, 34, 39, 41, 44, 46, 47, 50, 52, 55, 56, 57, 58, 59, 62, 94).</a:t>
                      </a:r>
                    </a:p>
                    <a:p>
                      <a:pPr marL="171450" marR="0" lvl="0" indent="-171450" algn="just"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s-ES" sz="600" b="1" u="none" strike="noStrike" kern="1200" cap="none" normalizeH="0" baseline="0" dirty="0" smtClean="0">
                          <a:ln>
                            <a:noFill/>
                          </a:ln>
                          <a:solidFill>
                            <a:srgbClr val="002060"/>
                          </a:solidFill>
                          <a:effectLst/>
                          <a:latin typeface="+mn-lt"/>
                          <a:ea typeface="+mn-ea"/>
                          <a:cs typeface="+mn-cs"/>
                        </a:rPr>
                        <a:t>Ratificación: </a:t>
                      </a:r>
                      <a:r>
                        <a:rPr kumimoji="0" lang="es-EC" sz="600" b="0" u="none" strike="noStrike" kern="1200" cap="none" normalizeH="0" baseline="0" dirty="0" smtClean="0">
                          <a:ln>
                            <a:noFill/>
                          </a:ln>
                          <a:solidFill>
                            <a:srgbClr val="002060"/>
                          </a:solidFill>
                          <a:effectLst/>
                          <a:latin typeface="+mn-lt"/>
                          <a:ea typeface="+mn-ea"/>
                          <a:cs typeface="+mn-cs"/>
                        </a:rPr>
                        <a:t>Oficio Nro. GADDMQ-SGSG-DMGR-2020-0047-OF de 16 de enero de 2020 la Dirección Metropolitana de Gestión de Riesgos se </a:t>
                      </a:r>
                      <a:r>
                        <a:rPr kumimoji="0" lang="es-EC" sz="600" b="1" u="none" strike="noStrike" kern="1200" cap="none" normalizeH="0" baseline="0" dirty="0" smtClean="0">
                          <a:ln>
                            <a:noFill/>
                          </a:ln>
                          <a:solidFill>
                            <a:srgbClr val="002060"/>
                          </a:solidFill>
                          <a:effectLst/>
                          <a:latin typeface="+mn-lt"/>
                          <a:ea typeface="+mn-ea"/>
                          <a:cs typeface="+mn-cs"/>
                        </a:rPr>
                        <a:t>ratifica</a:t>
                      </a:r>
                      <a:r>
                        <a:rPr kumimoji="0" lang="es-EC" sz="600" b="0" u="none" strike="noStrike" kern="1200" cap="none" normalizeH="0" baseline="0" dirty="0" smtClean="0">
                          <a:ln>
                            <a:noFill/>
                          </a:ln>
                          <a:solidFill>
                            <a:srgbClr val="002060"/>
                          </a:solidFill>
                          <a:effectLst/>
                          <a:latin typeface="+mn-lt"/>
                          <a:ea typeface="+mn-ea"/>
                          <a:cs typeface="+mn-cs"/>
                        </a:rPr>
                        <a:t> en la calificación de riesgos indicando que el asentamiento humano de hecho y consolidado “San Jacinto de Atucucho” presenta </a:t>
                      </a:r>
                      <a:r>
                        <a:rPr kumimoji="0" lang="es-EC" sz="600" b="1" u="none" strike="noStrike" kern="1200" cap="none" normalizeH="0" baseline="0" dirty="0" smtClean="0">
                          <a:ln>
                            <a:noFill/>
                          </a:ln>
                          <a:solidFill>
                            <a:srgbClr val="002060"/>
                          </a:solidFill>
                          <a:effectLst/>
                          <a:latin typeface="+mn-lt"/>
                          <a:ea typeface="+mn-ea"/>
                          <a:cs typeface="+mn-cs"/>
                        </a:rPr>
                        <a:t>un Riesgo Muy Alto Mitigable </a:t>
                      </a:r>
                      <a:r>
                        <a:rPr kumimoji="0" lang="es-EC" sz="600" b="0" u="none" strike="noStrike" kern="1200" cap="none" normalizeH="0" baseline="0" dirty="0" smtClean="0">
                          <a:ln>
                            <a:noFill/>
                          </a:ln>
                          <a:solidFill>
                            <a:srgbClr val="002060"/>
                          </a:solidFill>
                          <a:effectLst/>
                          <a:latin typeface="+mn-lt"/>
                          <a:ea typeface="+mn-ea"/>
                          <a:cs typeface="+mn-cs"/>
                        </a:rPr>
                        <a:t>para los lotes (71, 78, 85, 106, 107, 109, 110); </a:t>
                      </a:r>
                      <a:r>
                        <a:rPr kumimoji="0" lang="es-EC" sz="600" b="1" u="none" strike="noStrike" kern="1200" cap="none" normalizeH="0" baseline="0" dirty="0" smtClean="0">
                          <a:ln>
                            <a:noFill/>
                          </a:ln>
                          <a:solidFill>
                            <a:srgbClr val="002060"/>
                          </a:solidFill>
                          <a:effectLst/>
                          <a:latin typeface="+mn-lt"/>
                          <a:ea typeface="+mn-ea"/>
                          <a:cs typeface="+mn-cs"/>
                        </a:rPr>
                        <a:t>Riesgo Alto Mitigable</a:t>
                      </a:r>
                      <a:r>
                        <a:rPr kumimoji="0" lang="es-EC" sz="600" b="0" u="none" strike="noStrike" kern="1200" cap="none" normalizeH="0" baseline="0" dirty="0" smtClean="0">
                          <a:ln>
                            <a:noFill/>
                          </a:ln>
                          <a:solidFill>
                            <a:srgbClr val="002060"/>
                          </a:solidFill>
                          <a:effectLst/>
                          <a:latin typeface="+mn-lt"/>
                          <a:ea typeface="+mn-ea"/>
                          <a:cs typeface="+mn-cs"/>
                        </a:rPr>
                        <a:t> para los lotes (01, 09, 10, 11, 15, 16, 18, 19, 20, 21, 22, 23, 27, 28, 29, 35, 36, 48, 66, 68, 69, 70, 72, 74, 75, 77, 80, 81, 82, 83, 86, 89, 90, 91, 92, 93, 97, 100, 101, 102, 103, 104, 105,108, 114); </a:t>
                      </a:r>
                      <a:r>
                        <a:rPr kumimoji="0" lang="es-EC" sz="600" b="1" u="none" strike="noStrike" kern="1200" cap="none" normalizeH="0" baseline="0" dirty="0" smtClean="0">
                          <a:ln>
                            <a:noFill/>
                          </a:ln>
                          <a:solidFill>
                            <a:srgbClr val="002060"/>
                          </a:solidFill>
                          <a:effectLst/>
                          <a:latin typeface="+mn-lt"/>
                          <a:ea typeface="+mn-ea"/>
                          <a:cs typeface="+mn-cs"/>
                        </a:rPr>
                        <a:t>Riesgo Moderado </a:t>
                      </a:r>
                      <a:r>
                        <a:rPr kumimoji="0" lang="es-EC" sz="600" b="0" u="none" strike="noStrike" kern="1200" cap="none" normalizeH="0" baseline="0" dirty="0" smtClean="0">
                          <a:ln>
                            <a:noFill/>
                          </a:ln>
                          <a:solidFill>
                            <a:srgbClr val="002060"/>
                          </a:solidFill>
                          <a:effectLst/>
                          <a:latin typeface="+mn-lt"/>
                          <a:ea typeface="+mn-ea"/>
                          <a:cs typeface="+mn-cs"/>
                        </a:rPr>
                        <a:t>para los lotes (02, 03, 04, 05, 06, 07, 08, 12, 14, 17, 24, 26, 30, 31, 37, 38, 40, 42, 43, 45, 49, 51, 53, 54, 60, 61, 63, 64, 65, 67, 73, 76, 79, 84, 87, 88, 95, 96, 98, 99, 111, 112, 113, 115, 116, 117, 118); </a:t>
                      </a:r>
                      <a:r>
                        <a:rPr kumimoji="0" lang="es-EC" sz="600" b="1" u="none" strike="noStrike" kern="1200" cap="none" normalizeH="0" baseline="0" dirty="0" smtClean="0">
                          <a:ln>
                            <a:noFill/>
                          </a:ln>
                          <a:solidFill>
                            <a:srgbClr val="002060"/>
                          </a:solidFill>
                          <a:effectLst/>
                          <a:latin typeface="+mn-lt"/>
                          <a:ea typeface="+mn-ea"/>
                          <a:cs typeface="+mn-cs"/>
                        </a:rPr>
                        <a:t>Riesgo Bajo </a:t>
                      </a:r>
                      <a:r>
                        <a:rPr kumimoji="0" lang="es-EC" sz="600" b="0" u="none" strike="noStrike" kern="1200" cap="none" normalizeH="0" baseline="0" dirty="0" smtClean="0">
                          <a:ln>
                            <a:noFill/>
                          </a:ln>
                          <a:solidFill>
                            <a:srgbClr val="002060"/>
                          </a:solidFill>
                          <a:effectLst/>
                          <a:latin typeface="+mn-lt"/>
                          <a:ea typeface="+mn-ea"/>
                          <a:cs typeface="+mn-cs"/>
                        </a:rPr>
                        <a:t>para los lotes (13, 25, 32, 33, 34, 39, 41, 44, 46, 47, 50, 52, 55, 56, 57, 58, 59, 62, 94).</a:t>
                      </a:r>
                    </a:p>
                  </a:txBody>
                  <a:tcPr marL="91419" marR="91419" marT="45711" marB="45711" anchor="ctr" horzOverflow="overflow">
                    <a:solidFill>
                      <a:srgbClr val="DAE3F3"/>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8"/>
                  </a:ext>
                </a:extLst>
              </a:tr>
              <a:tr h="0">
                <a:tc gridSpan="2">
                  <a:txBody>
                    <a:bodyPr/>
                    <a:lstStyle/>
                    <a:p>
                      <a:pPr algn="l">
                        <a:lnSpc>
                          <a:spcPct val="115000"/>
                        </a:lnSpc>
                        <a:spcAft>
                          <a:spcPts val="0"/>
                        </a:spcAft>
                      </a:pPr>
                      <a:r>
                        <a:rPr kumimoji="0" lang="es-ES" sz="700" u="none" strike="noStrike" kern="1200" cap="none" normalizeH="0" baseline="0" dirty="0" smtClean="0">
                          <a:ln>
                            <a:noFill/>
                          </a:ln>
                          <a:solidFill>
                            <a:srgbClr val="002060"/>
                          </a:solidFill>
                          <a:effectLst/>
                          <a:latin typeface="+mn-lt"/>
                          <a:ea typeface="+mn-ea"/>
                          <a:cs typeface="+mn-cs"/>
                        </a:rPr>
                        <a:t>ÁREA ÚTIL DE LOTES:</a:t>
                      </a:r>
                      <a:endParaRPr kumimoji="0" lang="es-EC" sz="700" u="none" strike="noStrike" kern="1200" cap="none" normalizeH="0" baseline="0" dirty="0">
                        <a:ln>
                          <a:noFill/>
                        </a:ln>
                        <a:solidFill>
                          <a:srgbClr val="002060"/>
                        </a:solidFill>
                        <a:effectLst/>
                        <a:latin typeface="+mn-lt"/>
                        <a:ea typeface="+mn-ea"/>
                        <a:cs typeface="+mn-cs"/>
                      </a:endParaRPr>
                    </a:p>
                  </a:txBody>
                  <a:tcPr marL="68580" marR="68580" marT="0" marB="0" anchor="ctr">
                    <a:noFill/>
                  </a:tcPr>
                </a:tc>
                <a:tc hMerge="1">
                  <a:txBody>
                    <a:bodyPr/>
                    <a:lstStyle/>
                    <a:p>
                      <a:pPr algn="l">
                        <a:lnSpc>
                          <a:spcPct val="115000"/>
                        </a:lnSpc>
                        <a:spcAft>
                          <a:spcPts val="0"/>
                        </a:spcAft>
                      </a:pPr>
                      <a:endParaRPr lang="es-EC" sz="1100" dirty="0">
                        <a:effectLst/>
                        <a:latin typeface="Calibri" panose="020F0502020204030204" pitchFamily="34" charset="0"/>
                      </a:endParaRPr>
                    </a:p>
                  </a:txBody>
                  <a:tcPr marL="68580" marR="68580" marT="0" marB="0" anchor="ctr"/>
                </a:tc>
                <a:tc>
                  <a:txBody>
                    <a:bodyPr/>
                    <a:lstStyle/>
                    <a:p>
                      <a:pPr algn="r">
                        <a:lnSpc>
                          <a:spcPct val="115000"/>
                        </a:lnSpc>
                        <a:spcAft>
                          <a:spcPts val="0"/>
                        </a:spcAft>
                      </a:pPr>
                      <a:r>
                        <a:rPr kumimoji="0" lang="es-ES" sz="800" u="none" strike="noStrike" kern="1200" cap="none" normalizeH="0" baseline="0" dirty="0">
                          <a:ln>
                            <a:noFill/>
                          </a:ln>
                          <a:solidFill>
                            <a:srgbClr val="002060"/>
                          </a:solidFill>
                          <a:effectLst/>
                          <a:latin typeface="+mn-lt"/>
                          <a:ea typeface="+mn-ea"/>
                          <a:cs typeface="+mn-cs"/>
                        </a:rPr>
                        <a:t>19.400,81</a:t>
                      </a:r>
                      <a:endParaRPr kumimoji="0" lang="es-EC" sz="800" u="none" strike="noStrike" kern="1200" cap="none" normalizeH="0" baseline="0" dirty="0">
                        <a:ln>
                          <a:noFill/>
                        </a:ln>
                        <a:solidFill>
                          <a:srgbClr val="002060"/>
                        </a:solidFill>
                        <a:effectLst/>
                        <a:latin typeface="+mn-lt"/>
                        <a:ea typeface="+mn-ea"/>
                        <a:cs typeface="+mn-cs"/>
                      </a:endParaRPr>
                    </a:p>
                  </a:txBody>
                  <a:tcPr marL="68580" marR="68580" marT="0" marB="0" anchor="c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700" u="none" strike="noStrike" kern="1200" cap="none" normalizeH="0" baseline="0" dirty="0" smtClean="0">
                          <a:ln>
                            <a:noFill/>
                          </a:ln>
                          <a:solidFill>
                            <a:srgbClr val="002060"/>
                          </a:solidFill>
                          <a:effectLst/>
                          <a:latin typeface="+mn-lt"/>
                          <a:ea typeface="+mn-ea"/>
                          <a:cs typeface="+mn-cs"/>
                        </a:rPr>
                        <a:t>m2</a:t>
                      </a:r>
                      <a:endParaRPr kumimoji="0" lang="es-EC" sz="700" u="none" strike="noStrike" kern="1200" cap="none" normalizeH="0" baseline="0" dirty="0" smtClean="0">
                        <a:ln>
                          <a:noFill/>
                        </a:ln>
                        <a:solidFill>
                          <a:srgbClr val="002060"/>
                        </a:solidFill>
                        <a:effectLst/>
                        <a:latin typeface="+mn-lt"/>
                        <a:ea typeface="+mn-ea"/>
                        <a:cs typeface="+mn-cs"/>
                      </a:endParaRPr>
                    </a:p>
                  </a:txBody>
                  <a:tcPr marL="91419" marR="91419" marT="45711" marB="45711" anchor="ctr" horzOverflow="overflow">
                    <a:noFill/>
                  </a:tcPr>
                </a:tc>
                <a:tc hMerge="1">
                  <a:txBody>
                    <a:bodyPr/>
                    <a:lstStyle/>
                    <a:p>
                      <a:endParaRPr lang="es-EC"/>
                    </a:p>
                  </a:txBody>
                  <a:tcPr/>
                </a:tc>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700" u="none" strike="noStrike" kern="1200" cap="none" normalizeH="0" baseline="0" dirty="0" smtClean="0">
                          <a:ln>
                            <a:noFill/>
                          </a:ln>
                          <a:solidFill>
                            <a:srgbClr val="002060"/>
                          </a:solidFill>
                          <a:effectLst/>
                          <a:latin typeface="+mn-lt"/>
                          <a:ea typeface="+mn-ea"/>
                          <a:cs typeface="+mn-cs"/>
                        </a:rPr>
                        <a:t>Área verde en relación al área útil de lotes: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700" u="none" strike="noStrike" kern="1200" cap="none" normalizeH="0" baseline="0" dirty="0" smtClean="0">
                        <a:ln>
                          <a:noFill/>
                        </a:ln>
                        <a:solidFill>
                          <a:srgbClr val="002060"/>
                        </a:solidFill>
                        <a:effectLst/>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700" u="none" strike="noStrike" kern="1200" cap="none" normalizeH="0" baseline="0" dirty="0" smtClean="0">
                          <a:ln>
                            <a:noFill/>
                          </a:ln>
                          <a:solidFill>
                            <a:srgbClr val="002060"/>
                          </a:solidFill>
                          <a:effectLst/>
                          <a:latin typeface="+mn-lt"/>
                          <a:ea typeface="+mn-ea"/>
                          <a:cs typeface="+mn-cs"/>
                        </a:rPr>
                        <a:t>13,03 %</a:t>
                      </a:r>
                      <a:endParaRPr kumimoji="0" lang="es-EC" sz="700" u="none" strike="noStrike" kern="1200" cap="none" normalizeH="0" baseline="0" dirty="0" smtClean="0">
                        <a:ln>
                          <a:noFill/>
                        </a:ln>
                        <a:solidFill>
                          <a:srgbClr val="002060"/>
                        </a:solidFill>
                        <a:effectLst/>
                        <a:latin typeface="+mn-lt"/>
                        <a:ea typeface="+mn-ea"/>
                        <a:cs typeface="+mn-cs"/>
                      </a:endParaRPr>
                    </a:p>
                  </a:txBody>
                  <a:tcPr marL="91419" marR="91419" marT="45711" marB="45711" anchor="ctr" horzOverflow="overflow">
                    <a:solidFill>
                      <a:srgbClr val="DAE3F3"/>
                    </a:solidFill>
                  </a:tcPr>
                </a:tc>
                <a:extLst>
                  <a:ext uri="{0D108BD9-81ED-4DB2-BD59-A6C34878D82A}">
                    <a16:rowId xmlns:a16="http://schemas.microsoft.com/office/drawing/2014/main" val="10009"/>
                  </a:ext>
                </a:extLst>
              </a:tr>
              <a:tr h="0">
                <a:tc gridSpan="2">
                  <a:txBody>
                    <a:bodyPr/>
                    <a:lstStyle/>
                    <a:p>
                      <a:pPr algn="l">
                        <a:lnSpc>
                          <a:spcPct val="115000"/>
                        </a:lnSpc>
                        <a:spcAft>
                          <a:spcPts val="0"/>
                        </a:spcAft>
                      </a:pPr>
                      <a:r>
                        <a:rPr kumimoji="0" lang="es-ES" sz="700" u="none" strike="noStrike" kern="1200" cap="none" normalizeH="0" baseline="0" dirty="0" smtClean="0">
                          <a:ln>
                            <a:noFill/>
                          </a:ln>
                          <a:solidFill>
                            <a:srgbClr val="002060"/>
                          </a:solidFill>
                          <a:effectLst/>
                          <a:latin typeface="+mn-lt"/>
                          <a:ea typeface="+mn-ea"/>
                          <a:cs typeface="+mn-cs"/>
                        </a:rPr>
                        <a:t>ÁREA FRANJA DE PROTECCIÓN B.S.Q EN LOTES:</a:t>
                      </a:r>
                      <a:endParaRPr kumimoji="0" lang="es-EC" sz="700" u="none" strike="noStrike" kern="1200" cap="none" normalizeH="0" baseline="0" dirty="0">
                        <a:ln>
                          <a:noFill/>
                        </a:ln>
                        <a:solidFill>
                          <a:srgbClr val="002060"/>
                        </a:solidFill>
                        <a:effectLst/>
                        <a:latin typeface="+mn-lt"/>
                        <a:ea typeface="+mn-ea"/>
                        <a:cs typeface="+mn-cs"/>
                      </a:endParaRPr>
                    </a:p>
                  </a:txBody>
                  <a:tcPr marL="68580" marR="68580" marT="0" marB="0" anchor="ctr">
                    <a:solidFill>
                      <a:srgbClr val="DAE3F3"/>
                    </a:solidFill>
                  </a:tcPr>
                </a:tc>
                <a:tc hMerge="1">
                  <a:txBody>
                    <a:bodyPr/>
                    <a:lstStyle/>
                    <a:p>
                      <a:pPr algn="l">
                        <a:lnSpc>
                          <a:spcPct val="115000"/>
                        </a:lnSpc>
                        <a:spcAft>
                          <a:spcPts val="0"/>
                        </a:spcAft>
                      </a:pPr>
                      <a:endParaRPr lang="es-EC" sz="1100" dirty="0">
                        <a:effectLst/>
                        <a:latin typeface="Calibri" panose="020F0502020204030204" pitchFamily="34" charset="0"/>
                      </a:endParaRPr>
                    </a:p>
                  </a:txBody>
                  <a:tcPr marL="68580" marR="68580" marT="0" marB="0" anchor="ctr"/>
                </a:tc>
                <a:tc>
                  <a:txBody>
                    <a:bodyPr/>
                    <a:lstStyle/>
                    <a:p>
                      <a:pPr algn="r">
                        <a:lnSpc>
                          <a:spcPct val="115000"/>
                        </a:lnSpc>
                        <a:spcAft>
                          <a:spcPts val="0"/>
                        </a:spcAft>
                      </a:pPr>
                      <a:r>
                        <a:rPr kumimoji="0" lang="es-ES" sz="800" u="none" strike="noStrike" kern="1200" cap="none" normalizeH="0" baseline="0" dirty="0">
                          <a:ln>
                            <a:noFill/>
                          </a:ln>
                          <a:solidFill>
                            <a:srgbClr val="002060"/>
                          </a:solidFill>
                          <a:effectLst/>
                          <a:latin typeface="+mn-lt"/>
                          <a:ea typeface="+mn-ea"/>
                          <a:cs typeface="+mn-cs"/>
                        </a:rPr>
                        <a:t>759,01</a:t>
                      </a:r>
                      <a:endParaRPr kumimoji="0" lang="es-EC" sz="800" u="none" strike="noStrike" kern="1200" cap="none" normalizeH="0" baseline="0" dirty="0">
                        <a:ln>
                          <a:noFill/>
                        </a:ln>
                        <a:solidFill>
                          <a:srgbClr val="002060"/>
                        </a:solidFill>
                        <a:effectLst/>
                        <a:latin typeface="+mn-lt"/>
                        <a:ea typeface="+mn-ea"/>
                        <a:cs typeface="+mn-cs"/>
                      </a:endParaRPr>
                    </a:p>
                  </a:txBody>
                  <a:tcPr marL="68580" marR="68580" marT="0" marB="0" anchor="ctr">
                    <a:solidFill>
                      <a:srgbClr val="DAE3F3"/>
                    </a:solidFill>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tab pos="2698750" algn="ctr"/>
                          <a:tab pos="5399088" algn="r"/>
                        </a:tabLst>
                      </a:pPr>
                      <a:r>
                        <a:rPr kumimoji="0" lang="es-ES" sz="700" u="none" strike="noStrike" kern="1200" cap="none" normalizeH="0" baseline="0" dirty="0" smtClean="0">
                          <a:ln>
                            <a:noFill/>
                          </a:ln>
                          <a:solidFill>
                            <a:srgbClr val="002060"/>
                          </a:solidFill>
                          <a:effectLst/>
                          <a:latin typeface="+mn-lt"/>
                          <a:ea typeface="+mn-ea"/>
                          <a:cs typeface="+mn-cs"/>
                        </a:rPr>
                        <a:t>m2</a:t>
                      </a:r>
                    </a:p>
                  </a:txBody>
                  <a:tcPr marL="91419" marR="91419" marT="45711" marB="45711" anchor="ctr" horzOverflow="overflow">
                    <a:solidFill>
                      <a:srgbClr val="DAE3F3"/>
                    </a:solidFill>
                  </a:tcPr>
                </a:tc>
                <a:tc hMerge="1">
                  <a:txBody>
                    <a:bodyPr/>
                    <a:lstStyle/>
                    <a:p>
                      <a:endParaRPr lang="es-EC"/>
                    </a:p>
                  </a:txBody>
                  <a:tcPr/>
                </a:tc>
                <a:tc vMerge="1">
                  <a:txBody>
                    <a:bodyPr/>
                    <a:lstStyle/>
                    <a:p>
                      <a:endParaRPr lang="es-EC"/>
                    </a:p>
                  </a:txBody>
                  <a:tcPr/>
                </a:tc>
                <a:extLst>
                  <a:ext uri="{0D108BD9-81ED-4DB2-BD59-A6C34878D82A}">
                    <a16:rowId xmlns:a16="http://schemas.microsoft.com/office/drawing/2014/main" val="10010"/>
                  </a:ext>
                </a:extLst>
              </a:tr>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700" u="none" strike="noStrike" kern="1200" cap="none" normalizeH="0" baseline="0" dirty="0" smtClean="0">
                          <a:ln>
                            <a:noFill/>
                          </a:ln>
                          <a:solidFill>
                            <a:srgbClr val="002060"/>
                          </a:solidFill>
                          <a:effectLst/>
                          <a:latin typeface="+mn-lt"/>
                          <a:ea typeface="+mn-ea"/>
                          <a:cs typeface="+mn-cs"/>
                        </a:rPr>
                        <a:t>ÁREA FRANJA DE PROTECCIÓN DE TALUD EN LOTES:</a:t>
                      </a:r>
                      <a:endParaRPr kumimoji="0" lang="es-EC" sz="700" u="none" strike="noStrike" kern="1200" cap="none" normalizeH="0" baseline="0" dirty="0" smtClean="0">
                        <a:ln>
                          <a:noFill/>
                        </a:ln>
                        <a:solidFill>
                          <a:srgbClr val="002060"/>
                        </a:solidFill>
                        <a:effectLst/>
                        <a:latin typeface="+mn-lt"/>
                        <a:ea typeface="+mn-ea"/>
                        <a:cs typeface="+mn-cs"/>
                      </a:endParaRPr>
                    </a:p>
                  </a:txBody>
                  <a:tcPr marL="91419" marR="91419" marT="45711" marB="45711" anchor="ctr" horzOverflow="overflow">
                    <a:noFill/>
                  </a:tcPr>
                </a:tc>
                <a:tc hMerge="1">
                  <a:txBody>
                    <a:bodyPr/>
                    <a:lstStyle/>
                    <a:p>
                      <a:endParaRPr lang="es-EC"/>
                    </a:p>
                  </a:txBody>
                  <a:tcPr/>
                </a:tc>
                <a:tc>
                  <a:txBody>
                    <a:bodyPr/>
                    <a:lstStyle/>
                    <a:p>
                      <a:pPr algn="r">
                        <a:lnSpc>
                          <a:spcPct val="115000"/>
                        </a:lnSpc>
                        <a:spcAft>
                          <a:spcPts val="0"/>
                        </a:spcAft>
                      </a:pPr>
                      <a:r>
                        <a:rPr kumimoji="0" lang="es-ES" sz="800" u="none" strike="noStrike" kern="1200" cap="none" normalizeH="0" baseline="0" dirty="0">
                          <a:ln>
                            <a:noFill/>
                          </a:ln>
                          <a:solidFill>
                            <a:srgbClr val="002060"/>
                          </a:solidFill>
                          <a:effectLst/>
                          <a:latin typeface="+mn-lt"/>
                          <a:ea typeface="+mn-ea"/>
                          <a:cs typeface="+mn-cs"/>
                        </a:rPr>
                        <a:t>2.775,76</a:t>
                      </a:r>
                      <a:endParaRPr kumimoji="0" lang="es-EC" sz="800" u="none" strike="noStrike" kern="1200" cap="none" normalizeH="0" baseline="0" dirty="0">
                        <a:ln>
                          <a:noFill/>
                        </a:ln>
                        <a:solidFill>
                          <a:srgbClr val="002060"/>
                        </a:solidFill>
                        <a:effectLst/>
                        <a:latin typeface="+mn-lt"/>
                        <a:ea typeface="+mn-ea"/>
                        <a:cs typeface="+mn-cs"/>
                      </a:endParaRPr>
                    </a:p>
                  </a:txBody>
                  <a:tcPr marL="68580" marR="68580" marT="0" marB="0" anchor="c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700" u="none" strike="noStrike" kern="1200" cap="none" normalizeH="0" baseline="0" dirty="0" smtClean="0">
                          <a:ln>
                            <a:noFill/>
                          </a:ln>
                          <a:solidFill>
                            <a:srgbClr val="002060"/>
                          </a:solidFill>
                          <a:effectLst/>
                          <a:latin typeface="+mn-lt"/>
                          <a:ea typeface="+mn-ea"/>
                          <a:cs typeface="+mn-cs"/>
                        </a:rPr>
                        <a:t>m2</a:t>
                      </a:r>
                      <a:endParaRPr kumimoji="0" lang="es-EC" sz="700" u="none" strike="noStrike" kern="1200" cap="none" normalizeH="0" baseline="0" dirty="0" smtClean="0">
                        <a:ln>
                          <a:noFill/>
                        </a:ln>
                        <a:solidFill>
                          <a:srgbClr val="002060"/>
                        </a:solidFill>
                        <a:effectLst/>
                        <a:latin typeface="+mn-lt"/>
                        <a:ea typeface="+mn-ea"/>
                        <a:cs typeface="+mn-cs"/>
                      </a:endParaRPr>
                    </a:p>
                  </a:txBody>
                  <a:tcPr marL="91419" marR="91419" marT="45711" marB="45711" anchor="ctr" horzOverflow="overflow">
                    <a:noFill/>
                  </a:tcPr>
                </a:tc>
                <a:tc hMerge="1">
                  <a:txBody>
                    <a:bodyPr/>
                    <a:lstStyle/>
                    <a:p>
                      <a:endParaRPr lang="es-EC"/>
                    </a:p>
                  </a:txBody>
                  <a:tcPr/>
                </a:tc>
                <a:tc vMerge="1">
                  <a:txBody>
                    <a:bodyPr/>
                    <a:lstStyle/>
                    <a:p>
                      <a:endParaRPr lang="es-EC"/>
                    </a:p>
                  </a:txBody>
                  <a:tcPr/>
                </a:tc>
                <a:extLst>
                  <a:ext uri="{0D108BD9-81ED-4DB2-BD59-A6C34878D82A}">
                    <a16:rowId xmlns:a16="http://schemas.microsoft.com/office/drawing/2014/main" val="10011"/>
                  </a:ext>
                </a:extLst>
              </a:tr>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700" u="none" strike="noStrike" kern="1200" cap="none" normalizeH="0" baseline="0" dirty="0" smtClean="0">
                          <a:ln>
                            <a:noFill/>
                          </a:ln>
                          <a:solidFill>
                            <a:srgbClr val="002060"/>
                          </a:solidFill>
                          <a:effectLst/>
                          <a:latin typeface="+mn-lt"/>
                          <a:ea typeface="+mn-ea"/>
                          <a:cs typeface="+mn-cs"/>
                        </a:rPr>
                        <a:t>ÁREA AFECTACIÓN POR ALTA TENSIÓN EN LOTES:</a:t>
                      </a:r>
                      <a:endParaRPr kumimoji="0" lang="es-EC" sz="700" u="none" strike="noStrike" kern="1200" cap="none" normalizeH="0" baseline="0" dirty="0" smtClean="0">
                        <a:ln>
                          <a:noFill/>
                        </a:ln>
                        <a:solidFill>
                          <a:srgbClr val="002060"/>
                        </a:solidFill>
                        <a:effectLst/>
                        <a:latin typeface="+mn-lt"/>
                        <a:ea typeface="+mn-ea"/>
                        <a:cs typeface="+mn-cs"/>
                      </a:endParaRPr>
                    </a:p>
                  </a:txBody>
                  <a:tcPr marL="91419" marR="91419" marT="45711" marB="45711" anchor="ctr" horzOverflow="overflow">
                    <a:solidFill>
                      <a:srgbClr val="DAE3F3"/>
                    </a:solidFill>
                  </a:tcPr>
                </a:tc>
                <a:tc hMerge="1">
                  <a:txBody>
                    <a:bodyPr/>
                    <a:lstStyle/>
                    <a:p>
                      <a:endParaRPr lang="es-EC"/>
                    </a:p>
                  </a:txBody>
                  <a:tcPr/>
                </a:tc>
                <a:tc>
                  <a:txBody>
                    <a:bodyPr/>
                    <a:lstStyle/>
                    <a:p>
                      <a:pPr algn="r">
                        <a:lnSpc>
                          <a:spcPct val="115000"/>
                        </a:lnSpc>
                        <a:spcAft>
                          <a:spcPts val="0"/>
                        </a:spcAft>
                      </a:pPr>
                      <a:r>
                        <a:rPr kumimoji="0" lang="es-ES" sz="800" u="none" strike="noStrike" kern="1200" cap="none" normalizeH="0" baseline="0" dirty="0">
                          <a:ln>
                            <a:noFill/>
                          </a:ln>
                          <a:solidFill>
                            <a:srgbClr val="002060"/>
                          </a:solidFill>
                          <a:effectLst/>
                          <a:latin typeface="+mn-lt"/>
                          <a:ea typeface="+mn-ea"/>
                          <a:cs typeface="+mn-cs"/>
                        </a:rPr>
                        <a:t>170,29</a:t>
                      </a:r>
                      <a:endParaRPr kumimoji="0" lang="es-EC" sz="800" u="none" strike="noStrike" kern="1200" cap="none" normalizeH="0" baseline="0" dirty="0">
                        <a:ln>
                          <a:noFill/>
                        </a:ln>
                        <a:solidFill>
                          <a:srgbClr val="002060"/>
                        </a:solidFill>
                        <a:effectLst/>
                        <a:latin typeface="+mn-lt"/>
                        <a:ea typeface="+mn-ea"/>
                        <a:cs typeface="+mn-cs"/>
                      </a:endParaRPr>
                    </a:p>
                  </a:txBody>
                  <a:tcPr marL="68580" marR="68580" marT="0" marB="0" anchor="ctr">
                    <a:solidFill>
                      <a:srgbClr val="DAE3F3"/>
                    </a:solidFill>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tab pos="2698750" algn="ctr"/>
                          <a:tab pos="5399088" algn="r"/>
                        </a:tabLst>
                      </a:pPr>
                      <a:r>
                        <a:rPr kumimoji="0" lang="es-ES" sz="700" u="none" strike="noStrike" kern="1200" cap="none" normalizeH="0" baseline="0" dirty="0" smtClean="0">
                          <a:ln>
                            <a:noFill/>
                          </a:ln>
                          <a:solidFill>
                            <a:srgbClr val="002060"/>
                          </a:solidFill>
                          <a:effectLst/>
                          <a:latin typeface="+mn-lt"/>
                          <a:ea typeface="+mn-ea"/>
                          <a:cs typeface="+mn-cs"/>
                        </a:rPr>
                        <a:t>m2</a:t>
                      </a:r>
                    </a:p>
                  </a:txBody>
                  <a:tcPr marL="91419" marR="91419" marT="45711" marB="45711" anchor="ctr" horzOverflow="overflow">
                    <a:solidFill>
                      <a:srgbClr val="DAE3F3"/>
                    </a:solidFill>
                  </a:tcPr>
                </a:tc>
                <a:tc hMerge="1">
                  <a:txBody>
                    <a:bodyPr/>
                    <a:lstStyle/>
                    <a:p>
                      <a:endParaRPr lang="es-EC"/>
                    </a:p>
                  </a:txBody>
                  <a:tcPr/>
                </a:tc>
                <a:tc vMerge="1">
                  <a:txBody>
                    <a:bodyPr/>
                    <a:lstStyle/>
                    <a:p>
                      <a:endParaRPr lang="es-EC"/>
                    </a:p>
                  </a:txBody>
                  <a:tcPr/>
                </a:tc>
                <a:extLst>
                  <a:ext uri="{0D108BD9-81ED-4DB2-BD59-A6C34878D82A}">
                    <a16:rowId xmlns:a16="http://schemas.microsoft.com/office/drawing/2014/main" val="10012"/>
                  </a:ext>
                </a:extLst>
              </a:tr>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700" u="none" strike="noStrike" kern="1200" cap="none" normalizeH="0" baseline="0" dirty="0" smtClean="0">
                          <a:ln>
                            <a:noFill/>
                          </a:ln>
                          <a:solidFill>
                            <a:srgbClr val="002060"/>
                          </a:solidFill>
                          <a:effectLst/>
                          <a:latin typeface="+mn-lt"/>
                          <a:ea typeface="+mn-ea"/>
                          <a:cs typeface="+mn-cs"/>
                        </a:rPr>
                        <a:t>ÁREA VERDE Y COMUNAL:</a:t>
                      </a:r>
                      <a:endParaRPr kumimoji="0" lang="es-EC" sz="700" u="none" strike="noStrike" kern="1200" cap="none" normalizeH="0" baseline="0" dirty="0" smtClean="0">
                        <a:ln>
                          <a:noFill/>
                        </a:ln>
                        <a:solidFill>
                          <a:srgbClr val="002060"/>
                        </a:solidFill>
                        <a:effectLst/>
                        <a:latin typeface="+mn-lt"/>
                        <a:ea typeface="+mn-ea"/>
                        <a:cs typeface="+mn-cs"/>
                      </a:endParaRPr>
                    </a:p>
                  </a:txBody>
                  <a:tcPr marL="91419" marR="91419" marT="45711" marB="45711" anchor="ctr" horzOverflow="overflow">
                    <a:noFill/>
                  </a:tcPr>
                </a:tc>
                <a:tc hMerge="1">
                  <a:txBody>
                    <a:bodyPr/>
                    <a:lstStyle/>
                    <a:p>
                      <a:endParaRPr lang="es-EC" dirty="0"/>
                    </a:p>
                  </a:txBody>
                  <a:tcPr/>
                </a:tc>
                <a:tc>
                  <a:txBody>
                    <a:bodyPr/>
                    <a:lstStyle/>
                    <a:p>
                      <a:pPr algn="r">
                        <a:lnSpc>
                          <a:spcPct val="115000"/>
                        </a:lnSpc>
                        <a:spcAft>
                          <a:spcPts val="0"/>
                        </a:spcAft>
                      </a:pPr>
                      <a:r>
                        <a:rPr kumimoji="0" lang="es-ES" sz="800" u="none" strike="noStrike" kern="1200" cap="none" normalizeH="0" baseline="0" dirty="0">
                          <a:ln>
                            <a:noFill/>
                          </a:ln>
                          <a:solidFill>
                            <a:srgbClr val="002060"/>
                          </a:solidFill>
                          <a:effectLst/>
                          <a:latin typeface="+mn-lt"/>
                          <a:ea typeface="+mn-ea"/>
                          <a:cs typeface="+mn-cs"/>
                        </a:rPr>
                        <a:t>2.527,64</a:t>
                      </a:r>
                      <a:endParaRPr kumimoji="0" lang="es-EC" sz="800" u="none" strike="noStrike" kern="1200" cap="none" normalizeH="0" baseline="0" dirty="0">
                        <a:ln>
                          <a:noFill/>
                        </a:ln>
                        <a:solidFill>
                          <a:srgbClr val="002060"/>
                        </a:solidFill>
                        <a:effectLst/>
                        <a:latin typeface="+mn-lt"/>
                        <a:ea typeface="+mn-ea"/>
                        <a:cs typeface="+mn-cs"/>
                      </a:endParaRPr>
                    </a:p>
                  </a:txBody>
                  <a:tcPr marL="68580" marR="68580" marT="0" marB="0" anchor="c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700" u="none" strike="noStrike" kern="1200" cap="none" normalizeH="0" baseline="0" dirty="0" smtClean="0">
                          <a:ln>
                            <a:noFill/>
                          </a:ln>
                          <a:solidFill>
                            <a:srgbClr val="002060"/>
                          </a:solidFill>
                          <a:effectLst/>
                          <a:latin typeface="+mn-lt"/>
                          <a:ea typeface="+mn-ea"/>
                          <a:cs typeface="+mn-cs"/>
                        </a:rPr>
                        <a:t>m2</a:t>
                      </a:r>
                      <a:endParaRPr kumimoji="0" lang="es-EC" sz="700" u="none" strike="noStrike" kern="1200" cap="none" normalizeH="0" baseline="0" dirty="0" smtClean="0">
                        <a:ln>
                          <a:noFill/>
                        </a:ln>
                        <a:solidFill>
                          <a:srgbClr val="002060"/>
                        </a:solidFill>
                        <a:effectLst/>
                        <a:latin typeface="+mn-lt"/>
                        <a:ea typeface="+mn-ea"/>
                        <a:cs typeface="+mn-cs"/>
                      </a:endParaRPr>
                    </a:p>
                  </a:txBody>
                  <a:tcPr marL="91419" marR="91419" marT="45711" marB="45711" anchor="ctr" horzOverflow="overflow">
                    <a:noFill/>
                  </a:tcPr>
                </a:tc>
                <a:tc hMerge="1">
                  <a:txBody>
                    <a:bodyPr/>
                    <a:lstStyle/>
                    <a:p>
                      <a:endParaRPr lang="es-EC"/>
                    </a:p>
                  </a:txBody>
                  <a:tcPr/>
                </a:tc>
                <a:tc vMerge="1">
                  <a:txBody>
                    <a:bodyPr/>
                    <a:lstStyle/>
                    <a:p>
                      <a:endParaRPr lang="es-EC"/>
                    </a:p>
                  </a:txBody>
                  <a:tcPr/>
                </a:tc>
                <a:extLst>
                  <a:ext uri="{0D108BD9-81ED-4DB2-BD59-A6C34878D82A}">
                    <a16:rowId xmlns:a16="http://schemas.microsoft.com/office/drawing/2014/main" val="10013"/>
                  </a:ext>
                </a:extLst>
              </a:tr>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700" u="none" strike="noStrike" kern="1200" cap="none" normalizeH="0" baseline="0" dirty="0" smtClean="0">
                          <a:ln>
                            <a:noFill/>
                          </a:ln>
                          <a:solidFill>
                            <a:srgbClr val="002060"/>
                          </a:solidFill>
                          <a:effectLst/>
                          <a:latin typeface="+mn-lt"/>
                          <a:ea typeface="+mn-ea"/>
                          <a:cs typeface="+mn-cs"/>
                        </a:rPr>
                        <a:t>ÁREA MUNICIPAL:</a:t>
                      </a:r>
                    </a:p>
                  </a:txBody>
                  <a:tcPr marL="91419" marR="91419" marT="45711" marB="45711" anchor="ctr" horzOverflow="overflow">
                    <a:solidFill>
                      <a:srgbClr val="DAE3F3"/>
                    </a:solidFill>
                  </a:tcPr>
                </a:tc>
                <a:tc hMerge="1">
                  <a:txBody>
                    <a:bodyPr/>
                    <a:lstStyle/>
                    <a:p>
                      <a:endParaRPr lang="es-EC"/>
                    </a:p>
                  </a:txBody>
                  <a:tcPr/>
                </a:tc>
                <a:tc>
                  <a:txBody>
                    <a:bodyPr/>
                    <a:lstStyle/>
                    <a:p>
                      <a:pPr algn="r">
                        <a:lnSpc>
                          <a:spcPct val="115000"/>
                        </a:lnSpc>
                        <a:spcAft>
                          <a:spcPts val="0"/>
                        </a:spcAft>
                      </a:pPr>
                      <a:r>
                        <a:rPr kumimoji="0" lang="es-ES" sz="800" u="none" strike="noStrike" kern="1200" cap="none" normalizeH="0" baseline="0" dirty="0">
                          <a:ln>
                            <a:noFill/>
                          </a:ln>
                          <a:solidFill>
                            <a:srgbClr val="002060"/>
                          </a:solidFill>
                          <a:effectLst/>
                          <a:latin typeface="+mn-lt"/>
                          <a:ea typeface="+mn-ea"/>
                          <a:cs typeface="+mn-cs"/>
                        </a:rPr>
                        <a:t>3.350.73</a:t>
                      </a:r>
                      <a:endParaRPr kumimoji="0" lang="es-EC" sz="800" u="none" strike="noStrike" kern="1200" cap="none" normalizeH="0" baseline="0" dirty="0">
                        <a:ln>
                          <a:noFill/>
                        </a:ln>
                        <a:solidFill>
                          <a:srgbClr val="002060"/>
                        </a:solidFill>
                        <a:effectLst/>
                        <a:latin typeface="+mn-lt"/>
                        <a:ea typeface="+mn-ea"/>
                        <a:cs typeface="+mn-cs"/>
                      </a:endParaRPr>
                    </a:p>
                  </a:txBody>
                  <a:tcPr marL="68580" marR="68580" marT="0" marB="0" anchor="ctr">
                    <a:solidFill>
                      <a:srgbClr val="DAE3F3"/>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700" u="none" strike="noStrike" kern="1200" cap="none" normalizeH="0" baseline="0" dirty="0" smtClean="0">
                          <a:ln>
                            <a:noFill/>
                          </a:ln>
                          <a:solidFill>
                            <a:srgbClr val="002060"/>
                          </a:solidFill>
                          <a:effectLst/>
                          <a:latin typeface="+mn-lt"/>
                          <a:ea typeface="+mn-ea"/>
                          <a:cs typeface="+mn-cs"/>
                        </a:rPr>
                        <a:t>m2</a:t>
                      </a:r>
                    </a:p>
                  </a:txBody>
                  <a:tcPr marL="91419" marR="91419" marT="45711" marB="45711" anchor="ctr" horzOverflow="overflow">
                    <a:solidFill>
                      <a:srgbClr val="DAE3F3"/>
                    </a:solidFill>
                  </a:tcPr>
                </a:tc>
                <a:tc hMerge="1">
                  <a:txBody>
                    <a:bodyPr/>
                    <a:lstStyle/>
                    <a:p>
                      <a:endParaRPr lang="es-EC"/>
                    </a:p>
                  </a:txBody>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700" u="none" strike="noStrike" kern="1200" cap="none" normalizeH="0" baseline="0" dirty="0" smtClean="0">
                        <a:ln>
                          <a:noFill/>
                        </a:ln>
                        <a:solidFill>
                          <a:srgbClr val="002060"/>
                        </a:solidFill>
                        <a:effectLst/>
                        <a:latin typeface="+mn-lt"/>
                        <a:ea typeface="+mn-ea"/>
                        <a:cs typeface="+mn-cs"/>
                      </a:endParaRPr>
                    </a:p>
                  </a:txBody>
                  <a:tcPr marL="91419" marR="91419" marT="45711" marB="45711" anchor="ctr" horzOverflow="overflow">
                    <a:solidFill>
                      <a:srgbClr val="DAE3F3"/>
                    </a:solidFill>
                  </a:tcPr>
                </a:tc>
                <a:extLst>
                  <a:ext uri="{0D108BD9-81ED-4DB2-BD59-A6C34878D82A}">
                    <a16:rowId xmlns:a16="http://schemas.microsoft.com/office/drawing/2014/main" val="10014"/>
                  </a:ext>
                </a:extLst>
              </a:tr>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700" u="none" strike="noStrike" kern="1200" cap="none" normalizeH="0" baseline="0" dirty="0" smtClean="0">
                          <a:ln>
                            <a:noFill/>
                          </a:ln>
                          <a:solidFill>
                            <a:srgbClr val="002060"/>
                          </a:solidFill>
                          <a:effectLst/>
                          <a:latin typeface="+mn-lt"/>
                          <a:ea typeface="+mn-ea"/>
                          <a:cs typeface="+mn-cs"/>
                        </a:rPr>
                        <a:t>ÁREA DE VÍAS, PASAJES Y ESCALINATAS:</a:t>
                      </a:r>
                    </a:p>
                  </a:txBody>
                  <a:tcPr marL="91419" marR="91419" marT="45711" marB="45711" anchor="ctr" horzOverflow="overflow">
                    <a:solidFill>
                      <a:srgbClr val="DAE3F3"/>
                    </a:solidFill>
                  </a:tcPr>
                </a:tc>
                <a:tc hMerge="1">
                  <a:txBody>
                    <a:bodyPr/>
                    <a:lstStyle/>
                    <a:p>
                      <a:endParaRPr lang="es-EC"/>
                    </a:p>
                  </a:txBody>
                  <a:tcPr/>
                </a:tc>
                <a:tc>
                  <a:txBody>
                    <a:bodyPr/>
                    <a:lstStyle/>
                    <a:p>
                      <a:pPr algn="r">
                        <a:lnSpc>
                          <a:spcPct val="115000"/>
                        </a:lnSpc>
                        <a:spcAft>
                          <a:spcPts val="0"/>
                        </a:spcAft>
                      </a:pPr>
                      <a:r>
                        <a:rPr kumimoji="0" lang="es-ES" sz="800" u="none" strike="noStrike" kern="1200" cap="none" normalizeH="0" baseline="0" dirty="0">
                          <a:ln>
                            <a:noFill/>
                          </a:ln>
                          <a:solidFill>
                            <a:srgbClr val="002060"/>
                          </a:solidFill>
                          <a:effectLst/>
                          <a:latin typeface="+mn-lt"/>
                          <a:ea typeface="+mn-ea"/>
                          <a:cs typeface="+mn-cs"/>
                        </a:rPr>
                        <a:t>11.907,18</a:t>
                      </a:r>
                      <a:endParaRPr kumimoji="0" lang="es-EC" sz="800" u="none" strike="noStrike" kern="1200" cap="none" normalizeH="0" baseline="0" dirty="0">
                        <a:ln>
                          <a:noFill/>
                        </a:ln>
                        <a:solidFill>
                          <a:srgbClr val="002060"/>
                        </a:solidFill>
                        <a:effectLst/>
                        <a:latin typeface="+mn-lt"/>
                        <a:ea typeface="+mn-ea"/>
                        <a:cs typeface="+mn-cs"/>
                      </a:endParaRPr>
                    </a:p>
                  </a:txBody>
                  <a:tcPr marL="68580" marR="68580" marT="0" marB="0" anchor="ctr">
                    <a:solidFill>
                      <a:srgbClr val="DAE3F3"/>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700" u="none" strike="noStrike" kern="1200" cap="none" normalizeH="0" baseline="0" dirty="0" smtClean="0">
                          <a:ln>
                            <a:noFill/>
                          </a:ln>
                          <a:solidFill>
                            <a:srgbClr val="002060"/>
                          </a:solidFill>
                          <a:effectLst/>
                          <a:latin typeface="+mn-lt"/>
                          <a:ea typeface="+mn-ea"/>
                          <a:cs typeface="+mn-cs"/>
                        </a:rPr>
                        <a:t>m2</a:t>
                      </a:r>
                    </a:p>
                  </a:txBody>
                  <a:tcPr marL="91419" marR="91419" marT="45711" marB="45711" anchor="ctr" horzOverflow="overflow">
                    <a:solidFill>
                      <a:srgbClr val="DAE3F3"/>
                    </a:solidFill>
                  </a:tcPr>
                </a:tc>
                <a:tc hMerge="1">
                  <a:txBody>
                    <a:bodyPr/>
                    <a:lstStyle/>
                    <a:p>
                      <a:endParaRPr lang="es-EC"/>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700" u="none" strike="noStrike" kern="1200" cap="none" normalizeH="0" baseline="0" dirty="0" smtClean="0">
                          <a:ln>
                            <a:noFill/>
                          </a:ln>
                          <a:solidFill>
                            <a:srgbClr val="002060"/>
                          </a:solidFill>
                          <a:effectLst/>
                          <a:latin typeface="+mn-lt"/>
                          <a:ea typeface="+mn-ea"/>
                          <a:cs typeface="+mn-cs"/>
                        </a:rPr>
                        <a:t>UERB-AZEE</a:t>
                      </a:r>
                    </a:p>
                  </a:txBody>
                  <a:tcPr marL="91419" marR="91419" marT="45711" marB="45711" anchor="ctr" horzOverflow="overflow">
                    <a:solidFill>
                      <a:srgbClr val="DAE3F3"/>
                    </a:solidFill>
                  </a:tcPr>
                </a:tc>
                <a:extLst>
                  <a:ext uri="{0D108BD9-81ED-4DB2-BD59-A6C34878D82A}">
                    <a16:rowId xmlns:a16="http://schemas.microsoft.com/office/drawing/2014/main" val="10015"/>
                  </a:ext>
                </a:extLst>
              </a:tr>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700" u="none" strike="noStrike" kern="1200" cap="none" normalizeH="0" baseline="0" dirty="0" smtClean="0">
                          <a:ln>
                            <a:noFill/>
                          </a:ln>
                          <a:solidFill>
                            <a:srgbClr val="002060"/>
                          </a:solidFill>
                          <a:effectLst/>
                          <a:latin typeface="+mn-lt"/>
                          <a:ea typeface="+mn-ea"/>
                          <a:cs typeface="+mn-cs"/>
                        </a:rPr>
                        <a:t>ÁREA BRUTA DEL TERRENO (ÁREA TOTAL):</a:t>
                      </a:r>
                    </a:p>
                  </a:txBody>
                  <a:tcPr marL="91419" marR="91419" marT="45711" marB="45711" anchor="ctr" horzOverflow="overflow">
                    <a:solidFill>
                      <a:srgbClr val="DAE3F3"/>
                    </a:solidFill>
                  </a:tcPr>
                </a:tc>
                <a:tc hMerge="1">
                  <a:txBody>
                    <a:bodyPr/>
                    <a:lstStyle/>
                    <a:p>
                      <a:endParaRPr lang="es-EC"/>
                    </a:p>
                  </a:txBody>
                  <a:tcPr/>
                </a:tc>
                <a:tc>
                  <a:txBody>
                    <a:bodyPr/>
                    <a:lstStyle/>
                    <a:p>
                      <a:pPr algn="r">
                        <a:lnSpc>
                          <a:spcPct val="115000"/>
                        </a:lnSpc>
                      </a:pPr>
                      <a:r>
                        <a:rPr kumimoji="0" lang="es-ES" sz="800" b="1" u="none" strike="noStrike" kern="1200" cap="none" normalizeH="0" baseline="0" dirty="0">
                          <a:ln>
                            <a:noFill/>
                          </a:ln>
                          <a:solidFill>
                            <a:srgbClr val="002060"/>
                          </a:solidFill>
                          <a:effectLst/>
                          <a:latin typeface="+mn-lt"/>
                          <a:ea typeface="+mn-ea"/>
                          <a:cs typeface="+mn-cs"/>
                        </a:rPr>
                        <a:t>40.891,42</a:t>
                      </a:r>
                      <a:endParaRPr kumimoji="0" lang="es-EC" sz="800" b="1" u="none" strike="noStrike" kern="1200" cap="none" normalizeH="0" baseline="0" dirty="0">
                        <a:ln>
                          <a:noFill/>
                        </a:ln>
                        <a:solidFill>
                          <a:srgbClr val="002060"/>
                        </a:solidFill>
                        <a:effectLst/>
                        <a:latin typeface="+mn-lt"/>
                        <a:ea typeface="+mn-ea"/>
                        <a:cs typeface="+mn-cs"/>
                      </a:endParaRPr>
                    </a:p>
                  </a:txBody>
                  <a:tcPr marL="68580" marR="68580" marT="0" marB="0" anchor="ctr">
                    <a:solidFill>
                      <a:srgbClr val="DAE3F3"/>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700" u="none" strike="noStrike" kern="1200" cap="none" normalizeH="0" baseline="0" dirty="0" smtClean="0">
                          <a:ln>
                            <a:noFill/>
                          </a:ln>
                          <a:solidFill>
                            <a:srgbClr val="002060"/>
                          </a:solidFill>
                          <a:effectLst/>
                          <a:latin typeface="+mn-lt"/>
                          <a:ea typeface="+mn-ea"/>
                          <a:cs typeface="+mn-cs"/>
                        </a:rPr>
                        <a:t>m2</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C" sz="700" u="none" strike="noStrike" kern="1200" cap="none" normalizeH="0" baseline="0" dirty="0" smtClean="0">
                        <a:ln>
                          <a:noFill/>
                        </a:ln>
                        <a:solidFill>
                          <a:srgbClr val="002060"/>
                        </a:solidFill>
                        <a:effectLst/>
                        <a:latin typeface="+mn-lt"/>
                        <a:ea typeface="+mn-ea"/>
                        <a:cs typeface="+mn-cs"/>
                      </a:endParaRPr>
                    </a:p>
                  </a:txBody>
                  <a:tcPr marL="91419" marR="91419" marT="45711" marB="45711" anchor="ctr" horzOverflow="overflow">
                    <a:solidFill>
                      <a:srgbClr val="DAE3F3"/>
                    </a:solidFill>
                  </a:tcPr>
                </a:tc>
                <a:tc hMerge="1">
                  <a:txBody>
                    <a:bodyPr/>
                    <a:lstStyle/>
                    <a:p>
                      <a:endParaRPr lang="es-EC"/>
                    </a:p>
                  </a:txBody>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C" sz="700" u="none" strike="noStrike" kern="1200" cap="none" normalizeH="0" baseline="0" dirty="0" smtClean="0">
                        <a:ln>
                          <a:noFill/>
                        </a:ln>
                        <a:solidFill>
                          <a:srgbClr val="FF0000"/>
                        </a:solidFill>
                        <a:effectLst/>
                        <a:latin typeface="+mn-lt"/>
                        <a:ea typeface="+mn-ea"/>
                        <a:cs typeface="+mn-cs"/>
                      </a:endParaRPr>
                    </a:p>
                  </a:txBody>
                  <a:tcPr marL="91419" marR="91419" marT="45711" marB="45711" anchor="ctr" horzOverflow="overflow">
                    <a:solidFill>
                      <a:srgbClr val="DAE3F3"/>
                    </a:solidFill>
                  </a:tcPr>
                </a:tc>
                <a:extLst>
                  <a:ext uri="{0D108BD9-81ED-4DB2-BD59-A6C34878D82A}">
                    <a16:rowId xmlns:a16="http://schemas.microsoft.com/office/drawing/2014/main" val="10016"/>
                  </a:ext>
                </a:extLst>
              </a:tr>
            </a:tbl>
          </a:graphicData>
        </a:graphic>
      </p:graphicFrame>
      <p:pic>
        <p:nvPicPr>
          <p:cNvPr id="22" name="Imagen 21">
            <a:extLst>
              <a:ext uri="{FF2B5EF4-FFF2-40B4-BE49-F238E27FC236}">
                <a16:creationId xmlns:a16="http://schemas.microsoft.com/office/drawing/2014/main" id="{E1E11DDA-D2A2-496E-AD5C-56690BC761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86776" y="1176081"/>
            <a:ext cx="2545129" cy="1870164"/>
          </a:xfrm>
          <a:prstGeom prst="rect">
            <a:avLst/>
          </a:prstGeom>
        </p:spPr>
      </p:pic>
      <p:pic>
        <p:nvPicPr>
          <p:cNvPr id="24" name="Imagen 23">
            <a:extLst>
              <a:ext uri="{FF2B5EF4-FFF2-40B4-BE49-F238E27FC236}">
                <a16:creationId xmlns:a16="http://schemas.microsoft.com/office/drawing/2014/main" id="{BADE7471-A701-4388-8D84-9B69E47E367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46923" y="1176081"/>
            <a:ext cx="2741732" cy="1870164"/>
          </a:xfrm>
          <a:prstGeom prst="rect">
            <a:avLst/>
          </a:prstGeom>
        </p:spPr>
      </p:pic>
      <p:pic>
        <p:nvPicPr>
          <p:cNvPr id="26" name="Imagen 25">
            <a:extLst>
              <a:ext uri="{FF2B5EF4-FFF2-40B4-BE49-F238E27FC236}">
                <a16:creationId xmlns:a16="http://schemas.microsoft.com/office/drawing/2014/main" id="{8E85FE2C-67DA-4A81-B080-B4A157D0226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86775" y="3230217"/>
            <a:ext cx="2545129" cy="2054038"/>
          </a:xfrm>
          <a:prstGeom prst="rect">
            <a:avLst/>
          </a:prstGeom>
        </p:spPr>
      </p:pic>
      <p:pic>
        <p:nvPicPr>
          <p:cNvPr id="27" name="Imagen 26">
            <a:extLst>
              <a:ext uri="{FF2B5EF4-FFF2-40B4-BE49-F238E27FC236}">
                <a16:creationId xmlns:a16="http://schemas.microsoft.com/office/drawing/2014/main" id="{1A32949A-ABA0-4918-BBB2-8B843D6D786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46923" y="3230217"/>
            <a:ext cx="2741732" cy="2879250"/>
          </a:xfrm>
          <a:prstGeom prst="rect">
            <a:avLst/>
          </a:prstGeom>
        </p:spPr>
      </p:pic>
    </p:spTree>
    <p:extLst>
      <p:ext uri="{BB962C8B-B14F-4D97-AF65-F5344CB8AC3E}">
        <p14:creationId xmlns:p14="http://schemas.microsoft.com/office/powerpoint/2010/main" val="2883198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4884" y="6086890"/>
            <a:ext cx="1243123" cy="625833"/>
          </a:xfrm>
          <a:prstGeom prst="rect">
            <a:avLst/>
          </a:prstGeom>
        </p:spPr>
      </p:pic>
      <p:pic>
        <p:nvPicPr>
          <p:cNvPr id="6" name="Imagen 5"/>
          <p:cNvPicPr>
            <a:picLocks noChangeAspect="1"/>
          </p:cNvPicPr>
          <p:nvPr/>
        </p:nvPicPr>
        <p:blipFill rotWithShape="1">
          <a:blip r:embed="rId3"/>
          <a:srcRect t="2" r="16755" b="-179058"/>
          <a:stretch/>
        </p:blipFill>
        <p:spPr>
          <a:xfrm>
            <a:off x="206144" y="6458957"/>
            <a:ext cx="10092536" cy="446582"/>
          </a:xfrm>
          <a:prstGeom prst="rect">
            <a:avLst/>
          </a:prstGeom>
        </p:spPr>
      </p:pic>
      <p:sp>
        <p:nvSpPr>
          <p:cNvPr id="25" name="CuadroTexto 24"/>
          <p:cNvSpPr txBox="1"/>
          <p:nvPr/>
        </p:nvSpPr>
        <p:spPr>
          <a:xfrm>
            <a:off x="261195" y="1081883"/>
            <a:ext cx="6006255" cy="400110"/>
          </a:xfrm>
          <a:prstGeom prst="rect">
            <a:avLst/>
          </a:prstGeom>
          <a:noFill/>
        </p:spPr>
        <p:txBody>
          <a:bodyPr wrap="square" rtlCol="0">
            <a:spAutoFit/>
          </a:bodyPr>
          <a:lstStyle/>
          <a:p>
            <a:r>
              <a:rPr lang="es-ES_tradnl" sz="2000" b="1" dirty="0" smtClean="0">
                <a:solidFill>
                  <a:srgbClr val="C00000"/>
                </a:solidFill>
              </a:rPr>
              <a:t>ÁREAS VERDES CERCANAS AL ASENTAMIENTO:</a:t>
            </a:r>
            <a:endParaRPr lang="es-ES_tradnl" sz="2000" b="1" dirty="0">
              <a:solidFill>
                <a:srgbClr val="C00000"/>
              </a:solidFill>
            </a:endParaRPr>
          </a:p>
        </p:txBody>
      </p:sp>
      <p:grpSp>
        <p:nvGrpSpPr>
          <p:cNvPr id="65" name="Grupo 64"/>
          <p:cNvGrpSpPr/>
          <p:nvPr/>
        </p:nvGrpSpPr>
        <p:grpSpPr>
          <a:xfrm>
            <a:off x="9774639" y="1672734"/>
            <a:ext cx="2093395" cy="1042962"/>
            <a:chOff x="9774639" y="1672734"/>
            <a:chExt cx="2093395" cy="1042962"/>
          </a:xfrm>
        </p:grpSpPr>
        <p:grpSp>
          <p:nvGrpSpPr>
            <p:cNvPr id="21" name="Grupo 20"/>
            <p:cNvGrpSpPr/>
            <p:nvPr/>
          </p:nvGrpSpPr>
          <p:grpSpPr>
            <a:xfrm>
              <a:off x="9874806" y="1926523"/>
              <a:ext cx="1993228" cy="789173"/>
              <a:chOff x="9818807" y="1465809"/>
              <a:chExt cx="1993228" cy="789173"/>
            </a:xfrm>
          </p:grpSpPr>
          <p:sp>
            <p:nvSpPr>
              <p:cNvPr id="11" name="Rectángulo 10"/>
              <p:cNvSpPr/>
              <p:nvPr/>
            </p:nvSpPr>
            <p:spPr>
              <a:xfrm>
                <a:off x="9818807" y="1481993"/>
                <a:ext cx="365265" cy="206130"/>
              </a:xfrm>
              <a:prstGeom prst="rect">
                <a:avLst/>
              </a:prstGeom>
              <a:ln>
                <a:solidFill>
                  <a:srgbClr val="4C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8" name="Rectángulo 27"/>
              <p:cNvSpPr/>
              <p:nvPr/>
            </p:nvSpPr>
            <p:spPr>
              <a:xfrm>
                <a:off x="9818807" y="1774924"/>
                <a:ext cx="365265" cy="20613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7" name="Conector recto de flecha 16"/>
              <p:cNvCxnSpPr/>
              <p:nvPr/>
            </p:nvCxnSpPr>
            <p:spPr>
              <a:xfrm>
                <a:off x="9831823" y="2144389"/>
                <a:ext cx="35604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CuadroTexto 19"/>
              <p:cNvSpPr txBox="1"/>
              <p:nvPr/>
            </p:nvSpPr>
            <p:spPr>
              <a:xfrm>
                <a:off x="10184072" y="1465809"/>
                <a:ext cx="1159292" cy="230832"/>
              </a:xfrm>
              <a:prstGeom prst="rect">
                <a:avLst/>
              </a:prstGeom>
              <a:noFill/>
            </p:spPr>
            <p:txBody>
              <a:bodyPr wrap="none" rtlCol="0">
                <a:spAutoFit/>
              </a:bodyPr>
              <a:lstStyle/>
              <a:p>
                <a:r>
                  <a:rPr lang="es-EC" sz="900" dirty="0" smtClean="0"/>
                  <a:t>AHHYC SAN JACINTO</a:t>
                </a:r>
                <a:endParaRPr lang="es-EC" sz="900" dirty="0">
                  <a:solidFill>
                    <a:srgbClr val="FF0000"/>
                  </a:solidFill>
                </a:endParaRPr>
              </a:p>
            </p:txBody>
          </p:sp>
          <p:sp>
            <p:nvSpPr>
              <p:cNvPr id="40" name="CuadroTexto 39"/>
              <p:cNvSpPr txBox="1"/>
              <p:nvPr/>
            </p:nvSpPr>
            <p:spPr>
              <a:xfrm>
                <a:off x="10187872" y="1760700"/>
                <a:ext cx="1624163" cy="230832"/>
              </a:xfrm>
              <a:prstGeom prst="rect">
                <a:avLst/>
              </a:prstGeom>
              <a:noFill/>
            </p:spPr>
            <p:txBody>
              <a:bodyPr wrap="none" rtlCol="0">
                <a:spAutoFit/>
              </a:bodyPr>
              <a:lstStyle/>
              <a:p>
                <a:r>
                  <a:rPr lang="es-EC" sz="900" dirty="0" smtClean="0"/>
                  <a:t>ÁREA VERDE / EQUIPAMIENTO</a:t>
                </a:r>
                <a:endParaRPr lang="es-EC" sz="900" dirty="0"/>
              </a:p>
            </p:txBody>
          </p:sp>
          <p:sp>
            <p:nvSpPr>
              <p:cNvPr id="41" name="CuadroTexto 40"/>
              <p:cNvSpPr txBox="1"/>
              <p:nvPr/>
            </p:nvSpPr>
            <p:spPr>
              <a:xfrm>
                <a:off x="10187872" y="2024150"/>
                <a:ext cx="716863" cy="230832"/>
              </a:xfrm>
              <a:prstGeom prst="rect">
                <a:avLst/>
              </a:prstGeom>
              <a:noFill/>
            </p:spPr>
            <p:txBody>
              <a:bodyPr wrap="none" rtlCol="0">
                <a:spAutoFit/>
              </a:bodyPr>
              <a:lstStyle/>
              <a:p>
                <a:r>
                  <a:rPr lang="es-EC" sz="900" dirty="0" smtClean="0"/>
                  <a:t>DISTANCIA </a:t>
                </a:r>
                <a:endParaRPr lang="es-EC" sz="900" dirty="0"/>
              </a:p>
            </p:txBody>
          </p:sp>
        </p:grpSp>
        <p:sp>
          <p:nvSpPr>
            <p:cNvPr id="64" name="CuadroTexto 63"/>
            <p:cNvSpPr txBox="1"/>
            <p:nvPr/>
          </p:nvSpPr>
          <p:spPr>
            <a:xfrm>
              <a:off x="9774639" y="1672734"/>
              <a:ext cx="785793" cy="261610"/>
            </a:xfrm>
            <a:prstGeom prst="rect">
              <a:avLst/>
            </a:prstGeom>
            <a:noFill/>
          </p:spPr>
          <p:txBody>
            <a:bodyPr wrap="none" rtlCol="0">
              <a:spAutoFit/>
            </a:bodyPr>
            <a:lstStyle/>
            <a:p>
              <a:r>
                <a:rPr lang="es-EC" sz="1100" b="1" dirty="0" smtClean="0"/>
                <a:t>LEYENDA:</a:t>
              </a:r>
              <a:r>
                <a:rPr lang="es-EC" sz="900" dirty="0" smtClean="0"/>
                <a:t> </a:t>
              </a:r>
              <a:endParaRPr lang="es-EC" sz="900" dirty="0"/>
            </a:p>
          </p:txBody>
        </p:sp>
      </p:grpSp>
      <p:sp>
        <p:nvSpPr>
          <p:cNvPr id="30" name="CuadroTexto 29"/>
          <p:cNvSpPr txBox="1"/>
          <p:nvPr/>
        </p:nvSpPr>
        <p:spPr>
          <a:xfrm>
            <a:off x="1842524" y="108409"/>
            <a:ext cx="8796937" cy="584775"/>
          </a:xfrm>
          <a:prstGeom prst="rect">
            <a:avLst/>
          </a:prstGeom>
          <a:noFill/>
          <a:ln>
            <a:noFill/>
          </a:ln>
        </p:spPr>
        <p:txBody>
          <a:bodyPr wrap="square" rtlCol="0">
            <a:spAutoFit/>
          </a:bodyPr>
          <a:lstStyle/>
          <a:p>
            <a:pPr algn="ctr"/>
            <a:r>
              <a:rPr lang="es-ES" sz="1600" b="1" dirty="0">
                <a:solidFill>
                  <a:srgbClr val="0070C0"/>
                </a:solidFill>
              </a:rPr>
              <a:t>ASENTAMIENTO HUMANO DE HECHO Y CONSOLIDADO DE INTERÉS SOCIAL DENOMINADO </a:t>
            </a:r>
            <a:r>
              <a:rPr lang="es-EC" sz="1600" b="1" dirty="0">
                <a:solidFill>
                  <a:srgbClr val="0070C0"/>
                </a:solidFill>
              </a:rPr>
              <a:t>COMITÉ PRO MEJORAS DEL BARRIO “SAN JACINTO”</a:t>
            </a:r>
          </a:p>
        </p:txBody>
      </p:sp>
      <p:sp>
        <p:nvSpPr>
          <p:cNvPr id="31" name="CuadroTexto 30"/>
          <p:cNvSpPr txBox="1"/>
          <p:nvPr/>
        </p:nvSpPr>
        <p:spPr>
          <a:xfrm>
            <a:off x="3545879" y="596309"/>
            <a:ext cx="5486296" cy="461665"/>
          </a:xfrm>
          <a:prstGeom prst="rect">
            <a:avLst/>
          </a:prstGeom>
          <a:noFill/>
        </p:spPr>
        <p:txBody>
          <a:bodyPr wrap="square" rtlCol="0">
            <a:spAutoFit/>
          </a:bodyPr>
          <a:lstStyle/>
          <a:p>
            <a:pPr algn="ctr">
              <a:defRPr/>
            </a:pPr>
            <a:r>
              <a:rPr lang="es-ES" sz="1200" b="1" dirty="0">
                <a:solidFill>
                  <a:srgbClr val="80B8E0"/>
                </a:solidFill>
                <a:latin typeface="Calibri" pitchFamily="34" charset="0"/>
                <a:cs typeface="Arial" charset="0"/>
              </a:rPr>
              <a:t>ADMINISTRACIÓN  ZONAL:  EUGENIO ESPEJO </a:t>
            </a:r>
            <a:r>
              <a:rPr lang="en-US" sz="1200" b="1" dirty="0">
                <a:solidFill>
                  <a:srgbClr val="80B8E0"/>
                </a:solidFill>
                <a:latin typeface="Calibri" pitchFamily="34" charset="0"/>
                <a:cs typeface="Arial" charset="0"/>
              </a:rPr>
              <a:t>-  </a:t>
            </a:r>
            <a:r>
              <a:rPr lang="es-ES" sz="1200" b="1" dirty="0">
                <a:solidFill>
                  <a:srgbClr val="80B8E0"/>
                </a:solidFill>
                <a:latin typeface="Calibri" pitchFamily="34" charset="0"/>
                <a:cs typeface="Arial" charset="0"/>
              </a:rPr>
              <a:t>PARROQUIA: </a:t>
            </a:r>
            <a:r>
              <a:rPr lang="es-EC" sz="1200" b="1" dirty="0">
                <a:solidFill>
                  <a:srgbClr val="80B8E0"/>
                </a:solidFill>
                <a:latin typeface="Calibri" pitchFamily="34" charset="0"/>
                <a:cs typeface="Arial" charset="0"/>
              </a:rPr>
              <a:t>COCHAPAMBA </a:t>
            </a:r>
          </a:p>
          <a:p>
            <a:pPr algn="ctr">
              <a:defRPr/>
            </a:pPr>
            <a:endParaRPr lang="es-ES" sz="1200" b="1" dirty="0">
              <a:solidFill>
                <a:srgbClr val="80B8E0"/>
              </a:solidFill>
              <a:latin typeface="Calibri" pitchFamily="34" charset="0"/>
              <a:cs typeface="Arial" charset="0"/>
            </a:endParaRPr>
          </a:p>
        </p:txBody>
      </p:sp>
      <p:grpSp>
        <p:nvGrpSpPr>
          <p:cNvPr id="57" name="Grupo 56"/>
          <p:cNvGrpSpPr/>
          <p:nvPr/>
        </p:nvGrpSpPr>
        <p:grpSpPr>
          <a:xfrm>
            <a:off x="350876" y="1571565"/>
            <a:ext cx="9226261" cy="4703946"/>
            <a:chOff x="350876" y="1571565"/>
            <a:chExt cx="9226261" cy="4703946"/>
          </a:xfrm>
        </p:grpSpPr>
        <p:pic>
          <p:nvPicPr>
            <p:cNvPr id="2" name="Imagen 1"/>
            <p:cNvPicPr>
              <a:picLocks noChangeAspect="1"/>
            </p:cNvPicPr>
            <p:nvPr/>
          </p:nvPicPr>
          <p:blipFill rotWithShape="1">
            <a:blip r:embed="rId4"/>
            <a:srcRect l="17664" t="22969" r="25987" b="19986"/>
            <a:stretch/>
          </p:blipFill>
          <p:spPr>
            <a:xfrm>
              <a:off x="350876" y="1571565"/>
              <a:ext cx="9226261" cy="4703946"/>
            </a:xfrm>
            <a:prstGeom prst="rect">
              <a:avLst/>
            </a:prstGeom>
          </p:spPr>
        </p:pic>
        <p:sp>
          <p:nvSpPr>
            <p:cNvPr id="5" name="Forma libre 4"/>
            <p:cNvSpPr/>
            <p:nvPr/>
          </p:nvSpPr>
          <p:spPr>
            <a:xfrm>
              <a:off x="3611592" y="3444815"/>
              <a:ext cx="2035834" cy="1489494"/>
            </a:xfrm>
            <a:custGeom>
              <a:avLst/>
              <a:gdLst>
                <a:gd name="connsiteX0" fmla="*/ 0 w 2035834"/>
                <a:gd name="connsiteY0" fmla="*/ 862642 h 1489494"/>
                <a:gd name="connsiteX1" fmla="*/ 362310 w 2035834"/>
                <a:gd name="connsiteY1" fmla="*/ 1489494 h 1489494"/>
                <a:gd name="connsiteX2" fmla="*/ 431321 w 2035834"/>
                <a:gd name="connsiteY2" fmla="*/ 1454989 h 1489494"/>
                <a:gd name="connsiteX3" fmla="*/ 517585 w 2035834"/>
                <a:gd name="connsiteY3" fmla="*/ 1380227 h 1489494"/>
                <a:gd name="connsiteX4" fmla="*/ 575095 w 2035834"/>
                <a:gd name="connsiteY4" fmla="*/ 1316966 h 1489494"/>
                <a:gd name="connsiteX5" fmla="*/ 632604 w 2035834"/>
                <a:gd name="connsiteY5" fmla="*/ 1265208 h 1489494"/>
                <a:gd name="connsiteX6" fmla="*/ 707366 w 2035834"/>
                <a:gd name="connsiteY6" fmla="*/ 1236453 h 1489494"/>
                <a:gd name="connsiteX7" fmla="*/ 787880 w 2035834"/>
                <a:gd name="connsiteY7" fmla="*/ 1236453 h 1489494"/>
                <a:gd name="connsiteX8" fmla="*/ 845389 w 2035834"/>
                <a:gd name="connsiteY8" fmla="*/ 1259457 h 1489494"/>
                <a:gd name="connsiteX9" fmla="*/ 891397 w 2035834"/>
                <a:gd name="connsiteY9" fmla="*/ 1282460 h 1489494"/>
                <a:gd name="connsiteX10" fmla="*/ 966159 w 2035834"/>
                <a:gd name="connsiteY10" fmla="*/ 1322717 h 1489494"/>
                <a:gd name="connsiteX11" fmla="*/ 2035834 w 2035834"/>
                <a:gd name="connsiteY11" fmla="*/ 293298 h 1489494"/>
                <a:gd name="connsiteX12" fmla="*/ 1966823 w 2035834"/>
                <a:gd name="connsiteY12" fmla="*/ 235789 h 1489494"/>
                <a:gd name="connsiteX13" fmla="*/ 1932317 w 2035834"/>
                <a:gd name="connsiteY13" fmla="*/ 207034 h 1489494"/>
                <a:gd name="connsiteX14" fmla="*/ 1892061 w 2035834"/>
                <a:gd name="connsiteY14" fmla="*/ 184030 h 1489494"/>
                <a:gd name="connsiteX15" fmla="*/ 1874808 w 2035834"/>
                <a:gd name="connsiteY15" fmla="*/ 149525 h 1489494"/>
                <a:gd name="connsiteX16" fmla="*/ 1869057 w 2035834"/>
                <a:gd name="connsiteY16" fmla="*/ 103517 h 1489494"/>
                <a:gd name="connsiteX17" fmla="*/ 1857555 w 2035834"/>
                <a:gd name="connsiteY17" fmla="*/ 46008 h 1489494"/>
                <a:gd name="connsiteX18" fmla="*/ 1840302 w 2035834"/>
                <a:gd name="connsiteY18" fmla="*/ 0 h 1489494"/>
                <a:gd name="connsiteX19" fmla="*/ 1759789 w 2035834"/>
                <a:gd name="connsiteY19" fmla="*/ 11502 h 1489494"/>
                <a:gd name="connsiteX20" fmla="*/ 1685027 w 2035834"/>
                <a:gd name="connsiteY20" fmla="*/ 23004 h 1489494"/>
                <a:gd name="connsiteX21" fmla="*/ 1593012 w 2035834"/>
                <a:gd name="connsiteY21" fmla="*/ 23004 h 1489494"/>
                <a:gd name="connsiteX22" fmla="*/ 1547004 w 2035834"/>
                <a:gd name="connsiteY22" fmla="*/ 46008 h 1489494"/>
                <a:gd name="connsiteX23" fmla="*/ 1477993 w 2035834"/>
                <a:gd name="connsiteY23" fmla="*/ 86264 h 1489494"/>
                <a:gd name="connsiteX24" fmla="*/ 1431985 w 2035834"/>
                <a:gd name="connsiteY24" fmla="*/ 126521 h 1489494"/>
                <a:gd name="connsiteX25" fmla="*/ 1374476 w 2035834"/>
                <a:gd name="connsiteY25" fmla="*/ 143774 h 1489494"/>
                <a:gd name="connsiteX26" fmla="*/ 1339970 w 2035834"/>
                <a:gd name="connsiteY26" fmla="*/ 155276 h 1489494"/>
                <a:gd name="connsiteX27" fmla="*/ 1293963 w 2035834"/>
                <a:gd name="connsiteY27" fmla="*/ 155276 h 1489494"/>
                <a:gd name="connsiteX28" fmla="*/ 1265208 w 2035834"/>
                <a:gd name="connsiteY28" fmla="*/ 115019 h 1489494"/>
                <a:gd name="connsiteX29" fmla="*/ 1190446 w 2035834"/>
                <a:gd name="connsiteY29" fmla="*/ 115019 h 1489494"/>
                <a:gd name="connsiteX30" fmla="*/ 1127185 w 2035834"/>
                <a:gd name="connsiteY30" fmla="*/ 126521 h 1489494"/>
                <a:gd name="connsiteX31" fmla="*/ 1052423 w 2035834"/>
                <a:gd name="connsiteY31" fmla="*/ 149525 h 1489494"/>
                <a:gd name="connsiteX32" fmla="*/ 1000665 w 2035834"/>
                <a:gd name="connsiteY32" fmla="*/ 149525 h 1489494"/>
                <a:gd name="connsiteX33" fmla="*/ 960408 w 2035834"/>
                <a:gd name="connsiteY33" fmla="*/ 138023 h 1489494"/>
                <a:gd name="connsiteX34" fmla="*/ 920151 w 2035834"/>
                <a:gd name="connsiteY34" fmla="*/ 138023 h 1489494"/>
                <a:gd name="connsiteX35" fmla="*/ 833887 w 2035834"/>
                <a:gd name="connsiteY35" fmla="*/ 195532 h 1489494"/>
                <a:gd name="connsiteX36" fmla="*/ 799382 w 2035834"/>
                <a:gd name="connsiteY36" fmla="*/ 235789 h 1489494"/>
                <a:gd name="connsiteX37" fmla="*/ 718868 w 2035834"/>
                <a:gd name="connsiteY37" fmla="*/ 235789 h 1489494"/>
                <a:gd name="connsiteX38" fmla="*/ 632604 w 2035834"/>
                <a:gd name="connsiteY38" fmla="*/ 281796 h 1489494"/>
                <a:gd name="connsiteX39" fmla="*/ 580846 w 2035834"/>
                <a:gd name="connsiteY39" fmla="*/ 333555 h 1489494"/>
                <a:gd name="connsiteX40" fmla="*/ 557842 w 2035834"/>
                <a:gd name="connsiteY40" fmla="*/ 385313 h 1489494"/>
                <a:gd name="connsiteX41" fmla="*/ 494582 w 2035834"/>
                <a:gd name="connsiteY41" fmla="*/ 460076 h 1489494"/>
                <a:gd name="connsiteX42" fmla="*/ 483080 w 2035834"/>
                <a:gd name="connsiteY42" fmla="*/ 552091 h 1489494"/>
                <a:gd name="connsiteX43" fmla="*/ 483080 w 2035834"/>
                <a:gd name="connsiteY43" fmla="*/ 592347 h 1489494"/>
                <a:gd name="connsiteX44" fmla="*/ 316302 w 2035834"/>
                <a:gd name="connsiteY44" fmla="*/ 632604 h 1489494"/>
                <a:gd name="connsiteX45" fmla="*/ 172529 w 2035834"/>
                <a:gd name="connsiteY45" fmla="*/ 736121 h 1489494"/>
                <a:gd name="connsiteX46" fmla="*/ 0 w 2035834"/>
                <a:gd name="connsiteY46" fmla="*/ 862642 h 148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035834" h="1489494">
                  <a:moveTo>
                    <a:pt x="0" y="862642"/>
                  </a:moveTo>
                  <a:lnTo>
                    <a:pt x="362310" y="1489494"/>
                  </a:lnTo>
                  <a:lnTo>
                    <a:pt x="431321" y="1454989"/>
                  </a:lnTo>
                  <a:lnTo>
                    <a:pt x="517585" y="1380227"/>
                  </a:lnTo>
                  <a:lnTo>
                    <a:pt x="575095" y="1316966"/>
                  </a:lnTo>
                  <a:lnTo>
                    <a:pt x="632604" y="1265208"/>
                  </a:lnTo>
                  <a:lnTo>
                    <a:pt x="707366" y="1236453"/>
                  </a:lnTo>
                  <a:lnTo>
                    <a:pt x="787880" y="1236453"/>
                  </a:lnTo>
                  <a:lnTo>
                    <a:pt x="845389" y="1259457"/>
                  </a:lnTo>
                  <a:lnTo>
                    <a:pt x="891397" y="1282460"/>
                  </a:lnTo>
                  <a:lnTo>
                    <a:pt x="966159" y="1322717"/>
                  </a:lnTo>
                  <a:lnTo>
                    <a:pt x="2035834" y="293298"/>
                  </a:lnTo>
                  <a:lnTo>
                    <a:pt x="1966823" y="235789"/>
                  </a:lnTo>
                  <a:lnTo>
                    <a:pt x="1932317" y="207034"/>
                  </a:lnTo>
                  <a:lnTo>
                    <a:pt x="1892061" y="184030"/>
                  </a:lnTo>
                  <a:lnTo>
                    <a:pt x="1874808" y="149525"/>
                  </a:lnTo>
                  <a:lnTo>
                    <a:pt x="1869057" y="103517"/>
                  </a:lnTo>
                  <a:lnTo>
                    <a:pt x="1857555" y="46008"/>
                  </a:lnTo>
                  <a:lnTo>
                    <a:pt x="1840302" y="0"/>
                  </a:lnTo>
                  <a:lnTo>
                    <a:pt x="1759789" y="11502"/>
                  </a:lnTo>
                  <a:lnTo>
                    <a:pt x="1685027" y="23004"/>
                  </a:lnTo>
                  <a:lnTo>
                    <a:pt x="1593012" y="23004"/>
                  </a:lnTo>
                  <a:lnTo>
                    <a:pt x="1547004" y="46008"/>
                  </a:lnTo>
                  <a:lnTo>
                    <a:pt x="1477993" y="86264"/>
                  </a:lnTo>
                  <a:lnTo>
                    <a:pt x="1431985" y="126521"/>
                  </a:lnTo>
                  <a:lnTo>
                    <a:pt x="1374476" y="143774"/>
                  </a:lnTo>
                  <a:lnTo>
                    <a:pt x="1339970" y="155276"/>
                  </a:lnTo>
                  <a:lnTo>
                    <a:pt x="1293963" y="155276"/>
                  </a:lnTo>
                  <a:lnTo>
                    <a:pt x="1265208" y="115019"/>
                  </a:lnTo>
                  <a:lnTo>
                    <a:pt x="1190446" y="115019"/>
                  </a:lnTo>
                  <a:lnTo>
                    <a:pt x="1127185" y="126521"/>
                  </a:lnTo>
                  <a:lnTo>
                    <a:pt x="1052423" y="149525"/>
                  </a:lnTo>
                  <a:lnTo>
                    <a:pt x="1000665" y="149525"/>
                  </a:lnTo>
                  <a:lnTo>
                    <a:pt x="960408" y="138023"/>
                  </a:lnTo>
                  <a:lnTo>
                    <a:pt x="920151" y="138023"/>
                  </a:lnTo>
                  <a:lnTo>
                    <a:pt x="833887" y="195532"/>
                  </a:lnTo>
                  <a:lnTo>
                    <a:pt x="799382" y="235789"/>
                  </a:lnTo>
                  <a:lnTo>
                    <a:pt x="718868" y="235789"/>
                  </a:lnTo>
                  <a:lnTo>
                    <a:pt x="632604" y="281796"/>
                  </a:lnTo>
                  <a:lnTo>
                    <a:pt x="580846" y="333555"/>
                  </a:lnTo>
                  <a:lnTo>
                    <a:pt x="557842" y="385313"/>
                  </a:lnTo>
                  <a:lnTo>
                    <a:pt x="494582" y="460076"/>
                  </a:lnTo>
                  <a:lnTo>
                    <a:pt x="483080" y="552091"/>
                  </a:lnTo>
                  <a:lnTo>
                    <a:pt x="483080" y="592347"/>
                  </a:lnTo>
                  <a:lnTo>
                    <a:pt x="316302" y="632604"/>
                  </a:lnTo>
                  <a:lnTo>
                    <a:pt x="172529" y="736121"/>
                  </a:lnTo>
                  <a:lnTo>
                    <a:pt x="0" y="862642"/>
                  </a:lnTo>
                  <a:close/>
                </a:path>
              </a:pathLst>
            </a:cu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Forma libre 22"/>
            <p:cNvSpPr/>
            <p:nvPr/>
          </p:nvSpPr>
          <p:spPr>
            <a:xfrm>
              <a:off x="3942502" y="4865042"/>
              <a:ext cx="81401" cy="73261"/>
            </a:xfrm>
            <a:custGeom>
              <a:avLst/>
              <a:gdLst>
                <a:gd name="connsiteX0" fmla="*/ 0 w 81401"/>
                <a:gd name="connsiteY0" fmla="*/ 18994 h 73261"/>
                <a:gd name="connsiteX1" fmla="*/ 51554 w 81401"/>
                <a:gd name="connsiteY1" fmla="*/ 0 h 73261"/>
                <a:gd name="connsiteX2" fmla="*/ 81401 w 81401"/>
                <a:gd name="connsiteY2" fmla="*/ 46127 h 73261"/>
                <a:gd name="connsiteX3" fmla="*/ 37987 w 81401"/>
                <a:gd name="connsiteY3" fmla="*/ 73261 h 73261"/>
                <a:gd name="connsiteX4" fmla="*/ 0 w 81401"/>
                <a:gd name="connsiteY4" fmla="*/ 18994 h 73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01" h="73261">
                  <a:moveTo>
                    <a:pt x="0" y="18994"/>
                  </a:moveTo>
                  <a:lnTo>
                    <a:pt x="51554" y="0"/>
                  </a:lnTo>
                  <a:lnTo>
                    <a:pt x="81401" y="46127"/>
                  </a:lnTo>
                  <a:lnTo>
                    <a:pt x="37987" y="73261"/>
                  </a:lnTo>
                  <a:lnTo>
                    <a:pt x="0" y="18994"/>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Forma libre 23"/>
            <p:cNvSpPr/>
            <p:nvPr/>
          </p:nvSpPr>
          <p:spPr>
            <a:xfrm>
              <a:off x="3867665" y="4106562"/>
              <a:ext cx="271849" cy="267730"/>
            </a:xfrm>
            <a:custGeom>
              <a:avLst/>
              <a:gdLst>
                <a:gd name="connsiteX0" fmla="*/ 127686 w 271849"/>
                <a:gd name="connsiteY0" fmla="*/ 267730 h 267730"/>
                <a:gd name="connsiteX1" fmla="*/ 271849 w 271849"/>
                <a:gd name="connsiteY1" fmla="*/ 205946 h 267730"/>
                <a:gd name="connsiteX2" fmla="*/ 152400 w 271849"/>
                <a:gd name="connsiteY2" fmla="*/ 0 h 267730"/>
                <a:gd name="connsiteX3" fmla="*/ 0 w 271849"/>
                <a:gd name="connsiteY3" fmla="*/ 78260 h 267730"/>
                <a:gd name="connsiteX4" fmla="*/ 127686 w 271849"/>
                <a:gd name="connsiteY4" fmla="*/ 267730 h 26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849" h="267730">
                  <a:moveTo>
                    <a:pt x="127686" y="267730"/>
                  </a:moveTo>
                  <a:lnTo>
                    <a:pt x="271849" y="205946"/>
                  </a:lnTo>
                  <a:lnTo>
                    <a:pt x="152400" y="0"/>
                  </a:lnTo>
                  <a:lnTo>
                    <a:pt x="0" y="78260"/>
                  </a:lnTo>
                  <a:lnTo>
                    <a:pt x="127686" y="26773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Forma libre 25"/>
            <p:cNvSpPr/>
            <p:nvPr/>
          </p:nvSpPr>
          <p:spPr>
            <a:xfrm>
              <a:off x="4108126" y="3941264"/>
              <a:ext cx="90105" cy="96780"/>
            </a:xfrm>
            <a:custGeom>
              <a:avLst/>
              <a:gdLst>
                <a:gd name="connsiteX0" fmla="*/ 0 w 90105"/>
                <a:gd name="connsiteY0" fmla="*/ 96780 h 96780"/>
                <a:gd name="connsiteX1" fmla="*/ 90105 w 90105"/>
                <a:gd name="connsiteY1" fmla="*/ 63408 h 96780"/>
                <a:gd name="connsiteX2" fmla="*/ 46721 w 90105"/>
                <a:gd name="connsiteY2" fmla="*/ 0 h 96780"/>
                <a:gd name="connsiteX3" fmla="*/ 0 w 90105"/>
                <a:gd name="connsiteY3" fmla="*/ 96780 h 96780"/>
              </a:gdLst>
              <a:ahLst/>
              <a:cxnLst>
                <a:cxn ang="0">
                  <a:pos x="connsiteX0" y="connsiteY0"/>
                </a:cxn>
                <a:cxn ang="0">
                  <a:pos x="connsiteX1" y="connsiteY1"/>
                </a:cxn>
                <a:cxn ang="0">
                  <a:pos x="connsiteX2" y="connsiteY2"/>
                </a:cxn>
                <a:cxn ang="0">
                  <a:pos x="connsiteX3" y="connsiteY3"/>
                </a:cxn>
              </a:cxnLst>
              <a:rect l="l" t="t" r="r" b="b"/>
              <a:pathLst>
                <a:path w="90105" h="96780">
                  <a:moveTo>
                    <a:pt x="0" y="96780"/>
                  </a:moveTo>
                  <a:lnTo>
                    <a:pt x="90105" y="63408"/>
                  </a:lnTo>
                  <a:lnTo>
                    <a:pt x="46721" y="0"/>
                  </a:lnTo>
                  <a:lnTo>
                    <a:pt x="0" y="9678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9" name="Forma libre 28"/>
            <p:cNvSpPr/>
            <p:nvPr/>
          </p:nvSpPr>
          <p:spPr>
            <a:xfrm>
              <a:off x="4601858" y="3922589"/>
              <a:ext cx="130629" cy="93307"/>
            </a:xfrm>
            <a:custGeom>
              <a:avLst/>
              <a:gdLst>
                <a:gd name="connsiteX0" fmla="*/ 0 w 130629"/>
                <a:gd name="connsiteY0" fmla="*/ 14929 h 93307"/>
                <a:gd name="connsiteX1" fmla="*/ 85842 w 130629"/>
                <a:gd name="connsiteY1" fmla="*/ 93307 h 93307"/>
                <a:gd name="connsiteX2" fmla="*/ 130629 w 130629"/>
                <a:gd name="connsiteY2" fmla="*/ 70913 h 93307"/>
                <a:gd name="connsiteX3" fmla="*/ 59716 w 130629"/>
                <a:gd name="connsiteY3" fmla="*/ 0 h 93307"/>
                <a:gd name="connsiteX4" fmla="*/ 0 w 130629"/>
                <a:gd name="connsiteY4" fmla="*/ 14929 h 93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629" h="93307">
                  <a:moveTo>
                    <a:pt x="0" y="14929"/>
                  </a:moveTo>
                  <a:lnTo>
                    <a:pt x="85842" y="93307"/>
                  </a:lnTo>
                  <a:lnTo>
                    <a:pt x="130629" y="70913"/>
                  </a:lnTo>
                  <a:lnTo>
                    <a:pt x="59716" y="0"/>
                  </a:lnTo>
                  <a:lnTo>
                    <a:pt x="0" y="14929"/>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3" name="Forma libre 32"/>
            <p:cNvSpPr/>
            <p:nvPr/>
          </p:nvSpPr>
          <p:spPr>
            <a:xfrm>
              <a:off x="5047458" y="3584276"/>
              <a:ext cx="109105" cy="116577"/>
            </a:xfrm>
            <a:custGeom>
              <a:avLst/>
              <a:gdLst>
                <a:gd name="connsiteX0" fmla="*/ 25501 w 123863"/>
                <a:gd name="connsiteY0" fmla="*/ 116577 h 116577"/>
                <a:gd name="connsiteX1" fmla="*/ 123863 w 123863"/>
                <a:gd name="connsiteY1" fmla="*/ 83789 h 116577"/>
                <a:gd name="connsiteX2" fmla="*/ 87433 w 123863"/>
                <a:gd name="connsiteY2" fmla="*/ 0 h 116577"/>
                <a:gd name="connsiteX3" fmla="*/ 0 w 123863"/>
                <a:gd name="connsiteY3" fmla="*/ 47359 h 116577"/>
                <a:gd name="connsiteX4" fmla="*/ 25501 w 123863"/>
                <a:gd name="connsiteY4" fmla="*/ 116577 h 116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63" h="116577">
                  <a:moveTo>
                    <a:pt x="25501" y="116577"/>
                  </a:moveTo>
                  <a:lnTo>
                    <a:pt x="123863" y="83789"/>
                  </a:lnTo>
                  <a:lnTo>
                    <a:pt x="87433" y="0"/>
                  </a:lnTo>
                  <a:lnTo>
                    <a:pt x="0" y="47359"/>
                  </a:lnTo>
                  <a:lnTo>
                    <a:pt x="25501" y="116577"/>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6" name="Forma libre 35"/>
            <p:cNvSpPr/>
            <p:nvPr/>
          </p:nvSpPr>
          <p:spPr>
            <a:xfrm>
              <a:off x="5383818" y="3866900"/>
              <a:ext cx="44068" cy="74364"/>
            </a:xfrm>
            <a:custGeom>
              <a:avLst/>
              <a:gdLst>
                <a:gd name="connsiteX0" fmla="*/ 0 w 44068"/>
                <a:gd name="connsiteY0" fmla="*/ 0 h 74364"/>
                <a:gd name="connsiteX1" fmla="*/ 44068 w 44068"/>
                <a:gd name="connsiteY1" fmla="*/ 38559 h 74364"/>
                <a:gd name="connsiteX2" fmla="*/ 11017 w 44068"/>
                <a:gd name="connsiteY2" fmla="*/ 74364 h 74364"/>
                <a:gd name="connsiteX3" fmla="*/ 0 w 44068"/>
                <a:gd name="connsiteY3" fmla="*/ 0 h 74364"/>
              </a:gdLst>
              <a:ahLst/>
              <a:cxnLst>
                <a:cxn ang="0">
                  <a:pos x="connsiteX0" y="connsiteY0"/>
                </a:cxn>
                <a:cxn ang="0">
                  <a:pos x="connsiteX1" y="connsiteY1"/>
                </a:cxn>
                <a:cxn ang="0">
                  <a:pos x="connsiteX2" y="connsiteY2"/>
                </a:cxn>
                <a:cxn ang="0">
                  <a:pos x="connsiteX3" y="connsiteY3"/>
                </a:cxn>
              </a:cxnLst>
              <a:rect l="l" t="t" r="r" b="b"/>
              <a:pathLst>
                <a:path w="44068" h="74364">
                  <a:moveTo>
                    <a:pt x="0" y="0"/>
                  </a:moveTo>
                  <a:lnTo>
                    <a:pt x="44068" y="38559"/>
                  </a:lnTo>
                  <a:lnTo>
                    <a:pt x="11017" y="74364"/>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42" name="Conector recto 41"/>
            <p:cNvCxnSpPr/>
            <p:nvPr/>
          </p:nvCxnSpPr>
          <p:spPr>
            <a:xfrm>
              <a:off x="5122747" y="3531079"/>
              <a:ext cx="183443" cy="5303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0" name="CuadroTexto 49"/>
            <p:cNvSpPr txBox="1"/>
            <p:nvPr/>
          </p:nvSpPr>
          <p:spPr>
            <a:xfrm rot="15089217">
              <a:off x="5015952" y="3687578"/>
              <a:ext cx="508000" cy="169277"/>
            </a:xfrm>
            <a:prstGeom prst="rect">
              <a:avLst/>
            </a:prstGeom>
            <a:noFill/>
          </p:spPr>
          <p:txBody>
            <a:bodyPr wrap="square" rtlCol="0">
              <a:spAutoFit/>
            </a:bodyPr>
            <a:lstStyle/>
            <a:p>
              <a:r>
                <a:rPr lang="es-ES" sz="500" dirty="0" smtClean="0">
                  <a:solidFill>
                    <a:schemeClr val="bg1"/>
                  </a:solidFill>
                </a:rPr>
                <a:t>alta</a:t>
              </a:r>
              <a:r>
                <a:rPr lang="es-ES" sz="500" dirty="0" smtClean="0"/>
                <a:t> </a:t>
              </a:r>
              <a:r>
                <a:rPr lang="es-ES" sz="500" dirty="0" smtClean="0">
                  <a:solidFill>
                    <a:schemeClr val="bg1"/>
                  </a:solidFill>
                </a:rPr>
                <a:t>tensión</a:t>
              </a:r>
              <a:endParaRPr lang="es-EC" sz="500" dirty="0">
                <a:solidFill>
                  <a:schemeClr val="bg1"/>
                </a:solidFill>
              </a:endParaRPr>
            </a:p>
          </p:txBody>
        </p:sp>
        <p:cxnSp>
          <p:nvCxnSpPr>
            <p:cNvPr id="56" name="Conector recto 55"/>
            <p:cNvCxnSpPr/>
            <p:nvPr/>
          </p:nvCxnSpPr>
          <p:spPr>
            <a:xfrm>
              <a:off x="5220184" y="3450141"/>
              <a:ext cx="183443" cy="5303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Forma libre 53"/>
            <p:cNvSpPr/>
            <p:nvPr/>
          </p:nvSpPr>
          <p:spPr>
            <a:xfrm>
              <a:off x="5076921" y="3842327"/>
              <a:ext cx="175491" cy="190885"/>
            </a:xfrm>
            <a:custGeom>
              <a:avLst/>
              <a:gdLst>
                <a:gd name="connsiteX0" fmla="*/ 0 w 175491"/>
                <a:gd name="connsiteY0" fmla="*/ 135467 h 190885"/>
                <a:gd name="connsiteX1" fmla="*/ 40024 w 175491"/>
                <a:gd name="connsiteY1" fmla="*/ 190885 h 190885"/>
                <a:gd name="connsiteX2" fmla="*/ 175491 w 175491"/>
                <a:gd name="connsiteY2" fmla="*/ 70812 h 190885"/>
                <a:gd name="connsiteX3" fmla="*/ 144703 w 175491"/>
                <a:gd name="connsiteY3" fmla="*/ 0 h 190885"/>
                <a:gd name="connsiteX4" fmla="*/ 0 w 175491"/>
                <a:gd name="connsiteY4" fmla="*/ 135467 h 190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491" h="190885">
                  <a:moveTo>
                    <a:pt x="0" y="135467"/>
                  </a:moveTo>
                  <a:lnTo>
                    <a:pt x="40024" y="190885"/>
                  </a:lnTo>
                  <a:lnTo>
                    <a:pt x="175491" y="70812"/>
                  </a:lnTo>
                  <a:lnTo>
                    <a:pt x="144703" y="0"/>
                  </a:lnTo>
                  <a:lnTo>
                    <a:pt x="0" y="135467"/>
                  </a:lnTo>
                  <a:close/>
                </a:path>
              </a:pathLst>
            </a:custGeom>
            <a:solidFill>
              <a:srgbClr val="7030A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0" name="CuadroTexto 59"/>
            <p:cNvSpPr txBox="1"/>
            <p:nvPr/>
          </p:nvSpPr>
          <p:spPr>
            <a:xfrm rot="19175893">
              <a:off x="4983986" y="3820239"/>
              <a:ext cx="460965" cy="138499"/>
            </a:xfrm>
            <a:prstGeom prst="rect">
              <a:avLst/>
            </a:prstGeom>
            <a:noFill/>
          </p:spPr>
          <p:txBody>
            <a:bodyPr wrap="square" rtlCol="0">
              <a:spAutoFit/>
            </a:bodyPr>
            <a:lstStyle/>
            <a:p>
              <a:r>
                <a:rPr lang="es-ES" sz="300" dirty="0" smtClean="0">
                  <a:solidFill>
                    <a:schemeClr val="bg1"/>
                  </a:solidFill>
                </a:rPr>
                <a:t>comunal</a:t>
              </a:r>
              <a:endParaRPr lang="es-EC" sz="300" dirty="0">
                <a:solidFill>
                  <a:schemeClr val="bg1"/>
                </a:solidFill>
              </a:endParaRPr>
            </a:p>
          </p:txBody>
        </p:sp>
        <p:sp>
          <p:nvSpPr>
            <p:cNvPr id="55" name="Forma libre 54"/>
            <p:cNvSpPr/>
            <p:nvPr/>
          </p:nvSpPr>
          <p:spPr>
            <a:xfrm>
              <a:off x="4736123" y="4431323"/>
              <a:ext cx="160215" cy="152400"/>
            </a:xfrm>
            <a:custGeom>
              <a:avLst/>
              <a:gdLst>
                <a:gd name="connsiteX0" fmla="*/ 0 w 160215"/>
                <a:gd name="connsiteY0" fmla="*/ 105508 h 152400"/>
                <a:gd name="connsiteX1" fmla="*/ 27354 w 160215"/>
                <a:gd name="connsiteY1" fmla="*/ 152400 h 152400"/>
                <a:gd name="connsiteX2" fmla="*/ 160215 w 160215"/>
                <a:gd name="connsiteY2" fmla="*/ 31262 h 152400"/>
                <a:gd name="connsiteX3" fmla="*/ 128954 w 160215"/>
                <a:gd name="connsiteY3" fmla="*/ 0 h 152400"/>
                <a:gd name="connsiteX4" fmla="*/ 0 w 160215"/>
                <a:gd name="connsiteY4" fmla="*/ 105508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215" h="152400">
                  <a:moveTo>
                    <a:pt x="0" y="105508"/>
                  </a:moveTo>
                  <a:lnTo>
                    <a:pt x="27354" y="152400"/>
                  </a:lnTo>
                  <a:lnTo>
                    <a:pt x="160215" y="31262"/>
                  </a:lnTo>
                  <a:lnTo>
                    <a:pt x="128954" y="0"/>
                  </a:lnTo>
                  <a:lnTo>
                    <a:pt x="0" y="105508"/>
                  </a:lnTo>
                  <a:close/>
                </a:path>
              </a:pathLst>
            </a:custGeom>
            <a:solidFill>
              <a:srgbClr val="7030A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3" name="CuadroTexto 62"/>
            <p:cNvSpPr txBox="1"/>
            <p:nvPr/>
          </p:nvSpPr>
          <p:spPr>
            <a:xfrm rot="19175893">
              <a:off x="4637982" y="4389801"/>
              <a:ext cx="460965" cy="138499"/>
            </a:xfrm>
            <a:prstGeom prst="rect">
              <a:avLst/>
            </a:prstGeom>
            <a:noFill/>
          </p:spPr>
          <p:txBody>
            <a:bodyPr wrap="square" rtlCol="0">
              <a:spAutoFit/>
            </a:bodyPr>
            <a:lstStyle/>
            <a:p>
              <a:r>
                <a:rPr lang="es-ES" sz="300" dirty="0" smtClean="0">
                  <a:solidFill>
                    <a:schemeClr val="bg1"/>
                  </a:solidFill>
                </a:rPr>
                <a:t>comunal</a:t>
              </a:r>
              <a:endParaRPr lang="es-EC" sz="300" dirty="0">
                <a:solidFill>
                  <a:schemeClr val="bg1"/>
                </a:solidFill>
              </a:endParaRPr>
            </a:p>
          </p:txBody>
        </p:sp>
        <p:sp>
          <p:nvSpPr>
            <p:cNvPr id="66" name="CuadroTexto 65"/>
            <p:cNvSpPr txBox="1"/>
            <p:nvPr/>
          </p:nvSpPr>
          <p:spPr>
            <a:xfrm rot="19175893">
              <a:off x="3859021" y="4125556"/>
              <a:ext cx="460965" cy="138499"/>
            </a:xfrm>
            <a:prstGeom prst="rect">
              <a:avLst/>
            </a:prstGeom>
            <a:noFill/>
          </p:spPr>
          <p:txBody>
            <a:bodyPr wrap="square" rtlCol="0">
              <a:spAutoFit/>
            </a:bodyPr>
            <a:lstStyle/>
            <a:p>
              <a:r>
                <a:rPr lang="es-ES" sz="300" dirty="0" smtClean="0">
                  <a:solidFill>
                    <a:schemeClr val="bg1"/>
                  </a:solidFill>
                </a:rPr>
                <a:t>VERDE</a:t>
              </a:r>
              <a:endParaRPr lang="es-EC" sz="300" dirty="0">
                <a:solidFill>
                  <a:schemeClr val="bg1"/>
                </a:solidFill>
              </a:endParaRPr>
            </a:p>
          </p:txBody>
        </p:sp>
        <p:sp>
          <p:nvSpPr>
            <p:cNvPr id="67" name="CuadroTexto 66"/>
            <p:cNvSpPr txBox="1"/>
            <p:nvPr/>
          </p:nvSpPr>
          <p:spPr>
            <a:xfrm rot="19175893">
              <a:off x="3857582" y="4752511"/>
              <a:ext cx="460965" cy="138499"/>
            </a:xfrm>
            <a:prstGeom prst="rect">
              <a:avLst/>
            </a:prstGeom>
            <a:noFill/>
          </p:spPr>
          <p:txBody>
            <a:bodyPr wrap="square" rtlCol="0">
              <a:spAutoFit/>
            </a:bodyPr>
            <a:lstStyle/>
            <a:p>
              <a:r>
                <a:rPr lang="es-ES" sz="300" dirty="0" smtClean="0">
                  <a:solidFill>
                    <a:schemeClr val="bg1"/>
                  </a:solidFill>
                </a:rPr>
                <a:t>VERDE</a:t>
              </a:r>
              <a:endParaRPr lang="es-EC" sz="300" dirty="0">
                <a:solidFill>
                  <a:schemeClr val="bg1"/>
                </a:solidFill>
              </a:endParaRPr>
            </a:p>
          </p:txBody>
        </p:sp>
        <p:sp>
          <p:nvSpPr>
            <p:cNvPr id="68" name="CuadroTexto 67"/>
            <p:cNvSpPr txBox="1"/>
            <p:nvPr/>
          </p:nvSpPr>
          <p:spPr>
            <a:xfrm rot="19175893">
              <a:off x="4494465" y="3853338"/>
              <a:ext cx="460965" cy="138499"/>
            </a:xfrm>
            <a:prstGeom prst="rect">
              <a:avLst/>
            </a:prstGeom>
            <a:noFill/>
          </p:spPr>
          <p:txBody>
            <a:bodyPr wrap="square" rtlCol="0">
              <a:spAutoFit/>
            </a:bodyPr>
            <a:lstStyle/>
            <a:p>
              <a:r>
                <a:rPr lang="es-ES" sz="300" dirty="0" smtClean="0">
                  <a:solidFill>
                    <a:schemeClr val="bg1"/>
                  </a:solidFill>
                </a:rPr>
                <a:t>VERDE</a:t>
              </a:r>
              <a:endParaRPr lang="es-EC" sz="300" dirty="0">
                <a:solidFill>
                  <a:schemeClr val="bg1"/>
                </a:solidFill>
              </a:endParaRPr>
            </a:p>
          </p:txBody>
        </p:sp>
        <p:sp>
          <p:nvSpPr>
            <p:cNvPr id="69" name="CuadroTexto 68"/>
            <p:cNvSpPr txBox="1"/>
            <p:nvPr/>
          </p:nvSpPr>
          <p:spPr>
            <a:xfrm rot="19175893">
              <a:off x="3985399" y="3859168"/>
              <a:ext cx="460965" cy="138499"/>
            </a:xfrm>
            <a:prstGeom prst="rect">
              <a:avLst/>
            </a:prstGeom>
            <a:noFill/>
          </p:spPr>
          <p:txBody>
            <a:bodyPr wrap="square" rtlCol="0">
              <a:spAutoFit/>
            </a:bodyPr>
            <a:lstStyle/>
            <a:p>
              <a:r>
                <a:rPr lang="es-ES" sz="300" dirty="0" smtClean="0">
                  <a:solidFill>
                    <a:schemeClr val="bg1"/>
                  </a:solidFill>
                </a:rPr>
                <a:t>VERDE</a:t>
              </a:r>
              <a:endParaRPr lang="es-EC" sz="300" dirty="0">
                <a:solidFill>
                  <a:schemeClr val="bg1"/>
                </a:solidFill>
              </a:endParaRPr>
            </a:p>
          </p:txBody>
        </p:sp>
        <p:sp>
          <p:nvSpPr>
            <p:cNvPr id="70" name="CuadroTexto 69"/>
            <p:cNvSpPr txBox="1"/>
            <p:nvPr/>
          </p:nvSpPr>
          <p:spPr>
            <a:xfrm rot="19175893">
              <a:off x="4932214" y="3531755"/>
              <a:ext cx="460965" cy="138499"/>
            </a:xfrm>
            <a:prstGeom prst="rect">
              <a:avLst/>
            </a:prstGeom>
            <a:noFill/>
          </p:spPr>
          <p:txBody>
            <a:bodyPr wrap="square" rtlCol="0">
              <a:spAutoFit/>
            </a:bodyPr>
            <a:lstStyle/>
            <a:p>
              <a:r>
                <a:rPr lang="es-ES" sz="300" dirty="0" smtClean="0">
                  <a:solidFill>
                    <a:schemeClr val="bg1"/>
                  </a:solidFill>
                </a:rPr>
                <a:t>VERDE</a:t>
              </a:r>
              <a:endParaRPr lang="es-EC" sz="300" dirty="0">
                <a:solidFill>
                  <a:schemeClr val="bg1"/>
                </a:solidFill>
              </a:endParaRPr>
            </a:p>
          </p:txBody>
        </p:sp>
        <p:sp>
          <p:nvSpPr>
            <p:cNvPr id="72" name="CuadroTexto 71"/>
            <p:cNvSpPr txBox="1"/>
            <p:nvPr/>
          </p:nvSpPr>
          <p:spPr>
            <a:xfrm rot="19175893">
              <a:off x="5271895" y="3754845"/>
              <a:ext cx="460965" cy="138499"/>
            </a:xfrm>
            <a:prstGeom prst="rect">
              <a:avLst/>
            </a:prstGeom>
            <a:noFill/>
          </p:spPr>
          <p:txBody>
            <a:bodyPr wrap="square" rtlCol="0">
              <a:spAutoFit/>
            </a:bodyPr>
            <a:lstStyle/>
            <a:p>
              <a:r>
                <a:rPr lang="es-ES" sz="300" dirty="0" smtClean="0">
                  <a:solidFill>
                    <a:schemeClr val="bg1"/>
                  </a:solidFill>
                </a:rPr>
                <a:t>VERDE</a:t>
              </a:r>
              <a:endParaRPr lang="es-EC" sz="300" dirty="0">
                <a:solidFill>
                  <a:schemeClr val="bg1"/>
                </a:solidFill>
              </a:endParaRPr>
            </a:p>
          </p:txBody>
        </p:sp>
      </p:grpSp>
    </p:spTree>
    <p:extLst>
      <p:ext uri="{BB962C8B-B14F-4D97-AF65-F5344CB8AC3E}">
        <p14:creationId xmlns:p14="http://schemas.microsoft.com/office/powerpoint/2010/main" val="17313304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3252" y="6202174"/>
            <a:ext cx="1243123" cy="625833"/>
          </a:xfrm>
          <a:prstGeom prst="rect">
            <a:avLst/>
          </a:prstGeom>
        </p:spPr>
      </p:pic>
      <p:pic>
        <p:nvPicPr>
          <p:cNvPr id="6" name="Imagen 5"/>
          <p:cNvPicPr>
            <a:picLocks noChangeAspect="1"/>
          </p:cNvPicPr>
          <p:nvPr/>
        </p:nvPicPr>
        <p:blipFill rotWithShape="1">
          <a:blip r:embed="rId3"/>
          <a:srcRect t="2" r="16755" b="-179058"/>
          <a:stretch/>
        </p:blipFill>
        <p:spPr>
          <a:xfrm>
            <a:off x="271694" y="6621522"/>
            <a:ext cx="10443687" cy="446582"/>
          </a:xfrm>
          <a:prstGeom prst="rect">
            <a:avLst/>
          </a:prstGeom>
        </p:spPr>
      </p:pic>
      <p:sp>
        <p:nvSpPr>
          <p:cNvPr id="10" name="Rectángulo 9"/>
          <p:cNvSpPr/>
          <p:nvPr/>
        </p:nvSpPr>
        <p:spPr>
          <a:xfrm>
            <a:off x="317967" y="5277109"/>
            <a:ext cx="365265" cy="20613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Rectángulo 10"/>
          <p:cNvSpPr/>
          <p:nvPr/>
        </p:nvSpPr>
        <p:spPr>
          <a:xfrm>
            <a:off x="320839" y="5570040"/>
            <a:ext cx="365265" cy="20613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CuadroTexto 15"/>
          <p:cNvSpPr txBox="1"/>
          <p:nvPr/>
        </p:nvSpPr>
        <p:spPr>
          <a:xfrm>
            <a:off x="-2010147" y="77892"/>
            <a:ext cx="8796937" cy="461665"/>
          </a:xfrm>
          <a:prstGeom prst="rect">
            <a:avLst/>
          </a:prstGeom>
          <a:noFill/>
          <a:ln>
            <a:noFill/>
          </a:ln>
        </p:spPr>
        <p:txBody>
          <a:bodyPr wrap="square" rtlCol="0">
            <a:spAutoFit/>
          </a:bodyPr>
          <a:lstStyle/>
          <a:p>
            <a:pPr algn="ctr"/>
            <a:r>
              <a:rPr lang="es-ES" sz="1200" b="1" dirty="0">
                <a:solidFill>
                  <a:srgbClr val="0070C0"/>
                </a:solidFill>
              </a:rPr>
              <a:t>ASENTAMIENTO HUMANO DE HECHO Y CONSOLIDADO DE INTERÉS SOCIAL </a:t>
            </a:r>
            <a:endParaRPr lang="es-ES" sz="1200" b="1" dirty="0" smtClean="0">
              <a:solidFill>
                <a:srgbClr val="0070C0"/>
              </a:solidFill>
            </a:endParaRPr>
          </a:p>
          <a:p>
            <a:pPr algn="ctr"/>
            <a:r>
              <a:rPr lang="es-ES" sz="1200" b="1" dirty="0" smtClean="0">
                <a:solidFill>
                  <a:srgbClr val="0070C0"/>
                </a:solidFill>
              </a:rPr>
              <a:t>DENOMINADO </a:t>
            </a:r>
            <a:r>
              <a:rPr lang="es-EC" sz="1200" b="1" dirty="0">
                <a:solidFill>
                  <a:srgbClr val="0070C0"/>
                </a:solidFill>
              </a:rPr>
              <a:t>COMITÉ PRO MEJORAS DEL BARRIO “SAN JACINTO”</a:t>
            </a:r>
          </a:p>
        </p:txBody>
      </p:sp>
      <p:sp>
        <p:nvSpPr>
          <p:cNvPr id="17" name="CuadroTexto 16"/>
          <p:cNvSpPr txBox="1"/>
          <p:nvPr/>
        </p:nvSpPr>
        <p:spPr>
          <a:xfrm>
            <a:off x="-546617" y="444371"/>
            <a:ext cx="5486296" cy="400110"/>
          </a:xfrm>
          <a:prstGeom prst="rect">
            <a:avLst/>
          </a:prstGeom>
          <a:noFill/>
        </p:spPr>
        <p:txBody>
          <a:bodyPr wrap="square" rtlCol="0">
            <a:spAutoFit/>
          </a:bodyPr>
          <a:lstStyle/>
          <a:p>
            <a:pPr algn="ctr">
              <a:defRPr/>
            </a:pPr>
            <a:r>
              <a:rPr lang="es-ES" sz="1000" b="1" dirty="0">
                <a:solidFill>
                  <a:srgbClr val="80B8E0"/>
                </a:solidFill>
                <a:latin typeface="Calibri" pitchFamily="34" charset="0"/>
                <a:cs typeface="Arial" charset="0"/>
              </a:rPr>
              <a:t>ADMINISTRACIÓN  ZONAL:  EUGENIO ESPEJO </a:t>
            </a:r>
            <a:r>
              <a:rPr lang="en-US" sz="1000" b="1" dirty="0">
                <a:solidFill>
                  <a:srgbClr val="80B8E0"/>
                </a:solidFill>
                <a:latin typeface="Calibri" pitchFamily="34" charset="0"/>
                <a:cs typeface="Arial" charset="0"/>
              </a:rPr>
              <a:t>-  </a:t>
            </a:r>
            <a:r>
              <a:rPr lang="es-ES" sz="1000" b="1" dirty="0">
                <a:solidFill>
                  <a:srgbClr val="80B8E0"/>
                </a:solidFill>
                <a:latin typeface="Calibri" pitchFamily="34" charset="0"/>
                <a:cs typeface="Arial" charset="0"/>
              </a:rPr>
              <a:t>PARROQUIA: </a:t>
            </a:r>
            <a:r>
              <a:rPr lang="es-EC" sz="1000" b="1" dirty="0">
                <a:solidFill>
                  <a:srgbClr val="80B8E0"/>
                </a:solidFill>
                <a:latin typeface="Calibri" pitchFamily="34" charset="0"/>
                <a:cs typeface="Arial" charset="0"/>
              </a:rPr>
              <a:t>COCHAPAMBA </a:t>
            </a:r>
          </a:p>
          <a:p>
            <a:pPr algn="ctr">
              <a:defRPr/>
            </a:pPr>
            <a:endParaRPr lang="es-ES" sz="1000" b="1" dirty="0">
              <a:solidFill>
                <a:srgbClr val="80B8E0"/>
              </a:solidFill>
              <a:latin typeface="Calibri" pitchFamily="34" charset="0"/>
              <a:cs typeface="Arial" charset="0"/>
            </a:endParaRPr>
          </a:p>
        </p:txBody>
      </p:sp>
      <p:sp>
        <p:nvSpPr>
          <p:cNvPr id="12" name="CuadroTexto 11"/>
          <p:cNvSpPr txBox="1"/>
          <p:nvPr/>
        </p:nvSpPr>
        <p:spPr>
          <a:xfrm>
            <a:off x="683232" y="5260925"/>
            <a:ext cx="1159292" cy="230832"/>
          </a:xfrm>
          <a:prstGeom prst="rect">
            <a:avLst/>
          </a:prstGeom>
          <a:noFill/>
        </p:spPr>
        <p:txBody>
          <a:bodyPr wrap="none" rtlCol="0">
            <a:spAutoFit/>
          </a:bodyPr>
          <a:lstStyle/>
          <a:p>
            <a:r>
              <a:rPr lang="es-EC" sz="900" dirty="0" smtClean="0"/>
              <a:t>AHHYC </a:t>
            </a:r>
            <a:r>
              <a:rPr lang="es-EC" sz="900" dirty="0"/>
              <a:t>SAN JACINTO</a:t>
            </a:r>
          </a:p>
        </p:txBody>
      </p:sp>
      <p:sp>
        <p:nvSpPr>
          <p:cNvPr id="13" name="CuadroTexto 12"/>
          <p:cNvSpPr txBox="1"/>
          <p:nvPr/>
        </p:nvSpPr>
        <p:spPr>
          <a:xfrm>
            <a:off x="689904" y="5555816"/>
            <a:ext cx="774571" cy="230832"/>
          </a:xfrm>
          <a:prstGeom prst="rect">
            <a:avLst/>
          </a:prstGeom>
          <a:noFill/>
        </p:spPr>
        <p:txBody>
          <a:bodyPr wrap="none" rtlCol="0">
            <a:spAutoFit/>
          </a:bodyPr>
          <a:lstStyle/>
          <a:p>
            <a:r>
              <a:rPr lang="es-EC" sz="900" dirty="0" smtClean="0"/>
              <a:t>ÁREA VERDE</a:t>
            </a:r>
            <a:endParaRPr lang="es-EC" sz="900" dirty="0"/>
          </a:p>
        </p:txBody>
      </p:sp>
      <p:sp>
        <p:nvSpPr>
          <p:cNvPr id="22" name="Forma libre 21"/>
          <p:cNvSpPr/>
          <p:nvPr/>
        </p:nvSpPr>
        <p:spPr>
          <a:xfrm>
            <a:off x="5518864" y="2613344"/>
            <a:ext cx="465316" cy="459906"/>
          </a:xfrm>
          <a:custGeom>
            <a:avLst/>
            <a:gdLst>
              <a:gd name="connsiteX0" fmla="*/ 0 w 465316"/>
              <a:gd name="connsiteY0" fmla="*/ 459906 h 459906"/>
              <a:gd name="connsiteX1" fmla="*/ 465316 w 465316"/>
              <a:gd name="connsiteY1" fmla="*/ 351693 h 459906"/>
              <a:gd name="connsiteX2" fmla="*/ 351692 w 465316"/>
              <a:gd name="connsiteY2" fmla="*/ 0 h 459906"/>
              <a:gd name="connsiteX3" fmla="*/ 91981 w 465316"/>
              <a:gd name="connsiteY3" fmla="*/ 394978 h 459906"/>
              <a:gd name="connsiteX4" fmla="*/ 0 w 465316"/>
              <a:gd name="connsiteY4" fmla="*/ 459906 h 459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316" h="459906">
                <a:moveTo>
                  <a:pt x="0" y="459906"/>
                </a:moveTo>
                <a:lnTo>
                  <a:pt x="465316" y="351693"/>
                </a:lnTo>
                <a:lnTo>
                  <a:pt x="351692" y="0"/>
                </a:lnTo>
                <a:lnTo>
                  <a:pt x="91981" y="394978"/>
                </a:lnTo>
                <a:lnTo>
                  <a:pt x="0" y="459906"/>
                </a:lnTo>
                <a:close/>
              </a:path>
            </a:pathLst>
          </a:custGeom>
          <a:solidFill>
            <a:srgbClr val="92D050">
              <a:alpha val="55000"/>
            </a:srgbClr>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29" name="Grupo 28"/>
          <p:cNvGrpSpPr/>
          <p:nvPr/>
        </p:nvGrpSpPr>
        <p:grpSpPr>
          <a:xfrm>
            <a:off x="3006042" y="0"/>
            <a:ext cx="9408607" cy="6493263"/>
            <a:chOff x="2783393" y="212747"/>
            <a:chExt cx="9408607" cy="6493263"/>
          </a:xfrm>
        </p:grpSpPr>
        <p:pic>
          <p:nvPicPr>
            <p:cNvPr id="3" name="Imagen 2"/>
            <p:cNvPicPr>
              <a:picLocks noChangeAspect="1"/>
            </p:cNvPicPr>
            <p:nvPr/>
          </p:nvPicPr>
          <p:blipFill rotWithShape="1">
            <a:blip r:embed="rId4"/>
            <a:srcRect l="5605" t="5129" r="24423" b="6519"/>
            <a:stretch/>
          </p:blipFill>
          <p:spPr>
            <a:xfrm>
              <a:off x="2783393" y="212747"/>
              <a:ext cx="9408607" cy="6493263"/>
            </a:xfrm>
            <a:prstGeom prst="rect">
              <a:avLst/>
            </a:prstGeom>
          </p:spPr>
        </p:pic>
        <p:sp>
          <p:nvSpPr>
            <p:cNvPr id="5" name="Forma libre 4"/>
            <p:cNvSpPr/>
            <p:nvPr/>
          </p:nvSpPr>
          <p:spPr>
            <a:xfrm>
              <a:off x="3798277" y="713433"/>
              <a:ext cx="7486022" cy="5988818"/>
            </a:xfrm>
            <a:custGeom>
              <a:avLst/>
              <a:gdLst>
                <a:gd name="connsiteX0" fmla="*/ 0 w 7486022"/>
                <a:gd name="connsiteY0" fmla="*/ 3557116 h 5988818"/>
                <a:gd name="connsiteX1" fmla="*/ 1326382 w 7486022"/>
                <a:gd name="connsiteY1" fmla="*/ 5988818 h 5988818"/>
                <a:gd name="connsiteX2" fmla="*/ 1436914 w 7486022"/>
                <a:gd name="connsiteY2" fmla="*/ 5988818 h 5988818"/>
                <a:gd name="connsiteX3" fmla="*/ 1718268 w 7486022"/>
                <a:gd name="connsiteY3" fmla="*/ 5707464 h 5988818"/>
                <a:gd name="connsiteX4" fmla="*/ 2049864 w 7486022"/>
                <a:gd name="connsiteY4" fmla="*/ 5426110 h 5988818"/>
                <a:gd name="connsiteX5" fmla="*/ 2331218 w 7486022"/>
                <a:gd name="connsiteY5" fmla="*/ 5205046 h 5988818"/>
                <a:gd name="connsiteX6" fmla="*/ 2562330 w 7486022"/>
                <a:gd name="connsiteY6" fmla="*/ 5044272 h 5988818"/>
                <a:gd name="connsiteX7" fmla="*/ 2783393 w 7486022"/>
                <a:gd name="connsiteY7" fmla="*/ 5024176 h 5988818"/>
                <a:gd name="connsiteX8" fmla="*/ 2883877 w 7486022"/>
                <a:gd name="connsiteY8" fmla="*/ 5024176 h 5988818"/>
                <a:gd name="connsiteX9" fmla="*/ 3225521 w 7486022"/>
                <a:gd name="connsiteY9" fmla="*/ 5124659 h 5988818"/>
                <a:gd name="connsiteX10" fmla="*/ 3577213 w 7486022"/>
                <a:gd name="connsiteY10" fmla="*/ 5365820 h 5988818"/>
                <a:gd name="connsiteX11" fmla="*/ 7486022 w 7486022"/>
                <a:gd name="connsiteY11" fmla="*/ 1286189 h 5988818"/>
                <a:gd name="connsiteX12" fmla="*/ 7023798 w 7486022"/>
                <a:gd name="connsiteY12" fmla="*/ 864158 h 5988818"/>
                <a:gd name="connsiteX13" fmla="*/ 6973556 w 7486022"/>
                <a:gd name="connsiteY13" fmla="*/ 502418 h 5988818"/>
                <a:gd name="connsiteX14" fmla="*/ 6873072 w 7486022"/>
                <a:gd name="connsiteY14" fmla="*/ 0 h 5988818"/>
                <a:gd name="connsiteX15" fmla="*/ 6631912 w 7486022"/>
                <a:gd name="connsiteY15" fmla="*/ 60290 h 5988818"/>
                <a:gd name="connsiteX16" fmla="*/ 6029011 w 7486022"/>
                <a:gd name="connsiteY16" fmla="*/ 120580 h 5988818"/>
                <a:gd name="connsiteX17" fmla="*/ 5275385 w 7486022"/>
                <a:gd name="connsiteY17" fmla="*/ 492369 h 5988818"/>
                <a:gd name="connsiteX18" fmla="*/ 5074418 w 7486022"/>
                <a:gd name="connsiteY18" fmla="*/ 592853 h 5988818"/>
                <a:gd name="connsiteX19" fmla="*/ 4953837 w 7486022"/>
                <a:gd name="connsiteY19" fmla="*/ 633046 h 5988818"/>
                <a:gd name="connsiteX20" fmla="*/ 4883499 w 7486022"/>
                <a:gd name="connsiteY20" fmla="*/ 633046 h 5988818"/>
                <a:gd name="connsiteX21" fmla="*/ 4883499 w 7486022"/>
                <a:gd name="connsiteY21" fmla="*/ 633046 h 5988818"/>
                <a:gd name="connsiteX22" fmla="*/ 4793064 w 7486022"/>
                <a:gd name="connsiteY22" fmla="*/ 462224 h 5988818"/>
                <a:gd name="connsiteX23" fmla="*/ 4742822 w 7486022"/>
                <a:gd name="connsiteY23" fmla="*/ 432079 h 5988818"/>
                <a:gd name="connsiteX24" fmla="*/ 4481565 w 7486022"/>
                <a:gd name="connsiteY24" fmla="*/ 452176 h 5988818"/>
                <a:gd name="connsiteX25" fmla="*/ 3697793 w 7486022"/>
                <a:gd name="connsiteY25" fmla="*/ 572756 h 5988818"/>
                <a:gd name="connsiteX26" fmla="*/ 3557116 w 7486022"/>
                <a:gd name="connsiteY26" fmla="*/ 532563 h 5988818"/>
                <a:gd name="connsiteX27" fmla="*/ 2994409 w 7486022"/>
                <a:gd name="connsiteY27" fmla="*/ 874207 h 5988818"/>
                <a:gd name="connsiteX28" fmla="*/ 2893925 w 7486022"/>
                <a:gd name="connsiteY28" fmla="*/ 914400 h 5988818"/>
                <a:gd name="connsiteX29" fmla="*/ 2612571 w 7486022"/>
                <a:gd name="connsiteY29" fmla="*/ 1004835 h 5988818"/>
                <a:gd name="connsiteX30" fmla="*/ 2401556 w 7486022"/>
                <a:gd name="connsiteY30" fmla="*/ 1065125 h 5988818"/>
                <a:gd name="connsiteX31" fmla="*/ 2260879 w 7486022"/>
                <a:gd name="connsiteY31" fmla="*/ 1215851 h 5988818"/>
                <a:gd name="connsiteX32" fmla="*/ 2170444 w 7486022"/>
                <a:gd name="connsiteY32" fmla="*/ 1316334 h 5988818"/>
                <a:gd name="connsiteX33" fmla="*/ 2160396 w 7486022"/>
                <a:gd name="connsiteY33" fmla="*/ 1396721 h 5988818"/>
                <a:gd name="connsiteX34" fmla="*/ 2100105 w 7486022"/>
                <a:gd name="connsiteY34" fmla="*/ 1547446 h 5988818"/>
                <a:gd name="connsiteX35" fmla="*/ 1989574 w 7486022"/>
                <a:gd name="connsiteY35" fmla="*/ 1597688 h 5988818"/>
                <a:gd name="connsiteX36" fmla="*/ 1939332 w 7486022"/>
                <a:gd name="connsiteY36" fmla="*/ 1678075 h 5988818"/>
                <a:gd name="connsiteX37" fmla="*/ 1808703 w 7486022"/>
                <a:gd name="connsiteY37" fmla="*/ 1808703 h 5988818"/>
                <a:gd name="connsiteX38" fmla="*/ 1798655 w 7486022"/>
                <a:gd name="connsiteY38" fmla="*/ 2301072 h 5988818"/>
                <a:gd name="connsiteX39" fmla="*/ 1507253 w 7486022"/>
                <a:gd name="connsiteY39" fmla="*/ 2421653 h 5988818"/>
                <a:gd name="connsiteX40" fmla="*/ 884255 w 7486022"/>
                <a:gd name="connsiteY40" fmla="*/ 2743200 h 5988818"/>
                <a:gd name="connsiteX41" fmla="*/ 251209 w 7486022"/>
                <a:gd name="connsiteY41" fmla="*/ 3185327 h 5988818"/>
                <a:gd name="connsiteX42" fmla="*/ 0 w 7486022"/>
                <a:gd name="connsiteY42" fmla="*/ 3557116 h 598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486022" h="5988818">
                  <a:moveTo>
                    <a:pt x="0" y="3557116"/>
                  </a:moveTo>
                  <a:lnTo>
                    <a:pt x="1326382" y="5988818"/>
                  </a:lnTo>
                  <a:lnTo>
                    <a:pt x="1436914" y="5988818"/>
                  </a:lnTo>
                  <a:lnTo>
                    <a:pt x="1718268" y="5707464"/>
                  </a:lnTo>
                  <a:lnTo>
                    <a:pt x="2049864" y="5426110"/>
                  </a:lnTo>
                  <a:lnTo>
                    <a:pt x="2331218" y="5205046"/>
                  </a:lnTo>
                  <a:lnTo>
                    <a:pt x="2562330" y="5044272"/>
                  </a:lnTo>
                  <a:lnTo>
                    <a:pt x="2783393" y="5024176"/>
                  </a:lnTo>
                  <a:lnTo>
                    <a:pt x="2883877" y="5024176"/>
                  </a:lnTo>
                  <a:lnTo>
                    <a:pt x="3225521" y="5124659"/>
                  </a:lnTo>
                  <a:lnTo>
                    <a:pt x="3577213" y="5365820"/>
                  </a:lnTo>
                  <a:lnTo>
                    <a:pt x="7486022" y="1286189"/>
                  </a:lnTo>
                  <a:lnTo>
                    <a:pt x="7023798" y="864158"/>
                  </a:lnTo>
                  <a:lnTo>
                    <a:pt x="6973556" y="502418"/>
                  </a:lnTo>
                  <a:lnTo>
                    <a:pt x="6873072" y="0"/>
                  </a:lnTo>
                  <a:lnTo>
                    <a:pt x="6631912" y="60290"/>
                  </a:lnTo>
                  <a:lnTo>
                    <a:pt x="6029011" y="120580"/>
                  </a:lnTo>
                  <a:lnTo>
                    <a:pt x="5275385" y="492369"/>
                  </a:lnTo>
                  <a:lnTo>
                    <a:pt x="5074418" y="592853"/>
                  </a:lnTo>
                  <a:lnTo>
                    <a:pt x="4953837" y="633046"/>
                  </a:lnTo>
                  <a:lnTo>
                    <a:pt x="4883499" y="633046"/>
                  </a:lnTo>
                  <a:lnTo>
                    <a:pt x="4883499" y="633046"/>
                  </a:lnTo>
                  <a:lnTo>
                    <a:pt x="4793064" y="462224"/>
                  </a:lnTo>
                  <a:lnTo>
                    <a:pt x="4742822" y="432079"/>
                  </a:lnTo>
                  <a:lnTo>
                    <a:pt x="4481565" y="452176"/>
                  </a:lnTo>
                  <a:lnTo>
                    <a:pt x="3697793" y="572756"/>
                  </a:lnTo>
                  <a:lnTo>
                    <a:pt x="3557116" y="532563"/>
                  </a:lnTo>
                  <a:lnTo>
                    <a:pt x="2994409" y="874207"/>
                  </a:lnTo>
                  <a:lnTo>
                    <a:pt x="2893925" y="914400"/>
                  </a:lnTo>
                  <a:lnTo>
                    <a:pt x="2612571" y="1004835"/>
                  </a:lnTo>
                  <a:lnTo>
                    <a:pt x="2401556" y="1065125"/>
                  </a:lnTo>
                  <a:lnTo>
                    <a:pt x="2260879" y="1215851"/>
                  </a:lnTo>
                  <a:lnTo>
                    <a:pt x="2170444" y="1316334"/>
                  </a:lnTo>
                  <a:lnTo>
                    <a:pt x="2160396" y="1396721"/>
                  </a:lnTo>
                  <a:lnTo>
                    <a:pt x="2100105" y="1547446"/>
                  </a:lnTo>
                  <a:lnTo>
                    <a:pt x="1989574" y="1597688"/>
                  </a:lnTo>
                  <a:lnTo>
                    <a:pt x="1939332" y="1678075"/>
                  </a:lnTo>
                  <a:lnTo>
                    <a:pt x="1808703" y="1808703"/>
                  </a:lnTo>
                  <a:lnTo>
                    <a:pt x="1798655" y="2301072"/>
                  </a:lnTo>
                  <a:lnTo>
                    <a:pt x="1507253" y="2421653"/>
                  </a:lnTo>
                  <a:lnTo>
                    <a:pt x="884255" y="2743200"/>
                  </a:lnTo>
                  <a:lnTo>
                    <a:pt x="251209" y="3185327"/>
                  </a:lnTo>
                  <a:lnTo>
                    <a:pt x="0" y="3557116"/>
                  </a:lnTo>
                  <a:close/>
                </a:path>
              </a:pathLst>
            </a:cu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Forma libre 6"/>
            <p:cNvSpPr/>
            <p:nvPr/>
          </p:nvSpPr>
          <p:spPr>
            <a:xfrm>
              <a:off x="4381081" y="3547068"/>
              <a:ext cx="1245996" cy="1075174"/>
            </a:xfrm>
            <a:custGeom>
              <a:avLst/>
              <a:gdLst>
                <a:gd name="connsiteX0" fmla="*/ 432079 w 1245996"/>
                <a:gd name="connsiteY0" fmla="*/ 1075174 h 1075174"/>
                <a:gd name="connsiteX1" fmla="*/ 432079 w 1245996"/>
                <a:gd name="connsiteY1" fmla="*/ 1075174 h 1075174"/>
                <a:gd name="connsiteX2" fmla="*/ 552660 w 1245996"/>
                <a:gd name="connsiteY2" fmla="*/ 1024932 h 1075174"/>
                <a:gd name="connsiteX3" fmla="*/ 1245996 w 1245996"/>
                <a:gd name="connsiteY3" fmla="*/ 703385 h 1075174"/>
                <a:gd name="connsiteX4" fmla="*/ 763675 w 1245996"/>
                <a:gd name="connsiteY4" fmla="*/ 0 h 1075174"/>
                <a:gd name="connsiteX5" fmla="*/ 0 w 1245996"/>
                <a:gd name="connsiteY5" fmla="*/ 411983 h 1075174"/>
                <a:gd name="connsiteX6" fmla="*/ 432079 w 1245996"/>
                <a:gd name="connsiteY6" fmla="*/ 1075174 h 107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996" h="1075174">
                  <a:moveTo>
                    <a:pt x="432079" y="1075174"/>
                  </a:moveTo>
                  <a:lnTo>
                    <a:pt x="432079" y="1075174"/>
                  </a:lnTo>
                  <a:lnTo>
                    <a:pt x="552660" y="1024932"/>
                  </a:lnTo>
                  <a:lnTo>
                    <a:pt x="1245996" y="703385"/>
                  </a:lnTo>
                  <a:lnTo>
                    <a:pt x="763675" y="0"/>
                  </a:lnTo>
                  <a:lnTo>
                    <a:pt x="0" y="411983"/>
                  </a:lnTo>
                  <a:lnTo>
                    <a:pt x="432079" y="1075174"/>
                  </a:lnTo>
                  <a:close/>
                </a:path>
              </a:pathLst>
            </a:custGeom>
            <a:solidFill>
              <a:srgbClr val="92D050">
                <a:alpha val="55000"/>
              </a:srgbClr>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Forma libre 7"/>
            <p:cNvSpPr/>
            <p:nvPr/>
          </p:nvSpPr>
          <p:spPr>
            <a:xfrm>
              <a:off x="9160232" y="2299527"/>
              <a:ext cx="638457" cy="827829"/>
            </a:xfrm>
            <a:custGeom>
              <a:avLst/>
              <a:gdLst>
                <a:gd name="connsiteX0" fmla="*/ 0 w 638457"/>
                <a:gd name="connsiteY0" fmla="*/ 633046 h 827829"/>
                <a:gd name="connsiteX1" fmla="*/ 238069 w 638457"/>
                <a:gd name="connsiteY1" fmla="*/ 827829 h 827829"/>
                <a:gd name="connsiteX2" fmla="*/ 481548 w 638457"/>
                <a:gd name="connsiteY2" fmla="*/ 551886 h 827829"/>
                <a:gd name="connsiteX3" fmla="*/ 638457 w 638457"/>
                <a:gd name="connsiteY3" fmla="*/ 692563 h 827829"/>
                <a:gd name="connsiteX4" fmla="*/ 541065 w 638457"/>
                <a:gd name="connsiteY4" fmla="*/ 0 h 827829"/>
                <a:gd name="connsiteX5" fmla="*/ 416620 w 638457"/>
                <a:gd name="connsiteY5" fmla="*/ 216426 h 827829"/>
                <a:gd name="connsiteX6" fmla="*/ 0 w 638457"/>
                <a:gd name="connsiteY6" fmla="*/ 633046 h 82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8457" h="827829">
                  <a:moveTo>
                    <a:pt x="0" y="633046"/>
                  </a:moveTo>
                  <a:lnTo>
                    <a:pt x="238069" y="827829"/>
                  </a:lnTo>
                  <a:lnTo>
                    <a:pt x="481548" y="551886"/>
                  </a:lnTo>
                  <a:lnTo>
                    <a:pt x="638457" y="692563"/>
                  </a:lnTo>
                  <a:lnTo>
                    <a:pt x="541065" y="0"/>
                  </a:lnTo>
                  <a:lnTo>
                    <a:pt x="416620" y="216426"/>
                  </a:lnTo>
                  <a:lnTo>
                    <a:pt x="0" y="633046"/>
                  </a:lnTo>
                  <a:close/>
                </a:path>
              </a:pathLst>
            </a:custGeom>
            <a:solidFill>
              <a:srgbClr val="6699FF">
                <a:alpha val="55000"/>
              </a:srgbClr>
            </a:solidFill>
            <a:ln w="3175">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Forma libre 8"/>
            <p:cNvSpPr/>
            <p:nvPr/>
          </p:nvSpPr>
          <p:spPr>
            <a:xfrm>
              <a:off x="7499162" y="2678272"/>
              <a:ext cx="492369" cy="427442"/>
            </a:xfrm>
            <a:custGeom>
              <a:avLst/>
              <a:gdLst>
                <a:gd name="connsiteX0" fmla="*/ 0 w 492369"/>
                <a:gd name="connsiteY0" fmla="*/ 64928 h 427442"/>
                <a:gd name="connsiteX1" fmla="*/ 378746 w 492369"/>
                <a:gd name="connsiteY1" fmla="*/ 427442 h 427442"/>
                <a:gd name="connsiteX2" fmla="*/ 492369 w 492369"/>
                <a:gd name="connsiteY2" fmla="*/ 308407 h 427442"/>
                <a:gd name="connsiteX3" fmla="*/ 162320 w 492369"/>
                <a:gd name="connsiteY3" fmla="*/ 0 h 427442"/>
                <a:gd name="connsiteX4" fmla="*/ 0 w 492369"/>
                <a:gd name="connsiteY4" fmla="*/ 64928 h 427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369" h="427442">
                  <a:moveTo>
                    <a:pt x="0" y="64928"/>
                  </a:moveTo>
                  <a:lnTo>
                    <a:pt x="378746" y="427442"/>
                  </a:lnTo>
                  <a:lnTo>
                    <a:pt x="492369" y="308407"/>
                  </a:lnTo>
                  <a:lnTo>
                    <a:pt x="162320" y="0"/>
                  </a:lnTo>
                  <a:lnTo>
                    <a:pt x="0" y="64928"/>
                  </a:lnTo>
                  <a:close/>
                </a:path>
              </a:pathLst>
            </a:custGeom>
            <a:solidFill>
              <a:srgbClr val="92D050">
                <a:alpha val="55000"/>
              </a:srgbClr>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Forma libre 13"/>
            <p:cNvSpPr/>
            <p:nvPr/>
          </p:nvSpPr>
          <p:spPr>
            <a:xfrm>
              <a:off x="7991531" y="4707266"/>
              <a:ext cx="584351" cy="611404"/>
            </a:xfrm>
            <a:custGeom>
              <a:avLst/>
              <a:gdLst>
                <a:gd name="connsiteX0" fmla="*/ 86571 w 584351"/>
                <a:gd name="connsiteY0" fmla="*/ 611404 h 611404"/>
                <a:gd name="connsiteX1" fmla="*/ 0 w 584351"/>
                <a:gd name="connsiteY1" fmla="*/ 497780 h 611404"/>
                <a:gd name="connsiteX2" fmla="*/ 465316 w 584351"/>
                <a:gd name="connsiteY2" fmla="*/ 0 h 611404"/>
                <a:gd name="connsiteX3" fmla="*/ 584351 w 584351"/>
                <a:gd name="connsiteY3" fmla="*/ 102803 h 611404"/>
                <a:gd name="connsiteX4" fmla="*/ 86571 w 584351"/>
                <a:gd name="connsiteY4" fmla="*/ 611404 h 611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351" h="611404">
                  <a:moveTo>
                    <a:pt x="86571" y="611404"/>
                  </a:moveTo>
                  <a:lnTo>
                    <a:pt x="0" y="497780"/>
                  </a:lnTo>
                  <a:lnTo>
                    <a:pt x="465316" y="0"/>
                  </a:lnTo>
                  <a:lnTo>
                    <a:pt x="584351" y="102803"/>
                  </a:lnTo>
                  <a:lnTo>
                    <a:pt x="86571" y="611404"/>
                  </a:lnTo>
                  <a:close/>
                </a:path>
              </a:pathLst>
            </a:custGeom>
            <a:solidFill>
              <a:srgbClr val="6699FF">
                <a:alpha val="54902"/>
              </a:srgbClr>
            </a:solidFill>
            <a:ln w="3175">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Forma libre 14"/>
            <p:cNvSpPr/>
            <p:nvPr/>
          </p:nvSpPr>
          <p:spPr>
            <a:xfrm>
              <a:off x="9127768" y="1217396"/>
              <a:ext cx="476137" cy="497780"/>
            </a:xfrm>
            <a:custGeom>
              <a:avLst/>
              <a:gdLst>
                <a:gd name="connsiteX0" fmla="*/ 0 w 476137"/>
                <a:gd name="connsiteY0" fmla="*/ 216426 h 497780"/>
                <a:gd name="connsiteX1" fmla="*/ 70339 w 476137"/>
                <a:gd name="connsiteY1" fmla="*/ 497780 h 497780"/>
                <a:gd name="connsiteX2" fmla="*/ 476137 w 476137"/>
                <a:gd name="connsiteY2" fmla="*/ 313818 h 497780"/>
                <a:gd name="connsiteX3" fmla="*/ 427441 w 476137"/>
                <a:gd name="connsiteY3" fmla="*/ 0 h 497780"/>
                <a:gd name="connsiteX4" fmla="*/ 308407 w 476137"/>
                <a:gd name="connsiteY4" fmla="*/ 75750 h 497780"/>
                <a:gd name="connsiteX5" fmla="*/ 140677 w 476137"/>
                <a:gd name="connsiteY5" fmla="*/ 156909 h 497780"/>
                <a:gd name="connsiteX6" fmla="*/ 0 w 476137"/>
                <a:gd name="connsiteY6" fmla="*/ 216426 h 497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137" h="497780">
                  <a:moveTo>
                    <a:pt x="0" y="216426"/>
                  </a:moveTo>
                  <a:lnTo>
                    <a:pt x="70339" y="497780"/>
                  </a:lnTo>
                  <a:lnTo>
                    <a:pt x="476137" y="313818"/>
                  </a:lnTo>
                  <a:lnTo>
                    <a:pt x="427441" y="0"/>
                  </a:lnTo>
                  <a:lnTo>
                    <a:pt x="308407" y="75750"/>
                  </a:lnTo>
                  <a:lnTo>
                    <a:pt x="140677" y="156909"/>
                  </a:lnTo>
                  <a:lnTo>
                    <a:pt x="0" y="216426"/>
                  </a:lnTo>
                  <a:close/>
                </a:path>
              </a:pathLst>
            </a:custGeom>
            <a:solidFill>
              <a:srgbClr val="92D050">
                <a:alpha val="55000"/>
              </a:srgbClr>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Forma libre 22"/>
            <p:cNvSpPr/>
            <p:nvPr/>
          </p:nvSpPr>
          <p:spPr>
            <a:xfrm>
              <a:off x="5167172" y="6308819"/>
              <a:ext cx="216426" cy="302996"/>
            </a:xfrm>
            <a:custGeom>
              <a:avLst/>
              <a:gdLst>
                <a:gd name="connsiteX0" fmla="*/ 0 w 216426"/>
                <a:gd name="connsiteY0" fmla="*/ 232658 h 302996"/>
                <a:gd name="connsiteX1" fmla="*/ 0 w 216426"/>
                <a:gd name="connsiteY1" fmla="*/ 232658 h 302996"/>
                <a:gd name="connsiteX2" fmla="*/ 70338 w 216426"/>
                <a:gd name="connsiteY2" fmla="*/ 173141 h 302996"/>
                <a:gd name="connsiteX3" fmla="*/ 16232 w 216426"/>
                <a:gd name="connsiteY3" fmla="*/ 59517 h 302996"/>
                <a:gd name="connsiteX4" fmla="*/ 124445 w 216426"/>
                <a:gd name="connsiteY4" fmla="*/ 0 h 302996"/>
                <a:gd name="connsiteX5" fmla="*/ 216426 w 216426"/>
                <a:gd name="connsiteY5" fmla="*/ 162319 h 302996"/>
                <a:gd name="connsiteX6" fmla="*/ 37874 w 216426"/>
                <a:gd name="connsiteY6" fmla="*/ 302996 h 302996"/>
                <a:gd name="connsiteX7" fmla="*/ 0 w 216426"/>
                <a:gd name="connsiteY7" fmla="*/ 232658 h 302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426" h="302996">
                  <a:moveTo>
                    <a:pt x="0" y="232658"/>
                  </a:moveTo>
                  <a:lnTo>
                    <a:pt x="0" y="232658"/>
                  </a:lnTo>
                  <a:lnTo>
                    <a:pt x="70338" y="173141"/>
                  </a:lnTo>
                  <a:lnTo>
                    <a:pt x="16232" y="59517"/>
                  </a:lnTo>
                  <a:lnTo>
                    <a:pt x="124445" y="0"/>
                  </a:lnTo>
                  <a:lnTo>
                    <a:pt x="216426" y="162319"/>
                  </a:lnTo>
                  <a:lnTo>
                    <a:pt x="37874" y="302996"/>
                  </a:lnTo>
                  <a:lnTo>
                    <a:pt x="0" y="232658"/>
                  </a:lnTo>
                  <a:close/>
                </a:path>
              </a:pathLst>
            </a:custGeom>
            <a:solidFill>
              <a:srgbClr val="92D050">
                <a:alpha val="55000"/>
              </a:srgbClr>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Forma libre 24"/>
            <p:cNvSpPr/>
            <p:nvPr/>
          </p:nvSpPr>
          <p:spPr>
            <a:xfrm>
              <a:off x="4939924" y="6233070"/>
              <a:ext cx="259712" cy="319228"/>
            </a:xfrm>
            <a:custGeom>
              <a:avLst/>
              <a:gdLst>
                <a:gd name="connsiteX0" fmla="*/ 113624 w 259712"/>
                <a:gd name="connsiteY0" fmla="*/ 319228 h 319228"/>
                <a:gd name="connsiteX1" fmla="*/ 211016 w 259712"/>
                <a:gd name="connsiteY1" fmla="*/ 243479 h 319228"/>
                <a:gd name="connsiteX2" fmla="*/ 146088 w 259712"/>
                <a:gd name="connsiteY2" fmla="*/ 129855 h 319228"/>
                <a:gd name="connsiteX3" fmla="*/ 259712 w 259712"/>
                <a:gd name="connsiteY3" fmla="*/ 64928 h 319228"/>
                <a:gd name="connsiteX4" fmla="*/ 194784 w 259712"/>
                <a:gd name="connsiteY4" fmla="*/ 0 h 319228"/>
                <a:gd name="connsiteX5" fmla="*/ 0 w 259712"/>
                <a:gd name="connsiteY5" fmla="*/ 108213 h 319228"/>
                <a:gd name="connsiteX6" fmla="*/ 113624 w 259712"/>
                <a:gd name="connsiteY6" fmla="*/ 319228 h 319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712" h="319228">
                  <a:moveTo>
                    <a:pt x="113624" y="319228"/>
                  </a:moveTo>
                  <a:lnTo>
                    <a:pt x="211016" y="243479"/>
                  </a:lnTo>
                  <a:lnTo>
                    <a:pt x="146088" y="129855"/>
                  </a:lnTo>
                  <a:lnTo>
                    <a:pt x="259712" y="64928"/>
                  </a:lnTo>
                  <a:lnTo>
                    <a:pt x="194784" y="0"/>
                  </a:lnTo>
                  <a:lnTo>
                    <a:pt x="0" y="108213"/>
                  </a:lnTo>
                  <a:lnTo>
                    <a:pt x="113624" y="319228"/>
                  </a:lnTo>
                  <a:close/>
                </a:path>
              </a:pathLst>
            </a:custGeom>
            <a:solidFill>
              <a:srgbClr val="92D050">
                <a:alpha val="55000"/>
              </a:srgbClr>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Forma libre 25"/>
            <p:cNvSpPr/>
            <p:nvPr/>
          </p:nvSpPr>
          <p:spPr>
            <a:xfrm>
              <a:off x="9533567" y="811598"/>
              <a:ext cx="941453" cy="2505131"/>
            </a:xfrm>
            <a:custGeom>
              <a:avLst/>
              <a:gdLst>
                <a:gd name="connsiteX0" fmla="*/ 302996 w 941453"/>
                <a:gd name="connsiteY0" fmla="*/ 2505131 h 2505131"/>
                <a:gd name="connsiteX1" fmla="*/ 941453 w 941453"/>
                <a:gd name="connsiteY1" fmla="*/ 1828800 h 2505131"/>
                <a:gd name="connsiteX2" fmla="*/ 697974 w 941453"/>
                <a:gd name="connsiteY2" fmla="*/ 0 h 2505131"/>
                <a:gd name="connsiteX3" fmla="*/ 302996 w 941453"/>
                <a:gd name="connsiteY3" fmla="*/ 27053 h 2505131"/>
                <a:gd name="connsiteX4" fmla="*/ 0 w 941453"/>
                <a:gd name="connsiteY4" fmla="*/ 178551 h 2505131"/>
                <a:gd name="connsiteX5" fmla="*/ 302996 w 941453"/>
                <a:gd name="connsiteY5" fmla="*/ 2505131 h 250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1453" h="2505131">
                  <a:moveTo>
                    <a:pt x="302996" y="2505131"/>
                  </a:moveTo>
                  <a:lnTo>
                    <a:pt x="941453" y="1828800"/>
                  </a:lnTo>
                  <a:lnTo>
                    <a:pt x="697974" y="0"/>
                  </a:lnTo>
                  <a:lnTo>
                    <a:pt x="302996" y="27053"/>
                  </a:lnTo>
                  <a:lnTo>
                    <a:pt x="0" y="178551"/>
                  </a:lnTo>
                  <a:lnTo>
                    <a:pt x="302996" y="2505131"/>
                  </a:lnTo>
                  <a:close/>
                </a:path>
              </a:pathLst>
            </a:custGeom>
            <a:solidFill>
              <a:srgbClr val="FF0000">
                <a:alpha val="1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7" name="Rectángulo 26"/>
          <p:cNvSpPr/>
          <p:nvPr/>
        </p:nvSpPr>
        <p:spPr>
          <a:xfrm>
            <a:off x="314167" y="6120501"/>
            <a:ext cx="365265" cy="20613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8" name="CuadroTexto 27"/>
          <p:cNvSpPr txBox="1"/>
          <p:nvPr/>
        </p:nvSpPr>
        <p:spPr>
          <a:xfrm>
            <a:off x="683232" y="6106277"/>
            <a:ext cx="1165704" cy="230832"/>
          </a:xfrm>
          <a:prstGeom prst="rect">
            <a:avLst/>
          </a:prstGeom>
          <a:noFill/>
        </p:spPr>
        <p:txBody>
          <a:bodyPr wrap="none" rtlCol="0">
            <a:spAutoFit/>
          </a:bodyPr>
          <a:lstStyle/>
          <a:p>
            <a:r>
              <a:rPr lang="es-EC" sz="900" dirty="0" smtClean="0"/>
              <a:t>ÁREAS MUNICIPALES</a:t>
            </a:r>
            <a:endParaRPr lang="es-EC" sz="900" dirty="0"/>
          </a:p>
        </p:txBody>
      </p:sp>
      <p:sp>
        <p:nvSpPr>
          <p:cNvPr id="2" name="Forma libre 1"/>
          <p:cNvSpPr/>
          <p:nvPr/>
        </p:nvSpPr>
        <p:spPr>
          <a:xfrm>
            <a:off x="10673542" y="2256905"/>
            <a:ext cx="124691" cy="187037"/>
          </a:xfrm>
          <a:custGeom>
            <a:avLst/>
            <a:gdLst>
              <a:gd name="connsiteX0" fmla="*/ 33251 w 124691"/>
              <a:gd name="connsiteY0" fmla="*/ 187037 h 187037"/>
              <a:gd name="connsiteX1" fmla="*/ 124691 w 124691"/>
              <a:gd name="connsiteY1" fmla="*/ 91440 h 187037"/>
              <a:gd name="connsiteX2" fmla="*/ 0 w 124691"/>
              <a:gd name="connsiteY2" fmla="*/ 0 h 187037"/>
              <a:gd name="connsiteX3" fmla="*/ 33251 w 124691"/>
              <a:gd name="connsiteY3" fmla="*/ 187037 h 187037"/>
            </a:gdLst>
            <a:ahLst/>
            <a:cxnLst>
              <a:cxn ang="0">
                <a:pos x="connsiteX0" y="connsiteY0"/>
              </a:cxn>
              <a:cxn ang="0">
                <a:pos x="connsiteX1" y="connsiteY1"/>
              </a:cxn>
              <a:cxn ang="0">
                <a:pos x="connsiteX2" y="connsiteY2"/>
              </a:cxn>
              <a:cxn ang="0">
                <a:pos x="connsiteX3" y="connsiteY3"/>
              </a:cxn>
            </a:cxnLst>
            <a:rect l="l" t="t" r="r" b="b"/>
            <a:pathLst>
              <a:path w="124691" h="187037">
                <a:moveTo>
                  <a:pt x="33251" y="187037"/>
                </a:moveTo>
                <a:lnTo>
                  <a:pt x="124691" y="91440"/>
                </a:lnTo>
                <a:lnTo>
                  <a:pt x="0" y="0"/>
                </a:lnTo>
                <a:lnTo>
                  <a:pt x="33251" y="187037"/>
                </a:lnTo>
                <a:close/>
              </a:path>
            </a:pathLst>
          </a:custGeom>
          <a:solidFill>
            <a:srgbClr val="92D050">
              <a:alpha val="62000"/>
            </a:srgbClr>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Forma libre 18"/>
          <p:cNvSpPr/>
          <p:nvPr/>
        </p:nvSpPr>
        <p:spPr>
          <a:xfrm>
            <a:off x="5723313" y="2419004"/>
            <a:ext cx="498763" cy="486294"/>
          </a:xfrm>
          <a:custGeom>
            <a:avLst/>
            <a:gdLst>
              <a:gd name="connsiteX0" fmla="*/ 0 w 498763"/>
              <a:gd name="connsiteY0" fmla="*/ 486294 h 486294"/>
              <a:gd name="connsiteX1" fmla="*/ 498763 w 498763"/>
              <a:gd name="connsiteY1" fmla="*/ 324196 h 486294"/>
              <a:gd name="connsiteX2" fmla="*/ 369916 w 498763"/>
              <a:gd name="connsiteY2" fmla="*/ 0 h 486294"/>
              <a:gd name="connsiteX3" fmla="*/ 0 w 498763"/>
              <a:gd name="connsiteY3" fmla="*/ 486294 h 486294"/>
            </a:gdLst>
            <a:ahLst/>
            <a:cxnLst>
              <a:cxn ang="0">
                <a:pos x="connsiteX0" y="connsiteY0"/>
              </a:cxn>
              <a:cxn ang="0">
                <a:pos x="connsiteX1" y="connsiteY1"/>
              </a:cxn>
              <a:cxn ang="0">
                <a:pos x="connsiteX2" y="connsiteY2"/>
              </a:cxn>
              <a:cxn ang="0">
                <a:pos x="connsiteX3" y="connsiteY3"/>
              </a:cxn>
            </a:cxnLst>
            <a:rect l="l" t="t" r="r" b="b"/>
            <a:pathLst>
              <a:path w="498763" h="486294">
                <a:moveTo>
                  <a:pt x="0" y="486294"/>
                </a:moveTo>
                <a:lnTo>
                  <a:pt x="498763" y="324196"/>
                </a:lnTo>
                <a:lnTo>
                  <a:pt x="369916" y="0"/>
                </a:lnTo>
                <a:lnTo>
                  <a:pt x="0" y="486294"/>
                </a:lnTo>
                <a:close/>
              </a:path>
            </a:pathLst>
          </a:custGeom>
          <a:solidFill>
            <a:srgbClr val="92D050">
              <a:alpha val="35000"/>
            </a:srgbClr>
          </a:solidFill>
          <a:ln w="9525">
            <a:solidFill>
              <a:srgbClr val="92D050">
                <a:alpha val="9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Forma libre 19"/>
          <p:cNvSpPr/>
          <p:nvPr/>
        </p:nvSpPr>
        <p:spPr>
          <a:xfrm>
            <a:off x="9300754" y="768096"/>
            <a:ext cx="496389" cy="459813"/>
          </a:xfrm>
          <a:custGeom>
            <a:avLst/>
            <a:gdLst>
              <a:gd name="connsiteX0" fmla="*/ 47027 w 496389"/>
              <a:gd name="connsiteY0" fmla="*/ 459813 h 459813"/>
              <a:gd name="connsiteX1" fmla="*/ 496389 w 496389"/>
              <a:gd name="connsiteY1" fmla="*/ 245582 h 459813"/>
              <a:gd name="connsiteX2" fmla="*/ 454588 w 496389"/>
              <a:gd name="connsiteY2" fmla="*/ 0 h 459813"/>
              <a:gd name="connsiteX3" fmla="*/ 0 w 496389"/>
              <a:gd name="connsiteY3" fmla="*/ 240357 h 459813"/>
              <a:gd name="connsiteX4" fmla="*/ 47027 w 496389"/>
              <a:gd name="connsiteY4" fmla="*/ 459813 h 459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389" h="459813">
                <a:moveTo>
                  <a:pt x="47027" y="459813"/>
                </a:moveTo>
                <a:lnTo>
                  <a:pt x="496389" y="245582"/>
                </a:lnTo>
                <a:lnTo>
                  <a:pt x="454588" y="0"/>
                </a:lnTo>
                <a:lnTo>
                  <a:pt x="0" y="240357"/>
                </a:lnTo>
                <a:lnTo>
                  <a:pt x="47027" y="459813"/>
                </a:lnTo>
                <a:close/>
              </a:path>
            </a:pathLst>
          </a:custGeom>
          <a:solidFill>
            <a:srgbClr val="FF0000">
              <a:alpha val="13000"/>
            </a:srgbClr>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Forma libre 20"/>
          <p:cNvSpPr/>
          <p:nvPr/>
        </p:nvSpPr>
        <p:spPr>
          <a:xfrm>
            <a:off x="5810359" y="2168434"/>
            <a:ext cx="271707" cy="606117"/>
          </a:xfrm>
          <a:custGeom>
            <a:avLst/>
            <a:gdLst>
              <a:gd name="connsiteX0" fmla="*/ 0 w 271707"/>
              <a:gd name="connsiteY0" fmla="*/ 606117 h 606117"/>
              <a:gd name="connsiteX1" fmla="*/ 271707 w 271707"/>
              <a:gd name="connsiteY1" fmla="*/ 256032 h 606117"/>
              <a:gd name="connsiteX2" fmla="*/ 182880 w 271707"/>
              <a:gd name="connsiteY2" fmla="*/ 0 h 606117"/>
              <a:gd name="connsiteX3" fmla="*/ 20900 w 271707"/>
              <a:gd name="connsiteY3" fmla="*/ 141079 h 606117"/>
              <a:gd name="connsiteX4" fmla="*/ 0 w 271707"/>
              <a:gd name="connsiteY4" fmla="*/ 606117 h 606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07" h="606117">
                <a:moveTo>
                  <a:pt x="0" y="606117"/>
                </a:moveTo>
                <a:lnTo>
                  <a:pt x="271707" y="256032"/>
                </a:lnTo>
                <a:lnTo>
                  <a:pt x="182880" y="0"/>
                </a:lnTo>
                <a:lnTo>
                  <a:pt x="20900" y="141079"/>
                </a:lnTo>
                <a:lnTo>
                  <a:pt x="0" y="606117"/>
                </a:lnTo>
                <a:close/>
              </a:path>
            </a:pathLst>
          </a:custGeom>
          <a:solidFill>
            <a:srgbClr val="FF0000">
              <a:alpha val="13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Forma libre 23"/>
          <p:cNvSpPr/>
          <p:nvPr/>
        </p:nvSpPr>
        <p:spPr>
          <a:xfrm>
            <a:off x="6458277" y="950976"/>
            <a:ext cx="2382665" cy="778546"/>
          </a:xfrm>
          <a:custGeom>
            <a:avLst/>
            <a:gdLst>
              <a:gd name="connsiteX0" fmla="*/ 41801 w 2382665"/>
              <a:gd name="connsiteY0" fmla="*/ 778546 h 778546"/>
              <a:gd name="connsiteX1" fmla="*/ 78377 w 2382665"/>
              <a:gd name="connsiteY1" fmla="*/ 689719 h 778546"/>
              <a:gd name="connsiteX2" fmla="*/ 188105 w 2382665"/>
              <a:gd name="connsiteY2" fmla="*/ 637467 h 778546"/>
              <a:gd name="connsiteX3" fmla="*/ 2382665 w 2382665"/>
              <a:gd name="connsiteY3" fmla="*/ 73152 h 778546"/>
              <a:gd name="connsiteX4" fmla="*/ 2325188 w 2382665"/>
              <a:gd name="connsiteY4" fmla="*/ 5225 h 778546"/>
              <a:gd name="connsiteX5" fmla="*/ 2231136 w 2382665"/>
              <a:gd name="connsiteY5" fmla="*/ 0 h 778546"/>
              <a:gd name="connsiteX6" fmla="*/ 1922852 w 2382665"/>
              <a:gd name="connsiteY6" fmla="*/ 41801 h 778546"/>
              <a:gd name="connsiteX7" fmla="*/ 1635469 w 2382665"/>
              <a:gd name="connsiteY7" fmla="*/ 88827 h 778546"/>
              <a:gd name="connsiteX8" fmla="*/ 1353312 w 2382665"/>
              <a:gd name="connsiteY8" fmla="*/ 135854 h 778546"/>
              <a:gd name="connsiteX9" fmla="*/ 1254034 w 2382665"/>
              <a:gd name="connsiteY9" fmla="*/ 146304 h 778546"/>
              <a:gd name="connsiteX10" fmla="*/ 1123405 w 2382665"/>
              <a:gd name="connsiteY10" fmla="*/ 104503 h 778546"/>
              <a:gd name="connsiteX11" fmla="*/ 815122 w 2382665"/>
              <a:gd name="connsiteY11" fmla="*/ 282158 h 778546"/>
              <a:gd name="connsiteX12" fmla="*/ 621792 w 2382665"/>
              <a:gd name="connsiteY12" fmla="*/ 412786 h 778546"/>
              <a:gd name="connsiteX13" fmla="*/ 402336 w 2382665"/>
              <a:gd name="connsiteY13" fmla="*/ 506839 h 778546"/>
              <a:gd name="connsiteX14" fmla="*/ 198555 w 2382665"/>
              <a:gd name="connsiteY14" fmla="*/ 564315 h 778546"/>
              <a:gd name="connsiteX15" fmla="*/ 0 w 2382665"/>
              <a:gd name="connsiteY15" fmla="*/ 621792 h 778546"/>
              <a:gd name="connsiteX16" fmla="*/ 0 w 2382665"/>
              <a:gd name="connsiteY16" fmla="*/ 621792 h 778546"/>
              <a:gd name="connsiteX17" fmla="*/ 41801 w 2382665"/>
              <a:gd name="connsiteY17" fmla="*/ 778546 h 77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82665" h="778546">
                <a:moveTo>
                  <a:pt x="41801" y="778546"/>
                </a:moveTo>
                <a:lnTo>
                  <a:pt x="78377" y="689719"/>
                </a:lnTo>
                <a:lnTo>
                  <a:pt x="188105" y="637467"/>
                </a:lnTo>
                <a:lnTo>
                  <a:pt x="2382665" y="73152"/>
                </a:lnTo>
                <a:lnTo>
                  <a:pt x="2325188" y="5225"/>
                </a:lnTo>
                <a:lnTo>
                  <a:pt x="2231136" y="0"/>
                </a:lnTo>
                <a:lnTo>
                  <a:pt x="1922852" y="41801"/>
                </a:lnTo>
                <a:lnTo>
                  <a:pt x="1635469" y="88827"/>
                </a:lnTo>
                <a:lnTo>
                  <a:pt x="1353312" y="135854"/>
                </a:lnTo>
                <a:lnTo>
                  <a:pt x="1254034" y="146304"/>
                </a:lnTo>
                <a:lnTo>
                  <a:pt x="1123405" y="104503"/>
                </a:lnTo>
                <a:lnTo>
                  <a:pt x="815122" y="282158"/>
                </a:lnTo>
                <a:lnTo>
                  <a:pt x="621792" y="412786"/>
                </a:lnTo>
                <a:lnTo>
                  <a:pt x="402336" y="506839"/>
                </a:lnTo>
                <a:lnTo>
                  <a:pt x="198555" y="564315"/>
                </a:lnTo>
                <a:lnTo>
                  <a:pt x="0" y="621792"/>
                </a:lnTo>
                <a:lnTo>
                  <a:pt x="0" y="621792"/>
                </a:lnTo>
                <a:lnTo>
                  <a:pt x="41801" y="778546"/>
                </a:lnTo>
                <a:close/>
              </a:path>
            </a:pathLst>
          </a:custGeom>
          <a:solidFill>
            <a:srgbClr val="FF0000">
              <a:alpha val="1300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2" name="Rectángulo 31"/>
          <p:cNvSpPr/>
          <p:nvPr/>
        </p:nvSpPr>
        <p:spPr>
          <a:xfrm>
            <a:off x="320839" y="5852959"/>
            <a:ext cx="365265" cy="206130"/>
          </a:xfrm>
          <a:prstGeom prst="rect">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3" name="CuadroTexto 32"/>
          <p:cNvSpPr txBox="1"/>
          <p:nvPr/>
        </p:nvSpPr>
        <p:spPr>
          <a:xfrm>
            <a:off x="689904" y="5838735"/>
            <a:ext cx="963725" cy="230832"/>
          </a:xfrm>
          <a:prstGeom prst="rect">
            <a:avLst/>
          </a:prstGeom>
          <a:noFill/>
        </p:spPr>
        <p:txBody>
          <a:bodyPr wrap="none" rtlCol="0">
            <a:spAutoFit/>
          </a:bodyPr>
          <a:lstStyle/>
          <a:p>
            <a:r>
              <a:rPr lang="es-EC" sz="900" dirty="0"/>
              <a:t>ÁREA </a:t>
            </a:r>
            <a:r>
              <a:rPr lang="es-EC" sz="900" dirty="0" smtClean="0"/>
              <a:t>COMUNAL</a:t>
            </a:r>
            <a:endParaRPr lang="es-EC" sz="900" dirty="0"/>
          </a:p>
        </p:txBody>
      </p:sp>
    </p:spTree>
    <p:extLst>
      <p:ext uri="{BB962C8B-B14F-4D97-AF65-F5344CB8AC3E}">
        <p14:creationId xmlns:p14="http://schemas.microsoft.com/office/powerpoint/2010/main" val="39689218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4884" y="6086890"/>
            <a:ext cx="1243123" cy="625833"/>
          </a:xfrm>
          <a:prstGeom prst="rect">
            <a:avLst/>
          </a:prstGeom>
        </p:spPr>
      </p:pic>
      <p:pic>
        <p:nvPicPr>
          <p:cNvPr id="6" name="Imagen 5"/>
          <p:cNvPicPr>
            <a:picLocks noChangeAspect="1"/>
          </p:cNvPicPr>
          <p:nvPr/>
        </p:nvPicPr>
        <p:blipFill rotWithShape="1">
          <a:blip r:embed="rId3"/>
          <a:srcRect t="2" r="16755" b="-179058"/>
          <a:stretch/>
        </p:blipFill>
        <p:spPr>
          <a:xfrm>
            <a:off x="350876" y="6419439"/>
            <a:ext cx="10092536" cy="446582"/>
          </a:xfrm>
          <a:prstGeom prst="rect">
            <a:avLst/>
          </a:prstGeom>
        </p:spPr>
      </p:pic>
      <p:sp>
        <p:nvSpPr>
          <p:cNvPr id="9" name="CuadroTexto 7"/>
          <p:cNvSpPr txBox="1"/>
          <p:nvPr/>
        </p:nvSpPr>
        <p:spPr>
          <a:xfrm>
            <a:off x="350876" y="1330825"/>
            <a:ext cx="4847739" cy="461665"/>
          </a:xfrm>
          <a:prstGeom prst="rect">
            <a:avLst/>
          </a:prstGeom>
          <a:noFill/>
        </p:spPr>
        <p:txBody>
          <a:bodyPr wrap="square" rtlCol="0">
            <a:spAutoFit/>
          </a:bodyPr>
          <a:lstStyle/>
          <a:p>
            <a:r>
              <a:rPr lang="es-ES_tradnl" sz="2400" b="1" dirty="0" smtClean="0">
                <a:solidFill>
                  <a:srgbClr val="C00000"/>
                </a:solidFill>
              </a:rPr>
              <a:t>LOTES POR EXCEPCIÓN:</a:t>
            </a:r>
            <a:endParaRPr lang="es-ES_tradnl" sz="2400" b="1" dirty="0">
              <a:solidFill>
                <a:srgbClr val="C00000"/>
              </a:solidFill>
            </a:endParaRPr>
          </a:p>
        </p:txBody>
      </p:sp>
      <p:graphicFrame>
        <p:nvGraphicFramePr>
          <p:cNvPr id="14" name="Tabla 13"/>
          <p:cNvGraphicFramePr>
            <a:graphicFrameLocks noGrp="1"/>
          </p:cNvGraphicFramePr>
          <p:nvPr>
            <p:extLst>
              <p:ext uri="{D42A27DB-BD31-4B8C-83A1-F6EECF244321}">
                <p14:modId xmlns:p14="http://schemas.microsoft.com/office/powerpoint/2010/main" val="273482516"/>
              </p:ext>
            </p:extLst>
          </p:nvPr>
        </p:nvGraphicFramePr>
        <p:xfrm>
          <a:off x="10684884" y="4989918"/>
          <a:ext cx="1332998" cy="747175"/>
        </p:xfrm>
        <a:graphic>
          <a:graphicData uri="http://schemas.openxmlformats.org/drawingml/2006/table">
            <a:tbl>
              <a:tblPr firstRow="1" bandRow="1">
                <a:tableStyleId>{5C22544A-7EE6-4342-B048-85BDC9FD1C3A}</a:tableStyleId>
              </a:tblPr>
              <a:tblGrid>
                <a:gridCol w="550898">
                  <a:extLst>
                    <a:ext uri="{9D8B030D-6E8A-4147-A177-3AD203B41FA5}">
                      <a16:colId xmlns:a16="http://schemas.microsoft.com/office/drawing/2014/main" val="20000"/>
                    </a:ext>
                  </a:extLst>
                </a:gridCol>
                <a:gridCol w="782100">
                  <a:extLst>
                    <a:ext uri="{9D8B030D-6E8A-4147-A177-3AD203B41FA5}">
                      <a16:colId xmlns:a16="http://schemas.microsoft.com/office/drawing/2014/main" val="20001"/>
                    </a:ext>
                  </a:extLst>
                </a:gridCol>
              </a:tblGrid>
              <a:tr h="163018">
                <a:tc gridSpan="2">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s-EC" sz="1000" u="none" strike="noStrike" kern="1200" cap="none" normalizeH="0" baseline="0" dirty="0" smtClean="0">
                          <a:ln>
                            <a:noFill/>
                          </a:ln>
                          <a:solidFill>
                            <a:srgbClr val="002060"/>
                          </a:solidFill>
                          <a:effectLst/>
                          <a:latin typeface="+mn-lt"/>
                          <a:ea typeface="+mn-ea"/>
                          <a:cs typeface="+mn-cs"/>
                        </a:rPr>
                        <a:t>LEYENDA</a:t>
                      </a:r>
                    </a:p>
                  </a:txBody>
                  <a:tcPr marL="89631" marR="8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F1F5"/>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000" u="none" strike="noStrike" kern="1200" cap="none" normalizeH="0" baseline="0" dirty="0" smtClean="0">
                        <a:ln>
                          <a:noFill/>
                        </a:ln>
                        <a:solidFill>
                          <a:schemeClr val="tx1"/>
                        </a:solidFill>
                        <a:effectLst/>
                        <a:latin typeface="+mn-lt"/>
                        <a:ea typeface="+mn-ea"/>
                        <a:cs typeface="+mn-cs"/>
                      </a:endParaRPr>
                    </a:p>
                  </a:txBody>
                  <a:tcPr marL="89551" marR="89551" marT="0" marB="0">
                    <a:lnT w="12700" cap="flat" cmpd="sng" algn="ctr">
                      <a:solidFill>
                        <a:srgbClr val="68B8EA"/>
                      </a:solidFill>
                      <a:prstDash val="solid"/>
                      <a:round/>
                      <a:headEnd type="none" w="med" len="med"/>
                      <a:tailEnd type="none" w="med" len="med"/>
                    </a:lnT>
                    <a:solidFill>
                      <a:srgbClr val="E9F1F5"/>
                    </a:solidFill>
                  </a:tcPr>
                </a:tc>
                <a:extLst>
                  <a:ext uri="{0D108BD9-81ED-4DB2-BD59-A6C34878D82A}">
                    <a16:rowId xmlns:a16="http://schemas.microsoft.com/office/drawing/2014/main" val="10000"/>
                  </a:ext>
                </a:extLst>
              </a:tr>
              <a:tr h="571915">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s-EC" sz="2800" u="none" strike="noStrike" kern="1200" cap="none" normalizeH="0" baseline="0" dirty="0" smtClean="0">
                          <a:ln>
                            <a:noFill/>
                          </a:ln>
                          <a:solidFill>
                            <a:srgbClr val="002060"/>
                          </a:solidFill>
                          <a:effectLst/>
                          <a:latin typeface="+mn-lt"/>
                          <a:ea typeface="+mn-ea"/>
                          <a:cs typeface="+mn-cs"/>
                        </a:rPr>
                        <a:t>65</a:t>
                      </a:r>
                    </a:p>
                  </a:txBody>
                  <a:tcPr marL="89631" marR="8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000" u="none" strike="noStrike" kern="1200" cap="none" normalizeH="0" baseline="0" dirty="0" smtClean="0">
                        <a:ln>
                          <a:noFill/>
                        </a:ln>
                        <a:solidFill>
                          <a:srgbClr val="002060"/>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000" u="none" strike="noStrike" kern="1200" cap="none" normalizeH="0" baseline="0" dirty="0" smtClean="0">
                          <a:ln>
                            <a:noFill/>
                          </a:ln>
                          <a:solidFill>
                            <a:srgbClr val="002060"/>
                          </a:solidFill>
                          <a:effectLst/>
                          <a:latin typeface="+mn-lt"/>
                          <a:ea typeface="+mn-ea"/>
                          <a:cs typeface="+mn-cs"/>
                        </a:rPr>
                        <a:t>LOTES POR EXCEPCIÓN </a:t>
                      </a:r>
                    </a:p>
                  </a:txBody>
                  <a:tcPr marL="89631" marR="8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F1F5"/>
                    </a:solidFill>
                  </a:tcPr>
                </a:tc>
                <a:extLst>
                  <a:ext uri="{0D108BD9-81ED-4DB2-BD59-A6C34878D82A}">
                    <a16:rowId xmlns:a16="http://schemas.microsoft.com/office/drawing/2014/main" val="10001"/>
                  </a:ext>
                </a:extLst>
              </a:tr>
            </a:tbl>
          </a:graphicData>
        </a:graphic>
      </p:graphicFrame>
      <p:graphicFrame>
        <p:nvGraphicFramePr>
          <p:cNvPr id="15" name="Tabla 14"/>
          <p:cNvGraphicFramePr>
            <a:graphicFrameLocks noGrp="1"/>
          </p:cNvGraphicFramePr>
          <p:nvPr>
            <p:extLst>
              <p:ext uri="{D42A27DB-BD31-4B8C-83A1-F6EECF244321}">
                <p14:modId xmlns:p14="http://schemas.microsoft.com/office/powerpoint/2010/main" val="794630710"/>
              </p:ext>
            </p:extLst>
          </p:nvPr>
        </p:nvGraphicFramePr>
        <p:xfrm>
          <a:off x="350876" y="1769278"/>
          <a:ext cx="2403754" cy="4370067"/>
        </p:xfrm>
        <a:graphic>
          <a:graphicData uri="http://schemas.openxmlformats.org/drawingml/2006/table">
            <a:tbl>
              <a:tblPr>
                <a:tableStyleId>{5C22544A-7EE6-4342-B048-85BDC9FD1C3A}</a:tableStyleId>
              </a:tblPr>
              <a:tblGrid>
                <a:gridCol w="780694">
                  <a:extLst>
                    <a:ext uri="{9D8B030D-6E8A-4147-A177-3AD203B41FA5}">
                      <a16:colId xmlns:a16="http://schemas.microsoft.com/office/drawing/2014/main" val="20000"/>
                    </a:ext>
                  </a:extLst>
                </a:gridCol>
                <a:gridCol w="1623060">
                  <a:extLst>
                    <a:ext uri="{9D8B030D-6E8A-4147-A177-3AD203B41FA5}">
                      <a16:colId xmlns:a16="http://schemas.microsoft.com/office/drawing/2014/main" val="20001"/>
                    </a:ext>
                  </a:extLst>
                </a:gridCol>
              </a:tblGrid>
              <a:tr h="264304">
                <a:tc>
                  <a:txBody>
                    <a:bodyPr/>
                    <a:lstStyle/>
                    <a:p>
                      <a:pPr algn="ctr" fontAlgn="ctr"/>
                      <a:r>
                        <a:rPr lang="es-EC" sz="1800" b="1" u="none" strike="noStrike" dirty="0">
                          <a:solidFill>
                            <a:srgbClr val="002060"/>
                          </a:solidFill>
                          <a:effectLst/>
                        </a:rPr>
                        <a:t>Lotes</a:t>
                      </a:r>
                      <a:endParaRPr lang="es-EC" sz="1800" b="1" i="0" u="none" strike="noStrike" dirty="0">
                        <a:solidFill>
                          <a:srgbClr val="002060"/>
                        </a:solidFill>
                        <a:effectLst/>
                        <a:latin typeface="Calibri" panose="020F0502020204030204" pitchFamily="34" charset="0"/>
                      </a:endParaRPr>
                    </a:p>
                  </a:txBody>
                  <a:tcPr marL="8980" marR="8980" marT="89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C" sz="1800" b="1" u="none" strike="noStrike" dirty="0">
                          <a:solidFill>
                            <a:srgbClr val="002060"/>
                          </a:solidFill>
                          <a:effectLst/>
                        </a:rPr>
                        <a:t>Área Total (m2)</a:t>
                      </a:r>
                      <a:endParaRPr lang="es-EC" sz="1800" b="1" i="0" u="none" strike="noStrike" dirty="0">
                        <a:solidFill>
                          <a:srgbClr val="002060"/>
                        </a:solidFill>
                        <a:effectLst/>
                        <a:latin typeface="Calibri" panose="020F0502020204030204" pitchFamily="34" charset="0"/>
                      </a:endParaRPr>
                    </a:p>
                  </a:txBody>
                  <a:tcPr marL="8980" marR="8980" marT="89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40398">
                <a:tc>
                  <a:txBody>
                    <a:bodyPr/>
                    <a:lstStyle/>
                    <a:p>
                      <a:pPr algn="ctr" fontAlgn="ctr"/>
                      <a:r>
                        <a:rPr lang="es-EC" sz="1200" b="0" i="0" u="none" strike="noStrike" dirty="0">
                          <a:solidFill>
                            <a:srgbClr val="002060"/>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dirty="0">
                          <a:solidFill>
                            <a:srgbClr val="002060"/>
                          </a:solidFill>
                          <a:effectLst/>
                          <a:latin typeface="Times New Roman" panose="02020603050405020304" pitchFamily="18" charset="0"/>
                          <a:cs typeface="Times New Roman" panose="02020603050405020304" pitchFamily="18" charset="0"/>
                        </a:rPr>
                        <a:t>181,39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240398">
                <a:tc>
                  <a:txBody>
                    <a:bodyPr/>
                    <a:lstStyle/>
                    <a:p>
                      <a:pPr algn="ctr" fontAlgn="ctr"/>
                      <a:r>
                        <a:rPr lang="es-EC" sz="1200" b="0" i="0" u="none" strike="noStrike">
                          <a:solidFill>
                            <a:srgbClr val="002060"/>
                          </a:solidFill>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dirty="0">
                          <a:solidFill>
                            <a:srgbClr val="002060"/>
                          </a:solidFill>
                          <a:effectLst/>
                          <a:latin typeface="Times New Roman" panose="02020603050405020304" pitchFamily="18" charset="0"/>
                          <a:cs typeface="Times New Roman" panose="02020603050405020304" pitchFamily="18" charset="0"/>
                        </a:rPr>
                        <a:t>254,82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40398">
                <a:tc>
                  <a:txBody>
                    <a:bodyPr/>
                    <a:lstStyle/>
                    <a:p>
                      <a:pPr algn="ctr" fontAlgn="ctr"/>
                      <a:r>
                        <a:rPr lang="es-EC" sz="1200" b="0" i="0" u="none" strike="noStrike" dirty="0">
                          <a:solidFill>
                            <a:srgbClr val="002060"/>
                          </a:solidFill>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dirty="0">
                          <a:solidFill>
                            <a:srgbClr val="002060"/>
                          </a:solidFill>
                          <a:effectLst/>
                          <a:latin typeface="Times New Roman" panose="02020603050405020304" pitchFamily="18" charset="0"/>
                          <a:cs typeface="Times New Roman" panose="02020603050405020304" pitchFamily="18" charset="0"/>
                        </a:rPr>
                        <a:t>317,36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40398">
                <a:tc>
                  <a:txBody>
                    <a:bodyPr/>
                    <a:lstStyle/>
                    <a:p>
                      <a:pPr algn="ctr" fontAlgn="ctr"/>
                      <a:r>
                        <a:rPr lang="es-EC" sz="1200" b="0" i="0" u="none" strike="noStrike" dirty="0">
                          <a:solidFill>
                            <a:srgbClr val="002060"/>
                          </a:solidFill>
                          <a:effectLst/>
                          <a:latin typeface="Times New Roman" panose="02020603050405020304" pitchFamily="18" charset="0"/>
                          <a:cs typeface="Times New Roman" panose="02020603050405020304" pitchFamily="18"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dirty="0">
                          <a:solidFill>
                            <a:srgbClr val="002060"/>
                          </a:solidFill>
                          <a:effectLst/>
                          <a:latin typeface="Times New Roman" panose="02020603050405020304" pitchFamily="18" charset="0"/>
                          <a:cs typeface="Times New Roman" panose="02020603050405020304" pitchFamily="18" charset="0"/>
                        </a:rPr>
                        <a:t>86,16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4"/>
                  </a:ext>
                </a:extLst>
              </a:tr>
              <a:tr h="240398">
                <a:tc>
                  <a:txBody>
                    <a:bodyPr/>
                    <a:lstStyle/>
                    <a:p>
                      <a:pPr algn="ctr" fontAlgn="ctr"/>
                      <a:r>
                        <a:rPr lang="es-EC" sz="1200" b="0" i="0" u="none" strike="noStrike">
                          <a:solidFill>
                            <a:srgbClr val="002060"/>
                          </a:solidFill>
                          <a:effectLst/>
                          <a:latin typeface="Times New Roman" panose="02020603050405020304" pitchFamily="18" charset="0"/>
                          <a:cs typeface="Times New Roman" panose="02020603050405020304" pitchFamily="18"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dirty="0">
                          <a:solidFill>
                            <a:srgbClr val="002060"/>
                          </a:solidFill>
                          <a:effectLst/>
                          <a:latin typeface="Times New Roman" panose="02020603050405020304" pitchFamily="18" charset="0"/>
                          <a:cs typeface="Times New Roman" panose="02020603050405020304" pitchFamily="18" charset="0"/>
                        </a:rPr>
                        <a:t>92,64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5"/>
                  </a:ext>
                </a:extLst>
              </a:tr>
              <a:tr h="240398">
                <a:tc>
                  <a:txBody>
                    <a:bodyPr/>
                    <a:lstStyle/>
                    <a:p>
                      <a:pPr algn="ctr" fontAlgn="ctr"/>
                      <a:r>
                        <a:rPr lang="es-EC" sz="1200" b="0" i="0" u="none" strike="noStrike" dirty="0">
                          <a:solidFill>
                            <a:srgbClr val="002060"/>
                          </a:solidFill>
                          <a:effectLst/>
                          <a:latin typeface="Times New Roman" panose="02020603050405020304" pitchFamily="18" charset="0"/>
                          <a:cs typeface="Times New Roman" panose="02020603050405020304" pitchFamily="18"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dirty="0">
                          <a:solidFill>
                            <a:srgbClr val="002060"/>
                          </a:solidFill>
                          <a:effectLst/>
                          <a:latin typeface="Times New Roman" panose="02020603050405020304" pitchFamily="18" charset="0"/>
                          <a:cs typeface="Times New Roman" panose="02020603050405020304" pitchFamily="18" charset="0"/>
                        </a:rPr>
                        <a:t>144,02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6"/>
                  </a:ext>
                </a:extLst>
              </a:tr>
              <a:tr h="240398">
                <a:tc>
                  <a:txBody>
                    <a:bodyPr/>
                    <a:lstStyle/>
                    <a:p>
                      <a:pPr algn="ctr" fontAlgn="ctr"/>
                      <a:r>
                        <a:rPr lang="es-EC" sz="1200" b="0" i="0" u="none" strike="noStrike">
                          <a:solidFill>
                            <a:srgbClr val="002060"/>
                          </a:solidFill>
                          <a:effectLst/>
                          <a:latin typeface="Times New Roman" panose="02020603050405020304" pitchFamily="18" charset="0"/>
                          <a:cs typeface="Times New Roman" panose="02020603050405020304" pitchFamily="18"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dirty="0">
                          <a:solidFill>
                            <a:srgbClr val="002060"/>
                          </a:solidFill>
                          <a:effectLst/>
                          <a:latin typeface="Times New Roman" panose="02020603050405020304" pitchFamily="18" charset="0"/>
                          <a:cs typeface="Times New Roman" panose="02020603050405020304" pitchFamily="18" charset="0"/>
                        </a:rPr>
                        <a:t>126,33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7"/>
                  </a:ext>
                </a:extLst>
              </a:tr>
              <a:tr h="240398">
                <a:tc>
                  <a:txBody>
                    <a:bodyPr/>
                    <a:lstStyle/>
                    <a:p>
                      <a:pPr algn="ctr" fontAlgn="ctr"/>
                      <a:r>
                        <a:rPr lang="es-EC" sz="1200" b="0" i="0" u="none" strike="noStrike">
                          <a:solidFill>
                            <a:srgbClr val="002060"/>
                          </a:solidFill>
                          <a:effectLst/>
                          <a:latin typeface="Times New Roman" panose="02020603050405020304" pitchFamily="18" charset="0"/>
                          <a:cs typeface="Times New Roman" panose="02020603050405020304" pitchFamily="18"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dirty="0">
                          <a:solidFill>
                            <a:srgbClr val="002060"/>
                          </a:solidFill>
                          <a:effectLst/>
                          <a:latin typeface="Times New Roman" panose="02020603050405020304" pitchFamily="18" charset="0"/>
                          <a:cs typeface="Times New Roman" panose="02020603050405020304" pitchFamily="18" charset="0"/>
                        </a:rPr>
                        <a:t>133,81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8"/>
                  </a:ext>
                </a:extLst>
              </a:tr>
              <a:tr h="240398">
                <a:tc>
                  <a:txBody>
                    <a:bodyPr/>
                    <a:lstStyle/>
                    <a:p>
                      <a:pPr algn="ctr" fontAlgn="ctr"/>
                      <a:r>
                        <a:rPr lang="es-EC" sz="1200" b="0" i="0" u="none" strike="noStrike">
                          <a:solidFill>
                            <a:srgbClr val="002060"/>
                          </a:solidFill>
                          <a:effectLst/>
                          <a:latin typeface="Times New Roman" panose="02020603050405020304" pitchFamily="18" charset="0"/>
                          <a:cs typeface="Times New Roman" panose="02020603050405020304" pitchFamily="18"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dirty="0">
                          <a:solidFill>
                            <a:srgbClr val="002060"/>
                          </a:solidFill>
                          <a:effectLst/>
                          <a:latin typeface="Times New Roman" panose="02020603050405020304" pitchFamily="18" charset="0"/>
                          <a:cs typeface="Times New Roman" panose="02020603050405020304" pitchFamily="18" charset="0"/>
                        </a:rPr>
                        <a:t>138,34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9"/>
                  </a:ext>
                </a:extLst>
              </a:tr>
              <a:tr h="240398">
                <a:tc>
                  <a:txBody>
                    <a:bodyPr/>
                    <a:lstStyle/>
                    <a:p>
                      <a:pPr algn="ctr" fontAlgn="ctr"/>
                      <a:r>
                        <a:rPr lang="es-EC" sz="1200" b="0" i="0" u="none" strike="noStrike">
                          <a:solidFill>
                            <a:srgbClr val="002060"/>
                          </a:solidFill>
                          <a:effectLst/>
                          <a:latin typeface="Times New Roman" panose="02020603050405020304" pitchFamily="18" charset="0"/>
                          <a:cs typeface="Times New Roman" panose="02020603050405020304" pitchFamily="18"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dirty="0">
                          <a:solidFill>
                            <a:srgbClr val="002060"/>
                          </a:solidFill>
                          <a:effectLst/>
                          <a:latin typeface="Times New Roman" panose="02020603050405020304" pitchFamily="18" charset="0"/>
                          <a:cs typeface="Times New Roman" panose="02020603050405020304" pitchFamily="18" charset="0"/>
                        </a:rPr>
                        <a:t>297,24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40398">
                <a:tc>
                  <a:txBody>
                    <a:bodyPr/>
                    <a:lstStyle/>
                    <a:p>
                      <a:pPr algn="ctr" fontAlgn="ctr"/>
                      <a:r>
                        <a:rPr lang="es-EC" sz="1200" b="0" i="0" u="none" strike="noStrike" dirty="0">
                          <a:solidFill>
                            <a:srgbClr val="002060"/>
                          </a:solidFill>
                          <a:effectLst/>
                          <a:latin typeface="Times New Roman" panose="02020603050405020304" pitchFamily="18" charset="0"/>
                          <a:cs typeface="Times New Roman" panose="02020603050405020304" pitchFamily="18"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dirty="0">
                          <a:solidFill>
                            <a:srgbClr val="002060"/>
                          </a:solidFill>
                          <a:effectLst/>
                          <a:latin typeface="Times New Roman" panose="02020603050405020304" pitchFamily="18" charset="0"/>
                          <a:cs typeface="Times New Roman" panose="02020603050405020304" pitchFamily="18" charset="0"/>
                        </a:rPr>
                        <a:t>270,41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40398">
                <a:tc>
                  <a:txBody>
                    <a:bodyPr/>
                    <a:lstStyle/>
                    <a:p>
                      <a:pPr algn="ctr" fontAlgn="ctr"/>
                      <a:r>
                        <a:rPr lang="es-EC" sz="1200" b="0" i="0" u="none" strike="noStrike" dirty="0">
                          <a:solidFill>
                            <a:srgbClr val="002060"/>
                          </a:solidFill>
                          <a:effectLst/>
                          <a:latin typeface="Times New Roman" panose="02020603050405020304" pitchFamily="18" charset="0"/>
                          <a:cs typeface="Times New Roman" panose="02020603050405020304" pitchFamily="18"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dirty="0">
                          <a:solidFill>
                            <a:srgbClr val="002060"/>
                          </a:solidFill>
                          <a:effectLst/>
                          <a:latin typeface="Times New Roman" panose="02020603050405020304" pitchFamily="18" charset="0"/>
                          <a:cs typeface="Times New Roman" panose="02020603050405020304" pitchFamily="18" charset="0"/>
                        </a:rPr>
                        <a:t>140,16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12"/>
                  </a:ext>
                </a:extLst>
              </a:tr>
              <a:tr h="240398">
                <a:tc>
                  <a:txBody>
                    <a:bodyPr/>
                    <a:lstStyle/>
                    <a:p>
                      <a:pPr algn="ctr" fontAlgn="ctr"/>
                      <a:r>
                        <a:rPr lang="es-EC" sz="1200" b="0" i="0" u="none" strike="noStrike">
                          <a:solidFill>
                            <a:srgbClr val="002060"/>
                          </a:solidFill>
                          <a:effectLst/>
                          <a:latin typeface="Times New Roman" panose="02020603050405020304" pitchFamily="18" charset="0"/>
                          <a:cs typeface="Times New Roman" panose="02020603050405020304" pitchFamily="18"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dirty="0">
                          <a:solidFill>
                            <a:srgbClr val="002060"/>
                          </a:solidFill>
                          <a:effectLst/>
                          <a:latin typeface="Times New Roman" panose="02020603050405020304" pitchFamily="18" charset="0"/>
                          <a:cs typeface="Times New Roman" panose="02020603050405020304" pitchFamily="18" charset="0"/>
                        </a:rPr>
                        <a:t>229,97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40398">
                <a:tc>
                  <a:txBody>
                    <a:bodyPr/>
                    <a:lstStyle/>
                    <a:p>
                      <a:pPr algn="ctr" fontAlgn="ctr"/>
                      <a:r>
                        <a:rPr lang="es-EC" sz="1200" b="0" i="0" u="none" strike="noStrike" dirty="0">
                          <a:solidFill>
                            <a:srgbClr val="002060"/>
                          </a:solidFill>
                          <a:effectLst/>
                          <a:latin typeface="Times New Roman" panose="02020603050405020304" pitchFamily="18" charset="0"/>
                          <a:cs typeface="Times New Roman" panose="02020603050405020304" pitchFamily="18"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dirty="0">
                          <a:solidFill>
                            <a:srgbClr val="002060"/>
                          </a:solidFill>
                          <a:effectLst/>
                          <a:latin typeface="Times New Roman" panose="02020603050405020304" pitchFamily="18" charset="0"/>
                          <a:cs typeface="Times New Roman" panose="02020603050405020304" pitchFamily="18" charset="0"/>
                        </a:rPr>
                        <a:t>116,34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14"/>
                  </a:ext>
                </a:extLst>
              </a:tr>
              <a:tr h="240398">
                <a:tc>
                  <a:txBody>
                    <a:bodyPr/>
                    <a:lstStyle/>
                    <a:p>
                      <a:pPr algn="ctr" fontAlgn="ctr"/>
                      <a:r>
                        <a:rPr lang="es-EC" sz="1200" b="0" i="0" u="none" strike="noStrike">
                          <a:solidFill>
                            <a:srgbClr val="002060"/>
                          </a:solidFill>
                          <a:effectLst/>
                          <a:latin typeface="Times New Roman" panose="02020603050405020304" pitchFamily="18" charset="0"/>
                          <a:cs typeface="Times New Roman" panose="02020603050405020304" pitchFamily="18"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dirty="0">
                          <a:solidFill>
                            <a:srgbClr val="002060"/>
                          </a:solidFill>
                          <a:effectLst/>
                          <a:latin typeface="Times New Roman" panose="02020603050405020304" pitchFamily="18" charset="0"/>
                          <a:cs typeface="Times New Roman" panose="02020603050405020304" pitchFamily="18" charset="0"/>
                        </a:rPr>
                        <a:t>268,50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40398">
                <a:tc>
                  <a:txBody>
                    <a:bodyPr/>
                    <a:lstStyle/>
                    <a:p>
                      <a:pPr algn="ctr" fontAlgn="ctr"/>
                      <a:r>
                        <a:rPr lang="es-EC" sz="1200" b="0" i="0" u="none" strike="noStrike">
                          <a:solidFill>
                            <a:srgbClr val="002060"/>
                          </a:solidFill>
                          <a:effectLst/>
                          <a:latin typeface="Times New Roman" panose="02020603050405020304" pitchFamily="18" charset="0"/>
                          <a:cs typeface="Times New Roman" panose="02020603050405020304" pitchFamily="18"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dirty="0">
                          <a:solidFill>
                            <a:srgbClr val="002060"/>
                          </a:solidFill>
                          <a:effectLst/>
                          <a:latin typeface="Times New Roman" panose="02020603050405020304" pitchFamily="18" charset="0"/>
                          <a:cs typeface="Times New Roman" panose="02020603050405020304" pitchFamily="18" charset="0"/>
                        </a:rPr>
                        <a:t>254,76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40398">
                <a:tc>
                  <a:txBody>
                    <a:bodyPr/>
                    <a:lstStyle/>
                    <a:p>
                      <a:pPr algn="ctr" fontAlgn="ctr"/>
                      <a:r>
                        <a:rPr lang="es-EC" sz="1200" b="0" i="0" u="none" strike="noStrike" dirty="0">
                          <a:solidFill>
                            <a:srgbClr val="002060"/>
                          </a:solidFill>
                          <a:effectLst/>
                          <a:latin typeface="Times New Roman" panose="02020603050405020304" pitchFamily="18" charset="0"/>
                          <a:cs typeface="Times New Roman" panose="02020603050405020304" pitchFamily="18"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dirty="0">
                          <a:solidFill>
                            <a:srgbClr val="002060"/>
                          </a:solidFill>
                          <a:effectLst/>
                          <a:latin typeface="Times New Roman" panose="02020603050405020304" pitchFamily="18" charset="0"/>
                          <a:cs typeface="Times New Roman" panose="02020603050405020304" pitchFamily="18" charset="0"/>
                        </a:rPr>
                        <a:t>199,49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17"/>
                  </a:ext>
                </a:extLst>
              </a:tr>
            </a:tbl>
          </a:graphicData>
        </a:graphic>
      </p:graphicFrame>
      <p:graphicFrame>
        <p:nvGraphicFramePr>
          <p:cNvPr id="13" name="Tabla 12"/>
          <p:cNvGraphicFramePr>
            <a:graphicFrameLocks noGrp="1"/>
          </p:cNvGraphicFramePr>
          <p:nvPr>
            <p:extLst>
              <p:ext uri="{D42A27DB-BD31-4B8C-83A1-F6EECF244321}">
                <p14:modId xmlns:p14="http://schemas.microsoft.com/office/powerpoint/2010/main" val="3542095617"/>
              </p:ext>
            </p:extLst>
          </p:nvPr>
        </p:nvGraphicFramePr>
        <p:xfrm>
          <a:off x="2907030" y="1769969"/>
          <a:ext cx="2403754" cy="4370067"/>
        </p:xfrm>
        <a:graphic>
          <a:graphicData uri="http://schemas.openxmlformats.org/drawingml/2006/table">
            <a:tbl>
              <a:tblPr>
                <a:tableStyleId>{5C22544A-7EE6-4342-B048-85BDC9FD1C3A}</a:tableStyleId>
              </a:tblPr>
              <a:tblGrid>
                <a:gridCol w="780694">
                  <a:extLst>
                    <a:ext uri="{9D8B030D-6E8A-4147-A177-3AD203B41FA5}">
                      <a16:colId xmlns:a16="http://schemas.microsoft.com/office/drawing/2014/main" val="20000"/>
                    </a:ext>
                  </a:extLst>
                </a:gridCol>
                <a:gridCol w="1623060">
                  <a:extLst>
                    <a:ext uri="{9D8B030D-6E8A-4147-A177-3AD203B41FA5}">
                      <a16:colId xmlns:a16="http://schemas.microsoft.com/office/drawing/2014/main" val="20001"/>
                    </a:ext>
                  </a:extLst>
                </a:gridCol>
              </a:tblGrid>
              <a:tr h="264304">
                <a:tc>
                  <a:txBody>
                    <a:bodyPr/>
                    <a:lstStyle/>
                    <a:p>
                      <a:pPr algn="ctr" fontAlgn="ctr"/>
                      <a:r>
                        <a:rPr lang="es-EC" sz="1800" b="1" u="none" strike="noStrike" dirty="0">
                          <a:solidFill>
                            <a:srgbClr val="002060"/>
                          </a:solidFill>
                          <a:effectLst/>
                        </a:rPr>
                        <a:t>Lotes</a:t>
                      </a:r>
                      <a:endParaRPr lang="es-EC" sz="1800" b="1" i="0" u="none" strike="noStrike" dirty="0">
                        <a:solidFill>
                          <a:srgbClr val="002060"/>
                        </a:solidFill>
                        <a:effectLst/>
                        <a:latin typeface="Calibri" panose="020F0502020204030204" pitchFamily="34" charset="0"/>
                      </a:endParaRPr>
                    </a:p>
                  </a:txBody>
                  <a:tcPr marL="8980" marR="8980" marT="89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C" sz="1800" b="1" u="none" strike="noStrike" dirty="0">
                          <a:solidFill>
                            <a:srgbClr val="002060"/>
                          </a:solidFill>
                          <a:effectLst/>
                        </a:rPr>
                        <a:t>Área Total (m2)</a:t>
                      </a:r>
                      <a:endParaRPr lang="es-EC" sz="1800" b="1" i="0" u="none" strike="noStrike" dirty="0">
                        <a:solidFill>
                          <a:srgbClr val="002060"/>
                        </a:solidFill>
                        <a:effectLst/>
                        <a:latin typeface="Calibri" panose="020F0502020204030204" pitchFamily="34" charset="0"/>
                      </a:endParaRPr>
                    </a:p>
                  </a:txBody>
                  <a:tcPr marL="8980" marR="8980" marT="89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211,80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a:solidFill>
                            <a:srgbClr val="002060"/>
                          </a:solidFill>
                          <a:effectLst/>
                          <a:latin typeface="Times New Roman" panose="02020603050405020304" pitchFamily="18" charset="0"/>
                          <a:ea typeface="+mn-ea"/>
                          <a:cs typeface="+mn-cs"/>
                        </a:rPr>
                        <a:t>218,45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40398">
                <a:tc>
                  <a:txBody>
                    <a:bodyPr/>
                    <a:lstStyle/>
                    <a:p>
                      <a:pPr marL="0" algn="ctr" defTabSz="914400" rtl="0" eaLnBrk="1" fontAlgn="ctr" latinLnBrk="0" hangingPunct="1"/>
                      <a:r>
                        <a:rPr lang="es-EC" sz="1200" b="0" i="0" u="none" strike="noStrike" kern="1200">
                          <a:solidFill>
                            <a:srgbClr val="002060"/>
                          </a:solidFill>
                          <a:effectLst/>
                          <a:latin typeface="Times New Roman" panose="02020603050405020304" pitchFamily="18" charset="0"/>
                          <a:ea typeface="+mn-ea"/>
                          <a:cs typeface="+mn-cs"/>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202,46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40398">
                <a:tc>
                  <a:txBody>
                    <a:bodyPr/>
                    <a:lstStyle/>
                    <a:p>
                      <a:pPr marL="0" algn="ctr" defTabSz="914400" rtl="0" eaLnBrk="1" fontAlgn="ctr" latinLnBrk="0" hangingPunct="1"/>
                      <a:r>
                        <a:rPr lang="es-EC" sz="1200" b="0" i="0" u="none" strike="noStrike" kern="1200">
                          <a:solidFill>
                            <a:srgbClr val="002060"/>
                          </a:solidFill>
                          <a:effectLst/>
                          <a:latin typeface="Times New Roman" panose="02020603050405020304" pitchFamily="18" charset="0"/>
                          <a:ea typeface="+mn-ea"/>
                          <a:cs typeface="+mn-cs"/>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205,07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219,43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40398">
                <a:tc>
                  <a:txBody>
                    <a:bodyPr/>
                    <a:lstStyle/>
                    <a:p>
                      <a:pPr marL="0" algn="ctr" defTabSz="914400" rtl="0" eaLnBrk="1" fontAlgn="ctr" latinLnBrk="0" hangingPunct="1"/>
                      <a:r>
                        <a:rPr lang="es-EC" sz="1200" b="0" i="0" u="none" strike="noStrike" kern="1200">
                          <a:solidFill>
                            <a:srgbClr val="002060"/>
                          </a:solidFill>
                          <a:effectLst/>
                          <a:latin typeface="Times New Roman" panose="02020603050405020304" pitchFamily="18" charset="0"/>
                          <a:ea typeface="+mn-ea"/>
                          <a:cs typeface="+mn-cs"/>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270,65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167,42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7"/>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366,69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399,82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182,14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10"/>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108,18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11"/>
                  </a:ext>
                </a:extLst>
              </a:tr>
              <a:tr h="240398">
                <a:tc>
                  <a:txBody>
                    <a:bodyPr/>
                    <a:lstStyle/>
                    <a:p>
                      <a:pPr marL="0" algn="ctr" defTabSz="914400" rtl="0" eaLnBrk="1" fontAlgn="ctr" latinLnBrk="0" hangingPunct="1"/>
                      <a:r>
                        <a:rPr lang="es-EC" sz="1200" b="0" i="0" u="none" strike="noStrike" kern="1200">
                          <a:solidFill>
                            <a:srgbClr val="002060"/>
                          </a:solidFill>
                          <a:effectLst/>
                          <a:latin typeface="Times New Roman" panose="02020603050405020304" pitchFamily="18" charset="0"/>
                          <a:ea typeface="+mn-ea"/>
                          <a:cs typeface="+mn-cs"/>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292,62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40398">
                <a:tc>
                  <a:txBody>
                    <a:bodyPr/>
                    <a:lstStyle/>
                    <a:p>
                      <a:pPr marL="0" algn="ctr" defTabSz="914400" rtl="0" eaLnBrk="1" fontAlgn="ctr" latinLnBrk="0" hangingPunct="1"/>
                      <a:r>
                        <a:rPr lang="es-EC" sz="1200" b="0" i="0" u="none" strike="noStrike" kern="1200">
                          <a:solidFill>
                            <a:srgbClr val="002060"/>
                          </a:solidFill>
                          <a:effectLst/>
                          <a:latin typeface="Times New Roman" panose="02020603050405020304" pitchFamily="18" charset="0"/>
                          <a:ea typeface="+mn-ea"/>
                          <a:cs typeface="+mn-cs"/>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298,79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198,33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14"/>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196,56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15"/>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94,18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16"/>
                  </a:ext>
                </a:extLst>
              </a:tr>
              <a:tr h="240398">
                <a:tc>
                  <a:txBody>
                    <a:bodyPr/>
                    <a:lstStyle/>
                    <a:p>
                      <a:pPr marL="0" algn="ctr" defTabSz="914400" rtl="0" eaLnBrk="1" fontAlgn="ctr" latinLnBrk="0" hangingPunct="1"/>
                      <a:r>
                        <a:rPr lang="es-EC" sz="1200" b="0" i="0" u="none" strike="noStrike" kern="1200">
                          <a:solidFill>
                            <a:srgbClr val="002060"/>
                          </a:solidFill>
                          <a:effectLst/>
                          <a:latin typeface="Times New Roman" panose="02020603050405020304" pitchFamily="18" charset="0"/>
                          <a:ea typeface="+mn-ea"/>
                          <a:cs typeface="+mn-cs"/>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96,80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17"/>
                  </a:ext>
                </a:extLst>
              </a:tr>
            </a:tbl>
          </a:graphicData>
        </a:graphic>
      </p:graphicFrame>
      <p:sp>
        <p:nvSpPr>
          <p:cNvPr id="17" name="CuadroTexto 16"/>
          <p:cNvSpPr txBox="1"/>
          <p:nvPr/>
        </p:nvSpPr>
        <p:spPr>
          <a:xfrm>
            <a:off x="1842524" y="108409"/>
            <a:ext cx="8796937" cy="584775"/>
          </a:xfrm>
          <a:prstGeom prst="rect">
            <a:avLst/>
          </a:prstGeom>
          <a:noFill/>
          <a:ln>
            <a:noFill/>
          </a:ln>
        </p:spPr>
        <p:txBody>
          <a:bodyPr wrap="square" rtlCol="0">
            <a:spAutoFit/>
          </a:bodyPr>
          <a:lstStyle/>
          <a:p>
            <a:pPr algn="ctr"/>
            <a:r>
              <a:rPr lang="es-ES" sz="1600" b="1" dirty="0">
                <a:solidFill>
                  <a:srgbClr val="0070C0"/>
                </a:solidFill>
              </a:rPr>
              <a:t>ASENTAMIENTO HUMANO DE HECHO Y CONSOLIDADO DE INTERÉS SOCIAL DENOMINADO </a:t>
            </a:r>
            <a:r>
              <a:rPr lang="es-EC" sz="1600" b="1" dirty="0">
                <a:solidFill>
                  <a:srgbClr val="0070C0"/>
                </a:solidFill>
              </a:rPr>
              <a:t>COMITÉ PRO MEJORAS DEL BARRIO “SAN JACINTO”</a:t>
            </a:r>
          </a:p>
        </p:txBody>
      </p:sp>
      <p:sp>
        <p:nvSpPr>
          <p:cNvPr id="18" name="CuadroTexto 17"/>
          <p:cNvSpPr txBox="1"/>
          <p:nvPr/>
        </p:nvSpPr>
        <p:spPr>
          <a:xfrm>
            <a:off x="3545879" y="596309"/>
            <a:ext cx="5486296" cy="461665"/>
          </a:xfrm>
          <a:prstGeom prst="rect">
            <a:avLst/>
          </a:prstGeom>
          <a:noFill/>
        </p:spPr>
        <p:txBody>
          <a:bodyPr wrap="square" rtlCol="0">
            <a:spAutoFit/>
          </a:bodyPr>
          <a:lstStyle/>
          <a:p>
            <a:pPr algn="ctr">
              <a:defRPr/>
            </a:pPr>
            <a:r>
              <a:rPr lang="es-ES" sz="1200" b="1" dirty="0">
                <a:solidFill>
                  <a:srgbClr val="80B8E0"/>
                </a:solidFill>
                <a:latin typeface="Calibri" pitchFamily="34" charset="0"/>
                <a:cs typeface="Arial" charset="0"/>
              </a:rPr>
              <a:t>ADMINISTRACIÓN  ZONAL:  EUGENIO ESPEJO </a:t>
            </a:r>
            <a:r>
              <a:rPr lang="en-US" sz="1200" b="1" dirty="0">
                <a:solidFill>
                  <a:srgbClr val="80B8E0"/>
                </a:solidFill>
                <a:latin typeface="Calibri" pitchFamily="34" charset="0"/>
                <a:cs typeface="Arial" charset="0"/>
              </a:rPr>
              <a:t>-  </a:t>
            </a:r>
            <a:r>
              <a:rPr lang="es-ES" sz="1200" b="1" dirty="0">
                <a:solidFill>
                  <a:srgbClr val="80B8E0"/>
                </a:solidFill>
                <a:latin typeface="Calibri" pitchFamily="34" charset="0"/>
                <a:cs typeface="Arial" charset="0"/>
              </a:rPr>
              <a:t>PARROQUIA: </a:t>
            </a:r>
            <a:r>
              <a:rPr lang="es-EC" sz="1200" b="1" dirty="0">
                <a:solidFill>
                  <a:srgbClr val="80B8E0"/>
                </a:solidFill>
                <a:latin typeface="Calibri" pitchFamily="34" charset="0"/>
                <a:cs typeface="Arial" charset="0"/>
              </a:rPr>
              <a:t>COCHAPAMBA </a:t>
            </a:r>
          </a:p>
          <a:p>
            <a:pPr algn="ctr">
              <a:defRPr/>
            </a:pPr>
            <a:endParaRPr lang="es-ES" sz="1200" b="1" dirty="0">
              <a:solidFill>
                <a:srgbClr val="80B8E0"/>
              </a:solidFill>
              <a:latin typeface="Calibri" pitchFamily="34" charset="0"/>
              <a:cs typeface="Arial" charset="0"/>
            </a:endParaRPr>
          </a:p>
        </p:txBody>
      </p:sp>
      <p:graphicFrame>
        <p:nvGraphicFramePr>
          <p:cNvPr id="20" name="Tabla 19"/>
          <p:cNvGraphicFramePr>
            <a:graphicFrameLocks noGrp="1"/>
          </p:cNvGraphicFramePr>
          <p:nvPr>
            <p:extLst>
              <p:ext uri="{D42A27DB-BD31-4B8C-83A1-F6EECF244321}">
                <p14:modId xmlns:p14="http://schemas.microsoft.com/office/powerpoint/2010/main" val="4290556063"/>
              </p:ext>
            </p:extLst>
          </p:nvPr>
        </p:nvGraphicFramePr>
        <p:xfrm>
          <a:off x="5463184" y="1768587"/>
          <a:ext cx="2403754" cy="4370067"/>
        </p:xfrm>
        <a:graphic>
          <a:graphicData uri="http://schemas.openxmlformats.org/drawingml/2006/table">
            <a:tbl>
              <a:tblPr>
                <a:tableStyleId>{5C22544A-7EE6-4342-B048-85BDC9FD1C3A}</a:tableStyleId>
              </a:tblPr>
              <a:tblGrid>
                <a:gridCol w="780694">
                  <a:extLst>
                    <a:ext uri="{9D8B030D-6E8A-4147-A177-3AD203B41FA5}">
                      <a16:colId xmlns:a16="http://schemas.microsoft.com/office/drawing/2014/main" val="20000"/>
                    </a:ext>
                  </a:extLst>
                </a:gridCol>
                <a:gridCol w="1623060">
                  <a:extLst>
                    <a:ext uri="{9D8B030D-6E8A-4147-A177-3AD203B41FA5}">
                      <a16:colId xmlns:a16="http://schemas.microsoft.com/office/drawing/2014/main" val="20001"/>
                    </a:ext>
                  </a:extLst>
                </a:gridCol>
              </a:tblGrid>
              <a:tr h="264304">
                <a:tc>
                  <a:txBody>
                    <a:bodyPr/>
                    <a:lstStyle/>
                    <a:p>
                      <a:pPr algn="ctr" fontAlgn="ctr"/>
                      <a:r>
                        <a:rPr lang="es-EC" sz="1800" b="1" u="none" strike="noStrike" kern="1200" dirty="0">
                          <a:solidFill>
                            <a:srgbClr val="002060"/>
                          </a:solidFill>
                          <a:effectLst/>
                          <a:latin typeface="+mn-lt"/>
                          <a:ea typeface="+mn-ea"/>
                          <a:cs typeface="+mn-cs"/>
                        </a:rPr>
                        <a:t>Lotes</a:t>
                      </a:r>
                    </a:p>
                  </a:txBody>
                  <a:tcPr marL="8980" marR="8980" marT="89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C" sz="1800" b="1" u="none" strike="noStrike" dirty="0">
                          <a:solidFill>
                            <a:srgbClr val="002060"/>
                          </a:solidFill>
                          <a:effectLst/>
                        </a:rPr>
                        <a:t>Área Total (m2)</a:t>
                      </a:r>
                      <a:endParaRPr lang="es-EC" sz="1800" b="1" i="0" u="none" strike="noStrike" dirty="0">
                        <a:solidFill>
                          <a:srgbClr val="002060"/>
                        </a:solidFill>
                        <a:effectLst/>
                        <a:latin typeface="Calibri" panose="020F0502020204030204" pitchFamily="34" charset="0"/>
                      </a:endParaRPr>
                    </a:p>
                  </a:txBody>
                  <a:tcPr marL="8980" marR="8980" marT="89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40398">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mn-cs"/>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kern="1200">
                          <a:solidFill>
                            <a:srgbClr val="002060"/>
                          </a:solidFill>
                          <a:effectLst/>
                          <a:latin typeface="Times New Roman" panose="02020603050405020304" pitchFamily="18" charset="0"/>
                          <a:ea typeface="+mn-ea"/>
                          <a:cs typeface="+mn-cs"/>
                        </a:rPr>
                        <a:t>248,53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40398">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mn-cs"/>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mn-cs"/>
                        </a:rPr>
                        <a:t>185,67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2"/>
                  </a:ext>
                </a:extLst>
              </a:tr>
              <a:tr h="240398">
                <a:tc>
                  <a:txBody>
                    <a:bodyPr/>
                    <a:lstStyle/>
                    <a:p>
                      <a:pPr algn="ctr" fontAlgn="ctr"/>
                      <a:r>
                        <a:rPr lang="es-EC" sz="1200" b="0" i="0" u="none" strike="noStrike" kern="1200">
                          <a:solidFill>
                            <a:srgbClr val="002060"/>
                          </a:solidFill>
                          <a:effectLst/>
                          <a:latin typeface="Times New Roman" panose="02020603050405020304" pitchFamily="18" charset="0"/>
                          <a:ea typeface="+mn-ea"/>
                          <a:cs typeface="+mn-cs"/>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mn-cs"/>
                        </a:rPr>
                        <a:t>205,52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40398">
                <a:tc>
                  <a:txBody>
                    <a:bodyPr/>
                    <a:lstStyle/>
                    <a:p>
                      <a:pPr algn="ctr" fontAlgn="ctr"/>
                      <a:r>
                        <a:rPr lang="es-EC" sz="1200" b="0" i="0" u="none" strike="noStrike" kern="1200">
                          <a:solidFill>
                            <a:srgbClr val="002060"/>
                          </a:solidFill>
                          <a:effectLst/>
                          <a:latin typeface="Times New Roman" panose="02020603050405020304" pitchFamily="18" charset="0"/>
                          <a:ea typeface="+mn-ea"/>
                          <a:cs typeface="+mn-cs"/>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mn-cs"/>
                        </a:rPr>
                        <a:t>211,48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40398">
                <a:tc>
                  <a:txBody>
                    <a:bodyPr/>
                    <a:lstStyle/>
                    <a:p>
                      <a:pPr algn="ctr" fontAlgn="ctr"/>
                      <a:r>
                        <a:rPr lang="es-EC" sz="1200" b="0" i="0" u="none" strike="noStrike" kern="1200">
                          <a:solidFill>
                            <a:srgbClr val="002060"/>
                          </a:solidFill>
                          <a:effectLst/>
                          <a:latin typeface="Times New Roman" panose="02020603050405020304" pitchFamily="18" charset="0"/>
                          <a:ea typeface="+mn-ea"/>
                          <a:cs typeface="+mn-cs"/>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mn-cs"/>
                        </a:rPr>
                        <a:t>205,38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40398">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mn-cs"/>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mn-cs"/>
                        </a:rPr>
                        <a:t>103,35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6"/>
                  </a:ext>
                </a:extLst>
              </a:tr>
              <a:tr h="240398">
                <a:tc>
                  <a:txBody>
                    <a:bodyPr/>
                    <a:lstStyle/>
                    <a:p>
                      <a:pPr algn="ctr" fontAlgn="ctr"/>
                      <a:r>
                        <a:rPr lang="es-EC" sz="1200" b="0" i="0" u="none" strike="noStrike" kern="1200">
                          <a:solidFill>
                            <a:srgbClr val="002060"/>
                          </a:solidFill>
                          <a:effectLst/>
                          <a:latin typeface="Times New Roman" panose="02020603050405020304" pitchFamily="18" charset="0"/>
                          <a:ea typeface="+mn-ea"/>
                          <a:cs typeface="+mn-cs"/>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mn-cs"/>
                        </a:rPr>
                        <a:t>204,07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40398">
                <a:tc>
                  <a:txBody>
                    <a:bodyPr/>
                    <a:lstStyle/>
                    <a:p>
                      <a:pPr algn="ctr" fontAlgn="ctr"/>
                      <a:r>
                        <a:rPr lang="es-EC" sz="1200" b="0" i="0" u="none" strike="noStrike" kern="1200">
                          <a:solidFill>
                            <a:srgbClr val="002060"/>
                          </a:solidFill>
                          <a:effectLst/>
                          <a:latin typeface="Times New Roman" panose="02020603050405020304" pitchFamily="18" charset="0"/>
                          <a:ea typeface="+mn-ea"/>
                          <a:cs typeface="+mn-cs"/>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mn-cs"/>
                        </a:rPr>
                        <a:t>212,72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40398">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mn-cs"/>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mn-cs"/>
                        </a:rPr>
                        <a:t>99,85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9"/>
                  </a:ext>
                </a:extLst>
              </a:tr>
              <a:tr h="240398">
                <a:tc>
                  <a:txBody>
                    <a:bodyPr/>
                    <a:lstStyle/>
                    <a:p>
                      <a:pPr algn="ctr" fontAlgn="ctr"/>
                      <a:r>
                        <a:rPr lang="es-EC" sz="1200" b="0" i="0" u="none" strike="noStrike" kern="1200">
                          <a:solidFill>
                            <a:srgbClr val="002060"/>
                          </a:solidFill>
                          <a:effectLst/>
                          <a:latin typeface="Times New Roman" panose="02020603050405020304" pitchFamily="18" charset="0"/>
                          <a:ea typeface="+mn-ea"/>
                          <a:cs typeface="+mn-cs"/>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mn-cs"/>
                        </a:rPr>
                        <a:t>97,27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10"/>
                  </a:ext>
                </a:extLst>
              </a:tr>
              <a:tr h="240398">
                <a:tc>
                  <a:txBody>
                    <a:bodyPr/>
                    <a:lstStyle/>
                    <a:p>
                      <a:pPr algn="ctr" fontAlgn="ctr"/>
                      <a:r>
                        <a:rPr lang="es-EC" sz="1200" b="0" i="0" u="none" strike="noStrike" kern="1200">
                          <a:solidFill>
                            <a:srgbClr val="002060"/>
                          </a:solidFill>
                          <a:effectLst/>
                          <a:latin typeface="Times New Roman" panose="02020603050405020304" pitchFamily="18" charset="0"/>
                          <a:ea typeface="+mn-ea"/>
                          <a:cs typeface="+mn-cs"/>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mn-cs"/>
                        </a:rPr>
                        <a:t>104,57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11"/>
                  </a:ext>
                </a:extLst>
              </a:tr>
              <a:tr h="240398">
                <a:tc>
                  <a:txBody>
                    <a:bodyPr/>
                    <a:lstStyle/>
                    <a:p>
                      <a:pPr algn="ctr" fontAlgn="ctr"/>
                      <a:r>
                        <a:rPr lang="es-EC" sz="1200" b="0" i="0" u="none" strike="noStrike" kern="1200">
                          <a:solidFill>
                            <a:srgbClr val="002060"/>
                          </a:solidFill>
                          <a:effectLst/>
                          <a:latin typeface="Times New Roman" panose="02020603050405020304" pitchFamily="18" charset="0"/>
                          <a:ea typeface="+mn-ea"/>
                          <a:cs typeface="+mn-cs"/>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mn-cs"/>
                        </a:rPr>
                        <a:t>105,37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12"/>
                  </a:ext>
                </a:extLst>
              </a:tr>
              <a:tr h="240398">
                <a:tc>
                  <a:txBody>
                    <a:bodyPr/>
                    <a:lstStyle/>
                    <a:p>
                      <a:pPr algn="ctr" fontAlgn="ctr"/>
                      <a:r>
                        <a:rPr lang="es-EC" sz="1200" b="0" i="0" u="none" strike="noStrike" kern="1200">
                          <a:solidFill>
                            <a:srgbClr val="002060"/>
                          </a:solidFill>
                          <a:effectLst/>
                          <a:latin typeface="Times New Roman" panose="02020603050405020304" pitchFamily="18" charset="0"/>
                          <a:ea typeface="+mn-ea"/>
                          <a:cs typeface="+mn-cs"/>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mn-cs"/>
                        </a:rPr>
                        <a:t>103,32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13"/>
                  </a:ext>
                </a:extLst>
              </a:tr>
              <a:tr h="240398">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mn-cs"/>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mn-cs"/>
                        </a:rPr>
                        <a:t>408,75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40398">
                <a:tc>
                  <a:txBody>
                    <a:bodyPr/>
                    <a:lstStyle/>
                    <a:p>
                      <a:pPr algn="ctr" fontAlgn="ctr"/>
                      <a:r>
                        <a:rPr lang="es-EC" sz="1200" b="0" i="0" u="none" strike="noStrike" kern="1200">
                          <a:solidFill>
                            <a:srgbClr val="002060"/>
                          </a:solidFill>
                          <a:effectLst/>
                          <a:latin typeface="Times New Roman" panose="02020603050405020304" pitchFamily="18" charset="0"/>
                          <a:ea typeface="+mn-ea"/>
                          <a:cs typeface="+mn-cs"/>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mn-cs"/>
                        </a:rPr>
                        <a:t>377,14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40398">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mn-cs"/>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mn-cs"/>
                        </a:rPr>
                        <a:t>172,42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16"/>
                  </a:ext>
                </a:extLst>
              </a:tr>
              <a:tr h="240398">
                <a:tc>
                  <a:txBody>
                    <a:bodyPr/>
                    <a:lstStyle/>
                    <a:p>
                      <a:pPr algn="ctr" fontAlgn="ctr"/>
                      <a:r>
                        <a:rPr lang="es-EC" sz="1200" b="0" i="0" u="none" strike="noStrike" kern="1200">
                          <a:solidFill>
                            <a:srgbClr val="002060"/>
                          </a:solidFill>
                          <a:effectLst/>
                          <a:latin typeface="Times New Roman" panose="02020603050405020304" pitchFamily="18" charset="0"/>
                          <a:ea typeface="+mn-ea"/>
                          <a:cs typeface="+mn-cs"/>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mn-cs"/>
                        </a:rPr>
                        <a:t>96,01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17"/>
                  </a:ext>
                </a:extLst>
              </a:tr>
            </a:tbl>
          </a:graphicData>
        </a:graphic>
      </p:graphicFrame>
      <p:graphicFrame>
        <p:nvGraphicFramePr>
          <p:cNvPr id="21" name="Tabla 20"/>
          <p:cNvGraphicFramePr>
            <a:graphicFrameLocks noGrp="1"/>
          </p:cNvGraphicFramePr>
          <p:nvPr>
            <p:extLst>
              <p:ext uri="{D42A27DB-BD31-4B8C-83A1-F6EECF244321}">
                <p14:modId xmlns:p14="http://schemas.microsoft.com/office/powerpoint/2010/main" val="264137553"/>
              </p:ext>
            </p:extLst>
          </p:nvPr>
        </p:nvGraphicFramePr>
        <p:xfrm>
          <a:off x="8019338" y="1769278"/>
          <a:ext cx="2403754" cy="4370067"/>
        </p:xfrm>
        <a:graphic>
          <a:graphicData uri="http://schemas.openxmlformats.org/drawingml/2006/table">
            <a:tbl>
              <a:tblPr>
                <a:tableStyleId>{5C22544A-7EE6-4342-B048-85BDC9FD1C3A}</a:tableStyleId>
              </a:tblPr>
              <a:tblGrid>
                <a:gridCol w="780694">
                  <a:extLst>
                    <a:ext uri="{9D8B030D-6E8A-4147-A177-3AD203B41FA5}">
                      <a16:colId xmlns:a16="http://schemas.microsoft.com/office/drawing/2014/main" val="20000"/>
                    </a:ext>
                  </a:extLst>
                </a:gridCol>
                <a:gridCol w="1623060">
                  <a:extLst>
                    <a:ext uri="{9D8B030D-6E8A-4147-A177-3AD203B41FA5}">
                      <a16:colId xmlns:a16="http://schemas.microsoft.com/office/drawing/2014/main" val="20001"/>
                    </a:ext>
                  </a:extLst>
                </a:gridCol>
              </a:tblGrid>
              <a:tr h="264304">
                <a:tc>
                  <a:txBody>
                    <a:bodyPr/>
                    <a:lstStyle/>
                    <a:p>
                      <a:pPr algn="ctr" fontAlgn="ctr"/>
                      <a:r>
                        <a:rPr lang="es-EC" sz="1800" b="1" u="none" strike="noStrike" dirty="0">
                          <a:solidFill>
                            <a:srgbClr val="002060"/>
                          </a:solidFill>
                          <a:effectLst/>
                        </a:rPr>
                        <a:t>Lotes</a:t>
                      </a:r>
                      <a:endParaRPr lang="es-EC" sz="1800" b="1" i="0" u="none" strike="noStrike" dirty="0">
                        <a:solidFill>
                          <a:srgbClr val="002060"/>
                        </a:solidFill>
                        <a:effectLst/>
                        <a:latin typeface="Calibri" panose="020F0502020204030204" pitchFamily="34" charset="0"/>
                      </a:endParaRPr>
                    </a:p>
                  </a:txBody>
                  <a:tcPr marL="8980" marR="8980" marT="89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C" sz="1800" b="1" u="none" strike="noStrike" dirty="0">
                          <a:solidFill>
                            <a:srgbClr val="002060"/>
                          </a:solidFill>
                          <a:effectLst/>
                        </a:rPr>
                        <a:t>Área Total (m2)</a:t>
                      </a:r>
                      <a:endParaRPr lang="es-EC" sz="1800" b="1" i="0" u="none" strike="noStrike" dirty="0">
                        <a:solidFill>
                          <a:srgbClr val="002060"/>
                        </a:solidFill>
                        <a:effectLst/>
                        <a:latin typeface="Calibri" panose="020F0502020204030204" pitchFamily="34" charset="0"/>
                      </a:endParaRPr>
                    </a:p>
                  </a:txBody>
                  <a:tcPr marL="8980" marR="8980" marT="89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207,86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40398">
                <a:tc>
                  <a:txBody>
                    <a:bodyPr/>
                    <a:lstStyle/>
                    <a:p>
                      <a:pPr marL="0" algn="ctr" defTabSz="914400" rtl="0" eaLnBrk="1" fontAlgn="ctr" latinLnBrk="0" hangingPunct="1"/>
                      <a:r>
                        <a:rPr lang="es-EC" sz="1200" b="0" i="0" u="none" strike="noStrike" kern="1200">
                          <a:solidFill>
                            <a:srgbClr val="002060"/>
                          </a:solidFill>
                          <a:effectLst/>
                          <a:latin typeface="Times New Roman" panose="02020603050405020304" pitchFamily="18" charset="0"/>
                          <a:ea typeface="+mn-ea"/>
                          <a:cs typeface="+mn-cs"/>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203,53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40398">
                <a:tc>
                  <a:txBody>
                    <a:bodyPr/>
                    <a:lstStyle/>
                    <a:p>
                      <a:pPr marL="0" algn="ctr" defTabSz="914400" rtl="0" eaLnBrk="1" fontAlgn="ctr" latinLnBrk="0" hangingPunct="1"/>
                      <a:r>
                        <a:rPr lang="es-EC" sz="1200" b="0" i="0" u="none" strike="noStrike" kern="1200">
                          <a:solidFill>
                            <a:srgbClr val="002060"/>
                          </a:solidFill>
                          <a:effectLst/>
                          <a:latin typeface="Times New Roman" panose="02020603050405020304" pitchFamily="18" charset="0"/>
                          <a:ea typeface="+mn-ea"/>
                          <a:cs typeface="+mn-cs"/>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212,84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100,08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4"/>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111,06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5"/>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187,55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6"/>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111,95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7"/>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106,09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8"/>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115,88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9"/>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164,04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10"/>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137,81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11"/>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106,57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12"/>
                  </a:ext>
                </a:extLst>
              </a:tr>
              <a:tr h="240398">
                <a:tc>
                  <a:txBody>
                    <a:bodyPr/>
                    <a:lstStyle/>
                    <a:p>
                      <a:pPr marL="0" algn="ctr" defTabSz="914400" rtl="0" eaLnBrk="1" fontAlgn="ctr" latinLnBrk="0" hangingPunct="1"/>
                      <a:r>
                        <a:rPr lang="es-EC" sz="1200" b="0" i="0" u="none" strike="noStrike" kern="1200">
                          <a:solidFill>
                            <a:srgbClr val="002060"/>
                          </a:solidFill>
                          <a:effectLst/>
                          <a:latin typeface="Times New Roman" panose="02020603050405020304" pitchFamily="18" charset="0"/>
                          <a:ea typeface="+mn-ea"/>
                          <a:cs typeface="+mn-cs"/>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smtClean="0">
                          <a:solidFill>
                            <a:srgbClr val="002060"/>
                          </a:solidFill>
                          <a:effectLst/>
                          <a:latin typeface="Times New Roman" panose="02020603050405020304" pitchFamily="18" charset="0"/>
                          <a:ea typeface="+mn-ea"/>
                          <a:cs typeface="+mn-cs"/>
                        </a:rPr>
                        <a:t>245,61</a:t>
                      </a:r>
                      <a:endParaRPr lang="es-EC" sz="1200" b="0" i="0" u="none" strike="noStrike" kern="1200" dirty="0">
                        <a:solidFill>
                          <a:srgbClr val="002060"/>
                        </a:solidFill>
                        <a:effectLst/>
                        <a:latin typeface="Times New Roman" panose="020206030504050203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40398">
                <a:tc>
                  <a:txBody>
                    <a:bodyPr/>
                    <a:lstStyle/>
                    <a:p>
                      <a:pPr marL="0" algn="ctr" defTabSz="914400" rtl="0" eaLnBrk="1" fontAlgn="ctr" latinLnBrk="0" hangingPunct="1"/>
                      <a:r>
                        <a:rPr lang="es-EC" sz="1200" b="0" i="0" u="none" strike="noStrike" kern="1200">
                          <a:solidFill>
                            <a:srgbClr val="002060"/>
                          </a:solidFill>
                          <a:effectLst/>
                          <a:latin typeface="Times New Roman" panose="02020603050405020304" pitchFamily="18" charset="0"/>
                          <a:ea typeface="+mn-ea"/>
                          <a:cs typeface="+mn-cs"/>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221,83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253,28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145,81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16"/>
                  </a:ext>
                </a:extLst>
              </a:tr>
              <a:tr h="240398">
                <a:tc>
                  <a:txBody>
                    <a:bodyPr/>
                    <a:lstStyle/>
                    <a:p>
                      <a:pPr marL="0" algn="ctr" defTabSz="914400" rtl="0" eaLnBrk="1" fontAlgn="ctr" latinLnBrk="0" hangingPunct="1"/>
                      <a:r>
                        <a:rPr lang="es-EC" sz="1200" b="0" i="0" u="none" strike="noStrike" kern="1200">
                          <a:solidFill>
                            <a:srgbClr val="002060"/>
                          </a:solidFill>
                          <a:effectLst/>
                          <a:latin typeface="Times New Roman" panose="02020603050405020304" pitchFamily="18" charset="0"/>
                          <a:ea typeface="+mn-ea"/>
                          <a:cs typeface="+mn-cs"/>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mn-cs"/>
                        </a:rPr>
                        <a:t>265,16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2983834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4884" y="6086890"/>
            <a:ext cx="1243123" cy="625833"/>
          </a:xfrm>
          <a:prstGeom prst="rect">
            <a:avLst/>
          </a:prstGeom>
        </p:spPr>
      </p:pic>
      <p:pic>
        <p:nvPicPr>
          <p:cNvPr id="6" name="Imagen 5"/>
          <p:cNvPicPr>
            <a:picLocks noChangeAspect="1"/>
          </p:cNvPicPr>
          <p:nvPr/>
        </p:nvPicPr>
        <p:blipFill rotWithShape="1">
          <a:blip r:embed="rId3"/>
          <a:srcRect t="2" r="16755" b="-179058"/>
          <a:stretch/>
        </p:blipFill>
        <p:spPr>
          <a:xfrm>
            <a:off x="350876" y="6419439"/>
            <a:ext cx="10092536" cy="446582"/>
          </a:xfrm>
          <a:prstGeom prst="rect">
            <a:avLst/>
          </a:prstGeom>
        </p:spPr>
      </p:pic>
      <p:sp>
        <p:nvSpPr>
          <p:cNvPr id="9" name="CuadroTexto 7"/>
          <p:cNvSpPr txBox="1"/>
          <p:nvPr/>
        </p:nvSpPr>
        <p:spPr>
          <a:xfrm>
            <a:off x="350876" y="1330825"/>
            <a:ext cx="4847739" cy="461665"/>
          </a:xfrm>
          <a:prstGeom prst="rect">
            <a:avLst/>
          </a:prstGeom>
          <a:noFill/>
        </p:spPr>
        <p:txBody>
          <a:bodyPr wrap="square" rtlCol="0">
            <a:spAutoFit/>
          </a:bodyPr>
          <a:lstStyle/>
          <a:p>
            <a:r>
              <a:rPr lang="es-ES_tradnl" sz="2400" b="1" dirty="0" smtClean="0">
                <a:solidFill>
                  <a:srgbClr val="C00000"/>
                </a:solidFill>
              </a:rPr>
              <a:t>LOTES POR EXCEPCIÓN:</a:t>
            </a:r>
            <a:endParaRPr lang="es-ES_tradnl" sz="2400" b="1" dirty="0">
              <a:solidFill>
                <a:srgbClr val="C00000"/>
              </a:solidFill>
            </a:endParaRPr>
          </a:p>
        </p:txBody>
      </p:sp>
      <p:graphicFrame>
        <p:nvGraphicFramePr>
          <p:cNvPr id="14" name="Tabla 13"/>
          <p:cNvGraphicFramePr>
            <a:graphicFrameLocks noGrp="1"/>
          </p:cNvGraphicFramePr>
          <p:nvPr>
            <p:extLst>
              <p:ext uri="{D42A27DB-BD31-4B8C-83A1-F6EECF244321}">
                <p14:modId xmlns:p14="http://schemas.microsoft.com/office/powerpoint/2010/main" val="1975683570"/>
              </p:ext>
            </p:extLst>
          </p:nvPr>
        </p:nvGraphicFramePr>
        <p:xfrm>
          <a:off x="8131507" y="5146522"/>
          <a:ext cx="1332998" cy="751734"/>
        </p:xfrm>
        <a:graphic>
          <a:graphicData uri="http://schemas.openxmlformats.org/drawingml/2006/table">
            <a:tbl>
              <a:tblPr firstRow="1" bandRow="1">
                <a:tableStyleId>{5C22544A-7EE6-4342-B048-85BDC9FD1C3A}</a:tableStyleId>
              </a:tblPr>
              <a:tblGrid>
                <a:gridCol w="550898">
                  <a:extLst>
                    <a:ext uri="{9D8B030D-6E8A-4147-A177-3AD203B41FA5}">
                      <a16:colId xmlns:a16="http://schemas.microsoft.com/office/drawing/2014/main" val="20000"/>
                    </a:ext>
                  </a:extLst>
                </a:gridCol>
                <a:gridCol w="782100">
                  <a:extLst>
                    <a:ext uri="{9D8B030D-6E8A-4147-A177-3AD203B41FA5}">
                      <a16:colId xmlns:a16="http://schemas.microsoft.com/office/drawing/2014/main" val="20001"/>
                    </a:ext>
                  </a:extLst>
                </a:gridCol>
              </a:tblGrid>
              <a:tr h="179819">
                <a:tc gridSpan="2">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s-EC" sz="1000" u="none" strike="noStrike" kern="1200" cap="none" normalizeH="0" baseline="0" dirty="0" smtClean="0">
                          <a:ln>
                            <a:noFill/>
                          </a:ln>
                          <a:solidFill>
                            <a:srgbClr val="002060"/>
                          </a:solidFill>
                          <a:effectLst/>
                          <a:latin typeface="+mn-lt"/>
                          <a:ea typeface="+mn-ea"/>
                          <a:cs typeface="+mn-cs"/>
                        </a:rPr>
                        <a:t>LEYENDA</a:t>
                      </a:r>
                    </a:p>
                  </a:txBody>
                  <a:tcPr marL="89631" marR="8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F1F5"/>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000" u="none" strike="noStrike" kern="1200" cap="none" normalizeH="0" baseline="0" dirty="0" smtClean="0">
                        <a:ln>
                          <a:noFill/>
                        </a:ln>
                        <a:solidFill>
                          <a:schemeClr val="tx1"/>
                        </a:solidFill>
                        <a:effectLst/>
                        <a:latin typeface="+mn-lt"/>
                        <a:ea typeface="+mn-ea"/>
                        <a:cs typeface="+mn-cs"/>
                      </a:endParaRPr>
                    </a:p>
                  </a:txBody>
                  <a:tcPr marL="89551" marR="89551" marT="0" marB="0">
                    <a:lnT w="12700" cap="flat" cmpd="sng" algn="ctr">
                      <a:solidFill>
                        <a:srgbClr val="68B8EA"/>
                      </a:solidFill>
                      <a:prstDash val="solid"/>
                      <a:round/>
                      <a:headEnd type="none" w="med" len="med"/>
                      <a:tailEnd type="none" w="med" len="med"/>
                    </a:lnT>
                    <a:solidFill>
                      <a:srgbClr val="E9F1F5"/>
                    </a:solidFill>
                  </a:tcPr>
                </a:tc>
                <a:extLst>
                  <a:ext uri="{0D108BD9-81ED-4DB2-BD59-A6C34878D82A}">
                    <a16:rowId xmlns:a16="http://schemas.microsoft.com/office/drawing/2014/main" val="10000"/>
                  </a:ext>
                </a:extLst>
              </a:tr>
              <a:tr h="571915">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s-EC" sz="2800" u="none" strike="noStrike" kern="1200" cap="none" normalizeH="0" baseline="0" dirty="0" smtClean="0">
                          <a:ln>
                            <a:noFill/>
                          </a:ln>
                          <a:solidFill>
                            <a:srgbClr val="002060"/>
                          </a:solidFill>
                          <a:effectLst/>
                          <a:latin typeface="+mn-lt"/>
                          <a:ea typeface="+mn-ea"/>
                          <a:cs typeface="+mn-cs"/>
                        </a:rPr>
                        <a:t>65</a:t>
                      </a:r>
                    </a:p>
                  </a:txBody>
                  <a:tcPr marL="89631" marR="8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000" u="none" strike="noStrike" kern="1200" cap="none" normalizeH="0" baseline="0" dirty="0" smtClean="0">
                        <a:ln>
                          <a:noFill/>
                        </a:ln>
                        <a:solidFill>
                          <a:srgbClr val="002060"/>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000" u="none" strike="noStrike" kern="1200" cap="none" normalizeH="0" baseline="0" dirty="0" smtClean="0">
                          <a:ln>
                            <a:noFill/>
                          </a:ln>
                          <a:solidFill>
                            <a:srgbClr val="002060"/>
                          </a:solidFill>
                          <a:effectLst/>
                          <a:latin typeface="+mn-lt"/>
                          <a:ea typeface="+mn-ea"/>
                          <a:cs typeface="+mn-cs"/>
                        </a:rPr>
                        <a:t>LOTES POR EXCEPCIÓN </a:t>
                      </a:r>
                    </a:p>
                  </a:txBody>
                  <a:tcPr marL="89631" marR="8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F1F5"/>
                    </a:solidFill>
                  </a:tcPr>
                </a:tc>
                <a:extLst>
                  <a:ext uri="{0D108BD9-81ED-4DB2-BD59-A6C34878D82A}">
                    <a16:rowId xmlns:a16="http://schemas.microsoft.com/office/drawing/2014/main" val="10001"/>
                  </a:ext>
                </a:extLst>
              </a:tr>
            </a:tbl>
          </a:graphicData>
        </a:graphic>
      </p:graphicFrame>
      <p:graphicFrame>
        <p:nvGraphicFramePr>
          <p:cNvPr id="15" name="Tabla 14"/>
          <p:cNvGraphicFramePr>
            <a:graphicFrameLocks noGrp="1"/>
          </p:cNvGraphicFramePr>
          <p:nvPr>
            <p:extLst>
              <p:ext uri="{D42A27DB-BD31-4B8C-83A1-F6EECF244321}">
                <p14:modId xmlns:p14="http://schemas.microsoft.com/office/powerpoint/2010/main" val="704473459"/>
              </p:ext>
            </p:extLst>
          </p:nvPr>
        </p:nvGraphicFramePr>
        <p:xfrm>
          <a:off x="350876" y="1769278"/>
          <a:ext cx="2403754" cy="4370067"/>
        </p:xfrm>
        <a:graphic>
          <a:graphicData uri="http://schemas.openxmlformats.org/drawingml/2006/table">
            <a:tbl>
              <a:tblPr>
                <a:tableStyleId>{5C22544A-7EE6-4342-B048-85BDC9FD1C3A}</a:tableStyleId>
              </a:tblPr>
              <a:tblGrid>
                <a:gridCol w="780694">
                  <a:extLst>
                    <a:ext uri="{9D8B030D-6E8A-4147-A177-3AD203B41FA5}">
                      <a16:colId xmlns:a16="http://schemas.microsoft.com/office/drawing/2014/main" val="20000"/>
                    </a:ext>
                  </a:extLst>
                </a:gridCol>
                <a:gridCol w="1623060">
                  <a:extLst>
                    <a:ext uri="{9D8B030D-6E8A-4147-A177-3AD203B41FA5}">
                      <a16:colId xmlns:a16="http://schemas.microsoft.com/office/drawing/2014/main" val="20001"/>
                    </a:ext>
                  </a:extLst>
                </a:gridCol>
              </a:tblGrid>
              <a:tr h="264304">
                <a:tc>
                  <a:txBody>
                    <a:bodyPr/>
                    <a:lstStyle/>
                    <a:p>
                      <a:pPr algn="ctr" fontAlgn="ctr"/>
                      <a:r>
                        <a:rPr lang="es-EC" sz="1800" b="1" u="none" strike="noStrike" dirty="0">
                          <a:solidFill>
                            <a:srgbClr val="002060"/>
                          </a:solidFill>
                          <a:effectLst/>
                        </a:rPr>
                        <a:t>Lotes</a:t>
                      </a:r>
                      <a:endParaRPr lang="es-EC" sz="1800" b="1" i="0" u="none" strike="noStrike" dirty="0">
                        <a:solidFill>
                          <a:srgbClr val="002060"/>
                        </a:solidFill>
                        <a:effectLst/>
                        <a:latin typeface="Calibri" panose="020F0502020204030204" pitchFamily="34" charset="0"/>
                      </a:endParaRPr>
                    </a:p>
                  </a:txBody>
                  <a:tcPr marL="8980" marR="8980" marT="89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C" sz="1800" b="1" u="none" strike="noStrike" dirty="0">
                          <a:solidFill>
                            <a:srgbClr val="002060"/>
                          </a:solidFill>
                          <a:effectLst/>
                        </a:rPr>
                        <a:t>Área Total (m2)</a:t>
                      </a:r>
                      <a:endParaRPr lang="es-EC" sz="1800" b="1" i="0" u="none" strike="noStrike" dirty="0">
                        <a:solidFill>
                          <a:srgbClr val="002060"/>
                        </a:solidFill>
                        <a:effectLst/>
                        <a:latin typeface="Calibri" panose="020F0502020204030204" pitchFamily="34" charset="0"/>
                      </a:endParaRPr>
                    </a:p>
                  </a:txBody>
                  <a:tcPr marL="8980" marR="8980" marT="89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40398">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kern="1200">
                          <a:solidFill>
                            <a:srgbClr val="002060"/>
                          </a:solidFill>
                          <a:effectLst/>
                          <a:latin typeface="Times New Roman" panose="02020603050405020304" pitchFamily="18" charset="0"/>
                          <a:ea typeface="+mn-ea"/>
                          <a:cs typeface="Times New Roman" panose="02020603050405020304" pitchFamily="18" charset="0"/>
                        </a:rPr>
                        <a:t>255,00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40398">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151,94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2"/>
                  </a:ext>
                </a:extLst>
              </a:tr>
              <a:tr h="240398">
                <a:tc>
                  <a:txBody>
                    <a:bodyPr/>
                    <a:lstStyle/>
                    <a:p>
                      <a:pPr algn="ctr" fontAlgn="ctr"/>
                      <a:r>
                        <a:rPr lang="es-EC" sz="1200" b="0" i="0" u="none" strike="noStrike" kern="1200">
                          <a:solidFill>
                            <a:srgbClr val="002060"/>
                          </a:solidFill>
                          <a:effectLst/>
                          <a:latin typeface="Times New Roman" panose="02020603050405020304" pitchFamily="18" charset="0"/>
                          <a:ea typeface="+mn-ea"/>
                          <a:cs typeface="Times New Roman" panose="02020603050405020304" pitchFamily="18" charset="0"/>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131,77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240398">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317,41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40398">
                <a:tc>
                  <a:txBody>
                    <a:bodyPr/>
                    <a:lstStyle/>
                    <a:p>
                      <a:pPr algn="ctr" fontAlgn="ctr"/>
                      <a:r>
                        <a:rPr lang="es-EC" sz="1200" b="0" i="0" u="none" strike="noStrike" kern="1200">
                          <a:solidFill>
                            <a:srgbClr val="002060"/>
                          </a:solidFill>
                          <a:effectLst/>
                          <a:latin typeface="Times New Roman" panose="02020603050405020304" pitchFamily="18" charset="0"/>
                          <a:ea typeface="+mn-ea"/>
                          <a:cs typeface="Times New Roman" panose="02020603050405020304" pitchFamily="18" charset="0"/>
                        </a:rPr>
                        <a:t>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340,44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40398">
                <a:tc>
                  <a:txBody>
                    <a:bodyPr/>
                    <a:lstStyle/>
                    <a:p>
                      <a:pPr algn="ctr" fontAlgn="ctr"/>
                      <a:r>
                        <a:rPr lang="es-EC" sz="1200" b="0" i="0" u="none" strike="noStrike" kern="1200">
                          <a:solidFill>
                            <a:srgbClr val="002060"/>
                          </a:solidFill>
                          <a:effectLst/>
                          <a:latin typeface="Times New Roman" panose="02020603050405020304" pitchFamily="18" charset="0"/>
                          <a:ea typeface="+mn-ea"/>
                          <a:cs typeface="Times New Roman" panose="02020603050405020304" pitchFamily="18" charset="0"/>
                        </a:rPr>
                        <a:t>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336,98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40398">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136,80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7"/>
                  </a:ext>
                </a:extLst>
              </a:tr>
              <a:tr h="240398">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118,50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8"/>
                  </a:ext>
                </a:extLst>
              </a:tr>
              <a:tr h="240398">
                <a:tc>
                  <a:txBody>
                    <a:bodyPr/>
                    <a:lstStyle/>
                    <a:p>
                      <a:pPr algn="ctr" fontAlgn="ctr"/>
                      <a:r>
                        <a:rPr lang="es-EC" sz="1200" b="0" i="0" u="none" strike="noStrike" kern="1200">
                          <a:solidFill>
                            <a:srgbClr val="002060"/>
                          </a:solidFill>
                          <a:effectLst/>
                          <a:latin typeface="Times New Roman" panose="02020603050405020304" pitchFamily="18" charset="0"/>
                          <a:ea typeface="+mn-ea"/>
                          <a:cs typeface="Times New Roman" panose="02020603050405020304" pitchFamily="18" charset="0"/>
                        </a:rPr>
                        <a:t>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104,94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9"/>
                  </a:ext>
                </a:extLst>
              </a:tr>
              <a:tr h="240398">
                <a:tc>
                  <a:txBody>
                    <a:bodyPr/>
                    <a:lstStyle/>
                    <a:p>
                      <a:pPr algn="ctr" fontAlgn="ctr"/>
                      <a:r>
                        <a:rPr lang="es-EC" sz="1200" b="0" i="0" u="none" strike="noStrike" kern="1200">
                          <a:solidFill>
                            <a:srgbClr val="002060"/>
                          </a:solidFill>
                          <a:effectLst/>
                          <a:latin typeface="Times New Roman" panose="02020603050405020304" pitchFamily="18" charset="0"/>
                          <a:ea typeface="+mn-ea"/>
                          <a:cs typeface="Times New Roman" panose="02020603050405020304" pitchFamily="18" charset="0"/>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96,94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10"/>
                  </a:ext>
                </a:extLst>
              </a:tr>
              <a:tr h="240398">
                <a:tc>
                  <a:txBody>
                    <a:bodyPr/>
                    <a:lstStyle/>
                    <a:p>
                      <a:pPr algn="ctr" fontAlgn="ctr"/>
                      <a:r>
                        <a:rPr lang="es-EC" sz="1200" b="0" i="0" u="none" strike="noStrike" kern="1200">
                          <a:solidFill>
                            <a:srgbClr val="002060"/>
                          </a:solidFill>
                          <a:effectLst/>
                          <a:latin typeface="Times New Roman" panose="02020603050405020304" pitchFamily="18" charset="0"/>
                          <a:ea typeface="+mn-ea"/>
                          <a:cs typeface="Times New Roman" panose="02020603050405020304" pitchFamily="18" charset="0"/>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86,85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11"/>
                  </a:ext>
                </a:extLst>
              </a:tr>
              <a:tr h="240398">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161,77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12"/>
                  </a:ext>
                </a:extLst>
              </a:tr>
              <a:tr h="240398">
                <a:tc>
                  <a:txBody>
                    <a:bodyPr/>
                    <a:lstStyle/>
                    <a:p>
                      <a:pPr algn="ctr" fontAlgn="ctr"/>
                      <a:r>
                        <a:rPr lang="es-EC" sz="1200" b="0" i="0" u="none" strike="noStrike" kern="1200">
                          <a:solidFill>
                            <a:srgbClr val="002060"/>
                          </a:solidFill>
                          <a:effectLst/>
                          <a:latin typeface="Times New Roman" panose="02020603050405020304" pitchFamily="18" charset="0"/>
                          <a:ea typeface="+mn-ea"/>
                          <a:cs typeface="Times New Roman" panose="02020603050405020304" pitchFamily="18" charset="0"/>
                        </a:rPr>
                        <a:t>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135,82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13"/>
                  </a:ext>
                </a:extLst>
              </a:tr>
              <a:tr h="240398">
                <a:tc>
                  <a:txBody>
                    <a:bodyPr/>
                    <a:lstStyle/>
                    <a:p>
                      <a:pPr algn="ctr" fontAlgn="ctr"/>
                      <a:r>
                        <a:rPr lang="es-EC" sz="1200" b="0" i="0" u="none" strike="noStrike" kern="1200">
                          <a:solidFill>
                            <a:srgbClr val="002060"/>
                          </a:solidFill>
                          <a:effectLst/>
                          <a:latin typeface="Times New Roman" panose="02020603050405020304" pitchFamily="18" charset="0"/>
                          <a:ea typeface="+mn-ea"/>
                          <a:cs typeface="Times New Roman" panose="02020603050405020304" pitchFamily="18" charset="0"/>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126,44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14"/>
                  </a:ext>
                </a:extLst>
              </a:tr>
              <a:tr h="240398">
                <a:tc>
                  <a:txBody>
                    <a:bodyPr/>
                    <a:lstStyle/>
                    <a:p>
                      <a:pPr algn="ctr" fontAlgn="ctr"/>
                      <a:r>
                        <a:rPr lang="es-EC" sz="1200" b="0" i="0" u="none" strike="noStrike" kern="1200">
                          <a:solidFill>
                            <a:srgbClr val="002060"/>
                          </a:solidFill>
                          <a:effectLst/>
                          <a:latin typeface="Times New Roman" panose="02020603050405020304" pitchFamily="18" charset="0"/>
                          <a:ea typeface="+mn-ea"/>
                          <a:cs typeface="Times New Roman" panose="02020603050405020304" pitchFamily="18" charset="0"/>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148,76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15"/>
                  </a:ext>
                </a:extLst>
              </a:tr>
              <a:tr h="240398">
                <a:tc>
                  <a:txBody>
                    <a:bodyPr/>
                    <a:lstStyle/>
                    <a:p>
                      <a:pPr algn="ctr" fontAlgn="ctr"/>
                      <a:r>
                        <a:rPr lang="es-EC" sz="1200" b="0" i="0" u="none" strike="noStrike" kern="1200">
                          <a:solidFill>
                            <a:srgbClr val="002060"/>
                          </a:solidFill>
                          <a:effectLst/>
                          <a:latin typeface="Times New Roman" panose="02020603050405020304" pitchFamily="18" charset="0"/>
                          <a:ea typeface="+mn-ea"/>
                          <a:cs typeface="Times New Roman" panose="02020603050405020304" pitchFamily="18" charset="0"/>
                        </a:rPr>
                        <a:t>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146,59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16"/>
                  </a:ext>
                </a:extLst>
              </a:tr>
              <a:tr h="240398">
                <a:tc>
                  <a:txBody>
                    <a:bodyPr/>
                    <a:lstStyle/>
                    <a:p>
                      <a:pPr algn="ctr" fontAlgn="ctr"/>
                      <a:r>
                        <a:rPr lang="es-EC" sz="1200" b="0" i="0" u="none" strike="noStrike" kern="1200">
                          <a:solidFill>
                            <a:srgbClr val="002060"/>
                          </a:solidFill>
                          <a:effectLst/>
                          <a:latin typeface="Times New Roman" panose="02020603050405020304" pitchFamily="18" charset="0"/>
                          <a:ea typeface="+mn-ea"/>
                          <a:cs typeface="Times New Roman" panose="02020603050405020304" pitchFamily="18" charset="0"/>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144,99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17"/>
                  </a:ext>
                </a:extLst>
              </a:tr>
            </a:tbl>
          </a:graphicData>
        </a:graphic>
      </p:graphicFrame>
      <p:graphicFrame>
        <p:nvGraphicFramePr>
          <p:cNvPr id="13" name="Tabla 12"/>
          <p:cNvGraphicFramePr>
            <a:graphicFrameLocks noGrp="1"/>
          </p:cNvGraphicFramePr>
          <p:nvPr>
            <p:extLst>
              <p:ext uri="{D42A27DB-BD31-4B8C-83A1-F6EECF244321}">
                <p14:modId xmlns:p14="http://schemas.microsoft.com/office/powerpoint/2010/main" val="250836297"/>
              </p:ext>
            </p:extLst>
          </p:nvPr>
        </p:nvGraphicFramePr>
        <p:xfrm>
          <a:off x="2907030" y="1769969"/>
          <a:ext cx="2403754" cy="4370067"/>
        </p:xfrm>
        <a:graphic>
          <a:graphicData uri="http://schemas.openxmlformats.org/drawingml/2006/table">
            <a:tbl>
              <a:tblPr>
                <a:tableStyleId>{5C22544A-7EE6-4342-B048-85BDC9FD1C3A}</a:tableStyleId>
              </a:tblPr>
              <a:tblGrid>
                <a:gridCol w="780694">
                  <a:extLst>
                    <a:ext uri="{9D8B030D-6E8A-4147-A177-3AD203B41FA5}">
                      <a16:colId xmlns:a16="http://schemas.microsoft.com/office/drawing/2014/main" val="20000"/>
                    </a:ext>
                  </a:extLst>
                </a:gridCol>
                <a:gridCol w="1623060">
                  <a:extLst>
                    <a:ext uri="{9D8B030D-6E8A-4147-A177-3AD203B41FA5}">
                      <a16:colId xmlns:a16="http://schemas.microsoft.com/office/drawing/2014/main" val="20001"/>
                    </a:ext>
                  </a:extLst>
                </a:gridCol>
              </a:tblGrid>
              <a:tr h="264304">
                <a:tc>
                  <a:txBody>
                    <a:bodyPr/>
                    <a:lstStyle/>
                    <a:p>
                      <a:pPr algn="ctr" fontAlgn="ctr"/>
                      <a:r>
                        <a:rPr lang="es-EC" sz="1800" b="1" u="none" strike="noStrike" dirty="0">
                          <a:solidFill>
                            <a:srgbClr val="002060"/>
                          </a:solidFill>
                          <a:effectLst/>
                        </a:rPr>
                        <a:t>Lotes</a:t>
                      </a:r>
                      <a:endParaRPr lang="es-EC" sz="1800" b="1" i="0" u="none" strike="noStrike" dirty="0">
                        <a:solidFill>
                          <a:srgbClr val="002060"/>
                        </a:solidFill>
                        <a:effectLst/>
                        <a:latin typeface="Calibri" panose="020F0502020204030204" pitchFamily="34" charset="0"/>
                      </a:endParaRPr>
                    </a:p>
                  </a:txBody>
                  <a:tcPr marL="8980" marR="8980" marT="89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C" sz="1800" b="1" u="none" strike="noStrike" dirty="0">
                          <a:solidFill>
                            <a:srgbClr val="002060"/>
                          </a:solidFill>
                          <a:effectLst/>
                        </a:rPr>
                        <a:t>Área Total (m2)</a:t>
                      </a:r>
                      <a:endParaRPr lang="es-EC" sz="1800" b="1" i="0" u="none" strike="noStrike" dirty="0">
                        <a:solidFill>
                          <a:srgbClr val="002060"/>
                        </a:solidFill>
                        <a:effectLst/>
                        <a:latin typeface="Calibri" panose="020F0502020204030204" pitchFamily="34" charset="0"/>
                      </a:endParaRPr>
                    </a:p>
                  </a:txBody>
                  <a:tcPr marL="8980" marR="8980" marT="89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138,82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117,59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2"/>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124,68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157,02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4"/>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243,46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158,83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6"/>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235,26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135,06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8"/>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105,61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9"/>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201,38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266,90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170,52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12"/>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82,55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13"/>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101,58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14"/>
                  </a:ext>
                </a:extLst>
              </a:tr>
              <a:tr h="240398">
                <a:tc>
                  <a:txBody>
                    <a:bodyPr/>
                    <a:lstStyle/>
                    <a:p>
                      <a:pPr marL="0" algn="ctr" defTabSz="914400" rtl="0" eaLnBrk="1" fontAlgn="ctr" latinLnBrk="0" hangingPunct="1"/>
                      <a:r>
                        <a:rPr lang="es-EC" sz="1200" b="0" i="0" u="none" strike="noStrike" kern="1200">
                          <a:solidFill>
                            <a:srgbClr val="002060"/>
                          </a:solidFill>
                          <a:effectLst/>
                          <a:latin typeface="Times New Roman" panose="02020603050405020304" pitchFamily="18" charset="0"/>
                          <a:ea typeface="+mn-ea"/>
                          <a:cs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335,10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693,38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221,47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sp>
        <p:nvSpPr>
          <p:cNvPr id="17" name="CuadroTexto 16"/>
          <p:cNvSpPr txBox="1"/>
          <p:nvPr/>
        </p:nvSpPr>
        <p:spPr>
          <a:xfrm>
            <a:off x="1842524" y="108409"/>
            <a:ext cx="8796937" cy="584775"/>
          </a:xfrm>
          <a:prstGeom prst="rect">
            <a:avLst/>
          </a:prstGeom>
          <a:noFill/>
          <a:ln>
            <a:noFill/>
          </a:ln>
        </p:spPr>
        <p:txBody>
          <a:bodyPr wrap="square" rtlCol="0">
            <a:spAutoFit/>
          </a:bodyPr>
          <a:lstStyle/>
          <a:p>
            <a:pPr algn="ctr"/>
            <a:r>
              <a:rPr lang="es-ES" sz="1600" b="1" dirty="0">
                <a:solidFill>
                  <a:srgbClr val="0070C0"/>
                </a:solidFill>
              </a:rPr>
              <a:t>ASENTAMIENTO HUMANO DE HECHO Y CONSOLIDADO DE INTERÉS SOCIAL DENOMINADO </a:t>
            </a:r>
            <a:r>
              <a:rPr lang="es-EC" sz="1600" b="1" dirty="0">
                <a:solidFill>
                  <a:srgbClr val="0070C0"/>
                </a:solidFill>
              </a:rPr>
              <a:t>COMITÉ PRO MEJORAS DEL BARRIO “SAN JACINTO”</a:t>
            </a:r>
          </a:p>
        </p:txBody>
      </p:sp>
      <p:sp>
        <p:nvSpPr>
          <p:cNvPr id="18" name="CuadroTexto 17"/>
          <p:cNvSpPr txBox="1"/>
          <p:nvPr/>
        </p:nvSpPr>
        <p:spPr>
          <a:xfrm>
            <a:off x="3545879" y="596309"/>
            <a:ext cx="5486296" cy="461665"/>
          </a:xfrm>
          <a:prstGeom prst="rect">
            <a:avLst/>
          </a:prstGeom>
          <a:noFill/>
        </p:spPr>
        <p:txBody>
          <a:bodyPr wrap="square" rtlCol="0">
            <a:spAutoFit/>
          </a:bodyPr>
          <a:lstStyle/>
          <a:p>
            <a:pPr algn="ctr">
              <a:defRPr/>
            </a:pPr>
            <a:r>
              <a:rPr lang="es-ES" sz="1200" b="1" dirty="0">
                <a:solidFill>
                  <a:srgbClr val="80B8E0"/>
                </a:solidFill>
                <a:latin typeface="Calibri" pitchFamily="34" charset="0"/>
                <a:cs typeface="Arial" charset="0"/>
              </a:rPr>
              <a:t>ADMINISTRACIÓN  ZONAL:  EUGENIO ESPEJO </a:t>
            </a:r>
            <a:r>
              <a:rPr lang="en-US" sz="1200" b="1" dirty="0">
                <a:solidFill>
                  <a:srgbClr val="80B8E0"/>
                </a:solidFill>
                <a:latin typeface="Calibri" pitchFamily="34" charset="0"/>
                <a:cs typeface="Arial" charset="0"/>
              </a:rPr>
              <a:t>-  </a:t>
            </a:r>
            <a:r>
              <a:rPr lang="es-ES" sz="1200" b="1" dirty="0">
                <a:solidFill>
                  <a:srgbClr val="80B8E0"/>
                </a:solidFill>
                <a:latin typeface="Calibri" pitchFamily="34" charset="0"/>
                <a:cs typeface="Arial" charset="0"/>
              </a:rPr>
              <a:t>PARROQUIA: </a:t>
            </a:r>
            <a:r>
              <a:rPr lang="es-EC" sz="1200" b="1" dirty="0">
                <a:solidFill>
                  <a:srgbClr val="80B8E0"/>
                </a:solidFill>
                <a:latin typeface="Calibri" pitchFamily="34" charset="0"/>
                <a:cs typeface="Arial" charset="0"/>
              </a:rPr>
              <a:t>COCHAPAMBA </a:t>
            </a:r>
          </a:p>
          <a:p>
            <a:pPr algn="ctr">
              <a:defRPr/>
            </a:pPr>
            <a:endParaRPr lang="es-ES" sz="1200" b="1" dirty="0">
              <a:solidFill>
                <a:srgbClr val="80B8E0"/>
              </a:solidFill>
              <a:latin typeface="Calibri" pitchFamily="34" charset="0"/>
              <a:cs typeface="Arial" charset="0"/>
            </a:endParaRPr>
          </a:p>
        </p:txBody>
      </p:sp>
      <p:graphicFrame>
        <p:nvGraphicFramePr>
          <p:cNvPr id="20" name="Tabla 19"/>
          <p:cNvGraphicFramePr>
            <a:graphicFrameLocks noGrp="1"/>
          </p:cNvGraphicFramePr>
          <p:nvPr>
            <p:extLst>
              <p:ext uri="{D42A27DB-BD31-4B8C-83A1-F6EECF244321}">
                <p14:modId xmlns:p14="http://schemas.microsoft.com/office/powerpoint/2010/main" val="1625837465"/>
              </p:ext>
            </p:extLst>
          </p:nvPr>
        </p:nvGraphicFramePr>
        <p:xfrm>
          <a:off x="5463184" y="1768587"/>
          <a:ext cx="2403754" cy="4129669"/>
        </p:xfrm>
        <a:graphic>
          <a:graphicData uri="http://schemas.openxmlformats.org/drawingml/2006/table">
            <a:tbl>
              <a:tblPr>
                <a:tableStyleId>{5C22544A-7EE6-4342-B048-85BDC9FD1C3A}</a:tableStyleId>
              </a:tblPr>
              <a:tblGrid>
                <a:gridCol w="780694">
                  <a:extLst>
                    <a:ext uri="{9D8B030D-6E8A-4147-A177-3AD203B41FA5}">
                      <a16:colId xmlns:a16="http://schemas.microsoft.com/office/drawing/2014/main" val="20000"/>
                    </a:ext>
                  </a:extLst>
                </a:gridCol>
                <a:gridCol w="1623060">
                  <a:extLst>
                    <a:ext uri="{9D8B030D-6E8A-4147-A177-3AD203B41FA5}">
                      <a16:colId xmlns:a16="http://schemas.microsoft.com/office/drawing/2014/main" val="20001"/>
                    </a:ext>
                  </a:extLst>
                </a:gridCol>
              </a:tblGrid>
              <a:tr h="264304">
                <a:tc>
                  <a:txBody>
                    <a:bodyPr/>
                    <a:lstStyle/>
                    <a:p>
                      <a:pPr algn="ctr" fontAlgn="ctr"/>
                      <a:r>
                        <a:rPr lang="es-EC" sz="1800" b="1" u="none" strike="noStrike" dirty="0">
                          <a:solidFill>
                            <a:srgbClr val="002060"/>
                          </a:solidFill>
                          <a:effectLst/>
                        </a:rPr>
                        <a:t>Lotes</a:t>
                      </a:r>
                      <a:endParaRPr lang="es-EC" sz="1800" b="1" i="0" u="none" strike="noStrike" dirty="0">
                        <a:solidFill>
                          <a:srgbClr val="002060"/>
                        </a:solidFill>
                        <a:effectLst/>
                        <a:latin typeface="Calibri" panose="020F0502020204030204" pitchFamily="34" charset="0"/>
                      </a:endParaRPr>
                    </a:p>
                  </a:txBody>
                  <a:tcPr marL="8980" marR="8980" marT="89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C" sz="1800" b="1" u="none" strike="noStrike" dirty="0">
                          <a:solidFill>
                            <a:srgbClr val="002060"/>
                          </a:solidFill>
                          <a:effectLst/>
                        </a:rPr>
                        <a:t>Área Total (m2)</a:t>
                      </a:r>
                      <a:endParaRPr lang="es-EC" sz="1800" b="1" i="0" u="none" strike="noStrike" dirty="0">
                        <a:solidFill>
                          <a:srgbClr val="002060"/>
                        </a:solidFill>
                        <a:effectLst/>
                        <a:latin typeface="Calibri" panose="020F0502020204030204" pitchFamily="34" charset="0"/>
                      </a:endParaRPr>
                    </a:p>
                  </a:txBody>
                  <a:tcPr marL="8980" marR="8980" marT="89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a:solidFill>
                            <a:srgbClr val="002060"/>
                          </a:solidFill>
                          <a:effectLst/>
                          <a:latin typeface="Times New Roman" panose="02020603050405020304" pitchFamily="18" charset="0"/>
                          <a:ea typeface="+mn-ea"/>
                          <a:cs typeface="Times New Roman" panose="02020603050405020304" pitchFamily="18" charset="0"/>
                        </a:rPr>
                        <a:t>409,04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207,29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160,80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347,22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299,35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260,50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257,09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232,13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344,25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121,49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10"/>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130,38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11"/>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125,58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12"/>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252,12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193,19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14"/>
                  </a:ext>
                </a:extLst>
              </a:tr>
              <a:tr h="240398">
                <a:tc>
                  <a:txBody>
                    <a:bodyPr/>
                    <a:lstStyle/>
                    <a:p>
                      <a:pPr marL="0" algn="ctr" defTabSz="914400" rtl="0" eaLnBrk="1" fontAlgn="ctr" latinLnBrk="0" hangingPunct="1"/>
                      <a:r>
                        <a:rPr lang="es-EC" sz="1200" b="0" i="0" u="none" strike="noStrike" kern="1200">
                          <a:solidFill>
                            <a:srgbClr val="002060"/>
                          </a:solidFill>
                          <a:effectLst/>
                          <a:latin typeface="Times New Roman" panose="02020603050405020304" pitchFamily="18" charset="0"/>
                          <a:ea typeface="+mn-ea"/>
                          <a:cs typeface="Times New Roman" panose="02020603050405020304" pitchFamily="18" charset="0"/>
                        </a:rPr>
                        <a:t>117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235,85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40398">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118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s-EC"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rPr>
                        <a:t>78,94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584365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4884" y="6086890"/>
            <a:ext cx="1243123" cy="625833"/>
          </a:xfrm>
          <a:prstGeom prst="rect">
            <a:avLst/>
          </a:prstGeom>
        </p:spPr>
      </p:pic>
      <p:pic>
        <p:nvPicPr>
          <p:cNvPr id="6" name="Imagen 5"/>
          <p:cNvPicPr>
            <a:picLocks noChangeAspect="1"/>
          </p:cNvPicPr>
          <p:nvPr/>
        </p:nvPicPr>
        <p:blipFill rotWithShape="1">
          <a:blip r:embed="rId3"/>
          <a:srcRect t="2" r="16755" b="-179058"/>
          <a:stretch/>
        </p:blipFill>
        <p:spPr>
          <a:xfrm>
            <a:off x="350876" y="6419439"/>
            <a:ext cx="10092536" cy="446582"/>
          </a:xfrm>
          <a:prstGeom prst="rect">
            <a:avLst/>
          </a:prstGeom>
        </p:spPr>
      </p:pic>
      <p:sp>
        <p:nvSpPr>
          <p:cNvPr id="19" name="CuadroTexto 18"/>
          <p:cNvSpPr txBox="1"/>
          <p:nvPr/>
        </p:nvSpPr>
        <p:spPr>
          <a:xfrm>
            <a:off x="350876" y="1211974"/>
            <a:ext cx="10657801" cy="461665"/>
          </a:xfrm>
          <a:prstGeom prst="rect">
            <a:avLst/>
          </a:prstGeom>
          <a:noFill/>
        </p:spPr>
        <p:txBody>
          <a:bodyPr wrap="square" rtlCol="0">
            <a:spAutoFit/>
          </a:bodyPr>
          <a:lstStyle/>
          <a:p>
            <a:r>
              <a:rPr lang="es-ES_tradnl" sz="2400" b="1" dirty="0">
                <a:solidFill>
                  <a:srgbClr val="C00000"/>
                </a:solidFill>
              </a:rPr>
              <a:t>PLAN METROPOLITANO DE ORDENAMIENTO TERRITORIAL/ </a:t>
            </a:r>
            <a:r>
              <a:rPr lang="es-ES_tradnl" sz="2400" b="1" dirty="0" smtClean="0">
                <a:solidFill>
                  <a:srgbClr val="C00000"/>
                </a:solidFill>
              </a:rPr>
              <a:t>PMDOT</a:t>
            </a:r>
            <a:endParaRPr lang="es-ES_tradnl" sz="2400" b="1" dirty="0">
              <a:solidFill>
                <a:srgbClr val="C00000"/>
              </a:solidFill>
            </a:endParaRPr>
          </a:p>
        </p:txBody>
      </p:sp>
      <p:sp>
        <p:nvSpPr>
          <p:cNvPr id="20" name="CuadroTexto 19"/>
          <p:cNvSpPr txBox="1"/>
          <p:nvPr/>
        </p:nvSpPr>
        <p:spPr>
          <a:xfrm>
            <a:off x="1842524" y="108409"/>
            <a:ext cx="8796937" cy="584775"/>
          </a:xfrm>
          <a:prstGeom prst="rect">
            <a:avLst/>
          </a:prstGeom>
          <a:noFill/>
          <a:ln>
            <a:noFill/>
          </a:ln>
        </p:spPr>
        <p:txBody>
          <a:bodyPr wrap="square" rtlCol="0">
            <a:spAutoFit/>
          </a:bodyPr>
          <a:lstStyle/>
          <a:p>
            <a:pPr algn="ctr"/>
            <a:r>
              <a:rPr lang="es-ES" sz="1600" b="1" dirty="0">
                <a:solidFill>
                  <a:srgbClr val="0070C0"/>
                </a:solidFill>
              </a:rPr>
              <a:t>ASENTAMIENTO HUMANO DE HECHO Y CONSOLIDADO DE INTERÉS SOCIAL DENOMINADO </a:t>
            </a:r>
            <a:r>
              <a:rPr lang="es-EC" sz="1600" b="1" dirty="0">
                <a:solidFill>
                  <a:srgbClr val="0070C0"/>
                </a:solidFill>
              </a:rPr>
              <a:t>COMITÉ PRO MEJORAS DEL BARRIO “SAN JACINTO”</a:t>
            </a:r>
          </a:p>
        </p:txBody>
      </p:sp>
      <p:sp>
        <p:nvSpPr>
          <p:cNvPr id="21" name="CuadroTexto 20"/>
          <p:cNvSpPr txBox="1"/>
          <p:nvPr/>
        </p:nvSpPr>
        <p:spPr>
          <a:xfrm>
            <a:off x="3545879" y="596309"/>
            <a:ext cx="5486296" cy="461665"/>
          </a:xfrm>
          <a:prstGeom prst="rect">
            <a:avLst/>
          </a:prstGeom>
          <a:noFill/>
        </p:spPr>
        <p:txBody>
          <a:bodyPr wrap="square" rtlCol="0">
            <a:spAutoFit/>
          </a:bodyPr>
          <a:lstStyle/>
          <a:p>
            <a:pPr algn="ctr">
              <a:defRPr/>
            </a:pPr>
            <a:r>
              <a:rPr lang="es-ES" sz="1200" b="1" dirty="0">
                <a:solidFill>
                  <a:srgbClr val="80B8E0"/>
                </a:solidFill>
                <a:latin typeface="Calibri" pitchFamily="34" charset="0"/>
                <a:cs typeface="Arial" charset="0"/>
              </a:rPr>
              <a:t>ADMINISTRACIÓN  ZONAL:  EUGENIO ESPEJO </a:t>
            </a:r>
            <a:r>
              <a:rPr lang="en-US" sz="1200" b="1" dirty="0">
                <a:solidFill>
                  <a:srgbClr val="80B8E0"/>
                </a:solidFill>
                <a:latin typeface="Calibri" pitchFamily="34" charset="0"/>
                <a:cs typeface="Arial" charset="0"/>
              </a:rPr>
              <a:t>-  </a:t>
            </a:r>
            <a:r>
              <a:rPr lang="es-ES" sz="1200" b="1" dirty="0">
                <a:solidFill>
                  <a:srgbClr val="80B8E0"/>
                </a:solidFill>
                <a:latin typeface="Calibri" pitchFamily="34" charset="0"/>
                <a:cs typeface="Arial" charset="0"/>
              </a:rPr>
              <a:t>PARROQUIA: </a:t>
            </a:r>
            <a:r>
              <a:rPr lang="es-EC" sz="1200" b="1" dirty="0">
                <a:solidFill>
                  <a:srgbClr val="80B8E0"/>
                </a:solidFill>
                <a:latin typeface="Calibri" pitchFamily="34" charset="0"/>
                <a:cs typeface="Arial" charset="0"/>
              </a:rPr>
              <a:t>COCHAPAMBA </a:t>
            </a:r>
          </a:p>
          <a:p>
            <a:pPr algn="ctr">
              <a:defRPr/>
            </a:pPr>
            <a:endParaRPr lang="es-ES" sz="1200" b="1" dirty="0">
              <a:solidFill>
                <a:srgbClr val="80B8E0"/>
              </a:solidFill>
              <a:latin typeface="Calibri" pitchFamily="34" charset="0"/>
              <a:cs typeface="Arial" charset="0"/>
            </a:endParaRPr>
          </a:p>
        </p:txBody>
      </p:sp>
      <p:pic>
        <p:nvPicPr>
          <p:cNvPr id="22" name="Imagen 21"/>
          <p:cNvPicPr>
            <a:picLocks noChangeAspect="1"/>
          </p:cNvPicPr>
          <p:nvPr/>
        </p:nvPicPr>
        <p:blipFill rotWithShape="1">
          <a:blip r:embed="rId4"/>
          <a:srcRect l="19039" t="27681" r="38676" b="22497"/>
          <a:stretch/>
        </p:blipFill>
        <p:spPr>
          <a:xfrm>
            <a:off x="539819" y="1888930"/>
            <a:ext cx="5084368" cy="3982668"/>
          </a:xfrm>
          <a:prstGeom prst="rect">
            <a:avLst/>
          </a:prstGeom>
        </p:spPr>
      </p:pic>
      <p:grpSp>
        <p:nvGrpSpPr>
          <p:cNvPr id="9" name="Grupo 8"/>
          <p:cNvGrpSpPr/>
          <p:nvPr/>
        </p:nvGrpSpPr>
        <p:grpSpPr>
          <a:xfrm>
            <a:off x="5947895" y="1827639"/>
            <a:ext cx="6244105" cy="4309311"/>
            <a:chOff x="2783393" y="212747"/>
            <a:chExt cx="9408607" cy="6493263"/>
          </a:xfrm>
        </p:grpSpPr>
        <p:pic>
          <p:nvPicPr>
            <p:cNvPr id="10" name="Imagen 9"/>
            <p:cNvPicPr>
              <a:picLocks noChangeAspect="1"/>
            </p:cNvPicPr>
            <p:nvPr/>
          </p:nvPicPr>
          <p:blipFill rotWithShape="1">
            <a:blip r:embed="rId5"/>
            <a:srcRect l="5605" t="5129" r="24423" b="6519"/>
            <a:stretch/>
          </p:blipFill>
          <p:spPr>
            <a:xfrm>
              <a:off x="2783393" y="212747"/>
              <a:ext cx="9408607" cy="6493263"/>
            </a:xfrm>
            <a:prstGeom prst="rect">
              <a:avLst/>
            </a:prstGeom>
          </p:spPr>
        </p:pic>
        <p:sp>
          <p:nvSpPr>
            <p:cNvPr id="11" name="Forma libre 10"/>
            <p:cNvSpPr/>
            <p:nvPr/>
          </p:nvSpPr>
          <p:spPr>
            <a:xfrm>
              <a:off x="3798277" y="713433"/>
              <a:ext cx="7486022" cy="5988818"/>
            </a:xfrm>
            <a:custGeom>
              <a:avLst/>
              <a:gdLst>
                <a:gd name="connsiteX0" fmla="*/ 0 w 7486022"/>
                <a:gd name="connsiteY0" fmla="*/ 3557116 h 5988818"/>
                <a:gd name="connsiteX1" fmla="*/ 1326382 w 7486022"/>
                <a:gd name="connsiteY1" fmla="*/ 5988818 h 5988818"/>
                <a:gd name="connsiteX2" fmla="*/ 1436914 w 7486022"/>
                <a:gd name="connsiteY2" fmla="*/ 5988818 h 5988818"/>
                <a:gd name="connsiteX3" fmla="*/ 1718268 w 7486022"/>
                <a:gd name="connsiteY3" fmla="*/ 5707464 h 5988818"/>
                <a:gd name="connsiteX4" fmla="*/ 2049864 w 7486022"/>
                <a:gd name="connsiteY4" fmla="*/ 5426110 h 5988818"/>
                <a:gd name="connsiteX5" fmla="*/ 2331218 w 7486022"/>
                <a:gd name="connsiteY5" fmla="*/ 5205046 h 5988818"/>
                <a:gd name="connsiteX6" fmla="*/ 2562330 w 7486022"/>
                <a:gd name="connsiteY6" fmla="*/ 5044272 h 5988818"/>
                <a:gd name="connsiteX7" fmla="*/ 2783393 w 7486022"/>
                <a:gd name="connsiteY7" fmla="*/ 5024176 h 5988818"/>
                <a:gd name="connsiteX8" fmla="*/ 2883877 w 7486022"/>
                <a:gd name="connsiteY8" fmla="*/ 5024176 h 5988818"/>
                <a:gd name="connsiteX9" fmla="*/ 3225521 w 7486022"/>
                <a:gd name="connsiteY9" fmla="*/ 5124659 h 5988818"/>
                <a:gd name="connsiteX10" fmla="*/ 3577213 w 7486022"/>
                <a:gd name="connsiteY10" fmla="*/ 5365820 h 5988818"/>
                <a:gd name="connsiteX11" fmla="*/ 7486022 w 7486022"/>
                <a:gd name="connsiteY11" fmla="*/ 1286189 h 5988818"/>
                <a:gd name="connsiteX12" fmla="*/ 7023798 w 7486022"/>
                <a:gd name="connsiteY12" fmla="*/ 864158 h 5988818"/>
                <a:gd name="connsiteX13" fmla="*/ 6973556 w 7486022"/>
                <a:gd name="connsiteY13" fmla="*/ 502418 h 5988818"/>
                <a:gd name="connsiteX14" fmla="*/ 6873072 w 7486022"/>
                <a:gd name="connsiteY14" fmla="*/ 0 h 5988818"/>
                <a:gd name="connsiteX15" fmla="*/ 6631912 w 7486022"/>
                <a:gd name="connsiteY15" fmla="*/ 60290 h 5988818"/>
                <a:gd name="connsiteX16" fmla="*/ 6029011 w 7486022"/>
                <a:gd name="connsiteY16" fmla="*/ 120580 h 5988818"/>
                <a:gd name="connsiteX17" fmla="*/ 5275385 w 7486022"/>
                <a:gd name="connsiteY17" fmla="*/ 492369 h 5988818"/>
                <a:gd name="connsiteX18" fmla="*/ 5074418 w 7486022"/>
                <a:gd name="connsiteY18" fmla="*/ 592853 h 5988818"/>
                <a:gd name="connsiteX19" fmla="*/ 4953837 w 7486022"/>
                <a:gd name="connsiteY19" fmla="*/ 633046 h 5988818"/>
                <a:gd name="connsiteX20" fmla="*/ 4883499 w 7486022"/>
                <a:gd name="connsiteY20" fmla="*/ 633046 h 5988818"/>
                <a:gd name="connsiteX21" fmla="*/ 4883499 w 7486022"/>
                <a:gd name="connsiteY21" fmla="*/ 633046 h 5988818"/>
                <a:gd name="connsiteX22" fmla="*/ 4793064 w 7486022"/>
                <a:gd name="connsiteY22" fmla="*/ 462224 h 5988818"/>
                <a:gd name="connsiteX23" fmla="*/ 4742822 w 7486022"/>
                <a:gd name="connsiteY23" fmla="*/ 432079 h 5988818"/>
                <a:gd name="connsiteX24" fmla="*/ 4481565 w 7486022"/>
                <a:gd name="connsiteY24" fmla="*/ 452176 h 5988818"/>
                <a:gd name="connsiteX25" fmla="*/ 3697793 w 7486022"/>
                <a:gd name="connsiteY25" fmla="*/ 572756 h 5988818"/>
                <a:gd name="connsiteX26" fmla="*/ 3557116 w 7486022"/>
                <a:gd name="connsiteY26" fmla="*/ 532563 h 5988818"/>
                <a:gd name="connsiteX27" fmla="*/ 2994409 w 7486022"/>
                <a:gd name="connsiteY27" fmla="*/ 874207 h 5988818"/>
                <a:gd name="connsiteX28" fmla="*/ 2893925 w 7486022"/>
                <a:gd name="connsiteY28" fmla="*/ 914400 h 5988818"/>
                <a:gd name="connsiteX29" fmla="*/ 2612571 w 7486022"/>
                <a:gd name="connsiteY29" fmla="*/ 1004835 h 5988818"/>
                <a:gd name="connsiteX30" fmla="*/ 2401556 w 7486022"/>
                <a:gd name="connsiteY30" fmla="*/ 1065125 h 5988818"/>
                <a:gd name="connsiteX31" fmla="*/ 2260879 w 7486022"/>
                <a:gd name="connsiteY31" fmla="*/ 1215851 h 5988818"/>
                <a:gd name="connsiteX32" fmla="*/ 2170444 w 7486022"/>
                <a:gd name="connsiteY32" fmla="*/ 1316334 h 5988818"/>
                <a:gd name="connsiteX33" fmla="*/ 2160396 w 7486022"/>
                <a:gd name="connsiteY33" fmla="*/ 1396721 h 5988818"/>
                <a:gd name="connsiteX34" fmla="*/ 2100105 w 7486022"/>
                <a:gd name="connsiteY34" fmla="*/ 1547446 h 5988818"/>
                <a:gd name="connsiteX35" fmla="*/ 1989574 w 7486022"/>
                <a:gd name="connsiteY35" fmla="*/ 1597688 h 5988818"/>
                <a:gd name="connsiteX36" fmla="*/ 1939332 w 7486022"/>
                <a:gd name="connsiteY36" fmla="*/ 1678075 h 5988818"/>
                <a:gd name="connsiteX37" fmla="*/ 1808703 w 7486022"/>
                <a:gd name="connsiteY37" fmla="*/ 1808703 h 5988818"/>
                <a:gd name="connsiteX38" fmla="*/ 1798655 w 7486022"/>
                <a:gd name="connsiteY38" fmla="*/ 2301072 h 5988818"/>
                <a:gd name="connsiteX39" fmla="*/ 1507253 w 7486022"/>
                <a:gd name="connsiteY39" fmla="*/ 2421653 h 5988818"/>
                <a:gd name="connsiteX40" fmla="*/ 884255 w 7486022"/>
                <a:gd name="connsiteY40" fmla="*/ 2743200 h 5988818"/>
                <a:gd name="connsiteX41" fmla="*/ 251209 w 7486022"/>
                <a:gd name="connsiteY41" fmla="*/ 3185327 h 5988818"/>
                <a:gd name="connsiteX42" fmla="*/ 0 w 7486022"/>
                <a:gd name="connsiteY42" fmla="*/ 3557116 h 598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486022" h="5988818">
                  <a:moveTo>
                    <a:pt x="0" y="3557116"/>
                  </a:moveTo>
                  <a:lnTo>
                    <a:pt x="1326382" y="5988818"/>
                  </a:lnTo>
                  <a:lnTo>
                    <a:pt x="1436914" y="5988818"/>
                  </a:lnTo>
                  <a:lnTo>
                    <a:pt x="1718268" y="5707464"/>
                  </a:lnTo>
                  <a:lnTo>
                    <a:pt x="2049864" y="5426110"/>
                  </a:lnTo>
                  <a:lnTo>
                    <a:pt x="2331218" y="5205046"/>
                  </a:lnTo>
                  <a:lnTo>
                    <a:pt x="2562330" y="5044272"/>
                  </a:lnTo>
                  <a:lnTo>
                    <a:pt x="2783393" y="5024176"/>
                  </a:lnTo>
                  <a:lnTo>
                    <a:pt x="2883877" y="5024176"/>
                  </a:lnTo>
                  <a:lnTo>
                    <a:pt x="3225521" y="5124659"/>
                  </a:lnTo>
                  <a:lnTo>
                    <a:pt x="3577213" y="5365820"/>
                  </a:lnTo>
                  <a:lnTo>
                    <a:pt x="7486022" y="1286189"/>
                  </a:lnTo>
                  <a:lnTo>
                    <a:pt x="7023798" y="864158"/>
                  </a:lnTo>
                  <a:lnTo>
                    <a:pt x="6973556" y="502418"/>
                  </a:lnTo>
                  <a:lnTo>
                    <a:pt x="6873072" y="0"/>
                  </a:lnTo>
                  <a:lnTo>
                    <a:pt x="6631912" y="60290"/>
                  </a:lnTo>
                  <a:lnTo>
                    <a:pt x="6029011" y="120580"/>
                  </a:lnTo>
                  <a:lnTo>
                    <a:pt x="5275385" y="492369"/>
                  </a:lnTo>
                  <a:lnTo>
                    <a:pt x="5074418" y="592853"/>
                  </a:lnTo>
                  <a:lnTo>
                    <a:pt x="4953837" y="633046"/>
                  </a:lnTo>
                  <a:lnTo>
                    <a:pt x="4883499" y="633046"/>
                  </a:lnTo>
                  <a:lnTo>
                    <a:pt x="4883499" y="633046"/>
                  </a:lnTo>
                  <a:lnTo>
                    <a:pt x="4793064" y="462224"/>
                  </a:lnTo>
                  <a:lnTo>
                    <a:pt x="4742822" y="432079"/>
                  </a:lnTo>
                  <a:lnTo>
                    <a:pt x="4481565" y="452176"/>
                  </a:lnTo>
                  <a:lnTo>
                    <a:pt x="3697793" y="572756"/>
                  </a:lnTo>
                  <a:lnTo>
                    <a:pt x="3557116" y="532563"/>
                  </a:lnTo>
                  <a:lnTo>
                    <a:pt x="2994409" y="874207"/>
                  </a:lnTo>
                  <a:lnTo>
                    <a:pt x="2893925" y="914400"/>
                  </a:lnTo>
                  <a:lnTo>
                    <a:pt x="2612571" y="1004835"/>
                  </a:lnTo>
                  <a:lnTo>
                    <a:pt x="2401556" y="1065125"/>
                  </a:lnTo>
                  <a:lnTo>
                    <a:pt x="2260879" y="1215851"/>
                  </a:lnTo>
                  <a:lnTo>
                    <a:pt x="2170444" y="1316334"/>
                  </a:lnTo>
                  <a:lnTo>
                    <a:pt x="2160396" y="1396721"/>
                  </a:lnTo>
                  <a:lnTo>
                    <a:pt x="2100105" y="1547446"/>
                  </a:lnTo>
                  <a:lnTo>
                    <a:pt x="1989574" y="1597688"/>
                  </a:lnTo>
                  <a:lnTo>
                    <a:pt x="1939332" y="1678075"/>
                  </a:lnTo>
                  <a:lnTo>
                    <a:pt x="1808703" y="1808703"/>
                  </a:lnTo>
                  <a:lnTo>
                    <a:pt x="1798655" y="2301072"/>
                  </a:lnTo>
                  <a:lnTo>
                    <a:pt x="1507253" y="2421653"/>
                  </a:lnTo>
                  <a:lnTo>
                    <a:pt x="884255" y="2743200"/>
                  </a:lnTo>
                  <a:lnTo>
                    <a:pt x="251209" y="3185327"/>
                  </a:lnTo>
                  <a:lnTo>
                    <a:pt x="0" y="3557116"/>
                  </a:lnTo>
                  <a:close/>
                </a:path>
              </a:pathLst>
            </a:cu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Forma libre 11"/>
            <p:cNvSpPr/>
            <p:nvPr/>
          </p:nvSpPr>
          <p:spPr>
            <a:xfrm>
              <a:off x="4381081" y="3547068"/>
              <a:ext cx="1245996" cy="1075174"/>
            </a:xfrm>
            <a:custGeom>
              <a:avLst/>
              <a:gdLst>
                <a:gd name="connsiteX0" fmla="*/ 432079 w 1245996"/>
                <a:gd name="connsiteY0" fmla="*/ 1075174 h 1075174"/>
                <a:gd name="connsiteX1" fmla="*/ 432079 w 1245996"/>
                <a:gd name="connsiteY1" fmla="*/ 1075174 h 1075174"/>
                <a:gd name="connsiteX2" fmla="*/ 552660 w 1245996"/>
                <a:gd name="connsiteY2" fmla="*/ 1024932 h 1075174"/>
                <a:gd name="connsiteX3" fmla="*/ 1245996 w 1245996"/>
                <a:gd name="connsiteY3" fmla="*/ 703385 h 1075174"/>
                <a:gd name="connsiteX4" fmla="*/ 763675 w 1245996"/>
                <a:gd name="connsiteY4" fmla="*/ 0 h 1075174"/>
                <a:gd name="connsiteX5" fmla="*/ 0 w 1245996"/>
                <a:gd name="connsiteY5" fmla="*/ 411983 h 1075174"/>
                <a:gd name="connsiteX6" fmla="*/ 432079 w 1245996"/>
                <a:gd name="connsiteY6" fmla="*/ 1075174 h 107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996" h="1075174">
                  <a:moveTo>
                    <a:pt x="432079" y="1075174"/>
                  </a:moveTo>
                  <a:lnTo>
                    <a:pt x="432079" y="1075174"/>
                  </a:lnTo>
                  <a:lnTo>
                    <a:pt x="552660" y="1024932"/>
                  </a:lnTo>
                  <a:lnTo>
                    <a:pt x="1245996" y="703385"/>
                  </a:lnTo>
                  <a:lnTo>
                    <a:pt x="763675" y="0"/>
                  </a:lnTo>
                  <a:lnTo>
                    <a:pt x="0" y="411983"/>
                  </a:lnTo>
                  <a:lnTo>
                    <a:pt x="432079" y="1075174"/>
                  </a:lnTo>
                  <a:close/>
                </a:path>
              </a:pathLst>
            </a:custGeom>
            <a:solidFill>
              <a:srgbClr val="92D050">
                <a:alpha val="55000"/>
              </a:srgbClr>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Forma libre 12"/>
            <p:cNvSpPr/>
            <p:nvPr/>
          </p:nvSpPr>
          <p:spPr>
            <a:xfrm>
              <a:off x="9160232" y="2299527"/>
              <a:ext cx="638457" cy="827829"/>
            </a:xfrm>
            <a:custGeom>
              <a:avLst/>
              <a:gdLst>
                <a:gd name="connsiteX0" fmla="*/ 0 w 638457"/>
                <a:gd name="connsiteY0" fmla="*/ 633046 h 827829"/>
                <a:gd name="connsiteX1" fmla="*/ 238069 w 638457"/>
                <a:gd name="connsiteY1" fmla="*/ 827829 h 827829"/>
                <a:gd name="connsiteX2" fmla="*/ 481548 w 638457"/>
                <a:gd name="connsiteY2" fmla="*/ 551886 h 827829"/>
                <a:gd name="connsiteX3" fmla="*/ 638457 w 638457"/>
                <a:gd name="connsiteY3" fmla="*/ 692563 h 827829"/>
                <a:gd name="connsiteX4" fmla="*/ 541065 w 638457"/>
                <a:gd name="connsiteY4" fmla="*/ 0 h 827829"/>
                <a:gd name="connsiteX5" fmla="*/ 416620 w 638457"/>
                <a:gd name="connsiteY5" fmla="*/ 216426 h 827829"/>
                <a:gd name="connsiteX6" fmla="*/ 0 w 638457"/>
                <a:gd name="connsiteY6" fmla="*/ 633046 h 82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8457" h="827829">
                  <a:moveTo>
                    <a:pt x="0" y="633046"/>
                  </a:moveTo>
                  <a:lnTo>
                    <a:pt x="238069" y="827829"/>
                  </a:lnTo>
                  <a:lnTo>
                    <a:pt x="481548" y="551886"/>
                  </a:lnTo>
                  <a:lnTo>
                    <a:pt x="638457" y="692563"/>
                  </a:lnTo>
                  <a:lnTo>
                    <a:pt x="541065" y="0"/>
                  </a:lnTo>
                  <a:lnTo>
                    <a:pt x="416620" y="216426"/>
                  </a:lnTo>
                  <a:lnTo>
                    <a:pt x="0" y="633046"/>
                  </a:lnTo>
                  <a:close/>
                </a:path>
              </a:pathLst>
            </a:custGeom>
            <a:solidFill>
              <a:srgbClr val="92D050">
                <a:alpha val="55000"/>
              </a:srgbClr>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Forma libre 13"/>
            <p:cNvSpPr/>
            <p:nvPr/>
          </p:nvSpPr>
          <p:spPr>
            <a:xfrm>
              <a:off x="7499162" y="2678272"/>
              <a:ext cx="492369" cy="427442"/>
            </a:xfrm>
            <a:custGeom>
              <a:avLst/>
              <a:gdLst>
                <a:gd name="connsiteX0" fmla="*/ 0 w 492369"/>
                <a:gd name="connsiteY0" fmla="*/ 64928 h 427442"/>
                <a:gd name="connsiteX1" fmla="*/ 378746 w 492369"/>
                <a:gd name="connsiteY1" fmla="*/ 427442 h 427442"/>
                <a:gd name="connsiteX2" fmla="*/ 492369 w 492369"/>
                <a:gd name="connsiteY2" fmla="*/ 308407 h 427442"/>
                <a:gd name="connsiteX3" fmla="*/ 162320 w 492369"/>
                <a:gd name="connsiteY3" fmla="*/ 0 h 427442"/>
                <a:gd name="connsiteX4" fmla="*/ 0 w 492369"/>
                <a:gd name="connsiteY4" fmla="*/ 64928 h 427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369" h="427442">
                  <a:moveTo>
                    <a:pt x="0" y="64928"/>
                  </a:moveTo>
                  <a:lnTo>
                    <a:pt x="378746" y="427442"/>
                  </a:lnTo>
                  <a:lnTo>
                    <a:pt x="492369" y="308407"/>
                  </a:lnTo>
                  <a:lnTo>
                    <a:pt x="162320" y="0"/>
                  </a:lnTo>
                  <a:lnTo>
                    <a:pt x="0" y="64928"/>
                  </a:lnTo>
                  <a:close/>
                </a:path>
              </a:pathLst>
            </a:custGeom>
            <a:solidFill>
              <a:srgbClr val="92D050">
                <a:alpha val="55000"/>
              </a:srgbClr>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Forma libre 14"/>
            <p:cNvSpPr/>
            <p:nvPr/>
          </p:nvSpPr>
          <p:spPr>
            <a:xfrm>
              <a:off x="7991531" y="4707266"/>
              <a:ext cx="584351" cy="611404"/>
            </a:xfrm>
            <a:custGeom>
              <a:avLst/>
              <a:gdLst>
                <a:gd name="connsiteX0" fmla="*/ 86571 w 584351"/>
                <a:gd name="connsiteY0" fmla="*/ 611404 h 611404"/>
                <a:gd name="connsiteX1" fmla="*/ 0 w 584351"/>
                <a:gd name="connsiteY1" fmla="*/ 497780 h 611404"/>
                <a:gd name="connsiteX2" fmla="*/ 465316 w 584351"/>
                <a:gd name="connsiteY2" fmla="*/ 0 h 611404"/>
                <a:gd name="connsiteX3" fmla="*/ 584351 w 584351"/>
                <a:gd name="connsiteY3" fmla="*/ 102803 h 611404"/>
                <a:gd name="connsiteX4" fmla="*/ 86571 w 584351"/>
                <a:gd name="connsiteY4" fmla="*/ 611404 h 611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351" h="611404">
                  <a:moveTo>
                    <a:pt x="86571" y="611404"/>
                  </a:moveTo>
                  <a:lnTo>
                    <a:pt x="0" y="497780"/>
                  </a:lnTo>
                  <a:lnTo>
                    <a:pt x="465316" y="0"/>
                  </a:lnTo>
                  <a:lnTo>
                    <a:pt x="584351" y="102803"/>
                  </a:lnTo>
                  <a:lnTo>
                    <a:pt x="86571" y="611404"/>
                  </a:lnTo>
                  <a:close/>
                </a:path>
              </a:pathLst>
            </a:custGeom>
            <a:solidFill>
              <a:srgbClr val="92D050">
                <a:alpha val="55000"/>
              </a:srgbClr>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Forma libre 15"/>
            <p:cNvSpPr/>
            <p:nvPr/>
          </p:nvSpPr>
          <p:spPr>
            <a:xfrm>
              <a:off x="9127768" y="1217396"/>
              <a:ext cx="476137" cy="497780"/>
            </a:xfrm>
            <a:custGeom>
              <a:avLst/>
              <a:gdLst>
                <a:gd name="connsiteX0" fmla="*/ 0 w 476137"/>
                <a:gd name="connsiteY0" fmla="*/ 216426 h 497780"/>
                <a:gd name="connsiteX1" fmla="*/ 70339 w 476137"/>
                <a:gd name="connsiteY1" fmla="*/ 497780 h 497780"/>
                <a:gd name="connsiteX2" fmla="*/ 476137 w 476137"/>
                <a:gd name="connsiteY2" fmla="*/ 313818 h 497780"/>
                <a:gd name="connsiteX3" fmla="*/ 427441 w 476137"/>
                <a:gd name="connsiteY3" fmla="*/ 0 h 497780"/>
                <a:gd name="connsiteX4" fmla="*/ 308407 w 476137"/>
                <a:gd name="connsiteY4" fmla="*/ 75750 h 497780"/>
                <a:gd name="connsiteX5" fmla="*/ 140677 w 476137"/>
                <a:gd name="connsiteY5" fmla="*/ 156909 h 497780"/>
                <a:gd name="connsiteX6" fmla="*/ 0 w 476137"/>
                <a:gd name="connsiteY6" fmla="*/ 216426 h 497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137" h="497780">
                  <a:moveTo>
                    <a:pt x="0" y="216426"/>
                  </a:moveTo>
                  <a:lnTo>
                    <a:pt x="70339" y="497780"/>
                  </a:lnTo>
                  <a:lnTo>
                    <a:pt x="476137" y="313818"/>
                  </a:lnTo>
                  <a:lnTo>
                    <a:pt x="427441" y="0"/>
                  </a:lnTo>
                  <a:lnTo>
                    <a:pt x="308407" y="75750"/>
                  </a:lnTo>
                  <a:lnTo>
                    <a:pt x="140677" y="156909"/>
                  </a:lnTo>
                  <a:lnTo>
                    <a:pt x="0" y="216426"/>
                  </a:lnTo>
                  <a:close/>
                </a:path>
              </a:pathLst>
            </a:custGeom>
            <a:solidFill>
              <a:srgbClr val="92D050">
                <a:alpha val="55000"/>
              </a:srgbClr>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Forma libre 16"/>
            <p:cNvSpPr/>
            <p:nvPr/>
          </p:nvSpPr>
          <p:spPr>
            <a:xfrm>
              <a:off x="5167172" y="6308819"/>
              <a:ext cx="216426" cy="302996"/>
            </a:xfrm>
            <a:custGeom>
              <a:avLst/>
              <a:gdLst>
                <a:gd name="connsiteX0" fmla="*/ 0 w 216426"/>
                <a:gd name="connsiteY0" fmla="*/ 232658 h 302996"/>
                <a:gd name="connsiteX1" fmla="*/ 0 w 216426"/>
                <a:gd name="connsiteY1" fmla="*/ 232658 h 302996"/>
                <a:gd name="connsiteX2" fmla="*/ 70338 w 216426"/>
                <a:gd name="connsiteY2" fmla="*/ 173141 h 302996"/>
                <a:gd name="connsiteX3" fmla="*/ 16232 w 216426"/>
                <a:gd name="connsiteY3" fmla="*/ 59517 h 302996"/>
                <a:gd name="connsiteX4" fmla="*/ 124445 w 216426"/>
                <a:gd name="connsiteY4" fmla="*/ 0 h 302996"/>
                <a:gd name="connsiteX5" fmla="*/ 216426 w 216426"/>
                <a:gd name="connsiteY5" fmla="*/ 162319 h 302996"/>
                <a:gd name="connsiteX6" fmla="*/ 37874 w 216426"/>
                <a:gd name="connsiteY6" fmla="*/ 302996 h 302996"/>
                <a:gd name="connsiteX7" fmla="*/ 0 w 216426"/>
                <a:gd name="connsiteY7" fmla="*/ 232658 h 302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426" h="302996">
                  <a:moveTo>
                    <a:pt x="0" y="232658"/>
                  </a:moveTo>
                  <a:lnTo>
                    <a:pt x="0" y="232658"/>
                  </a:lnTo>
                  <a:lnTo>
                    <a:pt x="70338" y="173141"/>
                  </a:lnTo>
                  <a:lnTo>
                    <a:pt x="16232" y="59517"/>
                  </a:lnTo>
                  <a:lnTo>
                    <a:pt x="124445" y="0"/>
                  </a:lnTo>
                  <a:lnTo>
                    <a:pt x="216426" y="162319"/>
                  </a:lnTo>
                  <a:lnTo>
                    <a:pt x="37874" y="302996"/>
                  </a:lnTo>
                  <a:lnTo>
                    <a:pt x="0" y="232658"/>
                  </a:lnTo>
                  <a:close/>
                </a:path>
              </a:pathLst>
            </a:custGeom>
            <a:solidFill>
              <a:srgbClr val="92D050">
                <a:alpha val="55000"/>
              </a:srgbClr>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Forma libre 17"/>
            <p:cNvSpPr/>
            <p:nvPr/>
          </p:nvSpPr>
          <p:spPr>
            <a:xfrm>
              <a:off x="4939924" y="6233070"/>
              <a:ext cx="259712" cy="319228"/>
            </a:xfrm>
            <a:custGeom>
              <a:avLst/>
              <a:gdLst>
                <a:gd name="connsiteX0" fmla="*/ 113624 w 259712"/>
                <a:gd name="connsiteY0" fmla="*/ 319228 h 319228"/>
                <a:gd name="connsiteX1" fmla="*/ 211016 w 259712"/>
                <a:gd name="connsiteY1" fmla="*/ 243479 h 319228"/>
                <a:gd name="connsiteX2" fmla="*/ 146088 w 259712"/>
                <a:gd name="connsiteY2" fmla="*/ 129855 h 319228"/>
                <a:gd name="connsiteX3" fmla="*/ 259712 w 259712"/>
                <a:gd name="connsiteY3" fmla="*/ 64928 h 319228"/>
                <a:gd name="connsiteX4" fmla="*/ 194784 w 259712"/>
                <a:gd name="connsiteY4" fmla="*/ 0 h 319228"/>
                <a:gd name="connsiteX5" fmla="*/ 0 w 259712"/>
                <a:gd name="connsiteY5" fmla="*/ 108213 h 319228"/>
                <a:gd name="connsiteX6" fmla="*/ 113624 w 259712"/>
                <a:gd name="connsiteY6" fmla="*/ 319228 h 319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712" h="319228">
                  <a:moveTo>
                    <a:pt x="113624" y="319228"/>
                  </a:moveTo>
                  <a:lnTo>
                    <a:pt x="211016" y="243479"/>
                  </a:lnTo>
                  <a:lnTo>
                    <a:pt x="146088" y="129855"/>
                  </a:lnTo>
                  <a:lnTo>
                    <a:pt x="259712" y="64928"/>
                  </a:lnTo>
                  <a:lnTo>
                    <a:pt x="194784" y="0"/>
                  </a:lnTo>
                  <a:lnTo>
                    <a:pt x="0" y="108213"/>
                  </a:lnTo>
                  <a:lnTo>
                    <a:pt x="113624" y="319228"/>
                  </a:lnTo>
                  <a:close/>
                </a:path>
              </a:pathLst>
            </a:custGeom>
            <a:solidFill>
              <a:srgbClr val="92D050">
                <a:alpha val="55000"/>
              </a:srgbClr>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Forma libre 23"/>
            <p:cNvSpPr/>
            <p:nvPr/>
          </p:nvSpPr>
          <p:spPr>
            <a:xfrm>
              <a:off x="9533567" y="811598"/>
              <a:ext cx="941453" cy="2505131"/>
            </a:xfrm>
            <a:custGeom>
              <a:avLst/>
              <a:gdLst>
                <a:gd name="connsiteX0" fmla="*/ 302996 w 941453"/>
                <a:gd name="connsiteY0" fmla="*/ 2505131 h 2505131"/>
                <a:gd name="connsiteX1" fmla="*/ 941453 w 941453"/>
                <a:gd name="connsiteY1" fmla="*/ 1828800 h 2505131"/>
                <a:gd name="connsiteX2" fmla="*/ 697974 w 941453"/>
                <a:gd name="connsiteY2" fmla="*/ 0 h 2505131"/>
                <a:gd name="connsiteX3" fmla="*/ 302996 w 941453"/>
                <a:gd name="connsiteY3" fmla="*/ 27053 h 2505131"/>
                <a:gd name="connsiteX4" fmla="*/ 0 w 941453"/>
                <a:gd name="connsiteY4" fmla="*/ 178551 h 2505131"/>
                <a:gd name="connsiteX5" fmla="*/ 302996 w 941453"/>
                <a:gd name="connsiteY5" fmla="*/ 2505131 h 250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1453" h="2505131">
                  <a:moveTo>
                    <a:pt x="302996" y="2505131"/>
                  </a:moveTo>
                  <a:lnTo>
                    <a:pt x="941453" y="1828800"/>
                  </a:lnTo>
                  <a:lnTo>
                    <a:pt x="697974" y="0"/>
                  </a:lnTo>
                  <a:lnTo>
                    <a:pt x="302996" y="27053"/>
                  </a:lnTo>
                  <a:lnTo>
                    <a:pt x="0" y="178551"/>
                  </a:lnTo>
                  <a:lnTo>
                    <a:pt x="302996" y="2505131"/>
                  </a:lnTo>
                  <a:close/>
                </a:path>
              </a:pathLst>
            </a:custGeom>
            <a:solidFill>
              <a:srgbClr val="FF0000">
                <a:alpha val="1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Tree>
    <p:extLst>
      <p:ext uri="{BB962C8B-B14F-4D97-AF65-F5344CB8AC3E}">
        <p14:creationId xmlns:p14="http://schemas.microsoft.com/office/powerpoint/2010/main" val="137034727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680</TotalTime>
  <Words>1384</Words>
  <Application>Microsoft Office PowerPoint</Application>
  <PresentationFormat>Panorámica</PresentationFormat>
  <Paragraphs>364</Paragraphs>
  <Slides>8</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Yessica Paola Burbano Puebla</dc:creator>
  <cp:lastModifiedBy>Paul Gabriel Munoz Mera</cp:lastModifiedBy>
  <cp:revision>48</cp:revision>
  <cp:lastPrinted>2020-02-25T19:58:21Z</cp:lastPrinted>
  <dcterms:created xsi:type="dcterms:W3CDTF">2019-12-04T23:35:16Z</dcterms:created>
  <dcterms:modified xsi:type="dcterms:W3CDTF">2021-08-23T20:09:13Z</dcterms:modified>
</cp:coreProperties>
</file>