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441" r:id="rId3"/>
    <p:sldId id="442" r:id="rId4"/>
    <p:sldId id="443" r:id="rId5"/>
    <p:sldId id="444" r:id="rId6"/>
    <p:sldId id="445" r:id="rId7"/>
    <p:sldId id="446" r:id="rId8"/>
    <p:sldId id="427" r:id="rId9"/>
    <p:sldId id="417" r:id="rId10"/>
    <p:sldId id="423" r:id="rId11"/>
    <p:sldId id="447" r:id="rId12"/>
    <p:sldId id="448" r:id="rId13"/>
    <p:sldId id="449" r:id="rId14"/>
    <p:sldId id="455" r:id="rId15"/>
    <p:sldId id="453" r:id="rId16"/>
    <p:sldId id="439" r:id="rId17"/>
    <p:sldId id="257" r:id="rId18"/>
    <p:sldId id="262" r:id="rId19"/>
    <p:sldId id="456" r:id="rId20"/>
    <p:sldId id="261" r:id="rId21"/>
    <p:sldId id="259" r:id="rId22"/>
    <p:sldId id="457" r:id="rId23"/>
    <p:sldId id="458" r:id="rId24"/>
    <p:sldId id="260" r:id="rId25"/>
  </p:sldIdLst>
  <p:sldSz cx="12192000" cy="6858000"/>
  <p:notesSz cx="6797675" cy="992822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2994"/>
    <a:srgbClr val="4472C4"/>
    <a:srgbClr val="4976CA"/>
    <a:srgbClr val="FF0000"/>
    <a:srgbClr val="A828A8"/>
    <a:srgbClr val="E73122"/>
    <a:srgbClr val="EF5B3F"/>
    <a:srgbClr val="095DA6"/>
    <a:srgbClr val="159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6450" autoAdjust="0"/>
  </p:normalViewPr>
  <p:slideViewPr>
    <p:cSldViewPr snapToGrid="0" snapToObjects="1">
      <p:cViewPr>
        <p:scale>
          <a:sx n="70" d="100"/>
          <a:sy n="70" d="100"/>
        </p:scale>
        <p:origin x="-1104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8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sararodriguez\Downloads\Resumen%20del%2004%20de%20mayo%20al%20%2005%20agost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CER\Desktop\CDMI%20MDQ\PRESENTACION\SEMANA%2018\TABLAS%20PRES%20LUNES%2010%20de%20abril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\\Users\sararodriguez\Documents\SECRETARIA%20\ATENCIONES%20\SE%2031\TABLAS%20PRES%2006%20agost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nrodriguez\Documents\DOCUMENTOS%20SARA\VACUNAS\Resumen%20del%2004%20de%20mayo%20al%20%2005%20ago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TOTAL DE ATENCIONES REALIZADAS EN PUNTOS FIJOS Y BRIGADAS MÓVILES DESDE EL 22 DE JULIO 2020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Atenciones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Sheet1!$A$4:$A$13</c:f>
              <c:strCache>
                <c:ptCount val="10"/>
                <c:pt idx="0">
                  <c:v>BRIGADAS MOVILES</c:v>
                </c:pt>
                <c:pt idx="1">
                  <c:v>TRIAJE CENTRO DE OPERACIONES IÑAQUITO</c:v>
                </c:pt>
                <c:pt idx="2">
                  <c:v>TRIAJE COLISEO CALDERON</c:v>
                </c:pt>
                <c:pt idx="3">
                  <c:v>TRIAJE PARQUE DIVERSIDADES</c:v>
                </c:pt>
                <c:pt idx="4">
                  <c:v>TRIAJE SAN DIEGO</c:v>
                </c:pt>
                <c:pt idx="5">
                  <c:v>TRIAJE UEM 9 DE OCTUBRE</c:v>
                </c:pt>
                <c:pt idx="6">
                  <c:v>TRIAJE UEM CALDERON</c:v>
                </c:pt>
                <c:pt idx="7">
                  <c:v>TRIAJE UEM JULIO MORENO</c:v>
                </c:pt>
                <c:pt idx="8">
                  <c:v>TRIAJE UEM QUITUMBE</c:v>
                </c:pt>
                <c:pt idx="9">
                  <c:v>TRIAJE UEM SUCRE</c:v>
                </c:pt>
              </c:strCache>
            </c:strRef>
          </c:cat>
          <c:val>
            <c:numRef>
              <c:f>Sheet1!$B$4:$B$13</c:f>
              <c:numCache>
                <c:formatCode>###0</c:formatCode>
                <c:ptCount val="10"/>
                <c:pt idx="0">
                  <c:v>93129</c:v>
                </c:pt>
                <c:pt idx="1">
                  <c:v>933</c:v>
                </c:pt>
                <c:pt idx="2">
                  <c:v>11492</c:v>
                </c:pt>
                <c:pt idx="3">
                  <c:v>7879</c:v>
                </c:pt>
                <c:pt idx="4">
                  <c:v>17</c:v>
                </c:pt>
                <c:pt idx="5">
                  <c:v>4905</c:v>
                </c:pt>
                <c:pt idx="6">
                  <c:v>883</c:v>
                </c:pt>
                <c:pt idx="7">
                  <c:v>6831</c:v>
                </c:pt>
                <c:pt idx="8">
                  <c:v>10454</c:v>
                </c:pt>
                <c:pt idx="9">
                  <c:v>8134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ED-F14F-9F7E-4B4EA6B0C1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0200576"/>
        <c:axId val="171183488"/>
      </c:barChart>
      <c:catAx>
        <c:axId val="17020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183488"/>
        <c:crosses val="autoZero"/>
        <c:auto val="1"/>
        <c:lblAlgn val="ctr"/>
        <c:lblOffset val="100"/>
        <c:noMultiLvlLbl val="0"/>
      </c:catAx>
      <c:valAx>
        <c:axId val="1711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020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PRIMERA DOSIS DESDE 4 MAYO HASTA 08 AGOSTO SS  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Resumen!$D$120:$D$123</c:f>
              <c:strCache>
                <c:ptCount val="4"/>
                <c:pt idx="0">
                  <c:v>PFIZER</c:v>
                </c:pt>
                <c:pt idx="1">
                  <c:v>SINOVAC</c:v>
                </c:pt>
                <c:pt idx="2">
                  <c:v>AZTRAZENECA</c:v>
                </c:pt>
                <c:pt idx="3">
                  <c:v>TOTAL</c:v>
                </c:pt>
              </c:strCache>
            </c:strRef>
          </c:cat>
          <c:val>
            <c:numRef>
              <c:f>Resumen!$E$120:$E$123</c:f>
              <c:numCache>
                <c:formatCode>General</c:formatCode>
                <c:ptCount val="4"/>
                <c:pt idx="0">
                  <c:v>85166</c:v>
                </c:pt>
                <c:pt idx="1">
                  <c:v>209499</c:v>
                </c:pt>
                <c:pt idx="2">
                  <c:v>41665</c:v>
                </c:pt>
                <c:pt idx="3">
                  <c:v>336330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DB-714B-A75D-AE9BFBA679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805120"/>
        <c:axId val="206003520"/>
      </c:barChart>
      <c:catAx>
        <c:axId val="2128051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06003520"/>
        <c:crosses val="autoZero"/>
        <c:auto val="1"/>
        <c:lblAlgn val="ctr"/>
        <c:lblOffset val="100"/>
        <c:noMultiLvlLbl val="0"/>
      </c:catAx>
      <c:valAx>
        <c:axId val="20600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8051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SEGUNDA DOSIS 04 DE MAYO HASTA 08</a:t>
            </a:r>
            <a:r>
              <a:rPr lang="es-EC" baseline="0"/>
              <a:t> AGOSTO</a:t>
            </a:r>
            <a:r>
              <a:rPr lang="es-EC"/>
              <a:t> POR LA SS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Resumen!$H$119:$H$122</c:f>
              <c:strCache>
                <c:ptCount val="4"/>
                <c:pt idx="0">
                  <c:v>PFIZER</c:v>
                </c:pt>
                <c:pt idx="1">
                  <c:v>SINOVAC</c:v>
                </c:pt>
                <c:pt idx="2">
                  <c:v>AZTRAZENECA</c:v>
                </c:pt>
                <c:pt idx="3">
                  <c:v>TOTAL</c:v>
                </c:pt>
              </c:strCache>
            </c:strRef>
          </c:cat>
          <c:val>
            <c:numRef>
              <c:f>Resumen!$I$119:$I$122</c:f>
              <c:numCache>
                <c:formatCode>General</c:formatCode>
                <c:ptCount val="4"/>
                <c:pt idx="0">
                  <c:v>51089</c:v>
                </c:pt>
                <c:pt idx="1">
                  <c:v>92062</c:v>
                </c:pt>
                <c:pt idx="2">
                  <c:v>15140</c:v>
                </c:pt>
                <c:pt idx="3">
                  <c:v>158291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1A-9043-B62E-09C6F0CFA1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2806144"/>
        <c:axId val="213591168"/>
      </c:barChart>
      <c:catAx>
        <c:axId val="212806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591168"/>
        <c:crosses val="autoZero"/>
        <c:auto val="1"/>
        <c:lblAlgn val="ctr"/>
        <c:lblOffset val="100"/>
        <c:noMultiLvlLbl val="0"/>
      </c:catAx>
      <c:valAx>
        <c:axId val="21359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80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TOTAL VACUNADOS PRIMERA DOSIS POR GRUPO DESDE 4 MAYO HASTA 08 DE AGOSTO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Resumen!$C$166:$C$167</c:f>
              <c:strCache>
                <c:ptCount val="2"/>
                <c:pt idx="0">
                  <c:v>TOTAL VACUNADOS PRIMERA DOSIS POR GRUPO DESDE 4 MAYO HASTA 05 DE AGOSTO</c:v>
                </c:pt>
                <c:pt idx="1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Resumen!$B$168:$B$174</c:f>
              <c:strCache>
                <c:ptCount val="7"/>
                <c:pt idx="0">
                  <c:v>Adultos mayores y enfermedades catastroficas</c:v>
                </c:pt>
                <c:pt idx="1">
                  <c:v>Trabajadores de la salud</c:v>
                </c:pt>
                <c:pt idx="2">
                  <c:v>Afiliados</c:v>
                </c:pt>
                <c:pt idx="3">
                  <c:v>Personal municipal</c:v>
                </c:pt>
                <c:pt idx="4">
                  <c:v>Otros</c:v>
                </c:pt>
                <c:pt idx="5">
                  <c:v>Personas de 18 a 30 años</c:v>
                </c:pt>
                <c:pt idx="6">
                  <c:v>Personas 30 a 50 años</c:v>
                </c:pt>
              </c:strCache>
            </c:strRef>
          </c:cat>
          <c:val>
            <c:numRef>
              <c:f>Resumen!$C$168:$C$174</c:f>
              <c:numCache>
                <c:formatCode>General</c:formatCode>
                <c:ptCount val="7"/>
                <c:pt idx="0">
                  <c:v>83823</c:v>
                </c:pt>
                <c:pt idx="1">
                  <c:v>7316</c:v>
                </c:pt>
                <c:pt idx="2">
                  <c:v>729</c:v>
                </c:pt>
                <c:pt idx="3">
                  <c:v>7180</c:v>
                </c:pt>
                <c:pt idx="4">
                  <c:v>18184</c:v>
                </c:pt>
                <c:pt idx="5">
                  <c:v>73382</c:v>
                </c:pt>
                <c:pt idx="6">
                  <c:v>145716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01-2D49-93FC-7E692642F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212959744"/>
        <c:axId val="206000640"/>
      </c:barChart>
      <c:catAx>
        <c:axId val="21295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6000640"/>
        <c:crosses val="autoZero"/>
        <c:auto val="1"/>
        <c:lblAlgn val="ctr"/>
        <c:lblOffset val="100"/>
        <c:noMultiLvlLbl val="0"/>
      </c:catAx>
      <c:valAx>
        <c:axId val="2060006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1295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VACUNADOS SEGUNDA DOSIS POR GRUPO DESDE 4 MAYO HASTA 08 AGOSTO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Resumen!$F$166:$F$167</c:f>
              <c:strCache>
                <c:ptCount val="2"/>
                <c:pt idx="0">
                  <c:v>TOTAL VACUNADOS SEGUNDA DOSIS POR GRUPO DESDE 4 MAYO HASTA 05 AGOSTO</c:v>
                </c:pt>
                <c:pt idx="1">
                  <c:v>Total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Resumen!$E$168:$E$174</c:f>
              <c:strCache>
                <c:ptCount val="7"/>
                <c:pt idx="0">
                  <c:v>Adultos mayores y enfermedades catastroficas</c:v>
                </c:pt>
                <c:pt idx="1">
                  <c:v>Trabajadores de la salud</c:v>
                </c:pt>
                <c:pt idx="2">
                  <c:v>Afiliados</c:v>
                </c:pt>
                <c:pt idx="3">
                  <c:v>Personal municipal</c:v>
                </c:pt>
                <c:pt idx="4">
                  <c:v>Otros</c:v>
                </c:pt>
                <c:pt idx="5">
                  <c:v>Personas de 18 a 30 años</c:v>
                </c:pt>
                <c:pt idx="6">
                  <c:v>Personas 30 a 50 años</c:v>
                </c:pt>
              </c:strCache>
            </c:strRef>
          </c:cat>
          <c:val>
            <c:numRef>
              <c:f>Resumen!$F$168:$F$174</c:f>
              <c:numCache>
                <c:formatCode>General</c:formatCode>
                <c:ptCount val="7"/>
                <c:pt idx="0">
                  <c:v>130340</c:v>
                </c:pt>
                <c:pt idx="1">
                  <c:v>4572</c:v>
                </c:pt>
                <c:pt idx="2">
                  <c:v>0</c:v>
                </c:pt>
                <c:pt idx="3">
                  <c:v>2131</c:v>
                </c:pt>
                <c:pt idx="4">
                  <c:v>12559</c:v>
                </c:pt>
                <c:pt idx="5">
                  <c:v>7814</c:v>
                </c:pt>
                <c:pt idx="6">
                  <c:v>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9E-684E-8EE4-D9F92008A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overlap val="-58"/>
        <c:axId val="212960768"/>
        <c:axId val="213594048"/>
      </c:barChart>
      <c:catAx>
        <c:axId val="212960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594048"/>
        <c:crosses val="autoZero"/>
        <c:auto val="1"/>
        <c:lblAlgn val="ctr"/>
        <c:lblOffset val="100"/>
        <c:noMultiLvlLbl val="0"/>
      </c:catAx>
      <c:valAx>
        <c:axId val="2135940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296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 sz="1400"/>
              <a:t>VACUNADOS POR GRUPO DE EDAD SEGÚN MSP HASTA 08 DE AGOSTO POR MSP</a:t>
            </a:r>
          </a:p>
        </c:rich>
      </c:tx>
      <c:layout>
        <c:manualLayout>
          <c:xMode val="edge"/>
          <c:yMode val="edge"/>
          <c:x val="0.11280859943441031"/>
          <c:y val="7.8703703703703706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Resumen!$C$287</c:f>
              <c:strCache>
                <c:ptCount val="1"/>
                <c:pt idx="0">
                  <c:v>Primera dosis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Resumen!$B$288:$B$291</c:f>
              <c:strCache>
                <c:ptCount val="4"/>
                <c:pt idx="0">
                  <c:v>16-49</c:v>
                </c:pt>
                <c:pt idx="1">
                  <c:v>50-64</c:v>
                </c:pt>
                <c:pt idx="2">
                  <c:v>más de 65</c:v>
                </c:pt>
                <c:pt idx="3">
                  <c:v>Menores 16 años</c:v>
                </c:pt>
              </c:strCache>
            </c:strRef>
          </c:cat>
          <c:val>
            <c:numRef>
              <c:f>Resumen!$C$288:$C$291</c:f>
              <c:numCache>
                <c:formatCode>General</c:formatCode>
                <c:ptCount val="4"/>
                <c:pt idx="0">
                  <c:v>1251138</c:v>
                </c:pt>
                <c:pt idx="1">
                  <c:v>327043</c:v>
                </c:pt>
                <c:pt idx="2" formatCode="0">
                  <c:v>209186</c:v>
                </c:pt>
                <c:pt idx="3">
                  <c:v>17779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7D-F443-841D-A93273FD2C13}"/>
            </c:ext>
          </c:extLst>
        </c:ser>
        <c:ser>
          <c:idx val="1"/>
          <c:order val="1"/>
          <c:tx>
            <c:strRef>
              <c:f>Resumen!$D$287</c:f>
              <c:strCache>
                <c:ptCount val="1"/>
                <c:pt idx="0">
                  <c:v>Segunda dosis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Resumen!$B$288:$B$291</c:f>
              <c:strCache>
                <c:ptCount val="4"/>
                <c:pt idx="0">
                  <c:v>16-49</c:v>
                </c:pt>
                <c:pt idx="1">
                  <c:v>50-64</c:v>
                </c:pt>
                <c:pt idx="2">
                  <c:v>más de 65</c:v>
                </c:pt>
                <c:pt idx="3">
                  <c:v>Menores 16 años</c:v>
                </c:pt>
              </c:strCache>
            </c:strRef>
          </c:cat>
          <c:val>
            <c:numRef>
              <c:f>Resumen!$D$288:$D$291</c:f>
              <c:numCache>
                <c:formatCode>General</c:formatCode>
                <c:ptCount val="4"/>
                <c:pt idx="0">
                  <c:v>298070</c:v>
                </c:pt>
                <c:pt idx="1">
                  <c:v>233628</c:v>
                </c:pt>
                <c:pt idx="2">
                  <c:v>175163</c:v>
                </c:pt>
                <c:pt idx="3">
                  <c:v>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7D-F443-841D-A93273FD2C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680128"/>
        <c:axId val="213596928"/>
      </c:barChart>
      <c:catAx>
        <c:axId val="2136801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3596928"/>
        <c:crosses val="autoZero"/>
        <c:auto val="1"/>
        <c:lblAlgn val="ctr"/>
        <c:lblOffset val="100"/>
        <c:noMultiLvlLbl val="0"/>
      </c:catAx>
      <c:valAx>
        <c:axId val="213596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680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C"/>
              <a:t>Cobertura por grupo de edad hasta 08 agosto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92-D347-ABFF-5591B693D0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92-D347-ABFF-5591B693D0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92-D347-ABFF-5591B693D0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E92-D347-ABFF-5591B693D0BC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17.7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92-D347-ABFF-5591B693D0B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53.5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92-D347-ABFF-5591B693D0B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66.5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92-D347-ABFF-5591B693D0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Resumen!$B$314:$B$317</c:f>
              <c:strCache>
                <c:ptCount val="4"/>
                <c:pt idx="0">
                  <c:v>COBERTURA POR GRUPO DE EDAD HASTA 06 AGOSTO</c:v>
                </c:pt>
                <c:pt idx="1">
                  <c:v>16-49</c:v>
                </c:pt>
                <c:pt idx="2">
                  <c:v>50-64</c:v>
                </c:pt>
                <c:pt idx="3">
                  <c:v>más de 65</c:v>
                </c:pt>
              </c:strCache>
            </c:strRef>
          </c:cat>
          <c:val>
            <c:numRef>
              <c:f>Resumen!$C$314:$C$317</c:f>
              <c:numCache>
                <c:formatCode>0.0</c:formatCode>
                <c:ptCount val="4"/>
                <c:pt idx="1">
                  <c:v>17.694591831767511</c:v>
                </c:pt>
                <c:pt idx="2">
                  <c:v>53.50414744855194</c:v>
                </c:pt>
                <c:pt idx="3">
                  <c:v>66.532838536424165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E92-D347-ABFF-5591B693D0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C"/>
              <a:t>Vacunados por Sexo según MPS hasta 08 agosto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Resumen!$B$258:$B$259</c:f>
              <c:strCache>
                <c:ptCount val="2"/>
                <c:pt idx="0">
                  <c:v>HOMBRE </c:v>
                </c:pt>
                <c:pt idx="1">
                  <c:v>MUJER</c:v>
                </c:pt>
              </c:strCache>
            </c:strRef>
          </c:cat>
          <c:val>
            <c:numRef>
              <c:f>Resumen!$C$258:$C$259</c:f>
              <c:numCache>
                <c:formatCode>General</c:formatCode>
                <c:ptCount val="2"/>
                <c:pt idx="0">
                  <c:v>1201164</c:v>
                </c:pt>
                <c:pt idx="1">
                  <c:v>1312229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7D-5D4E-B1B6-956A03EB174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1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RESULTADOS DE PRUEBAS REALIZADAS EN BRIGADAS MÓVILES Y TRIAJES DESDE EL 22 JULIO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RESULTADOS DE PRUEBAS REALIZADAS EN BRIGADAS MÓVILES Y TRIAJES DESDE EL 22 JULIO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Sheet1!$C$32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09-F541-BC00-1215868883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909-F541-BC00-1215868883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Sheet1!$A$33:$A$34</c:f>
              <c:strCache>
                <c:ptCount val="2"/>
                <c:pt idx="0">
                  <c:v>NEGATIVO</c:v>
                </c:pt>
                <c:pt idx="1">
                  <c:v>POSITIVO</c:v>
                </c:pt>
              </c:strCache>
            </c:strRef>
          </c:cat>
          <c:val>
            <c:numRef>
              <c:f>Sheet1!$C$33:$C$34</c:f>
              <c:numCache>
                <c:formatCode>###0.0</c:formatCode>
                <c:ptCount val="2"/>
                <c:pt idx="0">
                  <c:v>75.471849221815859</c:v>
                </c:pt>
                <c:pt idx="1">
                  <c:v>24.528150778184148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09-F541-BC00-12158688837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PORCENTAJE DE ATENCIONES REALIZADAS POR SEXO EN PUNTOS FIJOS Y BRIGADAS MÓVILES</a:t>
            </a:r>
            <a:endParaRPr lang="x-none"/>
          </a:p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rich>
      </c:tx>
      <c:layout>
        <c:manualLayout>
          <c:xMode val="edge"/>
          <c:yMode val="edge"/>
          <c:x val="0.12137766752485539"/>
          <c:y val="3.09626960462831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Sheet1!$C$107</c:f>
              <c:strCache>
                <c:ptCount val="1"/>
                <c:pt idx="0">
                  <c:v>Porcentaje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5E-FC4A-8AAF-E03817CEE7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5E-FC4A-8AAF-E03817CEE7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Sheet1!$A$108:$A$109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Sheet1!$C$108:$C$109</c:f>
              <c:numCache>
                <c:formatCode>###0.0</c:formatCode>
                <c:ptCount val="2"/>
                <c:pt idx="0">
                  <c:v>44.976046786536429</c:v>
                </c:pt>
                <c:pt idx="1">
                  <c:v>55.023953213463571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5E-FC4A-8AAF-E03817CEE7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ATENCIONES REALIZADAS POR SEMANA EPIDEMIOLÓGICA EN PUNTOS FIJOS Y BRIGADAS MÓVILES</a:t>
            </a:r>
          </a:p>
        </c:rich>
      </c:tx>
      <c:layout>
        <c:manualLayout>
          <c:xMode val="edge"/>
          <c:yMode val="edge"/>
          <c:x val="0.1039443198090346"/>
          <c:y val="1.587572543245378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Sheet1!$B$45</c:f>
              <c:strCache>
                <c:ptCount val="1"/>
                <c:pt idx="0">
                  <c:v>Atenciones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Sheet1!$A$46:$A$75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</c:numCache>
            </c:numRef>
          </c:cat>
          <c:val>
            <c:numRef>
              <c:f>Sheet1!$B$46:$B$75</c:f>
              <c:numCache>
                <c:formatCode>###0</c:formatCode>
                <c:ptCount val="30"/>
                <c:pt idx="0">
                  <c:v>4496</c:v>
                </c:pt>
                <c:pt idx="1">
                  <c:v>3937</c:v>
                </c:pt>
                <c:pt idx="2">
                  <c:v>4116</c:v>
                </c:pt>
                <c:pt idx="3">
                  <c:v>3574</c:v>
                </c:pt>
                <c:pt idx="4">
                  <c:v>4024</c:v>
                </c:pt>
                <c:pt idx="5">
                  <c:v>4293</c:v>
                </c:pt>
                <c:pt idx="6">
                  <c:v>2247</c:v>
                </c:pt>
                <c:pt idx="7">
                  <c:v>4062</c:v>
                </c:pt>
                <c:pt idx="8">
                  <c:v>3065</c:v>
                </c:pt>
                <c:pt idx="9">
                  <c:v>3844</c:v>
                </c:pt>
                <c:pt idx="10">
                  <c:v>2893</c:v>
                </c:pt>
                <c:pt idx="11">
                  <c:v>3030</c:v>
                </c:pt>
                <c:pt idx="12">
                  <c:v>1965</c:v>
                </c:pt>
                <c:pt idx="13">
                  <c:v>3904</c:v>
                </c:pt>
                <c:pt idx="14">
                  <c:v>2887</c:v>
                </c:pt>
                <c:pt idx="15">
                  <c:v>3078</c:v>
                </c:pt>
                <c:pt idx="16">
                  <c:v>1828</c:v>
                </c:pt>
                <c:pt idx="17">
                  <c:v>1134</c:v>
                </c:pt>
                <c:pt idx="18">
                  <c:v>299</c:v>
                </c:pt>
                <c:pt idx="19">
                  <c:v>783</c:v>
                </c:pt>
                <c:pt idx="20">
                  <c:v>1039</c:v>
                </c:pt>
                <c:pt idx="21">
                  <c:v>1512</c:v>
                </c:pt>
                <c:pt idx="22">
                  <c:v>1695</c:v>
                </c:pt>
                <c:pt idx="23">
                  <c:v>1276</c:v>
                </c:pt>
                <c:pt idx="24">
                  <c:v>1316</c:v>
                </c:pt>
                <c:pt idx="25">
                  <c:v>1798</c:v>
                </c:pt>
                <c:pt idx="26">
                  <c:v>2206</c:v>
                </c:pt>
                <c:pt idx="27">
                  <c:v>1928</c:v>
                </c:pt>
                <c:pt idx="28">
                  <c:v>2150</c:v>
                </c:pt>
                <c:pt idx="29">
                  <c:v>2355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4C-4A4F-916B-CE3477E256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759680"/>
        <c:axId val="202650688"/>
      </c:barChart>
      <c:catAx>
        <c:axId val="202759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Semana</a:t>
                </a:r>
                <a:r>
                  <a:rPr lang="en-US" baseline="0"/>
                  <a:t> Epidemiológica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2650688"/>
        <c:crosses val="autoZero"/>
        <c:auto val="1"/>
        <c:lblAlgn val="ctr"/>
        <c:lblOffset val="100"/>
        <c:noMultiLvlLbl val="0"/>
      </c:catAx>
      <c:valAx>
        <c:axId val="20265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275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SINTOMATOLOGÍA PREVALENTE EN PACIENTES ATENDIDOS DESDE EL 22 DE JULIO DEL 2020</a:t>
            </a:r>
            <a:endParaRPr lang="x-none"/>
          </a:p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Sheet1!$B$135:$B$141</c:f>
              <c:strCache>
                <c:ptCount val="7"/>
                <c:pt idx="0">
                  <c:v>FIEBRE</c:v>
                </c:pt>
                <c:pt idx="1">
                  <c:v>ANOSMIA</c:v>
                </c:pt>
                <c:pt idx="2">
                  <c:v>TOS</c:v>
                </c:pt>
                <c:pt idx="3">
                  <c:v>DISNEA</c:v>
                </c:pt>
                <c:pt idx="4">
                  <c:v>ODINOFAGIA</c:v>
                </c:pt>
                <c:pt idx="5">
                  <c:v>NÁUSEA O VÓMITO</c:v>
                </c:pt>
                <c:pt idx="6">
                  <c:v>DIARREA</c:v>
                </c:pt>
              </c:strCache>
            </c:strRef>
          </c:cat>
          <c:val>
            <c:numRef>
              <c:f>Sheet1!$C$135:$C$141</c:f>
              <c:numCache>
                <c:formatCode>###0</c:formatCode>
                <c:ptCount val="7"/>
                <c:pt idx="0">
                  <c:v>16151</c:v>
                </c:pt>
                <c:pt idx="1">
                  <c:v>10532</c:v>
                </c:pt>
                <c:pt idx="2">
                  <c:v>24811</c:v>
                </c:pt>
                <c:pt idx="3">
                  <c:v>3624</c:v>
                </c:pt>
                <c:pt idx="4">
                  <c:v>21556</c:v>
                </c:pt>
                <c:pt idx="5">
                  <c:v>6955</c:v>
                </c:pt>
                <c:pt idx="6">
                  <c:v>9397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D8-CC47-8A0D-3E29DC11F0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790400"/>
        <c:axId val="202899456"/>
      </c:barChart>
      <c:catAx>
        <c:axId val="2027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2899456"/>
        <c:crosses val="autoZero"/>
        <c:auto val="1"/>
        <c:lblAlgn val="ctr"/>
        <c:lblOffset val="100"/>
        <c:noMultiLvlLbl val="0"/>
      </c:catAx>
      <c:valAx>
        <c:axId val="20289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279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ATENCIONES REALIZADAS SEMANA EPIDEMIOLÓGICA 31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Sheet1!$H$17:$H$24</c:f>
              <c:strCache>
                <c:ptCount val="8"/>
                <c:pt idx="0">
                  <c:v>BRIGADAS MOVILES</c:v>
                </c:pt>
                <c:pt idx="1">
                  <c:v>TRIAJE CENTRO DE OPERACIONES IÑAQUITO</c:v>
                </c:pt>
                <c:pt idx="2">
                  <c:v>TRIAJE COLISEO CALDERON</c:v>
                </c:pt>
                <c:pt idx="3">
                  <c:v>TRIAJE PARQUE DIVERSIDADES</c:v>
                </c:pt>
                <c:pt idx="4">
                  <c:v>TRIAJE UEM 9 DE OCTUBRE</c:v>
                </c:pt>
                <c:pt idx="5">
                  <c:v>TRIAJE UEM JULIO MORENO</c:v>
                </c:pt>
                <c:pt idx="6">
                  <c:v>TRIAJE UEM QUITUMBE</c:v>
                </c:pt>
                <c:pt idx="7">
                  <c:v>TRIAJE UEM SUCRE</c:v>
                </c:pt>
              </c:strCache>
            </c:strRef>
          </c:cat>
          <c:val>
            <c:numRef>
              <c:f>Sheet1!$I$17:$I$24</c:f>
              <c:numCache>
                <c:formatCode>General</c:formatCode>
                <c:ptCount val="8"/>
                <c:pt idx="0">
                  <c:v>2185</c:v>
                </c:pt>
                <c:pt idx="1">
                  <c:v>0</c:v>
                </c:pt>
                <c:pt idx="2">
                  <c:v>3</c:v>
                </c:pt>
                <c:pt idx="3">
                  <c:v>77</c:v>
                </c:pt>
                <c:pt idx="4">
                  <c:v>0</c:v>
                </c:pt>
                <c:pt idx="5">
                  <c:v>0</c:v>
                </c:pt>
                <c:pt idx="6">
                  <c:v>36</c:v>
                </c:pt>
                <c:pt idx="7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F7-B242-9D5F-F8F60B2443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118592"/>
        <c:axId val="202901760"/>
      </c:barChart>
      <c:catAx>
        <c:axId val="17111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202901760"/>
        <c:crosses val="autoZero"/>
        <c:auto val="1"/>
        <c:lblAlgn val="ctr"/>
        <c:lblOffset val="100"/>
        <c:noMultiLvlLbl val="0"/>
      </c:catAx>
      <c:valAx>
        <c:axId val="20290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11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RESULTADOS DE PRUEBAS REALIZADAS EN BRIGADAS MÓVILES Y TRIAJES</a:t>
            </a:r>
            <a:r>
              <a:rPr lang="en-US" sz="1400" b="0" i="0" u="none" strike="noStrike" baseline="0"/>
              <a:t> SEMANA 31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9D-4A4A-87D4-53CE944D92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9D-4A4A-87D4-53CE944D92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Sheet1!$E$36:$E$37</c:f>
              <c:strCache>
                <c:ptCount val="2"/>
                <c:pt idx="0">
                  <c:v>NEGATIVO</c:v>
                </c:pt>
                <c:pt idx="1">
                  <c:v>POSITIVO</c:v>
                </c:pt>
              </c:strCache>
            </c:strRef>
          </c:cat>
          <c:val>
            <c:numRef>
              <c:f>Sheet1!$G$36:$G$37</c:f>
              <c:numCache>
                <c:formatCode>0.00</c:formatCode>
                <c:ptCount val="2"/>
                <c:pt idx="0">
                  <c:v>63.773584905660371</c:v>
                </c:pt>
                <c:pt idx="1">
                  <c:v>36.226415094339622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49D-4A4A-87D4-53CE944D92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Puntos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los</a:t>
            </a:r>
            <a:r>
              <a:rPr lang="en-US" baseline="0" dirty="0"/>
              <a:t> que ha </a:t>
            </a:r>
            <a:r>
              <a:rPr lang="en-US" baseline="0" dirty="0" err="1"/>
              <a:t>colaborado</a:t>
            </a:r>
            <a:r>
              <a:rPr lang="en-US" baseline="0" dirty="0"/>
              <a:t> la SS </a:t>
            </a:r>
            <a:r>
              <a:rPr lang="en-US" baseline="0" dirty="0" err="1"/>
              <a:t>desde</a:t>
            </a:r>
            <a:r>
              <a:rPr lang="en-US" baseline="0" dirty="0"/>
              <a:t> 13 de </a:t>
            </a:r>
            <a:r>
              <a:rPr lang="en-US" baseline="0" dirty="0" err="1"/>
              <a:t>marzo</a:t>
            </a:r>
            <a:r>
              <a:rPr lang="en-US" baseline="0" dirty="0"/>
              <a:t> hasta 08 </a:t>
            </a:r>
            <a:r>
              <a:rPr lang="en-US" baseline="0" dirty="0" err="1"/>
              <a:t>agosto</a:t>
            </a:r>
            <a:endParaRPr lang="en-US" dirty="0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Resumen!$B$83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Resumen!$C$82:$BA$82</c:f>
              <c:strCache>
                <c:ptCount val="49"/>
                <c:pt idx="0">
                  <c:v>BENALCAZAR</c:v>
                </c:pt>
                <c:pt idx="1">
                  <c:v>CENTRAL TECNICO</c:v>
                </c:pt>
                <c:pt idx="2">
                  <c:v>COLEGIO HUMANISTICO Q</c:v>
                </c:pt>
                <c:pt idx="3">
                  <c:v>CONSEJO PROVINCIAL</c:v>
                </c:pt>
                <c:pt idx="4">
                  <c:v>LA PROVIDENCIA</c:v>
                </c:pt>
                <c:pt idx="5">
                  <c:v>MEJIA</c:v>
                </c:pt>
                <c:pt idx="6">
                  <c:v>MIGUEL DE SANTIAGO</c:v>
                </c:pt>
                <c:pt idx="7">
                  <c:v>COLEGIO SAN GABRIEL</c:v>
                </c:pt>
                <c:pt idx="8">
                  <c:v>SAN PEDRO PASCUAL</c:v>
                </c:pt>
                <c:pt idx="9">
                  <c:v>U.E DIARIO EL COMERCIO</c:v>
                </c:pt>
                <c:pt idx="10">
                  <c:v>UDLA </c:v>
                </c:pt>
                <c:pt idx="11">
                  <c:v>CAT </c:v>
                </c:pt>
                <c:pt idx="12">
                  <c:v>CHARLES DARWIN</c:v>
                </c:pt>
                <c:pt idx="13">
                  <c:v>C. ANDRES BELLO</c:v>
                </c:pt>
                <c:pt idx="14">
                  <c:v>C.C.PONCE</c:v>
                </c:pt>
                <c:pt idx="15">
                  <c:v>CORAZON DE MARIA</c:v>
                </c:pt>
                <c:pt idx="16">
                  <c:v>DON BOSCO</c:v>
                </c:pt>
                <c:pt idx="17">
                  <c:v>MONTUFAR</c:v>
                </c:pt>
                <c:pt idx="18">
                  <c:v>QUITEÑO LIBRE</c:v>
                </c:pt>
                <c:pt idx="19">
                  <c:v>TECNICO SAN JO</c:v>
                </c:pt>
                <c:pt idx="20">
                  <c:v>C. PAULO SEXTO</c:v>
                </c:pt>
                <c:pt idx="21">
                  <c:v>SAN VICENTE DE PAUL</c:v>
                </c:pt>
                <c:pt idx="22">
                  <c:v>U. E. MATOVELLE</c:v>
                </c:pt>
                <c:pt idx="23">
                  <c:v>Universidad de los Hemisferios</c:v>
                </c:pt>
                <c:pt idx="24">
                  <c:v>CEQ</c:v>
                </c:pt>
                <c:pt idx="25">
                  <c:v>PUCE</c:v>
                </c:pt>
                <c:pt idx="26">
                  <c:v>SOLCA</c:v>
                </c:pt>
                <c:pt idx="27">
                  <c:v>ESCUELA QUITUMBE</c:v>
                </c:pt>
                <c:pt idx="28">
                  <c:v>UEMC</c:v>
                </c:pt>
                <c:pt idx="29">
                  <c:v>CASA SOMOS SAN MARCOS</c:v>
                </c:pt>
                <c:pt idx="30">
                  <c:v>COLEGIO AMERICANO</c:v>
                </c:pt>
                <c:pt idx="31">
                  <c:v>U E BICENTENARIO</c:v>
                </c:pt>
                <c:pt idx="32">
                  <c:v>ESCUELA CARLOS AGUILAR</c:v>
                </c:pt>
                <c:pt idx="33">
                  <c:v>HUMBERTO VACA GOMEZ</c:v>
                </c:pt>
                <c:pt idx="34">
                  <c:v>SANTIAGO DE GUAYAQUIL</c:v>
                </c:pt>
                <c:pt idx="35">
                  <c:v>U.E. SALESIANA</c:v>
                </c:pt>
                <c:pt idx="36">
                  <c:v>POLITECNICA SALESIANA</c:v>
                </c:pt>
                <c:pt idx="37">
                  <c:v>EMPRESA ELECTRICA QUITO</c:v>
                </c:pt>
                <c:pt idx="38">
                  <c:v>ASAMBLEA NACIONAL</c:v>
                </c:pt>
                <c:pt idx="39">
                  <c:v>U.E. PEDRO TRAVERSARI</c:v>
                </c:pt>
                <c:pt idx="40">
                  <c:v>ECU911</c:v>
                </c:pt>
                <c:pt idx="41">
                  <c:v>U.E. CALDERON</c:v>
                </c:pt>
                <c:pt idx="42">
                  <c:v>QUITUMBE DISUTRANS</c:v>
                </c:pt>
                <c:pt idx="43">
                  <c:v>ESCUELA QUITUMBE</c:v>
                </c:pt>
                <c:pt idx="44">
                  <c:v>COLISEO CALDERON</c:v>
                </c:pt>
                <c:pt idx="45">
                  <c:v>ESCUELA LOMBEYDA</c:v>
                </c:pt>
                <c:pt idx="46">
                  <c:v>SOLCA</c:v>
                </c:pt>
                <c:pt idx="47">
                  <c:v>MERCADO IÑAQUITO</c:v>
                </c:pt>
                <c:pt idx="48">
                  <c:v>U.E. BICENTENARIO</c:v>
                </c:pt>
              </c:strCache>
            </c:strRef>
          </c:cat>
          <c:val>
            <c:numRef>
              <c:f>Resumen!$C$83:$BA$83</c:f>
              <c:numCache>
                <c:formatCode>General</c:formatCode>
                <c:ptCount val="49"/>
                <c:pt idx="0">
                  <c:v>23935</c:v>
                </c:pt>
                <c:pt idx="1">
                  <c:v>3418</c:v>
                </c:pt>
                <c:pt idx="2">
                  <c:v>2390</c:v>
                </c:pt>
                <c:pt idx="3">
                  <c:v>120450</c:v>
                </c:pt>
                <c:pt idx="4">
                  <c:v>2115</c:v>
                </c:pt>
                <c:pt idx="5">
                  <c:v>4233</c:v>
                </c:pt>
                <c:pt idx="6">
                  <c:v>1413</c:v>
                </c:pt>
                <c:pt idx="7">
                  <c:v>4503</c:v>
                </c:pt>
                <c:pt idx="8">
                  <c:v>1028</c:v>
                </c:pt>
                <c:pt idx="9">
                  <c:v>84</c:v>
                </c:pt>
                <c:pt idx="10">
                  <c:v>5910</c:v>
                </c:pt>
                <c:pt idx="11">
                  <c:v>139165</c:v>
                </c:pt>
                <c:pt idx="12">
                  <c:v>178</c:v>
                </c:pt>
                <c:pt idx="13">
                  <c:v>55</c:v>
                </c:pt>
                <c:pt idx="14">
                  <c:v>130</c:v>
                </c:pt>
                <c:pt idx="15">
                  <c:v>3249</c:v>
                </c:pt>
                <c:pt idx="16">
                  <c:v>4671</c:v>
                </c:pt>
                <c:pt idx="17">
                  <c:v>380</c:v>
                </c:pt>
                <c:pt idx="18">
                  <c:v>3346</c:v>
                </c:pt>
                <c:pt idx="19">
                  <c:v>822</c:v>
                </c:pt>
                <c:pt idx="20">
                  <c:v>6910</c:v>
                </c:pt>
                <c:pt idx="21">
                  <c:v>6129</c:v>
                </c:pt>
                <c:pt idx="22">
                  <c:v>786</c:v>
                </c:pt>
                <c:pt idx="23">
                  <c:v>1090</c:v>
                </c:pt>
                <c:pt idx="24">
                  <c:v>4563</c:v>
                </c:pt>
                <c:pt idx="25">
                  <c:v>2053</c:v>
                </c:pt>
                <c:pt idx="26">
                  <c:v>150</c:v>
                </c:pt>
                <c:pt idx="27">
                  <c:v>600</c:v>
                </c:pt>
                <c:pt idx="28">
                  <c:v>1169</c:v>
                </c:pt>
                <c:pt idx="29">
                  <c:v>2148</c:v>
                </c:pt>
                <c:pt idx="30">
                  <c:v>2000</c:v>
                </c:pt>
                <c:pt idx="31">
                  <c:v>120</c:v>
                </c:pt>
                <c:pt idx="32">
                  <c:v>1092</c:v>
                </c:pt>
                <c:pt idx="33">
                  <c:v>596</c:v>
                </c:pt>
                <c:pt idx="34">
                  <c:v>1156</c:v>
                </c:pt>
                <c:pt idx="35">
                  <c:v>420</c:v>
                </c:pt>
                <c:pt idx="36">
                  <c:v>10587</c:v>
                </c:pt>
                <c:pt idx="37">
                  <c:v>1594</c:v>
                </c:pt>
                <c:pt idx="38">
                  <c:v>288</c:v>
                </c:pt>
                <c:pt idx="39">
                  <c:v>9235</c:v>
                </c:pt>
                <c:pt idx="40">
                  <c:v>12258</c:v>
                </c:pt>
                <c:pt idx="41">
                  <c:v>8610</c:v>
                </c:pt>
                <c:pt idx="42">
                  <c:v>3502</c:v>
                </c:pt>
                <c:pt idx="43">
                  <c:v>21760</c:v>
                </c:pt>
                <c:pt idx="44">
                  <c:v>1985</c:v>
                </c:pt>
                <c:pt idx="45">
                  <c:v>354</c:v>
                </c:pt>
                <c:pt idx="46">
                  <c:v>354</c:v>
                </c:pt>
                <c:pt idx="47">
                  <c:v>498</c:v>
                </c:pt>
                <c:pt idx="48">
                  <c:v>5213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AE-EB41-8723-33E3D05B5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383232"/>
        <c:axId val="206000064"/>
      </c:areaChart>
      <c:catAx>
        <c:axId val="212383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6000064"/>
        <c:crosses val="autoZero"/>
        <c:auto val="1"/>
        <c:lblAlgn val="ctr"/>
        <c:lblOffset val="100"/>
        <c:noMultiLvlLbl val="0"/>
      </c:catAx>
      <c:valAx>
        <c:axId val="20600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383232"/>
        <c:crosses val="autoZero"/>
        <c:crossBetween val="midCat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205E1-78CB-43A3-A673-61F0F379514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A669064B-9863-48E0-9DE1-6FBB67BE0662}">
      <dgm:prSet/>
      <dgm:spPr/>
      <dgm:t>
        <a:bodyPr/>
        <a:lstStyle/>
        <a:p>
          <a:pPr rtl="0"/>
          <a:r>
            <a:rPr lang="en-US" b="1" dirty="0"/>
            <a:t>BRIGADAS COMUNITARIAS</a:t>
          </a:r>
          <a:endParaRPr lang="es-EC" dirty="0"/>
        </a:p>
      </dgm:t>
    </dgm:pt>
    <dgm:pt modelId="{17788B36-9125-41A4-87F2-02E171A4A438}" type="parTrans" cxnId="{4832C812-C627-4ADA-B79E-1023061882BB}">
      <dgm:prSet/>
      <dgm:spPr/>
      <dgm:t>
        <a:bodyPr/>
        <a:lstStyle/>
        <a:p>
          <a:endParaRPr lang="es-ES"/>
        </a:p>
      </dgm:t>
    </dgm:pt>
    <dgm:pt modelId="{BF0C1E4F-E724-4126-B9E4-8EFF78AAAFC2}" type="sibTrans" cxnId="{4832C812-C627-4ADA-B79E-1023061882BB}">
      <dgm:prSet/>
      <dgm:spPr/>
      <dgm:t>
        <a:bodyPr/>
        <a:lstStyle/>
        <a:p>
          <a:endParaRPr lang="es-ES"/>
        </a:p>
      </dgm:t>
    </dgm:pt>
    <dgm:pt modelId="{66B14DF5-3E57-41E5-AB57-043295B5FF87}" type="pres">
      <dgm:prSet presAssocID="{3B8205E1-78CB-43A3-A673-61F0F379514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19250F0-A114-4AB7-A0ED-2E2DA09AB89B}" type="pres">
      <dgm:prSet presAssocID="{A669064B-9863-48E0-9DE1-6FBB67BE0662}" presName="circle1" presStyleLbl="node1" presStyleIdx="0" presStyleCnt="1"/>
      <dgm:spPr/>
    </dgm:pt>
    <dgm:pt modelId="{A276FAEB-8DB4-4177-8356-672CAF0F542D}" type="pres">
      <dgm:prSet presAssocID="{A669064B-9863-48E0-9DE1-6FBB67BE0662}" presName="space" presStyleCnt="0"/>
      <dgm:spPr/>
    </dgm:pt>
    <dgm:pt modelId="{10A6D523-EB47-45A6-9724-1D9AEAFB4CF1}" type="pres">
      <dgm:prSet presAssocID="{A669064B-9863-48E0-9DE1-6FBB67BE0662}" presName="rect1" presStyleLbl="alignAcc1" presStyleIdx="0" presStyleCnt="1"/>
      <dgm:spPr/>
      <dgm:t>
        <a:bodyPr/>
        <a:lstStyle/>
        <a:p>
          <a:endParaRPr lang="es-ES"/>
        </a:p>
      </dgm:t>
    </dgm:pt>
    <dgm:pt modelId="{0914CF8C-5E86-4D86-A01A-EEA4F66F7F7D}" type="pres">
      <dgm:prSet presAssocID="{A669064B-9863-48E0-9DE1-6FBB67BE066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9EF8412-3325-4BE6-B8B9-E21F1B961085}" type="presOf" srcId="{3B8205E1-78CB-43A3-A673-61F0F379514B}" destId="{66B14DF5-3E57-41E5-AB57-043295B5FF87}" srcOrd="0" destOrd="0" presId="urn:microsoft.com/office/officeart/2005/8/layout/target3"/>
    <dgm:cxn modelId="{4832C812-C627-4ADA-B79E-1023061882BB}" srcId="{3B8205E1-78CB-43A3-A673-61F0F379514B}" destId="{A669064B-9863-48E0-9DE1-6FBB67BE0662}" srcOrd="0" destOrd="0" parTransId="{17788B36-9125-41A4-87F2-02E171A4A438}" sibTransId="{BF0C1E4F-E724-4126-B9E4-8EFF78AAAFC2}"/>
    <dgm:cxn modelId="{3E727F04-EA7D-4B5C-9A1E-B6F2280FDB77}" type="presOf" srcId="{A669064B-9863-48E0-9DE1-6FBB67BE0662}" destId="{10A6D523-EB47-45A6-9724-1D9AEAFB4CF1}" srcOrd="0" destOrd="0" presId="urn:microsoft.com/office/officeart/2005/8/layout/target3"/>
    <dgm:cxn modelId="{870197F5-50A0-4E79-A7F6-5CA7511FF9EF}" type="presOf" srcId="{A669064B-9863-48E0-9DE1-6FBB67BE0662}" destId="{0914CF8C-5E86-4D86-A01A-EEA4F66F7F7D}" srcOrd="1" destOrd="0" presId="urn:microsoft.com/office/officeart/2005/8/layout/target3"/>
    <dgm:cxn modelId="{667624F7-3378-47C7-84E5-5DDF350DBB67}" type="presParOf" srcId="{66B14DF5-3E57-41E5-AB57-043295B5FF87}" destId="{719250F0-A114-4AB7-A0ED-2E2DA09AB89B}" srcOrd="0" destOrd="0" presId="urn:microsoft.com/office/officeart/2005/8/layout/target3"/>
    <dgm:cxn modelId="{7B31F77B-DA42-4661-9B88-9BC891C7689B}" type="presParOf" srcId="{66B14DF5-3E57-41E5-AB57-043295B5FF87}" destId="{A276FAEB-8DB4-4177-8356-672CAF0F542D}" srcOrd="1" destOrd="0" presId="urn:microsoft.com/office/officeart/2005/8/layout/target3"/>
    <dgm:cxn modelId="{FE48615C-21F4-4F96-9F05-09D6CE4C08F2}" type="presParOf" srcId="{66B14DF5-3E57-41E5-AB57-043295B5FF87}" destId="{10A6D523-EB47-45A6-9724-1D9AEAFB4CF1}" srcOrd="2" destOrd="0" presId="urn:microsoft.com/office/officeart/2005/8/layout/target3"/>
    <dgm:cxn modelId="{33F45FD1-333C-4F89-A126-C6A51D62AD2B}" type="presParOf" srcId="{66B14DF5-3E57-41E5-AB57-043295B5FF87}" destId="{0914CF8C-5E86-4D86-A01A-EEA4F66F7F7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ECC6B-EAEC-4187-9182-96768E95CC68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s-EC"/>
        </a:p>
      </dgm:t>
    </dgm:pt>
    <dgm:pt modelId="{7AF876A7-1A94-453C-9B28-79ABBCB0155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atenciones en estaciones fijas </a:t>
          </a:r>
          <a:r>
            <a:rPr lang="es-EC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51.528</a:t>
          </a:r>
        </a:p>
      </dgm:t>
    </dgm:pt>
    <dgm:pt modelId="{0D082CF7-4309-4FFC-B655-72C421094C8C}" type="sibTrans" cxnId="{3E6B1927-0A5C-4E2F-849C-F171C4C29B10}">
      <dgm:prSet/>
      <dgm:spPr/>
      <dgm:t>
        <a:bodyPr/>
        <a:lstStyle/>
        <a:p>
          <a:endParaRPr lang="es-EC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0C0B46-158A-42A7-8086-1A6F7D864A01}" type="parTrans" cxnId="{3E6B1927-0A5C-4E2F-849C-F171C4C29B10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48E61-5D6C-4973-A040-D154911FAEE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Despliegue de </a:t>
          </a:r>
          <a:r>
            <a:rPr lang="es-EC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34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brigadas móviles  para atención en barrios</a:t>
          </a:r>
        </a:p>
      </dgm:t>
    </dgm:pt>
    <dgm:pt modelId="{5C29EFA6-2BD4-469C-90BA-AC30A23C65FD}" type="sibTrans" cxnId="{F1EC3857-B810-4A5F-A2B8-633FEC96A45C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FD06A2-48BF-4D9C-87B5-D9B5E1E05F08}" type="parTrans" cxnId="{F1EC3857-B810-4A5F-A2B8-633FEC96A45C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F54E07-8615-4362-B949-D4948DC6B7A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Visita a </a:t>
          </a:r>
          <a:r>
            <a:rPr lang="es-EC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738  </a:t>
          </a:r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barrios en las parroquias con mayor número de contagios</a:t>
          </a:r>
        </a:p>
      </dgm:t>
    </dgm:pt>
    <dgm:pt modelId="{80B4D258-4637-47EC-B985-E8E04AFF8750}" type="sibTrans" cxnId="{5169790D-171E-4346-9DD4-89E63875A5BA}">
      <dgm:prSet/>
      <dgm:spPr/>
      <dgm:t>
        <a:bodyPr/>
        <a:lstStyle/>
        <a:p>
          <a:endParaRPr lang="es-EC" sz="1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31ECE6-44A7-4D45-B163-A8E21B9900B4}" type="parTrans" cxnId="{5169790D-171E-4346-9DD4-89E63875A5BA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2D467-C32C-482F-BC67-B96E6C0A9BE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de Atenciones por brigadas móviles </a:t>
          </a:r>
          <a:r>
            <a:rPr lang="es-EC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93.129</a:t>
          </a:r>
        </a:p>
      </dgm:t>
    </dgm:pt>
    <dgm:pt modelId="{37E49403-F103-404A-A346-B8C35BA4E840}" type="sibTrans" cxnId="{8F9692FB-3D40-448E-83CE-19390E48C74C}">
      <dgm:prSet/>
      <dgm:spPr/>
      <dgm:t>
        <a:bodyPr/>
        <a:lstStyle/>
        <a:p>
          <a:endParaRPr lang="es-EC" sz="28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918E3C-A04B-4DAA-9279-769B923AF684}" type="parTrans" cxnId="{8F9692FB-3D40-448E-83CE-19390E48C74C}">
      <dgm:prSet custT="1"/>
      <dgm:spPr/>
      <dgm:t>
        <a:bodyPr/>
        <a:lstStyle/>
        <a:p>
          <a:endParaRPr lang="es-EC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857662-7918-4216-81CC-C728D2722442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MX" sz="36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PRESTACIONAL</a:t>
          </a:r>
          <a:endParaRPr lang="es-EC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F7F093-9507-4F46-8FED-24F02C463942}" type="sibTrans" cxnId="{CE4FA345-CF29-400A-A81A-0B833E41DDC4}">
      <dgm:prSet/>
      <dgm:spPr/>
      <dgm:t>
        <a:bodyPr/>
        <a:lstStyle/>
        <a:p>
          <a:endParaRPr lang="es-EC" sz="18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034952-4C9C-4FE6-BFC7-E7F65C30771D}" type="parTrans" cxnId="{CE4FA345-CF29-400A-A81A-0B833E41DDC4}">
      <dgm:prSet/>
      <dgm:spPr/>
      <dgm:t>
        <a:bodyPr/>
        <a:lstStyle/>
        <a:p>
          <a:endParaRPr lang="es-EC" sz="18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73F22-9CD8-4616-B518-7BDCFA9DFF3B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C" sz="18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Atención en territorio (comunitaria y domiciliaria)</a:t>
          </a:r>
          <a:endParaRPr lang="es-EC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89367A-5889-4A44-823A-0129F9072C79}" type="sibTrans" cxnId="{2027808D-3D97-4CC2-8A2F-FB0CF15F9562}">
      <dgm:prSet/>
      <dgm:spPr/>
      <dgm:t>
        <a:bodyPr/>
        <a:lstStyle/>
        <a:p>
          <a:endParaRPr lang="es-EC" sz="18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8DCF42-7CFC-4423-BCF4-30AAC7DB58E2}" type="parTrans" cxnId="{2027808D-3D97-4CC2-8A2F-FB0CF15F9562}">
      <dgm:prSet custT="1"/>
      <dgm:spPr/>
      <dgm:t>
        <a:bodyPr/>
        <a:lstStyle/>
        <a:p>
          <a:endParaRPr lang="es-EC" sz="18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9BB3F-E20F-4790-A4D8-BDD7301754A8}" type="pres">
      <dgm:prSet presAssocID="{FB8ECC6B-EAEC-4187-9182-96768E95CC6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43F6A9-870E-45D3-8652-BD8E205DA4A1}" type="pres">
      <dgm:prSet presAssocID="{4B857662-7918-4216-81CC-C728D2722442}" presName="root1" presStyleCnt="0"/>
      <dgm:spPr/>
    </dgm:pt>
    <dgm:pt modelId="{C99202FB-4357-4721-82D4-8BEC1CCA904B}" type="pres">
      <dgm:prSet presAssocID="{4B857662-7918-4216-81CC-C728D2722442}" presName="LevelOneTextNode" presStyleLbl="node0" presStyleIdx="0" presStyleCnt="1" custScaleY="136477" custLinFactX="-46990" custLinFactNeighborX="-100000" custLinFactNeighborY="-3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1E57DB-60C3-4503-A0DA-2D9FC78A3733}" type="pres">
      <dgm:prSet presAssocID="{4B857662-7918-4216-81CC-C728D2722442}" presName="level2hierChild" presStyleCnt="0"/>
      <dgm:spPr/>
    </dgm:pt>
    <dgm:pt modelId="{9DD875E9-6DF9-43B5-8C59-4D7549110229}" type="pres">
      <dgm:prSet presAssocID="{AD8DCF42-7CFC-4423-BCF4-30AAC7DB58E2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11AC41A6-60E8-44B2-ADCD-64C56522DC51}" type="pres">
      <dgm:prSet presAssocID="{AD8DCF42-7CFC-4423-BCF4-30AAC7DB58E2}" presName="connTx" presStyleLbl="parChTrans1D2" presStyleIdx="0" presStyleCnt="1"/>
      <dgm:spPr/>
      <dgm:t>
        <a:bodyPr/>
        <a:lstStyle/>
        <a:p>
          <a:endParaRPr lang="es-ES"/>
        </a:p>
      </dgm:t>
    </dgm:pt>
    <dgm:pt modelId="{1CF620E9-0781-45D6-AEBE-368A1E2899DF}" type="pres">
      <dgm:prSet presAssocID="{F0D73F22-9CD8-4616-B518-7BDCFA9DFF3B}" presName="root2" presStyleCnt="0"/>
      <dgm:spPr/>
    </dgm:pt>
    <dgm:pt modelId="{FCE389F1-89CB-4723-8DB3-19BA3E6CEB38}" type="pres">
      <dgm:prSet presAssocID="{F0D73F22-9CD8-4616-B518-7BDCFA9DFF3B}" presName="LevelTwoTextNode" presStyleLbl="node2" presStyleIdx="0" presStyleCnt="1" custScaleX="104588" custScaleY="398831" custLinFactY="-200000" custLinFactNeighborX="21667" custLinFactNeighborY="-277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F1A7BA-9E03-41E5-9415-5F51CEC9981F}" type="pres">
      <dgm:prSet presAssocID="{F0D73F22-9CD8-4616-B518-7BDCFA9DFF3B}" presName="level3hierChild" presStyleCnt="0"/>
      <dgm:spPr/>
    </dgm:pt>
    <dgm:pt modelId="{F6A60771-5164-4C2A-B236-22450D2FFC04}" type="pres">
      <dgm:prSet presAssocID="{260C0B46-158A-42A7-8086-1A6F7D864A01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B6269E07-086B-4AD1-851C-5F94B3FD037C}" type="pres">
      <dgm:prSet presAssocID="{260C0B46-158A-42A7-8086-1A6F7D864A01}" presName="connTx" presStyleLbl="parChTrans1D3" presStyleIdx="0" presStyleCnt="2"/>
      <dgm:spPr/>
      <dgm:t>
        <a:bodyPr/>
        <a:lstStyle/>
        <a:p>
          <a:endParaRPr lang="es-ES"/>
        </a:p>
      </dgm:t>
    </dgm:pt>
    <dgm:pt modelId="{F934A5A4-E565-48AD-9E8D-92B8314B4107}" type="pres">
      <dgm:prSet presAssocID="{7AF876A7-1A94-453C-9B28-79ABBCB01557}" presName="root2" presStyleCnt="0"/>
      <dgm:spPr/>
    </dgm:pt>
    <dgm:pt modelId="{633093C9-2082-41D1-9605-9FC76FB29AD4}" type="pres">
      <dgm:prSet presAssocID="{7AF876A7-1A94-453C-9B28-79ABBCB01557}" presName="LevelTwoTextNode" presStyleLbl="node3" presStyleIdx="0" presStyleCnt="2" custScaleX="207153" custLinFactX="72544" custLinFactY="-6441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4F8706-FBC6-4F93-9183-97C9C2E4DBD2}" type="pres">
      <dgm:prSet presAssocID="{7AF876A7-1A94-453C-9B28-79ABBCB01557}" presName="level3hierChild" presStyleCnt="0"/>
      <dgm:spPr/>
    </dgm:pt>
    <dgm:pt modelId="{1A9B2921-F37F-43AC-B605-7D0E38BC8953}" type="pres">
      <dgm:prSet presAssocID="{EFFD06A2-48BF-4D9C-87B5-D9B5E1E05F08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2860BF4A-FD46-4CF3-ABF5-7A35BECE1DA0}" type="pres">
      <dgm:prSet presAssocID="{EFFD06A2-48BF-4D9C-87B5-D9B5E1E05F08}" presName="connTx" presStyleLbl="parChTrans1D3" presStyleIdx="1" presStyleCnt="2"/>
      <dgm:spPr/>
      <dgm:t>
        <a:bodyPr/>
        <a:lstStyle/>
        <a:p>
          <a:endParaRPr lang="es-ES"/>
        </a:p>
      </dgm:t>
    </dgm:pt>
    <dgm:pt modelId="{60BAA917-E1E1-41D5-A583-AB84EDB5EF51}" type="pres">
      <dgm:prSet presAssocID="{1F248E61-5D6C-4973-A040-D154911FAEED}" presName="root2" presStyleCnt="0"/>
      <dgm:spPr/>
    </dgm:pt>
    <dgm:pt modelId="{8BACEE0B-EF16-4AA5-A87C-6EBBEB2AF003}" type="pres">
      <dgm:prSet presAssocID="{1F248E61-5D6C-4973-A040-D154911FAEED}" presName="LevelTwoTextNode" presStyleLbl="node3" presStyleIdx="1" presStyleCnt="2" custScaleX="96706" custScaleY="278154" custLinFactY="-140377" custLinFactNeighborX="45615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1B9F95-4343-4428-895B-F998291BDB2B}" type="pres">
      <dgm:prSet presAssocID="{1F248E61-5D6C-4973-A040-D154911FAEED}" presName="level3hierChild" presStyleCnt="0"/>
      <dgm:spPr/>
    </dgm:pt>
    <dgm:pt modelId="{9C39491A-150E-4E77-ABFD-B2C2AC143920}" type="pres">
      <dgm:prSet presAssocID="{6231ECE6-44A7-4D45-B163-A8E21B9900B4}" presName="conn2-1" presStyleLbl="parChTrans1D4" presStyleIdx="0" presStyleCnt="2"/>
      <dgm:spPr/>
      <dgm:t>
        <a:bodyPr/>
        <a:lstStyle/>
        <a:p>
          <a:endParaRPr lang="es-ES"/>
        </a:p>
      </dgm:t>
    </dgm:pt>
    <dgm:pt modelId="{D9B98F6B-734B-4978-9B50-D12303A0B9EE}" type="pres">
      <dgm:prSet presAssocID="{6231ECE6-44A7-4D45-B163-A8E21B9900B4}" presName="connTx" presStyleLbl="parChTrans1D4" presStyleIdx="0" presStyleCnt="2"/>
      <dgm:spPr/>
      <dgm:t>
        <a:bodyPr/>
        <a:lstStyle/>
        <a:p>
          <a:endParaRPr lang="es-ES"/>
        </a:p>
      </dgm:t>
    </dgm:pt>
    <dgm:pt modelId="{301796FD-D97A-4745-941B-9E8369DF1000}" type="pres">
      <dgm:prSet presAssocID="{D0F54E07-8615-4362-B949-D4948DC6B7A7}" presName="root2" presStyleCnt="0"/>
      <dgm:spPr/>
    </dgm:pt>
    <dgm:pt modelId="{3AA76A0F-D8CF-495C-9DA7-9102FB9DB08F}" type="pres">
      <dgm:prSet presAssocID="{D0F54E07-8615-4362-B949-D4948DC6B7A7}" presName="LevelTwoTextNode" presStyleLbl="node4" presStyleIdx="0" presStyleCnt="2" custScaleX="161637" custScaleY="158324" custLinFactY="-54675" custLinFactNeighborX="4683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323233-BFDB-4F7D-9F25-BAEABE975256}" type="pres">
      <dgm:prSet presAssocID="{D0F54E07-8615-4362-B949-D4948DC6B7A7}" presName="level3hierChild" presStyleCnt="0"/>
      <dgm:spPr/>
    </dgm:pt>
    <dgm:pt modelId="{246F1A1F-855E-4380-B6D2-13E5B77259BD}" type="pres">
      <dgm:prSet presAssocID="{2F918E3C-A04B-4DAA-9279-769B923AF684}" presName="conn2-1" presStyleLbl="parChTrans1D4" presStyleIdx="1" presStyleCnt="2"/>
      <dgm:spPr/>
      <dgm:t>
        <a:bodyPr/>
        <a:lstStyle/>
        <a:p>
          <a:endParaRPr lang="es-ES"/>
        </a:p>
      </dgm:t>
    </dgm:pt>
    <dgm:pt modelId="{EA801155-F655-4657-B71E-466360AA892D}" type="pres">
      <dgm:prSet presAssocID="{2F918E3C-A04B-4DAA-9279-769B923AF684}" presName="connTx" presStyleLbl="parChTrans1D4" presStyleIdx="1" presStyleCnt="2"/>
      <dgm:spPr/>
      <dgm:t>
        <a:bodyPr/>
        <a:lstStyle/>
        <a:p>
          <a:endParaRPr lang="es-ES"/>
        </a:p>
      </dgm:t>
    </dgm:pt>
    <dgm:pt modelId="{79BD2A83-9D07-4D1B-A6C5-366D3E7F0CE1}" type="pres">
      <dgm:prSet presAssocID="{1872D467-C32C-482F-BC67-B96E6C0A9BE2}" presName="root2" presStyleCnt="0"/>
      <dgm:spPr/>
    </dgm:pt>
    <dgm:pt modelId="{16835329-A8FB-4A27-ADBE-600B7D861B5E}" type="pres">
      <dgm:prSet presAssocID="{1872D467-C32C-482F-BC67-B96E6C0A9BE2}" presName="LevelTwoTextNode" presStyleLbl="node4" presStyleIdx="1" presStyleCnt="2" custScaleX="198928" custScaleY="178735" custLinFactY="73957" custLinFactNeighborX="-7460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2F9C5C-D437-446B-8945-68C6DB75DC23}" type="pres">
      <dgm:prSet presAssocID="{1872D467-C32C-482F-BC67-B96E6C0A9BE2}" presName="level3hierChild" presStyleCnt="0"/>
      <dgm:spPr/>
    </dgm:pt>
  </dgm:ptLst>
  <dgm:cxnLst>
    <dgm:cxn modelId="{52B5E4E9-8ACC-4EDE-9796-194B6ABD9601}" type="presOf" srcId="{1872D467-C32C-482F-BC67-B96E6C0A9BE2}" destId="{16835329-A8FB-4A27-ADBE-600B7D861B5E}" srcOrd="0" destOrd="0" presId="urn:microsoft.com/office/officeart/2008/layout/HorizontalMultiLevelHierarchy"/>
    <dgm:cxn modelId="{4D29F2C9-B166-46DC-B52A-70E5A49A352E}" type="presOf" srcId="{D0F54E07-8615-4362-B949-D4948DC6B7A7}" destId="{3AA76A0F-D8CF-495C-9DA7-9102FB9DB08F}" srcOrd="0" destOrd="0" presId="urn:microsoft.com/office/officeart/2008/layout/HorizontalMultiLevelHierarchy"/>
    <dgm:cxn modelId="{87C3924E-4653-4E0D-9972-17FB447DC637}" type="presOf" srcId="{2F918E3C-A04B-4DAA-9279-769B923AF684}" destId="{246F1A1F-855E-4380-B6D2-13E5B77259BD}" srcOrd="0" destOrd="0" presId="urn:microsoft.com/office/officeart/2008/layout/HorizontalMultiLevelHierarchy"/>
    <dgm:cxn modelId="{5169790D-171E-4346-9DD4-89E63875A5BA}" srcId="{1F248E61-5D6C-4973-A040-D154911FAEED}" destId="{D0F54E07-8615-4362-B949-D4948DC6B7A7}" srcOrd="0" destOrd="0" parTransId="{6231ECE6-44A7-4D45-B163-A8E21B9900B4}" sibTransId="{80B4D258-4637-47EC-B985-E8E04AFF8750}"/>
    <dgm:cxn modelId="{8F9692FB-3D40-448E-83CE-19390E48C74C}" srcId="{D0F54E07-8615-4362-B949-D4948DC6B7A7}" destId="{1872D467-C32C-482F-BC67-B96E6C0A9BE2}" srcOrd="0" destOrd="0" parTransId="{2F918E3C-A04B-4DAA-9279-769B923AF684}" sibTransId="{37E49403-F103-404A-A346-B8C35BA4E840}"/>
    <dgm:cxn modelId="{D951C6F9-0413-4F69-999D-7A454D1DEE65}" type="presOf" srcId="{EFFD06A2-48BF-4D9C-87B5-D9B5E1E05F08}" destId="{2860BF4A-FD46-4CF3-ABF5-7A35BECE1DA0}" srcOrd="1" destOrd="0" presId="urn:microsoft.com/office/officeart/2008/layout/HorizontalMultiLevelHierarchy"/>
    <dgm:cxn modelId="{0D4A5547-7147-4863-B5F9-A101B13C170C}" type="presOf" srcId="{2F918E3C-A04B-4DAA-9279-769B923AF684}" destId="{EA801155-F655-4657-B71E-466360AA892D}" srcOrd="1" destOrd="0" presId="urn:microsoft.com/office/officeart/2008/layout/HorizontalMultiLevelHierarchy"/>
    <dgm:cxn modelId="{B5F4D54D-D057-422C-8346-5F5324ED3EB5}" type="presOf" srcId="{260C0B46-158A-42A7-8086-1A6F7D864A01}" destId="{B6269E07-086B-4AD1-851C-5F94B3FD037C}" srcOrd="1" destOrd="0" presId="urn:microsoft.com/office/officeart/2008/layout/HorizontalMultiLevelHierarchy"/>
    <dgm:cxn modelId="{96656B77-82DC-4CED-B9CB-AB36AB44AC68}" type="presOf" srcId="{260C0B46-158A-42A7-8086-1A6F7D864A01}" destId="{F6A60771-5164-4C2A-B236-22450D2FFC04}" srcOrd="0" destOrd="0" presId="urn:microsoft.com/office/officeart/2008/layout/HorizontalMultiLevelHierarchy"/>
    <dgm:cxn modelId="{2649486E-EBBA-4092-A68E-456CFFF6E1A4}" type="presOf" srcId="{AD8DCF42-7CFC-4423-BCF4-30AAC7DB58E2}" destId="{11AC41A6-60E8-44B2-ADCD-64C56522DC51}" srcOrd="1" destOrd="0" presId="urn:microsoft.com/office/officeart/2008/layout/HorizontalMultiLevelHierarchy"/>
    <dgm:cxn modelId="{2027808D-3D97-4CC2-8A2F-FB0CF15F9562}" srcId="{4B857662-7918-4216-81CC-C728D2722442}" destId="{F0D73F22-9CD8-4616-B518-7BDCFA9DFF3B}" srcOrd="0" destOrd="0" parTransId="{AD8DCF42-7CFC-4423-BCF4-30AAC7DB58E2}" sibTransId="{CD89367A-5889-4A44-823A-0129F9072C79}"/>
    <dgm:cxn modelId="{CE4FA345-CF29-400A-A81A-0B833E41DDC4}" srcId="{FB8ECC6B-EAEC-4187-9182-96768E95CC68}" destId="{4B857662-7918-4216-81CC-C728D2722442}" srcOrd="0" destOrd="0" parTransId="{3A034952-4C9C-4FE6-BFC7-E7F65C30771D}" sibTransId="{2FF7F093-9507-4F46-8FED-24F02C463942}"/>
    <dgm:cxn modelId="{1AD7D8A1-6741-4880-9A04-80B2AD4D5DA1}" type="presOf" srcId="{7AF876A7-1A94-453C-9B28-79ABBCB01557}" destId="{633093C9-2082-41D1-9605-9FC76FB29AD4}" srcOrd="0" destOrd="0" presId="urn:microsoft.com/office/officeart/2008/layout/HorizontalMultiLevelHierarchy"/>
    <dgm:cxn modelId="{6216C129-1537-4FDD-89C8-C55BFD385CE2}" type="presOf" srcId="{1F248E61-5D6C-4973-A040-D154911FAEED}" destId="{8BACEE0B-EF16-4AA5-A87C-6EBBEB2AF003}" srcOrd="0" destOrd="0" presId="urn:microsoft.com/office/officeart/2008/layout/HorizontalMultiLevelHierarchy"/>
    <dgm:cxn modelId="{9097AAFD-B814-4E25-93CD-81373E2148F0}" type="presOf" srcId="{AD8DCF42-7CFC-4423-BCF4-30AAC7DB58E2}" destId="{9DD875E9-6DF9-43B5-8C59-4D7549110229}" srcOrd="0" destOrd="0" presId="urn:microsoft.com/office/officeart/2008/layout/HorizontalMultiLevelHierarchy"/>
    <dgm:cxn modelId="{198DBB87-FADB-484E-85E8-12014A5095C3}" type="presOf" srcId="{F0D73F22-9CD8-4616-B518-7BDCFA9DFF3B}" destId="{FCE389F1-89CB-4723-8DB3-19BA3E6CEB38}" srcOrd="0" destOrd="0" presId="urn:microsoft.com/office/officeart/2008/layout/HorizontalMultiLevelHierarchy"/>
    <dgm:cxn modelId="{748D5188-D416-40C7-AF04-A97D94543363}" type="presOf" srcId="{FB8ECC6B-EAEC-4187-9182-96768E95CC68}" destId="{7B39BB3F-E20F-4790-A4D8-BDD7301754A8}" srcOrd="0" destOrd="0" presId="urn:microsoft.com/office/officeart/2008/layout/HorizontalMultiLevelHierarchy"/>
    <dgm:cxn modelId="{A3233BA9-6901-4057-A966-F85895FE3528}" type="presOf" srcId="{6231ECE6-44A7-4D45-B163-A8E21B9900B4}" destId="{9C39491A-150E-4E77-ABFD-B2C2AC143920}" srcOrd="0" destOrd="0" presId="urn:microsoft.com/office/officeart/2008/layout/HorizontalMultiLevelHierarchy"/>
    <dgm:cxn modelId="{5C2632C0-46BC-430E-BBC3-B5052150341D}" type="presOf" srcId="{EFFD06A2-48BF-4D9C-87B5-D9B5E1E05F08}" destId="{1A9B2921-F37F-43AC-B605-7D0E38BC8953}" srcOrd="0" destOrd="0" presId="urn:microsoft.com/office/officeart/2008/layout/HorizontalMultiLevelHierarchy"/>
    <dgm:cxn modelId="{5C35BCB4-E2BF-4705-A020-0802C9738A1E}" type="presOf" srcId="{6231ECE6-44A7-4D45-B163-A8E21B9900B4}" destId="{D9B98F6B-734B-4978-9B50-D12303A0B9EE}" srcOrd="1" destOrd="0" presId="urn:microsoft.com/office/officeart/2008/layout/HorizontalMultiLevelHierarchy"/>
    <dgm:cxn modelId="{A869C085-87A7-44DD-B645-1CA28E11545D}" type="presOf" srcId="{4B857662-7918-4216-81CC-C728D2722442}" destId="{C99202FB-4357-4721-82D4-8BEC1CCA904B}" srcOrd="0" destOrd="0" presId="urn:microsoft.com/office/officeart/2008/layout/HorizontalMultiLevelHierarchy"/>
    <dgm:cxn modelId="{3E6B1927-0A5C-4E2F-849C-F171C4C29B10}" srcId="{F0D73F22-9CD8-4616-B518-7BDCFA9DFF3B}" destId="{7AF876A7-1A94-453C-9B28-79ABBCB01557}" srcOrd="0" destOrd="0" parTransId="{260C0B46-158A-42A7-8086-1A6F7D864A01}" sibTransId="{0D082CF7-4309-4FFC-B655-72C421094C8C}"/>
    <dgm:cxn modelId="{F1EC3857-B810-4A5F-A2B8-633FEC96A45C}" srcId="{F0D73F22-9CD8-4616-B518-7BDCFA9DFF3B}" destId="{1F248E61-5D6C-4973-A040-D154911FAEED}" srcOrd="1" destOrd="0" parTransId="{EFFD06A2-48BF-4D9C-87B5-D9B5E1E05F08}" sibTransId="{5C29EFA6-2BD4-469C-90BA-AC30A23C65FD}"/>
    <dgm:cxn modelId="{9EC4CA31-C974-401F-9AB9-BA02A383381C}" type="presParOf" srcId="{7B39BB3F-E20F-4790-A4D8-BDD7301754A8}" destId="{7043F6A9-870E-45D3-8652-BD8E205DA4A1}" srcOrd="0" destOrd="0" presId="urn:microsoft.com/office/officeart/2008/layout/HorizontalMultiLevelHierarchy"/>
    <dgm:cxn modelId="{3A9767C5-F527-414E-BF48-C90C6C4756A3}" type="presParOf" srcId="{7043F6A9-870E-45D3-8652-BD8E205DA4A1}" destId="{C99202FB-4357-4721-82D4-8BEC1CCA904B}" srcOrd="0" destOrd="0" presId="urn:microsoft.com/office/officeart/2008/layout/HorizontalMultiLevelHierarchy"/>
    <dgm:cxn modelId="{696C6AD8-7216-4FEA-9057-1A4387EB78AF}" type="presParOf" srcId="{7043F6A9-870E-45D3-8652-BD8E205DA4A1}" destId="{891E57DB-60C3-4503-A0DA-2D9FC78A3733}" srcOrd="1" destOrd="0" presId="urn:microsoft.com/office/officeart/2008/layout/HorizontalMultiLevelHierarchy"/>
    <dgm:cxn modelId="{924015C2-6D9C-4160-80FB-357F3C389213}" type="presParOf" srcId="{891E57DB-60C3-4503-A0DA-2D9FC78A3733}" destId="{9DD875E9-6DF9-43B5-8C59-4D7549110229}" srcOrd="0" destOrd="0" presId="urn:microsoft.com/office/officeart/2008/layout/HorizontalMultiLevelHierarchy"/>
    <dgm:cxn modelId="{7D209FD5-CF5C-442B-9EC2-F16E2DE9AEEB}" type="presParOf" srcId="{9DD875E9-6DF9-43B5-8C59-4D7549110229}" destId="{11AC41A6-60E8-44B2-ADCD-64C56522DC51}" srcOrd="0" destOrd="0" presId="urn:microsoft.com/office/officeart/2008/layout/HorizontalMultiLevelHierarchy"/>
    <dgm:cxn modelId="{EA8B9BAB-B429-41A9-A49E-139A2E84505B}" type="presParOf" srcId="{891E57DB-60C3-4503-A0DA-2D9FC78A3733}" destId="{1CF620E9-0781-45D6-AEBE-368A1E2899DF}" srcOrd="1" destOrd="0" presId="urn:microsoft.com/office/officeart/2008/layout/HorizontalMultiLevelHierarchy"/>
    <dgm:cxn modelId="{36887482-6D06-409F-9F69-FD2E86D30AAC}" type="presParOf" srcId="{1CF620E9-0781-45D6-AEBE-368A1E2899DF}" destId="{FCE389F1-89CB-4723-8DB3-19BA3E6CEB38}" srcOrd="0" destOrd="0" presId="urn:microsoft.com/office/officeart/2008/layout/HorizontalMultiLevelHierarchy"/>
    <dgm:cxn modelId="{E921BAF4-DDB0-4228-8085-065F325CD865}" type="presParOf" srcId="{1CF620E9-0781-45D6-AEBE-368A1E2899DF}" destId="{E5F1A7BA-9E03-41E5-9415-5F51CEC9981F}" srcOrd="1" destOrd="0" presId="urn:microsoft.com/office/officeart/2008/layout/HorizontalMultiLevelHierarchy"/>
    <dgm:cxn modelId="{15D44CE2-F3DE-45D9-8D1F-3C41EB4DFD0D}" type="presParOf" srcId="{E5F1A7BA-9E03-41E5-9415-5F51CEC9981F}" destId="{F6A60771-5164-4C2A-B236-22450D2FFC04}" srcOrd="0" destOrd="0" presId="urn:microsoft.com/office/officeart/2008/layout/HorizontalMultiLevelHierarchy"/>
    <dgm:cxn modelId="{D6F71483-EF99-42C1-93D7-DA7ABB016141}" type="presParOf" srcId="{F6A60771-5164-4C2A-B236-22450D2FFC04}" destId="{B6269E07-086B-4AD1-851C-5F94B3FD037C}" srcOrd="0" destOrd="0" presId="urn:microsoft.com/office/officeart/2008/layout/HorizontalMultiLevelHierarchy"/>
    <dgm:cxn modelId="{79E8A65A-CF30-4BB4-8287-FFD08AABEB9B}" type="presParOf" srcId="{E5F1A7BA-9E03-41E5-9415-5F51CEC9981F}" destId="{F934A5A4-E565-48AD-9E8D-92B8314B4107}" srcOrd="1" destOrd="0" presId="urn:microsoft.com/office/officeart/2008/layout/HorizontalMultiLevelHierarchy"/>
    <dgm:cxn modelId="{8173D039-D4EA-4428-9881-254BEB76015E}" type="presParOf" srcId="{F934A5A4-E565-48AD-9E8D-92B8314B4107}" destId="{633093C9-2082-41D1-9605-9FC76FB29AD4}" srcOrd="0" destOrd="0" presId="urn:microsoft.com/office/officeart/2008/layout/HorizontalMultiLevelHierarchy"/>
    <dgm:cxn modelId="{50F08F94-E629-479C-B4B4-690EB4606F81}" type="presParOf" srcId="{F934A5A4-E565-48AD-9E8D-92B8314B4107}" destId="{884F8706-FBC6-4F93-9183-97C9C2E4DBD2}" srcOrd="1" destOrd="0" presId="urn:microsoft.com/office/officeart/2008/layout/HorizontalMultiLevelHierarchy"/>
    <dgm:cxn modelId="{1B579695-FE99-42CC-AD47-20A02844C8EE}" type="presParOf" srcId="{E5F1A7BA-9E03-41E5-9415-5F51CEC9981F}" destId="{1A9B2921-F37F-43AC-B605-7D0E38BC8953}" srcOrd="2" destOrd="0" presId="urn:microsoft.com/office/officeart/2008/layout/HorizontalMultiLevelHierarchy"/>
    <dgm:cxn modelId="{15F17A66-9A86-4EFE-9E6B-39533DE4A7B3}" type="presParOf" srcId="{1A9B2921-F37F-43AC-B605-7D0E38BC8953}" destId="{2860BF4A-FD46-4CF3-ABF5-7A35BECE1DA0}" srcOrd="0" destOrd="0" presId="urn:microsoft.com/office/officeart/2008/layout/HorizontalMultiLevelHierarchy"/>
    <dgm:cxn modelId="{043017B0-2208-49E9-B81F-27CE334E687C}" type="presParOf" srcId="{E5F1A7BA-9E03-41E5-9415-5F51CEC9981F}" destId="{60BAA917-E1E1-41D5-A583-AB84EDB5EF51}" srcOrd="3" destOrd="0" presId="urn:microsoft.com/office/officeart/2008/layout/HorizontalMultiLevelHierarchy"/>
    <dgm:cxn modelId="{42ECB2B0-217D-49CE-83CB-105FCC28223A}" type="presParOf" srcId="{60BAA917-E1E1-41D5-A583-AB84EDB5EF51}" destId="{8BACEE0B-EF16-4AA5-A87C-6EBBEB2AF003}" srcOrd="0" destOrd="0" presId="urn:microsoft.com/office/officeart/2008/layout/HorizontalMultiLevelHierarchy"/>
    <dgm:cxn modelId="{F01610DE-9399-4C87-AAEE-3417CE9FD268}" type="presParOf" srcId="{60BAA917-E1E1-41D5-A583-AB84EDB5EF51}" destId="{621B9F95-4343-4428-895B-F998291BDB2B}" srcOrd="1" destOrd="0" presId="urn:microsoft.com/office/officeart/2008/layout/HorizontalMultiLevelHierarchy"/>
    <dgm:cxn modelId="{53DEC2FB-32A4-43BE-802B-8382135083F3}" type="presParOf" srcId="{621B9F95-4343-4428-895B-F998291BDB2B}" destId="{9C39491A-150E-4E77-ABFD-B2C2AC143920}" srcOrd="0" destOrd="0" presId="urn:microsoft.com/office/officeart/2008/layout/HorizontalMultiLevelHierarchy"/>
    <dgm:cxn modelId="{179C2E60-F7D8-4EF9-8CEF-3DA5E813BFB6}" type="presParOf" srcId="{9C39491A-150E-4E77-ABFD-B2C2AC143920}" destId="{D9B98F6B-734B-4978-9B50-D12303A0B9EE}" srcOrd="0" destOrd="0" presId="urn:microsoft.com/office/officeart/2008/layout/HorizontalMultiLevelHierarchy"/>
    <dgm:cxn modelId="{7FAEE9BA-C34A-421D-A388-BB1396764282}" type="presParOf" srcId="{621B9F95-4343-4428-895B-F998291BDB2B}" destId="{301796FD-D97A-4745-941B-9E8369DF1000}" srcOrd="1" destOrd="0" presId="urn:microsoft.com/office/officeart/2008/layout/HorizontalMultiLevelHierarchy"/>
    <dgm:cxn modelId="{58BA22E7-805B-4803-8AE9-B80453B8DF73}" type="presParOf" srcId="{301796FD-D97A-4745-941B-9E8369DF1000}" destId="{3AA76A0F-D8CF-495C-9DA7-9102FB9DB08F}" srcOrd="0" destOrd="0" presId="urn:microsoft.com/office/officeart/2008/layout/HorizontalMultiLevelHierarchy"/>
    <dgm:cxn modelId="{B164CB66-F4D6-4F41-80BF-9FA68DFE6854}" type="presParOf" srcId="{301796FD-D97A-4745-941B-9E8369DF1000}" destId="{DF323233-BFDB-4F7D-9F25-BAEABE975256}" srcOrd="1" destOrd="0" presId="urn:microsoft.com/office/officeart/2008/layout/HorizontalMultiLevelHierarchy"/>
    <dgm:cxn modelId="{B2F80581-C9F3-427C-9BC2-C543415B8BE8}" type="presParOf" srcId="{DF323233-BFDB-4F7D-9F25-BAEABE975256}" destId="{246F1A1F-855E-4380-B6D2-13E5B77259BD}" srcOrd="0" destOrd="0" presId="urn:microsoft.com/office/officeart/2008/layout/HorizontalMultiLevelHierarchy"/>
    <dgm:cxn modelId="{4DFA811E-31FF-4D3D-8199-B5FCC1A71D2D}" type="presParOf" srcId="{246F1A1F-855E-4380-B6D2-13E5B77259BD}" destId="{EA801155-F655-4657-B71E-466360AA892D}" srcOrd="0" destOrd="0" presId="urn:microsoft.com/office/officeart/2008/layout/HorizontalMultiLevelHierarchy"/>
    <dgm:cxn modelId="{5F09FAF6-A76C-4C90-B102-E23BD448F70F}" type="presParOf" srcId="{DF323233-BFDB-4F7D-9F25-BAEABE975256}" destId="{79BD2A83-9D07-4D1B-A6C5-366D3E7F0CE1}" srcOrd="1" destOrd="0" presId="urn:microsoft.com/office/officeart/2008/layout/HorizontalMultiLevelHierarchy"/>
    <dgm:cxn modelId="{7C889FF9-9229-42A0-B844-9BF3F6646829}" type="presParOf" srcId="{79BD2A83-9D07-4D1B-A6C5-366D3E7F0CE1}" destId="{16835329-A8FB-4A27-ADBE-600B7D861B5E}" srcOrd="0" destOrd="0" presId="urn:microsoft.com/office/officeart/2008/layout/HorizontalMultiLevelHierarchy"/>
    <dgm:cxn modelId="{E242129C-DBAD-4B58-A4C1-B709CF7747DE}" type="presParOf" srcId="{79BD2A83-9D07-4D1B-A6C5-366D3E7F0CE1}" destId="{BF2F9C5C-D437-446B-8945-68C6DB75DC23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250F0-A114-4AB7-A0ED-2E2DA09AB89B}">
      <dsp:nvSpPr>
        <dsp:cNvPr id="0" name=""/>
        <dsp:cNvSpPr/>
      </dsp:nvSpPr>
      <dsp:spPr>
        <a:xfrm>
          <a:off x="0" y="0"/>
          <a:ext cx="1763485" cy="17634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6D523-EB47-45A6-9724-1D9AEAFB4CF1}">
      <dsp:nvSpPr>
        <dsp:cNvPr id="0" name=""/>
        <dsp:cNvSpPr/>
      </dsp:nvSpPr>
      <dsp:spPr>
        <a:xfrm>
          <a:off x="881742" y="0"/>
          <a:ext cx="8934601" cy="17634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 dirty="0"/>
            <a:t>BRIGADAS COMUNITARIAS</a:t>
          </a:r>
          <a:endParaRPr lang="es-EC" sz="5200" kern="1200" dirty="0"/>
        </a:p>
      </dsp:txBody>
      <dsp:txXfrm>
        <a:off x="881742" y="0"/>
        <a:ext cx="8934601" cy="1763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1A1F-855E-4380-B6D2-13E5B77259BD}">
      <dsp:nvSpPr>
        <dsp:cNvPr id="0" name=""/>
        <dsp:cNvSpPr/>
      </dsp:nvSpPr>
      <dsp:spPr>
        <a:xfrm>
          <a:off x="6850132" y="1986635"/>
          <a:ext cx="1738538" cy="1717093"/>
        </a:xfrm>
        <a:custGeom>
          <a:avLst/>
          <a:gdLst/>
          <a:ahLst/>
          <a:cxnLst/>
          <a:rect l="0" t="0" r="0" b="0"/>
          <a:pathLst>
            <a:path>
              <a:moveTo>
                <a:pt x="1738538" y="0"/>
              </a:moveTo>
              <a:lnTo>
                <a:pt x="0" y="1717093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58312" y="2784093"/>
        <a:ext cx="122177" cy="122177"/>
      </dsp:txXfrm>
    </dsp:sp>
    <dsp:sp modelId="{9C39491A-150E-4E77-ABFD-B2C2AC143920}">
      <dsp:nvSpPr>
        <dsp:cNvPr id="0" name=""/>
        <dsp:cNvSpPr/>
      </dsp:nvSpPr>
      <dsp:spPr>
        <a:xfrm>
          <a:off x="5454883" y="1016347"/>
          <a:ext cx="363666" cy="970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833" y="0"/>
              </a:lnTo>
              <a:lnTo>
                <a:pt x="181833" y="970288"/>
              </a:lnTo>
              <a:lnTo>
                <a:pt x="363666" y="970288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10811" y="1475586"/>
        <a:ext cx="51810" cy="51810"/>
      </dsp:txXfrm>
    </dsp:sp>
    <dsp:sp modelId="{1A9B2921-F37F-43AC-B605-7D0E38BC8953}">
      <dsp:nvSpPr>
        <dsp:cNvPr id="0" name=""/>
        <dsp:cNvSpPr/>
      </dsp:nvSpPr>
      <dsp:spPr>
        <a:xfrm>
          <a:off x="3044367" y="970627"/>
          <a:ext cx="7531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1313"/>
              </a:moveTo>
              <a:lnTo>
                <a:pt x="376588" y="71313"/>
              </a:lnTo>
              <a:lnTo>
                <a:pt x="376588" y="45720"/>
              </a:lnTo>
              <a:lnTo>
                <a:pt x="753177" y="4572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02115" y="997507"/>
        <a:ext cx="37680" cy="37680"/>
      </dsp:txXfrm>
    </dsp:sp>
    <dsp:sp modelId="{F6A60771-5164-4C2A-B236-22450D2FFC04}">
      <dsp:nvSpPr>
        <dsp:cNvPr id="0" name=""/>
        <dsp:cNvSpPr/>
      </dsp:nvSpPr>
      <dsp:spPr>
        <a:xfrm>
          <a:off x="3044367" y="817192"/>
          <a:ext cx="2928475" cy="224748"/>
        </a:xfrm>
        <a:custGeom>
          <a:avLst/>
          <a:gdLst/>
          <a:ahLst/>
          <a:cxnLst/>
          <a:rect l="0" t="0" r="0" b="0"/>
          <a:pathLst>
            <a:path>
              <a:moveTo>
                <a:pt x="0" y="224748"/>
              </a:moveTo>
              <a:lnTo>
                <a:pt x="1464237" y="224748"/>
              </a:lnTo>
              <a:lnTo>
                <a:pt x="1464237" y="0"/>
              </a:lnTo>
              <a:lnTo>
                <a:pt x="2928475" y="0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5177" y="856139"/>
        <a:ext cx="146854" cy="146854"/>
      </dsp:txXfrm>
    </dsp:sp>
    <dsp:sp modelId="{9DD875E9-6DF9-43B5-8C59-4D7549110229}">
      <dsp:nvSpPr>
        <dsp:cNvPr id="0" name=""/>
        <dsp:cNvSpPr/>
      </dsp:nvSpPr>
      <dsp:spPr>
        <a:xfrm>
          <a:off x="522497" y="1041940"/>
          <a:ext cx="729449" cy="1339792"/>
        </a:xfrm>
        <a:custGeom>
          <a:avLst/>
          <a:gdLst/>
          <a:ahLst/>
          <a:cxnLst/>
          <a:rect l="0" t="0" r="0" b="0"/>
          <a:pathLst>
            <a:path>
              <a:moveTo>
                <a:pt x="0" y="1339792"/>
              </a:moveTo>
              <a:lnTo>
                <a:pt x="364724" y="1339792"/>
              </a:lnTo>
              <a:lnTo>
                <a:pt x="364724" y="0"/>
              </a:lnTo>
              <a:lnTo>
                <a:pt x="729449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9084" y="1673699"/>
        <a:ext cx="76274" cy="76274"/>
      </dsp:txXfrm>
    </dsp:sp>
    <dsp:sp modelId="{C99202FB-4357-4721-82D4-8BEC1CCA904B}">
      <dsp:nvSpPr>
        <dsp:cNvPr id="0" name=""/>
        <dsp:cNvSpPr/>
      </dsp:nvSpPr>
      <dsp:spPr>
        <a:xfrm rot="16200000">
          <a:off x="-1615300" y="2120484"/>
          <a:ext cx="3753098" cy="52249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PRESTACIONAL</a:t>
          </a:r>
          <a:endParaRPr lang="es-EC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615300" y="2120484"/>
        <a:ext cx="3753098" cy="522497"/>
      </dsp:txXfrm>
    </dsp:sp>
    <dsp:sp modelId="{FCE389F1-89CB-4723-8DB3-19BA3E6CEB38}">
      <dsp:nvSpPr>
        <dsp:cNvPr id="0" name=""/>
        <dsp:cNvSpPr/>
      </dsp:nvSpPr>
      <dsp:spPr>
        <a:xfrm>
          <a:off x="1251946" y="0"/>
          <a:ext cx="1792420" cy="2083881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Atención en territorio (comunitaria y domiciliaria)</a:t>
          </a:r>
          <a:endParaRPr lang="es-EC" sz="18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1946" y="0"/>
        <a:ext cx="1792420" cy="2083881"/>
      </dsp:txXfrm>
    </dsp:sp>
    <dsp:sp modelId="{633093C9-2082-41D1-9605-9FC76FB29AD4}">
      <dsp:nvSpPr>
        <dsp:cNvPr id="0" name=""/>
        <dsp:cNvSpPr/>
      </dsp:nvSpPr>
      <dsp:spPr>
        <a:xfrm>
          <a:off x="5972842" y="555943"/>
          <a:ext cx="3550170" cy="522497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atenciones en estaciones fijas </a:t>
          </a:r>
          <a:r>
            <a:rPr lang="es-EC" sz="18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51.528</a:t>
          </a:r>
        </a:p>
      </dsp:txBody>
      <dsp:txXfrm>
        <a:off x="5972842" y="555943"/>
        <a:ext cx="3550170" cy="522497"/>
      </dsp:txXfrm>
    </dsp:sp>
    <dsp:sp modelId="{8BACEE0B-EF16-4AA5-A87C-6EBBEB2AF003}">
      <dsp:nvSpPr>
        <dsp:cNvPr id="0" name=""/>
        <dsp:cNvSpPr/>
      </dsp:nvSpPr>
      <dsp:spPr>
        <a:xfrm>
          <a:off x="3797544" y="289673"/>
          <a:ext cx="1657339" cy="145334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Despliegue de </a:t>
          </a:r>
          <a:r>
            <a:rPr lang="es-EC" sz="16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34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brigadas móviles  para atención en barrios</a:t>
          </a:r>
        </a:p>
      </dsp:txBody>
      <dsp:txXfrm>
        <a:off x="3797544" y="289673"/>
        <a:ext cx="1657339" cy="1453347"/>
      </dsp:txXfrm>
    </dsp:sp>
    <dsp:sp modelId="{3AA76A0F-D8CF-495C-9DA7-9102FB9DB08F}">
      <dsp:nvSpPr>
        <dsp:cNvPr id="0" name=""/>
        <dsp:cNvSpPr/>
      </dsp:nvSpPr>
      <dsp:spPr>
        <a:xfrm>
          <a:off x="5818549" y="1573016"/>
          <a:ext cx="2770121" cy="827238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Visita a </a:t>
          </a:r>
          <a:r>
            <a:rPr lang="es-EC" sz="16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738  </a:t>
          </a: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barrios en las parroquias con mayor número de contagios</a:t>
          </a:r>
        </a:p>
      </dsp:txBody>
      <dsp:txXfrm>
        <a:off x="5818549" y="1573016"/>
        <a:ext cx="2770121" cy="827238"/>
      </dsp:txXfrm>
    </dsp:sp>
    <dsp:sp modelId="{16835329-A8FB-4A27-ADBE-600B7D861B5E}">
      <dsp:nvSpPr>
        <dsp:cNvPr id="0" name=""/>
        <dsp:cNvSpPr/>
      </dsp:nvSpPr>
      <dsp:spPr>
        <a:xfrm>
          <a:off x="6850132" y="3236786"/>
          <a:ext cx="3409211" cy="933885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Total de Atenciones por brigadas móviles </a:t>
          </a:r>
          <a:r>
            <a:rPr lang="es-EC" sz="16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93.129</a:t>
          </a:r>
        </a:p>
      </dsp:txBody>
      <dsp:txXfrm>
        <a:off x="6850132" y="3236786"/>
        <a:ext cx="3409211" cy="933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44AFF-BA62-4346-877E-C503B6DD0EF6}" type="datetimeFigureOut">
              <a:rPr lang="es-EC" smtClean="0"/>
              <a:t>10/8/2021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665A-358A-4E49-8F9F-AFE86A6D9AE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79374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8A9EA-BD99-485E-9AAE-376D746F691C}" type="datetimeFigureOut">
              <a:rPr lang="es-EC" smtClean="0"/>
              <a:t>10/8/2021</a:t>
            </a:fld>
            <a:endParaRPr lang="es-EC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7406"/>
            <a:ext cx="5437827" cy="3909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34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30340"/>
            <a:ext cx="2945293" cy="4978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8BE70-1337-4CC2-9350-C261B762F41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0134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9055c266df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87" name="Google Shape;987;g9055c266d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224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818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9B5A7-7CA8-4B61-81F7-5C8DB246E621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149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18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92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19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9398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8BE70-1337-4CC2-9350-C261B762F412}" type="slidenum">
              <a:rPr lang="es-EC" smtClean="0"/>
              <a:t>21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147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0"/>
            <a:ext cx="12185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8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9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37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13906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266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0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10/8/2021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6316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FAB-6332-4552-8973-F1F9F0C10BF2}" type="datetimeFigureOut">
              <a:rPr lang="es-EC" smtClean="0"/>
              <a:t>10/8/2021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C033-D6E6-474F-8016-9C9D3FC6023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02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FR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Imagen 6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5157" y="2852436"/>
            <a:ext cx="1269748" cy="134738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420" y="548249"/>
            <a:ext cx="8952723" cy="524506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6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Bambino-Regular" panose="00000500000000000000" pitchFamily="2" charset="0"/>
              </a:rPr>
              <a:t>Información de casos corresponde a pruebas PCR</a:t>
            </a:r>
            <a:endParaRPr lang="es-EC" sz="2800" dirty="0">
              <a:solidFill>
                <a:schemeClr val="bg1">
                  <a:lumMod val="50000"/>
                </a:schemeClr>
              </a:solidFill>
              <a:latin typeface="Bambino-Regular" panose="00000500000000000000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7862" y="1463512"/>
            <a:ext cx="2300255" cy="3573812"/>
          </a:xfrm>
          <a:prstGeom prst="rect">
            <a:avLst/>
          </a:prstGeom>
        </p:spPr>
      </p:pic>
      <p:sp>
        <p:nvSpPr>
          <p:cNvPr id="14" name="Marcador de texto 11"/>
          <p:cNvSpPr>
            <a:spLocks noGrp="1"/>
          </p:cNvSpPr>
          <p:nvPr>
            <p:ph type="body" sz="quarter" idx="13"/>
          </p:nvPr>
        </p:nvSpPr>
        <p:spPr>
          <a:xfrm>
            <a:off x="1385593" y="1704525"/>
            <a:ext cx="1299285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18" name="Marcador de texto 11"/>
          <p:cNvSpPr>
            <a:spLocks noGrp="1"/>
          </p:cNvSpPr>
          <p:nvPr>
            <p:ph type="body" sz="quarter" idx="14"/>
          </p:nvPr>
        </p:nvSpPr>
        <p:spPr>
          <a:xfrm>
            <a:off x="1396428" y="2571005"/>
            <a:ext cx="1288450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1599D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19" name="Marcador de texto 11"/>
          <p:cNvSpPr>
            <a:spLocks noGrp="1"/>
          </p:cNvSpPr>
          <p:nvPr>
            <p:ph type="body" sz="quarter" idx="15"/>
          </p:nvPr>
        </p:nvSpPr>
        <p:spPr>
          <a:xfrm>
            <a:off x="1396428" y="3485405"/>
            <a:ext cx="1288450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F5B3F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20" name="Marcador de texto 11"/>
          <p:cNvSpPr>
            <a:spLocks noGrp="1"/>
          </p:cNvSpPr>
          <p:nvPr>
            <p:ph type="body" sz="quarter" idx="16"/>
          </p:nvPr>
        </p:nvSpPr>
        <p:spPr>
          <a:xfrm>
            <a:off x="1396428" y="4450605"/>
            <a:ext cx="1288450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22" name="Rectángulo 21"/>
          <p:cNvSpPr/>
          <p:nvPr userDrawn="1"/>
        </p:nvSpPr>
        <p:spPr>
          <a:xfrm>
            <a:off x="1205202" y="1303163"/>
            <a:ext cx="16729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CONFIRMADOS</a:t>
            </a:r>
          </a:p>
        </p:txBody>
      </p:sp>
      <p:sp>
        <p:nvSpPr>
          <p:cNvPr id="26" name="Rectángulo 25"/>
          <p:cNvSpPr/>
          <p:nvPr userDrawn="1"/>
        </p:nvSpPr>
        <p:spPr>
          <a:xfrm>
            <a:off x="1203289" y="2199303"/>
            <a:ext cx="16748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1599D6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DESCARTADOS</a:t>
            </a:r>
          </a:p>
        </p:txBody>
      </p:sp>
      <p:sp>
        <p:nvSpPr>
          <p:cNvPr id="27" name="Rectángulo 26"/>
          <p:cNvSpPr/>
          <p:nvPr userDrawn="1"/>
        </p:nvSpPr>
        <p:spPr>
          <a:xfrm>
            <a:off x="1205202" y="3175156"/>
            <a:ext cx="17356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F5B3F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CON SOSPECHA</a:t>
            </a:r>
          </a:p>
        </p:txBody>
      </p:sp>
      <p:sp>
        <p:nvSpPr>
          <p:cNvPr id="28" name="Rectángulo 27"/>
          <p:cNvSpPr/>
          <p:nvPr userDrawn="1"/>
        </p:nvSpPr>
        <p:spPr>
          <a:xfrm>
            <a:off x="1201574" y="4108109"/>
            <a:ext cx="16765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095DA6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MUESTRAS TOMADAS</a:t>
            </a:r>
          </a:p>
        </p:txBody>
      </p:sp>
      <p:sp>
        <p:nvSpPr>
          <p:cNvPr id="32" name="Rectángulo 31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50" dirty="0">
              <a:solidFill>
                <a:srgbClr val="095DA6"/>
              </a:solidFill>
            </a:endParaRPr>
          </a:p>
        </p:txBody>
      </p:sp>
      <p:sp>
        <p:nvSpPr>
          <p:cNvPr id="30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3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38" name="Rectángulo 37"/>
          <p:cNvSpPr/>
          <p:nvPr userDrawn="1"/>
        </p:nvSpPr>
        <p:spPr>
          <a:xfrm>
            <a:off x="7300135" y="1653430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CASOS CONFIRMADOS POR</a:t>
            </a:r>
            <a:r>
              <a:rPr lang="es-ES_tradnl" sz="1000" baseline="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SEXO</a:t>
            </a:r>
            <a:endParaRPr lang="es-ES_tradnl" sz="1000" dirty="0">
              <a:solidFill>
                <a:srgbClr val="E73122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pic>
        <p:nvPicPr>
          <p:cNvPr id="39" name="Imagen 3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369525" y="1979857"/>
            <a:ext cx="3690179" cy="1221619"/>
          </a:xfrm>
          <a:prstGeom prst="rect">
            <a:avLst/>
          </a:prstGeom>
        </p:spPr>
      </p:pic>
      <p:sp>
        <p:nvSpPr>
          <p:cNvPr id="40" name="Marcador de texto 11"/>
          <p:cNvSpPr>
            <a:spLocks noGrp="1"/>
          </p:cNvSpPr>
          <p:nvPr>
            <p:ph type="body" sz="quarter" idx="22"/>
          </p:nvPr>
        </p:nvSpPr>
        <p:spPr>
          <a:xfrm>
            <a:off x="7908734" y="2138614"/>
            <a:ext cx="1213309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1" name="Marcador de texto 11"/>
          <p:cNvSpPr>
            <a:spLocks noGrp="1"/>
          </p:cNvSpPr>
          <p:nvPr>
            <p:ph type="body" sz="quarter" idx="23"/>
          </p:nvPr>
        </p:nvSpPr>
        <p:spPr>
          <a:xfrm>
            <a:off x="10118534" y="2140670"/>
            <a:ext cx="1264109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2" name="Marcador de texto 11"/>
          <p:cNvSpPr>
            <a:spLocks noGrp="1"/>
          </p:cNvSpPr>
          <p:nvPr>
            <p:ph type="body" sz="quarter" idx="24"/>
          </p:nvPr>
        </p:nvSpPr>
        <p:spPr>
          <a:xfrm>
            <a:off x="7501092" y="2750245"/>
            <a:ext cx="1227252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chemeClr val="bg1">
                    <a:lumMod val="50000"/>
                  </a:schemeClr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3" name="Marcador de texto 11"/>
          <p:cNvSpPr>
            <a:spLocks noGrp="1"/>
          </p:cNvSpPr>
          <p:nvPr>
            <p:ph type="body" sz="quarter" idx="25"/>
          </p:nvPr>
        </p:nvSpPr>
        <p:spPr>
          <a:xfrm>
            <a:off x="9604184" y="2733356"/>
            <a:ext cx="1333959" cy="38258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chemeClr val="bg1">
                    <a:lumMod val="50000"/>
                  </a:schemeClr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52" name="Rectángulo 37"/>
          <p:cNvSpPr/>
          <p:nvPr userDrawn="1"/>
        </p:nvSpPr>
        <p:spPr>
          <a:xfrm>
            <a:off x="7300135" y="3440508"/>
            <a:ext cx="408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_tradnl" sz="100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PORCENTAJE</a:t>
            </a:r>
            <a:r>
              <a:rPr lang="es-ES_tradnl" sz="1000" baseline="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DE CASOS CONFIRMADOS POR GRUPO ETARIO CON RESPECTO AL TOTAL DE CASOS CONFIRMADOS</a:t>
            </a:r>
            <a:endParaRPr lang="es-ES_tradnl" sz="1000" dirty="0">
              <a:solidFill>
                <a:srgbClr val="FF0000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pic>
        <p:nvPicPr>
          <p:cNvPr id="53" name="Imagen 5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34194" y="4317824"/>
            <a:ext cx="1421861" cy="1508794"/>
          </a:xfrm>
          <a:prstGeom prst="rect">
            <a:avLst/>
          </a:prstGeom>
        </p:spPr>
      </p:pic>
      <p:sp>
        <p:nvSpPr>
          <p:cNvPr id="34" name="Rectángulo 33"/>
          <p:cNvSpPr/>
          <p:nvPr userDrawn="1"/>
        </p:nvSpPr>
        <p:spPr>
          <a:xfrm>
            <a:off x="4687883" y="3202577"/>
            <a:ext cx="12575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0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TASA DE</a:t>
            </a:r>
          </a:p>
          <a:p>
            <a:pPr algn="ctr"/>
            <a:r>
              <a:rPr lang="es-ES_tradnl" sz="10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POSITIVIDAD</a:t>
            </a:r>
          </a:p>
        </p:txBody>
      </p:sp>
      <p:sp>
        <p:nvSpPr>
          <p:cNvPr id="54" name="Rectángulo 53"/>
          <p:cNvSpPr/>
          <p:nvPr userDrawn="1"/>
        </p:nvSpPr>
        <p:spPr>
          <a:xfrm>
            <a:off x="4534435" y="4587005"/>
            <a:ext cx="1621377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05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Velocidad de contagio</a:t>
            </a:r>
            <a:endParaRPr lang="es-ES_tradnl" sz="800" dirty="0">
              <a:solidFill>
                <a:schemeClr val="bg1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  <a:p>
            <a:pPr algn="ctr"/>
            <a:r>
              <a:rPr lang="es-ES_tradnl" sz="8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NÚMERO</a:t>
            </a:r>
          </a:p>
          <a:p>
            <a:pPr algn="ctr"/>
            <a:r>
              <a:rPr lang="es-ES_tradnl" sz="8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REPRODUCTIVO</a:t>
            </a:r>
          </a:p>
          <a:p>
            <a:pPr algn="ctr"/>
            <a:r>
              <a:rPr lang="es-ES_tradnl" sz="800" dirty="0">
                <a:solidFill>
                  <a:schemeClr val="bg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EFECTIVO (Rt)</a:t>
            </a:r>
          </a:p>
        </p:txBody>
      </p:sp>
      <p:sp>
        <p:nvSpPr>
          <p:cNvPr id="56" name="Marcador de texto 11"/>
          <p:cNvSpPr>
            <a:spLocks noGrp="1"/>
          </p:cNvSpPr>
          <p:nvPr>
            <p:ph type="body" sz="quarter" idx="27"/>
          </p:nvPr>
        </p:nvSpPr>
        <p:spPr>
          <a:xfrm>
            <a:off x="4855831" y="5337406"/>
            <a:ext cx="1024700" cy="360058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4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4066193" y="1567762"/>
            <a:ext cx="2539703" cy="1221047"/>
            <a:chOff x="446616" y="201572"/>
            <a:chExt cx="2489312" cy="1196820"/>
          </a:xfrm>
        </p:grpSpPr>
        <p:pic>
          <p:nvPicPr>
            <p:cNvPr id="49" name="Imagen 14"/>
            <p:cNvPicPr>
              <a:picLocks noChangeAspect="1"/>
            </p:cNvPicPr>
            <p:nvPr userDrawn="1"/>
          </p:nvPicPr>
          <p:blipFill rotWithShape="1">
            <a:blip r:embed="rId6"/>
            <a:srcRect b="386"/>
            <a:stretch/>
          </p:blipFill>
          <p:spPr>
            <a:xfrm>
              <a:off x="446616" y="201572"/>
              <a:ext cx="2402930" cy="1196820"/>
            </a:xfrm>
            <a:prstGeom prst="rect">
              <a:avLst/>
            </a:prstGeom>
          </p:spPr>
        </p:pic>
        <p:sp>
          <p:nvSpPr>
            <p:cNvPr id="50" name="Rectángulo 15"/>
            <p:cNvSpPr/>
            <p:nvPr userDrawn="1"/>
          </p:nvSpPr>
          <p:spPr>
            <a:xfrm>
              <a:off x="1151465" y="329163"/>
              <a:ext cx="178446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_tradnl" sz="1100" dirty="0">
                  <a:solidFill>
                    <a:srgbClr val="E73122"/>
                  </a:solidFill>
                  <a:latin typeface="Bambino-Regular ☞" charset="0"/>
                  <a:ea typeface="Bambino-Regular ☞" charset="0"/>
                  <a:cs typeface="Bambino-Regular ☞" charset="0"/>
                </a:rPr>
                <a:t>TASA DE LETALIDAD / </a:t>
              </a:r>
            </a:p>
            <a:p>
              <a:r>
                <a:rPr lang="es-ES_tradnl" sz="1100" dirty="0">
                  <a:solidFill>
                    <a:srgbClr val="E73122"/>
                  </a:solidFill>
                  <a:latin typeface="Bambino-Regular ☞" charset="0"/>
                  <a:ea typeface="Bambino-Regular ☞" charset="0"/>
                  <a:cs typeface="Bambino-Regular ☞" charset="0"/>
                </a:rPr>
                <a:t>LETALIDAD CONTEXTO</a:t>
              </a:r>
            </a:p>
          </p:txBody>
        </p:sp>
      </p:grpSp>
      <p:sp>
        <p:nvSpPr>
          <p:cNvPr id="51" name="Marcador de texto 11"/>
          <p:cNvSpPr>
            <a:spLocks noGrp="1"/>
          </p:cNvSpPr>
          <p:nvPr>
            <p:ph type="body" sz="quarter" idx="29"/>
          </p:nvPr>
        </p:nvSpPr>
        <p:spPr>
          <a:xfrm>
            <a:off x="4205085" y="2390134"/>
            <a:ext cx="987782" cy="333426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bg1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57" name="Marcador de texto 11"/>
          <p:cNvSpPr>
            <a:spLocks noGrp="1"/>
          </p:cNvSpPr>
          <p:nvPr>
            <p:ph type="body" sz="quarter" idx="30"/>
          </p:nvPr>
        </p:nvSpPr>
        <p:spPr>
          <a:xfrm>
            <a:off x="5380363" y="2416645"/>
            <a:ext cx="1073189" cy="333426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bg1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36" name="Marcador de texto 11"/>
          <p:cNvSpPr>
            <a:spLocks noGrp="1"/>
          </p:cNvSpPr>
          <p:nvPr>
            <p:ph type="body" sz="quarter" idx="20"/>
          </p:nvPr>
        </p:nvSpPr>
        <p:spPr>
          <a:xfrm>
            <a:off x="4785424" y="3738009"/>
            <a:ext cx="1061691" cy="360058"/>
          </a:xfrm>
        </p:spPr>
        <p:txBody>
          <a:bodyPr>
            <a:noAutofit/>
          </a:bodyPr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E73122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45" name="Rectángulo 27"/>
          <p:cNvSpPr/>
          <p:nvPr userDrawn="1"/>
        </p:nvSpPr>
        <p:spPr>
          <a:xfrm>
            <a:off x="632513" y="5125519"/>
            <a:ext cx="2322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dirty="0">
                <a:solidFill>
                  <a:schemeClr val="tx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PERSONAS</a:t>
            </a:r>
            <a:r>
              <a:rPr lang="es-ES_tradnl" sz="1400" baseline="0" dirty="0">
                <a:solidFill>
                  <a:schemeClr val="tx1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FALLECIDAS</a:t>
            </a:r>
            <a:endParaRPr lang="es-ES_tradnl" sz="1400" dirty="0">
              <a:solidFill>
                <a:schemeClr val="tx1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sp>
        <p:nvSpPr>
          <p:cNvPr id="63" name="Marcador de texto 11"/>
          <p:cNvSpPr>
            <a:spLocks noGrp="1"/>
          </p:cNvSpPr>
          <p:nvPr>
            <p:ph type="body" sz="quarter" idx="31"/>
          </p:nvPr>
        </p:nvSpPr>
        <p:spPr>
          <a:xfrm>
            <a:off x="2895165" y="5426520"/>
            <a:ext cx="1418449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64" name="Marcador de texto 11"/>
          <p:cNvSpPr>
            <a:spLocks noGrp="1"/>
          </p:cNvSpPr>
          <p:nvPr>
            <p:ph type="body" sz="quarter" idx="32"/>
          </p:nvPr>
        </p:nvSpPr>
        <p:spPr>
          <a:xfrm>
            <a:off x="2892131" y="5891573"/>
            <a:ext cx="1421484" cy="36685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65" name="Rectángulo 64"/>
          <p:cNvSpPr/>
          <p:nvPr userDrawn="1"/>
        </p:nvSpPr>
        <p:spPr>
          <a:xfrm>
            <a:off x="1903005" y="5460767"/>
            <a:ext cx="989125" cy="251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PROBABLES</a:t>
            </a:r>
          </a:p>
        </p:txBody>
      </p:sp>
      <p:sp>
        <p:nvSpPr>
          <p:cNvPr id="66" name="Rectángulo 65"/>
          <p:cNvSpPr/>
          <p:nvPr userDrawn="1"/>
        </p:nvSpPr>
        <p:spPr>
          <a:xfrm>
            <a:off x="1670557" y="5805881"/>
            <a:ext cx="1221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CON</a:t>
            </a:r>
            <a:r>
              <a:rPr lang="es-ES_tradnl" sz="1000" baseline="0" dirty="0">
                <a:solidFill>
                  <a:srgbClr val="E73122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 SOSPECHA</a:t>
            </a:r>
            <a:endParaRPr lang="es-ES_tradnl" sz="1000" dirty="0">
              <a:solidFill>
                <a:srgbClr val="E73122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sp>
        <p:nvSpPr>
          <p:cNvPr id="5" name="Rectángulo redondeado 4"/>
          <p:cNvSpPr/>
          <p:nvPr userDrawn="1"/>
        </p:nvSpPr>
        <p:spPr>
          <a:xfrm>
            <a:off x="652935" y="5105443"/>
            <a:ext cx="2239195" cy="285383"/>
          </a:xfrm>
          <a:prstGeom prst="roundRect">
            <a:avLst/>
          </a:prstGeom>
          <a:noFill/>
          <a:ln>
            <a:solidFill>
              <a:srgbClr val="E73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Rectángulo redondeado 6"/>
          <p:cNvSpPr/>
          <p:nvPr userDrawn="1"/>
        </p:nvSpPr>
        <p:spPr>
          <a:xfrm>
            <a:off x="3725452" y="1344965"/>
            <a:ext cx="3251743" cy="4606097"/>
          </a:xfrm>
          <a:prstGeom prst="roundRect">
            <a:avLst/>
          </a:prstGeom>
          <a:noFill/>
          <a:ln>
            <a:solidFill>
              <a:srgbClr val="E73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64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438891"/>
            <a:ext cx="2252484" cy="558800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00" dirty="0">
              <a:solidFill>
                <a:srgbClr val="095DA6"/>
              </a:solidFill>
            </a:endParaRP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838200" y="558800"/>
            <a:ext cx="7734300" cy="524506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9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38421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S GENER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576742" y="2566458"/>
            <a:ext cx="8949266" cy="1325563"/>
          </a:xfrm>
        </p:spPr>
        <p:txBody>
          <a:bodyPr>
            <a:noAutofit/>
          </a:bodyPr>
          <a:lstStyle>
            <a:lvl1pPr algn="ctr">
              <a:defRPr sz="480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64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TALID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100" dirty="0">
              <a:solidFill>
                <a:srgbClr val="095DA6"/>
              </a:solidFill>
            </a:endParaRP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323197" y="429351"/>
            <a:ext cx="7734300" cy="408849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14" name="Rectángulo 37"/>
          <p:cNvSpPr/>
          <p:nvPr userDrawn="1"/>
        </p:nvSpPr>
        <p:spPr>
          <a:xfrm>
            <a:off x="323197" y="986795"/>
            <a:ext cx="5401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sz="1100" kern="1200" baseline="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VALORES ABSOLUTOS</a:t>
            </a:r>
            <a:endParaRPr lang="es-ES_tradnl" sz="1100" kern="1200" baseline="0" dirty="0">
              <a:solidFill>
                <a:srgbClr val="FF0000"/>
              </a:solidFill>
              <a:latin typeface="Bambino-Regular ☞" charset="0"/>
              <a:ea typeface="Bambino-Regular ☞" charset="0"/>
              <a:cs typeface="Bambino-Regular ☞" charset="0"/>
            </a:endParaRPr>
          </a:p>
        </p:txBody>
      </p:sp>
      <p:sp>
        <p:nvSpPr>
          <p:cNvPr id="19" name="Rectángulo 37"/>
          <p:cNvSpPr/>
          <p:nvPr userDrawn="1"/>
        </p:nvSpPr>
        <p:spPr>
          <a:xfrm>
            <a:off x="6250665" y="986795"/>
            <a:ext cx="54015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baseline="0" dirty="0">
                <a:solidFill>
                  <a:srgbClr val="FF0000"/>
                </a:solidFill>
                <a:latin typeface="Bambino-Regular ☞" charset="0"/>
                <a:ea typeface="Bambino-Regular ☞" charset="0"/>
                <a:cs typeface="Bambino-Regular ☞" charset="0"/>
              </a:rPr>
              <a:t>PORCENTAJE</a:t>
            </a:r>
          </a:p>
        </p:txBody>
      </p:sp>
      <p:sp>
        <p:nvSpPr>
          <p:cNvPr id="10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70265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rgbClr val="095DA6"/>
              </a:solidFill>
            </a:endParaRPr>
          </a:p>
        </p:txBody>
      </p:sp>
      <p:sp>
        <p:nvSpPr>
          <p:cNvPr id="6" name="Marcador de texto 11"/>
          <p:cNvSpPr>
            <a:spLocks noGrp="1"/>
          </p:cNvSpPr>
          <p:nvPr>
            <p:ph type="body" sz="quarter" idx="12"/>
          </p:nvPr>
        </p:nvSpPr>
        <p:spPr>
          <a:xfrm>
            <a:off x="838200" y="558800"/>
            <a:ext cx="7734300" cy="431800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8" name="Marcador de texto 11"/>
          <p:cNvSpPr>
            <a:spLocks noGrp="1"/>
          </p:cNvSpPr>
          <p:nvPr>
            <p:ph type="body" sz="quarter" idx="17"/>
          </p:nvPr>
        </p:nvSpPr>
        <p:spPr>
          <a:xfrm>
            <a:off x="838200" y="1117600"/>
            <a:ext cx="7734300" cy="308046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bg1">
                    <a:lumMod val="65000"/>
                  </a:schemeClr>
                </a:solidFill>
                <a:latin typeface="Bambino-Regular ☞" charset="0"/>
                <a:ea typeface="Bambino-Regular ☞" charset="0"/>
                <a:cs typeface="Bambino-Regular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9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43601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766" y="558800"/>
            <a:ext cx="2252484" cy="558800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350000"/>
            <a:ext cx="12192000" cy="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100" dirty="0">
              <a:solidFill>
                <a:srgbClr val="095DA6"/>
              </a:solidFill>
            </a:endParaRPr>
          </a:p>
        </p:txBody>
      </p:sp>
      <p:sp>
        <p:nvSpPr>
          <p:cNvPr id="6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58800"/>
            <a:ext cx="7734300" cy="431800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aseline="0">
                <a:solidFill>
                  <a:srgbClr val="095DA6"/>
                </a:solidFill>
                <a:latin typeface="Bambino-Bold ☞" charset="0"/>
                <a:ea typeface="Bambino-Bold ☞" charset="0"/>
                <a:cs typeface="Bambino-Bold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Conclusiones</a:t>
            </a:r>
          </a:p>
        </p:txBody>
      </p:sp>
      <p:sp>
        <p:nvSpPr>
          <p:cNvPr id="8" name="Marcador de texto 11"/>
          <p:cNvSpPr>
            <a:spLocks noGrp="1"/>
          </p:cNvSpPr>
          <p:nvPr>
            <p:ph type="body" sz="quarter" idx="17"/>
          </p:nvPr>
        </p:nvSpPr>
        <p:spPr>
          <a:xfrm>
            <a:off x="838200" y="1286932"/>
            <a:ext cx="10608733" cy="4120445"/>
          </a:xfrm>
        </p:spPr>
        <p:txBody>
          <a:bodyPr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65000"/>
                  </a:schemeClr>
                </a:solidFill>
                <a:latin typeface="Bambino-Regular ☞" charset="0"/>
                <a:ea typeface="Bambino-Regular ☞" charset="0"/>
                <a:cs typeface="Bambino-Regular ☞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s-ES_tradnl" dirty="0"/>
          </a:p>
        </p:txBody>
      </p:sp>
      <p:sp>
        <p:nvSpPr>
          <p:cNvPr id="9" name="Marcador de texto 11"/>
          <p:cNvSpPr>
            <a:spLocks noGrp="1"/>
          </p:cNvSpPr>
          <p:nvPr>
            <p:ph type="body" sz="quarter" idx="18" hasCustomPrompt="1"/>
          </p:nvPr>
        </p:nvSpPr>
        <p:spPr>
          <a:xfrm>
            <a:off x="125387" y="6403364"/>
            <a:ext cx="3949700" cy="370116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Fuente:</a:t>
            </a:r>
          </a:p>
        </p:txBody>
      </p:sp>
      <p:sp>
        <p:nvSpPr>
          <p:cNvPr id="11" name="Marcador de texto 11"/>
          <p:cNvSpPr>
            <a:spLocks noGrp="1"/>
          </p:cNvSpPr>
          <p:nvPr>
            <p:ph type="body" sz="quarter" idx="19" hasCustomPrompt="1"/>
          </p:nvPr>
        </p:nvSpPr>
        <p:spPr>
          <a:xfrm>
            <a:off x="8491263" y="6403364"/>
            <a:ext cx="3557637" cy="363841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Fecha de última actualización: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8" hasCustomPrompt="1"/>
          </p:nvPr>
        </p:nvSpPr>
        <p:spPr>
          <a:xfrm>
            <a:off x="4379875" y="6403365"/>
            <a:ext cx="3949700" cy="363842"/>
          </a:xfrm>
        </p:spPr>
        <p:txBody>
          <a:bodyPr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Elaborado por:</a:t>
            </a:r>
          </a:p>
        </p:txBody>
      </p:sp>
    </p:spTree>
    <p:extLst>
      <p:ext uri="{BB962C8B-B14F-4D97-AF65-F5344CB8AC3E}">
        <p14:creationId xmlns:p14="http://schemas.microsoft.com/office/powerpoint/2010/main" val="173226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8617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1088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2BD15-FD4E-8A41-A803-E99675C883C6}" type="datetimeFigureOut">
              <a:rPr lang="es-ES_tradnl" smtClean="0"/>
              <a:t>10/08/2021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D83F8-617C-8F47-82CA-06DFAE4A2F3F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69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61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56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018;p138">
            <a:extLst>
              <a:ext uri="{FF2B5EF4-FFF2-40B4-BE49-F238E27FC236}">
                <a16:creationId xmlns:a16="http://schemas.microsoft.com/office/drawing/2014/main" xmlns="" id="{09CE0594-681F-4643-B574-45B7678C043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90;p134">
            <a:extLst>
              <a:ext uri="{FF2B5EF4-FFF2-40B4-BE49-F238E27FC236}">
                <a16:creationId xmlns:a16="http://schemas.microsoft.com/office/drawing/2014/main" xmlns="" id="{5D5BB393-E823-6C48-A7F7-640146E84DE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1500328" y="366426"/>
            <a:ext cx="9248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s-EC" sz="2400" b="1" dirty="0">
                <a:latin typeface="Arial" panose="020B0604020202020204" pitchFamily="34" charset="0"/>
                <a:cs typeface="Arial" panose="020B0604020202020204" pitchFamily="34" charset="0"/>
              </a:rPr>
              <a:t>ATENCIONES REALIZADAS POR SEXO EN PUNTOS FIJOS Y BRIGADAS MÓVILES DESDE EL 22 JULIO 2020</a:t>
            </a:r>
            <a:endParaRPr lang="es-EC" sz="2400" b="1" dirty="0">
              <a:solidFill>
                <a:srgbClr val="0102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C284D2A5-B332-994B-A5F8-95F907C58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78354"/>
              </p:ext>
            </p:extLst>
          </p:nvPr>
        </p:nvGraphicFramePr>
        <p:xfrm>
          <a:off x="1019179" y="2197695"/>
          <a:ext cx="5105400" cy="2362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46900">
                  <a:extLst>
                    <a:ext uri="{9D8B030D-6E8A-4147-A177-3AD203B41FA5}">
                      <a16:colId xmlns:a16="http://schemas.microsoft.com/office/drawing/2014/main" xmlns="" val="3432461284"/>
                    </a:ext>
                  </a:extLst>
                </a:gridCol>
                <a:gridCol w="1878432">
                  <a:extLst>
                    <a:ext uri="{9D8B030D-6E8A-4147-A177-3AD203B41FA5}">
                      <a16:colId xmlns:a16="http://schemas.microsoft.com/office/drawing/2014/main" xmlns="" val="392777473"/>
                    </a:ext>
                  </a:extLst>
                </a:gridCol>
                <a:gridCol w="1780068">
                  <a:extLst>
                    <a:ext uri="{9D8B030D-6E8A-4147-A177-3AD203B41FA5}">
                      <a16:colId xmlns:a16="http://schemas.microsoft.com/office/drawing/2014/main" xmlns="" val="2177054032"/>
                    </a:ext>
                  </a:extLst>
                </a:gridCol>
              </a:tblGrid>
              <a:tr h="5842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POR SEXO EN PUNTOS FIJOS Y BRIGADAS MÓVILES</a:t>
                      </a:r>
                      <a:endParaRPr lang="es-MX" sz="150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332417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 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9657149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Hombre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65061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555185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79596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55.0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1759413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144657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  <a:endParaRPr lang="es-MX" sz="12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76138867"/>
                  </a:ext>
                </a:extLst>
              </a:tr>
            </a:tbl>
          </a:graphicData>
        </a:graphic>
      </p:graphicFrame>
      <p:graphicFrame>
        <p:nvGraphicFramePr>
          <p:cNvPr id="11" name="Chart 5">
            <a:extLst>
              <a:ext uri="{FF2B5EF4-FFF2-40B4-BE49-F238E27FC236}">
                <a16:creationId xmlns:a16="http://schemas.microsoft.com/office/drawing/2014/main" xmlns="" id="{2EECC624-E76F-E447-B61E-2AB27849F6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930139"/>
              </p:ext>
            </p:extLst>
          </p:nvPr>
        </p:nvGraphicFramePr>
        <p:xfrm>
          <a:off x="5549560" y="1456328"/>
          <a:ext cx="6096201" cy="4155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247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xmlns="" id="{159143F4-2AE2-7E41-BAF8-BDAD9A421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789634"/>
              </p:ext>
            </p:extLst>
          </p:nvPr>
        </p:nvGraphicFramePr>
        <p:xfrm>
          <a:off x="2691442" y="310550"/>
          <a:ext cx="7646668" cy="626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39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">
            <a:extLst>
              <a:ext uri="{FF2B5EF4-FFF2-40B4-BE49-F238E27FC236}">
                <a16:creationId xmlns:a16="http://schemas.microsoft.com/office/drawing/2014/main" xmlns="" id="{320FB4A9-E307-C242-B272-43898A91E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843872"/>
              </p:ext>
            </p:extLst>
          </p:nvPr>
        </p:nvGraphicFramePr>
        <p:xfrm>
          <a:off x="2721628" y="1506350"/>
          <a:ext cx="6748743" cy="384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130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6FBAAEF1-F449-174D-B6DF-D11C27FE2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16818"/>
              </p:ext>
            </p:extLst>
          </p:nvPr>
        </p:nvGraphicFramePr>
        <p:xfrm>
          <a:off x="922638" y="948061"/>
          <a:ext cx="2721490" cy="55890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xmlns="" val="2889920951"/>
                    </a:ext>
                  </a:extLst>
                </a:gridCol>
                <a:gridCol w="1001319">
                  <a:extLst>
                    <a:ext uri="{9D8B030D-6E8A-4147-A177-3AD203B41FA5}">
                      <a16:colId xmlns:a16="http://schemas.microsoft.com/office/drawing/2014/main" xmlns="" val="1078909238"/>
                    </a:ext>
                  </a:extLst>
                </a:gridCol>
                <a:gridCol w="948885">
                  <a:extLst>
                    <a:ext uri="{9D8B030D-6E8A-4147-A177-3AD203B41FA5}">
                      <a16:colId xmlns:a16="http://schemas.microsoft.com/office/drawing/2014/main" xmlns="" val="3565351301"/>
                    </a:ext>
                  </a:extLst>
                </a:gridCol>
              </a:tblGrid>
              <a:tr h="5212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ATENCIONES REALIZADAS EN PUNTOS FIJOS Y BRIGADAS MÓVILES DESDE EL 22 DE JULIO 2020</a:t>
                      </a:r>
                      <a:endParaRPr lang="es-MX" sz="110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5684265"/>
                  </a:ext>
                </a:extLst>
              </a:tr>
              <a:tr h="5128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 de Atención</a:t>
                      </a:r>
                      <a:endParaRPr lang="es-MX" sz="10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</a:t>
                      </a:r>
                      <a:endParaRPr lang="es-MX" sz="10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10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458580864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93129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464390393"/>
                  </a:ext>
                </a:extLst>
              </a:tr>
              <a:tr h="4332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3441868104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11492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507980062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7879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936819284"/>
                  </a:ext>
                </a:extLst>
              </a:tr>
              <a:tr h="2978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SAN DIEGO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961865766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4905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2756814355"/>
                  </a:ext>
                </a:extLst>
              </a:tr>
              <a:tr h="2911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CALDERON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981372374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6831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4188249979"/>
                  </a:ext>
                </a:extLst>
              </a:tr>
              <a:tr h="264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10454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2408030644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8134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571188532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0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144657</a:t>
                      </a:r>
                      <a:endParaRPr lang="es-MX" sz="10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  <a:endParaRPr lang="es-MX" sz="10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426526858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723F648-3DD2-7F45-BDC0-16505A0AB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40311"/>
              </p:ext>
            </p:extLst>
          </p:nvPr>
        </p:nvGraphicFramePr>
        <p:xfrm>
          <a:off x="5265738" y="948062"/>
          <a:ext cx="1661404" cy="55146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28874">
                  <a:extLst>
                    <a:ext uri="{9D8B030D-6E8A-4147-A177-3AD203B41FA5}">
                      <a16:colId xmlns:a16="http://schemas.microsoft.com/office/drawing/2014/main" xmlns="" val="1152955491"/>
                    </a:ext>
                  </a:extLst>
                </a:gridCol>
                <a:gridCol w="932530">
                  <a:extLst>
                    <a:ext uri="{9D8B030D-6E8A-4147-A177-3AD203B41FA5}">
                      <a16:colId xmlns:a16="http://schemas.microsoft.com/office/drawing/2014/main" xmlns="" val="3746676719"/>
                    </a:ext>
                  </a:extLst>
                </a:gridCol>
              </a:tblGrid>
              <a:tr h="6487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desde 1 enero</a:t>
                      </a:r>
                      <a:endParaRPr lang="es-MX" sz="1050" b="1" i="0" u="none" strike="noStrike" dirty="0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195173"/>
                  </a:ext>
                </a:extLst>
              </a:tr>
              <a:tr h="29973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51679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448786623"/>
                  </a:ext>
                </a:extLst>
              </a:tr>
              <a:tr h="54809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4015667049"/>
                  </a:ext>
                </a:extLst>
              </a:tr>
              <a:tr h="45388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5934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573315551"/>
                  </a:ext>
                </a:extLst>
              </a:tr>
              <a:tr h="49970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4366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3481723535"/>
                  </a:ext>
                </a:extLst>
              </a:tr>
              <a:tr h="37681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2618828473"/>
                  </a:ext>
                </a:extLst>
              </a:tr>
              <a:tr h="42819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3189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1246509424"/>
                  </a:ext>
                </a:extLst>
              </a:tr>
              <a:tr h="36824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4622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934430097"/>
                  </a:ext>
                </a:extLst>
              </a:tr>
              <a:tr h="3939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4423</a:t>
                      </a:r>
                      <a:endParaRPr lang="es-MX" sz="105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2568023341"/>
                  </a:ext>
                </a:extLst>
              </a:tr>
              <a:tr h="3339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05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76734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23" marR="6423" marT="6423" marB="0" anchor="ctr"/>
                </a:tc>
                <a:extLst>
                  <a:ext uri="{0D108BD9-81ED-4DB2-BD59-A6C34878D82A}">
                    <a16:rowId xmlns:a16="http://schemas.microsoft.com/office/drawing/2014/main" xmlns="" val="81123711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81B6B70B-7214-7143-9BCF-7C476D16EB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96136"/>
              </p:ext>
            </p:extLst>
          </p:nvPr>
        </p:nvGraphicFramePr>
        <p:xfrm>
          <a:off x="8626520" y="948061"/>
          <a:ext cx="2075538" cy="437567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24539">
                  <a:extLst>
                    <a:ext uri="{9D8B030D-6E8A-4147-A177-3AD203B41FA5}">
                      <a16:colId xmlns:a16="http://schemas.microsoft.com/office/drawing/2014/main" xmlns="" val="2681250762"/>
                    </a:ext>
                  </a:extLst>
                </a:gridCol>
                <a:gridCol w="850999">
                  <a:extLst>
                    <a:ext uri="{9D8B030D-6E8A-4147-A177-3AD203B41FA5}">
                      <a16:colId xmlns:a16="http://schemas.microsoft.com/office/drawing/2014/main" xmlns="" val="2218758379"/>
                    </a:ext>
                  </a:extLst>
                </a:gridCol>
              </a:tblGrid>
              <a:tr h="5553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SEMANA EPIDEMIOLÓGICA 31</a:t>
                      </a:r>
                      <a:endParaRPr lang="es-MX" sz="1100" b="1" i="0" u="none" strike="noStrike" dirty="0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9681205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005373740"/>
                  </a:ext>
                </a:extLst>
              </a:tr>
              <a:tr h="6546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515936388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165402345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1849702340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155971935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172006819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2511495650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820204916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76721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411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3413" y="116658"/>
            <a:ext cx="9985335" cy="579378"/>
          </a:xfrm>
        </p:spPr>
        <p:txBody>
          <a:bodyPr>
            <a:normAutofit fontScale="90000"/>
          </a:bodyPr>
          <a:lstStyle/>
          <a:p>
            <a:pPr algn="ctr"/>
            <a:r>
              <a:rPr lang="x-none" b="1" dirty="0"/>
              <a:t>SEMANA </a:t>
            </a:r>
            <a:r>
              <a:rPr lang="x-none" b="1"/>
              <a:t>EPIDEMIOLÓGICA</a:t>
            </a:r>
            <a:r>
              <a:rPr lang="es-EC" b="1" dirty="0"/>
              <a:t> 31 2021</a:t>
            </a:r>
            <a:endParaRPr lang="es-EC" dirty="0"/>
          </a:p>
        </p:txBody>
      </p:sp>
      <p:pic>
        <p:nvPicPr>
          <p:cNvPr id="7" name="Google Shape;1018;p1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6762" y="5884303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019;p138"/>
          <p:cNvPicPr preferRelativeResize="0"/>
          <p:nvPr/>
        </p:nvPicPr>
        <p:blipFill rotWithShape="1">
          <a:blip r:embed="rId3">
            <a:alphaModFix/>
          </a:blip>
          <a:srcRect r="16756" b="-179017"/>
          <a:stretch/>
        </p:blipFill>
        <p:spPr>
          <a:xfrm>
            <a:off x="275512" y="6264956"/>
            <a:ext cx="9837750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F559CB63-CA22-1C4D-9BDB-7E8013BDC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51179"/>
              </p:ext>
            </p:extLst>
          </p:nvPr>
        </p:nvGraphicFramePr>
        <p:xfrm>
          <a:off x="1745232" y="1394664"/>
          <a:ext cx="2075538" cy="437567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24539">
                  <a:extLst>
                    <a:ext uri="{9D8B030D-6E8A-4147-A177-3AD203B41FA5}">
                      <a16:colId xmlns:a16="http://schemas.microsoft.com/office/drawing/2014/main" xmlns="" val="3288001751"/>
                    </a:ext>
                  </a:extLst>
                </a:gridCol>
                <a:gridCol w="850999">
                  <a:extLst>
                    <a:ext uri="{9D8B030D-6E8A-4147-A177-3AD203B41FA5}">
                      <a16:colId xmlns:a16="http://schemas.microsoft.com/office/drawing/2014/main" xmlns="" val="2380298322"/>
                    </a:ext>
                  </a:extLst>
                </a:gridCol>
              </a:tblGrid>
              <a:tr h="5553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 SEMANA EPIDEMIOLÓGICA 31</a:t>
                      </a:r>
                      <a:endParaRPr lang="es-MX" sz="1100" b="1" i="0" u="none" strike="noStrike" dirty="0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7723544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2185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1059253621"/>
                  </a:ext>
                </a:extLst>
              </a:tr>
              <a:tr h="65463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4095971660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989522764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554880959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28731034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557964071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1074167636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179729492"/>
                  </a:ext>
                </a:extLst>
              </a:tr>
              <a:tr h="3926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4" marR="8414" marT="8414" marB="0" anchor="ctr"/>
                </a:tc>
                <a:extLst>
                  <a:ext uri="{0D108BD9-81ED-4DB2-BD59-A6C34878D82A}">
                    <a16:rowId xmlns:a16="http://schemas.microsoft.com/office/drawing/2014/main" xmlns="" val="3374123992"/>
                  </a:ext>
                </a:extLst>
              </a:tr>
            </a:tbl>
          </a:graphicData>
        </a:graphic>
      </p:graphicFrame>
      <p:graphicFrame>
        <p:nvGraphicFramePr>
          <p:cNvPr id="9" name="Chart 9">
            <a:extLst>
              <a:ext uri="{FF2B5EF4-FFF2-40B4-BE49-F238E27FC236}">
                <a16:creationId xmlns:a16="http://schemas.microsoft.com/office/drawing/2014/main" xmlns="" id="{52F825D5-4D1C-1040-9119-77D43D2D18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936164"/>
              </p:ext>
            </p:extLst>
          </p:nvPr>
        </p:nvGraphicFramePr>
        <p:xfrm>
          <a:off x="4929254" y="804788"/>
          <a:ext cx="6088062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912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18;p1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019;p138"/>
          <p:cNvPicPr preferRelativeResize="0"/>
          <p:nvPr/>
        </p:nvPicPr>
        <p:blipFill rotWithShape="1">
          <a:blip r:embed="rId3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uadroTexto 12"/>
          <p:cNvSpPr txBox="1"/>
          <p:nvPr/>
        </p:nvSpPr>
        <p:spPr>
          <a:xfrm>
            <a:off x="928392" y="547441"/>
            <a:ext cx="4721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RESULTADOS DE PRUEBAS REALIZADAS EN BRIGADAS MÓVILES Y TRIAJES SEMANA EPIDEMIOLOGICA 31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FDC0479-DC83-A344-AE1A-EB02F4405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28758"/>
              </p:ext>
            </p:extLst>
          </p:nvPr>
        </p:nvGraphicFramePr>
        <p:xfrm>
          <a:off x="1060705" y="1993392"/>
          <a:ext cx="4178270" cy="285830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94890">
                  <a:extLst>
                    <a:ext uri="{9D8B030D-6E8A-4147-A177-3AD203B41FA5}">
                      <a16:colId xmlns:a16="http://schemas.microsoft.com/office/drawing/2014/main" xmlns="" val="3501709873"/>
                    </a:ext>
                  </a:extLst>
                </a:gridCol>
                <a:gridCol w="1391690">
                  <a:extLst>
                    <a:ext uri="{9D8B030D-6E8A-4147-A177-3AD203B41FA5}">
                      <a16:colId xmlns:a16="http://schemas.microsoft.com/office/drawing/2014/main" xmlns="" val="3910528926"/>
                    </a:ext>
                  </a:extLst>
                </a:gridCol>
                <a:gridCol w="1391690">
                  <a:extLst>
                    <a:ext uri="{9D8B030D-6E8A-4147-A177-3AD203B41FA5}">
                      <a16:colId xmlns:a16="http://schemas.microsoft.com/office/drawing/2014/main" xmlns="" val="3397523273"/>
                    </a:ext>
                  </a:extLst>
                </a:gridCol>
              </a:tblGrid>
              <a:tr h="11632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Semana 31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7761049"/>
                  </a:ext>
                </a:extLst>
              </a:tr>
              <a:tr h="565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264A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06274410"/>
                  </a:ext>
                </a:extLst>
              </a:tr>
              <a:tr h="565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264A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1020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16450267"/>
                  </a:ext>
                </a:extLst>
              </a:tr>
              <a:tr h="565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264A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53093692"/>
                  </a:ext>
                </a:extLst>
              </a:tr>
            </a:tbl>
          </a:graphicData>
        </a:graphic>
      </p:graphicFrame>
      <p:graphicFrame>
        <p:nvGraphicFramePr>
          <p:cNvPr id="9" name="Chart 10">
            <a:extLst>
              <a:ext uri="{FF2B5EF4-FFF2-40B4-BE49-F238E27FC236}">
                <a16:creationId xmlns:a16="http://schemas.microsoft.com/office/drawing/2014/main" xmlns="" id="{3CCB1F67-F953-0546-81B0-9D79D601D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625743"/>
              </p:ext>
            </p:extLst>
          </p:nvPr>
        </p:nvGraphicFramePr>
        <p:xfrm>
          <a:off x="6397924" y="178135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520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7BA493-E0E7-4BB8-B899-28C5406FC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ATENCIONES REALIZADAS EN BRIGADAS MÓVILES Y PUNTOS DE TRIAJE SEMANA EPIDEMIOLÓGICA 30-53 /2021  1-31</a:t>
            </a:r>
            <a:r>
              <a:rPr lang="en-US" sz="3400" b="1" u="none" strike="noStrike" dirty="0">
                <a:solidFill>
                  <a:srgbClr val="264A60"/>
                </a:solidFill>
                <a:effectLst/>
              </a:rPr>
              <a:t/>
            </a:r>
            <a:br>
              <a:rPr lang="en-US" sz="3400" b="1" u="none" strike="noStrike" dirty="0">
                <a:solidFill>
                  <a:srgbClr val="264A60"/>
                </a:solidFill>
                <a:effectLst/>
              </a:rPr>
            </a:br>
            <a:endParaRPr lang="es-MX" sz="3400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1033F381-C76A-4232-AD39-143080AFBF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85619"/>
              </p:ext>
            </p:extLst>
          </p:nvPr>
        </p:nvGraphicFramePr>
        <p:xfrm>
          <a:off x="532016" y="1485940"/>
          <a:ext cx="11553350" cy="4936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oogle Shape;989;p134">
            <a:extLst>
              <a:ext uri="{FF2B5EF4-FFF2-40B4-BE49-F238E27FC236}">
                <a16:creationId xmlns:a16="http://schemas.microsoft.com/office/drawing/2014/main" xmlns="" id="{04B7DC03-6493-4848-9804-DABDA470C0C6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428434" y="5411005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990;p134">
            <a:extLst>
              <a:ext uri="{FF2B5EF4-FFF2-40B4-BE49-F238E27FC236}">
                <a16:creationId xmlns:a16="http://schemas.microsoft.com/office/drawing/2014/main" xmlns="" id="{91A5E511-D25E-BC42-A7A6-8A07BE7D2C75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r="16756" b="-179017"/>
          <a:stretch/>
        </p:blipFill>
        <p:spPr>
          <a:xfrm>
            <a:off x="348263" y="6205038"/>
            <a:ext cx="9837750" cy="43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1528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D287A3-4EB8-6645-AACE-A3A12471B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3592" y="227687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VACUNACIÓN SECRETARÍA DE SALUD DMQ HASTA 08 AGOSTO</a:t>
            </a:r>
          </a:p>
        </p:txBody>
      </p:sp>
    </p:spTree>
    <p:extLst>
      <p:ext uri="{BB962C8B-B14F-4D97-AF65-F5344CB8AC3E}">
        <p14:creationId xmlns:p14="http://schemas.microsoft.com/office/powerpoint/2010/main" val="37053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847527" y="836713"/>
            <a:ext cx="86605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95DA6"/>
                </a:solidFill>
                <a:latin typeface="Bambino-Bold ☞"/>
                <a:ea typeface="Bambino-Bold ☞" charset="0"/>
                <a:cs typeface="Bambino-Bold ☞" charset="0"/>
              </a:rPr>
              <a:t>Personas inmunizadas  contra COVID-19 por la Secretaría de Salud desde 13 marzo hasta 08 de agosto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524002" y="1"/>
            <a:ext cx="91439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Bambino-Bold ☞"/>
              </a:rPr>
              <a:t>Estrategia de Vacunación</a:t>
            </a:r>
            <a:endParaRPr lang="es-EC" sz="2400" b="1" dirty="0">
              <a:latin typeface="Bambino-Bold ☞" charset="0"/>
              <a:ea typeface="Bambino-Bold ☞" charset="0"/>
              <a:cs typeface="Bambino-Bold ☞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279576" y="3516996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095DA6"/>
                </a:solidFill>
                <a:ea typeface="Bambino-Bold ☞" charset="0"/>
                <a:cs typeface="Bambino-Bold ☞" charset="0"/>
              </a:rPr>
              <a:t>Personas inmunizadas  contra COVID-19 por  el Ministerio de Salud Pública  hasta 08 de agosto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65802"/>
              </p:ext>
            </p:extLst>
          </p:nvPr>
        </p:nvGraphicFramePr>
        <p:xfrm>
          <a:off x="914400" y="1946303"/>
          <a:ext cx="10363199" cy="9810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607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5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LA SECRETARIA HASTA 05 AGOSTO</a:t>
                      </a:r>
                      <a:endParaRPr lang="es-EC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DOSIS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366089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DOSIS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PRIMERA + SEGUNDA DOSIS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532536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024CA030-2D81-EF47-B5C9-24EC3027A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26938"/>
              </p:ext>
            </p:extLst>
          </p:nvPr>
        </p:nvGraphicFramePr>
        <p:xfrm>
          <a:off x="2218184" y="4412015"/>
          <a:ext cx="7467600" cy="1041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16077859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1346269895"/>
                    </a:ext>
                  </a:extLst>
                </a:gridCol>
              </a:tblGrid>
              <a:tr h="2413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VACUNA MSP hasta 08 Agosto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79644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DOSIS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1806046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3918969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 DOSIS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707347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27723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PRIMERA + SEGUNDA DOSIS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2513393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9400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443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agosto de 2021  (desde el 13 de marzo de 2020)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423593" y="869861"/>
            <a:ext cx="69351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95DA6"/>
                </a:solidFill>
                <a:latin typeface="Bambino-Bold ☞"/>
                <a:ea typeface="Bambino-Bold ☞" charset="0"/>
                <a:cs typeface="Bambino-Bold ☞" charset="0"/>
              </a:rPr>
              <a:t>Puntos en los que ha colaborado la Secretaría de Salud desde 13 de marzo al 08 agosto 2021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524002" y="1"/>
            <a:ext cx="914399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Bambino-Bold ☞"/>
              </a:rPr>
              <a:t>Estrategia de Vacunación</a:t>
            </a:r>
            <a:endParaRPr lang="es-EC" sz="2400" b="1" dirty="0">
              <a:latin typeface="Bambino-Bold ☞" charset="0"/>
              <a:ea typeface="Bambino-Bold ☞" charset="0"/>
              <a:cs typeface="Bambino-Bold ☞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47529" y="5336342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>
                <a:solidFill>
                  <a:schemeClr val="accent1"/>
                </a:solidFill>
              </a:rPr>
              <a:t>La SS ha colaborado en</a:t>
            </a:r>
          </a:p>
          <a:p>
            <a:r>
              <a:rPr lang="es-EC" b="1" dirty="0">
                <a:solidFill>
                  <a:schemeClr val="accent1"/>
                </a:solidFill>
              </a:rPr>
              <a:t>48 puntos</a:t>
            </a:r>
          </a:p>
        </p:txBody>
      </p:sp>
      <p:graphicFrame>
        <p:nvGraphicFramePr>
          <p:cNvPr id="12" name="11 Gráfico">
            <a:extLst>
              <a:ext uri="{FF2B5EF4-FFF2-40B4-BE49-F238E27FC236}">
                <a16:creationId xmlns:a16="http://schemas.microsoft.com/office/drawing/2014/main" xmlns="" id="{00000000-0008-0000-00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851408"/>
              </p:ext>
            </p:extLst>
          </p:nvPr>
        </p:nvGraphicFramePr>
        <p:xfrm>
          <a:off x="569626" y="2060973"/>
          <a:ext cx="11197653" cy="2728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65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173" y="161428"/>
            <a:ext cx="5675653" cy="297258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63868" y="3838289"/>
            <a:ext cx="9144000" cy="23876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es-ES" sz="5400" b="1" dirty="0"/>
              <a:t>INFORME SECRETARÍA DE SALUD </a:t>
            </a:r>
            <a:br>
              <a:rPr lang="es-ES" sz="5400" b="1" dirty="0"/>
            </a:br>
            <a:r>
              <a:rPr lang="es-ES" sz="5400" b="1" dirty="0"/>
              <a:t>08-08-2021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575" y="6248400"/>
            <a:ext cx="1221874" cy="609600"/>
          </a:xfrm>
          <a:prstGeom prst="rect">
            <a:avLst/>
          </a:prstGeom>
        </p:spPr>
      </p:pic>
      <p:cxnSp>
        <p:nvCxnSpPr>
          <p:cNvPr id="9" name="Conector recto 8"/>
          <p:cNvCxnSpPr>
            <a:stCxn id="5" idx="3"/>
          </p:cNvCxnSpPr>
          <p:nvPr/>
        </p:nvCxnSpPr>
        <p:spPr>
          <a:xfrm>
            <a:off x="1428449" y="6553200"/>
            <a:ext cx="10163476" cy="0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310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2"/>
          </p:nvPr>
        </p:nvSpPr>
        <p:spPr>
          <a:xfrm>
            <a:off x="2207568" y="980728"/>
            <a:ext cx="7776864" cy="792088"/>
          </a:xfrm>
        </p:spPr>
        <p:txBody>
          <a:bodyPr/>
          <a:lstStyle/>
          <a:p>
            <a:pPr algn="ctr"/>
            <a:r>
              <a:rPr lang="es-EC" b="1" dirty="0"/>
              <a:t>PERSONAS VACUNADA DESDE 04 MAYO AL 08 AGOSTO POR LA SECRETARÍA DE SALUD SEGÚN TIPO DE VACUNA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8"/>
          </p:nvPr>
        </p:nvSpPr>
        <p:spPr>
          <a:xfrm>
            <a:off x="1631505" y="6487884"/>
            <a:ext cx="2962275" cy="370116"/>
          </a:xfrm>
        </p:spPr>
        <p:txBody>
          <a:bodyPr/>
          <a:lstStyle/>
          <a:p>
            <a:r>
              <a:rPr lang="es-EC" dirty="0"/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/>
          </p:nvPr>
        </p:nvSpPr>
        <p:spPr>
          <a:xfrm>
            <a:off x="7970637" y="6381329"/>
            <a:ext cx="2668228" cy="363841"/>
          </a:xfrm>
        </p:spPr>
        <p:txBody>
          <a:bodyPr/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  (desde el 04 de mayo de 2020)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28"/>
          </p:nvPr>
        </p:nvSpPr>
        <p:spPr>
          <a:xfrm>
            <a:off x="4799857" y="6488541"/>
            <a:ext cx="2962275" cy="363842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graphicFrame>
        <p:nvGraphicFramePr>
          <p:cNvPr id="8" name="5 Gráfico">
            <a:extLst>
              <a:ext uri="{FF2B5EF4-FFF2-40B4-BE49-F238E27FC236}">
                <a16:creationId xmlns:a16="http://schemas.microsoft.com/office/drawing/2014/main" xmlns="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143804"/>
              </p:ext>
            </p:extLst>
          </p:nvPr>
        </p:nvGraphicFramePr>
        <p:xfrm>
          <a:off x="431354" y="2021097"/>
          <a:ext cx="5362575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10 Gráfico">
            <a:extLst>
              <a:ext uri="{FF2B5EF4-FFF2-40B4-BE49-F238E27FC236}">
                <a16:creationId xmlns:a16="http://schemas.microsoft.com/office/drawing/2014/main" xmlns="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35357"/>
              </p:ext>
            </p:extLst>
          </p:nvPr>
        </p:nvGraphicFramePr>
        <p:xfrm>
          <a:off x="6096000" y="2021097"/>
          <a:ext cx="5529841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41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52B240FA-9750-4BF4-B037-198D548D9F6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70063" y="836712"/>
            <a:ext cx="8439960" cy="749496"/>
          </a:xfrm>
        </p:spPr>
        <p:txBody>
          <a:bodyPr/>
          <a:lstStyle/>
          <a:p>
            <a:r>
              <a:rPr lang="es-MX" b="1" dirty="0">
                <a:latin typeface="Bambino-Bold ☞"/>
              </a:rPr>
              <a:t>Personas inoculadas  contra COVID-19; según dosis y grupo de atención  del 04 de mayo al 08 de agosto de 2021 por la SS.</a:t>
            </a:r>
          </a:p>
          <a:p>
            <a:endParaRPr lang="es-EC" dirty="0"/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xmlns="" id="{7F1CF479-14B8-4016-AEE9-65C3477108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18041" y="6403364"/>
            <a:ext cx="2962275" cy="370116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texto 5">
            <a:extLst>
              <a:ext uri="{FF2B5EF4-FFF2-40B4-BE49-F238E27FC236}">
                <a16:creationId xmlns:a16="http://schemas.microsoft.com/office/drawing/2014/main" xmlns="" id="{E4F6973E-C260-4DE7-903C-06573F7B15CF}"/>
              </a:ext>
            </a:extLst>
          </p:cNvPr>
          <p:cNvSpPr txBox="1">
            <a:spLocks/>
          </p:cNvSpPr>
          <p:nvPr/>
        </p:nvSpPr>
        <p:spPr>
          <a:xfrm>
            <a:off x="4808907" y="6403365"/>
            <a:ext cx="2962275" cy="363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xmlns="" id="{A1A4D06F-9A86-4695-A051-285397BBE2E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2448" y="6403366"/>
            <a:ext cx="2668228" cy="363841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08de agosto de 2021  (desde el 04 de mayo de 2020)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808523"/>
              </p:ext>
            </p:extLst>
          </p:nvPr>
        </p:nvGraphicFramePr>
        <p:xfrm>
          <a:off x="610677" y="2156601"/>
          <a:ext cx="4977001" cy="2687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296858"/>
              </p:ext>
            </p:extLst>
          </p:nvPr>
        </p:nvGraphicFramePr>
        <p:xfrm>
          <a:off x="6090249" y="2156600"/>
          <a:ext cx="5454419" cy="273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3641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MX" b="1" dirty="0">
                <a:latin typeface="Bambino-Bold ☞"/>
              </a:rPr>
              <a:t>Personas inoculadas  contra COVID-19; según grupo de edad hasta 08 agosto según MSP</a:t>
            </a:r>
            <a:endParaRPr lang="es-EC" dirty="0"/>
          </a:p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  (desde el 04 de mayo de 2020)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C" dirty="0"/>
          </a:p>
        </p:txBody>
      </p:sp>
      <p:graphicFrame>
        <p:nvGraphicFramePr>
          <p:cNvPr id="8" name="16 Gráfico">
            <a:extLst>
              <a:ext uri="{FF2B5EF4-FFF2-40B4-BE49-F238E27FC236}">
                <a16:creationId xmlns:a16="http://schemas.microsoft.com/office/drawing/2014/main" xmlns="" id="{00000000-0008-0000-00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719729"/>
              </p:ext>
            </p:extLst>
          </p:nvPr>
        </p:nvGraphicFramePr>
        <p:xfrm>
          <a:off x="934317" y="2013441"/>
          <a:ext cx="6891115" cy="279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0000000-0008-0000-00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60227"/>
              </p:ext>
            </p:extLst>
          </p:nvPr>
        </p:nvGraphicFramePr>
        <p:xfrm>
          <a:off x="6673041" y="2013441"/>
          <a:ext cx="49879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8527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EBFC328B-5B1A-7A43-9D23-BAAA7B5267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b="1" dirty="0"/>
              <a:t>PERSONAS VACUNADAS POR SEXO HASTA 08 AGOSTO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FDC1F29-8C84-B64C-9A14-E8531B6C5D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8EFC71-F1EB-EC4D-8BF1-C319C50ED8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557510" y="6570296"/>
            <a:ext cx="3557637" cy="363841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de agosto de 2021  (desde inicio de vacunación)</a:t>
            </a:r>
            <a:endParaRPr lang="es-EC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D958AD8-6C9B-F244-8D40-538E4A38D0D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7" name="19 Gráfico">
            <a:extLst>
              <a:ext uri="{FF2B5EF4-FFF2-40B4-BE49-F238E27FC236}">
                <a16:creationId xmlns:a16="http://schemas.microsoft.com/office/drawing/2014/main" xmlns="" id="{00000000-0008-0000-0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973651"/>
              </p:ext>
            </p:extLst>
          </p:nvPr>
        </p:nvGraphicFramePr>
        <p:xfrm>
          <a:off x="2395627" y="1749305"/>
          <a:ext cx="5295900" cy="311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756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ECAEFBD8-923B-4748-99DC-93798BEA1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12156" y="1196752"/>
            <a:ext cx="7948519" cy="781968"/>
          </a:xfrm>
        </p:spPr>
        <p:txBody>
          <a:bodyPr/>
          <a:lstStyle/>
          <a:p>
            <a:r>
              <a:rPr lang="es-EC" dirty="0"/>
              <a:t>COBERTURA DE VACUNACIÓN HASTA EL 08 DE AGOSTO DE 2021</a:t>
            </a:r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xmlns="" id="{D3E51B99-7194-48C6-8569-ACD4045461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18041" y="6403364"/>
            <a:ext cx="2962275" cy="370116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Salud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texto 5">
            <a:extLst>
              <a:ext uri="{FF2B5EF4-FFF2-40B4-BE49-F238E27FC236}">
                <a16:creationId xmlns:a16="http://schemas.microsoft.com/office/drawing/2014/main" xmlns="" id="{E2BF2096-99CA-4B4C-9360-CA79E58D3F4B}"/>
              </a:ext>
            </a:extLst>
          </p:cNvPr>
          <p:cNvSpPr txBox="1">
            <a:spLocks/>
          </p:cNvSpPr>
          <p:nvPr/>
        </p:nvSpPr>
        <p:spPr>
          <a:xfrm>
            <a:off x="4614864" y="6363725"/>
            <a:ext cx="2962275" cy="363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Bambino-Light" panose="00000400000000000000" pitchFamily="2" charset="0"/>
                <a:ea typeface="Bambino-Light" panose="00000400000000000000" pitchFamily="2" charset="0"/>
                <a:cs typeface="Bambino-Light" panose="000004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Elaborado por: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vacunación, DMGSS</a:t>
            </a:r>
            <a:endParaRPr lang="es-EC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xmlns="" id="{FC3FB88D-387B-4345-A3C7-67DAF2C050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92448" y="6403366"/>
            <a:ext cx="2668228" cy="363841"/>
          </a:xfrm>
        </p:spPr>
        <p:txBody>
          <a:bodyPr/>
          <a:lstStyle/>
          <a:p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Fecha de última actualización: </a:t>
            </a:r>
            <a:r>
              <a:rPr lang="es-E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 de agosto de 2021  (desde inicio de vacunación)</a:t>
            </a:r>
            <a:endParaRPr lang="es-EC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D860A1D-110A-9E4D-8B30-7587670D45A2}"/>
              </a:ext>
            </a:extLst>
          </p:cNvPr>
          <p:cNvSpPr txBox="1"/>
          <p:nvPr/>
        </p:nvSpPr>
        <p:spPr>
          <a:xfrm>
            <a:off x="2286001" y="4648201"/>
            <a:ext cx="510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*La </a:t>
            </a:r>
            <a:r>
              <a:rPr lang="en-US" dirty="0" err="1"/>
              <a:t>cobertura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calculada</a:t>
            </a:r>
            <a:r>
              <a:rPr lang="en-US" dirty="0"/>
              <a:t> con el 70% del total de la </a:t>
            </a:r>
            <a:r>
              <a:rPr lang="en-US" dirty="0" err="1"/>
              <a:t>población</a:t>
            </a:r>
            <a:endParaRPr lang="en-US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A376B75-2E5D-7949-818A-67FEFF4F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405609"/>
              </p:ext>
            </p:extLst>
          </p:nvPr>
        </p:nvGraphicFramePr>
        <p:xfrm>
          <a:off x="1397000" y="1978720"/>
          <a:ext cx="9398001" cy="19431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960275">
                  <a:extLst>
                    <a:ext uri="{9D8B030D-6E8A-4147-A177-3AD203B41FA5}">
                      <a16:colId xmlns:a16="http://schemas.microsoft.com/office/drawing/2014/main" xmlns="" val="468396308"/>
                    </a:ext>
                  </a:extLst>
                </a:gridCol>
                <a:gridCol w="3341018">
                  <a:extLst>
                    <a:ext uri="{9D8B030D-6E8A-4147-A177-3AD203B41FA5}">
                      <a16:colId xmlns:a16="http://schemas.microsoft.com/office/drawing/2014/main" xmlns="" val="2995529491"/>
                    </a:ext>
                  </a:extLst>
                </a:gridCol>
                <a:gridCol w="3096708">
                  <a:extLst>
                    <a:ext uri="{9D8B030D-6E8A-4147-A177-3AD203B41FA5}">
                      <a16:colId xmlns:a16="http://schemas.microsoft.com/office/drawing/2014/main" xmlns="" val="3586154543"/>
                    </a:ext>
                  </a:extLst>
                </a:gridCol>
              </a:tblGrid>
              <a:tr h="26670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COBERTURA VACUNACIÓN HASTA 08 AGOSTO SEGÚN MSP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492499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 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Guayaquil *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Quito*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5604256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Primera dosis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1750807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1770995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0332584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Segunda dosis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538039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642779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053286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total 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2288846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2413774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524855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Meta de vacunación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1947148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1906565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163263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600" u="none" strike="noStrike">
                          <a:effectLst/>
                        </a:rPr>
                        <a:t>Cobertura de vacunación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>
                          <a:effectLst/>
                        </a:rPr>
                        <a:t>28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u="none" strike="noStrike" dirty="0">
                          <a:effectLst/>
                        </a:rPr>
                        <a:t>34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70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70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9" name="Google Shape;989;p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134"/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a 1"/>
          <p:cNvGraphicFramePr/>
          <p:nvPr/>
        </p:nvGraphicFramePr>
        <p:xfrm>
          <a:off x="1156455" y="2390503"/>
          <a:ext cx="9816344" cy="1763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2541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9533B4F8-2E32-BD4A-8843-DF0A4C11B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22461"/>
              </p:ext>
            </p:extLst>
          </p:nvPr>
        </p:nvGraphicFramePr>
        <p:xfrm>
          <a:off x="2377440" y="411826"/>
          <a:ext cx="7024745" cy="404104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86178">
                  <a:extLst>
                    <a:ext uri="{9D8B030D-6E8A-4147-A177-3AD203B41FA5}">
                      <a16:colId xmlns:a16="http://schemas.microsoft.com/office/drawing/2014/main" xmlns="" val="1882756870"/>
                    </a:ext>
                  </a:extLst>
                </a:gridCol>
                <a:gridCol w="1452215">
                  <a:extLst>
                    <a:ext uri="{9D8B030D-6E8A-4147-A177-3AD203B41FA5}">
                      <a16:colId xmlns:a16="http://schemas.microsoft.com/office/drawing/2014/main" xmlns="" val="3313867805"/>
                    </a:ext>
                  </a:extLst>
                </a:gridCol>
                <a:gridCol w="1190420">
                  <a:extLst>
                    <a:ext uri="{9D8B030D-6E8A-4147-A177-3AD203B41FA5}">
                      <a16:colId xmlns:a16="http://schemas.microsoft.com/office/drawing/2014/main" xmlns="" val="445266156"/>
                    </a:ext>
                  </a:extLst>
                </a:gridCol>
                <a:gridCol w="1087769">
                  <a:extLst>
                    <a:ext uri="{9D8B030D-6E8A-4147-A177-3AD203B41FA5}">
                      <a16:colId xmlns:a16="http://schemas.microsoft.com/office/drawing/2014/main" xmlns="" val="3672178989"/>
                    </a:ext>
                  </a:extLst>
                </a:gridCol>
                <a:gridCol w="1141879">
                  <a:extLst>
                    <a:ext uri="{9D8B030D-6E8A-4147-A177-3AD203B41FA5}">
                      <a16:colId xmlns:a16="http://schemas.microsoft.com/office/drawing/2014/main" xmlns="" val="2318458920"/>
                    </a:ext>
                  </a:extLst>
                </a:gridCol>
                <a:gridCol w="1066284">
                  <a:extLst>
                    <a:ext uri="{9D8B030D-6E8A-4147-A177-3AD203B41FA5}">
                      <a16:colId xmlns:a16="http://schemas.microsoft.com/office/drawing/2014/main" xmlns="" val="1391813843"/>
                    </a:ext>
                  </a:extLst>
                </a:gridCol>
              </a:tblGrid>
              <a:tr h="6354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Puntos de triaje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9739753"/>
                  </a:ext>
                </a:extLst>
              </a:tr>
              <a:tr h="205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Establecimiendo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Ubicación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Puntos de triaje fijos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385566454"/>
                  </a:ext>
                </a:extLst>
              </a:tr>
              <a:tr h="51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Educativa Julio E. Moreno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Patricio Romero S55-161 y Calle 1A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220232771"/>
                  </a:ext>
                </a:extLst>
              </a:tr>
              <a:tr h="41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Metropolitana de Salud Sur (rastreo)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Chilibulo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621659714"/>
                  </a:ext>
                </a:extLst>
              </a:tr>
              <a:tr h="51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Educativa Quitumbe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S31 Sapi OE3 540 y AV. </a:t>
                      </a: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Rumichaca Ñan 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631943986"/>
                  </a:ext>
                </a:extLst>
              </a:tr>
              <a:tr h="30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Parque de las “Diversidades”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Av. Maldonado y Pujilí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83929195"/>
                  </a:ext>
                </a:extLst>
              </a:tr>
              <a:tr h="30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Educativa Sucre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Montúfar N3-34 y - Sucre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520051747"/>
                  </a:ext>
                </a:extLst>
              </a:tr>
              <a:tr h="616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Colegio Municipal 9 de Octubre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Francisco Lizarazu N24-229 y Núñez de Bonilla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438718273"/>
                  </a:ext>
                </a:extLst>
              </a:tr>
              <a:tr h="41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Municipal de Salud Norte (rastreo)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Ofelia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81437557"/>
                  </a:ext>
                </a:extLst>
              </a:tr>
              <a:tr h="410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Coliseo Deportivo de Calderón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MX" sz="9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 María Duchicela y 9 de Agosto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61753934"/>
                  </a:ext>
                </a:extLst>
              </a:tr>
              <a:tr h="11319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53679205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FC19CF1-BE8B-BA45-BA99-1089E6FF7FB6}"/>
              </a:ext>
            </a:extLst>
          </p:cNvPr>
          <p:cNvSpPr txBox="1"/>
          <p:nvPr/>
        </p:nvSpPr>
        <p:spPr>
          <a:xfrm>
            <a:off x="385648" y="4632475"/>
            <a:ext cx="108991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brigadas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móviles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cuentan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con 34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médicos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34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enfermeras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4 auxiliaries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desplegadas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sur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norte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la ciudad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ha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designado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personal para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notificación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rastreo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contactos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7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2CCDE4E-87AB-3247-921E-6D4D9AFAB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330200" algn="just">
              <a:buSzPts val="16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 brigadas fijas instaladas en las estaciones de la Zona Norte se encuentran atendiendo a los pacientes en demanda espontánea de lunes a viernes.</a:t>
            </a:r>
          </a:p>
          <a:p>
            <a:pPr marL="457200" lvl="0" indent="-330200" algn="just">
              <a:buSzPts val="16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brigadas móviles en esta semana atendieron a los barrios: San Carlos, Carapungo, Calderón, Ciudad Bicentenario.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5D967C6A-BB1A-7F48-8312-04A0F171F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82081"/>
              </p:ext>
            </p:extLst>
          </p:nvPr>
        </p:nvGraphicFramePr>
        <p:xfrm>
          <a:off x="3281082" y="1361188"/>
          <a:ext cx="6473265" cy="1463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190024">
                  <a:extLst>
                    <a:ext uri="{9D8B030D-6E8A-4147-A177-3AD203B41FA5}">
                      <a16:colId xmlns:a16="http://schemas.microsoft.com/office/drawing/2014/main" xmlns="" val="4027505368"/>
                    </a:ext>
                  </a:extLst>
                </a:gridCol>
                <a:gridCol w="1050665">
                  <a:extLst>
                    <a:ext uri="{9D8B030D-6E8A-4147-A177-3AD203B41FA5}">
                      <a16:colId xmlns:a16="http://schemas.microsoft.com/office/drawing/2014/main" xmlns="" val="2059241340"/>
                    </a:ext>
                  </a:extLst>
                </a:gridCol>
                <a:gridCol w="1066717">
                  <a:extLst>
                    <a:ext uri="{9D8B030D-6E8A-4147-A177-3AD203B41FA5}">
                      <a16:colId xmlns:a16="http://schemas.microsoft.com/office/drawing/2014/main" xmlns="" val="1795422058"/>
                    </a:ext>
                  </a:extLst>
                </a:gridCol>
                <a:gridCol w="1066717">
                  <a:extLst>
                    <a:ext uri="{9D8B030D-6E8A-4147-A177-3AD203B41FA5}">
                      <a16:colId xmlns:a16="http://schemas.microsoft.com/office/drawing/2014/main" xmlns="" val="1914388975"/>
                    </a:ext>
                  </a:extLst>
                </a:gridCol>
                <a:gridCol w="1065258">
                  <a:extLst>
                    <a:ext uri="{9D8B030D-6E8A-4147-A177-3AD203B41FA5}">
                      <a16:colId xmlns:a16="http://schemas.microsoft.com/office/drawing/2014/main" xmlns="" val="3802188166"/>
                    </a:ext>
                  </a:extLst>
                </a:gridCol>
                <a:gridCol w="1033884">
                  <a:extLst>
                    <a:ext uri="{9D8B030D-6E8A-4147-A177-3AD203B41FA5}">
                      <a16:colId xmlns:a16="http://schemas.microsoft.com/office/drawing/2014/main" xmlns="" val="305760295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influencia Metropolitana de Salud Norte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Auxiliares de Enfermería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20055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Coliseo de Calderón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98494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Móviles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50770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7779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5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5F1858E-B62D-1D48-BA0F-E06376BEAF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lvl="0" indent="-323850" algn="just">
              <a:spcBef>
                <a:spcPts val="0"/>
              </a:spcBef>
              <a:buSzPts val="1500"/>
              <a:buFont typeface="Calibri"/>
              <a:buChar char="●"/>
            </a:pPr>
            <a:r>
              <a:rPr lang="es-MX" sz="17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2 brigadas fijas instaladas en las estaciones de la Zona Centro se encuentran atendiendo a los pacientes en demanda espontánea de lunes a viernes.</a:t>
            </a:r>
          </a:p>
          <a:p>
            <a:pPr marL="457200" lvl="0" indent="-323850" algn="just">
              <a:buSzPts val="1500"/>
              <a:buFont typeface="Calibri"/>
              <a:buChar char="●"/>
            </a:pPr>
            <a:r>
              <a:rPr lang="es-MX" sz="17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brigadas móviles esta semana atendieron a los barrios: Tumbaco Centro, Alborada de Monjas,Valparaiso,Jardin del Valle,Barrio Larrea.</a:t>
            </a:r>
            <a:endParaRPr lang="es-MX" dirty="0">
              <a:highlight>
                <a:srgbClr val="FFFF00"/>
              </a:highlight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A8B23FAD-C4F4-8B41-B902-2DC086834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086356"/>
              </p:ext>
            </p:extLst>
          </p:nvPr>
        </p:nvGraphicFramePr>
        <p:xfrm>
          <a:off x="3064940" y="1005495"/>
          <a:ext cx="5266054" cy="21234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249207">
                  <a:extLst>
                    <a:ext uri="{9D8B030D-6E8A-4147-A177-3AD203B41FA5}">
                      <a16:colId xmlns:a16="http://schemas.microsoft.com/office/drawing/2014/main" xmlns="" val="3745201790"/>
                    </a:ext>
                  </a:extLst>
                </a:gridCol>
                <a:gridCol w="841251">
                  <a:extLst>
                    <a:ext uri="{9D8B030D-6E8A-4147-A177-3AD203B41FA5}">
                      <a16:colId xmlns:a16="http://schemas.microsoft.com/office/drawing/2014/main" xmlns="" val="1244982881"/>
                    </a:ext>
                  </a:extLst>
                </a:gridCol>
                <a:gridCol w="841251">
                  <a:extLst>
                    <a:ext uri="{9D8B030D-6E8A-4147-A177-3AD203B41FA5}">
                      <a16:colId xmlns:a16="http://schemas.microsoft.com/office/drawing/2014/main" xmlns="" val="3917825011"/>
                    </a:ext>
                  </a:extLst>
                </a:gridCol>
                <a:gridCol w="820980">
                  <a:extLst>
                    <a:ext uri="{9D8B030D-6E8A-4147-A177-3AD203B41FA5}">
                      <a16:colId xmlns:a16="http://schemas.microsoft.com/office/drawing/2014/main" xmlns="" val="3898655037"/>
                    </a:ext>
                  </a:extLst>
                </a:gridCol>
                <a:gridCol w="820980">
                  <a:extLst>
                    <a:ext uri="{9D8B030D-6E8A-4147-A177-3AD203B41FA5}">
                      <a16:colId xmlns:a16="http://schemas.microsoft.com/office/drawing/2014/main" xmlns="" val="1346016777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xmlns="" val="217800320"/>
                    </a:ext>
                  </a:extLst>
                </a:gridCol>
              </a:tblGrid>
              <a:tr h="25908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INFLUENCIA UNIDAD METROPOLITANA CENTRO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 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AUXILIARES DE ENFERMERÍA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3563074"/>
                  </a:ext>
                </a:extLst>
              </a:tr>
              <a:tr h="477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9 de Octubre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9311988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Sucre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4711308"/>
                  </a:ext>
                </a:extLst>
              </a:tr>
              <a:tr h="318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Móviles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0576690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x-non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430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90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9E791FF-4012-B848-AE49-39B820A7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182" y="4451892"/>
            <a:ext cx="9144000" cy="1655762"/>
          </a:xfrm>
        </p:spPr>
        <p:txBody>
          <a:bodyPr>
            <a:normAutofit/>
          </a:bodyPr>
          <a:lstStyle/>
          <a:p>
            <a:pPr marL="457200" lvl="0" indent="-317500" algn="just">
              <a:spcBef>
                <a:spcPts val="0"/>
              </a:spcBef>
              <a:buSzPts val="14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3 brigadas fijas instaladas en las estaciones de la Zona Sur se encuentran atendiendo a los pacientes en demanda espontánea de lunes a viernes.</a:t>
            </a:r>
          </a:p>
          <a:p>
            <a:pPr marL="457200" lvl="0" indent="-317500" algn="just">
              <a:buSzPts val="1400"/>
              <a:buFont typeface="Calibri"/>
              <a:buChar char="●"/>
            </a:pPr>
            <a:r>
              <a:rPr lang="es-MX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Las brigadas móviles esta semana atendieron a los barrios: Pueblo Unido, Virgen del Quinche 2, Pacarrillacta,Muyullacta,La Arcadia.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3B70C01C-F682-584C-9407-A02537F3F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18772"/>
              </p:ext>
            </p:extLst>
          </p:nvPr>
        </p:nvGraphicFramePr>
        <p:xfrm>
          <a:off x="3258745" y="648812"/>
          <a:ext cx="5842225" cy="328736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08365">
                  <a:extLst>
                    <a:ext uri="{9D8B030D-6E8A-4147-A177-3AD203B41FA5}">
                      <a16:colId xmlns:a16="http://schemas.microsoft.com/office/drawing/2014/main" xmlns="" val="2686925770"/>
                    </a:ext>
                  </a:extLst>
                </a:gridCol>
                <a:gridCol w="1013316">
                  <a:extLst>
                    <a:ext uri="{9D8B030D-6E8A-4147-A177-3AD203B41FA5}">
                      <a16:colId xmlns:a16="http://schemas.microsoft.com/office/drawing/2014/main" xmlns="" val="3723376175"/>
                    </a:ext>
                  </a:extLst>
                </a:gridCol>
                <a:gridCol w="859151">
                  <a:extLst>
                    <a:ext uri="{9D8B030D-6E8A-4147-A177-3AD203B41FA5}">
                      <a16:colId xmlns:a16="http://schemas.microsoft.com/office/drawing/2014/main" xmlns="" val="459514397"/>
                    </a:ext>
                  </a:extLst>
                </a:gridCol>
                <a:gridCol w="859151">
                  <a:extLst>
                    <a:ext uri="{9D8B030D-6E8A-4147-A177-3AD203B41FA5}">
                      <a16:colId xmlns:a16="http://schemas.microsoft.com/office/drawing/2014/main" xmlns="" val="2165193955"/>
                    </a:ext>
                  </a:extLst>
                </a:gridCol>
                <a:gridCol w="851121">
                  <a:extLst>
                    <a:ext uri="{9D8B030D-6E8A-4147-A177-3AD203B41FA5}">
                      <a16:colId xmlns:a16="http://schemas.microsoft.com/office/drawing/2014/main" xmlns="" val="2286136943"/>
                    </a:ext>
                  </a:extLst>
                </a:gridCol>
                <a:gridCol w="851121">
                  <a:extLst>
                    <a:ext uri="{9D8B030D-6E8A-4147-A177-3AD203B41FA5}">
                      <a16:colId xmlns:a16="http://schemas.microsoft.com/office/drawing/2014/main" xmlns="" val="3811108499"/>
                    </a:ext>
                  </a:extLst>
                </a:gridCol>
              </a:tblGrid>
              <a:tr h="852586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s-I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INFLUENCIA UNIDAD METROPOLITANA SUR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MÉDICOS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ENFERMERAS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AUXILIARES DE ENFERMERÍA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PERSONAL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5146340"/>
                  </a:ext>
                </a:extLst>
              </a:tr>
              <a:tr h="511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Julio Moreno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63072079"/>
                  </a:ext>
                </a:extLst>
              </a:tr>
              <a:tr h="511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UEM Quitumbe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28156978"/>
                  </a:ext>
                </a:extLst>
              </a:tr>
              <a:tr h="6820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Parque de las Diversidades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63967100"/>
                  </a:ext>
                </a:extLst>
              </a:tr>
              <a:tr h="341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Móviles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4761223"/>
                  </a:ext>
                </a:extLst>
              </a:tr>
              <a:tr h="314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273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90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18;p138">
            <a:extLst>
              <a:ext uri="{FF2B5EF4-FFF2-40B4-BE49-F238E27FC236}">
                <a16:creationId xmlns:a16="http://schemas.microsoft.com/office/drawing/2014/main" xmlns="" id="{5088546F-4A83-6C4D-BE4C-C0AD295EDA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00638" y="5870445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90;p134">
            <a:extLst>
              <a:ext uri="{FF2B5EF4-FFF2-40B4-BE49-F238E27FC236}">
                <a16:creationId xmlns:a16="http://schemas.microsoft.com/office/drawing/2014/main" xmlns="" id="{D22C42BD-9B74-DB49-A199-BF1361B10E8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r="16756" b="-179017"/>
          <a:stretch/>
        </p:blipFill>
        <p:spPr>
          <a:xfrm>
            <a:off x="163011" y="6292078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90216" y="165100"/>
            <a:ext cx="11937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TOTAL DE ATENCIONES REALIZADAS EN PUNTOS FIJOS Y BRIGADAS MÓVILES DESDE EL 22 DE JULIO 2020</a:t>
            </a:r>
          </a:p>
          <a:p>
            <a:endParaRPr lang="es-EC" sz="2000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3FC84125-574F-734C-9929-118A9DC1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78073"/>
              </p:ext>
            </p:extLst>
          </p:nvPr>
        </p:nvGraphicFramePr>
        <p:xfrm>
          <a:off x="836373" y="1196046"/>
          <a:ext cx="2893416" cy="497725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20011">
                  <a:extLst>
                    <a:ext uri="{9D8B030D-6E8A-4147-A177-3AD203B41FA5}">
                      <a16:colId xmlns:a16="http://schemas.microsoft.com/office/drawing/2014/main" xmlns="" val="3073517304"/>
                    </a:ext>
                  </a:extLst>
                </a:gridCol>
                <a:gridCol w="1064576">
                  <a:extLst>
                    <a:ext uri="{9D8B030D-6E8A-4147-A177-3AD203B41FA5}">
                      <a16:colId xmlns:a16="http://schemas.microsoft.com/office/drawing/2014/main" xmlns="" val="3505586915"/>
                    </a:ext>
                  </a:extLst>
                </a:gridCol>
                <a:gridCol w="1008829">
                  <a:extLst>
                    <a:ext uri="{9D8B030D-6E8A-4147-A177-3AD203B41FA5}">
                      <a16:colId xmlns:a16="http://schemas.microsoft.com/office/drawing/2014/main" xmlns="" val="4275761974"/>
                    </a:ext>
                  </a:extLst>
                </a:gridCol>
              </a:tblGrid>
              <a:tr h="5212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ATENCIONES REALIZADAS EN PUNTOS FIJOS Y BRIGADAS MÓVILES DESDE EL 22 DE JULIO 2020</a:t>
                      </a:r>
                      <a:endParaRPr lang="es-MX" sz="105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351721"/>
                  </a:ext>
                </a:extLst>
              </a:tr>
              <a:tr h="5128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 de Atención</a:t>
                      </a:r>
                      <a:endParaRPr lang="es-MX" sz="9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 Realizadas</a:t>
                      </a:r>
                      <a:endParaRPr lang="es-MX" sz="9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900" b="1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2849588174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BRIGADAS MOVILES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93129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362602098"/>
                  </a:ext>
                </a:extLst>
              </a:tr>
              <a:tr h="4332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CENTRO DE OPERACIONES IÑAQUITO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2660517475"/>
                  </a:ext>
                </a:extLst>
              </a:tr>
              <a:tr h="35880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COLISEO CALDERON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11492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271306233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PARQUE DIVERSIDADES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7879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2433335125"/>
                  </a:ext>
                </a:extLst>
              </a:tr>
              <a:tr h="2978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SAN DIEGO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3767190658"/>
                  </a:ext>
                </a:extLst>
              </a:tr>
              <a:tr h="33849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9 DE OCTUBRE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4905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3493405536"/>
                  </a:ext>
                </a:extLst>
              </a:tr>
              <a:tr h="2911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CALDERON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883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037963303"/>
                  </a:ext>
                </a:extLst>
              </a:tr>
              <a:tr h="3114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JULIO MORENO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6831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3263849156"/>
                  </a:ext>
                </a:extLst>
              </a:tr>
              <a:tr h="264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QUITUMBE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10454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303357567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TRIAJE UEM SUCRE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8134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2706666707"/>
                  </a:ext>
                </a:extLst>
              </a:tr>
              <a:tr h="2369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9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144657</a:t>
                      </a:r>
                      <a:endParaRPr lang="es-MX" sz="9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</a:t>
                      </a:r>
                      <a:endParaRPr lang="es-MX" sz="9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7" marR="5077" marT="5077" marB="0" anchor="ctr"/>
                </a:tc>
                <a:extLst>
                  <a:ext uri="{0D108BD9-81ED-4DB2-BD59-A6C34878D82A}">
                    <a16:rowId xmlns:a16="http://schemas.microsoft.com/office/drawing/2014/main" xmlns="" val="1901983731"/>
                  </a:ext>
                </a:extLst>
              </a:tr>
            </a:tbl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xmlns="" id="{FE63D226-14F8-6D43-B60E-5EA7E028C9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72323"/>
              </p:ext>
            </p:extLst>
          </p:nvPr>
        </p:nvGraphicFramePr>
        <p:xfrm>
          <a:off x="5848708" y="872986"/>
          <a:ext cx="5631829" cy="585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980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1018;p138">
            <a:extLst>
              <a:ext uri="{FF2B5EF4-FFF2-40B4-BE49-F238E27FC236}">
                <a16:creationId xmlns:a16="http://schemas.microsoft.com/office/drawing/2014/main" xmlns="" id="{415F4612-85F0-C445-9BA3-900F70A7BE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26762" y="5870448"/>
            <a:ext cx="1415303" cy="71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90;p134">
            <a:extLst>
              <a:ext uri="{FF2B5EF4-FFF2-40B4-BE49-F238E27FC236}">
                <a16:creationId xmlns:a16="http://schemas.microsoft.com/office/drawing/2014/main" xmlns="" id="{722D867C-25B9-1244-9CC9-1D8D114E110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r="16756" b="-179017"/>
          <a:stretch/>
        </p:blipFill>
        <p:spPr>
          <a:xfrm>
            <a:off x="275512" y="6251101"/>
            <a:ext cx="9837750" cy="4347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1345474" y="302813"/>
            <a:ext cx="9731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s-EC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DE PRUEBAS REALIZADAS EN BRIGADAS MÓVILES Y TRIAJES DESDE EL 22 JULIO 2020</a:t>
            </a:r>
            <a:endParaRPr lang="es-EC" sz="2400" b="1" dirty="0">
              <a:solidFill>
                <a:srgbClr val="0102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xmlns="" id="{C519484F-565C-E74C-958A-15296D937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057233"/>
              </p:ext>
            </p:extLst>
          </p:nvPr>
        </p:nvGraphicFramePr>
        <p:xfrm>
          <a:off x="7124700" y="1349085"/>
          <a:ext cx="4483100" cy="431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50EABD00-1E27-7442-92D5-C4D976E2D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51544"/>
              </p:ext>
            </p:extLst>
          </p:nvPr>
        </p:nvGraphicFramePr>
        <p:xfrm>
          <a:off x="993776" y="1873411"/>
          <a:ext cx="5105400" cy="27559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46900">
                  <a:extLst>
                    <a:ext uri="{9D8B030D-6E8A-4147-A177-3AD203B41FA5}">
                      <a16:colId xmlns:a16="http://schemas.microsoft.com/office/drawing/2014/main" xmlns="" val="986449888"/>
                    </a:ext>
                  </a:extLst>
                </a:gridCol>
                <a:gridCol w="1878432">
                  <a:extLst>
                    <a:ext uri="{9D8B030D-6E8A-4147-A177-3AD203B41FA5}">
                      <a16:colId xmlns:a16="http://schemas.microsoft.com/office/drawing/2014/main" xmlns="" val="2267181848"/>
                    </a:ext>
                  </a:extLst>
                </a:gridCol>
                <a:gridCol w="1780068">
                  <a:extLst>
                    <a:ext uri="{9D8B030D-6E8A-4147-A177-3AD203B41FA5}">
                      <a16:colId xmlns:a16="http://schemas.microsoft.com/office/drawing/2014/main" xmlns="" val="1476074164"/>
                    </a:ext>
                  </a:extLst>
                </a:gridCol>
              </a:tblGrid>
              <a:tr h="9779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5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DE PRUEBAS REALIZADAS EN BRIGADAS MÓVILES Y TRIAJES DESDE EL 22 JULIO</a:t>
                      </a:r>
                      <a:endParaRPr lang="es-MX" sz="1500" b="1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530243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Pruebas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119145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NEGATIVO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56542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75.5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6550797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POSITIVO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18376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1835482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200" b="0" i="0" u="none" strike="noStrike">
                        <a:solidFill>
                          <a:srgbClr val="264A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74918</a:t>
                      </a:r>
                      <a:endParaRPr lang="es-MX" sz="12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MX" sz="12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34173175"/>
                  </a:ext>
                </a:extLst>
              </a:tr>
            </a:tbl>
          </a:graphicData>
        </a:graphic>
      </p:graphicFrame>
      <p:graphicFrame>
        <p:nvGraphicFramePr>
          <p:cNvPr id="11" name="Chart 2">
            <a:extLst>
              <a:ext uri="{FF2B5EF4-FFF2-40B4-BE49-F238E27FC236}">
                <a16:creationId xmlns:a16="http://schemas.microsoft.com/office/drawing/2014/main" xmlns="" id="{C519484F-565C-E74C-958A-15296D937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754632"/>
              </p:ext>
            </p:extLst>
          </p:nvPr>
        </p:nvGraphicFramePr>
        <p:xfrm>
          <a:off x="6433441" y="1340058"/>
          <a:ext cx="5508624" cy="4169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024368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 CO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7723</TotalTime>
  <Words>1524</Words>
  <Application>Microsoft Office PowerPoint</Application>
  <PresentationFormat>Personalizado</PresentationFormat>
  <Paragraphs>423</Paragraphs>
  <Slides>24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PRESENTACIÓN COE</vt:lpstr>
      <vt:lpstr>Presentación de PowerPoint</vt:lpstr>
      <vt:lpstr>INFORME SECRETARÍA DE SALUD  08-08-2021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SEMANA EPIDEMIOLÓGICA 31 2021</vt:lpstr>
      <vt:lpstr>Presentación de PowerPoint</vt:lpstr>
      <vt:lpstr>ATENCIONES REALIZADAS EN BRIGADAS MÓVILES Y PUNTOS DE TRIAJE SEMANA EPIDEMIOLÓGICA 30-53 /2021  1-31 </vt:lpstr>
      <vt:lpstr>ESTRATEGIA DE VACUNACIÓN SECRETARÍA DE SALUD DMQ HASTA 08 AGOSTO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Mat. Karina Rivadeneira</dc:creator>
  <cp:lastModifiedBy>Secretaria de Concejo</cp:lastModifiedBy>
  <cp:revision>1092</cp:revision>
  <cp:lastPrinted>2021-04-26T14:58:22Z</cp:lastPrinted>
  <dcterms:created xsi:type="dcterms:W3CDTF">2021-02-04T20:28:42Z</dcterms:created>
  <dcterms:modified xsi:type="dcterms:W3CDTF">2021-08-10T14:24:19Z</dcterms:modified>
</cp:coreProperties>
</file>