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500" r:id="rId4"/>
    <p:sldId id="510" r:id="rId5"/>
    <p:sldId id="514" r:id="rId6"/>
    <p:sldId id="484" r:id="rId7"/>
    <p:sldId id="483" r:id="rId8"/>
    <p:sldId id="260" r:id="rId9"/>
    <p:sldId id="524" r:id="rId10"/>
    <p:sldId id="482" r:id="rId11"/>
    <p:sldId id="494" r:id="rId12"/>
    <p:sldId id="495" r:id="rId13"/>
    <p:sldId id="528" r:id="rId14"/>
    <p:sldId id="525" r:id="rId15"/>
    <p:sldId id="529" r:id="rId16"/>
    <p:sldId id="531" r:id="rId17"/>
    <p:sldId id="526" r:id="rId18"/>
    <p:sldId id="532" r:id="rId19"/>
    <p:sldId id="527" r:id="rId20"/>
    <p:sldId id="478" r:id="rId21"/>
    <p:sldId id="533" r:id="rId22"/>
    <p:sldId id="342" r:id="rId23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>
      <p:ext uri="{19B8F6BF-5375-455C-9EA6-DF929625EA0E}">
        <p15:presenceInfo xmlns:p15="http://schemas.microsoft.com/office/powerpoint/2012/main" userId="Catalina Isabel Yépez Silva" providerId="None"/>
      </p:ext>
    </p:extLst>
  </p:cmAuthor>
  <p:cmAuthor id="2" name="Silvia Cecilia Armas Narvaez" initials="SCAN" lastIdx="8" clrIdx="1">
    <p:extLst>
      <p:ext uri="{19B8F6BF-5375-455C-9EA6-DF929625EA0E}">
        <p15:presenceInfo xmlns:p15="http://schemas.microsoft.com/office/powerpoint/2012/main" userId="S::silvia.armas@quito.gob.ec::22fcaceb-0c00-4347-be9c-cea1fd55d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BF453"/>
    <a:srgbClr val="AD2994"/>
    <a:srgbClr val="A828A8"/>
    <a:srgbClr val="E73122"/>
    <a:srgbClr val="EF5B3F"/>
    <a:srgbClr val="095DA6"/>
    <a:srgbClr val="1599D6"/>
    <a:srgbClr val="EDA71B"/>
    <a:srgbClr val="6D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883" autoAdjust="0"/>
  </p:normalViewPr>
  <p:slideViewPr>
    <p:cSldViewPr snapToGrid="0" snapToObjects="1">
      <p:cViewPr>
        <p:scale>
          <a:sx n="120" d="100"/>
          <a:sy n="120" d="100"/>
        </p:scale>
        <p:origin x="144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Sala%20Situacional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REgistro%20civil%20fallecidos%20quito%20guay%20may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proano\Downloads\OCUPACION%20DE%20CAMAS%2011-07-2021%2012.0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IMPORTAN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o\Documents\Adriano\Trabajo\Secretaria%20de%20Salud\graficos_ppt4%20en%20roj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gproano\Desktop\SS_MQUITO\11JULIO\Casos_not_parrores_202107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D-4D79-8BE0-E9B3A09697C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D-4D79-8BE0-E9B3A09697C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AD-4D79-8BE0-E9B3A09697C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AD-4D79-8BE0-E9B3A09697C2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AD-4D79-8BE0-E9B3A09697C2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AD-4D79-8BE0-E9B3A09697C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AD-4D79-8BE0-E9B3A09697C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AD-4D79-8BE0-E9B3A09697C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CAD-4D79-8BE0-E9B3A09697C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CAD-4D79-8BE0-E9B3A0969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Hoja1!$G$3:$X$3</c:f>
              <c:strCache>
                <c:ptCount val="18"/>
                <c:pt idx="0">
                  <c:v>feb-20</c:v>
                </c:pt>
                <c:pt idx="1">
                  <c:v>mar-20</c:v>
                </c:pt>
                <c:pt idx="2">
                  <c:v>abr-20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ago-20</c:v>
                </c:pt>
                <c:pt idx="7">
                  <c:v>sep-2</c:v>
                </c:pt>
                <c:pt idx="8">
                  <c:v>oct-20</c:v>
                </c:pt>
                <c:pt idx="9">
                  <c:v>nov-20</c:v>
                </c:pt>
                <c:pt idx="10">
                  <c:v>dic-20</c:v>
                </c:pt>
                <c:pt idx="11">
                  <c:v>ene-21</c:v>
                </c:pt>
                <c:pt idx="12">
                  <c:v>feb-21</c:v>
                </c:pt>
                <c:pt idx="13">
                  <c:v>mar-21</c:v>
                </c:pt>
                <c:pt idx="14">
                  <c:v>abr-21</c:v>
                </c:pt>
                <c:pt idx="15">
                  <c:v>may-21</c:v>
                </c:pt>
                <c:pt idx="16">
                  <c:v>jun-21</c:v>
                </c:pt>
                <c:pt idx="17">
                  <c:v>jul-21</c:v>
                </c:pt>
              </c:strCache>
            </c:strRef>
          </c:cat>
          <c:val>
            <c:numRef>
              <c:f>Hoja1!$G$4:$X$4</c:f>
              <c:numCache>
                <c:formatCode>General</c:formatCode>
                <c:ptCount val="18"/>
                <c:pt idx="0">
                  <c:v>5</c:v>
                </c:pt>
                <c:pt idx="1">
                  <c:v>718</c:v>
                </c:pt>
                <c:pt idx="2">
                  <c:v>2250</c:v>
                </c:pt>
                <c:pt idx="3">
                  <c:v>4190</c:v>
                </c:pt>
                <c:pt idx="4">
                  <c:v>8484</c:v>
                </c:pt>
                <c:pt idx="5">
                  <c:v>14791</c:v>
                </c:pt>
                <c:pt idx="6">
                  <c:v>14674</c:v>
                </c:pt>
                <c:pt idx="7">
                  <c:v>9782</c:v>
                </c:pt>
                <c:pt idx="8">
                  <c:v>6430</c:v>
                </c:pt>
                <c:pt idx="9">
                  <c:v>6734</c:v>
                </c:pt>
                <c:pt idx="10">
                  <c:v>11061</c:v>
                </c:pt>
                <c:pt idx="11">
                  <c:v>15042</c:v>
                </c:pt>
                <c:pt idx="12">
                  <c:v>9973</c:v>
                </c:pt>
                <c:pt idx="13">
                  <c:v>14107</c:v>
                </c:pt>
                <c:pt idx="14">
                  <c:v>18958</c:v>
                </c:pt>
                <c:pt idx="15">
                  <c:v>10836</c:v>
                </c:pt>
                <c:pt idx="16">
                  <c:v>5773</c:v>
                </c:pt>
                <c:pt idx="17">
                  <c:v>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CAD-4D79-8BE0-E9B3A0969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134271"/>
        <c:axId val="2079133023"/>
      </c:barChart>
      <c:catAx>
        <c:axId val="207913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9133023"/>
        <c:crosses val="autoZero"/>
        <c:auto val="1"/>
        <c:lblAlgn val="ctr"/>
        <c:lblOffset val="100"/>
        <c:noMultiLvlLbl val="0"/>
      </c:catAx>
      <c:valAx>
        <c:axId val="207913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913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Hoja1!$L$23:$L$30</c:f>
              <c:strCache>
                <c:ptCount val="8"/>
                <c:pt idx="0">
                  <c:v>de 0 a 11 meses</c:v>
                </c:pt>
                <c:pt idx="1">
                  <c:v>de 1 a 4 años</c:v>
                </c:pt>
                <c:pt idx="2">
                  <c:v>de 5 a 9 años</c:v>
                </c:pt>
                <c:pt idx="3">
                  <c:v>de 10 a 14 años</c:v>
                </c:pt>
                <c:pt idx="4">
                  <c:v>de 15 a 19 años</c:v>
                </c:pt>
                <c:pt idx="5">
                  <c:v>de 20 a 49 años</c:v>
                </c:pt>
                <c:pt idx="6">
                  <c:v>de 50 a 64 años</c:v>
                </c:pt>
                <c:pt idx="7">
                  <c:v>mas de 65</c:v>
                </c:pt>
              </c:strCache>
            </c:strRef>
          </c:cat>
          <c:val>
            <c:numRef>
              <c:f>Hoja1!$M$23:$M$30</c:f>
              <c:numCache>
                <c:formatCode>0.00%</c:formatCode>
                <c:ptCount val="8"/>
                <c:pt idx="0">
                  <c:v>1.6000000000000001E-3</c:v>
                </c:pt>
                <c:pt idx="1">
                  <c:v>5.7000000000000002E-3</c:v>
                </c:pt>
                <c:pt idx="2">
                  <c:v>9.4999999999999998E-3</c:v>
                </c:pt>
                <c:pt idx="3">
                  <c:v>1.6299999999999999E-2</c:v>
                </c:pt>
                <c:pt idx="4">
                  <c:v>3.4099999999999998E-2</c:v>
                </c:pt>
                <c:pt idx="5">
                  <c:v>0.61960000000000004</c:v>
                </c:pt>
                <c:pt idx="6">
                  <c:v>0.2046</c:v>
                </c:pt>
                <c:pt idx="7">
                  <c:v>0.1087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0-4F0F-99D1-E0E1F57BE2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28698959"/>
        <c:axId val="2128674415"/>
      </c:barChart>
      <c:catAx>
        <c:axId val="2128698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8674415"/>
        <c:crosses val="autoZero"/>
        <c:auto val="1"/>
        <c:lblAlgn val="ctr"/>
        <c:lblOffset val="100"/>
        <c:noMultiLvlLbl val="0"/>
      </c:catAx>
      <c:valAx>
        <c:axId val="2128674415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869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6536891925542E-2"/>
          <c:y val="2.5103491189359492E-2"/>
          <c:w val="0.93467605898721084"/>
          <c:h val="0.836514310178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(2)'!$B$17</c:f>
              <c:strCache>
                <c:ptCount val="1"/>
                <c:pt idx="0">
                  <c:v>Quito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(2)'!$C$17:$BR$17</c:f>
              <c:numCache>
                <c:formatCode>General</c:formatCode>
                <c:ptCount val="68"/>
                <c:pt idx="0">
                  <c:v>75</c:v>
                </c:pt>
                <c:pt idx="1">
                  <c:v>79</c:v>
                </c:pt>
                <c:pt idx="2">
                  <c:v>87</c:v>
                </c:pt>
                <c:pt idx="3">
                  <c:v>59</c:v>
                </c:pt>
                <c:pt idx="4">
                  <c:v>80</c:v>
                </c:pt>
                <c:pt idx="5">
                  <c:v>72</c:v>
                </c:pt>
                <c:pt idx="6">
                  <c:v>75</c:v>
                </c:pt>
                <c:pt idx="7">
                  <c:v>71</c:v>
                </c:pt>
                <c:pt idx="8">
                  <c:v>84</c:v>
                </c:pt>
                <c:pt idx="9">
                  <c:v>65</c:v>
                </c:pt>
                <c:pt idx="10">
                  <c:v>59</c:v>
                </c:pt>
                <c:pt idx="11">
                  <c:v>61</c:v>
                </c:pt>
                <c:pt idx="12">
                  <c:v>67</c:v>
                </c:pt>
                <c:pt idx="13">
                  <c:v>75</c:v>
                </c:pt>
                <c:pt idx="14">
                  <c:v>76</c:v>
                </c:pt>
                <c:pt idx="15">
                  <c:v>74</c:v>
                </c:pt>
                <c:pt idx="16">
                  <c:v>75</c:v>
                </c:pt>
                <c:pt idx="17">
                  <c:v>68</c:v>
                </c:pt>
                <c:pt idx="18">
                  <c:v>69</c:v>
                </c:pt>
                <c:pt idx="19">
                  <c:v>70</c:v>
                </c:pt>
                <c:pt idx="20">
                  <c:v>67</c:v>
                </c:pt>
                <c:pt idx="21">
                  <c:v>71</c:v>
                </c:pt>
                <c:pt idx="22">
                  <c:v>60</c:v>
                </c:pt>
                <c:pt idx="23">
                  <c:v>61</c:v>
                </c:pt>
                <c:pt idx="24">
                  <c:v>68</c:v>
                </c:pt>
                <c:pt idx="25">
                  <c:v>64</c:v>
                </c:pt>
                <c:pt idx="26">
                  <c:v>52</c:v>
                </c:pt>
                <c:pt idx="27">
                  <c:v>59</c:v>
                </c:pt>
                <c:pt idx="28">
                  <c:v>56</c:v>
                </c:pt>
                <c:pt idx="29">
                  <c:v>46</c:v>
                </c:pt>
                <c:pt idx="30">
                  <c:v>9</c:v>
                </c:pt>
                <c:pt idx="31">
                  <c:v>45</c:v>
                </c:pt>
                <c:pt idx="32">
                  <c:v>53</c:v>
                </c:pt>
                <c:pt idx="33">
                  <c:v>60</c:v>
                </c:pt>
                <c:pt idx="34">
                  <c:v>52</c:v>
                </c:pt>
                <c:pt idx="35">
                  <c:v>50</c:v>
                </c:pt>
                <c:pt idx="36">
                  <c:v>62</c:v>
                </c:pt>
                <c:pt idx="37">
                  <c:v>47</c:v>
                </c:pt>
                <c:pt idx="38">
                  <c:v>48</c:v>
                </c:pt>
                <c:pt idx="39">
                  <c:v>59</c:v>
                </c:pt>
                <c:pt idx="40">
                  <c:v>52</c:v>
                </c:pt>
                <c:pt idx="41">
                  <c:v>48</c:v>
                </c:pt>
                <c:pt idx="42">
                  <c:v>49</c:v>
                </c:pt>
                <c:pt idx="43">
                  <c:v>49</c:v>
                </c:pt>
                <c:pt idx="44">
                  <c:v>42</c:v>
                </c:pt>
                <c:pt idx="45">
                  <c:v>50</c:v>
                </c:pt>
                <c:pt idx="46">
                  <c:v>56</c:v>
                </c:pt>
                <c:pt idx="47">
                  <c:v>53</c:v>
                </c:pt>
                <c:pt idx="48">
                  <c:v>56</c:v>
                </c:pt>
                <c:pt idx="49">
                  <c:v>38</c:v>
                </c:pt>
                <c:pt idx="50">
                  <c:v>56</c:v>
                </c:pt>
                <c:pt idx="51">
                  <c:v>52</c:v>
                </c:pt>
                <c:pt idx="52">
                  <c:v>52</c:v>
                </c:pt>
                <c:pt idx="53">
                  <c:v>51</c:v>
                </c:pt>
                <c:pt idx="54">
                  <c:v>37</c:v>
                </c:pt>
                <c:pt idx="55">
                  <c:v>53</c:v>
                </c:pt>
                <c:pt idx="56">
                  <c:v>49</c:v>
                </c:pt>
                <c:pt idx="57">
                  <c:v>48</c:v>
                </c:pt>
                <c:pt idx="58">
                  <c:v>39</c:v>
                </c:pt>
                <c:pt idx="59">
                  <c:v>38</c:v>
                </c:pt>
                <c:pt idx="60">
                  <c:v>25</c:v>
                </c:pt>
                <c:pt idx="61">
                  <c:v>48</c:v>
                </c:pt>
                <c:pt idx="62">
                  <c:v>45</c:v>
                </c:pt>
                <c:pt idx="63">
                  <c:v>52</c:v>
                </c:pt>
                <c:pt idx="64">
                  <c:v>56</c:v>
                </c:pt>
                <c:pt idx="65">
                  <c:v>39</c:v>
                </c:pt>
                <c:pt idx="66">
                  <c:v>49</c:v>
                </c:pt>
                <c:pt idx="6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48-4BF0-AE2F-808914A62BD2}"/>
            </c:ext>
          </c:extLst>
        </c:ser>
        <c:ser>
          <c:idx val="1"/>
          <c:order val="1"/>
          <c:tx>
            <c:strRef>
              <c:f>'Hoja1 (2)'!$B$18</c:f>
              <c:strCache>
                <c:ptCount val="1"/>
                <c:pt idx="0">
                  <c:v>Guayaquil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(2)'!$C$18:$BR$18</c:f>
              <c:numCache>
                <c:formatCode>General</c:formatCode>
                <c:ptCount val="68"/>
                <c:pt idx="0">
                  <c:v>89</c:v>
                </c:pt>
                <c:pt idx="1">
                  <c:v>99</c:v>
                </c:pt>
                <c:pt idx="2">
                  <c:v>91</c:v>
                </c:pt>
                <c:pt idx="3">
                  <c:v>90</c:v>
                </c:pt>
                <c:pt idx="4">
                  <c:v>100</c:v>
                </c:pt>
                <c:pt idx="5">
                  <c:v>83</c:v>
                </c:pt>
                <c:pt idx="6">
                  <c:v>76</c:v>
                </c:pt>
                <c:pt idx="7">
                  <c:v>83</c:v>
                </c:pt>
                <c:pt idx="8">
                  <c:v>81</c:v>
                </c:pt>
                <c:pt idx="9">
                  <c:v>64</c:v>
                </c:pt>
                <c:pt idx="10">
                  <c:v>74</c:v>
                </c:pt>
                <c:pt idx="11">
                  <c:v>78</c:v>
                </c:pt>
                <c:pt idx="12">
                  <c:v>76</c:v>
                </c:pt>
                <c:pt idx="13">
                  <c:v>64</c:v>
                </c:pt>
                <c:pt idx="14">
                  <c:v>73</c:v>
                </c:pt>
                <c:pt idx="15">
                  <c:v>66</c:v>
                </c:pt>
                <c:pt idx="16">
                  <c:v>73</c:v>
                </c:pt>
                <c:pt idx="17">
                  <c:v>84</c:v>
                </c:pt>
                <c:pt idx="18">
                  <c:v>57</c:v>
                </c:pt>
                <c:pt idx="19">
                  <c:v>65</c:v>
                </c:pt>
                <c:pt idx="20">
                  <c:v>63</c:v>
                </c:pt>
                <c:pt idx="21">
                  <c:v>73</c:v>
                </c:pt>
                <c:pt idx="22">
                  <c:v>65</c:v>
                </c:pt>
                <c:pt idx="23">
                  <c:v>74</c:v>
                </c:pt>
                <c:pt idx="24">
                  <c:v>54</c:v>
                </c:pt>
                <c:pt idx="25">
                  <c:v>63</c:v>
                </c:pt>
                <c:pt idx="26">
                  <c:v>66</c:v>
                </c:pt>
                <c:pt idx="27">
                  <c:v>61</c:v>
                </c:pt>
                <c:pt idx="28">
                  <c:v>48</c:v>
                </c:pt>
                <c:pt idx="29">
                  <c:v>51</c:v>
                </c:pt>
                <c:pt idx="30">
                  <c:v>30</c:v>
                </c:pt>
                <c:pt idx="31">
                  <c:v>60</c:v>
                </c:pt>
                <c:pt idx="32">
                  <c:v>68</c:v>
                </c:pt>
                <c:pt idx="33">
                  <c:v>62</c:v>
                </c:pt>
                <c:pt idx="34">
                  <c:v>43</c:v>
                </c:pt>
                <c:pt idx="35">
                  <c:v>44</c:v>
                </c:pt>
                <c:pt idx="36">
                  <c:v>50</c:v>
                </c:pt>
                <c:pt idx="37">
                  <c:v>62</c:v>
                </c:pt>
                <c:pt idx="38">
                  <c:v>62</c:v>
                </c:pt>
                <c:pt idx="39">
                  <c:v>46</c:v>
                </c:pt>
                <c:pt idx="40">
                  <c:v>45</c:v>
                </c:pt>
                <c:pt idx="41">
                  <c:v>50</c:v>
                </c:pt>
                <c:pt idx="42">
                  <c:v>53</c:v>
                </c:pt>
                <c:pt idx="43">
                  <c:v>51</c:v>
                </c:pt>
                <c:pt idx="44">
                  <c:v>56</c:v>
                </c:pt>
                <c:pt idx="45">
                  <c:v>61</c:v>
                </c:pt>
                <c:pt idx="46">
                  <c:v>66</c:v>
                </c:pt>
                <c:pt idx="47">
                  <c:v>58</c:v>
                </c:pt>
                <c:pt idx="48">
                  <c:v>56</c:v>
                </c:pt>
                <c:pt idx="49">
                  <c:v>50</c:v>
                </c:pt>
                <c:pt idx="50">
                  <c:v>53</c:v>
                </c:pt>
                <c:pt idx="51">
                  <c:v>65</c:v>
                </c:pt>
                <c:pt idx="52">
                  <c:v>64</c:v>
                </c:pt>
                <c:pt idx="53">
                  <c:v>58</c:v>
                </c:pt>
                <c:pt idx="54">
                  <c:v>60</c:v>
                </c:pt>
                <c:pt idx="55">
                  <c:v>43</c:v>
                </c:pt>
                <c:pt idx="56">
                  <c:v>47</c:v>
                </c:pt>
                <c:pt idx="57">
                  <c:v>53</c:v>
                </c:pt>
                <c:pt idx="58">
                  <c:v>40</c:v>
                </c:pt>
                <c:pt idx="59">
                  <c:v>56</c:v>
                </c:pt>
                <c:pt idx="60">
                  <c:v>26</c:v>
                </c:pt>
                <c:pt idx="61">
                  <c:v>60</c:v>
                </c:pt>
                <c:pt idx="62">
                  <c:v>43</c:v>
                </c:pt>
                <c:pt idx="63">
                  <c:v>50</c:v>
                </c:pt>
                <c:pt idx="64">
                  <c:v>50</c:v>
                </c:pt>
                <c:pt idx="65">
                  <c:v>51</c:v>
                </c:pt>
                <c:pt idx="66">
                  <c:v>59</c:v>
                </c:pt>
                <c:pt idx="6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48-4BF0-AE2F-808914A6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83344"/>
        <c:axId val="339438272"/>
      </c:barChart>
      <c:lineChart>
        <c:grouping val="standard"/>
        <c:varyColors val="0"/>
        <c:ser>
          <c:idx val="2"/>
          <c:order val="2"/>
          <c:tx>
            <c:strRef>
              <c:f>'Hoja1 (2)'!$B$19</c:f>
              <c:strCache>
                <c:ptCount val="1"/>
                <c:pt idx="0">
                  <c:v>Ecuador 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(2)'!$C$19:$BR$19</c:f>
              <c:numCache>
                <c:formatCode>General</c:formatCode>
                <c:ptCount val="68"/>
                <c:pt idx="0">
                  <c:v>420</c:v>
                </c:pt>
                <c:pt idx="1">
                  <c:v>423</c:v>
                </c:pt>
                <c:pt idx="2">
                  <c:v>424</c:v>
                </c:pt>
                <c:pt idx="3">
                  <c:v>419</c:v>
                </c:pt>
                <c:pt idx="4">
                  <c:v>458</c:v>
                </c:pt>
                <c:pt idx="5">
                  <c:v>404</c:v>
                </c:pt>
                <c:pt idx="6">
                  <c:v>375</c:v>
                </c:pt>
                <c:pt idx="7">
                  <c:v>389</c:v>
                </c:pt>
                <c:pt idx="8">
                  <c:v>374</c:v>
                </c:pt>
                <c:pt idx="9">
                  <c:v>374</c:v>
                </c:pt>
                <c:pt idx="10">
                  <c:v>367</c:v>
                </c:pt>
                <c:pt idx="11">
                  <c:v>360</c:v>
                </c:pt>
                <c:pt idx="12">
                  <c:v>370</c:v>
                </c:pt>
                <c:pt idx="13">
                  <c:v>364</c:v>
                </c:pt>
                <c:pt idx="14">
                  <c:v>343</c:v>
                </c:pt>
                <c:pt idx="15">
                  <c:v>313</c:v>
                </c:pt>
                <c:pt idx="16">
                  <c:v>370</c:v>
                </c:pt>
                <c:pt idx="17">
                  <c:v>346</c:v>
                </c:pt>
                <c:pt idx="18">
                  <c:v>293</c:v>
                </c:pt>
                <c:pt idx="19">
                  <c:v>311</c:v>
                </c:pt>
                <c:pt idx="20">
                  <c:v>300</c:v>
                </c:pt>
                <c:pt idx="21">
                  <c:v>321</c:v>
                </c:pt>
                <c:pt idx="22">
                  <c:v>303</c:v>
                </c:pt>
                <c:pt idx="23">
                  <c:v>306</c:v>
                </c:pt>
                <c:pt idx="24">
                  <c:v>324</c:v>
                </c:pt>
                <c:pt idx="25">
                  <c:v>280</c:v>
                </c:pt>
                <c:pt idx="26">
                  <c:v>275</c:v>
                </c:pt>
                <c:pt idx="27">
                  <c:v>236</c:v>
                </c:pt>
                <c:pt idx="28">
                  <c:v>217</c:v>
                </c:pt>
                <c:pt idx="29">
                  <c:v>206</c:v>
                </c:pt>
                <c:pt idx="30">
                  <c:v>75</c:v>
                </c:pt>
                <c:pt idx="31">
                  <c:v>262</c:v>
                </c:pt>
                <c:pt idx="32">
                  <c:v>288</c:v>
                </c:pt>
                <c:pt idx="33">
                  <c:v>298</c:v>
                </c:pt>
                <c:pt idx="34">
                  <c:v>257</c:v>
                </c:pt>
                <c:pt idx="35">
                  <c:v>265</c:v>
                </c:pt>
                <c:pt idx="36">
                  <c:v>277</c:v>
                </c:pt>
                <c:pt idx="37">
                  <c:v>281</c:v>
                </c:pt>
                <c:pt idx="38">
                  <c:v>293</c:v>
                </c:pt>
                <c:pt idx="39">
                  <c:v>285</c:v>
                </c:pt>
                <c:pt idx="40">
                  <c:v>265</c:v>
                </c:pt>
                <c:pt idx="41">
                  <c:v>272</c:v>
                </c:pt>
                <c:pt idx="42">
                  <c:v>266</c:v>
                </c:pt>
                <c:pt idx="43">
                  <c:v>255</c:v>
                </c:pt>
                <c:pt idx="44">
                  <c:v>267</c:v>
                </c:pt>
                <c:pt idx="45">
                  <c:v>267</c:v>
                </c:pt>
                <c:pt idx="46">
                  <c:v>256</c:v>
                </c:pt>
                <c:pt idx="47">
                  <c:v>262</c:v>
                </c:pt>
                <c:pt idx="48">
                  <c:v>271</c:v>
                </c:pt>
                <c:pt idx="49">
                  <c:v>262</c:v>
                </c:pt>
                <c:pt idx="50">
                  <c:v>261</c:v>
                </c:pt>
                <c:pt idx="51">
                  <c:v>256</c:v>
                </c:pt>
                <c:pt idx="52">
                  <c:v>270</c:v>
                </c:pt>
                <c:pt idx="53">
                  <c:v>284</c:v>
                </c:pt>
                <c:pt idx="54">
                  <c:v>222</c:v>
                </c:pt>
                <c:pt idx="55">
                  <c:v>227</c:v>
                </c:pt>
                <c:pt idx="56">
                  <c:v>256</c:v>
                </c:pt>
                <c:pt idx="57">
                  <c:v>248</c:v>
                </c:pt>
                <c:pt idx="58">
                  <c:v>212</c:v>
                </c:pt>
                <c:pt idx="59">
                  <c:v>192</c:v>
                </c:pt>
                <c:pt idx="60">
                  <c:v>83</c:v>
                </c:pt>
                <c:pt idx="61">
                  <c:v>242</c:v>
                </c:pt>
                <c:pt idx="62">
                  <c:v>220</c:v>
                </c:pt>
                <c:pt idx="63">
                  <c:v>239</c:v>
                </c:pt>
                <c:pt idx="64">
                  <c:v>257</c:v>
                </c:pt>
                <c:pt idx="65">
                  <c:v>233</c:v>
                </c:pt>
                <c:pt idx="66">
                  <c:v>209</c:v>
                </c:pt>
                <c:pt idx="67">
                  <c:v>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6-6248-4BF0-AE2F-808914A6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88304"/>
        <c:axId val="266126352"/>
      </c:lineChart>
      <c:dateAx>
        <c:axId val="268383344"/>
        <c:scaling>
          <c:orientation val="minMax"/>
          <c:max val="44384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9438272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33943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8383344"/>
        <c:crosses val="autoZero"/>
        <c:crossBetween val="between"/>
      </c:valAx>
      <c:valAx>
        <c:axId val="266126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0388304"/>
        <c:crosses val="max"/>
        <c:crossBetween val="between"/>
      </c:valAx>
      <c:dateAx>
        <c:axId val="340388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61263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67626214389566"/>
          <c:y val="0.1180353170727729"/>
          <c:w val="0.42246988232765353"/>
          <c:h val="0.10516034587162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63172147473595575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F2B6F7-EF28-4150-8394-1C24D461266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22-4EFC-983A-B84E1A18D1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A4C3CD-6F93-46BD-8A1D-13ACC13D101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22-4EFC-983A-B84E1A18D1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11F8DE-8D68-4FDB-94D3-ED1A1508011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D22-4EFC-983A-B84E1A18D1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9091FB-08C8-4DB9-86F1-2C509C0B439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22-4EFC-983A-B84E1A18D1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4DEC22-4587-4E4B-A3B2-07AAACEDC4F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22-4EFC-983A-B84E1A18D1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8CA88B-A8D1-423B-976C-B97DC49EB80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22-4EFC-983A-B84E1A18D1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9588FC3-7DDE-4315-89F9-CBB171A8F4D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D22-4EFC-983A-B84E1A18D1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C6EB64F-A6E7-4085-A42B-42B793C4871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22-4EFC-983A-B84E1A18D1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40E042D-6E3A-4526-9A4A-07B6AB84625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D22-4EFC-983A-B84E1A18D1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139BBBD-776D-4069-8C54-572E800E94D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22-4EFC-983A-B84E1A18D1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FC4E09-012D-436D-8FAB-3D7939F6F14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22-4EFC-983A-B84E1A18D1E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Hoja1!$O$3:$O$14</c:f>
              <c:numCache>
                <c:formatCode>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37.5</c:v>
                </c:pt>
                <c:pt idx="4">
                  <c:v>20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22-4EFC-983A-B84E1A18D1EC}"/>
            </c:ext>
          </c:extLst>
        </c:ser>
        <c:ser>
          <c:idx val="1"/>
          <c:order val="1"/>
          <c:tx>
            <c:strRef>
              <c:f>Hoja1!$N$2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A1A53B-718F-42D9-8D2D-571606651E5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22-4EFC-983A-B84E1A18D1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B7F522-E497-4A11-83FD-D0EAF2B4AC8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D22-4EFC-983A-B84E1A18D1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775F10-6CD4-4326-8FB2-C247FF80BF4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D22-4EFC-983A-B84E1A18D1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25C279-CC6F-47FB-A0C4-4EC15F144AB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D22-4EFC-983A-B84E1A18D1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B1083D-6F2A-424E-87B1-573F4776856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D22-4EFC-983A-B84E1A18D1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97DFA8E-BEE6-4F7A-B348-DF9138E2B9B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D22-4EFC-983A-B84E1A18D1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42C3A8E-B0FF-49E8-AA47-E156DFA7CE0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9D22-4EFC-983A-B84E1A18D1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090519-1DD4-440F-A86D-0EDB3E7975A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D22-4EFC-983A-B84E1A18D1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B973C85-7924-4C35-AA88-24411DBB189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D22-4EFC-983A-B84E1A18D1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B6E2BED-2079-4CD6-86A3-642838166E1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D22-4EFC-983A-B84E1A18D1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7A0DD5-44D1-4859-A26B-4EA4539E1E8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D22-4EFC-983A-B84E1A18D1E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F080939-52AB-41F5-A025-6A0378E43AD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D22-4EFC-983A-B84E1A18D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Hoja1!$N$3:$N$14</c:f>
              <c:numCache>
                <c:formatCode>0</c:formatCode>
                <c:ptCount val="12"/>
                <c:pt idx="0">
                  <c:v>77.272727272727266</c:v>
                </c:pt>
                <c:pt idx="1">
                  <c:v>98.4375</c:v>
                </c:pt>
                <c:pt idx="2">
                  <c:v>81.818181818181827</c:v>
                </c:pt>
                <c:pt idx="3">
                  <c:v>50</c:v>
                </c:pt>
                <c:pt idx="4">
                  <c:v>21.739130434782609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D22-4EFC-983A-B84E1A18D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32240752"/>
        <c:axId val="732256040"/>
      </c:barChart>
      <c:catAx>
        <c:axId val="73224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2256040"/>
        <c:crosses val="autoZero"/>
        <c:auto val="1"/>
        <c:lblAlgn val="ctr"/>
        <c:lblOffset val="100"/>
        <c:noMultiLvlLbl val="0"/>
      </c:catAx>
      <c:valAx>
        <c:axId val="732256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22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VACUNOMETRO!$C$6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VACUNOMETRO!$B$7:$B$10</c:f>
              <c:strCache>
                <c:ptCount val="4"/>
                <c:pt idx="0">
                  <c:v>Menores de 16 años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VACUNOMETRO!$C$7:$C$10</c:f>
              <c:numCache>
                <c:formatCode>General</c:formatCode>
                <c:ptCount val="4"/>
                <c:pt idx="0">
                  <c:v>0</c:v>
                </c:pt>
                <c:pt idx="1">
                  <c:v>299014</c:v>
                </c:pt>
                <c:pt idx="2">
                  <c:v>273582</c:v>
                </c:pt>
                <c:pt idx="3">
                  <c:v>198978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E-4F05-A4B8-B1E82E5B58F3}"/>
            </c:ext>
          </c:extLst>
        </c:ser>
        <c:ser>
          <c:idx val="1"/>
          <c:order val="1"/>
          <c:tx>
            <c:strRef>
              <c:f>VACUNOMETRO!$D$6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4E-4F05-A4B8-B1E82E5B5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VACUNOMETRO!$B$7:$B$10</c:f>
              <c:strCache>
                <c:ptCount val="4"/>
                <c:pt idx="0">
                  <c:v>Menores de 16 años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VACUNOMETRO!$D$7:$D$10</c:f>
              <c:numCache>
                <c:formatCode>General</c:formatCode>
                <c:ptCount val="4"/>
                <c:pt idx="0">
                  <c:v>377</c:v>
                </c:pt>
                <c:pt idx="1">
                  <c:v>110976</c:v>
                </c:pt>
                <c:pt idx="2">
                  <c:v>78550</c:v>
                </c:pt>
                <c:pt idx="3">
                  <c:v>181344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4E-4F05-A4B8-B1E82E5B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44401311"/>
        <c:axId val="844395903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401727"/>
        <c:axId val="844395071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VACUNOMETRO!$E$6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VACUNOMETRO!$B$7:$B$10</c15:sqref>
                        </c15:formulaRef>
                      </c:ext>
                    </c:extLst>
                    <c:strCache>
                      <c:ptCount val="4"/>
                      <c:pt idx="0">
                        <c:v>Menores de 16 años</c:v>
                      </c:pt>
                      <c:pt idx="1">
                        <c:v>16 - 49</c:v>
                      </c:pt>
                      <c:pt idx="2">
                        <c:v>50 - 64</c:v>
                      </c:pt>
                      <c:pt idx="3">
                        <c:v>65 y más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VACUNOMETRO!$E$7:$E$10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337</c:v>
                      </c:pt>
                      <c:pt idx="1">
                        <c:v>409990</c:v>
                      </c:pt>
                      <c:pt idx="2">
                        <c:v>352132</c:v>
                      </c:pt>
                      <c:pt idx="3">
                        <c:v>380322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E4E-4F05-A4B8-B1E82E5B58F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VACUNOMETRO!$F$6</c15:sqref>
                        </c15:formulaRef>
                      </c:ext>
                    </c:extLst>
                    <c:strCache>
                      <c:ptCount val="1"/>
                      <c:pt idx="0">
                        <c:v>Estimación Población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VACUNOMETRO!$B$7:$B$10</c15:sqref>
                        </c15:formulaRef>
                      </c:ext>
                    </c:extLst>
                    <c:strCache>
                      <c:ptCount val="4"/>
                      <c:pt idx="0">
                        <c:v>Menores de 16 años</c:v>
                      </c:pt>
                      <c:pt idx="1">
                        <c:v>16 - 49</c:v>
                      </c:pt>
                      <c:pt idx="2">
                        <c:v>50 - 64</c:v>
                      </c:pt>
                      <c:pt idx="3">
                        <c:v>65 y más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VACUNOMETRO!$F$7:$F$10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General">
                        <c:v>828459</c:v>
                      </c:pt>
                      <c:pt idx="1">
                        <c:v>1482693.5857081199</c:v>
                      </c:pt>
                      <c:pt idx="2">
                        <c:v>301364.95902003389</c:v>
                      </c:pt>
                      <c:pt idx="3">
                        <c:v>164551.982529323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E4E-4F05-A4B8-B1E82E5B58F3}"/>
                  </c:ext>
                </c:extLst>
              </c15:ser>
            </c15:filteredLineSeries>
          </c:ext>
        </c:extLst>
      </c:lineChart>
      <c:catAx>
        <c:axId val="844401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395903"/>
        <c:crosses val="autoZero"/>
        <c:auto val="1"/>
        <c:lblAlgn val="ctr"/>
        <c:lblOffset val="100"/>
        <c:noMultiLvlLbl val="0"/>
      </c:catAx>
      <c:valAx>
        <c:axId val="844395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401311"/>
        <c:crosses val="autoZero"/>
        <c:crossBetween val="between"/>
      </c:valAx>
      <c:valAx>
        <c:axId val="844395071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844401727"/>
        <c:crosses val="max"/>
        <c:crossBetween val="between"/>
      </c:valAx>
      <c:catAx>
        <c:axId val="84440172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44395071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76200">
              <a:solidFill>
                <a:srgbClr val="002060"/>
              </a:solidFill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4-45A4-A71D-36A9BFAA852A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4-45A4-A71D-36A9BFAA852A}"/>
              </c:ext>
            </c:extLst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4-45A4-A71D-36A9BFAA852A}"/>
              </c:ext>
            </c:extLst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4-45A4-A71D-36A9BFAA852A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4-45A4-A71D-36A9BFAA852A}"/>
              </c:ext>
            </c:extLst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4-45A4-A71D-36A9BFAA852A}"/>
              </c:ext>
            </c:extLst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4-45A4-A71D-36A9BFAA852A}"/>
              </c:ext>
            </c:extLst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84-45A4-A71D-36A9BFAA852A}"/>
              </c:ext>
            </c:extLst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F84-45A4-A71D-36A9BFAA852A}"/>
              </c:ext>
            </c:extLst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F84-45A4-A71D-36A9BFAA852A}"/>
              </c:ext>
            </c:extLst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F84-45A4-A71D-36A9BFAA852A}"/>
              </c:ext>
            </c:extLst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F84-45A4-A71D-36A9BFAA852A}"/>
              </c:ext>
            </c:extLst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F84-45A4-A71D-36A9BFAA852A}"/>
              </c:ext>
            </c:extLst>
          </c:dPt>
          <c:dPt>
            <c:idx val="5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F84-45A4-A71D-36A9BFAA852A}"/>
              </c:ext>
            </c:extLst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F84-45A4-A71D-36A9BFAA852A}"/>
              </c:ext>
            </c:extLst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F84-45A4-A71D-36A9BFAA852A}"/>
              </c:ext>
            </c:extLst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F84-45A4-A71D-36A9BFAA852A}"/>
              </c:ext>
            </c:extLst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F84-45A4-A71D-36A9BFAA852A}"/>
              </c:ext>
            </c:extLst>
          </c:dPt>
          <c:dPt>
            <c:idx val="6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F84-45A4-A71D-36A9BFAA852A}"/>
              </c:ext>
            </c:extLst>
          </c:dPt>
          <c:dPt>
            <c:idx val="6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F84-45A4-A71D-36A9BFAA852A}"/>
              </c:ext>
            </c:extLst>
          </c:dPt>
          <c:dPt>
            <c:idx val="6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F84-45A4-A71D-36A9BFAA852A}"/>
              </c:ext>
            </c:extLst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F84-45A4-A71D-36A9BFAA852A}"/>
              </c:ext>
            </c:extLst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F84-45A4-A71D-36A9BFAA852A}"/>
              </c:ext>
            </c:extLst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F84-45A4-A71D-36A9BFAA852A}"/>
              </c:ext>
            </c:extLst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2F84-45A4-A71D-36A9BFAA852A}"/>
              </c:ext>
            </c:extLst>
          </c:dPt>
          <c:dPt>
            <c:idx val="7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2F84-45A4-A71D-36A9BFAA852A}"/>
              </c:ext>
            </c:extLst>
          </c:dPt>
          <c:dLbls>
            <c:dLbl>
              <c:idx val="6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84-45A4-A71D-36A9BFAA852A}"/>
                </c:ext>
              </c:extLst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F84-45A4-A71D-36A9BFAA852A}"/>
                </c:ext>
              </c:extLst>
            </c:dLbl>
            <c:dLbl>
              <c:idx val="6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F84-45A4-A71D-36A9BFAA852A}"/>
                </c:ext>
              </c:extLst>
            </c:dLbl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F84-45A4-A71D-36A9BFAA852A}"/>
                </c:ext>
              </c:extLst>
            </c:dLbl>
            <c:dLbl>
              <c:idx val="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F84-45A4-A71D-36A9BFAA852A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F84-45A4-A71D-36A9BFAA8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Hoja2!$R$9:$R$80</c:f>
              <c:numCache>
                <c:formatCode>General</c:formatCode>
                <c:ptCount val="72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</c:numCache>
            </c:numRef>
          </c:cat>
          <c:val>
            <c:numRef>
              <c:f>Hoja2!$S$9:$S$80</c:f>
              <c:numCache>
                <c:formatCode>General</c:formatCode>
                <c:ptCount val="72"/>
                <c:pt idx="0">
                  <c:v>5</c:v>
                </c:pt>
                <c:pt idx="1">
                  <c:v>16</c:v>
                </c:pt>
                <c:pt idx="2">
                  <c:v>68</c:v>
                </c:pt>
                <c:pt idx="3">
                  <c:v>257</c:v>
                </c:pt>
                <c:pt idx="4">
                  <c:v>290</c:v>
                </c:pt>
                <c:pt idx="5">
                  <c:v>281</c:v>
                </c:pt>
                <c:pt idx="6">
                  <c:v>395</c:v>
                </c:pt>
                <c:pt idx="7">
                  <c:v>508</c:v>
                </c:pt>
                <c:pt idx="8">
                  <c:v>614</c:v>
                </c:pt>
                <c:pt idx="9">
                  <c:v>801</c:v>
                </c:pt>
                <c:pt idx="10">
                  <c:v>876</c:v>
                </c:pt>
                <c:pt idx="11">
                  <c:v>950</c:v>
                </c:pt>
                <c:pt idx="12">
                  <c:v>945</c:v>
                </c:pt>
                <c:pt idx="13">
                  <c:v>1065</c:v>
                </c:pt>
                <c:pt idx="14">
                  <c:v>1332</c:v>
                </c:pt>
                <c:pt idx="15">
                  <c:v>1474</c:v>
                </c:pt>
                <c:pt idx="16">
                  <c:v>1968</c:v>
                </c:pt>
                <c:pt idx="17">
                  <c:v>2640</c:v>
                </c:pt>
                <c:pt idx="18">
                  <c:v>3166</c:v>
                </c:pt>
                <c:pt idx="19">
                  <c:v>3478</c:v>
                </c:pt>
                <c:pt idx="20">
                  <c:v>3125</c:v>
                </c:pt>
                <c:pt idx="21">
                  <c:v>3236</c:v>
                </c:pt>
                <c:pt idx="22">
                  <c:v>3488</c:v>
                </c:pt>
                <c:pt idx="23">
                  <c:v>3805</c:v>
                </c:pt>
                <c:pt idx="24">
                  <c:v>3272</c:v>
                </c:pt>
                <c:pt idx="25">
                  <c:v>2983</c:v>
                </c:pt>
                <c:pt idx="26">
                  <c:v>3363</c:v>
                </c:pt>
                <c:pt idx="27">
                  <c:v>3183</c:v>
                </c:pt>
                <c:pt idx="28">
                  <c:v>2829</c:v>
                </c:pt>
                <c:pt idx="29">
                  <c:v>1926</c:v>
                </c:pt>
                <c:pt idx="30">
                  <c:v>1684</c:v>
                </c:pt>
                <c:pt idx="31">
                  <c:v>1552</c:v>
                </c:pt>
                <c:pt idx="32">
                  <c:v>1408</c:v>
                </c:pt>
                <c:pt idx="33">
                  <c:v>1612</c:v>
                </c:pt>
                <c:pt idx="34">
                  <c:v>1463</c:v>
                </c:pt>
                <c:pt idx="35">
                  <c:v>1266</c:v>
                </c:pt>
                <c:pt idx="36">
                  <c:v>1571</c:v>
                </c:pt>
                <c:pt idx="37">
                  <c:v>1604</c:v>
                </c:pt>
                <c:pt idx="38">
                  <c:v>1627</c:v>
                </c:pt>
                <c:pt idx="39">
                  <c:v>1489</c:v>
                </c:pt>
                <c:pt idx="40">
                  <c:v>2054</c:v>
                </c:pt>
                <c:pt idx="41">
                  <c:v>2385</c:v>
                </c:pt>
                <c:pt idx="42">
                  <c:v>2497</c:v>
                </c:pt>
                <c:pt idx="43">
                  <c:v>2317</c:v>
                </c:pt>
                <c:pt idx="44">
                  <c:v>2251</c:v>
                </c:pt>
                <c:pt idx="45">
                  <c:v>5251</c:v>
                </c:pt>
                <c:pt idx="46">
                  <c:v>3943</c:v>
                </c:pt>
                <c:pt idx="47">
                  <c:v>3019</c:v>
                </c:pt>
                <c:pt idx="48">
                  <c:v>2632</c:v>
                </c:pt>
                <c:pt idx="49">
                  <c:v>2868</c:v>
                </c:pt>
                <c:pt idx="50">
                  <c:v>2519</c:v>
                </c:pt>
                <c:pt idx="51">
                  <c:v>2286</c:v>
                </c:pt>
                <c:pt idx="52">
                  <c:v>2285</c:v>
                </c:pt>
                <c:pt idx="53">
                  <c:v>2240</c:v>
                </c:pt>
                <c:pt idx="54">
                  <c:v>2851</c:v>
                </c:pt>
                <c:pt idx="55">
                  <c:v>3050</c:v>
                </c:pt>
                <c:pt idx="56">
                  <c:v>3693</c:v>
                </c:pt>
                <c:pt idx="57">
                  <c:v>4295</c:v>
                </c:pt>
                <c:pt idx="58">
                  <c:v>4604</c:v>
                </c:pt>
                <c:pt idx="59">
                  <c:v>4506</c:v>
                </c:pt>
                <c:pt idx="60">
                  <c:v>4441</c:v>
                </c:pt>
                <c:pt idx="61">
                  <c:v>4116</c:v>
                </c:pt>
                <c:pt idx="62">
                  <c:v>3617</c:v>
                </c:pt>
                <c:pt idx="63">
                  <c:v>2557</c:v>
                </c:pt>
                <c:pt idx="64">
                  <c:v>2054</c:v>
                </c:pt>
                <c:pt idx="65">
                  <c:v>1670</c:v>
                </c:pt>
                <c:pt idx="66">
                  <c:v>1456</c:v>
                </c:pt>
                <c:pt idx="67">
                  <c:v>1336</c:v>
                </c:pt>
                <c:pt idx="68">
                  <c:v>1320</c:v>
                </c:pt>
                <c:pt idx="69">
                  <c:v>1397</c:v>
                </c:pt>
                <c:pt idx="70">
                  <c:v>1149</c:v>
                </c:pt>
                <c:pt idx="71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F84-45A4-A71D-36A9BFAA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221104"/>
        <c:axId val="1672214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71"/>
              <c:layout>
                <c:manualLayout>
                  <c:x val="-3.6532851350129139E-2"/>
                  <c:y val="-6.0394830012331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F84-45A4-A71D-36A9BFAA85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'[2]Gráfico casos confirmados ( (3)'!$C$7:$BU$7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cat>
          <c:val>
            <c:numRef>
              <c:f>Hoja2!$T$9:$T$80</c:f>
              <c:numCache>
                <c:formatCode>General</c:formatCode>
                <c:ptCount val="72"/>
                <c:pt idx="0">
                  <c:v>5</c:v>
                </c:pt>
                <c:pt idx="1">
                  <c:v>21</c:v>
                </c:pt>
                <c:pt idx="2">
                  <c:v>89</c:v>
                </c:pt>
                <c:pt idx="3">
                  <c:v>346</c:v>
                </c:pt>
                <c:pt idx="4">
                  <c:v>636</c:v>
                </c:pt>
                <c:pt idx="5">
                  <c:v>917</c:v>
                </c:pt>
                <c:pt idx="6">
                  <c:v>1312</c:v>
                </c:pt>
                <c:pt idx="7">
                  <c:v>1820</c:v>
                </c:pt>
                <c:pt idx="8">
                  <c:v>2434</c:v>
                </c:pt>
                <c:pt idx="9">
                  <c:v>3235</c:v>
                </c:pt>
                <c:pt idx="10">
                  <c:v>4111</c:v>
                </c:pt>
                <c:pt idx="11">
                  <c:v>5061</c:v>
                </c:pt>
                <c:pt idx="12">
                  <c:v>6006</c:v>
                </c:pt>
                <c:pt idx="13">
                  <c:v>7071</c:v>
                </c:pt>
                <c:pt idx="14">
                  <c:v>8403</c:v>
                </c:pt>
                <c:pt idx="15">
                  <c:v>9877</c:v>
                </c:pt>
                <c:pt idx="16">
                  <c:v>11845</c:v>
                </c:pt>
                <c:pt idx="17">
                  <c:v>14485</c:v>
                </c:pt>
                <c:pt idx="18">
                  <c:v>17651</c:v>
                </c:pt>
                <c:pt idx="19">
                  <c:v>21129</c:v>
                </c:pt>
                <c:pt idx="20">
                  <c:v>24254</c:v>
                </c:pt>
                <c:pt idx="21">
                  <c:v>27490</c:v>
                </c:pt>
                <c:pt idx="22">
                  <c:v>30978</c:v>
                </c:pt>
                <c:pt idx="23">
                  <c:v>34783</c:v>
                </c:pt>
                <c:pt idx="24">
                  <c:v>38055</c:v>
                </c:pt>
                <c:pt idx="25">
                  <c:v>41038</c:v>
                </c:pt>
                <c:pt idx="26">
                  <c:v>44401</c:v>
                </c:pt>
                <c:pt idx="27">
                  <c:v>47584</c:v>
                </c:pt>
                <c:pt idx="28">
                  <c:v>50413</c:v>
                </c:pt>
                <c:pt idx="29">
                  <c:v>52339</c:v>
                </c:pt>
                <c:pt idx="30">
                  <c:v>54023</c:v>
                </c:pt>
                <c:pt idx="31">
                  <c:v>55575</c:v>
                </c:pt>
                <c:pt idx="32">
                  <c:v>56983</c:v>
                </c:pt>
                <c:pt idx="33">
                  <c:v>58595</c:v>
                </c:pt>
                <c:pt idx="34">
                  <c:v>60058</c:v>
                </c:pt>
                <c:pt idx="35">
                  <c:v>61324</c:v>
                </c:pt>
                <c:pt idx="36">
                  <c:v>62895</c:v>
                </c:pt>
                <c:pt idx="37">
                  <c:v>64499</c:v>
                </c:pt>
                <c:pt idx="38">
                  <c:v>66126</c:v>
                </c:pt>
                <c:pt idx="39">
                  <c:v>67615</c:v>
                </c:pt>
                <c:pt idx="40">
                  <c:v>69669</c:v>
                </c:pt>
                <c:pt idx="41">
                  <c:v>72054</c:v>
                </c:pt>
                <c:pt idx="42">
                  <c:v>74551</c:v>
                </c:pt>
                <c:pt idx="43">
                  <c:v>76868</c:v>
                </c:pt>
                <c:pt idx="44">
                  <c:v>79119</c:v>
                </c:pt>
                <c:pt idx="45">
                  <c:v>84370</c:v>
                </c:pt>
                <c:pt idx="46">
                  <c:v>88313</c:v>
                </c:pt>
                <c:pt idx="47">
                  <c:v>91332</c:v>
                </c:pt>
                <c:pt idx="48">
                  <c:v>93964</c:v>
                </c:pt>
                <c:pt idx="49">
                  <c:v>96832</c:v>
                </c:pt>
                <c:pt idx="50">
                  <c:v>99351</c:v>
                </c:pt>
                <c:pt idx="51">
                  <c:v>101637</c:v>
                </c:pt>
                <c:pt idx="52">
                  <c:v>103922</c:v>
                </c:pt>
                <c:pt idx="53">
                  <c:v>106162</c:v>
                </c:pt>
                <c:pt idx="54">
                  <c:v>109013</c:v>
                </c:pt>
                <c:pt idx="55">
                  <c:v>112063</c:v>
                </c:pt>
                <c:pt idx="56">
                  <c:v>115756</c:v>
                </c:pt>
                <c:pt idx="57">
                  <c:v>120051</c:v>
                </c:pt>
                <c:pt idx="58">
                  <c:v>124655</c:v>
                </c:pt>
                <c:pt idx="59">
                  <c:v>129161</c:v>
                </c:pt>
                <c:pt idx="60">
                  <c:v>133602</c:v>
                </c:pt>
                <c:pt idx="61">
                  <c:v>137718</c:v>
                </c:pt>
                <c:pt idx="62">
                  <c:v>141335</c:v>
                </c:pt>
                <c:pt idx="63">
                  <c:v>143892</c:v>
                </c:pt>
                <c:pt idx="64">
                  <c:v>145946</c:v>
                </c:pt>
                <c:pt idx="65">
                  <c:v>147616</c:v>
                </c:pt>
                <c:pt idx="66">
                  <c:v>149072</c:v>
                </c:pt>
                <c:pt idx="67">
                  <c:v>150408</c:v>
                </c:pt>
                <c:pt idx="68">
                  <c:v>151728</c:v>
                </c:pt>
                <c:pt idx="69">
                  <c:v>153125</c:v>
                </c:pt>
                <c:pt idx="70">
                  <c:v>154274</c:v>
                </c:pt>
                <c:pt idx="71">
                  <c:v>154775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2F84-45A4-A71D-36A9BFAA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21888"/>
        <c:axId val="167222280"/>
      </c:lineChart>
      <c:catAx>
        <c:axId val="16722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7221496"/>
        <c:crosses val="autoZero"/>
        <c:auto val="1"/>
        <c:lblAlgn val="ctr"/>
        <c:lblOffset val="100"/>
        <c:noMultiLvlLbl val="0"/>
      </c:catAx>
      <c:valAx>
        <c:axId val="16722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7221104"/>
        <c:crosses val="autoZero"/>
        <c:crossBetween val="between"/>
      </c:valAx>
      <c:catAx>
        <c:axId val="16722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222280"/>
        <c:crosses val="autoZero"/>
        <c:auto val="1"/>
        <c:lblAlgn val="ctr"/>
        <c:lblOffset val="100"/>
        <c:noMultiLvlLbl val="0"/>
      </c:catAx>
      <c:valAx>
        <c:axId val="1672222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722188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003057320439033E-2"/>
          <c:y val="2.8536012596428177E-2"/>
          <c:w val="0.90979487337330867"/>
          <c:h val="0.59579132843645255"/>
        </c:manualLayout>
      </c:layout>
      <c:areaChart>
        <c:grouping val="stacked"/>
        <c:varyColors val="0"/>
        <c:ser>
          <c:idx val="0"/>
          <c:order val="0"/>
          <c:tx>
            <c:strRef>
              <c:f>CONFIRMADOS!$B$2</c:f>
              <c:strCache>
                <c:ptCount val="1"/>
                <c:pt idx="0">
                  <c:v>Con sospecha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cat>
            <c:strRef>
              <c:f>CONFIRMADOS!$A$3:$A$68</c:f>
              <c:strCache>
                <c:ptCount val="66"/>
                <c:pt idx="0">
                  <c:v>CALDERON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CENTRO HISTORICO</c:v>
                </c:pt>
                <c:pt idx="13">
                  <c:v>QUITUMBE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EL CONDADO</c:v>
                </c:pt>
                <c:pt idx="19">
                  <c:v>KENNEDY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POMASQUI</c:v>
                </c:pt>
                <c:pt idx="26">
                  <c:v>SAN ANTONIO</c:v>
                </c:pt>
                <c:pt idx="27">
                  <c:v>COMITE DEL PUEBLO</c:v>
                </c:pt>
                <c:pt idx="28">
                  <c:v>JIPIJAPA</c:v>
                </c:pt>
                <c:pt idx="29">
                  <c:v>LA ARGELIA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MARISCAL SUCRE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LA MENA</c:v>
                </c:pt>
                <c:pt idx="41">
                  <c:v>YARUQUI</c:v>
                </c:pt>
                <c:pt idx="42">
                  <c:v>PONCEANO</c:v>
                </c:pt>
                <c:pt idx="43">
                  <c:v>LA LIBERTAD</c:v>
                </c:pt>
                <c:pt idx="44">
                  <c:v>CHILIBULO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TABABELA</c:v>
                </c:pt>
                <c:pt idx="48">
                  <c:v>SAN JOSE DE MINAS</c:v>
                </c:pt>
                <c:pt idx="49">
                  <c:v>CALACALI</c:v>
                </c:pt>
                <c:pt idx="50">
                  <c:v>LLANO CHICO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CONFIRMADOS!$B$3:$B$68</c:f>
              <c:numCache>
                <c:formatCode>General</c:formatCode>
                <c:ptCount val="66"/>
                <c:pt idx="0">
                  <c:v>1703</c:v>
                </c:pt>
                <c:pt idx="1">
                  <c:v>1575</c:v>
                </c:pt>
                <c:pt idx="2">
                  <c:v>1384</c:v>
                </c:pt>
                <c:pt idx="3">
                  <c:v>1200</c:v>
                </c:pt>
                <c:pt idx="4">
                  <c:v>1154</c:v>
                </c:pt>
                <c:pt idx="5">
                  <c:v>1018</c:v>
                </c:pt>
                <c:pt idx="6">
                  <c:v>965</c:v>
                </c:pt>
                <c:pt idx="7">
                  <c:v>912</c:v>
                </c:pt>
                <c:pt idx="8">
                  <c:v>877</c:v>
                </c:pt>
                <c:pt idx="9">
                  <c:v>868</c:v>
                </c:pt>
                <c:pt idx="10">
                  <c:v>780</c:v>
                </c:pt>
                <c:pt idx="11">
                  <c:v>558</c:v>
                </c:pt>
                <c:pt idx="12">
                  <c:v>517</c:v>
                </c:pt>
                <c:pt idx="13">
                  <c:v>516</c:v>
                </c:pt>
                <c:pt idx="14">
                  <c:v>482</c:v>
                </c:pt>
                <c:pt idx="15">
                  <c:v>470</c:v>
                </c:pt>
                <c:pt idx="16">
                  <c:v>416</c:v>
                </c:pt>
                <c:pt idx="17">
                  <c:v>409</c:v>
                </c:pt>
                <c:pt idx="18">
                  <c:v>381</c:v>
                </c:pt>
                <c:pt idx="19">
                  <c:v>375</c:v>
                </c:pt>
                <c:pt idx="20">
                  <c:v>335</c:v>
                </c:pt>
                <c:pt idx="21">
                  <c:v>311</c:v>
                </c:pt>
                <c:pt idx="22">
                  <c:v>300</c:v>
                </c:pt>
                <c:pt idx="23">
                  <c:v>276</c:v>
                </c:pt>
                <c:pt idx="24">
                  <c:v>274</c:v>
                </c:pt>
                <c:pt idx="25">
                  <c:v>271</c:v>
                </c:pt>
                <c:pt idx="26">
                  <c:v>268</c:v>
                </c:pt>
                <c:pt idx="27">
                  <c:v>261</c:v>
                </c:pt>
                <c:pt idx="28">
                  <c:v>259</c:v>
                </c:pt>
                <c:pt idx="29">
                  <c:v>257</c:v>
                </c:pt>
                <c:pt idx="30">
                  <c:v>237</c:v>
                </c:pt>
                <c:pt idx="31">
                  <c:v>207</c:v>
                </c:pt>
                <c:pt idx="32">
                  <c:v>204</c:v>
                </c:pt>
                <c:pt idx="33">
                  <c:v>201</c:v>
                </c:pt>
                <c:pt idx="34">
                  <c:v>198</c:v>
                </c:pt>
                <c:pt idx="35">
                  <c:v>193</c:v>
                </c:pt>
                <c:pt idx="36">
                  <c:v>193</c:v>
                </c:pt>
                <c:pt idx="37">
                  <c:v>183</c:v>
                </c:pt>
                <c:pt idx="38">
                  <c:v>173</c:v>
                </c:pt>
                <c:pt idx="39">
                  <c:v>151</c:v>
                </c:pt>
                <c:pt idx="40">
                  <c:v>150</c:v>
                </c:pt>
                <c:pt idx="41">
                  <c:v>150</c:v>
                </c:pt>
                <c:pt idx="42">
                  <c:v>149</c:v>
                </c:pt>
                <c:pt idx="43">
                  <c:v>143</c:v>
                </c:pt>
                <c:pt idx="44">
                  <c:v>139</c:v>
                </c:pt>
                <c:pt idx="45">
                  <c:v>109</c:v>
                </c:pt>
                <c:pt idx="46">
                  <c:v>90</c:v>
                </c:pt>
                <c:pt idx="47">
                  <c:v>83</c:v>
                </c:pt>
                <c:pt idx="48">
                  <c:v>74</c:v>
                </c:pt>
                <c:pt idx="49">
                  <c:v>64</c:v>
                </c:pt>
                <c:pt idx="50">
                  <c:v>64</c:v>
                </c:pt>
                <c:pt idx="51">
                  <c:v>59</c:v>
                </c:pt>
                <c:pt idx="52">
                  <c:v>55</c:v>
                </c:pt>
                <c:pt idx="53">
                  <c:v>54</c:v>
                </c:pt>
                <c:pt idx="54">
                  <c:v>52</c:v>
                </c:pt>
                <c:pt idx="55">
                  <c:v>41</c:v>
                </c:pt>
                <c:pt idx="56">
                  <c:v>28</c:v>
                </c:pt>
                <c:pt idx="57">
                  <c:v>21</c:v>
                </c:pt>
                <c:pt idx="58">
                  <c:v>11</c:v>
                </c:pt>
                <c:pt idx="59">
                  <c:v>10</c:v>
                </c:pt>
                <c:pt idx="60">
                  <c:v>10</c:v>
                </c:pt>
                <c:pt idx="61">
                  <c:v>8</c:v>
                </c:pt>
                <c:pt idx="62">
                  <c:v>6</c:v>
                </c:pt>
                <c:pt idx="63">
                  <c:v>6</c:v>
                </c:pt>
                <c:pt idx="64">
                  <c:v>5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F-46C1-B5FC-BB111F7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026416"/>
        <c:axId val="796022104"/>
      </c:areaChart>
      <c:barChart>
        <c:barDir val="col"/>
        <c:grouping val="clustered"/>
        <c:varyColors val="0"/>
        <c:ser>
          <c:idx val="1"/>
          <c:order val="1"/>
          <c:tx>
            <c:strRef>
              <c:f>CONFIRMADOS!$C$2</c:f>
              <c:strCache>
                <c:ptCount val="1"/>
                <c:pt idx="0">
                  <c:v>Confirmado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CONFIRMADOS!$A$3:$A$68</c:f>
              <c:strCache>
                <c:ptCount val="66"/>
                <c:pt idx="0">
                  <c:v>CALDERON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CENTRO HISTORICO</c:v>
                </c:pt>
                <c:pt idx="13">
                  <c:v>QUITUMBE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EL CONDADO</c:v>
                </c:pt>
                <c:pt idx="19">
                  <c:v>KENNEDY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POMASQUI</c:v>
                </c:pt>
                <c:pt idx="26">
                  <c:v>SAN ANTONIO</c:v>
                </c:pt>
                <c:pt idx="27">
                  <c:v>COMITE DEL PUEBLO</c:v>
                </c:pt>
                <c:pt idx="28">
                  <c:v>JIPIJAPA</c:v>
                </c:pt>
                <c:pt idx="29">
                  <c:v>LA ARGELIA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MARISCAL SUCRE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LA MENA</c:v>
                </c:pt>
                <c:pt idx="41">
                  <c:v>YARUQUI</c:v>
                </c:pt>
                <c:pt idx="42">
                  <c:v>PONCEANO</c:v>
                </c:pt>
                <c:pt idx="43">
                  <c:v>LA LIBERTAD</c:v>
                </c:pt>
                <c:pt idx="44">
                  <c:v>CHILIBULO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TABABELA</c:v>
                </c:pt>
                <c:pt idx="48">
                  <c:v>SAN JOSE DE MINAS</c:v>
                </c:pt>
                <c:pt idx="49">
                  <c:v>CALACALI</c:v>
                </c:pt>
                <c:pt idx="50">
                  <c:v>LLANO CHICO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CONFIRMADOS!$C$3:$C$68</c:f>
              <c:numCache>
                <c:formatCode>General</c:formatCode>
                <c:ptCount val="66"/>
                <c:pt idx="0">
                  <c:v>9394</c:v>
                </c:pt>
                <c:pt idx="1">
                  <c:v>13475</c:v>
                </c:pt>
                <c:pt idx="2">
                  <c:v>10722</c:v>
                </c:pt>
                <c:pt idx="3">
                  <c:v>4904</c:v>
                </c:pt>
                <c:pt idx="4">
                  <c:v>6600</c:v>
                </c:pt>
                <c:pt idx="5">
                  <c:v>6806</c:v>
                </c:pt>
                <c:pt idx="6">
                  <c:v>5874</c:v>
                </c:pt>
                <c:pt idx="7">
                  <c:v>14452</c:v>
                </c:pt>
                <c:pt idx="8">
                  <c:v>7770</c:v>
                </c:pt>
                <c:pt idx="9">
                  <c:v>2723</c:v>
                </c:pt>
                <c:pt idx="10">
                  <c:v>2700</c:v>
                </c:pt>
                <c:pt idx="11">
                  <c:v>492</c:v>
                </c:pt>
                <c:pt idx="12">
                  <c:v>4103</c:v>
                </c:pt>
                <c:pt idx="13">
                  <c:v>4225</c:v>
                </c:pt>
                <c:pt idx="14">
                  <c:v>3121</c:v>
                </c:pt>
                <c:pt idx="15">
                  <c:v>3493</c:v>
                </c:pt>
                <c:pt idx="16">
                  <c:v>2556</c:v>
                </c:pt>
                <c:pt idx="17">
                  <c:v>3236</c:v>
                </c:pt>
                <c:pt idx="18">
                  <c:v>2736</c:v>
                </c:pt>
                <c:pt idx="19">
                  <c:v>2121</c:v>
                </c:pt>
                <c:pt idx="20">
                  <c:v>2216</c:v>
                </c:pt>
                <c:pt idx="21">
                  <c:v>2207</c:v>
                </c:pt>
                <c:pt idx="22">
                  <c:v>2710</c:v>
                </c:pt>
                <c:pt idx="23">
                  <c:v>1725</c:v>
                </c:pt>
                <c:pt idx="24">
                  <c:v>2650</c:v>
                </c:pt>
                <c:pt idx="25">
                  <c:v>1966</c:v>
                </c:pt>
                <c:pt idx="26">
                  <c:v>1482</c:v>
                </c:pt>
                <c:pt idx="27">
                  <c:v>2540</c:v>
                </c:pt>
                <c:pt idx="28">
                  <c:v>1215</c:v>
                </c:pt>
                <c:pt idx="29">
                  <c:v>2289</c:v>
                </c:pt>
                <c:pt idx="30">
                  <c:v>790</c:v>
                </c:pt>
                <c:pt idx="31">
                  <c:v>1877</c:v>
                </c:pt>
                <c:pt idx="32">
                  <c:v>1941</c:v>
                </c:pt>
                <c:pt idx="33">
                  <c:v>1047</c:v>
                </c:pt>
                <c:pt idx="34">
                  <c:v>1450</c:v>
                </c:pt>
                <c:pt idx="35">
                  <c:v>1131</c:v>
                </c:pt>
                <c:pt idx="36">
                  <c:v>1115</c:v>
                </c:pt>
                <c:pt idx="37">
                  <c:v>1240</c:v>
                </c:pt>
                <c:pt idx="38">
                  <c:v>618</c:v>
                </c:pt>
                <c:pt idx="39">
                  <c:v>537</c:v>
                </c:pt>
                <c:pt idx="40">
                  <c:v>1422</c:v>
                </c:pt>
                <c:pt idx="41">
                  <c:v>657</c:v>
                </c:pt>
                <c:pt idx="42">
                  <c:v>915</c:v>
                </c:pt>
                <c:pt idx="43">
                  <c:v>1152</c:v>
                </c:pt>
                <c:pt idx="44">
                  <c:v>986</c:v>
                </c:pt>
                <c:pt idx="45">
                  <c:v>790</c:v>
                </c:pt>
                <c:pt idx="46">
                  <c:v>438</c:v>
                </c:pt>
                <c:pt idx="47">
                  <c:v>446</c:v>
                </c:pt>
                <c:pt idx="48">
                  <c:v>147</c:v>
                </c:pt>
                <c:pt idx="49">
                  <c:v>229</c:v>
                </c:pt>
                <c:pt idx="50">
                  <c:v>767</c:v>
                </c:pt>
                <c:pt idx="51">
                  <c:v>345</c:v>
                </c:pt>
                <c:pt idx="52">
                  <c:v>123</c:v>
                </c:pt>
                <c:pt idx="53">
                  <c:v>256</c:v>
                </c:pt>
                <c:pt idx="54">
                  <c:v>163</c:v>
                </c:pt>
                <c:pt idx="55">
                  <c:v>166</c:v>
                </c:pt>
                <c:pt idx="56">
                  <c:v>157</c:v>
                </c:pt>
                <c:pt idx="57">
                  <c:v>143</c:v>
                </c:pt>
                <c:pt idx="58">
                  <c:v>90</c:v>
                </c:pt>
                <c:pt idx="59">
                  <c:v>61</c:v>
                </c:pt>
                <c:pt idx="60">
                  <c:v>98</c:v>
                </c:pt>
                <c:pt idx="61">
                  <c:v>68</c:v>
                </c:pt>
                <c:pt idx="62">
                  <c:v>97</c:v>
                </c:pt>
                <c:pt idx="63">
                  <c:v>703</c:v>
                </c:pt>
                <c:pt idx="64">
                  <c:v>57</c:v>
                </c:pt>
                <c:pt idx="6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F-46C1-B5FC-BB111F7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07910136"/>
        <c:axId val="796027200"/>
      </c:barChart>
      <c:lineChart>
        <c:grouping val="stacked"/>
        <c:varyColors val="0"/>
        <c:ser>
          <c:idx val="2"/>
          <c:order val="2"/>
          <c:tx>
            <c:strRef>
              <c:f>CONFIRMADOS!$D$2</c:f>
              <c:strCache>
                <c:ptCount val="1"/>
                <c:pt idx="0">
                  <c:v>Probable</c:v>
                </c:pt>
              </c:strCache>
            </c:strRef>
          </c:tx>
          <c:spPr>
            <a:ln w="38100" cap="rnd" cmpd="sng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CONFIRMADOS!$A$3:$A$68</c:f>
              <c:strCache>
                <c:ptCount val="66"/>
                <c:pt idx="0">
                  <c:v>CALDERON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CENTRO HISTORICO</c:v>
                </c:pt>
                <c:pt idx="13">
                  <c:v>QUITUMBE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EL CONDADO</c:v>
                </c:pt>
                <c:pt idx="19">
                  <c:v>KENNEDY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POMASQUI</c:v>
                </c:pt>
                <c:pt idx="26">
                  <c:v>SAN ANTONIO</c:v>
                </c:pt>
                <c:pt idx="27">
                  <c:v>COMITE DEL PUEBLO</c:v>
                </c:pt>
                <c:pt idx="28">
                  <c:v>JIPIJAPA</c:v>
                </c:pt>
                <c:pt idx="29">
                  <c:v>LA ARGELIA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MARISCAL SUCRE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LA MENA</c:v>
                </c:pt>
                <c:pt idx="41">
                  <c:v>YARUQUI</c:v>
                </c:pt>
                <c:pt idx="42">
                  <c:v>PONCEANO</c:v>
                </c:pt>
                <c:pt idx="43">
                  <c:v>LA LIBERTAD</c:v>
                </c:pt>
                <c:pt idx="44">
                  <c:v>CHILIBULO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TABABELA</c:v>
                </c:pt>
                <c:pt idx="48">
                  <c:v>SAN JOSE DE MINAS</c:v>
                </c:pt>
                <c:pt idx="49">
                  <c:v>CALACALI</c:v>
                </c:pt>
                <c:pt idx="50">
                  <c:v>LLANO CHICO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CONFIRMADOS!$D$3:$D$68</c:f>
              <c:numCache>
                <c:formatCode>General</c:formatCode>
                <c:ptCount val="66"/>
                <c:pt idx="0">
                  <c:v>762</c:v>
                </c:pt>
                <c:pt idx="1">
                  <c:v>1182</c:v>
                </c:pt>
                <c:pt idx="2">
                  <c:v>946</c:v>
                </c:pt>
                <c:pt idx="3">
                  <c:v>1594</c:v>
                </c:pt>
                <c:pt idx="4">
                  <c:v>555</c:v>
                </c:pt>
                <c:pt idx="5">
                  <c:v>528</c:v>
                </c:pt>
                <c:pt idx="6">
                  <c:v>483</c:v>
                </c:pt>
                <c:pt idx="7">
                  <c:v>504</c:v>
                </c:pt>
                <c:pt idx="8">
                  <c:v>670</c:v>
                </c:pt>
                <c:pt idx="9">
                  <c:v>203</c:v>
                </c:pt>
                <c:pt idx="10">
                  <c:v>277</c:v>
                </c:pt>
                <c:pt idx="11">
                  <c:v>41</c:v>
                </c:pt>
                <c:pt idx="12">
                  <c:v>301</c:v>
                </c:pt>
                <c:pt idx="13">
                  <c:v>333</c:v>
                </c:pt>
                <c:pt idx="14">
                  <c:v>327</c:v>
                </c:pt>
                <c:pt idx="15">
                  <c:v>320</c:v>
                </c:pt>
                <c:pt idx="16">
                  <c:v>204</c:v>
                </c:pt>
                <c:pt idx="17">
                  <c:v>252</c:v>
                </c:pt>
                <c:pt idx="18">
                  <c:v>220</c:v>
                </c:pt>
                <c:pt idx="19">
                  <c:v>165</c:v>
                </c:pt>
                <c:pt idx="20">
                  <c:v>164</c:v>
                </c:pt>
                <c:pt idx="21">
                  <c:v>156</c:v>
                </c:pt>
                <c:pt idx="22">
                  <c:v>250</c:v>
                </c:pt>
                <c:pt idx="23">
                  <c:v>186</c:v>
                </c:pt>
                <c:pt idx="24">
                  <c:v>197</c:v>
                </c:pt>
                <c:pt idx="25">
                  <c:v>168</c:v>
                </c:pt>
                <c:pt idx="26">
                  <c:v>121</c:v>
                </c:pt>
                <c:pt idx="27">
                  <c:v>218</c:v>
                </c:pt>
                <c:pt idx="28">
                  <c:v>108</c:v>
                </c:pt>
                <c:pt idx="29">
                  <c:v>168</c:v>
                </c:pt>
                <c:pt idx="30">
                  <c:v>79</c:v>
                </c:pt>
                <c:pt idx="31">
                  <c:v>153</c:v>
                </c:pt>
                <c:pt idx="32">
                  <c:v>177</c:v>
                </c:pt>
                <c:pt idx="33">
                  <c:v>111</c:v>
                </c:pt>
                <c:pt idx="34">
                  <c:v>130</c:v>
                </c:pt>
                <c:pt idx="35">
                  <c:v>78</c:v>
                </c:pt>
                <c:pt idx="36">
                  <c:v>89</c:v>
                </c:pt>
                <c:pt idx="37">
                  <c:v>97</c:v>
                </c:pt>
                <c:pt idx="38">
                  <c:v>44</c:v>
                </c:pt>
                <c:pt idx="39">
                  <c:v>55</c:v>
                </c:pt>
                <c:pt idx="40">
                  <c:v>124</c:v>
                </c:pt>
                <c:pt idx="41">
                  <c:v>56</c:v>
                </c:pt>
                <c:pt idx="42">
                  <c:v>89</c:v>
                </c:pt>
                <c:pt idx="43">
                  <c:v>90</c:v>
                </c:pt>
                <c:pt idx="44">
                  <c:v>130</c:v>
                </c:pt>
                <c:pt idx="45">
                  <c:v>54</c:v>
                </c:pt>
                <c:pt idx="46">
                  <c:v>33</c:v>
                </c:pt>
                <c:pt idx="47">
                  <c:v>9</c:v>
                </c:pt>
                <c:pt idx="48">
                  <c:v>20</c:v>
                </c:pt>
                <c:pt idx="49">
                  <c:v>27</c:v>
                </c:pt>
                <c:pt idx="50">
                  <c:v>68</c:v>
                </c:pt>
                <c:pt idx="51">
                  <c:v>20</c:v>
                </c:pt>
                <c:pt idx="52">
                  <c:v>9</c:v>
                </c:pt>
                <c:pt idx="53">
                  <c:v>26</c:v>
                </c:pt>
                <c:pt idx="54">
                  <c:v>21</c:v>
                </c:pt>
                <c:pt idx="55">
                  <c:v>14</c:v>
                </c:pt>
                <c:pt idx="56">
                  <c:v>13</c:v>
                </c:pt>
                <c:pt idx="57">
                  <c:v>10</c:v>
                </c:pt>
                <c:pt idx="58">
                  <c:v>7</c:v>
                </c:pt>
                <c:pt idx="59">
                  <c:v>4</c:v>
                </c:pt>
                <c:pt idx="60">
                  <c:v>4</c:v>
                </c:pt>
                <c:pt idx="61">
                  <c:v>5</c:v>
                </c:pt>
                <c:pt idx="62">
                  <c:v>6</c:v>
                </c:pt>
                <c:pt idx="63">
                  <c:v>22</c:v>
                </c:pt>
                <c:pt idx="64">
                  <c:v>6</c:v>
                </c:pt>
                <c:pt idx="6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0F-46C1-B5FC-BB111F7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026416"/>
        <c:axId val="796022104"/>
      </c:lineChart>
      <c:catAx>
        <c:axId val="7960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96022104"/>
        <c:crosses val="autoZero"/>
        <c:auto val="1"/>
        <c:lblAlgn val="ctr"/>
        <c:lblOffset val="100"/>
        <c:noMultiLvlLbl val="0"/>
      </c:catAx>
      <c:valAx>
        <c:axId val="796022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96026416"/>
        <c:crosses val="autoZero"/>
        <c:crossBetween val="between"/>
      </c:valAx>
      <c:valAx>
        <c:axId val="796027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07910136"/>
        <c:crosses val="max"/>
        <c:crossBetween val="between"/>
      </c:valAx>
      <c:catAx>
        <c:axId val="607910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602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51968107050335"/>
          <c:y val="0.91372478440194982"/>
          <c:w val="0.30987235053964379"/>
          <c:h val="5.81091502781272E-2"/>
        </c:manualLayout>
      </c:layout>
      <c:overlay val="0"/>
      <c:spPr>
        <a:noFill/>
        <a:ln cap="rnd" cmpd="sng"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39A3A-25CB-4170-8B3C-9F42EC2B2C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555FE7A-3546-4C81-BBE1-0040385DD8A9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Nivel de Alerta 4: indicadores del Bloque 1 y 1 indicador de bloque 2 y bloque 3 con nivel muy alto</a:t>
          </a:r>
        </a:p>
      </dgm:t>
    </dgm:pt>
    <dgm:pt modelId="{14D30586-F0B2-4258-A74F-8944C5548E51}" type="parTrans" cxnId="{3303A6E6-0E78-43A1-A1DD-F81D91C9B5CD}">
      <dgm:prSet/>
      <dgm:spPr/>
      <dgm:t>
        <a:bodyPr/>
        <a:lstStyle/>
        <a:p>
          <a:endParaRPr lang="es-ES"/>
        </a:p>
      </dgm:t>
    </dgm:pt>
    <dgm:pt modelId="{7CD668FB-C4D2-4B64-9B1B-B5555D18B82E}" type="sibTrans" cxnId="{3303A6E6-0E78-43A1-A1DD-F81D91C9B5CD}">
      <dgm:prSet/>
      <dgm:spPr/>
      <dgm:t>
        <a:bodyPr/>
        <a:lstStyle/>
        <a:p>
          <a:endParaRPr lang="es-ES"/>
        </a:p>
      </dgm:t>
    </dgm:pt>
    <dgm:pt modelId="{EA6B4073-06BB-45FE-BB3D-EC964147D7CD}">
      <dgm:prSet phldrT="[Texto]"/>
      <dgm:spPr>
        <a:solidFill>
          <a:srgbClr val="F38619"/>
        </a:solidFill>
      </dgm:spPr>
      <dgm:t>
        <a:bodyPr/>
        <a:lstStyle/>
        <a:p>
          <a:r>
            <a:rPr lang="es-ES" dirty="0"/>
            <a:t>Nivel de Alerta 3: indicadores del Bloque 1 y 1 indicador de bloque 2 y bloque 3 con nivel alto</a:t>
          </a:r>
        </a:p>
      </dgm:t>
    </dgm:pt>
    <dgm:pt modelId="{D81B4D80-31DB-4951-83B9-695597A8C903}" type="parTrans" cxnId="{C9AF73E2-94DA-4A8E-93E8-CD6A3B627998}">
      <dgm:prSet/>
      <dgm:spPr/>
      <dgm:t>
        <a:bodyPr/>
        <a:lstStyle/>
        <a:p>
          <a:endParaRPr lang="es-ES"/>
        </a:p>
      </dgm:t>
    </dgm:pt>
    <dgm:pt modelId="{53358A85-D9E6-4EA4-82AC-68BBB7F82814}" type="sibTrans" cxnId="{C9AF73E2-94DA-4A8E-93E8-CD6A3B627998}">
      <dgm:prSet/>
      <dgm:spPr/>
      <dgm:t>
        <a:bodyPr/>
        <a:lstStyle/>
        <a:p>
          <a:endParaRPr lang="es-ES"/>
        </a:p>
      </dgm:t>
    </dgm:pt>
    <dgm:pt modelId="{2FD13F46-257C-44B9-9321-1DEEEABB8A3C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>
              <a:solidFill>
                <a:srgbClr val="095DA6"/>
              </a:solidFill>
            </a:rPr>
            <a:t>Nivel de Alerta 2: indicadores del Bloque 1 y 1 indicador de bloque 2 y bloque 3 con nivel medio</a:t>
          </a:r>
        </a:p>
      </dgm:t>
    </dgm:pt>
    <dgm:pt modelId="{B508A1E3-35FB-41F9-A272-7D09D5219DAD}" type="parTrans" cxnId="{191D0C49-813E-408E-A79C-BCBB8E3837FF}">
      <dgm:prSet/>
      <dgm:spPr/>
      <dgm:t>
        <a:bodyPr/>
        <a:lstStyle/>
        <a:p>
          <a:endParaRPr lang="es-ES"/>
        </a:p>
      </dgm:t>
    </dgm:pt>
    <dgm:pt modelId="{EE72163B-06B6-4139-A34F-C9FADA48D95B}" type="sibTrans" cxnId="{191D0C49-813E-408E-A79C-BCBB8E3837FF}">
      <dgm:prSet/>
      <dgm:spPr/>
      <dgm:t>
        <a:bodyPr/>
        <a:lstStyle/>
        <a:p>
          <a:endParaRPr lang="es-ES"/>
        </a:p>
      </dgm:t>
    </dgm:pt>
    <dgm:pt modelId="{577002AD-F2E5-4223-8D7B-E8DE16E62D12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Nivel de Alerta 1: indicadores del Bloque 1 y 1 indicador de bloque 2 y bloque 3 con nivel bajo</a:t>
          </a:r>
        </a:p>
      </dgm:t>
    </dgm:pt>
    <dgm:pt modelId="{45FCD0BD-50F3-4B36-A0B1-579146F77733}" type="parTrans" cxnId="{5E2B48A4-DEE7-4E19-ABE8-71B127E618C9}">
      <dgm:prSet/>
      <dgm:spPr/>
      <dgm:t>
        <a:bodyPr/>
        <a:lstStyle/>
        <a:p>
          <a:endParaRPr lang="es-ES"/>
        </a:p>
      </dgm:t>
    </dgm:pt>
    <dgm:pt modelId="{0D12CEC6-F9D9-4A82-8890-263D2E8241DD}" type="sibTrans" cxnId="{5E2B48A4-DEE7-4E19-ABE8-71B127E618C9}">
      <dgm:prSet/>
      <dgm:spPr/>
      <dgm:t>
        <a:bodyPr/>
        <a:lstStyle/>
        <a:p>
          <a:endParaRPr lang="es-ES"/>
        </a:p>
      </dgm:t>
    </dgm:pt>
    <dgm:pt modelId="{6B42CE39-4C99-4168-9954-96CBA4FE6862}" type="pres">
      <dgm:prSet presAssocID="{FEF39A3A-25CB-4170-8B3C-9F42EC2B2C61}" presName="linearFlow" presStyleCnt="0">
        <dgm:presLayoutVars>
          <dgm:dir/>
          <dgm:resizeHandles val="exact"/>
        </dgm:presLayoutVars>
      </dgm:prSet>
      <dgm:spPr/>
    </dgm:pt>
    <dgm:pt modelId="{C5D91B64-4B69-40D5-983D-FCB918F6E8F9}" type="pres">
      <dgm:prSet presAssocID="{A555FE7A-3546-4C81-BBE1-0040385DD8A9}" presName="composite" presStyleCnt="0"/>
      <dgm:spPr/>
    </dgm:pt>
    <dgm:pt modelId="{97085F01-69B1-4E1B-9684-C1EFE4BACA64}" type="pres">
      <dgm:prSet presAssocID="{A555FE7A-3546-4C81-BBE1-0040385DD8A9}" presName="imgShp" presStyleLbl="fgImgPlace1" presStyleIdx="0" presStyleCnt="4"/>
      <dgm:spPr/>
    </dgm:pt>
    <dgm:pt modelId="{883F98E2-1170-41AB-967F-53DA559B95C0}" type="pres">
      <dgm:prSet presAssocID="{A555FE7A-3546-4C81-BBE1-0040385DD8A9}" presName="txShp" presStyleLbl="node1" presStyleIdx="0" presStyleCnt="4">
        <dgm:presLayoutVars>
          <dgm:bulletEnabled val="1"/>
        </dgm:presLayoutVars>
      </dgm:prSet>
      <dgm:spPr/>
    </dgm:pt>
    <dgm:pt modelId="{138EB63B-B969-48F1-8B3E-1FA70490358A}" type="pres">
      <dgm:prSet presAssocID="{7CD668FB-C4D2-4B64-9B1B-B5555D18B82E}" presName="spacing" presStyleCnt="0"/>
      <dgm:spPr/>
    </dgm:pt>
    <dgm:pt modelId="{45FA927A-62A8-49DE-B550-E0A11CA9629E}" type="pres">
      <dgm:prSet presAssocID="{EA6B4073-06BB-45FE-BB3D-EC964147D7CD}" presName="composite" presStyleCnt="0"/>
      <dgm:spPr/>
    </dgm:pt>
    <dgm:pt modelId="{BADB821A-0918-4791-9FD0-A2AAF9887EED}" type="pres">
      <dgm:prSet presAssocID="{EA6B4073-06BB-45FE-BB3D-EC964147D7CD}" presName="imgShp" presStyleLbl="fgImgPlace1" presStyleIdx="1" presStyleCnt="4"/>
      <dgm:spPr/>
    </dgm:pt>
    <dgm:pt modelId="{E2220AF7-85D6-4CD1-8168-C7688503E25D}" type="pres">
      <dgm:prSet presAssocID="{EA6B4073-06BB-45FE-BB3D-EC964147D7CD}" presName="txShp" presStyleLbl="node1" presStyleIdx="1" presStyleCnt="4">
        <dgm:presLayoutVars>
          <dgm:bulletEnabled val="1"/>
        </dgm:presLayoutVars>
      </dgm:prSet>
      <dgm:spPr/>
    </dgm:pt>
    <dgm:pt modelId="{9D13C611-9BE7-48F4-8FA8-95330F1901E5}" type="pres">
      <dgm:prSet presAssocID="{53358A85-D9E6-4EA4-82AC-68BBB7F82814}" presName="spacing" presStyleCnt="0"/>
      <dgm:spPr/>
    </dgm:pt>
    <dgm:pt modelId="{C7253465-83E0-47E2-AA1C-A18AB3EC9D32}" type="pres">
      <dgm:prSet presAssocID="{2FD13F46-257C-44B9-9321-1DEEEABB8A3C}" presName="composite" presStyleCnt="0"/>
      <dgm:spPr/>
    </dgm:pt>
    <dgm:pt modelId="{B51D5C98-EAC5-4E8A-816B-5B803ADBFF1C}" type="pres">
      <dgm:prSet presAssocID="{2FD13F46-257C-44B9-9321-1DEEEABB8A3C}" presName="imgShp" presStyleLbl="fgImgPlace1" presStyleIdx="2" presStyleCnt="4"/>
      <dgm:spPr/>
    </dgm:pt>
    <dgm:pt modelId="{909CC903-7D8F-40BC-A4CA-C86BDB41EF42}" type="pres">
      <dgm:prSet presAssocID="{2FD13F46-257C-44B9-9321-1DEEEABB8A3C}" presName="txShp" presStyleLbl="node1" presStyleIdx="2" presStyleCnt="4">
        <dgm:presLayoutVars>
          <dgm:bulletEnabled val="1"/>
        </dgm:presLayoutVars>
      </dgm:prSet>
      <dgm:spPr/>
    </dgm:pt>
    <dgm:pt modelId="{872A7710-BFBE-4CE2-8EB4-3E56B83F0377}" type="pres">
      <dgm:prSet presAssocID="{EE72163B-06B6-4139-A34F-C9FADA48D95B}" presName="spacing" presStyleCnt="0"/>
      <dgm:spPr/>
    </dgm:pt>
    <dgm:pt modelId="{F75A34E3-0B0E-45FC-B908-936AFC48845F}" type="pres">
      <dgm:prSet presAssocID="{577002AD-F2E5-4223-8D7B-E8DE16E62D12}" presName="composite" presStyleCnt="0"/>
      <dgm:spPr/>
    </dgm:pt>
    <dgm:pt modelId="{C1E4F75F-7D4F-41CB-ABDD-139DFD175EE3}" type="pres">
      <dgm:prSet presAssocID="{577002AD-F2E5-4223-8D7B-E8DE16E62D12}" presName="imgShp" presStyleLbl="fgImgPlace1" presStyleIdx="3" presStyleCnt="4"/>
      <dgm:spPr/>
    </dgm:pt>
    <dgm:pt modelId="{D6D97467-8855-4BED-836A-764A0C12EBC9}" type="pres">
      <dgm:prSet presAssocID="{577002AD-F2E5-4223-8D7B-E8DE16E62D12}" presName="txShp" presStyleLbl="node1" presStyleIdx="3" presStyleCnt="4">
        <dgm:presLayoutVars>
          <dgm:bulletEnabled val="1"/>
        </dgm:presLayoutVars>
      </dgm:prSet>
      <dgm:spPr/>
    </dgm:pt>
  </dgm:ptLst>
  <dgm:cxnLst>
    <dgm:cxn modelId="{DB607119-A0E2-4ABA-9B65-8EBF9A6FFD11}" type="presOf" srcId="{2FD13F46-257C-44B9-9321-1DEEEABB8A3C}" destId="{909CC903-7D8F-40BC-A4CA-C86BDB41EF42}" srcOrd="0" destOrd="0" presId="urn:microsoft.com/office/officeart/2005/8/layout/vList3"/>
    <dgm:cxn modelId="{B500B11E-46BA-4C7A-8163-70EB3D733914}" type="presOf" srcId="{A555FE7A-3546-4C81-BBE1-0040385DD8A9}" destId="{883F98E2-1170-41AB-967F-53DA559B95C0}" srcOrd="0" destOrd="0" presId="urn:microsoft.com/office/officeart/2005/8/layout/vList3"/>
    <dgm:cxn modelId="{191D0C49-813E-408E-A79C-BCBB8E3837FF}" srcId="{FEF39A3A-25CB-4170-8B3C-9F42EC2B2C61}" destId="{2FD13F46-257C-44B9-9321-1DEEEABB8A3C}" srcOrd="2" destOrd="0" parTransId="{B508A1E3-35FB-41F9-A272-7D09D5219DAD}" sibTransId="{EE72163B-06B6-4139-A34F-C9FADA48D95B}"/>
    <dgm:cxn modelId="{C05BBF4F-3D5E-4314-89FE-9865077D9CFF}" type="presOf" srcId="{FEF39A3A-25CB-4170-8B3C-9F42EC2B2C61}" destId="{6B42CE39-4C99-4168-9954-96CBA4FE6862}" srcOrd="0" destOrd="0" presId="urn:microsoft.com/office/officeart/2005/8/layout/vList3"/>
    <dgm:cxn modelId="{5E2B48A4-DEE7-4E19-ABE8-71B127E618C9}" srcId="{FEF39A3A-25CB-4170-8B3C-9F42EC2B2C61}" destId="{577002AD-F2E5-4223-8D7B-E8DE16E62D12}" srcOrd="3" destOrd="0" parTransId="{45FCD0BD-50F3-4B36-A0B1-579146F77733}" sibTransId="{0D12CEC6-F9D9-4A82-8890-263D2E8241DD}"/>
    <dgm:cxn modelId="{8816A3BB-2832-402F-9771-7E0CCC825D0F}" type="presOf" srcId="{577002AD-F2E5-4223-8D7B-E8DE16E62D12}" destId="{D6D97467-8855-4BED-836A-764A0C12EBC9}" srcOrd="0" destOrd="0" presId="urn:microsoft.com/office/officeart/2005/8/layout/vList3"/>
    <dgm:cxn modelId="{C9AF73E2-94DA-4A8E-93E8-CD6A3B627998}" srcId="{FEF39A3A-25CB-4170-8B3C-9F42EC2B2C61}" destId="{EA6B4073-06BB-45FE-BB3D-EC964147D7CD}" srcOrd="1" destOrd="0" parTransId="{D81B4D80-31DB-4951-83B9-695597A8C903}" sibTransId="{53358A85-D9E6-4EA4-82AC-68BBB7F82814}"/>
    <dgm:cxn modelId="{925E22E3-41EF-4345-B5BA-B471A2F63706}" type="presOf" srcId="{EA6B4073-06BB-45FE-BB3D-EC964147D7CD}" destId="{E2220AF7-85D6-4CD1-8168-C7688503E25D}" srcOrd="0" destOrd="0" presId="urn:microsoft.com/office/officeart/2005/8/layout/vList3"/>
    <dgm:cxn modelId="{3303A6E6-0E78-43A1-A1DD-F81D91C9B5CD}" srcId="{FEF39A3A-25CB-4170-8B3C-9F42EC2B2C61}" destId="{A555FE7A-3546-4C81-BBE1-0040385DD8A9}" srcOrd="0" destOrd="0" parTransId="{14D30586-F0B2-4258-A74F-8944C5548E51}" sibTransId="{7CD668FB-C4D2-4B64-9B1B-B5555D18B82E}"/>
    <dgm:cxn modelId="{7D06D64D-1EE9-4E2E-84CD-7EB15D632153}" type="presParOf" srcId="{6B42CE39-4C99-4168-9954-96CBA4FE6862}" destId="{C5D91B64-4B69-40D5-983D-FCB918F6E8F9}" srcOrd="0" destOrd="0" presId="urn:microsoft.com/office/officeart/2005/8/layout/vList3"/>
    <dgm:cxn modelId="{E176333D-1214-47C7-9F7D-5C7670748AF6}" type="presParOf" srcId="{C5D91B64-4B69-40D5-983D-FCB918F6E8F9}" destId="{97085F01-69B1-4E1B-9684-C1EFE4BACA64}" srcOrd="0" destOrd="0" presId="urn:microsoft.com/office/officeart/2005/8/layout/vList3"/>
    <dgm:cxn modelId="{F491ABA8-A4D5-4867-9E9D-29396EDFC216}" type="presParOf" srcId="{C5D91B64-4B69-40D5-983D-FCB918F6E8F9}" destId="{883F98E2-1170-41AB-967F-53DA559B95C0}" srcOrd="1" destOrd="0" presId="urn:microsoft.com/office/officeart/2005/8/layout/vList3"/>
    <dgm:cxn modelId="{AECBCF4D-56D1-4E2C-AE83-49ABB3496DA7}" type="presParOf" srcId="{6B42CE39-4C99-4168-9954-96CBA4FE6862}" destId="{138EB63B-B969-48F1-8B3E-1FA70490358A}" srcOrd="1" destOrd="0" presId="urn:microsoft.com/office/officeart/2005/8/layout/vList3"/>
    <dgm:cxn modelId="{F6F351F5-34C9-4B79-A5C8-634CDE48634C}" type="presParOf" srcId="{6B42CE39-4C99-4168-9954-96CBA4FE6862}" destId="{45FA927A-62A8-49DE-B550-E0A11CA9629E}" srcOrd="2" destOrd="0" presId="urn:microsoft.com/office/officeart/2005/8/layout/vList3"/>
    <dgm:cxn modelId="{8436255E-BFEF-4A6A-B37F-789F3D5D42A4}" type="presParOf" srcId="{45FA927A-62A8-49DE-B550-E0A11CA9629E}" destId="{BADB821A-0918-4791-9FD0-A2AAF9887EED}" srcOrd="0" destOrd="0" presId="urn:microsoft.com/office/officeart/2005/8/layout/vList3"/>
    <dgm:cxn modelId="{58836AB2-20C7-4B7C-BB0F-B578D6BE1FB2}" type="presParOf" srcId="{45FA927A-62A8-49DE-B550-E0A11CA9629E}" destId="{E2220AF7-85D6-4CD1-8168-C7688503E25D}" srcOrd="1" destOrd="0" presId="urn:microsoft.com/office/officeart/2005/8/layout/vList3"/>
    <dgm:cxn modelId="{C2CCB1CC-3CC6-45DD-A056-4FBFD4DADC90}" type="presParOf" srcId="{6B42CE39-4C99-4168-9954-96CBA4FE6862}" destId="{9D13C611-9BE7-48F4-8FA8-95330F1901E5}" srcOrd="3" destOrd="0" presId="urn:microsoft.com/office/officeart/2005/8/layout/vList3"/>
    <dgm:cxn modelId="{B2DDD368-47BC-41D7-9037-1BD31C6DC4CE}" type="presParOf" srcId="{6B42CE39-4C99-4168-9954-96CBA4FE6862}" destId="{C7253465-83E0-47E2-AA1C-A18AB3EC9D32}" srcOrd="4" destOrd="0" presId="urn:microsoft.com/office/officeart/2005/8/layout/vList3"/>
    <dgm:cxn modelId="{B57730C7-3CE5-41C7-8BB6-46A324B1F818}" type="presParOf" srcId="{C7253465-83E0-47E2-AA1C-A18AB3EC9D32}" destId="{B51D5C98-EAC5-4E8A-816B-5B803ADBFF1C}" srcOrd="0" destOrd="0" presId="urn:microsoft.com/office/officeart/2005/8/layout/vList3"/>
    <dgm:cxn modelId="{4BA5CA4E-E46F-4F7F-9DD3-A74B1741C4B1}" type="presParOf" srcId="{C7253465-83E0-47E2-AA1C-A18AB3EC9D32}" destId="{909CC903-7D8F-40BC-A4CA-C86BDB41EF42}" srcOrd="1" destOrd="0" presId="urn:microsoft.com/office/officeart/2005/8/layout/vList3"/>
    <dgm:cxn modelId="{F1E110DC-0664-469B-AEEB-DB8C027FC559}" type="presParOf" srcId="{6B42CE39-4C99-4168-9954-96CBA4FE6862}" destId="{872A7710-BFBE-4CE2-8EB4-3E56B83F0377}" srcOrd="5" destOrd="0" presId="urn:microsoft.com/office/officeart/2005/8/layout/vList3"/>
    <dgm:cxn modelId="{3D8E2E46-F1E7-4714-999E-B814B378FC0E}" type="presParOf" srcId="{6B42CE39-4C99-4168-9954-96CBA4FE6862}" destId="{F75A34E3-0B0E-45FC-B908-936AFC48845F}" srcOrd="6" destOrd="0" presId="urn:microsoft.com/office/officeart/2005/8/layout/vList3"/>
    <dgm:cxn modelId="{B4FF8503-936E-4579-98BF-62D5AF4A9CCA}" type="presParOf" srcId="{F75A34E3-0B0E-45FC-B908-936AFC48845F}" destId="{C1E4F75F-7D4F-41CB-ABDD-139DFD175EE3}" srcOrd="0" destOrd="0" presId="urn:microsoft.com/office/officeart/2005/8/layout/vList3"/>
    <dgm:cxn modelId="{2B7FAFF5-F096-4F4C-A01A-5DB344384F12}" type="presParOf" srcId="{F75A34E3-0B0E-45FC-B908-936AFC48845F}" destId="{D6D97467-8855-4BED-836A-764A0C12EB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D5A44-4E94-47F0-8952-8DE1439D0BAE}" type="doc">
      <dgm:prSet loTypeId="urn:microsoft.com/office/officeart/2009/3/layout/StepUp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D8BE9BB-43AF-44BD-B0B4-01040A75A18D}">
      <dgm:prSet phldrT="[Texto]"/>
      <dgm:spPr/>
      <dgm:t>
        <a:bodyPr/>
        <a:lstStyle/>
        <a:p>
          <a:r>
            <a:rPr lang="es-EC" dirty="0"/>
            <a:t>Prueba de </a:t>
          </a:r>
          <a:r>
            <a:rPr lang="es-EC" dirty="0" err="1"/>
            <a:t>Antìgenos</a:t>
          </a:r>
          <a:r>
            <a:rPr lang="es-EC" dirty="0"/>
            <a:t> (+)</a:t>
          </a:r>
        </a:p>
      </dgm:t>
    </dgm:pt>
    <dgm:pt modelId="{150368AD-FE93-43F5-9372-875D8D27D317}" type="parTrans" cxnId="{D9FC8AE6-11ED-437C-811A-89D1A01A56A9}">
      <dgm:prSet/>
      <dgm:spPr/>
      <dgm:t>
        <a:bodyPr/>
        <a:lstStyle/>
        <a:p>
          <a:endParaRPr lang="es-EC"/>
        </a:p>
      </dgm:t>
    </dgm:pt>
    <dgm:pt modelId="{97AEDB0F-FD06-44F2-9A70-C0FE8E7E3924}" type="sibTrans" cxnId="{D9FC8AE6-11ED-437C-811A-89D1A01A56A9}">
      <dgm:prSet/>
      <dgm:spPr/>
      <dgm:t>
        <a:bodyPr/>
        <a:lstStyle/>
        <a:p>
          <a:endParaRPr lang="es-EC"/>
        </a:p>
      </dgm:t>
    </dgm:pt>
    <dgm:pt modelId="{D522C3C4-B67A-4AA3-A9AA-CCFB93251708}">
      <dgm:prSet phldrT="[Texto]"/>
      <dgm:spPr/>
      <dgm:t>
        <a:bodyPr/>
        <a:lstStyle/>
        <a:p>
          <a:r>
            <a:rPr lang="es-EC" dirty="0"/>
            <a:t>Prueba </a:t>
          </a:r>
          <a:r>
            <a:rPr lang="es-EC"/>
            <a:t>PCR (+)</a:t>
          </a:r>
          <a:endParaRPr lang="es-EC" dirty="0"/>
        </a:p>
      </dgm:t>
    </dgm:pt>
    <dgm:pt modelId="{070B62FF-5B3C-498A-99C1-B4A24ECCFEA3}" type="parTrans" cxnId="{717BF7C0-2503-4C9F-A503-2461E1AF1D21}">
      <dgm:prSet/>
      <dgm:spPr/>
      <dgm:t>
        <a:bodyPr/>
        <a:lstStyle/>
        <a:p>
          <a:endParaRPr lang="es-EC"/>
        </a:p>
      </dgm:t>
    </dgm:pt>
    <dgm:pt modelId="{A51D0325-CB0B-49B5-9F30-69F458385096}" type="sibTrans" cxnId="{717BF7C0-2503-4C9F-A503-2461E1AF1D21}">
      <dgm:prSet/>
      <dgm:spPr/>
      <dgm:t>
        <a:bodyPr/>
        <a:lstStyle/>
        <a:p>
          <a:endParaRPr lang="es-EC"/>
        </a:p>
      </dgm:t>
    </dgm:pt>
    <dgm:pt modelId="{3D73644A-8FA3-4F14-B266-1F29D296E5B6}">
      <dgm:prSet phldrT="[Texto]"/>
      <dgm:spPr/>
      <dgm:t>
        <a:bodyPr/>
        <a:lstStyle/>
        <a:p>
          <a:r>
            <a:rPr lang="es-EC" dirty="0"/>
            <a:t>Secuenciación Genómica</a:t>
          </a:r>
        </a:p>
      </dgm:t>
    </dgm:pt>
    <dgm:pt modelId="{5DC06B1C-E655-4382-8BD0-70EB73692213}" type="sibTrans" cxnId="{CAA3704F-18AA-4565-86DE-843671F0D040}">
      <dgm:prSet/>
      <dgm:spPr/>
      <dgm:t>
        <a:bodyPr/>
        <a:lstStyle/>
        <a:p>
          <a:endParaRPr lang="es-EC"/>
        </a:p>
      </dgm:t>
    </dgm:pt>
    <dgm:pt modelId="{34432FE1-39C9-4691-B9C8-0C0CD4F8B60E}" type="parTrans" cxnId="{CAA3704F-18AA-4565-86DE-843671F0D040}">
      <dgm:prSet/>
      <dgm:spPr/>
      <dgm:t>
        <a:bodyPr/>
        <a:lstStyle/>
        <a:p>
          <a:endParaRPr lang="es-EC"/>
        </a:p>
      </dgm:t>
    </dgm:pt>
    <dgm:pt modelId="{F962F2C7-055C-4011-B2CC-6CC15D2EE190}" type="pres">
      <dgm:prSet presAssocID="{BA5D5A44-4E94-47F0-8952-8DE1439D0BAE}" presName="rootnode" presStyleCnt="0">
        <dgm:presLayoutVars>
          <dgm:chMax/>
          <dgm:chPref/>
          <dgm:dir/>
          <dgm:animLvl val="lvl"/>
        </dgm:presLayoutVars>
      </dgm:prSet>
      <dgm:spPr/>
    </dgm:pt>
    <dgm:pt modelId="{DEAD0C81-773F-4D87-B2A5-990659953ED6}" type="pres">
      <dgm:prSet presAssocID="{7D8BE9BB-43AF-44BD-B0B4-01040A75A18D}" presName="composite" presStyleCnt="0"/>
      <dgm:spPr/>
    </dgm:pt>
    <dgm:pt modelId="{C9C894DE-C3D1-4903-B0CE-B505B6BC8008}" type="pres">
      <dgm:prSet presAssocID="{7D8BE9BB-43AF-44BD-B0B4-01040A75A18D}" presName="LShape" presStyleLbl="alignNode1" presStyleIdx="0" presStyleCnt="5"/>
      <dgm:spPr/>
    </dgm:pt>
    <dgm:pt modelId="{DA75ABEE-2FD0-42B0-B0CB-154B8CD1D6F1}" type="pres">
      <dgm:prSet presAssocID="{7D8BE9BB-43AF-44BD-B0B4-01040A75A1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C3618C-CB48-4822-8E4A-D59D0E876FB8}" type="pres">
      <dgm:prSet presAssocID="{7D8BE9BB-43AF-44BD-B0B4-01040A75A18D}" presName="Triangle" presStyleLbl="alignNode1" presStyleIdx="1" presStyleCnt="5"/>
      <dgm:spPr/>
    </dgm:pt>
    <dgm:pt modelId="{3A39C862-0E10-48F6-B4DF-C02EF96782CB}" type="pres">
      <dgm:prSet presAssocID="{97AEDB0F-FD06-44F2-9A70-C0FE8E7E3924}" presName="sibTrans" presStyleCnt="0"/>
      <dgm:spPr/>
    </dgm:pt>
    <dgm:pt modelId="{5C2B33DE-0253-4385-A504-40CAC0CAB311}" type="pres">
      <dgm:prSet presAssocID="{97AEDB0F-FD06-44F2-9A70-C0FE8E7E3924}" presName="space" presStyleCnt="0"/>
      <dgm:spPr/>
    </dgm:pt>
    <dgm:pt modelId="{2DA00123-B2D1-486D-ADB4-D3C4D0AF3EDB}" type="pres">
      <dgm:prSet presAssocID="{D522C3C4-B67A-4AA3-A9AA-CCFB93251708}" presName="composite" presStyleCnt="0"/>
      <dgm:spPr/>
    </dgm:pt>
    <dgm:pt modelId="{24C4C96F-FEAA-43AE-B2F6-26AD9CA2E0B0}" type="pres">
      <dgm:prSet presAssocID="{D522C3C4-B67A-4AA3-A9AA-CCFB93251708}" presName="LShape" presStyleLbl="alignNode1" presStyleIdx="2" presStyleCnt="5"/>
      <dgm:spPr/>
    </dgm:pt>
    <dgm:pt modelId="{96A9829C-D0EC-4DC1-AAF1-8EB4D6EF4C1D}" type="pres">
      <dgm:prSet presAssocID="{D522C3C4-B67A-4AA3-A9AA-CCFB9325170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927582-7787-4A5B-BEE6-04C97C3DABBE}" type="pres">
      <dgm:prSet presAssocID="{D522C3C4-B67A-4AA3-A9AA-CCFB93251708}" presName="Triangle" presStyleLbl="alignNode1" presStyleIdx="3" presStyleCnt="5"/>
      <dgm:spPr/>
    </dgm:pt>
    <dgm:pt modelId="{CFF2BE1F-0093-4E0D-A9DF-B05FAE954F3F}" type="pres">
      <dgm:prSet presAssocID="{A51D0325-CB0B-49B5-9F30-69F458385096}" presName="sibTrans" presStyleCnt="0"/>
      <dgm:spPr/>
    </dgm:pt>
    <dgm:pt modelId="{8D779B18-35A0-4654-A305-932194AFB50C}" type="pres">
      <dgm:prSet presAssocID="{A51D0325-CB0B-49B5-9F30-69F458385096}" presName="space" presStyleCnt="0"/>
      <dgm:spPr/>
    </dgm:pt>
    <dgm:pt modelId="{376B5491-8FF3-433D-AFC3-17538E751ECF}" type="pres">
      <dgm:prSet presAssocID="{3D73644A-8FA3-4F14-B266-1F29D296E5B6}" presName="composite" presStyleCnt="0"/>
      <dgm:spPr/>
    </dgm:pt>
    <dgm:pt modelId="{BCF857C1-68BA-4C3C-A67A-067E97407638}" type="pres">
      <dgm:prSet presAssocID="{3D73644A-8FA3-4F14-B266-1F29D296E5B6}" presName="LShape" presStyleLbl="alignNode1" presStyleIdx="4" presStyleCnt="5"/>
      <dgm:spPr/>
    </dgm:pt>
    <dgm:pt modelId="{B5391685-8F48-44BA-A010-6963FF025358}" type="pres">
      <dgm:prSet presAssocID="{3D73644A-8FA3-4F14-B266-1F29D296E5B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A6BAB31-89DE-410C-A523-662CD68290A6}" type="presOf" srcId="{D522C3C4-B67A-4AA3-A9AA-CCFB93251708}" destId="{96A9829C-D0EC-4DC1-AAF1-8EB4D6EF4C1D}" srcOrd="0" destOrd="0" presId="urn:microsoft.com/office/officeart/2009/3/layout/StepUpProcess"/>
    <dgm:cxn modelId="{D99FEF45-CCAE-48F2-82EE-3C4D33385B50}" type="presOf" srcId="{3D73644A-8FA3-4F14-B266-1F29D296E5B6}" destId="{B5391685-8F48-44BA-A010-6963FF025358}" srcOrd="0" destOrd="0" presId="urn:microsoft.com/office/officeart/2009/3/layout/StepUpProcess"/>
    <dgm:cxn modelId="{CAA3704F-18AA-4565-86DE-843671F0D040}" srcId="{BA5D5A44-4E94-47F0-8952-8DE1439D0BAE}" destId="{3D73644A-8FA3-4F14-B266-1F29D296E5B6}" srcOrd="2" destOrd="0" parTransId="{34432FE1-39C9-4691-B9C8-0C0CD4F8B60E}" sibTransId="{5DC06B1C-E655-4382-8BD0-70EB73692213}"/>
    <dgm:cxn modelId="{717BF7C0-2503-4C9F-A503-2461E1AF1D21}" srcId="{BA5D5A44-4E94-47F0-8952-8DE1439D0BAE}" destId="{D522C3C4-B67A-4AA3-A9AA-CCFB93251708}" srcOrd="1" destOrd="0" parTransId="{070B62FF-5B3C-498A-99C1-B4A24ECCFEA3}" sibTransId="{A51D0325-CB0B-49B5-9F30-69F458385096}"/>
    <dgm:cxn modelId="{EC748EC2-1456-464D-BD4E-DF015B8D6EF6}" type="presOf" srcId="{BA5D5A44-4E94-47F0-8952-8DE1439D0BAE}" destId="{F962F2C7-055C-4011-B2CC-6CC15D2EE190}" srcOrd="0" destOrd="0" presId="urn:microsoft.com/office/officeart/2009/3/layout/StepUpProcess"/>
    <dgm:cxn modelId="{D9FC8AE6-11ED-437C-811A-89D1A01A56A9}" srcId="{BA5D5A44-4E94-47F0-8952-8DE1439D0BAE}" destId="{7D8BE9BB-43AF-44BD-B0B4-01040A75A18D}" srcOrd="0" destOrd="0" parTransId="{150368AD-FE93-43F5-9372-875D8D27D317}" sibTransId="{97AEDB0F-FD06-44F2-9A70-C0FE8E7E3924}"/>
    <dgm:cxn modelId="{BD39BAED-8C40-4A44-871D-88C0AFC9C60C}" type="presOf" srcId="{7D8BE9BB-43AF-44BD-B0B4-01040A75A18D}" destId="{DA75ABEE-2FD0-42B0-B0CB-154B8CD1D6F1}" srcOrd="0" destOrd="0" presId="urn:microsoft.com/office/officeart/2009/3/layout/StepUpProcess"/>
    <dgm:cxn modelId="{84180E47-8A2E-401B-A82E-9D8F82BFD689}" type="presParOf" srcId="{F962F2C7-055C-4011-B2CC-6CC15D2EE190}" destId="{DEAD0C81-773F-4D87-B2A5-990659953ED6}" srcOrd="0" destOrd="0" presId="urn:microsoft.com/office/officeart/2009/3/layout/StepUpProcess"/>
    <dgm:cxn modelId="{60351075-E2FE-44CF-ACCF-D71A56A632FD}" type="presParOf" srcId="{DEAD0C81-773F-4D87-B2A5-990659953ED6}" destId="{C9C894DE-C3D1-4903-B0CE-B505B6BC8008}" srcOrd="0" destOrd="0" presId="urn:microsoft.com/office/officeart/2009/3/layout/StepUpProcess"/>
    <dgm:cxn modelId="{B6EBC220-BB2C-4BA3-9931-F2C36993E80F}" type="presParOf" srcId="{DEAD0C81-773F-4D87-B2A5-990659953ED6}" destId="{DA75ABEE-2FD0-42B0-B0CB-154B8CD1D6F1}" srcOrd="1" destOrd="0" presId="urn:microsoft.com/office/officeart/2009/3/layout/StepUpProcess"/>
    <dgm:cxn modelId="{4BC7407B-09D1-4EAC-B2B8-1B13040303ED}" type="presParOf" srcId="{DEAD0C81-773F-4D87-B2A5-990659953ED6}" destId="{7BC3618C-CB48-4822-8E4A-D59D0E876FB8}" srcOrd="2" destOrd="0" presId="urn:microsoft.com/office/officeart/2009/3/layout/StepUpProcess"/>
    <dgm:cxn modelId="{E28F88B4-9B86-4017-95F6-E4545D62DF6C}" type="presParOf" srcId="{F962F2C7-055C-4011-B2CC-6CC15D2EE190}" destId="{3A39C862-0E10-48F6-B4DF-C02EF96782CB}" srcOrd="1" destOrd="0" presId="urn:microsoft.com/office/officeart/2009/3/layout/StepUpProcess"/>
    <dgm:cxn modelId="{B8E1A7A0-8369-48DB-886F-6678B8DC6462}" type="presParOf" srcId="{3A39C862-0E10-48F6-B4DF-C02EF96782CB}" destId="{5C2B33DE-0253-4385-A504-40CAC0CAB311}" srcOrd="0" destOrd="0" presId="urn:microsoft.com/office/officeart/2009/3/layout/StepUpProcess"/>
    <dgm:cxn modelId="{B69543F6-79E0-44E1-8ABA-A2B5B5ADE45C}" type="presParOf" srcId="{F962F2C7-055C-4011-B2CC-6CC15D2EE190}" destId="{2DA00123-B2D1-486D-ADB4-D3C4D0AF3EDB}" srcOrd="2" destOrd="0" presId="urn:microsoft.com/office/officeart/2009/3/layout/StepUpProcess"/>
    <dgm:cxn modelId="{77550C5A-0062-4C7C-AC8C-7C336EC8DD5B}" type="presParOf" srcId="{2DA00123-B2D1-486D-ADB4-D3C4D0AF3EDB}" destId="{24C4C96F-FEAA-43AE-B2F6-26AD9CA2E0B0}" srcOrd="0" destOrd="0" presId="urn:microsoft.com/office/officeart/2009/3/layout/StepUpProcess"/>
    <dgm:cxn modelId="{7ABF1796-C54F-49CE-A4AF-00FDC194118C}" type="presParOf" srcId="{2DA00123-B2D1-486D-ADB4-D3C4D0AF3EDB}" destId="{96A9829C-D0EC-4DC1-AAF1-8EB4D6EF4C1D}" srcOrd="1" destOrd="0" presId="urn:microsoft.com/office/officeart/2009/3/layout/StepUpProcess"/>
    <dgm:cxn modelId="{2D0B9C9D-B240-4A37-A928-6F8C801055BF}" type="presParOf" srcId="{2DA00123-B2D1-486D-ADB4-D3C4D0AF3EDB}" destId="{29927582-7787-4A5B-BEE6-04C97C3DABBE}" srcOrd="2" destOrd="0" presId="urn:microsoft.com/office/officeart/2009/3/layout/StepUpProcess"/>
    <dgm:cxn modelId="{A92893F9-DF91-455A-A143-5626973F7E32}" type="presParOf" srcId="{F962F2C7-055C-4011-B2CC-6CC15D2EE190}" destId="{CFF2BE1F-0093-4E0D-A9DF-B05FAE954F3F}" srcOrd="3" destOrd="0" presId="urn:microsoft.com/office/officeart/2009/3/layout/StepUpProcess"/>
    <dgm:cxn modelId="{A5CC2304-567C-474E-AA50-53F7A10990C3}" type="presParOf" srcId="{CFF2BE1F-0093-4E0D-A9DF-B05FAE954F3F}" destId="{8D779B18-35A0-4654-A305-932194AFB50C}" srcOrd="0" destOrd="0" presId="urn:microsoft.com/office/officeart/2009/3/layout/StepUpProcess"/>
    <dgm:cxn modelId="{201AC19F-6FDC-4791-95F0-C9784B0C58C2}" type="presParOf" srcId="{F962F2C7-055C-4011-B2CC-6CC15D2EE190}" destId="{376B5491-8FF3-433D-AFC3-17538E751ECF}" srcOrd="4" destOrd="0" presId="urn:microsoft.com/office/officeart/2009/3/layout/StepUpProcess"/>
    <dgm:cxn modelId="{9108FB73-B659-41FB-8DE9-48AEA910583D}" type="presParOf" srcId="{376B5491-8FF3-433D-AFC3-17538E751ECF}" destId="{BCF857C1-68BA-4C3C-A67A-067E97407638}" srcOrd="0" destOrd="0" presId="urn:microsoft.com/office/officeart/2009/3/layout/StepUpProcess"/>
    <dgm:cxn modelId="{B0E743AD-DC67-4A8E-8EBF-11DFFB77E1D1}" type="presParOf" srcId="{376B5491-8FF3-433D-AFC3-17538E751ECF}" destId="{B5391685-8F48-44BA-A010-6963FF02535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F98E2-1170-41AB-967F-53DA559B95C0}">
      <dsp:nvSpPr>
        <dsp:cNvPr id="0" name=""/>
        <dsp:cNvSpPr/>
      </dsp:nvSpPr>
      <dsp:spPr>
        <a:xfrm rot="10800000">
          <a:off x="1028283" y="2117"/>
          <a:ext cx="3523318" cy="56332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Nivel de Alerta 4: indicadores del Bloque 1 y 1 indicador de bloque 2 y bloque 3 con nivel muy alto</a:t>
          </a:r>
        </a:p>
      </dsp:txBody>
      <dsp:txXfrm rot="10800000">
        <a:off x="1169114" y="2117"/>
        <a:ext cx="3382487" cy="563324"/>
      </dsp:txXfrm>
    </dsp:sp>
    <dsp:sp modelId="{97085F01-69B1-4E1B-9684-C1EFE4BACA64}">
      <dsp:nvSpPr>
        <dsp:cNvPr id="0" name=""/>
        <dsp:cNvSpPr/>
      </dsp:nvSpPr>
      <dsp:spPr>
        <a:xfrm>
          <a:off x="746621" y="2117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20AF7-85D6-4CD1-8168-C7688503E25D}">
      <dsp:nvSpPr>
        <dsp:cNvPr id="0" name=""/>
        <dsp:cNvSpPr/>
      </dsp:nvSpPr>
      <dsp:spPr>
        <a:xfrm rot="10800000">
          <a:off x="1028283" y="733598"/>
          <a:ext cx="3523318" cy="563324"/>
        </a:xfrm>
        <a:prstGeom prst="homePlate">
          <a:avLst/>
        </a:prstGeom>
        <a:solidFill>
          <a:srgbClr val="F386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Nivel de Alerta 3: indicadores del Bloque 1 y 1 indicador de bloque 2 y bloque 3 con nivel alto</a:t>
          </a:r>
        </a:p>
      </dsp:txBody>
      <dsp:txXfrm rot="10800000">
        <a:off x="1169114" y="733598"/>
        <a:ext cx="3382487" cy="563324"/>
      </dsp:txXfrm>
    </dsp:sp>
    <dsp:sp modelId="{BADB821A-0918-4791-9FD0-A2AAF9887EED}">
      <dsp:nvSpPr>
        <dsp:cNvPr id="0" name=""/>
        <dsp:cNvSpPr/>
      </dsp:nvSpPr>
      <dsp:spPr>
        <a:xfrm>
          <a:off x="746621" y="733598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CC903-7D8F-40BC-A4CA-C86BDB41EF42}">
      <dsp:nvSpPr>
        <dsp:cNvPr id="0" name=""/>
        <dsp:cNvSpPr/>
      </dsp:nvSpPr>
      <dsp:spPr>
        <a:xfrm rot="10800000">
          <a:off x="1028283" y="1465079"/>
          <a:ext cx="3523318" cy="563324"/>
        </a:xfrm>
        <a:prstGeom prst="homePlat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95DA6"/>
              </a:solidFill>
            </a:rPr>
            <a:t>Nivel de Alerta 2: indicadores del Bloque 1 y 1 indicador de bloque 2 y bloque 3 con nivel medio</a:t>
          </a:r>
        </a:p>
      </dsp:txBody>
      <dsp:txXfrm rot="10800000">
        <a:off x="1169114" y="1465079"/>
        <a:ext cx="3382487" cy="563324"/>
      </dsp:txXfrm>
    </dsp:sp>
    <dsp:sp modelId="{B51D5C98-EAC5-4E8A-816B-5B803ADBFF1C}">
      <dsp:nvSpPr>
        <dsp:cNvPr id="0" name=""/>
        <dsp:cNvSpPr/>
      </dsp:nvSpPr>
      <dsp:spPr>
        <a:xfrm>
          <a:off x="746621" y="1465079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97467-8855-4BED-836A-764A0C12EBC9}">
      <dsp:nvSpPr>
        <dsp:cNvPr id="0" name=""/>
        <dsp:cNvSpPr/>
      </dsp:nvSpPr>
      <dsp:spPr>
        <a:xfrm rot="10800000">
          <a:off x="1028283" y="2196559"/>
          <a:ext cx="3523318" cy="563324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1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Nivel de Alerta 1: indicadores del Bloque 1 y 1 indicador de bloque 2 y bloque 3 con nivel bajo</a:t>
          </a:r>
        </a:p>
      </dsp:txBody>
      <dsp:txXfrm rot="10800000">
        <a:off x="1169114" y="2196559"/>
        <a:ext cx="3382487" cy="563324"/>
      </dsp:txXfrm>
    </dsp:sp>
    <dsp:sp modelId="{C1E4F75F-7D4F-41CB-ABDD-139DFD175EE3}">
      <dsp:nvSpPr>
        <dsp:cNvPr id="0" name=""/>
        <dsp:cNvSpPr/>
      </dsp:nvSpPr>
      <dsp:spPr>
        <a:xfrm>
          <a:off x="746621" y="2196559"/>
          <a:ext cx="563324" cy="563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94DE-C3D1-4903-B0CE-B505B6BC8008}">
      <dsp:nvSpPr>
        <dsp:cNvPr id="0" name=""/>
        <dsp:cNvSpPr/>
      </dsp:nvSpPr>
      <dsp:spPr>
        <a:xfrm rot="5400000">
          <a:off x="1785017" y="564244"/>
          <a:ext cx="973627" cy="16200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5ABEE-2FD0-42B0-B0CB-154B8CD1D6F1}">
      <dsp:nvSpPr>
        <dsp:cNvPr id="0" name=""/>
        <dsp:cNvSpPr/>
      </dsp:nvSpPr>
      <dsp:spPr>
        <a:xfrm>
          <a:off x="1622495" y="1048303"/>
          <a:ext cx="1462630" cy="128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Prueba de </a:t>
          </a:r>
          <a:r>
            <a:rPr lang="es-EC" sz="1400" kern="1200" dirty="0" err="1"/>
            <a:t>Antìgenos</a:t>
          </a:r>
          <a:r>
            <a:rPr lang="es-EC" sz="1400" kern="1200" dirty="0"/>
            <a:t> (+)</a:t>
          </a:r>
        </a:p>
      </dsp:txBody>
      <dsp:txXfrm>
        <a:off x="1622495" y="1048303"/>
        <a:ext cx="1462630" cy="1282081"/>
      </dsp:txXfrm>
    </dsp:sp>
    <dsp:sp modelId="{7BC3618C-CB48-4822-8E4A-D59D0E876FB8}">
      <dsp:nvSpPr>
        <dsp:cNvPr id="0" name=""/>
        <dsp:cNvSpPr/>
      </dsp:nvSpPr>
      <dsp:spPr>
        <a:xfrm>
          <a:off x="2809157" y="444971"/>
          <a:ext cx="275967" cy="2759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4C96F-FEAA-43AE-B2F6-26AD9CA2E0B0}">
      <dsp:nvSpPr>
        <dsp:cNvPr id="0" name=""/>
        <dsp:cNvSpPr/>
      </dsp:nvSpPr>
      <dsp:spPr>
        <a:xfrm rot="5400000">
          <a:off x="3575562" y="121172"/>
          <a:ext cx="973627" cy="16200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9829C-D0EC-4DC1-AAF1-8EB4D6EF4C1D}">
      <dsp:nvSpPr>
        <dsp:cNvPr id="0" name=""/>
        <dsp:cNvSpPr/>
      </dsp:nvSpPr>
      <dsp:spPr>
        <a:xfrm>
          <a:off x="3413040" y="605231"/>
          <a:ext cx="1462630" cy="128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Prueba </a:t>
          </a:r>
          <a:r>
            <a:rPr lang="es-EC" sz="1400" kern="1200"/>
            <a:t>PCR (+)</a:t>
          </a:r>
          <a:endParaRPr lang="es-EC" sz="1400" kern="1200" dirty="0"/>
        </a:p>
      </dsp:txBody>
      <dsp:txXfrm>
        <a:off x="3413040" y="605231"/>
        <a:ext cx="1462630" cy="1282081"/>
      </dsp:txXfrm>
    </dsp:sp>
    <dsp:sp modelId="{29927582-7787-4A5B-BEE6-04C97C3DABBE}">
      <dsp:nvSpPr>
        <dsp:cNvPr id="0" name=""/>
        <dsp:cNvSpPr/>
      </dsp:nvSpPr>
      <dsp:spPr>
        <a:xfrm>
          <a:off x="4599702" y="1899"/>
          <a:ext cx="275967" cy="27596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857C1-68BA-4C3C-A67A-067E97407638}">
      <dsp:nvSpPr>
        <dsp:cNvPr id="0" name=""/>
        <dsp:cNvSpPr/>
      </dsp:nvSpPr>
      <dsp:spPr>
        <a:xfrm rot="5400000">
          <a:off x="5366107" y="-321899"/>
          <a:ext cx="973627" cy="16200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91685-8F48-44BA-A010-6963FF025358}">
      <dsp:nvSpPr>
        <dsp:cNvPr id="0" name=""/>
        <dsp:cNvSpPr/>
      </dsp:nvSpPr>
      <dsp:spPr>
        <a:xfrm>
          <a:off x="5203585" y="162159"/>
          <a:ext cx="1462630" cy="128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Secuenciación Genómica</a:t>
          </a:r>
        </a:p>
      </dsp:txBody>
      <dsp:txXfrm>
        <a:off x="5203585" y="162159"/>
        <a:ext cx="1462630" cy="128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17/7/21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17/7/21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148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MANTIENE MISMO MAPA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408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MANTIENE MISMO MAPA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199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775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77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NÚMERO DE MUESTRAS=CASOS CONFIRMADO+CASOS DESCARTADOS. POR ESA RAZÓN SE OBSERVA DISMINUCIÓN CON RESPECTO A LO REPORTADO EN LA PRESENTACIÓN DEL 14 DE JUNIO. </a:t>
            </a:r>
            <a:r>
              <a:rPr lang="es-EC" dirty="0" err="1"/>
              <a:t>Rt</a:t>
            </a:r>
            <a:r>
              <a:rPr lang="es-EC" dirty="0"/>
              <a:t> CON DATOS FECHA DE PUBLICACIÓN INFOGRAFÍA.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259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278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La cifra de 6 aumentó a 21 pacientes en espera de hospitalización.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227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388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135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18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339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MANTIENE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607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0" y="548249"/>
            <a:ext cx="895272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2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3" y="1704525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8" y="25710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8" y="34854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8" y="44506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2" y="1303163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89" y="2199303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2" y="3175156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19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5" y="5426520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3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5" y="5460767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7" y="5805881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3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17/7/21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ublic.tableau.com/app/profile/secretar.a.metropolitana.de.salud/viz/VisorsalasituacionalDMQ_16249873843630/MEN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81643AD7-4988-401B-9BA6-43A3E3AF4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12" t="20747" r="8161" b="10478"/>
          <a:stretch/>
        </p:blipFill>
        <p:spPr>
          <a:xfrm>
            <a:off x="122957" y="1523812"/>
            <a:ext cx="3223099" cy="44912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32FC92-EE56-41C0-84C9-3353DA7E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6" t="21880" r="52208" b="9345"/>
          <a:stretch/>
        </p:blipFill>
        <p:spPr>
          <a:xfrm>
            <a:off x="6305684" y="1439534"/>
            <a:ext cx="3181653" cy="453650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4FBE0D6-3793-4064-84D1-4025FC5F9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01" t="20682" r="6023" b="9226"/>
          <a:stretch/>
        </p:blipFill>
        <p:spPr>
          <a:xfrm>
            <a:off x="3362328" y="1439533"/>
            <a:ext cx="2853834" cy="46145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CF87A5-F10A-487C-A56D-85E379146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18" t="20709" r="54697" b="9198"/>
          <a:stretch/>
        </p:blipFill>
        <p:spPr>
          <a:xfrm>
            <a:off x="9427901" y="1429361"/>
            <a:ext cx="2703483" cy="4536504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5" y="310079"/>
            <a:ext cx="6235062" cy="6972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Distribución de casos confirmados según parroquia. DMQ 2020-2021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11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6118424" y="1132148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Urbanas: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C7899D-7FCF-4136-8FAA-5D248EA11B4B}"/>
              </a:ext>
            </a:extLst>
          </p:cNvPr>
          <p:cNvSpPr txBox="1"/>
          <p:nvPr/>
        </p:nvSpPr>
        <p:spPr>
          <a:xfrm>
            <a:off x="-1" y="6076386"/>
            <a:ext cx="83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* Incluye los casos en donde no se conoce la parroquia exacta de residencia del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0" y="1154481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Rurales: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387" y="1520681"/>
            <a:ext cx="6090774" cy="453650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6365119" y="1520681"/>
            <a:ext cx="5683781" cy="453337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75846" y="2972696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550482" y="2604395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337127" y="2604395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308758" y="2294368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639207B-1883-C944-AEF1-97D31D6ACFD2}"/>
              </a:ext>
            </a:extLst>
          </p:cNvPr>
          <p:cNvSpPr/>
          <p:nvPr/>
        </p:nvSpPr>
        <p:spPr>
          <a:xfrm>
            <a:off x="1" y="-72613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</p:spTree>
    <p:extLst>
      <p:ext uri="{BB962C8B-B14F-4D97-AF65-F5344CB8AC3E}">
        <p14:creationId xmlns:p14="http://schemas.microsoft.com/office/powerpoint/2010/main" val="4093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C" dirty="0"/>
              <a:t>:  </a:t>
            </a:r>
            <a:r>
              <a:rPr lang="es-EC" dirty="0">
                <a:solidFill>
                  <a:schemeClr val="bg1"/>
                </a:solidFill>
              </a:rPr>
              <a:t> 10 de Junio de 2021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6B8C3034-531B-434B-8D66-3D1F04CF45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722" y="101421"/>
            <a:ext cx="8544951" cy="707916"/>
          </a:xfrm>
        </p:spPr>
        <p:txBody>
          <a:bodyPr/>
          <a:lstStyle/>
          <a:p>
            <a:pPr algn="just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Determinantes que incrementan el contagio: Quito, Fiestas 2021</a:t>
            </a:r>
            <a:endParaRPr lang="es-EC" sz="24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BC2BCE-10FE-423E-944B-33E4ED10C13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4476" y="981332"/>
            <a:ext cx="50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Casos confirmados de COVID 19. Parroquias Rurales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A615B0-ADF2-409B-BE7E-1A3694B3F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1" y="862885"/>
            <a:ext cx="5955070" cy="55046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A89F90-0F62-493D-965B-62FECC537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43" y="1627663"/>
            <a:ext cx="4371975" cy="46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3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BEA613-F399-49CA-B123-A1DA3CD91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033" y="195655"/>
            <a:ext cx="8544951" cy="554963"/>
          </a:xfrm>
        </p:spPr>
        <p:txBody>
          <a:bodyPr/>
          <a:lstStyle/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Determinantes que incrementan el contagio: Quito, Fiestas 2021</a:t>
            </a:r>
          </a:p>
          <a:p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Casos confirmados de COVID 19. Parroquias Urbanas</a:t>
            </a:r>
            <a:endParaRPr lang="es-EC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C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 </a:t>
            </a:r>
            <a:r>
              <a:rPr lang="es-EC" dirty="0">
                <a:solidFill>
                  <a:schemeClr val="bg1"/>
                </a:solidFill>
              </a:rPr>
              <a:t>10 de Junio de 2021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DEC167D-1C71-4FEA-AB18-BA35819561C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665104-3A0B-454C-93FE-7217ADA6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91" y="1183701"/>
            <a:ext cx="5010565" cy="51838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72F7BC-BCDC-4029-90F0-C3EA24581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846" y="1319565"/>
            <a:ext cx="4429125" cy="48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BEA613-F399-49CA-B123-A1DA3CD91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033" y="195655"/>
            <a:ext cx="8544951" cy="554963"/>
          </a:xfrm>
        </p:spPr>
        <p:txBody>
          <a:bodyPr/>
          <a:lstStyle/>
          <a:p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Umbrales de alerta, Covid-19, Quito SE 27</a:t>
            </a:r>
            <a:endParaRPr lang="es-EC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C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 </a:t>
            </a:r>
            <a:r>
              <a:rPr lang="es-EC" dirty="0">
                <a:solidFill>
                  <a:schemeClr val="bg1"/>
                </a:solidFill>
              </a:rPr>
              <a:t>11 de Julio de 2021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DEC167D-1C71-4FEA-AB18-BA35819561C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60CF7D4-7728-9F48-8C36-1EF937FCEE94}"/>
              </a:ext>
            </a:extLst>
          </p:cNvPr>
          <p:cNvGraphicFramePr/>
          <p:nvPr/>
        </p:nvGraphicFramePr>
        <p:xfrm>
          <a:off x="6893777" y="1811662"/>
          <a:ext cx="5298223" cy="276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F0DC8FB-79BE-C844-8910-F8C83D793FCF}"/>
              </a:ext>
            </a:extLst>
          </p:cNvPr>
          <p:cNvSpPr/>
          <p:nvPr/>
        </p:nvSpPr>
        <p:spPr>
          <a:xfrm>
            <a:off x="1260094" y="837291"/>
            <a:ext cx="4531208" cy="101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b="1" dirty="0"/>
              <a:t>Criterio 1: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dirty="0"/>
              <a:t>Positividad últimos 14 días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b="1" dirty="0">
                <a:solidFill>
                  <a:srgbClr val="0070C0"/>
                </a:solidFill>
              </a:rPr>
              <a:t>29.3%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13F104E-36DD-6C47-BF1C-9FC20985563F}"/>
              </a:ext>
            </a:extLst>
          </p:cNvPr>
          <p:cNvGrpSpPr/>
          <p:nvPr/>
        </p:nvGrpSpPr>
        <p:grpSpPr>
          <a:xfrm>
            <a:off x="2225903" y="1579822"/>
            <a:ext cx="1299794" cy="181760"/>
            <a:chOff x="379186" y="626"/>
            <a:chExt cx="1299794" cy="207177"/>
          </a:xfrm>
        </p:grpSpPr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50B0AD88-555D-BF40-96FD-04A3C747FFE0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ágono 4">
              <a:extLst>
                <a:ext uri="{FF2B5EF4-FFF2-40B4-BE49-F238E27FC236}">
                  <a16:creationId xmlns:a16="http://schemas.microsoft.com/office/drawing/2014/main" id="{8A604196-6726-9B40-85A3-620ADA5AF8E4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Muy Alto</a:t>
              </a:r>
            </a:p>
          </p:txBody>
        </p:sp>
      </p:grpSp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82A76065-4B1C-BE46-82CC-AA00122398F9}"/>
              </a:ext>
            </a:extLst>
          </p:cNvPr>
          <p:cNvSpPr txBox="1">
            <a:spLocks/>
          </p:cNvSpPr>
          <p:nvPr/>
        </p:nvSpPr>
        <p:spPr>
          <a:xfrm>
            <a:off x="1260094" y="1946668"/>
            <a:ext cx="5114498" cy="79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s-EC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Criterio 2: </a:t>
            </a:r>
          </a:p>
          <a:p>
            <a:pPr marL="0"/>
            <a:r>
              <a:rPr lang="es-EC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Tasa de Incidencia por 100.000 hab, 14 días</a:t>
            </a:r>
          </a:p>
          <a:p>
            <a:pPr marL="0"/>
            <a:r>
              <a:rPr lang="es-EC" sz="1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91.68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F4B856B-F293-3048-815E-D68F6E5E1A88}"/>
              </a:ext>
            </a:extLst>
          </p:cNvPr>
          <p:cNvGrpSpPr/>
          <p:nvPr/>
        </p:nvGrpSpPr>
        <p:grpSpPr>
          <a:xfrm>
            <a:off x="2225903" y="2635862"/>
            <a:ext cx="1299794" cy="207177"/>
            <a:chOff x="379186" y="538670"/>
            <a:chExt cx="1299794" cy="207177"/>
          </a:xfrm>
        </p:grpSpPr>
        <p:sp>
          <p:nvSpPr>
            <p:cNvPr id="18" name="Pentágono 17">
              <a:extLst>
                <a:ext uri="{FF2B5EF4-FFF2-40B4-BE49-F238E27FC236}">
                  <a16:creationId xmlns:a16="http://schemas.microsoft.com/office/drawing/2014/main" id="{442CE77F-601D-1E4A-8404-A41CFF337182}"/>
                </a:ext>
              </a:extLst>
            </p:cNvPr>
            <p:cNvSpPr/>
            <p:nvPr/>
          </p:nvSpPr>
          <p:spPr>
            <a:xfrm rot="10800000">
              <a:off x="379186" y="538670"/>
              <a:ext cx="1299794" cy="207177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ágono 4">
              <a:extLst>
                <a:ext uri="{FF2B5EF4-FFF2-40B4-BE49-F238E27FC236}">
                  <a16:creationId xmlns:a16="http://schemas.microsoft.com/office/drawing/2014/main" id="{350934BA-59A7-064D-B1D0-790F988AD25F}"/>
                </a:ext>
              </a:extLst>
            </p:cNvPr>
            <p:cNvSpPr txBox="1"/>
            <p:nvPr/>
          </p:nvSpPr>
          <p:spPr>
            <a:xfrm rot="21600000">
              <a:off x="430980" y="538670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>
                  <a:solidFill>
                    <a:srgbClr val="095DA6"/>
                  </a:solidFill>
                </a:rPr>
                <a:t>Medio</a:t>
              </a:r>
            </a:p>
          </p:txBody>
        </p:sp>
      </p:grp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AE696630-A788-6847-9D68-4772412D599D}"/>
              </a:ext>
            </a:extLst>
          </p:cNvPr>
          <p:cNvSpPr txBox="1">
            <a:spLocks/>
          </p:cNvSpPr>
          <p:nvPr/>
        </p:nvSpPr>
        <p:spPr>
          <a:xfrm>
            <a:off x="1260094" y="3192663"/>
            <a:ext cx="4809000" cy="79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s-EC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Criterio 1: </a:t>
            </a:r>
          </a:p>
          <a:p>
            <a:pPr marL="0"/>
            <a:r>
              <a:rPr lang="es-EC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Ocupación de camas UCI-Covid-19</a:t>
            </a:r>
          </a:p>
          <a:p>
            <a:pPr marL="0"/>
            <a:r>
              <a:rPr lang="es-EC" sz="1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96%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5388DB3-FE2A-2E43-9FAE-05D7387C63E3}"/>
              </a:ext>
            </a:extLst>
          </p:cNvPr>
          <p:cNvGrpSpPr/>
          <p:nvPr/>
        </p:nvGrpSpPr>
        <p:grpSpPr>
          <a:xfrm>
            <a:off x="2225902" y="3922582"/>
            <a:ext cx="1299794" cy="207177"/>
            <a:chOff x="379186" y="626"/>
            <a:chExt cx="1299794" cy="207177"/>
          </a:xfrm>
        </p:grpSpPr>
        <p:sp>
          <p:nvSpPr>
            <p:cNvPr id="22" name="Pentágono 21">
              <a:extLst>
                <a:ext uri="{FF2B5EF4-FFF2-40B4-BE49-F238E27FC236}">
                  <a16:creationId xmlns:a16="http://schemas.microsoft.com/office/drawing/2014/main" id="{B4FBED91-F293-BE44-809B-CCD427EA688E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ntágono 4">
              <a:extLst>
                <a:ext uri="{FF2B5EF4-FFF2-40B4-BE49-F238E27FC236}">
                  <a16:creationId xmlns:a16="http://schemas.microsoft.com/office/drawing/2014/main" id="{5C972558-13C3-C048-BB0A-7B2554EDE09B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 Alto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8470B718-B110-B84A-8AAF-1011492BF3F9}"/>
              </a:ext>
            </a:extLst>
          </p:cNvPr>
          <p:cNvSpPr/>
          <p:nvPr/>
        </p:nvSpPr>
        <p:spPr>
          <a:xfrm>
            <a:off x="1260094" y="4359574"/>
            <a:ext cx="6096000" cy="9346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dirty="0"/>
              <a:t>Criterio 2: </a:t>
            </a:r>
          </a:p>
          <a:p>
            <a:r>
              <a:rPr lang="es-EC" sz="1600" dirty="0"/>
              <a:t>Ocupación de camas Hospitalización-Covid-19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es-EC" sz="1600" b="1" dirty="0">
                <a:solidFill>
                  <a:srgbClr val="0070C0"/>
                </a:solidFill>
              </a:rPr>
              <a:t>87%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58568A3-1F25-554A-ABC0-A13216DE4BFE}"/>
              </a:ext>
            </a:extLst>
          </p:cNvPr>
          <p:cNvGrpSpPr/>
          <p:nvPr/>
        </p:nvGrpSpPr>
        <p:grpSpPr>
          <a:xfrm>
            <a:off x="2204262" y="4951593"/>
            <a:ext cx="1299794" cy="207177"/>
            <a:chOff x="379186" y="626"/>
            <a:chExt cx="1299794" cy="207177"/>
          </a:xfrm>
        </p:grpSpPr>
        <p:sp>
          <p:nvSpPr>
            <p:cNvPr id="25" name="Pentágono 24">
              <a:extLst>
                <a:ext uri="{FF2B5EF4-FFF2-40B4-BE49-F238E27FC236}">
                  <a16:creationId xmlns:a16="http://schemas.microsoft.com/office/drawing/2014/main" id="{C7E75FB1-016E-E34D-933B-9472BA884E3F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ágono 4">
              <a:extLst>
                <a:ext uri="{FF2B5EF4-FFF2-40B4-BE49-F238E27FC236}">
                  <a16:creationId xmlns:a16="http://schemas.microsoft.com/office/drawing/2014/main" id="{3521F3C6-E8CA-CE42-94C8-02242AAE7216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Muy Alto</a:t>
              </a: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5FACB95-57F5-EF40-9E2A-0E89955173E6}"/>
              </a:ext>
            </a:extLst>
          </p:cNvPr>
          <p:cNvSpPr/>
          <p:nvPr/>
        </p:nvSpPr>
        <p:spPr>
          <a:xfrm>
            <a:off x="1260094" y="5364857"/>
            <a:ext cx="708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Criterio 1:</a:t>
            </a:r>
            <a:r>
              <a:rPr lang="es-EC" sz="1600" dirty="0"/>
              <a:t> </a:t>
            </a:r>
          </a:p>
          <a:p>
            <a:r>
              <a:rPr lang="es-EC" sz="1600" dirty="0"/>
              <a:t>Comportamiento social</a:t>
            </a:r>
          </a:p>
          <a:p>
            <a:r>
              <a:rPr lang="es-EC" sz="1600" b="1" dirty="0">
                <a:solidFill>
                  <a:srgbClr val="0070C0"/>
                </a:solidFill>
              </a:rPr>
              <a:t>77 fiestas</a:t>
            </a:r>
            <a:r>
              <a:rPr lang="es-EC" sz="1600" dirty="0"/>
              <a:t>, </a:t>
            </a:r>
            <a:r>
              <a:rPr lang="es-EC" sz="1600" b="1" dirty="0">
                <a:solidFill>
                  <a:srgbClr val="0070C0"/>
                </a:solidFill>
              </a:rPr>
              <a:t>289 </a:t>
            </a:r>
            <a:r>
              <a:rPr lang="es-ES_tradnl" sz="1600" b="1" dirty="0">
                <a:solidFill>
                  <a:srgbClr val="0070C0"/>
                </a:solidFill>
              </a:rPr>
              <a:t>disuasiones </a:t>
            </a:r>
            <a:r>
              <a:rPr lang="es-ES_tradnl" sz="1600" dirty="0"/>
              <a:t>de aglomeraciones y </a:t>
            </a:r>
            <a:r>
              <a:rPr lang="es-ES_tradnl" sz="1600" b="1" dirty="0">
                <a:solidFill>
                  <a:srgbClr val="0070C0"/>
                </a:solidFill>
              </a:rPr>
              <a:t>69 </a:t>
            </a:r>
            <a:r>
              <a:rPr lang="es-ES_tradnl" sz="1600" b="1" dirty="0" err="1">
                <a:solidFill>
                  <a:srgbClr val="0070C0"/>
                </a:solidFill>
              </a:rPr>
              <a:t>libadores</a:t>
            </a:r>
            <a:r>
              <a:rPr lang="es-EC" sz="1600" b="1" dirty="0">
                <a:solidFill>
                  <a:srgbClr val="0070C0"/>
                </a:solidFill>
              </a:rPr>
              <a:t>  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68DF079-0C1B-6548-BB20-F5AFE84B89E3}"/>
              </a:ext>
            </a:extLst>
          </p:cNvPr>
          <p:cNvGrpSpPr/>
          <p:nvPr/>
        </p:nvGrpSpPr>
        <p:grpSpPr>
          <a:xfrm>
            <a:off x="2251799" y="6148952"/>
            <a:ext cx="1299794" cy="207177"/>
            <a:chOff x="379186" y="626"/>
            <a:chExt cx="1299794" cy="207177"/>
          </a:xfrm>
        </p:grpSpPr>
        <p:sp>
          <p:nvSpPr>
            <p:cNvPr id="29" name="Pentágono 28">
              <a:extLst>
                <a:ext uri="{FF2B5EF4-FFF2-40B4-BE49-F238E27FC236}">
                  <a16:creationId xmlns:a16="http://schemas.microsoft.com/office/drawing/2014/main" id="{5FCCA6F6-A7A7-194E-B5BE-05B187C877E2}"/>
                </a:ext>
              </a:extLst>
            </p:cNvPr>
            <p:cNvSpPr/>
            <p:nvPr/>
          </p:nvSpPr>
          <p:spPr>
            <a:xfrm rot="10800000">
              <a:off x="379186" y="626"/>
              <a:ext cx="1299794" cy="207177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entágono 4">
              <a:extLst>
                <a:ext uri="{FF2B5EF4-FFF2-40B4-BE49-F238E27FC236}">
                  <a16:creationId xmlns:a16="http://schemas.microsoft.com/office/drawing/2014/main" id="{8D68C6F7-E69F-E241-B14D-64E1531F2717}"/>
                </a:ext>
              </a:extLst>
            </p:cNvPr>
            <p:cNvSpPr txBox="1"/>
            <p:nvPr/>
          </p:nvSpPr>
          <p:spPr>
            <a:xfrm rot="21600000">
              <a:off x="430980" y="626"/>
              <a:ext cx="1248000" cy="207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360" tIns="34290" rIns="64008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Muy Alto</a:t>
              </a:r>
            </a:p>
          </p:txBody>
        </p:sp>
      </p:grpSp>
      <p:sp>
        <p:nvSpPr>
          <p:cNvPr id="7" name="Abrir llave 6">
            <a:extLst>
              <a:ext uri="{FF2B5EF4-FFF2-40B4-BE49-F238E27FC236}">
                <a16:creationId xmlns:a16="http://schemas.microsoft.com/office/drawing/2014/main" id="{2FF737D3-C62E-114E-8D7F-AC55C5263909}"/>
              </a:ext>
            </a:extLst>
          </p:cNvPr>
          <p:cNvSpPr/>
          <p:nvPr/>
        </p:nvSpPr>
        <p:spPr>
          <a:xfrm>
            <a:off x="1090246" y="837291"/>
            <a:ext cx="169848" cy="1798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id="{FCF8EA58-79BB-0349-BF3C-71223440B1E8}"/>
              </a:ext>
            </a:extLst>
          </p:cNvPr>
          <p:cNvSpPr/>
          <p:nvPr/>
        </p:nvSpPr>
        <p:spPr>
          <a:xfrm>
            <a:off x="1110829" y="3126884"/>
            <a:ext cx="169848" cy="1798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C21F6656-B2E2-B04C-9879-DCFCCC21EB7E}"/>
              </a:ext>
            </a:extLst>
          </p:cNvPr>
          <p:cNvSpPr/>
          <p:nvPr/>
        </p:nvSpPr>
        <p:spPr>
          <a:xfrm>
            <a:off x="1106867" y="5293459"/>
            <a:ext cx="169848" cy="9254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7F6B317-3C91-D146-B791-4173DC4E9E86}"/>
              </a:ext>
            </a:extLst>
          </p:cNvPr>
          <p:cNvSpPr txBox="1"/>
          <p:nvPr/>
        </p:nvSpPr>
        <p:spPr>
          <a:xfrm>
            <a:off x="124437" y="1573903"/>
            <a:ext cx="8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0070C0"/>
                </a:solidFill>
              </a:rPr>
              <a:t>Bloque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043917A-4E8E-4144-A7A9-BCD50759F34F}"/>
              </a:ext>
            </a:extLst>
          </p:cNvPr>
          <p:cNvSpPr txBox="1"/>
          <p:nvPr/>
        </p:nvSpPr>
        <p:spPr>
          <a:xfrm>
            <a:off x="165516" y="3850133"/>
            <a:ext cx="8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0070C0"/>
                </a:solidFill>
              </a:rPr>
              <a:t>Bloque 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A7B80F2-CB0F-814A-B2E8-12FFA944D5E3}"/>
              </a:ext>
            </a:extLst>
          </p:cNvPr>
          <p:cNvSpPr txBox="1"/>
          <p:nvPr/>
        </p:nvSpPr>
        <p:spPr>
          <a:xfrm>
            <a:off x="131783" y="5605041"/>
            <a:ext cx="8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0070C0"/>
                </a:solidFill>
              </a:rPr>
              <a:t>Bloque 3</a:t>
            </a:r>
          </a:p>
        </p:txBody>
      </p:sp>
    </p:spTree>
    <p:extLst>
      <p:ext uri="{BB962C8B-B14F-4D97-AF65-F5344CB8AC3E}">
        <p14:creationId xmlns:p14="http://schemas.microsoft.com/office/powerpoint/2010/main" val="211170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200" y="1404233"/>
            <a:ext cx="10780059" cy="465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Apareció en la India en diciembre de 2020,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está presente en 104 países y va camino a convertirse en variante dominante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la Región de las Américas está presente en Perú, Argentina, Brasil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el Ecuador se ha notificado, desde el 11 de julio de 2021, 10 casos confirmados por la variante Delta en Machala(8) Guayaquil(2).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Es 60% más contagiosa que las variantes anteriores. Su velocidad de contagio(transmisibilidad) es muy alta. Ro = 5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Se adhiere más fácilmente a las células y se reproduce más rápidamente.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Es menos virulenta.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Afecta personas no vacunadas o parcialmente vacunadas y </a:t>
            </a:r>
            <a:r>
              <a:rPr lang="es-ES" sz="2000"/>
              <a:t>a jóvenes.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1820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15E6E31-1D17-4F39-AB24-F0CB51716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280" y="1415412"/>
            <a:ext cx="10759440" cy="442150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considerada </a:t>
            </a:r>
            <a:r>
              <a:rPr lang="es-E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Variante de preocupación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reunir las siguientes características: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Aumento de la transmisibilidad o cambio perjudicial en la epidemiología de la COVID-19; 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Aumento de la virulencia o cambio en la presentación clínica de la enfermedad; 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Disminución de la eficacia de las medidas sociales y de salud pública o de los medios de diagnóstico, las vacunas y los tratamientos disponibles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</a:p>
          <a:p>
            <a:pPr marL="0" indent="0">
              <a:lnSpc>
                <a:spcPct val="150000"/>
              </a:lnSpc>
            </a:pP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C185D-6849-4A85-A87C-ED923CD789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BC9B9-B678-47BA-A16C-674AD3015E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30B7B3-AEA5-42AB-AA51-D06A4339D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6DDF12A-0095-4827-B46A-F03F294FC333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59477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15E6E31-1D17-4F39-AB24-F0CB51716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280" y="1415412"/>
            <a:ext cx="10759440" cy="442150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cobertura de vacunación en el Ecuador no supera el 12%.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el DMQ es alta en el grupo de adultos mayores 65 años ( 92%),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los demás grupos de edad sigue siendo baja (12%), insuficiente para alcanzar la inmunidad de rebaño.(al menos 80% de la población vacunada). 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Actualmente hay gran diferencia entre mayor porcentaje de personas con primera dosis y menos de la mitad de personas con segunda dosis.</a:t>
            </a:r>
          </a:p>
          <a:p>
            <a:pPr marL="0" indent="0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La vacuna SINOVAC es la más aplicada en el Ecuador.  </a:t>
            </a:r>
          </a:p>
          <a:p>
            <a:pPr marL="0" indent="0">
              <a:lnSpc>
                <a:spcPct val="150000"/>
              </a:lnSpc>
            </a:pPr>
            <a:endParaRPr lang="es-EC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C185D-6849-4A85-A87C-ED923CD789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BC9B9-B678-47BA-A16C-674AD3015E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30B7B3-AEA5-42AB-AA51-D06A4339D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640095F-0FA9-4AB4-B28E-9EF1F46C0B31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417757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8B1A978-AD26-4673-A406-3EA902238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120" y="1305560"/>
            <a:ext cx="11353800" cy="4881880"/>
          </a:xfrm>
        </p:spPr>
        <p:txBody>
          <a:bodyPr/>
          <a:lstStyle/>
          <a:p>
            <a:pPr marL="660400" indent="-342900">
              <a:lnSpc>
                <a:spcPct val="115000"/>
              </a:lnSpc>
              <a:buFont typeface="+mj-lt"/>
              <a:buAutoNum type="arabicPeriod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Vigilancia Genómica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Muestra representativa de 500 pruebas PCR Para identificar la variante delta en los pacientes confirmados como covid-19 en 10 parroquias priorizadas. Con criterios clínicos: reinfecciones, infección luego de vacuna, jóvenes con cuadros graves.</a:t>
            </a:r>
          </a:p>
          <a:p>
            <a:pPr marL="660400" indent="-342900">
              <a:lnSpc>
                <a:spcPct val="115000"/>
              </a:lnSpc>
              <a:buFont typeface="+mj-lt"/>
              <a:buAutoNum type="arabicPeriod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60400" indent="-342900">
              <a:lnSpc>
                <a:spcPct val="115000"/>
              </a:lnSpc>
              <a:buFont typeface="+mj-lt"/>
              <a:buAutoNum type="arabicPeriod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60400" indent="-342900">
              <a:lnSpc>
                <a:spcPct val="115000"/>
              </a:lnSpc>
              <a:buFont typeface="+mj-lt"/>
              <a:buAutoNum type="arabicPeriod" startAt="2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Pruebas PCR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6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Se ha llegado a un acuerdo con los laboratorios de las Universidades </a:t>
            </a:r>
            <a:r>
              <a:rPr lang="es-ES" sz="1600" dirty="0" err="1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Catòlica</a:t>
            </a:r>
            <a:r>
              <a:rPr lang="es-ES" sz="16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 y San Francisco para realizar pruebas PCR con la primera y secuencia genómica con la segunda.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467F8-E003-443B-91F6-CDF162E4B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1933FD-6903-44B3-81F3-68F0670C0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AC99FD-34CB-4901-8D25-AA4D64022E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6AC9FA8-EA0C-446A-A3AF-96899D003832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Bambino-Bold ☞"/>
              </a:rPr>
              <a:t>Acciones desde la Secretaría de Salud:</a:t>
            </a:r>
            <a:endParaRPr lang="es-EC" sz="2400" b="1" dirty="0">
              <a:latin typeface="Bambino-Bold ☞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8AE4489-8201-42D7-B19F-8AF555F81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763154"/>
              </p:ext>
            </p:extLst>
          </p:nvPr>
        </p:nvGraphicFramePr>
        <p:xfrm>
          <a:off x="2290725" y="3127433"/>
          <a:ext cx="8128000" cy="233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80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8B1A978-AD26-4673-A406-3EA902238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120" y="1305560"/>
            <a:ext cx="11353800" cy="4881880"/>
          </a:xfrm>
        </p:spPr>
        <p:txBody>
          <a:bodyPr/>
          <a:lstStyle/>
          <a:p>
            <a:pPr marL="660400" indent="-342900">
              <a:lnSpc>
                <a:spcPct val="115000"/>
              </a:lnSpc>
              <a:buFont typeface="+mj-lt"/>
              <a:buAutoNum type="arabicPeriod" startAt="3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Vacunación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La Coordinación Zonal 9 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entregará 3000 dosis de vacunas para aplicar en los mercados al personal vendedor entre hoy sábado y mañana domingo</a:t>
            </a:r>
            <a:r>
              <a:rPr lang="es-E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inauguràndose</a:t>
            </a:r>
            <a:r>
              <a:rPr lang="es-E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la estrategia territorial que permitirá vacunar a comerciantes regularizados y no, todas las actividades productivas localizadas en las parroquias, los habitantes mayores de 16 años  y las personas rezagadas de otros grupos ya vacunados.</a:t>
            </a: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660400" indent="-342900">
              <a:lnSpc>
                <a:spcPct val="115000"/>
              </a:lnSpc>
              <a:buFont typeface="+mj-lt"/>
              <a:buAutoNum type="arabicPeriod" startAt="4"/>
              <a:tabLst>
                <a:tab pos="368935" algn="l"/>
              </a:tabLst>
            </a:pPr>
            <a:r>
              <a:rPr lang="es-ES" sz="1800" b="1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</a:rPr>
              <a:t>Atenciòn, rastreo y seguimiento</a:t>
            </a: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Se ha 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llegado a un acuerdo con el MSP para la provisión de un número de pruebas suficientes para toma de muestras en los puntos fijos y móviles ubicados en los barrios “calientes” en las parroquias priorizadas (12).</a:t>
            </a: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Se continúa con atención de </a:t>
            </a:r>
            <a:r>
              <a:rPr lang="es-ES" sz="18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Triaje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para toma de muestras en personas con síntomas, aislamiento y rastreo de contactos en casos positivos</a:t>
            </a:r>
          </a:p>
          <a:p>
            <a:pPr marL="6032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Se incorporarán 40 profesionales sanitarios para fortalecer las acciones de las brigadas de atención. Vacunación y vigilancia comunitaria.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solidFill>
                <a:schemeClr val="tx1"/>
              </a:solidFill>
              <a:latin typeface="+mn-lt"/>
              <a:ea typeface="Tahoma" panose="020B0604030504040204" pitchFamily="34" charset="0"/>
            </a:endParaRP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EC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467F8-E003-443B-91F6-CDF162E4B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1933FD-6903-44B3-81F3-68F0670C0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AC99FD-34CB-4901-8D25-AA4D64022E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66AC9FA8-EA0C-446A-A3AF-96899D003832}"/>
              </a:ext>
            </a:extLst>
          </p:cNvPr>
          <p:cNvSpPr txBox="1">
            <a:spLocks/>
          </p:cNvSpPr>
          <p:nvPr/>
        </p:nvSpPr>
        <p:spPr>
          <a:xfrm>
            <a:off x="838200" y="558800"/>
            <a:ext cx="7734300" cy="5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Bambino-Bold ☞"/>
              </a:rPr>
              <a:t>Acciones desde la Secretaría de Salud:</a:t>
            </a:r>
            <a:endParaRPr lang="es-EC" sz="2400" b="1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94715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21609B-34AC-4874-957D-997BD5A3C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680" y="567694"/>
            <a:ext cx="7734300" cy="524506"/>
          </a:xfrm>
        </p:spPr>
        <p:txBody>
          <a:bodyPr/>
          <a:lstStyle/>
          <a:p>
            <a:r>
              <a:rPr lang="es-EC" dirty="0"/>
              <a:t>PRUEBAS PCR  Y VIGILANCIA GENÒMICA EN EL ECUADOR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90590C-BD91-4B4C-BBFB-A52074C53E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1A06D6-D638-4607-B5BB-2A62C1D735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CC6637A-52B8-4213-BCD0-DE7AB5363228}"/>
              </a:ext>
            </a:extLst>
          </p:cNvPr>
          <p:cNvPicPr/>
          <p:nvPr/>
        </p:nvPicPr>
        <p:blipFill rotWithShape="1">
          <a:blip r:embed="rId3"/>
          <a:srcRect l="2388" t="20786" r="46186" b="18197"/>
          <a:stretch/>
        </p:blipFill>
        <p:spPr bwMode="auto">
          <a:xfrm>
            <a:off x="701040" y="1508760"/>
            <a:ext cx="5791200" cy="4236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CC2A6B-47E4-45F5-97AF-384AFCDA5327}"/>
              </a:ext>
            </a:extLst>
          </p:cNvPr>
          <p:cNvSpPr txBox="1"/>
          <p:nvPr/>
        </p:nvSpPr>
        <p:spPr>
          <a:xfrm>
            <a:off x="5821680" y="24567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ahoma" panose="020B0604030504040204" pitchFamily="34" charset="0"/>
              </a:rPr>
              <a:t>En el Ecuador se ha logrado reportar 120  secuenciaciones genéticas de variante alfa (B.1.1.7) y 46 de variante gamma (P.1), 10 de  variante delta(B.1.617.2)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936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74469" y="1551328"/>
            <a:ext cx="11443062" cy="4597254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</a:t>
            </a:r>
            <a:br>
              <a:rPr lang="es-ES" b="1" dirty="0"/>
            </a:br>
            <a:r>
              <a:rPr lang="es-ES" b="1" dirty="0"/>
              <a:t>Resultados del Modelo de Intervención Integral </a:t>
            </a:r>
            <a:br>
              <a:rPr lang="es-ES" b="1" dirty="0"/>
            </a:b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Semana Epidemiológica 27-2021</a:t>
            </a:r>
            <a:endParaRPr lang="es-ES_tradnl" b="1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42485E9-5B32-D34F-A908-D261B4DDC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81849"/>
          <a:stretch/>
        </p:blipFill>
        <p:spPr bwMode="auto">
          <a:xfrm>
            <a:off x="7805529" y="424069"/>
            <a:ext cx="1497497" cy="7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Hechos: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200" y="1413063"/>
            <a:ext cx="107800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principal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de transmisión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por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 ( gotas de 100 nanómetros de tamaño)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aerosoles se mantienen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suspendidos en el aire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Pueden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metros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59% de la transmisión mundial de coronavirus se ha dado desde personas asintomáticas o que tosen o estornudan(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aerosolización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del virus)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durante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segundos sin mascarilla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deja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 suspendidos en el aire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cerrados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son ambiente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óptimo para generación y suspensión de aeroso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R0 estimado para contagio por aerosoles es 2-5, esto significa que por cada persona infectada, se contagian de 2 a 5 por la exposición a aerosoles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uso adecuado de la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mascarilla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en espacios cerrados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sigue siendo la herramienta indispensable hasta alcanzar la inmunidad colectiva</a:t>
            </a:r>
          </a:p>
          <a:p>
            <a:endParaRPr lang="es-ES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296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476F56-E893-9649-8652-A38EF06E8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C" dirty="0"/>
              <a:t>Recomendaciones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8DADC-ADA1-6E4A-86E0-055FB88A05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166247-B6E8-C740-883B-5B34D389A8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BB54BD-D1FB-2F48-972F-DB3AB51222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53AF8B18-186A-5D48-87F0-94ACF95D199D}"/>
              </a:ext>
            </a:extLst>
          </p:cNvPr>
          <p:cNvSpPr txBox="1">
            <a:spLocks/>
          </p:cNvSpPr>
          <p:nvPr/>
        </p:nvSpPr>
        <p:spPr>
          <a:xfrm>
            <a:off x="547222" y="1083306"/>
            <a:ext cx="11353800" cy="488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Continuar actividades de identificación temprana, testeo, confinamiento, rastreo de contactos y seguimiento. </a:t>
            </a:r>
          </a:p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Intensificar la vacunación. Inicio de la estrategia territorial (mercados, tiendas, panaderías, actividades comerciales y productivas, habitantes mayores de 16 años en las parroquias priorizadas)</a:t>
            </a:r>
          </a:p>
          <a:p>
            <a:pPr marL="660400" indent="-342900">
              <a:lnSpc>
                <a:spcPct val="115000"/>
              </a:lnSpc>
              <a:buFont typeface="Arial"/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Muestreo para identificación de la nueva variante en las parroquias priorizadas y en </a:t>
            </a:r>
            <a:r>
              <a:rPr lang="es-ES" sz="1800" dirty="0">
                <a:solidFill>
                  <a:schemeClr val="tx1"/>
                </a:solidFill>
                <a:ea typeface="Tahoma" panose="020B0604030504040204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la población de comerciantes que realizan intercambio con provincias fronterizas.</a:t>
            </a:r>
          </a:p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Mantener el esquema de movilidad vehicular.</a:t>
            </a:r>
          </a:p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Aplicar la metodología de umbrales para recomendar el aumento o disminución de aforos</a:t>
            </a:r>
          </a:p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Incrementar lo estrategia de comunicación para mantener las medidas de bioseguridad en espacios abiertos y cerrados.</a:t>
            </a:r>
          </a:p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Incrementar los controles de aforos establecidos.</a:t>
            </a:r>
          </a:p>
          <a:p>
            <a:pPr marL="660400" indent="-342900">
              <a:lnSpc>
                <a:spcPct val="115000"/>
              </a:lnSpc>
              <a:buAutoNum type="arabicPeriod"/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Limitaciones en el uso del espacio público (</a:t>
            </a:r>
            <a:r>
              <a:rPr lang="es-ES" sz="18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libadores</a:t>
            </a: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).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 </a:t>
            </a:r>
          </a:p>
          <a:p>
            <a:pPr marL="317500" indent="0">
              <a:lnSpc>
                <a:spcPct val="115000"/>
              </a:lnSpc>
              <a:tabLst>
                <a:tab pos="368935" algn="l"/>
              </a:tabLst>
            </a:pPr>
            <a:endParaRPr lang="es-ES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endParaRPr lang="es-EC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46735" indent="-229235" algn="just">
              <a:lnSpc>
                <a:spcPct val="115000"/>
              </a:lnSpc>
              <a:tabLst>
                <a:tab pos="368935" algn="l"/>
              </a:tabLst>
            </a:pPr>
            <a:r>
              <a:rPr lang="es-ES" sz="1800" dirty="0"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EC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9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7091806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7" name="Rectangle 6"/>
          <p:cNvSpPr/>
          <p:nvPr/>
        </p:nvSpPr>
        <p:spPr>
          <a:xfrm>
            <a:off x="484266" y="2072742"/>
            <a:ext cx="11368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accent1"/>
                </a:solidFill>
                <a:hlinkClick r:id="rId2"/>
              </a:rPr>
              <a:t>https://public.tableau.com/app/profile/secretar.a.metropolitana.de.salud/viz/VisorsalasituacionalDMQ_16249873843630/MENU</a:t>
            </a:r>
            <a:r>
              <a:rPr lang="es-EC" sz="28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66" y="1627906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Sala de situación virtual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79531"/>
            <a:ext cx="526561" cy="545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107" y="5162147"/>
            <a:ext cx="526561" cy="545008"/>
          </a:xfrm>
          <a:prstGeom prst="rect">
            <a:avLst/>
          </a:prstGeom>
        </p:spPr>
      </p:pic>
      <p:pic>
        <p:nvPicPr>
          <p:cNvPr id="16" name="Imagen 15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94E18AB-A6A7-DA45-87CF-1A1732A93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66" y="3519522"/>
            <a:ext cx="5237384" cy="3027685"/>
          </a:xfrm>
          <a:prstGeom prst="rect">
            <a:avLst/>
          </a:prstGeom>
        </p:spPr>
      </p:pic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EE2F4CF-6665-B34F-B934-FA932B0B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437" y="3519522"/>
            <a:ext cx="5237385" cy="3027685"/>
          </a:xfrm>
          <a:prstGeom prst="rect">
            <a:avLst/>
          </a:prstGeom>
        </p:spPr>
      </p:pic>
      <p:pic>
        <p:nvPicPr>
          <p:cNvPr id="19" name="Picture 2" descr="logo">
            <a:extLst>
              <a:ext uri="{FF2B5EF4-FFF2-40B4-BE49-F238E27FC236}">
                <a16:creationId xmlns:a16="http://schemas.microsoft.com/office/drawing/2014/main" id="{25FD0B09-A61D-F444-97AC-EB098C216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81849"/>
          <a:stretch/>
        </p:blipFill>
        <p:spPr bwMode="auto">
          <a:xfrm>
            <a:off x="8066163" y="437559"/>
            <a:ext cx="1269899" cy="7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39804"/>
            <a:ext cx="3949700" cy="370116"/>
          </a:xfrm>
        </p:spPr>
        <p:txBody>
          <a:bodyPr/>
          <a:lstStyle/>
          <a:p>
            <a:r>
              <a:rPr lang="es-EC" dirty="0"/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Quito, Coordinación de Salud Zona9 (CZ9)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11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41325" y="1214846"/>
            <a:ext cx="4466743" cy="49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78069" y="849086"/>
            <a:ext cx="126609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C01B8C-DDDC-9B40-8264-D078B27464C7}"/>
              </a:ext>
            </a:extLst>
          </p:cNvPr>
          <p:cNvSpPr/>
          <p:nvPr/>
        </p:nvSpPr>
        <p:spPr>
          <a:xfrm>
            <a:off x="1" y="-37888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Línea de tiempo y casos confirmados Covid-19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57BF515-B8FE-4F60-A9EE-F40FAB3A8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40887"/>
              </p:ext>
            </p:extLst>
          </p:nvPr>
        </p:nvGraphicFramePr>
        <p:xfrm>
          <a:off x="125387" y="4392705"/>
          <a:ext cx="11550798" cy="19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247185" y="1529862"/>
            <a:ext cx="1969477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077808" y="1640155"/>
            <a:ext cx="3868615" cy="67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783"/>
            <a:ext cx="12192000" cy="326192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832480" y="1526735"/>
            <a:ext cx="4167554" cy="67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4FEDA0D-1B19-4240-A0DE-5F5D95AE5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377" y="1257347"/>
            <a:ext cx="3067050" cy="9239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7B718EF-295D-4D40-A36E-D608C0097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137" y="1241735"/>
            <a:ext cx="30670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154 775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372 999  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22 894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527 774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75 684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79 091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0.8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 a través de la Unidad de Información e Investigación (UIEIS) de la Secretaría de Salud (SS)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29.3%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346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8" y="5503253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2 908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4056482"/>
            <a:ext cx="15489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>
            <a:off x="5663596" y="5464122"/>
            <a:ext cx="136780" cy="19594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4962525" y="2676875"/>
            <a:ext cx="230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50429" y="2676875"/>
            <a:ext cx="231106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95518-3BE3-4A7B-90FA-DDE2EEF4044B}"/>
              </a:ext>
            </a:extLst>
          </p:cNvPr>
          <p:cNvSpPr/>
          <p:nvPr/>
        </p:nvSpPr>
        <p:spPr>
          <a:xfrm>
            <a:off x="627449" y="5865022"/>
            <a:ext cx="3294042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50" dirty="0"/>
              <a:t>*Metodología OMS: Denominador cálculo de positividad (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6D9FA140-51E0-4DC3-983E-E269ACF316B1}"/>
              </a:ext>
            </a:extLst>
          </p:cNvPr>
          <p:cNvGraphicFramePr>
            <a:graphicFrameLocks/>
          </p:cNvGraphicFramePr>
          <p:nvPr/>
        </p:nvGraphicFramePr>
        <p:xfrm>
          <a:off x="7205133" y="3918038"/>
          <a:ext cx="4572000" cy="23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ángulo redondeado 14">
            <a:extLst>
              <a:ext uri="{FF2B5EF4-FFF2-40B4-BE49-F238E27FC236}">
                <a16:creationId xmlns:a16="http://schemas.microsoft.com/office/drawing/2014/main" id="{25495428-ED8D-4E09-9B5E-B3934713AE33}"/>
              </a:ext>
            </a:extLst>
          </p:cNvPr>
          <p:cNvSpPr/>
          <p:nvPr/>
        </p:nvSpPr>
        <p:spPr>
          <a:xfrm>
            <a:off x="4134636" y="650468"/>
            <a:ext cx="3703648" cy="5168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Semana 27</a:t>
            </a:r>
          </a:p>
        </p:txBody>
      </p:sp>
    </p:spTree>
    <p:extLst>
      <p:ext uri="{BB962C8B-B14F-4D97-AF65-F5344CB8AC3E}">
        <p14:creationId xmlns:p14="http://schemas.microsoft.com/office/powerpoint/2010/main" val="122710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11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julio de 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400" b="1" dirty="0"/>
              <a:t>Distribución porcentual COVID-19 por SE, según Grupo Etario</a:t>
            </a:r>
            <a:r>
              <a:rPr lang="es-EC" sz="2400" b="1" dirty="0"/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19681F-630F-4167-8779-329EF9EE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5" y="1537334"/>
            <a:ext cx="10212082" cy="44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ráfico 73">
            <a:extLst>
              <a:ext uri="{FF2B5EF4-FFF2-40B4-BE49-F238E27FC236}">
                <a16:creationId xmlns:a16="http://schemas.microsoft.com/office/drawing/2014/main" id="{01CF431E-24FA-4DD9-AA99-352787BCD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4685"/>
              </p:ext>
            </p:extLst>
          </p:nvPr>
        </p:nvGraphicFramePr>
        <p:xfrm>
          <a:off x="7055456" y="3354979"/>
          <a:ext cx="5029786" cy="296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>
          <a:xfrm>
            <a:off x="7106157" y="1664347"/>
            <a:ext cx="2271275" cy="945267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QUITO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2020 : 17 989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2021: 11 061 (al 11/07/2021)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42 653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49831"/>
            <a:ext cx="154894" cy="106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794505" y="5478446"/>
            <a:ext cx="52610" cy="1008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 flipV="1">
            <a:off x="5088732" y="2697956"/>
            <a:ext cx="13573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37037" y="2697956"/>
            <a:ext cx="221880" cy="236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34398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PACIETES EN ESPERA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97B812-534B-422A-907B-DF24BECDDFC0}"/>
              </a:ext>
            </a:extLst>
          </p:cNvPr>
          <p:cNvSpPr txBox="1"/>
          <p:nvPr/>
        </p:nvSpPr>
        <p:spPr>
          <a:xfrm>
            <a:off x="7233701" y="1268886"/>
            <a:ext cx="377668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rgbClr val="002060"/>
                </a:solidFill>
                <a:latin typeface="Bambino-Bold ☞"/>
              </a:rPr>
              <a:t>DEFUNCIONES GENERALES QUITO Y GUAYAQUIL 2020 – 2021. INEC- REGISTRO CIVIL</a:t>
            </a:r>
          </a:p>
        </p:txBody>
      </p:sp>
      <p:sp>
        <p:nvSpPr>
          <p:cNvPr id="42" name="Marcador de texto 13">
            <a:extLst>
              <a:ext uri="{FF2B5EF4-FFF2-40B4-BE49-F238E27FC236}">
                <a16:creationId xmlns:a16="http://schemas.microsoft.com/office/drawing/2014/main" id="{D5E9B90F-287B-4220-A181-83C9ABAA45B0}"/>
              </a:ext>
            </a:extLst>
          </p:cNvPr>
          <p:cNvSpPr txBox="1">
            <a:spLocks/>
          </p:cNvSpPr>
          <p:nvPr/>
        </p:nvSpPr>
        <p:spPr>
          <a:xfrm>
            <a:off x="7474485" y="2733356"/>
            <a:ext cx="1333959" cy="38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29 050</a:t>
            </a:r>
          </a:p>
        </p:txBody>
      </p:sp>
      <p:sp>
        <p:nvSpPr>
          <p:cNvPr id="43" name="Marcador de texto 12">
            <a:extLst>
              <a:ext uri="{FF2B5EF4-FFF2-40B4-BE49-F238E27FC236}">
                <a16:creationId xmlns:a16="http://schemas.microsoft.com/office/drawing/2014/main" id="{63322F79-F6E0-4500-8427-A939A2083DD8}"/>
              </a:ext>
            </a:extLst>
          </p:cNvPr>
          <p:cNvSpPr txBox="1">
            <a:spLocks/>
          </p:cNvSpPr>
          <p:nvPr/>
        </p:nvSpPr>
        <p:spPr>
          <a:xfrm>
            <a:off x="9377433" y="1700534"/>
            <a:ext cx="2377882" cy="918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GUAYAQUIL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2020 = 29 401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2021 = 13 252 (al 11/07/2021)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5A50B624-7F8C-49F9-989E-961050D7EE02}"/>
              </a:ext>
            </a:extLst>
          </p:cNvPr>
          <p:cNvSpPr txBox="1">
            <a:spLocks/>
          </p:cNvSpPr>
          <p:nvPr/>
        </p:nvSpPr>
        <p:spPr>
          <a:xfrm>
            <a:off x="1401245" y="1676797"/>
            <a:ext cx="1299285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85%</a:t>
            </a:r>
            <a:endParaRPr lang="es-ES_tradnl" dirty="0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81C43DD9-5A34-4BFF-9D4B-BBF421F97015}"/>
              </a:ext>
            </a:extLst>
          </p:cNvPr>
          <p:cNvSpPr txBox="1">
            <a:spLocks/>
          </p:cNvSpPr>
          <p:nvPr/>
        </p:nvSpPr>
        <p:spPr>
          <a:xfrm>
            <a:off x="1389583" y="2637596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21</a:t>
            </a:r>
          </a:p>
        </p:txBody>
      </p:sp>
      <p:sp>
        <p:nvSpPr>
          <p:cNvPr id="53" name="Marcador de texto 4">
            <a:extLst>
              <a:ext uri="{FF2B5EF4-FFF2-40B4-BE49-F238E27FC236}">
                <a16:creationId xmlns:a16="http://schemas.microsoft.com/office/drawing/2014/main" id="{AB654CB3-802C-427E-8770-0784654C7B03}"/>
              </a:ext>
            </a:extLst>
          </p:cNvPr>
          <p:cNvSpPr txBox="1">
            <a:spLocks/>
          </p:cNvSpPr>
          <p:nvPr/>
        </p:nvSpPr>
        <p:spPr>
          <a:xfrm>
            <a:off x="1401245" y="355587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96%</a:t>
            </a:r>
            <a:endParaRPr lang="es-ES_tradnl" dirty="0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BE1D5DB-3569-424B-89CC-C410470C592B}"/>
              </a:ext>
            </a:extLst>
          </p:cNvPr>
          <p:cNvSpPr txBox="1">
            <a:spLocks/>
          </p:cNvSpPr>
          <p:nvPr/>
        </p:nvSpPr>
        <p:spPr>
          <a:xfrm>
            <a:off x="1368712" y="4536459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75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D40F71E-9772-4634-B651-D6C242DBE000}"/>
              </a:ext>
            </a:extLst>
          </p:cNvPr>
          <p:cNvSpPr txBox="1"/>
          <p:nvPr/>
        </p:nvSpPr>
        <p:spPr>
          <a:xfrm>
            <a:off x="1269509" y="121149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OCUPACIÓN HOSPITALIZACIÓN 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BB80626-F535-4064-81AC-5D825E72F58C}"/>
              </a:ext>
            </a:extLst>
          </p:cNvPr>
          <p:cNvSpPr txBox="1"/>
          <p:nvPr/>
        </p:nvSpPr>
        <p:spPr>
          <a:xfrm>
            <a:off x="767168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EDFCD8B-515F-4A61-AF87-D2E7549E3E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94" y="1607994"/>
            <a:ext cx="468129" cy="468129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331A689-6805-498E-800E-35986980A06E}"/>
              </a:ext>
            </a:extLst>
          </p:cNvPr>
          <p:cNvSpPr txBox="1"/>
          <p:nvPr/>
        </p:nvSpPr>
        <p:spPr>
          <a:xfrm>
            <a:off x="1250050" y="219166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PACIENTES EN ESPERA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2EF078F-BF52-41AF-8226-B019A8FF3BE8}"/>
              </a:ext>
            </a:extLst>
          </p:cNvPr>
          <p:cNvSpPr txBox="1"/>
          <p:nvPr/>
        </p:nvSpPr>
        <p:spPr>
          <a:xfrm>
            <a:off x="807126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257F2FC-33D6-4C48-9651-6C65C957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762" y="2488172"/>
            <a:ext cx="547495" cy="54749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587DCB6D-853F-48BE-B48C-DF15B459346D}"/>
              </a:ext>
            </a:extLst>
          </p:cNvPr>
          <p:cNvSpPr txBox="1"/>
          <p:nvPr/>
        </p:nvSpPr>
        <p:spPr>
          <a:xfrm>
            <a:off x="1269509" y="315650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r>
              <a:rPr lang="es-EC" dirty="0"/>
              <a:t>% DE OCUPACIÓN DE UCI/UCIN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2C382EE-39F5-4AB6-AAB3-3566489F8028}"/>
              </a:ext>
            </a:extLst>
          </p:cNvPr>
          <p:cNvSpPr txBox="1"/>
          <p:nvPr/>
        </p:nvSpPr>
        <p:spPr>
          <a:xfrm>
            <a:off x="838116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588D5B-000E-498A-B649-F5B870954FC7}"/>
              </a:ext>
            </a:extLst>
          </p:cNvPr>
          <p:cNvSpPr txBox="1"/>
          <p:nvPr/>
        </p:nvSpPr>
        <p:spPr>
          <a:xfrm>
            <a:off x="817740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07CFBB27-95EE-45C1-B32E-B270EB7BB0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685" y="3472084"/>
            <a:ext cx="395438" cy="39543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39F6DE1A-F6C6-4B10-A611-9312C86CE135}"/>
              </a:ext>
            </a:extLst>
          </p:cNvPr>
          <p:cNvSpPr txBox="1"/>
          <p:nvPr/>
        </p:nvSpPr>
        <p:spPr>
          <a:xfrm>
            <a:off x="1280123" y="408757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1"/>
                </a:solidFill>
                <a:latin typeface="Bambino-Bold ☞"/>
              </a:rPr>
              <a:t>No. DE PACIENTES EN ESPERA UCI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FFF5F8E9-E2E3-4B37-973D-C4E4928F058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61939" y="4362317"/>
            <a:ext cx="455139" cy="455139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097EE713-1442-41E5-9052-6026CFA88E22}"/>
              </a:ext>
            </a:extLst>
          </p:cNvPr>
          <p:cNvSpPr txBox="1"/>
          <p:nvPr/>
        </p:nvSpPr>
        <p:spPr>
          <a:xfrm>
            <a:off x="439858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0070E57-B7DF-42F1-98E1-36ECE989A438}"/>
              </a:ext>
            </a:extLst>
          </p:cNvPr>
          <p:cNvSpPr txBox="1"/>
          <p:nvPr/>
        </p:nvSpPr>
        <p:spPr>
          <a:xfrm>
            <a:off x="3029492" y="779688"/>
            <a:ext cx="452437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C73B69-08CA-4210-8BAF-38D197A6ED6A}"/>
              </a:ext>
            </a:extLst>
          </p:cNvPr>
          <p:cNvCxnSpPr>
            <a:cxnSpLocks/>
          </p:cNvCxnSpPr>
          <p:nvPr/>
        </p:nvCxnSpPr>
        <p:spPr>
          <a:xfrm>
            <a:off x="2409287" y="1799824"/>
            <a:ext cx="205006" cy="1480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F1FBFEB-A611-4374-A988-141450B8B432}"/>
              </a:ext>
            </a:extLst>
          </p:cNvPr>
          <p:cNvCxnSpPr>
            <a:cxnSpLocks/>
          </p:cNvCxnSpPr>
          <p:nvPr/>
        </p:nvCxnSpPr>
        <p:spPr>
          <a:xfrm flipV="1">
            <a:off x="2446717" y="3527010"/>
            <a:ext cx="104135" cy="1932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 flipV="1">
            <a:off x="2308527" y="4608308"/>
            <a:ext cx="241883" cy="17432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6F674A73-5FBF-455E-96B4-4D747A705504}"/>
              </a:ext>
            </a:extLst>
          </p:cNvPr>
          <p:cNvSpPr/>
          <p:nvPr/>
        </p:nvSpPr>
        <p:spPr>
          <a:xfrm>
            <a:off x="1188899" y="580687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D5DEDF2-C92E-4A17-A828-942D597FE57C}"/>
              </a:ext>
            </a:extLst>
          </p:cNvPr>
          <p:cNvSpPr txBox="1"/>
          <p:nvPr/>
        </p:nvSpPr>
        <p:spPr>
          <a:xfrm>
            <a:off x="615210" y="5256729"/>
            <a:ext cx="2461091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No. DE LEVANTAMIENTOS DE CADAVERES DEL 5 AL 11 DE JULIO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16DF9C-801A-41F8-8629-E3C3039250AA}"/>
              </a:ext>
            </a:extLst>
          </p:cNvPr>
          <p:cNvSpPr txBox="1"/>
          <p:nvPr/>
        </p:nvSpPr>
        <p:spPr>
          <a:xfrm>
            <a:off x="7474485" y="3272496"/>
            <a:ext cx="4676257" cy="409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DEFUNCIONES GENERALES QUITO, GUAYAQUIL. </a:t>
            </a:r>
          </a:p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REGISTRO CIVIL.  MAYO- 07 JULIO 2021</a:t>
            </a:r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. </a:t>
            </a:r>
            <a:endParaRPr lang="es-EC" sz="1050" dirty="0">
              <a:solidFill>
                <a:srgbClr val="EF5B3F"/>
              </a:solidFill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>
            <a:off x="1964639" y="6071268"/>
            <a:ext cx="32548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A79C6F7E-89C5-4A68-B2AE-97C5A2FCA157}"/>
              </a:ext>
            </a:extLst>
          </p:cNvPr>
          <p:cNvCxnSpPr>
            <a:cxnSpLocks/>
          </p:cNvCxnSpPr>
          <p:nvPr/>
        </p:nvCxnSpPr>
        <p:spPr>
          <a:xfrm>
            <a:off x="2360370" y="2724081"/>
            <a:ext cx="205006" cy="1480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Gráfico 71">
            <a:extLst>
              <a:ext uri="{FF2B5EF4-FFF2-40B4-BE49-F238E27FC236}">
                <a16:creationId xmlns:a16="http://schemas.microsoft.com/office/drawing/2014/main" id="{7E4A8130-C643-47B7-A426-BD163F3DC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32232"/>
              </p:ext>
            </p:extLst>
          </p:nvPr>
        </p:nvGraphicFramePr>
        <p:xfrm>
          <a:off x="3265242" y="1349803"/>
          <a:ext cx="3752053" cy="495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5682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106 537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104 740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1 797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S_tradnl" dirty="0"/>
              <a:t>136 018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360994" y="6546162"/>
            <a:ext cx="3633705" cy="45463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0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julio de 2021</a:t>
            </a:r>
          </a:p>
          <a:p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10-07-2021. Actualización 12-07-2021 11:07</a:t>
            </a:r>
            <a:endParaRPr lang="es-EC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822415" y="5430273"/>
            <a:ext cx="1024700" cy="360058"/>
          </a:xfrm>
        </p:spPr>
        <p:txBody>
          <a:bodyPr/>
          <a:lstStyle/>
          <a:p>
            <a:r>
              <a:rPr lang="es-ES_tradnl" dirty="0"/>
              <a:t>22%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2757121" y="6423180"/>
            <a:ext cx="5307492" cy="364116"/>
          </a:xfrm>
        </p:spPr>
        <p:txBody>
          <a:bodyPr/>
          <a:lstStyle/>
          <a:p>
            <a:pPr marL="216000">
              <a:lnSpc>
                <a:spcPct val="100000"/>
              </a:lnSpc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s-ES_trad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41.3%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18038"/>
            <a:ext cx="154894" cy="1384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51966-059C-41B0-9D07-2B5EAF2919AE}"/>
              </a:ext>
            </a:extLst>
          </p:cNvPr>
          <p:cNvSpPr txBox="1"/>
          <p:nvPr/>
        </p:nvSpPr>
        <p:spPr>
          <a:xfrm>
            <a:off x="1157401" y="1085971"/>
            <a:ext cx="254908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10" b="1" dirty="0">
                <a:solidFill>
                  <a:srgbClr val="002060"/>
                </a:solidFill>
                <a:latin typeface="Bambino-Bold ☞"/>
              </a:rPr>
              <a:t>NÚMERO DE MUESTRAS TOMADAS POR LA SS PARA DETECCIÓN DE SARS-COV-2 </a:t>
            </a:r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QUITO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315366-4552-4C1B-AA94-5C5CCF10C697}"/>
              </a:ext>
            </a:extLst>
          </p:cNvPr>
          <p:cNvSpPr txBox="1"/>
          <p:nvPr/>
        </p:nvSpPr>
        <p:spPr>
          <a:xfrm>
            <a:off x="751516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65753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PRUEBAS DIAGNÓSTICAS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91CBF5F-E3E1-4BF4-B215-E2ADE6653511}"/>
              </a:ext>
            </a:extLst>
          </p:cNvPr>
          <p:cNvSpPr txBox="1"/>
          <p:nvPr/>
        </p:nvSpPr>
        <p:spPr>
          <a:xfrm>
            <a:off x="791474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DD32E8-237A-4CBC-BECC-4112915A2787}"/>
              </a:ext>
            </a:extLst>
          </p:cNvPr>
          <p:cNvSpPr txBox="1"/>
          <p:nvPr/>
        </p:nvSpPr>
        <p:spPr>
          <a:xfrm>
            <a:off x="1253857" y="315650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rgbClr val="EF5B3F"/>
                </a:solidFill>
                <a:latin typeface="Bambino-Bold ☞"/>
              </a:rPr>
              <a:t>ANTIGENOS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A7AF5EB-DEA3-40BF-84A1-6E3B75BD39A5}"/>
              </a:ext>
            </a:extLst>
          </p:cNvPr>
          <p:cNvSpPr txBox="1"/>
          <p:nvPr/>
        </p:nvSpPr>
        <p:spPr>
          <a:xfrm>
            <a:off x="822464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74FE6C6-3BBA-49F3-B2E9-74E5B3A4C7AF}"/>
              </a:ext>
            </a:extLst>
          </p:cNvPr>
          <p:cNvSpPr txBox="1"/>
          <p:nvPr/>
        </p:nvSpPr>
        <p:spPr>
          <a:xfrm>
            <a:off x="802088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F61916E-215D-486A-AA94-5585B977EC72}"/>
              </a:ext>
            </a:extLst>
          </p:cNvPr>
          <p:cNvSpPr txBox="1"/>
          <p:nvPr/>
        </p:nvSpPr>
        <p:spPr>
          <a:xfrm>
            <a:off x="1264471" y="4087571"/>
            <a:ext cx="218521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just"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pPr algn="l"/>
            <a:r>
              <a:rPr lang="es-EC" dirty="0"/>
              <a:t>No ATENCIONES REALIZADAS SS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B2CE0A0-D711-4DA9-85D5-5B005098E4A9}"/>
              </a:ext>
            </a:extLst>
          </p:cNvPr>
          <p:cNvSpPr txBox="1"/>
          <p:nvPr/>
        </p:nvSpPr>
        <p:spPr>
          <a:xfrm>
            <a:off x="4121334" y="1567756"/>
            <a:ext cx="2344824" cy="3031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BCF5D659-B8A7-46FE-835F-12708874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87164"/>
              </p:ext>
            </p:extLst>
          </p:nvPr>
        </p:nvGraphicFramePr>
        <p:xfrm>
          <a:off x="3904068" y="2244577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171 537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82 111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353 648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784E96A8-7354-49EE-BAA6-7279D210467F}"/>
              </a:ext>
            </a:extLst>
          </p:cNvPr>
          <p:cNvSpPr txBox="1"/>
          <p:nvPr/>
        </p:nvSpPr>
        <p:spPr>
          <a:xfrm>
            <a:off x="3998138" y="1444106"/>
            <a:ext cx="268112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LA SECRETARÍA DE SALUD. QUITO, 13 MARZO - 08 DE JULIO DE 2021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366CDC7-0B8D-490C-BA46-90734B04F017}"/>
              </a:ext>
            </a:extLst>
          </p:cNvPr>
          <p:cNvSpPr txBox="1"/>
          <p:nvPr/>
        </p:nvSpPr>
        <p:spPr>
          <a:xfrm>
            <a:off x="3842257" y="3081725"/>
            <a:ext cx="307540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EF5B3F"/>
                </a:solidFill>
                <a:latin typeface="Bambino-Bold ☞"/>
              </a:rPr>
              <a:t>PERSONAS INMUNIZADAS  CONTRA COVID-19 POR  EL MINISTERIO DE SALUD PÚBLICA. QUITO, HASTA 10 DE JULIO</a:t>
            </a:r>
          </a:p>
        </p:txBody>
      </p:sp>
      <p:graphicFrame>
        <p:nvGraphicFramePr>
          <p:cNvPr id="65" name="Tabla 64">
            <a:extLst>
              <a:ext uri="{FF2B5EF4-FFF2-40B4-BE49-F238E27FC236}">
                <a16:creationId xmlns:a16="http://schemas.microsoft.com/office/drawing/2014/main" id="{48DFEC0F-E431-459A-A760-3EA5D1504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74927"/>
              </p:ext>
            </p:extLst>
          </p:nvPr>
        </p:nvGraphicFramePr>
        <p:xfrm>
          <a:off x="3873162" y="3685575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772 883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371 247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1 144 130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66" name="CuadroTexto 65">
            <a:extLst>
              <a:ext uri="{FF2B5EF4-FFF2-40B4-BE49-F238E27FC236}">
                <a16:creationId xmlns:a16="http://schemas.microsoft.com/office/drawing/2014/main" id="{62CB7A75-92CE-482C-A40F-5A58AF391FE4}"/>
              </a:ext>
            </a:extLst>
          </p:cNvPr>
          <p:cNvSpPr txBox="1"/>
          <p:nvPr/>
        </p:nvSpPr>
        <p:spPr>
          <a:xfrm>
            <a:off x="4664135" y="4610398"/>
            <a:ext cx="1393869" cy="830997"/>
          </a:xfrm>
          <a:prstGeom prst="rect">
            <a:avLst/>
          </a:prstGeom>
          <a:solidFill>
            <a:srgbClr val="E73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% DE 1eras DOSIS APLICADAS POR LA SS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5FCAD08-9CAF-4630-884B-B7859D760BD1}"/>
              </a:ext>
            </a:extLst>
          </p:cNvPr>
          <p:cNvSpPr txBox="1"/>
          <p:nvPr/>
        </p:nvSpPr>
        <p:spPr>
          <a:xfrm>
            <a:off x="424206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B3EDBF-B393-4FFF-893D-8BD00D15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316" y="1583035"/>
            <a:ext cx="493478" cy="49347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F92A5F-9C7A-4C31-84F1-D888021BDA71}"/>
              </a:ext>
            </a:extLst>
          </p:cNvPr>
          <p:cNvSpPr/>
          <p:nvPr/>
        </p:nvSpPr>
        <p:spPr>
          <a:xfrm>
            <a:off x="1116506" y="578035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24.2%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883EC6E-D582-42FB-90A1-82C0FF136CCB}"/>
              </a:ext>
            </a:extLst>
          </p:cNvPr>
          <p:cNvSpPr txBox="1"/>
          <p:nvPr/>
        </p:nvSpPr>
        <p:spPr>
          <a:xfrm>
            <a:off x="580292" y="5256729"/>
            <a:ext cx="2496009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POSITIVIDAD EN ATENCIONES REALIZADAS POR LA SS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7152687-14A5-42C7-9DD9-6B988936CC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26" y="2554645"/>
            <a:ext cx="436031" cy="4360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5A43316-ABEF-4009-BD0B-8004A26E3E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66" y="3449966"/>
            <a:ext cx="555936" cy="5559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AC99CF6-24F6-401B-A99F-03112CC2B5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008" y="4332645"/>
            <a:ext cx="516268" cy="51626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F68AB334-BE46-4380-BDE8-2FAE1B5EAFB2}"/>
              </a:ext>
            </a:extLst>
          </p:cNvPr>
          <p:cNvSpPr txBox="1"/>
          <p:nvPr/>
        </p:nvSpPr>
        <p:spPr>
          <a:xfrm>
            <a:off x="7147277" y="1303020"/>
            <a:ext cx="4847422" cy="403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10" b="1" dirty="0">
                <a:solidFill>
                  <a:srgbClr val="002060"/>
                </a:solidFill>
                <a:latin typeface="Bambino-Bold ☞"/>
              </a:rPr>
              <a:t>DOSIS APLICADAS Y COBERTURA DE VACUNACIÓN. MINISTERIO DE SALUD-SECRETARÍA DE SALUD. COVID-19. QUITO 10-07-2021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07C6FCC1-A840-4C42-BCA0-DB545318F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281131"/>
              </p:ext>
            </p:extLst>
          </p:nvPr>
        </p:nvGraphicFramePr>
        <p:xfrm>
          <a:off x="7057340" y="1726023"/>
          <a:ext cx="5134659" cy="460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643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11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julio de 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400" b="1" dirty="0"/>
              <a:t>Casos confirmados COVID-19. Por semana epidemiológica según Fecha de inicio de síntomas. Quito 2020-2021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65202" y="1250279"/>
            <a:ext cx="3361731" cy="42384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latin typeface="Bambino-Regular" panose="00000500000000000000" pitchFamily="2" charset="0"/>
              </a:rPr>
              <a:t>Hasta la semana epidemiológica Nro. 27 de 2021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4242F-A1B4-1A4F-BF42-8E959F97E85F}"/>
              </a:ext>
            </a:extLst>
          </p:cNvPr>
          <p:cNvSpPr txBox="1"/>
          <p:nvPr/>
        </p:nvSpPr>
        <p:spPr>
          <a:xfrm>
            <a:off x="4726236" y="5914250"/>
            <a:ext cx="37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002060"/>
                </a:solidFill>
              </a:rPr>
              <a:t>Semana epidemiológica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69C62E-A315-481D-AD76-3CC766A5FAFD}"/>
              </a:ext>
            </a:extLst>
          </p:cNvPr>
          <p:cNvSpPr txBox="1"/>
          <p:nvPr/>
        </p:nvSpPr>
        <p:spPr>
          <a:xfrm>
            <a:off x="2565010" y="2383322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A91D27-271E-4A54-AB68-FBDA8E20B764}"/>
              </a:ext>
            </a:extLst>
          </p:cNvPr>
          <p:cNvSpPr txBox="1"/>
          <p:nvPr/>
        </p:nvSpPr>
        <p:spPr>
          <a:xfrm>
            <a:off x="8344038" y="2380658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E73122"/>
                </a:solidFill>
              </a:rPr>
              <a:t>2021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FC5E8B7-769A-4EEE-9834-622BA49CA997}"/>
              </a:ext>
            </a:extLst>
          </p:cNvPr>
          <p:cNvGraphicFramePr>
            <a:graphicFrameLocks/>
          </p:cNvGraphicFramePr>
          <p:nvPr/>
        </p:nvGraphicFramePr>
        <p:xfrm>
          <a:off x="125387" y="1867851"/>
          <a:ext cx="11819499" cy="420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836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DC64E09A-764B-4F09-9195-D23AFDD31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829" y="296547"/>
            <a:ext cx="8792306" cy="828868"/>
          </a:xfrm>
          <a:noFill/>
        </p:spPr>
        <p:txBody>
          <a:bodyPr/>
          <a:lstStyle/>
          <a:p>
            <a:pPr>
              <a:buClr>
                <a:srgbClr val="17365D"/>
              </a:buClr>
              <a:buSzPts val="7000"/>
            </a:pPr>
            <a:r>
              <a:rPr lang="es-MX" sz="2400" b="1" dirty="0">
                <a:solidFill>
                  <a:schemeClr val="accent1"/>
                </a:solidFill>
                <a:latin typeface="Bambino-Bold ☞"/>
              </a:rPr>
              <a:t>Distribución de Casos Confirmados, Probables y Sospechosos según Parroquias del DMQ</a:t>
            </a:r>
            <a:endParaRPr lang="es-MX" sz="2400" b="1" dirty="0">
              <a:solidFill>
                <a:schemeClr val="accent1"/>
              </a:solidFill>
              <a:latin typeface="Bambino-Bold ☞"/>
              <a:sym typeface="Arial"/>
            </a:endParaRPr>
          </a:p>
          <a:p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664B87B-3CEF-4432-BEA4-306504DAB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490E6EA7-6CA0-4620-B4F1-F937C9C38B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 </a:t>
            </a:r>
            <a:r>
              <a:rPr lang="es-EC" dirty="0"/>
              <a:t>: </a:t>
            </a:r>
            <a:r>
              <a:rPr lang="es-EC" dirty="0">
                <a:solidFill>
                  <a:schemeClr val="bg1"/>
                </a:solidFill>
              </a:rPr>
              <a:t>11 de julio de 2021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5B8BEC6-443C-4B3F-8801-0C8534066B5E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UIEIS-DMPPS-SS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A056FBB-8001-449A-9AC3-979A290D4973}"/>
              </a:ext>
            </a:extLst>
          </p:cNvPr>
          <p:cNvGraphicFramePr>
            <a:graphicFrameLocks/>
          </p:cNvGraphicFramePr>
          <p:nvPr/>
        </p:nvGraphicFramePr>
        <p:xfrm>
          <a:off x="67122" y="1164003"/>
          <a:ext cx="12057756" cy="52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5724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15727</TotalTime>
  <Words>2037</Words>
  <Application>Microsoft Macintosh PowerPoint</Application>
  <PresentationFormat>Panorámica</PresentationFormat>
  <Paragraphs>289</Paragraphs>
  <Slides>22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Tahoma</vt:lpstr>
      <vt:lpstr>Wingdings</vt:lpstr>
      <vt:lpstr>PRESENTACIÓN COE</vt:lpstr>
      <vt:lpstr>Presentación de PowerPoint</vt:lpstr>
      <vt:lpstr>Informe epidemiológico de COVID-19 Resultados del Modelo de Intervención Integral  Distrito Metropolitano de Quito  Semana Epidemiológica 27-2021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Ximena Guadalupe Abarca</cp:lastModifiedBy>
  <cp:revision>1662</cp:revision>
  <cp:lastPrinted>2021-07-12T17:53:06Z</cp:lastPrinted>
  <dcterms:created xsi:type="dcterms:W3CDTF">2021-02-04T20:28:42Z</dcterms:created>
  <dcterms:modified xsi:type="dcterms:W3CDTF">2021-07-17T21:48:36Z</dcterms:modified>
</cp:coreProperties>
</file>