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510" r:id="rId4"/>
    <p:sldId id="484" r:id="rId5"/>
    <p:sldId id="483" r:id="rId6"/>
    <p:sldId id="482" r:id="rId7"/>
    <p:sldId id="500" r:id="rId8"/>
    <p:sldId id="501" r:id="rId9"/>
    <p:sldId id="503" r:id="rId10"/>
    <p:sldId id="350" r:id="rId11"/>
    <p:sldId id="342" r:id="rId12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>
      <p:ext uri="{19B8F6BF-5375-455C-9EA6-DF929625EA0E}">
        <p15:presenceInfo xmlns:p15="http://schemas.microsoft.com/office/powerpoint/2012/main" userId="Catalina Isabel Yépez Silva" providerId="None"/>
      </p:ext>
    </p:extLst>
  </p:cmAuthor>
  <p:cmAuthor id="2" name="Silvia Cecilia Armas Narvaez" initials="SCAN" lastIdx="8" clrIdx="1">
    <p:extLst>
      <p:ext uri="{19B8F6BF-5375-455C-9EA6-DF929625EA0E}">
        <p15:presenceInfo xmlns:p15="http://schemas.microsoft.com/office/powerpoint/2012/main" userId="S::silvia.armas@quito.gob.ec::22fcaceb-0c00-4347-be9c-cea1fd55d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BF453"/>
    <a:srgbClr val="AD2994"/>
    <a:srgbClr val="A828A8"/>
    <a:srgbClr val="E73122"/>
    <a:srgbClr val="EF5B3F"/>
    <a:srgbClr val="095DA6"/>
    <a:srgbClr val="1599D6"/>
    <a:srgbClr val="EDA71B"/>
    <a:srgbClr val="6D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 autoAdjust="0"/>
    <p:restoredTop sz="94910" autoAdjust="0"/>
  </p:normalViewPr>
  <p:slideViewPr>
    <p:cSldViewPr snapToGrid="0" snapToObjects="1">
      <p:cViewPr varScale="1">
        <p:scale>
          <a:sx n="110" d="100"/>
          <a:sy n="110" d="100"/>
        </p:scale>
        <p:origin x="88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Sala%20Situacional\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REgistro%20civil%20fallecidos%20quito%20guay%20may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gproano\Downloads\OCUPACION%20DE%20CAMAS%2011-07-2021%2012.0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IMPORTANT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Hoja1!$L$23:$L$30</c:f>
              <c:strCache>
                <c:ptCount val="8"/>
                <c:pt idx="0">
                  <c:v>de 0 a 11 meses</c:v>
                </c:pt>
                <c:pt idx="1">
                  <c:v>de 1 a 4 años</c:v>
                </c:pt>
                <c:pt idx="2">
                  <c:v>de 5 a 9 años</c:v>
                </c:pt>
                <c:pt idx="3">
                  <c:v>de 10 a 14 años</c:v>
                </c:pt>
                <c:pt idx="4">
                  <c:v>de 15 a 19 años</c:v>
                </c:pt>
                <c:pt idx="5">
                  <c:v>de 20 a 49 años</c:v>
                </c:pt>
                <c:pt idx="6">
                  <c:v>de 50 a 64 años</c:v>
                </c:pt>
                <c:pt idx="7">
                  <c:v>mas de 65</c:v>
                </c:pt>
              </c:strCache>
            </c:strRef>
          </c:cat>
          <c:val>
            <c:numRef>
              <c:f>Hoja1!$M$23:$M$30</c:f>
              <c:numCache>
                <c:formatCode>0.00%</c:formatCode>
                <c:ptCount val="8"/>
                <c:pt idx="0">
                  <c:v>1.6000000000000001E-3</c:v>
                </c:pt>
                <c:pt idx="1">
                  <c:v>5.7000000000000002E-3</c:v>
                </c:pt>
                <c:pt idx="2">
                  <c:v>9.4999999999999998E-3</c:v>
                </c:pt>
                <c:pt idx="3">
                  <c:v>1.6299999999999999E-2</c:v>
                </c:pt>
                <c:pt idx="4">
                  <c:v>3.4099999999999998E-2</c:v>
                </c:pt>
                <c:pt idx="5">
                  <c:v>0.61960000000000004</c:v>
                </c:pt>
                <c:pt idx="6">
                  <c:v>0.2046</c:v>
                </c:pt>
                <c:pt idx="7">
                  <c:v>0.1087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70-4F0F-99D1-E0E1F57BE2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28698959"/>
        <c:axId val="2128674415"/>
      </c:barChart>
      <c:catAx>
        <c:axId val="2128698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8674415"/>
        <c:crosses val="autoZero"/>
        <c:auto val="1"/>
        <c:lblAlgn val="ctr"/>
        <c:lblOffset val="100"/>
        <c:noMultiLvlLbl val="0"/>
      </c:catAx>
      <c:valAx>
        <c:axId val="2128674415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2869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6536891925542E-2"/>
          <c:y val="2.5103491189359492E-2"/>
          <c:w val="0.93467605898721084"/>
          <c:h val="0.836514310178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'Hoja1 (2)'!$B$17</c:f>
              <c:strCache>
                <c:ptCount val="1"/>
                <c:pt idx="0">
                  <c:v>Quito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(2)'!$C$17:$BR$17</c:f>
              <c:numCache>
                <c:formatCode>General</c:formatCode>
                <c:ptCount val="68"/>
                <c:pt idx="0">
                  <c:v>75</c:v>
                </c:pt>
                <c:pt idx="1">
                  <c:v>79</c:v>
                </c:pt>
                <c:pt idx="2">
                  <c:v>87</c:v>
                </c:pt>
                <c:pt idx="3">
                  <c:v>59</c:v>
                </c:pt>
                <c:pt idx="4">
                  <c:v>80</c:v>
                </c:pt>
                <c:pt idx="5">
                  <c:v>72</c:v>
                </c:pt>
                <c:pt idx="6">
                  <c:v>75</c:v>
                </c:pt>
                <c:pt idx="7">
                  <c:v>71</c:v>
                </c:pt>
                <c:pt idx="8">
                  <c:v>84</c:v>
                </c:pt>
                <c:pt idx="9">
                  <c:v>65</c:v>
                </c:pt>
                <c:pt idx="10">
                  <c:v>59</c:v>
                </c:pt>
                <c:pt idx="11">
                  <c:v>61</c:v>
                </c:pt>
                <c:pt idx="12">
                  <c:v>67</c:v>
                </c:pt>
                <c:pt idx="13">
                  <c:v>75</c:v>
                </c:pt>
                <c:pt idx="14">
                  <c:v>76</c:v>
                </c:pt>
                <c:pt idx="15">
                  <c:v>74</c:v>
                </c:pt>
                <c:pt idx="16">
                  <c:v>75</c:v>
                </c:pt>
                <c:pt idx="17">
                  <c:v>68</c:v>
                </c:pt>
                <c:pt idx="18">
                  <c:v>69</c:v>
                </c:pt>
                <c:pt idx="19">
                  <c:v>70</c:v>
                </c:pt>
                <c:pt idx="20">
                  <c:v>67</c:v>
                </c:pt>
                <c:pt idx="21">
                  <c:v>71</c:v>
                </c:pt>
                <c:pt idx="22">
                  <c:v>60</c:v>
                </c:pt>
                <c:pt idx="23">
                  <c:v>61</c:v>
                </c:pt>
                <c:pt idx="24">
                  <c:v>68</c:v>
                </c:pt>
                <c:pt idx="25">
                  <c:v>64</c:v>
                </c:pt>
                <c:pt idx="26">
                  <c:v>52</c:v>
                </c:pt>
                <c:pt idx="27">
                  <c:v>59</c:v>
                </c:pt>
                <c:pt idx="28">
                  <c:v>56</c:v>
                </c:pt>
                <c:pt idx="29">
                  <c:v>46</c:v>
                </c:pt>
                <c:pt idx="30">
                  <c:v>9</c:v>
                </c:pt>
                <c:pt idx="31">
                  <c:v>45</c:v>
                </c:pt>
                <c:pt idx="32">
                  <c:v>53</c:v>
                </c:pt>
                <c:pt idx="33">
                  <c:v>60</c:v>
                </c:pt>
                <c:pt idx="34">
                  <c:v>52</c:v>
                </c:pt>
                <c:pt idx="35">
                  <c:v>50</c:v>
                </c:pt>
                <c:pt idx="36">
                  <c:v>62</c:v>
                </c:pt>
                <c:pt idx="37">
                  <c:v>47</c:v>
                </c:pt>
                <c:pt idx="38">
                  <c:v>48</c:v>
                </c:pt>
                <c:pt idx="39">
                  <c:v>59</c:v>
                </c:pt>
                <c:pt idx="40">
                  <c:v>52</c:v>
                </c:pt>
                <c:pt idx="41">
                  <c:v>48</c:v>
                </c:pt>
                <c:pt idx="42">
                  <c:v>49</c:v>
                </c:pt>
                <c:pt idx="43">
                  <c:v>49</c:v>
                </c:pt>
                <c:pt idx="44">
                  <c:v>42</c:v>
                </c:pt>
                <c:pt idx="45">
                  <c:v>50</c:v>
                </c:pt>
                <c:pt idx="46">
                  <c:v>56</c:v>
                </c:pt>
                <c:pt idx="47">
                  <c:v>53</c:v>
                </c:pt>
                <c:pt idx="48">
                  <c:v>56</c:v>
                </c:pt>
                <c:pt idx="49">
                  <c:v>38</c:v>
                </c:pt>
                <c:pt idx="50">
                  <c:v>56</c:v>
                </c:pt>
                <c:pt idx="51">
                  <c:v>52</c:v>
                </c:pt>
                <c:pt idx="52">
                  <c:v>52</c:v>
                </c:pt>
                <c:pt idx="53">
                  <c:v>51</c:v>
                </c:pt>
                <c:pt idx="54">
                  <c:v>37</c:v>
                </c:pt>
                <c:pt idx="55">
                  <c:v>53</c:v>
                </c:pt>
                <c:pt idx="56">
                  <c:v>49</c:v>
                </c:pt>
                <c:pt idx="57">
                  <c:v>48</c:v>
                </c:pt>
                <c:pt idx="58">
                  <c:v>39</c:v>
                </c:pt>
                <c:pt idx="59">
                  <c:v>38</c:v>
                </c:pt>
                <c:pt idx="60">
                  <c:v>25</c:v>
                </c:pt>
                <c:pt idx="61">
                  <c:v>48</c:v>
                </c:pt>
                <c:pt idx="62">
                  <c:v>45</c:v>
                </c:pt>
                <c:pt idx="63">
                  <c:v>52</c:v>
                </c:pt>
                <c:pt idx="64">
                  <c:v>56</c:v>
                </c:pt>
                <c:pt idx="65">
                  <c:v>39</c:v>
                </c:pt>
                <c:pt idx="66">
                  <c:v>49</c:v>
                </c:pt>
                <c:pt idx="6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248-4BF0-AE2F-808914A62BD2}"/>
            </c:ext>
          </c:extLst>
        </c:ser>
        <c:ser>
          <c:idx val="1"/>
          <c:order val="1"/>
          <c:tx>
            <c:strRef>
              <c:f>'Hoja1 (2)'!$B$18</c:f>
              <c:strCache>
                <c:ptCount val="1"/>
                <c:pt idx="0">
                  <c:v>Guayaquil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(2)'!$C$18:$BR$18</c:f>
              <c:numCache>
                <c:formatCode>General</c:formatCode>
                <c:ptCount val="68"/>
                <c:pt idx="0">
                  <c:v>89</c:v>
                </c:pt>
                <c:pt idx="1">
                  <c:v>99</c:v>
                </c:pt>
                <c:pt idx="2">
                  <c:v>91</c:v>
                </c:pt>
                <c:pt idx="3">
                  <c:v>90</c:v>
                </c:pt>
                <c:pt idx="4">
                  <c:v>100</c:v>
                </c:pt>
                <c:pt idx="5">
                  <c:v>83</c:v>
                </c:pt>
                <c:pt idx="6">
                  <c:v>76</c:v>
                </c:pt>
                <c:pt idx="7">
                  <c:v>83</c:v>
                </c:pt>
                <c:pt idx="8">
                  <c:v>81</c:v>
                </c:pt>
                <c:pt idx="9">
                  <c:v>64</c:v>
                </c:pt>
                <c:pt idx="10">
                  <c:v>74</c:v>
                </c:pt>
                <c:pt idx="11">
                  <c:v>78</c:v>
                </c:pt>
                <c:pt idx="12">
                  <c:v>76</c:v>
                </c:pt>
                <c:pt idx="13">
                  <c:v>64</c:v>
                </c:pt>
                <c:pt idx="14">
                  <c:v>73</c:v>
                </c:pt>
                <c:pt idx="15">
                  <c:v>66</c:v>
                </c:pt>
                <c:pt idx="16">
                  <c:v>73</c:v>
                </c:pt>
                <c:pt idx="17">
                  <c:v>84</c:v>
                </c:pt>
                <c:pt idx="18">
                  <c:v>57</c:v>
                </c:pt>
                <c:pt idx="19">
                  <c:v>65</c:v>
                </c:pt>
                <c:pt idx="20">
                  <c:v>63</c:v>
                </c:pt>
                <c:pt idx="21">
                  <c:v>73</c:v>
                </c:pt>
                <c:pt idx="22">
                  <c:v>65</c:v>
                </c:pt>
                <c:pt idx="23">
                  <c:v>74</c:v>
                </c:pt>
                <c:pt idx="24">
                  <c:v>54</c:v>
                </c:pt>
                <c:pt idx="25">
                  <c:v>63</c:v>
                </c:pt>
                <c:pt idx="26">
                  <c:v>66</c:v>
                </c:pt>
                <c:pt idx="27">
                  <c:v>61</c:v>
                </c:pt>
                <c:pt idx="28">
                  <c:v>48</c:v>
                </c:pt>
                <c:pt idx="29">
                  <c:v>51</c:v>
                </c:pt>
                <c:pt idx="30">
                  <c:v>30</c:v>
                </c:pt>
                <c:pt idx="31">
                  <c:v>60</c:v>
                </c:pt>
                <c:pt idx="32">
                  <c:v>68</c:v>
                </c:pt>
                <c:pt idx="33">
                  <c:v>62</c:v>
                </c:pt>
                <c:pt idx="34">
                  <c:v>43</c:v>
                </c:pt>
                <c:pt idx="35">
                  <c:v>44</c:v>
                </c:pt>
                <c:pt idx="36">
                  <c:v>50</c:v>
                </c:pt>
                <c:pt idx="37">
                  <c:v>62</c:v>
                </c:pt>
                <c:pt idx="38">
                  <c:v>62</c:v>
                </c:pt>
                <c:pt idx="39">
                  <c:v>46</c:v>
                </c:pt>
                <c:pt idx="40">
                  <c:v>45</c:v>
                </c:pt>
                <c:pt idx="41">
                  <c:v>50</c:v>
                </c:pt>
                <c:pt idx="42">
                  <c:v>53</c:v>
                </c:pt>
                <c:pt idx="43">
                  <c:v>51</c:v>
                </c:pt>
                <c:pt idx="44">
                  <c:v>56</c:v>
                </c:pt>
                <c:pt idx="45">
                  <c:v>61</c:v>
                </c:pt>
                <c:pt idx="46">
                  <c:v>66</c:v>
                </c:pt>
                <c:pt idx="47">
                  <c:v>58</c:v>
                </c:pt>
                <c:pt idx="48">
                  <c:v>56</c:v>
                </c:pt>
                <c:pt idx="49">
                  <c:v>50</c:v>
                </c:pt>
                <c:pt idx="50">
                  <c:v>53</c:v>
                </c:pt>
                <c:pt idx="51">
                  <c:v>65</c:v>
                </c:pt>
                <c:pt idx="52">
                  <c:v>64</c:v>
                </c:pt>
                <c:pt idx="53">
                  <c:v>58</c:v>
                </c:pt>
                <c:pt idx="54">
                  <c:v>60</c:v>
                </c:pt>
                <c:pt idx="55">
                  <c:v>43</c:v>
                </c:pt>
                <c:pt idx="56">
                  <c:v>47</c:v>
                </c:pt>
                <c:pt idx="57">
                  <c:v>53</c:v>
                </c:pt>
                <c:pt idx="58">
                  <c:v>40</c:v>
                </c:pt>
                <c:pt idx="59">
                  <c:v>56</c:v>
                </c:pt>
                <c:pt idx="60">
                  <c:v>26</c:v>
                </c:pt>
                <c:pt idx="61">
                  <c:v>60</c:v>
                </c:pt>
                <c:pt idx="62">
                  <c:v>43</c:v>
                </c:pt>
                <c:pt idx="63">
                  <c:v>50</c:v>
                </c:pt>
                <c:pt idx="64">
                  <c:v>50</c:v>
                </c:pt>
                <c:pt idx="65">
                  <c:v>51</c:v>
                </c:pt>
                <c:pt idx="66">
                  <c:v>59</c:v>
                </c:pt>
                <c:pt idx="6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248-4BF0-AE2F-808914A6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383344"/>
        <c:axId val="339438272"/>
      </c:barChart>
      <c:lineChart>
        <c:grouping val="standard"/>
        <c:varyColors val="0"/>
        <c:ser>
          <c:idx val="2"/>
          <c:order val="2"/>
          <c:tx>
            <c:strRef>
              <c:f>'Hoja1 (2)'!$B$19</c:f>
              <c:strCache>
                <c:ptCount val="1"/>
                <c:pt idx="0">
                  <c:v>Ecuador 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'Hoja1 (2)'!$C$16:$BR$16</c:f>
              <c:numCache>
                <c:formatCode>m/d/yyyy</c:formatCode>
                <c:ptCount val="68"/>
                <c:pt idx="0">
                  <c:v>44317</c:v>
                </c:pt>
                <c:pt idx="1">
                  <c:v>44318</c:v>
                </c:pt>
                <c:pt idx="2">
                  <c:v>44319</c:v>
                </c:pt>
                <c:pt idx="3">
                  <c:v>44320</c:v>
                </c:pt>
                <c:pt idx="4">
                  <c:v>44321</c:v>
                </c:pt>
                <c:pt idx="5">
                  <c:v>44322</c:v>
                </c:pt>
                <c:pt idx="6">
                  <c:v>44323</c:v>
                </c:pt>
                <c:pt idx="7">
                  <c:v>44324</c:v>
                </c:pt>
                <c:pt idx="8">
                  <c:v>44325</c:v>
                </c:pt>
                <c:pt idx="9">
                  <c:v>44326</c:v>
                </c:pt>
                <c:pt idx="10">
                  <c:v>44327</c:v>
                </c:pt>
                <c:pt idx="11">
                  <c:v>44328</c:v>
                </c:pt>
                <c:pt idx="12">
                  <c:v>44329</c:v>
                </c:pt>
                <c:pt idx="13">
                  <c:v>44330</c:v>
                </c:pt>
                <c:pt idx="14">
                  <c:v>44331</c:v>
                </c:pt>
                <c:pt idx="15">
                  <c:v>44332</c:v>
                </c:pt>
                <c:pt idx="16">
                  <c:v>44333</c:v>
                </c:pt>
                <c:pt idx="17">
                  <c:v>44334</c:v>
                </c:pt>
                <c:pt idx="18">
                  <c:v>44335</c:v>
                </c:pt>
                <c:pt idx="19">
                  <c:v>44336</c:v>
                </c:pt>
                <c:pt idx="20">
                  <c:v>44337</c:v>
                </c:pt>
                <c:pt idx="21">
                  <c:v>44338</c:v>
                </c:pt>
                <c:pt idx="22">
                  <c:v>44339</c:v>
                </c:pt>
                <c:pt idx="23">
                  <c:v>44340</c:v>
                </c:pt>
                <c:pt idx="24">
                  <c:v>44341</c:v>
                </c:pt>
                <c:pt idx="25">
                  <c:v>44342</c:v>
                </c:pt>
                <c:pt idx="26">
                  <c:v>44343</c:v>
                </c:pt>
                <c:pt idx="27">
                  <c:v>44344</c:v>
                </c:pt>
                <c:pt idx="28">
                  <c:v>44345</c:v>
                </c:pt>
                <c:pt idx="29">
                  <c:v>44346</c:v>
                </c:pt>
                <c:pt idx="30">
                  <c:v>44347</c:v>
                </c:pt>
                <c:pt idx="31">
                  <c:v>44348</c:v>
                </c:pt>
                <c:pt idx="32">
                  <c:v>44349</c:v>
                </c:pt>
                <c:pt idx="33">
                  <c:v>44350</c:v>
                </c:pt>
                <c:pt idx="34">
                  <c:v>44351</c:v>
                </c:pt>
                <c:pt idx="35">
                  <c:v>44352</c:v>
                </c:pt>
                <c:pt idx="36">
                  <c:v>44353</c:v>
                </c:pt>
                <c:pt idx="37">
                  <c:v>44354</c:v>
                </c:pt>
                <c:pt idx="38">
                  <c:v>44355</c:v>
                </c:pt>
                <c:pt idx="39">
                  <c:v>44356</c:v>
                </c:pt>
                <c:pt idx="40">
                  <c:v>44357</c:v>
                </c:pt>
                <c:pt idx="41">
                  <c:v>44358</c:v>
                </c:pt>
                <c:pt idx="42">
                  <c:v>44359</c:v>
                </c:pt>
                <c:pt idx="43">
                  <c:v>44360</c:v>
                </c:pt>
                <c:pt idx="44">
                  <c:v>44361</c:v>
                </c:pt>
                <c:pt idx="45">
                  <c:v>44362</c:v>
                </c:pt>
                <c:pt idx="46">
                  <c:v>44363</c:v>
                </c:pt>
                <c:pt idx="47">
                  <c:v>44364</c:v>
                </c:pt>
                <c:pt idx="48">
                  <c:v>44365</c:v>
                </c:pt>
                <c:pt idx="49">
                  <c:v>44366</c:v>
                </c:pt>
                <c:pt idx="50">
                  <c:v>44367</c:v>
                </c:pt>
                <c:pt idx="51">
                  <c:v>44368</c:v>
                </c:pt>
                <c:pt idx="52">
                  <c:v>44369</c:v>
                </c:pt>
                <c:pt idx="53">
                  <c:v>44370</c:v>
                </c:pt>
                <c:pt idx="54">
                  <c:v>44371</c:v>
                </c:pt>
                <c:pt idx="55">
                  <c:v>44372</c:v>
                </c:pt>
                <c:pt idx="56">
                  <c:v>44373</c:v>
                </c:pt>
                <c:pt idx="57">
                  <c:v>44374</c:v>
                </c:pt>
                <c:pt idx="58">
                  <c:v>44375</c:v>
                </c:pt>
                <c:pt idx="59">
                  <c:v>44376</c:v>
                </c:pt>
                <c:pt idx="60">
                  <c:v>44377</c:v>
                </c:pt>
                <c:pt idx="61">
                  <c:v>44378</c:v>
                </c:pt>
                <c:pt idx="62">
                  <c:v>44379</c:v>
                </c:pt>
                <c:pt idx="63">
                  <c:v>44380</c:v>
                </c:pt>
                <c:pt idx="64">
                  <c:v>44381</c:v>
                </c:pt>
                <c:pt idx="65">
                  <c:v>44382</c:v>
                </c:pt>
                <c:pt idx="66">
                  <c:v>44383</c:v>
                </c:pt>
                <c:pt idx="67">
                  <c:v>44384</c:v>
                </c:pt>
              </c:numCache>
            </c:numRef>
          </c:cat>
          <c:val>
            <c:numRef>
              <c:f>'Hoja1 (2)'!$C$19:$BR$19</c:f>
              <c:numCache>
                <c:formatCode>General</c:formatCode>
                <c:ptCount val="68"/>
                <c:pt idx="0">
                  <c:v>420</c:v>
                </c:pt>
                <c:pt idx="1">
                  <c:v>423</c:v>
                </c:pt>
                <c:pt idx="2">
                  <c:v>424</c:v>
                </c:pt>
                <c:pt idx="3">
                  <c:v>419</c:v>
                </c:pt>
                <c:pt idx="4">
                  <c:v>458</c:v>
                </c:pt>
                <c:pt idx="5">
                  <c:v>404</c:v>
                </c:pt>
                <c:pt idx="6">
                  <c:v>375</c:v>
                </c:pt>
                <c:pt idx="7">
                  <c:v>389</c:v>
                </c:pt>
                <c:pt idx="8">
                  <c:v>374</c:v>
                </c:pt>
                <c:pt idx="9">
                  <c:v>374</c:v>
                </c:pt>
                <c:pt idx="10">
                  <c:v>367</c:v>
                </c:pt>
                <c:pt idx="11">
                  <c:v>360</c:v>
                </c:pt>
                <c:pt idx="12">
                  <c:v>370</c:v>
                </c:pt>
                <c:pt idx="13">
                  <c:v>364</c:v>
                </c:pt>
                <c:pt idx="14">
                  <c:v>343</c:v>
                </c:pt>
                <c:pt idx="15">
                  <c:v>313</c:v>
                </c:pt>
                <c:pt idx="16">
                  <c:v>370</c:v>
                </c:pt>
                <c:pt idx="17">
                  <c:v>346</c:v>
                </c:pt>
                <c:pt idx="18">
                  <c:v>293</c:v>
                </c:pt>
                <c:pt idx="19">
                  <c:v>311</c:v>
                </c:pt>
                <c:pt idx="20">
                  <c:v>300</c:v>
                </c:pt>
                <c:pt idx="21">
                  <c:v>321</c:v>
                </c:pt>
                <c:pt idx="22">
                  <c:v>303</c:v>
                </c:pt>
                <c:pt idx="23">
                  <c:v>306</c:v>
                </c:pt>
                <c:pt idx="24">
                  <c:v>324</c:v>
                </c:pt>
                <c:pt idx="25">
                  <c:v>280</c:v>
                </c:pt>
                <c:pt idx="26">
                  <c:v>275</c:v>
                </c:pt>
                <c:pt idx="27">
                  <c:v>236</c:v>
                </c:pt>
                <c:pt idx="28">
                  <c:v>217</c:v>
                </c:pt>
                <c:pt idx="29">
                  <c:v>206</c:v>
                </c:pt>
                <c:pt idx="30">
                  <c:v>75</c:v>
                </c:pt>
                <c:pt idx="31">
                  <c:v>262</c:v>
                </c:pt>
                <c:pt idx="32">
                  <c:v>288</c:v>
                </c:pt>
                <c:pt idx="33">
                  <c:v>298</c:v>
                </c:pt>
                <c:pt idx="34">
                  <c:v>257</c:v>
                </c:pt>
                <c:pt idx="35">
                  <c:v>265</c:v>
                </c:pt>
                <c:pt idx="36">
                  <c:v>277</c:v>
                </c:pt>
                <c:pt idx="37">
                  <c:v>281</c:v>
                </c:pt>
                <c:pt idx="38">
                  <c:v>293</c:v>
                </c:pt>
                <c:pt idx="39">
                  <c:v>285</c:v>
                </c:pt>
                <c:pt idx="40">
                  <c:v>265</c:v>
                </c:pt>
                <c:pt idx="41">
                  <c:v>272</c:v>
                </c:pt>
                <c:pt idx="42">
                  <c:v>266</c:v>
                </c:pt>
                <c:pt idx="43">
                  <c:v>255</c:v>
                </c:pt>
                <c:pt idx="44">
                  <c:v>267</c:v>
                </c:pt>
                <c:pt idx="45">
                  <c:v>267</c:v>
                </c:pt>
                <c:pt idx="46">
                  <c:v>256</c:v>
                </c:pt>
                <c:pt idx="47">
                  <c:v>262</c:v>
                </c:pt>
                <c:pt idx="48">
                  <c:v>271</c:v>
                </c:pt>
                <c:pt idx="49">
                  <c:v>262</c:v>
                </c:pt>
                <c:pt idx="50">
                  <c:v>261</c:v>
                </c:pt>
                <c:pt idx="51">
                  <c:v>256</c:v>
                </c:pt>
                <c:pt idx="52">
                  <c:v>270</c:v>
                </c:pt>
                <c:pt idx="53">
                  <c:v>284</c:v>
                </c:pt>
                <c:pt idx="54">
                  <c:v>222</c:v>
                </c:pt>
                <c:pt idx="55">
                  <c:v>227</c:v>
                </c:pt>
                <c:pt idx="56">
                  <c:v>256</c:v>
                </c:pt>
                <c:pt idx="57">
                  <c:v>248</c:v>
                </c:pt>
                <c:pt idx="58">
                  <c:v>212</c:v>
                </c:pt>
                <c:pt idx="59">
                  <c:v>192</c:v>
                </c:pt>
                <c:pt idx="60">
                  <c:v>83</c:v>
                </c:pt>
                <c:pt idx="61">
                  <c:v>242</c:v>
                </c:pt>
                <c:pt idx="62">
                  <c:v>220</c:v>
                </c:pt>
                <c:pt idx="63">
                  <c:v>239</c:v>
                </c:pt>
                <c:pt idx="64">
                  <c:v>257</c:v>
                </c:pt>
                <c:pt idx="65">
                  <c:v>233</c:v>
                </c:pt>
                <c:pt idx="66">
                  <c:v>209</c:v>
                </c:pt>
                <c:pt idx="67">
                  <c:v>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6-6248-4BF0-AE2F-808914A62B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388304"/>
        <c:axId val="266126352"/>
      </c:lineChart>
      <c:dateAx>
        <c:axId val="268383344"/>
        <c:scaling>
          <c:orientation val="minMax"/>
          <c:max val="44384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9438272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339438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8383344"/>
        <c:crosses val="autoZero"/>
        <c:crossBetween val="between"/>
      </c:valAx>
      <c:valAx>
        <c:axId val="266126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40388304"/>
        <c:crosses val="max"/>
        <c:crossBetween val="between"/>
      </c:valAx>
      <c:dateAx>
        <c:axId val="3403883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66126352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67626214389566"/>
          <c:y val="0.1180353170727729"/>
          <c:w val="0.42246988232765353"/>
          <c:h val="0.105160345871621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63172147473595575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0F2B6F7-EF28-4150-8394-1C24D461266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D22-4EFC-983A-B84E1A18D1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A4C3CD-6F93-46BD-8A1D-13ACC13D1010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D22-4EFC-983A-B84E1A18D1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11F8DE-8D68-4FDB-94D3-ED1A1508011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D22-4EFC-983A-B84E1A18D1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29091FB-08C8-4DB9-86F1-2C509C0B439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D22-4EFC-983A-B84E1A18D1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A4DEC22-4587-4E4B-A3B2-07AAACEDC4F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D22-4EFC-983A-B84E1A18D1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C8CA88B-A8D1-423B-976C-B97DC49EB80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D22-4EFC-983A-B84E1A18D1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9588FC3-7DDE-4315-89F9-CBB171A8F4D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D22-4EFC-983A-B84E1A18D1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C6EB64F-A6E7-4085-A42B-42B793C48719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D22-4EFC-983A-B84E1A18D1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40E042D-6E3A-4526-9A4A-07B6AB84625E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D22-4EFC-983A-B84E1A18D1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139BBBD-776D-4069-8C54-572E800E94D2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D22-4EFC-983A-B84E1A18D1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5FC4E09-012D-436D-8FAB-3D7939F6F14F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22-4EFC-983A-B84E1A18D1E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Hoja1!$O$3:$O$14</c:f>
              <c:numCache>
                <c:formatCode>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37.5</c:v>
                </c:pt>
                <c:pt idx="4">
                  <c:v>20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22-4EFC-983A-B84E1A18D1EC}"/>
            </c:ext>
          </c:extLst>
        </c:ser>
        <c:ser>
          <c:idx val="1"/>
          <c:order val="1"/>
          <c:tx>
            <c:strRef>
              <c:f>Hoja1!$N$2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A1A53B-718F-42D9-8D2D-571606651E5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22-4EFC-983A-B84E1A18D1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B7F522-E497-4A11-83FD-D0EAF2B4AC8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D22-4EFC-983A-B84E1A18D1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775F10-6CD4-4326-8FB2-C247FF80BF44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D22-4EFC-983A-B84E1A18D1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A25C279-CC6F-47FB-A0C4-4EC15F144ABC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D22-4EFC-983A-B84E1A18D1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DB1083D-6F2A-424E-87B1-573F4776856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9D22-4EFC-983A-B84E1A18D1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97DFA8E-BEE6-4F7A-B348-DF9138E2B9BA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9D22-4EFC-983A-B84E1A18D1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42C3A8E-B0FF-49E8-AA47-E156DFA7CE0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9D22-4EFC-983A-B84E1A18D1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3090519-1DD4-440F-A86D-0EDB3E7975A5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9D22-4EFC-983A-B84E1A18D1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B973C85-7924-4C35-AA88-24411DBB1891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9D22-4EFC-983A-B84E1A18D1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B6E2BED-2079-4CD6-86A3-642838166E17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9D22-4EFC-983A-B84E1A18D1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7A0DD5-44D1-4859-A26B-4EA4539E1E8B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9D22-4EFC-983A-B84E1A18D1E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EF080939-52AB-41F5-A025-6A0378E43ADD}" type="VALUE">
                      <a:rPr lang="en-US" smtClean="0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9D22-4EFC-983A-B84E1A18D1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Hoja1!$N$3:$N$14</c:f>
              <c:numCache>
                <c:formatCode>0</c:formatCode>
                <c:ptCount val="12"/>
                <c:pt idx="0">
                  <c:v>77.272727272727266</c:v>
                </c:pt>
                <c:pt idx="1">
                  <c:v>98.4375</c:v>
                </c:pt>
                <c:pt idx="2">
                  <c:v>81.818181818181827</c:v>
                </c:pt>
                <c:pt idx="3">
                  <c:v>50</c:v>
                </c:pt>
                <c:pt idx="4">
                  <c:v>21.739130434782609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D22-4EFC-983A-B84E1A18D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32240752"/>
        <c:axId val="732256040"/>
      </c:barChart>
      <c:catAx>
        <c:axId val="732240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2256040"/>
        <c:crosses val="autoZero"/>
        <c:auto val="1"/>
        <c:lblAlgn val="ctr"/>
        <c:lblOffset val="100"/>
        <c:noMultiLvlLbl val="0"/>
      </c:catAx>
      <c:valAx>
        <c:axId val="7322560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3224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VACUNOMETRO!$C$6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VACUNOMETRO!$B$7:$B$10</c:f>
              <c:strCache>
                <c:ptCount val="4"/>
                <c:pt idx="0">
                  <c:v>Menores de 16 años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VACUNOMETRO!$C$7:$C$10</c:f>
              <c:numCache>
                <c:formatCode>General</c:formatCode>
                <c:ptCount val="4"/>
                <c:pt idx="0">
                  <c:v>0</c:v>
                </c:pt>
                <c:pt idx="1">
                  <c:v>299014</c:v>
                </c:pt>
                <c:pt idx="2">
                  <c:v>273582</c:v>
                </c:pt>
                <c:pt idx="3">
                  <c:v>198978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E-4F05-A4B8-B1E82E5B58F3}"/>
            </c:ext>
          </c:extLst>
        </c:ser>
        <c:ser>
          <c:idx val="1"/>
          <c:order val="1"/>
          <c:tx>
            <c:strRef>
              <c:f>VACUNOMETRO!$D$6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4E-4F05-A4B8-B1E82E5B58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VACUNOMETRO!$B$7:$B$10</c:f>
              <c:strCache>
                <c:ptCount val="4"/>
                <c:pt idx="0">
                  <c:v>Menores de 16 años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VACUNOMETRO!$D$7:$D$10</c:f>
              <c:numCache>
                <c:formatCode>General</c:formatCode>
                <c:ptCount val="4"/>
                <c:pt idx="0">
                  <c:v>377</c:v>
                </c:pt>
                <c:pt idx="1">
                  <c:v>110976</c:v>
                </c:pt>
                <c:pt idx="2">
                  <c:v>78550</c:v>
                </c:pt>
                <c:pt idx="3">
                  <c:v>181344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4E-4F05-A4B8-B1E82E5B5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844401311"/>
        <c:axId val="844395903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4401727"/>
        <c:axId val="844395071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VACUNOMETRO!$E$6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VACUNOMETRO!$B$7:$B$10</c15:sqref>
                        </c15:formulaRef>
                      </c:ext>
                    </c:extLst>
                    <c:strCache>
                      <c:ptCount val="4"/>
                      <c:pt idx="0">
                        <c:v>Menores de 16 años</c:v>
                      </c:pt>
                      <c:pt idx="1">
                        <c:v>16 - 49</c:v>
                      </c:pt>
                      <c:pt idx="2">
                        <c:v>50 - 64</c:v>
                      </c:pt>
                      <c:pt idx="3">
                        <c:v>65 y más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VACUNOMETRO!$E$7:$E$10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337</c:v>
                      </c:pt>
                      <c:pt idx="1">
                        <c:v>409990</c:v>
                      </c:pt>
                      <c:pt idx="2">
                        <c:v>352132</c:v>
                      </c:pt>
                      <c:pt idx="3">
                        <c:v>380322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8E4E-4F05-A4B8-B1E82E5B58F3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VACUNOMETRO!$F$6</c15:sqref>
                        </c15:formulaRef>
                      </c:ext>
                    </c:extLst>
                    <c:strCache>
                      <c:ptCount val="1"/>
                      <c:pt idx="0">
                        <c:v>Estimación Población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VACUNOMETRO!$B$7:$B$10</c15:sqref>
                        </c15:formulaRef>
                      </c:ext>
                    </c:extLst>
                    <c:strCache>
                      <c:ptCount val="4"/>
                      <c:pt idx="0">
                        <c:v>Menores de 16 años</c:v>
                      </c:pt>
                      <c:pt idx="1">
                        <c:v>16 - 49</c:v>
                      </c:pt>
                      <c:pt idx="2">
                        <c:v>50 - 64</c:v>
                      </c:pt>
                      <c:pt idx="3">
                        <c:v>65 y más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VACUNOMETRO!$F$7:$F$10</c15:sqref>
                        </c15:formulaRef>
                      </c:ext>
                    </c:extLst>
                    <c:numCache>
                      <c:formatCode>0</c:formatCode>
                      <c:ptCount val="4"/>
                      <c:pt idx="0" formatCode="General">
                        <c:v>828459</c:v>
                      </c:pt>
                      <c:pt idx="1">
                        <c:v>1482693.5857081199</c:v>
                      </c:pt>
                      <c:pt idx="2">
                        <c:v>301364.95902003389</c:v>
                      </c:pt>
                      <c:pt idx="3">
                        <c:v>164551.982529323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E4E-4F05-A4B8-B1E82E5B58F3}"/>
                  </c:ext>
                </c:extLst>
              </c15:ser>
            </c15:filteredLineSeries>
          </c:ext>
        </c:extLst>
      </c:lineChart>
      <c:catAx>
        <c:axId val="8444013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395903"/>
        <c:crosses val="autoZero"/>
        <c:auto val="1"/>
        <c:lblAlgn val="ctr"/>
        <c:lblOffset val="100"/>
        <c:noMultiLvlLbl val="0"/>
      </c:catAx>
      <c:valAx>
        <c:axId val="84439590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844401311"/>
        <c:crosses val="autoZero"/>
        <c:crossBetween val="between"/>
      </c:valAx>
      <c:valAx>
        <c:axId val="844395071"/>
        <c:scaling>
          <c:orientation val="minMax"/>
        </c:scaling>
        <c:delete val="1"/>
        <c:axPos val="r"/>
        <c:numFmt formatCode="0.00%" sourceLinked="1"/>
        <c:majorTickMark val="out"/>
        <c:minorTickMark val="none"/>
        <c:tickLblPos val="nextTo"/>
        <c:crossAx val="844401727"/>
        <c:crosses val="max"/>
        <c:crossBetween val="between"/>
      </c:valAx>
      <c:catAx>
        <c:axId val="84440172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844395071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AD-4D79-8BE0-E9B3A09697C2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AD-4D79-8BE0-E9B3A09697C2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AD-4D79-8BE0-E9B3A09697C2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AD-4D79-8BE0-E9B3A09697C2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AD-4D79-8BE0-E9B3A09697C2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CAD-4D79-8BE0-E9B3A09697C2}"/>
              </c:ext>
            </c:extLst>
          </c:dPt>
          <c:dPt>
            <c:idx val="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CAD-4D79-8BE0-E9B3A09697C2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CAD-4D79-8BE0-E9B3A09697C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CAD-4D79-8BE0-E9B3A09697C2}"/>
              </c:ext>
            </c:extLst>
          </c:dPt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CAD-4D79-8BE0-E9B3A09697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Hoja1!$G$3:$X$3</c:f>
              <c:strCache>
                <c:ptCount val="18"/>
                <c:pt idx="0">
                  <c:v>feb-20</c:v>
                </c:pt>
                <c:pt idx="1">
                  <c:v>mar-20</c:v>
                </c:pt>
                <c:pt idx="2">
                  <c:v>abr-20</c:v>
                </c:pt>
                <c:pt idx="3">
                  <c:v>may-20</c:v>
                </c:pt>
                <c:pt idx="4">
                  <c:v>jun-20</c:v>
                </c:pt>
                <c:pt idx="5">
                  <c:v>jul-20</c:v>
                </c:pt>
                <c:pt idx="6">
                  <c:v>ago-20</c:v>
                </c:pt>
                <c:pt idx="7">
                  <c:v>sep-2</c:v>
                </c:pt>
                <c:pt idx="8">
                  <c:v>oct-20</c:v>
                </c:pt>
                <c:pt idx="9">
                  <c:v>nov-20</c:v>
                </c:pt>
                <c:pt idx="10">
                  <c:v>dic-20</c:v>
                </c:pt>
                <c:pt idx="11">
                  <c:v>ene-21</c:v>
                </c:pt>
                <c:pt idx="12">
                  <c:v>feb-21</c:v>
                </c:pt>
                <c:pt idx="13">
                  <c:v>mar-21</c:v>
                </c:pt>
                <c:pt idx="14">
                  <c:v>abr-21</c:v>
                </c:pt>
                <c:pt idx="15">
                  <c:v>may-21</c:v>
                </c:pt>
                <c:pt idx="16">
                  <c:v>jun-21</c:v>
                </c:pt>
                <c:pt idx="17">
                  <c:v>jul-21</c:v>
                </c:pt>
              </c:strCache>
            </c:strRef>
          </c:cat>
          <c:val>
            <c:numRef>
              <c:f>Hoja1!$G$4:$X$4</c:f>
              <c:numCache>
                <c:formatCode>General</c:formatCode>
                <c:ptCount val="18"/>
                <c:pt idx="0">
                  <c:v>5</c:v>
                </c:pt>
                <c:pt idx="1">
                  <c:v>718</c:v>
                </c:pt>
                <c:pt idx="2">
                  <c:v>2250</c:v>
                </c:pt>
                <c:pt idx="3">
                  <c:v>4190</c:v>
                </c:pt>
                <c:pt idx="4">
                  <c:v>8484</c:v>
                </c:pt>
                <c:pt idx="5">
                  <c:v>14791</c:v>
                </c:pt>
                <c:pt idx="6">
                  <c:v>14674</c:v>
                </c:pt>
                <c:pt idx="7">
                  <c:v>9782</c:v>
                </c:pt>
                <c:pt idx="8">
                  <c:v>6430</c:v>
                </c:pt>
                <c:pt idx="9">
                  <c:v>6734</c:v>
                </c:pt>
                <c:pt idx="10">
                  <c:v>11061</c:v>
                </c:pt>
                <c:pt idx="11">
                  <c:v>15042</c:v>
                </c:pt>
                <c:pt idx="12">
                  <c:v>9973</c:v>
                </c:pt>
                <c:pt idx="13">
                  <c:v>14107</c:v>
                </c:pt>
                <c:pt idx="14">
                  <c:v>18958</c:v>
                </c:pt>
                <c:pt idx="15">
                  <c:v>10836</c:v>
                </c:pt>
                <c:pt idx="16">
                  <c:v>5773</c:v>
                </c:pt>
                <c:pt idx="17">
                  <c:v>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CAD-4D79-8BE0-E9B3A0969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9134271"/>
        <c:axId val="2079133023"/>
      </c:barChart>
      <c:catAx>
        <c:axId val="207913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9133023"/>
        <c:crosses val="autoZero"/>
        <c:auto val="1"/>
        <c:lblAlgn val="ctr"/>
        <c:lblOffset val="100"/>
        <c:noMultiLvlLbl val="0"/>
      </c:catAx>
      <c:valAx>
        <c:axId val="20791330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79134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12/7/21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12/7/21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NÚMERO DE MUESTRAS=CASOS CONFIRMADO+CASOS DESCARTADOS. POR ESA RAZÓN SE OBSERVA DISMINUCIÓN CON RESPECTO A LO REPORTADO EN LA PRESENTACIÓN DEL 14 DE JUNIO. </a:t>
            </a:r>
            <a:r>
              <a:rPr lang="es-EC" dirty="0" err="1"/>
              <a:t>Rt</a:t>
            </a:r>
            <a:r>
              <a:rPr lang="es-EC" dirty="0"/>
              <a:t> CON DATOS FECHA DE PUBLICACIÓN INFOGRAFÍA.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5259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227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388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339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148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0" y="548249"/>
            <a:ext cx="895272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2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3" y="1704525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8" y="25710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8" y="34854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8" y="44506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2" y="1303163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89" y="2199303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2" y="3175156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19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5" y="5426520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3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5" y="5460767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7" y="5805881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3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12/7/21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public.tableau.com/app/profile/secretar.a.metropolitana.de.salud/viz/VisorsalasituacionalDMQ_16249873843630/MEN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6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4170FE-FACB-4859-9A3F-08A0B1625219}"/>
              </a:ext>
            </a:extLst>
          </p:cNvPr>
          <p:cNvSpPr/>
          <p:nvPr/>
        </p:nvSpPr>
        <p:spPr>
          <a:xfrm>
            <a:off x="704959" y="-4532"/>
            <a:ext cx="3193274" cy="1448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2020</a:t>
            </a:r>
          </a:p>
          <a:p>
            <a:pPr algn="ctr"/>
            <a:r>
              <a:rPr lang="es-MX" sz="2400" b="1" dirty="0"/>
              <a:t>CONTRATACIONES </a:t>
            </a:r>
          </a:p>
          <a:p>
            <a:pPr algn="ctr"/>
            <a:r>
              <a:rPr lang="es-MX" sz="2400" b="1" dirty="0"/>
              <a:t>POR EMERGENCIA</a:t>
            </a:r>
          </a:p>
          <a:p>
            <a:pPr algn="ctr"/>
            <a:r>
              <a:rPr lang="es-MX" sz="2400" dirty="0"/>
              <a:t>8´104.703,36</a:t>
            </a:r>
            <a:endParaRPr lang="es-EC" sz="2400" dirty="0"/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34DDD398-EB28-4C28-9EDC-8DCA4C67F028}"/>
              </a:ext>
            </a:extLst>
          </p:cNvPr>
          <p:cNvSpPr/>
          <p:nvPr/>
        </p:nvSpPr>
        <p:spPr>
          <a:xfrm>
            <a:off x="6774873" y="307985"/>
            <a:ext cx="5417127" cy="60544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2020 - 2021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33 ENTIDADES DONANTES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1´120.200,62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BLOOMBERG PHILANTROPIES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Material comunicacional ($4.199,80)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AGENCIA TURCA TIKA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Materiales para proyecto SIPAQ (52.693,39)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PROGRAMA MUNDIAL DE ALIMENTOS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Dispositivos médicos ($7.878,00)</a:t>
            </a:r>
          </a:p>
          <a:p>
            <a:pPr algn="ctr"/>
            <a:endParaRPr lang="es-EC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s-EC" sz="20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BC707-2957-459B-9571-F33A08A98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7366"/>
            <a:ext cx="6774873" cy="50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7091806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7" name="Rectangle 6"/>
          <p:cNvSpPr/>
          <p:nvPr/>
        </p:nvSpPr>
        <p:spPr>
          <a:xfrm>
            <a:off x="484266" y="2072742"/>
            <a:ext cx="11368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b="1" dirty="0">
                <a:solidFill>
                  <a:schemeClr val="accent1"/>
                </a:solidFill>
                <a:hlinkClick r:id="rId2"/>
              </a:rPr>
              <a:t>https://public.tableau.com/app/profile/secretar.a.metropolitana.de.salud/viz/VisorsalasituacionalDMQ_16249873843630/MENU</a:t>
            </a:r>
            <a:r>
              <a:rPr lang="es-EC" sz="28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14966" y="1627906"/>
            <a:ext cx="3118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Sala de situación virtual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179531"/>
            <a:ext cx="526561" cy="5450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1107" y="5162147"/>
            <a:ext cx="526561" cy="545008"/>
          </a:xfrm>
          <a:prstGeom prst="rect">
            <a:avLst/>
          </a:prstGeom>
        </p:spPr>
      </p:pic>
      <p:pic>
        <p:nvPicPr>
          <p:cNvPr id="16" name="Imagen 15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94E18AB-A6A7-DA45-87CF-1A1732A93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66" y="3519522"/>
            <a:ext cx="5237384" cy="3027685"/>
          </a:xfrm>
          <a:prstGeom prst="rect">
            <a:avLst/>
          </a:prstGeom>
        </p:spPr>
      </p:pic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EE2F4CF-6665-B34F-B934-FA932B0B1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437" y="3519522"/>
            <a:ext cx="5237385" cy="3027685"/>
          </a:xfrm>
          <a:prstGeom prst="rect">
            <a:avLst/>
          </a:prstGeom>
        </p:spPr>
      </p:pic>
      <p:pic>
        <p:nvPicPr>
          <p:cNvPr id="19" name="Picture 2" descr="logo">
            <a:extLst>
              <a:ext uri="{FF2B5EF4-FFF2-40B4-BE49-F238E27FC236}">
                <a16:creationId xmlns:a16="http://schemas.microsoft.com/office/drawing/2014/main" id="{25FD0B09-A61D-F444-97AC-EB098C216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81849"/>
          <a:stretch/>
        </p:blipFill>
        <p:spPr bwMode="auto">
          <a:xfrm>
            <a:off x="8066163" y="437559"/>
            <a:ext cx="1269899" cy="7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74469" y="1551328"/>
            <a:ext cx="11443062" cy="4597254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</a:t>
            </a:r>
            <a:br>
              <a:rPr lang="es-ES" b="1" dirty="0"/>
            </a:br>
            <a:r>
              <a:rPr lang="es-ES" b="1" dirty="0"/>
              <a:t>Resultados del Modelo de Intervención Integral </a:t>
            </a:r>
            <a:br>
              <a:rPr lang="es-ES" b="1" dirty="0"/>
            </a:b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Semana Epidemiológica 27-2021</a:t>
            </a:r>
            <a:endParaRPr lang="es-ES_tradnl" b="1" dirty="0"/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C42485E9-5B32-D34F-A908-D261B4DDC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r="81849"/>
          <a:stretch/>
        </p:blipFill>
        <p:spPr bwMode="auto">
          <a:xfrm>
            <a:off x="7805529" y="424069"/>
            <a:ext cx="1497497" cy="7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154 775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372 999  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22 894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527 774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75 684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79 091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0.8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 a través de la Unidad de Información e Investigación (UIEIS) de la Secretaría de Salud (SS)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29.3%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346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8" y="5503253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2 908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4056482"/>
            <a:ext cx="154894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>
            <a:off x="5663596" y="5464122"/>
            <a:ext cx="136780" cy="19594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4962525" y="2676875"/>
            <a:ext cx="230342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50429" y="2676875"/>
            <a:ext cx="231106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95518-3BE3-4A7B-90FA-DDE2EEF4044B}"/>
              </a:ext>
            </a:extLst>
          </p:cNvPr>
          <p:cNvSpPr/>
          <p:nvPr/>
        </p:nvSpPr>
        <p:spPr>
          <a:xfrm>
            <a:off x="627449" y="5865022"/>
            <a:ext cx="3294042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50" dirty="0"/>
              <a:t>*Metodología OMS: Denominador cálculo de positividad (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</p:txBody>
      </p:sp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6D9FA140-51E0-4DC3-983E-E269ACF316B1}"/>
              </a:ext>
            </a:extLst>
          </p:cNvPr>
          <p:cNvGraphicFramePr>
            <a:graphicFrameLocks/>
          </p:cNvGraphicFramePr>
          <p:nvPr/>
        </p:nvGraphicFramePr>
        <p:xfrm>
          <a:off x="7205133" y="3918038"/>
          <a:ext cx="4572000" cy="23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ángulo redondeado 14">
            <a:extLst>
              <a:ext uri="{FF2B5EF4-FFF2-40B4-BE49-F238E27FC236}">
                <a16:creationId xmlns:a16="http://schemas.microsoft.com/office/drawing/2014/main" id="{25495428-ED8D-4E09-9B5E-B3934713AE33}"/>
              </a:ext>
            </a:extLst>
          </p:cNvPr>
          <p:cNvSpPr/>
          <p:nvPr/>
        </p:nvSpPr>
        <p:spPr>
          <a:xfrm>
            <a:off x="4134636" y="650468"/>
            <a:ext cx="3703648" cy="51683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Semana 27</a:t>
            </a:r>
          </a:p>
        </p:txBody>
      </p:sp>
    </p:spTree>
    <p:extLst>
      <p:ext uri="{BB962C8B-B14F-4D97-AF65-F5344CB8AC3E}">
        <p14:creationId xmlns:p14="http://schemas.microsoft.com/office/powerpoint/2010/main" val="12271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Gráfico 73">
            <a:extLst>
              <a:ext uri="{FF2B5EF4-FFF2-40B4-BE49-F238E27FC236}">
                <a16:creationId xmlns:a16="http://schemas.microsoft.com/office/drawing/2014/main" id="{01CF431E-24FA-4DD9-AA99-352787BCDE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24685"/>
              </p:ext>
            </p:extLst>
          </p:nvPr>
        </p:nvGraphicFramePr>
        <p:xfrm>
          <a:off x="7055456" y="3354979"/>
          <a:ext cx="5029786" cy="296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633705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>
          <a:xfrm>
            <a:off x="7106157" y="1664347"/>
            <a:ext cx="2271275" cy="945267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QUITO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2020 : 17 989</a:t>
            </a:r>
          </a:p>
          <a:p>
            <a:pPr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2021: 11 061 (al 11/07/2021)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42 653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2%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49831"/>
            <a:ext cx="154894" cy="10665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 flipV="1">
            <a:off x="5794505" y="5478446"/>
            <a:ext cx="52610" cy="10082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 flipV="1">
            <a:off x="5088732" y="2697956"/>
            <a:ext cx="135731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137037" y="2697956"/>
            <a:ext cx="221880" cy="2361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34398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PACIETES EN ESPERA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597B812-534B-422A-907B-DF24BECDDFC0}"/>
              </a:ext>
            </a:extLst>
          </p:cNvPr>
          <p:cNvSpPr txBox="1"/>
          <p:nvPr/>
        </p:nvSpPr>
        <p:spPr>
          <a:xfrm>
            <a:off x="7233701" y="1268886"/>
            <a:ext cx="377668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50" b="1" dirty="0">
                <a:solidFill>
                  <a:srgbClr val="002060"/>
                </a:solidFill>
                <a:latin typeface="Bambino-Bold ☞"/>
              </a:rPr>
              <a:t>DEFUNCIONES GENERALES QUITO Y GUAYAQUIL 2020 – 2021. INEC- REGISTRO CIVIL</a:t>
            </a:r>
          </a:p>
        </p:txBody>
      </p:sp>
      <p:sp>
        <p:nvSpPr>
          <p:cNvPr id="42" name="Marcador de texto 13">
            <a:extLst>
              <a:ext uri="{FF2B5EF4-FFF2-40B4-BE49-F238E27FC236}">
                <a16:creationId xmlns:a16="http://schemas.microsoft.com/office/drawing/2014/main" id="{D5E9B90F-287B-4220-A181-83C9ABAA45B0}"/>
              </a:ext>
            </a:extLst>
          </p:cNvPr>
          <p:cNvSpPr txBox="1">
            <a:spLocks/>
          </p:cNvSpPr>
          <p:nvPr/>
        </p:nvSpPr>
        <p:spPr>
          <a:xfrm>
            <a:off x="7474485" y="2733356"/>
            <a:ext cx="1333959" cy="38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29 050</a:t>
            </a:r>
          </a:p>
        </p:txBody>
      </p:sp>
      <p:sp>
        <p:nvSpPr>
          <p:cNvPr id="43" name="Marcador de texto 12">
            <a:extLst>
              <a:ext uri="{FF2B5EF4-FFF2-40B4-BE49-F238E27FC236}">
                <a16:creationId xmlns:a16="http://schemas.microsoft.com/office/drawing/2014/main" id="{63322F79-F6E0-4500-8427-A939A2083DD8}"/>
              </a:ext>
            </a:extLst>
          </p:cNvPr>
          <p:cNvSpPr txBox="1">
            <a:spLocks/>
          </p:cNvSpPr>
          <p:nvPr/>
        </p:nvSpPr>
        <p:spPr>
          <a:xfrm>
            <a:off x="9377433" y="1700534"/>
            <a:ext cx="2377882" cy="9188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kern="12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EC" sz="1200" dirty="0">
                <a:solidFill>
                  <a:schemeClr val="accent1"/>
                </a:solidFill>
              </a:rPr>
              <a:t>GUAYAQUIL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2020 = 29 401</a:t>
            </a:r>
          </a:p>
          <a:p>
            <a:r>
              <a:rPr lang="es-EC" sz="1200" dirty="0">
                <a:solidFill>
                  <a:schemeClr val="accent1"/>
                </a:solidFill>
              </a:rPr>
              <a:t>2021 = 13 252 (al 11/07/2021)</a:t>
            </a: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5A50B624-7F8C-49F9-989E-961050D7EE02}"/>
              </a:ext>
            </a:extLst>
          </p:cNvPr>
          <p:cNvSpPr txBox="1">
            <a:spLocks/>
          </p:cNvSpPr>
          <p:nvPr/>
        </p:nvSpPr>
        <p:spPr>
          <a:xfrm>
            <a:off x="1401245" y="1676797"/>
            <a:ext cx="1299285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85%</a:t>
            </a:r>
            <a:endParaRPr lang="es-ES_tradnl" dirty="0"/>
          </a:p>
        </p:txBody>
      </p:sp>
      <p:sp>
        <p:nvSpPr>
          <p:cNvPr id="52" name="Marcador de texto 3">
            <a:extLst>
              <a:ext uri="{FF2B5EF4-FFF2-40B4-BE49-F238E27FC236}">
                <a16:creationId xmlns:a16="http://schemas.microsoft.com/office/drawing/2014/main" id="{81C43DD9-5A34-4BFF-9D4B-BBF421F97015}"/>
              </a:ext>
            </a:extLst>
          </p:cNvPr>
          <p:cNvSpPr txBox="1">
            <a:spLocks/>
          </p:cNvSpPr>
          <p:nvPr/>
        </p:nvSpPr>
        <p:spPr>
          <a:xfrm>
            <a:off x="1389583" y="2637596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6</a:t>
            </a:r>
            <a:endParaRPr lang="es-ES_tradnl" dirty="0"/>
          </a:p>
        </p:txBody>
      </p:sp>
      <p:sp>
        <p:nvSpPr>
          <p:cNvPr id="53" name="Marcador de texto 4">
            <a:extLst>
              <a:ext uri="{FF2B5EF4-FFF2-40B4-BE49-F238E27FC236}">
                <a16:creationId xmlns:a16="http://schemas.microsoft.com/office/drawing/2014/main" id="{AB654CB3-802C-427E-8770-0784654C7B03}"/>
              </a:ext>
            </a:extLst>
          </p:cNvPr>
          <p:cNvSpPr txBox="1">
            <a:spLocks/>
          </p:cNvSpPr>
          <p:nvPr/>
        </p:nvSpPr>
        <p:spPr>
          <a:xfrm>
            <a:off x="1401245" y="3555875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dirty="0"/>
              <a:t>96%</a:t>
            </a:r>
            <a:endParaRPr lang="es-ES_tradnl" dirty="0"/>
          </a:p>
        </p:txBody>
      </p:sp>
      <p:sp>
        <p:nvSpPr>
          <p:cNvPr id="54" name="Marcador de texto 5">
            <a:extLst>
              <a:ext uri="{FF2B5EF4-FFF2-40B4-BE49-F238E27FC236}">
                <a16:creationId xmlns:a16="http://schemas.microsoft.com/office/drawing/2014/main" id="{4BE1D5DB-3569-424B-89CC-C410470C592B}"/>
              </a:ext>
            </a:extLst>
          </p:cNvPr>
          <p:cNvSpPr txBox="1">
            <a:spLocks/>
          </p:cNvSpPr>
          <p:nvPr/>
        </p:nvSpPr>
        <p:spPr>
          <a:xfrm>
            <a:off x="1368712" y="4536459"/>
            <a:ext cx="1288450" cy="36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dirty="0"/>
              <a:t>75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FD40F71E-9772-4634-B651-D6C242DBE000}"/>
              </a:ext>
            </a:extLst>
          </p:cNvPr>
          <p:cNvSpPr txBox="1"/>
          <p:nvPr/>
        </p:nvSpPr>
        <p:spPr>
          <a:xfrm>
            <a:off x="1269509" y="121149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OCUPACIÓN HOSPITALIZACIÓN  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3BB80626-F535-4064-81AC-5D825E72F58C}"/>
              </a:ext>
            </a:extLst>
          </p:cNvPr>
          <p:cNvSpPr txBox="1"/>
          <p:nvPr/>
        </p:nvSpPr>
        <p:spPr>
          <a:xfrm>
            <a:off x="767168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EEDFCD8B-515F-4A61-AF87-D2E7549E3E9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ED7D3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994" y="1607994"/>
            <a:ext cx="468129" cy="468129"/>
          </a:xfrm>
          <a:prstGeom prst="rect">
            <a:avLst/>
          </a:prstGeom>
        </p:spPr>
      </p:pic>
      <p:sp>
        <p:nvSpPr>
          <p:cNvPr id="58" name="CuadroTexto 57">
            <a:extLst>
              <a:ext uri="{FF2B5EF4-FFF2-40B4-BE49-F238E27FC236}">
                <a16:creationId xmlns:a16="http://schemas.microsoft.com/office/drawing/2014/main" id="{9331A689-6805-498E-800E-35986980A06E}"/>
              </a:ext>
            </a:extLst>
          </p:cNvPr>
          <p:cNvSpPr txBox="1"/>
          <p:nvPr/>
        </p:nvSpPr>
        <p:spPr>
          <a:xfrm>
            <a:off x="1250050" y="219166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No. DE PACIENTES EN ESPERA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2EF078F-BF52-41AF-8226-B019A8FF3BE8}"/>
              </a:ext>
            </a:extLst>
          </p:cNvPr>
          <p:cNvSpPr txBox="1"/>
          <p:nvPr/>
        </p:nvSpPr>
        <p:spPr>
          <a:xfrm>
            <a:off x="807126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9257F2FC-33D6-4C48-9651-6C65C957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762" y="2488172"/>
            <a:ext cx="547495" cy="547495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587DCB6D-853F-48BE-B48C-DF15B459346D}"/>
              </a:ext>
            </a:extLst>
          </p:cNvPr>
          <p:cNvSpPr txBox="1"/>
          <p:nvPr/>
        </p:nvSpPr>
        <p:spPr>
          <a:xfrm>
            <a:off x="1269509" y="3156505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r>
              <a:rPr lang="es-EC" dirty="0"/>
              <a:t>% DE OCUPACIÓN DE UCI/UCIN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2C382EE-39F5-4AB6-AAB3-3566489F8028}"/>
              </a:ext>
            </a:extLst>
          </p:cNvPr>
          <p:cNvSpPr txBox="1"/>
          <p:nvPr/>
        </p:nvSpPr>
        <p:spPr>
          <a:xfrm>
            <a:off x="838116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29588D5B-000E-498A-B649-F5B870954FC7}"/>
              </a:ext>
            </a:extLst>
          </p:cNvPr>
          <p:cNvSpPr txBox="1"/>
          <p:nvPr/>
        </p:nvSpPr>
        <p:spPr>
          <a:xfrm>
            <a:off x="817740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07CFBB27-95EE-45C1-B32E-B270EB7BB0D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4685" y="3472084"/>
            <a:ext cx="395438" cy="395438"/>
          </a:xfrm>
          <a:prstGeom prst="rect">
            <a:avLst/>
          </a:prstGeom>
        </p:spPr>
      </p:pic>
      <p:sp>
        <p:nvSpPr>
          <p:cNvPr id="65" name="CuadroTexto 64">
            <a:extLst>
              <a:ext uri="{FF2B5EF4-FFF2-40B4-BE49-F238E27FC236}">
                <a16:creationId xmlns:a16="http://schemas.microsoft.com/office/drawing/2014/main" id="{39F6DE1A-F6C6-4B10-A611-9312C86CE135}"/>
              </a:ext>
            </a:extLst>
          </p:cNvPr>
          <p:cNvSpPr txBox="1"/>
          <p:nvPr/>
        </p:nvSpPr>
        <p:spPr>
          <a:xfrm>
            <a:off x="1280123" y="4087571"/>
            <a:ext cx="2080144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1"/>
                </a:solidFill>
                <a:latin typeface="Bambino-Bold ☞"/>
              </a:rPr>
              <a:t>No. DE PACIENTES EN ESPERA UCI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FFF5F8E9-E2E3-4B37-973D-C4E4928F058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61939" y="4362317"/>
            <a:ext cx="455139" cy="455139"/>
          </a:xfrm>
          <a:prstGeom prst="rect">
            <a:avLst/>
          </a:prstGeom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097EE713-1442-41E5-9052-6026CFA88E22}"/>
              </a:ext>
            </a:extLst>
          </p:cNvPr>
          <p:cNvSpPr txBox="1"/>
          <p:nvPr/>
        </p:nvSpPr>
        <p:spPr>
          <a:xfrm>
            <a:off x="439858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B0070E57-B7DF-42F1-98E1-36ECE989A438}"/>
              </a:ext>
            </a:extLst>
          </p:cNvPr>
          <p:cNvSpPr txBox="1"/>
          <p:nvPr/>
        </p:nvSpPr>
        <p:spPr>
          <a:xfrm>
            <a:off x="3029492" y="779688"/>
            <a:ext cx="452437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EEC73B69-08CA-4210-8BAF-38D197A6ED6A}"/>
              </a:ext>
            </a:extLst>
          </p:cNvPr>
          <p:cNvCxnSpPr>
            <a:cxnSpLocks/>
          </p:cNvCxnSpPr>
          <p:nvPr/>
        </p:nvCxnSpPr>
        <p:spPr>
          <a:xfrm>
            <a:off x="2409287" y="1799824"/>
            <a:ext cx="205006" cy="1480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CF1FBFEB-A611-4374-A988-141450B8B432}"/>
              </a:ext>
            </a:extLst>
          </p:cNvPr>
          <p:cNvCxnSpPr>
            <a:cxnSpLocks/>
          </p:cNvCxnSpPr>
          <p:nvPr/>
        </p:nvCxnSpPr>
        <p:spPr>
          <a:xfrm flipV="1">
            <a:off x="2446717" y="3527010"/>
            <a:ext cx="104135" cy="19322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 flipV="1">
            <a:off x="2308527" y="4608308"/>
            <a:ext cx="241883" cy="17432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6F674A73-5FBF-455E-96B4-4D747A705504}"/>
              </a:ext>
            </a:extLst>
          </p:cNvPr>
          <p:cNvSpPr/>
          <p:nvPr/>
        </p:nvSpPr>
        <p:spPr>
          <a:xfrm>
            <a:off x="1188899" y="580687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D5DEDF2-C92E-4A17-A828-942D597FE57C}"/>
              </a:ext>
            </a:extLst>
          </p:cNvPr>
          <p:cNvSpPr txBox="1"/>
          <p:nvPr/>
        </p:nvSpPr>
        <p:spPr>
          <a:xfrm>
            <a:off x="615210" y="5256729"/>
            <a:ext cx="2461091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No. DE LEVANTAMIENTOS DE CADAVERES DEL 5 AL 11 DE JULIO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8C16DF9C-801A-41F8-8629-E3C3039250AA}"/>
              </a:ext>
            </a:extLst>
          </p:cNvPr>
          <p:cNvSpPr txBox="1"/>
          <p:nvPr/>
        </p:nvSpPr>
        <p:spPr>
          <a:xfrm>
            <a:off x="7474485" y="3272496"/>
            <a:ext cx="4676257" cy="409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DEFUNCIONES GENERALES QUITO, GUAYAQUIL. </a:t>
            </a:r>
          </a:p>
          <a:p>
            <a:pPr algn="ctr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REGISTRO CIVIL.  MAYO- 07 JULIO 2021</a:t>
            </a:r>
            <a:r>
              <a:rPr lang="es-EC" sz="1050" b="1" dirty="0">
                <a:solidFill>
                  <a:srgbClr val="EF5B3F"/>
                </a:solidFill>
                <a:latin typeface="Bambino-Bold ☞"/>
              </a:rPr>
              <a:t>. </a:t>
            </a:r>
            <a:endParaRPr lang="es-EC" sz="1050" dirty="0">
              <a:solidFill>
                <a:srgbClr val="EF5B3F"/>
              </a:solidFill>
            </a:endParaRP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AA8DE1B2-34CF-49A5-A1C0-649DCA1867FA}"/>
              </a:ext>
            </a:extLst>
          </p:cNvPr>
          <p:cNvCxnSpPr>
            <a:cxnSpLocks/>
          </p:cNvCxnSpPr>
          <p:nvPr/>
        </p:nvCxnSpPr>
        <p:spPr>
          <a:xfrm>
            <a:off x="1964639" y="6071268"/>
            <a:ext cx="325483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A79C6F7E-89C5-4A68-B2AE-97C5A2FCA157}"/>
              </a:ext>
            </a:extLst>
          </p:cNvPr>
          <p:cNvCxnSpPr>
            <a:cxnSpLocks/>
          </p:cNvCxnSpPr>
          <p:nvPr/>
        </p:nvCxnSpPr>
        <p:spPr>
          <a:xfrm>
            <a:off x="2360370" y="2724081"/>
            <a:ext cx="205006" cy="148017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Gráfico 71">
            <a:extLst>
              <a:ext uri="{FF2B5EF4-FFF2-40B4-BE49-F238E27FC236}">
                <a16:creationId xmlns:a16="http://schemas.microsoft.com/office/drawing/2014/main" id="{7E4A8130-C643-47B7-A426-BD163F3DC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832232"/>
              </p:ext>
            </p:extLst>
          </p:nvPr>
        </p:nvGraphicFramePr>
        <p:xfrm>
          <a:off x="3265242" y="1349803"/>
          <a:ext cx="3752053" cy="4954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65682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106 537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104 740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1 797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S_tradnl" dirty="0"/>
              <a:t>136 018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360994" y="6546162"/>
            <a:ext cx="3633705" cy="45463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actualización: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 0</a:t>
            </a:r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julio de 2021</a:t>
            </a:r>
          </a:p>
          <a:p>
            <a:r>
              <a:rPr lang="es-E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10-07-2021. Actualización 12-07-2021 11:07</a:t>
            </a:r>
            <a:endParaRPr lang="es-EC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822415" y="5430273"/>
            <a:ext cx="1024700" cy="360058"/>
          </a:xfrm>
        </p:spPr>
        <p:txBody>
          <a:bodyPr/>
          <a:lstStyle/>
          <a:p>
            <a:r>
              <a:rPr lang="es-ES_tradnl" dirty="0"/>
              <a:t>22%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2757121" y="6423180"/>
            <a:ext cx="5307492" cy="364116"/>
          </a:xfrm>
        </p:spPr>
        <p:txBody>
          <a:bodyPr/>
          <a:lstStyle/>
          <a:p>
            <a:pPr marL="216000">
              <a:lnSpc>
                <a:spcPct val="100000"/>
              </a:lnSpc>
            </a:pPr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es-ES_tradnl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41.3%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692221" y="3918038"/>
            <a:ext cx="154894" cy="13844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D751966-059C-41B0-9D07-2B5EAF2919AE}"/>
              </a:ext>
            </a:extLst>
          </p:cNvPr>
          <p:cNvSpPr txBox="1"/>
          <p:nvPr/>
        </p:nvSpPr>
        <p:spPr>
          <a:xfrm>
            <a:off x="1157401" y="1085971"/>
            <a:ext cx="254908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010" b="1" dirty="0">
                <a:solidFill>
                  <a:srgbClr val="002060"/>
                </a:solidFill>
                <a:latin typeface="Bambino-Bold ☞"/>
              </a:rPr>
              <a:t>NÚMERO DE MUESTRAS TOMADAS POR LA SS PARA DETECCIÓN DE SARS-COV-2 </a:t>
            </a:r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QUITO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E315366-4552-4C1B-AA94-5C5CCF10C697}"/>
              </a:ext>
            </a:extLst>
          </p:cNvPr>
          <p:cNvSpPr txBox="1"/>
          <p:nvPr/>
        </p:nvSpPr>
        <p:spPr>
          <a:xfrm>
            <a:off x="751516" y="1676797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A26C0B-C79E-4044-8282-54C86D328403}"/>
              </a:ext>
            </a:extLst>
          </p:cNvPr>
          <p:cNvSpPr txBox="1"/>
          <p:nvPr/>
        </p:nvSpPr>
        <p:spPr>
          <a:xfrm>
            <a:off x="1265753" y="219166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chemeClr val="accent5"/>
                </a:solidFill>
                <a:latin typeface="Bambino-Bold ☞"/>
              </a:rPr>
              <a:t>PRUEBAS DIAGNÓSTICAS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91CBF5F-E3E1-4BF4-B215-E2ADE6653511}"/>
              </a:ext>
            </a:extLst>
          </p:cNvPr>
          <p:cNvSpPr txBox="1"/>
          <p:nvPr/>
        </p:nvSpPr>
        <p:spPr>
          <a:xfrm>
            <a:off x="791474" y="2606265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2DD32E8-237A-4CBC-BECC-4112915A2787}"/>
              </a:ext>
            </a:extLst>
          </p:cNvPr>
          <p:cNvSpPr txBox="1"/>
          <p:nvPr/>
        </p:nvSpPr>
        <p:spPr>
          <a:xfrm>
            <a:off x="1253857" y="3156505"/>
            <a:ext cx="2080144" cy="24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010" dirty="0">
                <a:solidFill>
                  <a:srgbClr val="EF5B3F"/>
                </a:solidFill>
                <a:latin typeface="Bambino-Bold ☞"/>
              </a:rPr>
              <a:t>ANTIGENOS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A7AF5EB-DEA3-40BF-84A1-6E3B75BD39A5}"/>
              </a:ext>
            </a:extLst>
          </p:cNvPr>
          <p:cNvSpPr txBox="1"/>
          <p:nvPr/>
        </p:nvSpPr>
        <p:spPr>
          <a:xfrm>
            <a:off x="822464" y="3503006"/>
            <a:ext cx="462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74FE6C6-3BBA-49F3-B2E9-74E5B3A4C7AF}"/>
              </a:ext>
            </a:extLst>
          </p:cNvPr>
          <p:cNvSpPr txBox="1"/>
          <p:nvPr/>
        </p:nvSpPr>
        <p:spPr>
          <a:xfrm>
            <a:off x="802088" y="4402768"/>
            <a:ext cx="495333" cy="4146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F61916E-215D-486A-AA94-5585B977EC72}"/>
              </a:ext>
            </a:extLst>
          </p:cNvPr>
          <p:cNvSpPr txBox="1"/>
          <p:nvPr/>
        </p:nvSpPr>
        <p:spPr>
          <a:xfrm>
            <a:off x="1264471" y="4087571"/>
            <a:ext cx="2185210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s-ES_tradnl"/>
            </a:defPPr>
            <a:lvl1pPr algn="just">
              <a:defRPr sz="1010" b="1">
                <a:solidFill>
                  <a:srgbClr val="002060"/>
                </a:solidFill>
                <a:latin typeface="Bambino-Bold ☞"/>
              </a:defRPr>
            </a:lvl1pPr>
          </a:lstStyle>
          <a:p>
            <a:pPr algn="l"/>
            <a:r>
              <a:rPr lang="es-EC" dirty="0"/>
              <a:t>No ATENCIONES REALIZADAS SS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B2CE0A0-D711-4DA9-85D5-5B005098E4A9}"/>
              </a:ext>
            </a:extLst>
          </p:cNvPr>
          <p:cNvSpPr txBox="1"/>
          <p:nvPr/>
        </p:nvSpPr>
        <p:spPr>
          <a:xfrm>
            <a:off x="4121334" y="1567756"/>
            <a:ext cx="2344824" cy="30314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0" name="Tabla 59">
            <a:extLst>
              <a:ext uri="{FF2B5EF4-FFF2-40B4-BE49-F238E27FC236}">
                <a16:creationId xmlns:a16="http://schemas.microsoft.com/office/drawing/2014/main" id="{BCF5D659-B8A7-46FE-835F-127088746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61000"/>
              </p:ext>
            </p:extLst>
          </p:nvPr>
        </p:nvGraphicFramePr>
        <p:xfrm>
          <a:off x="3904068" y="2244577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171 537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82 111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253 648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784E96A8-7354-49EE-BAA6-7279D210467F}"/>
              </a:ext>
            </a:extLst>
          </p:cNvPr>
          <p:cNvSpPr txBox="1"/>
          <p:nvPr/>
        </p:nvSpPr>
        <p:spPr>
          <a:xfrm>
            <a:off x="3998138" y="1444106"/>
            <a:ext cx="2681126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LA SECRETARÍA DE SALUD. QUITO, 13 MARZO - 08 DE JULIO DE 2021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5366CDC7-0B8D-490C-BA46-90734B04F017}"/>
              </a:ext>
            </a:extLst>
          </p:cNvPr>
          <p:cNvSpPr txBox="1"/>
          <p:nvPr/>
        </p:nvSpPr>
        <p:spPr>
          <a:xfrm>
            <a:off x="3842257" y="3081725"/>
            <a:ext cx="307540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050" b="1" dirty="0">
                <a:solidFill>
                  <a:srgbClr val="EF5B3F"/>
                </a:solidFill>
                <a:latin typeface="Bambino-Bold ☞"/>
              </a:rPr>
              <a:t>PERSONAS INMUNIZADAS  CONTRA COVID-19 POR  EL MINISTERIO DE SALUD PÚBLICA. QUITO, HASTA 10 DE JULIO</a:t>
            </a:r>
          </a:p>
        </p:txBody>
      </p:sp>
      <p:graphicFrame>
        <p:nvGraphicFramePr>
          <p:cNvPr id="65" name="Tabla 64">
            <a:extLst>
              <a:ext uri="{FF2B5EF4-FFF2-40B4-BE49-F238E27FC236}">
                <a16:creationId xmlns:a16="http://schemas.microsoft.com/office/drawing/2014/main" id="{48DFEC0F-E431-459A-A760-3EA5D1504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774927"/>
              </p:ext>
            </p:extLst>
          </p:nvPr>
        </p:nvGraphicFramePr>
        <p:xfrm>
          <a:off x="3873162" y="3685575"/>
          <a:ext cx="3013598" cy="75719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1103">
                  <a:extLst>
                    <a:ext uri="{9D8B030D-6E8A-4147-A177-3AD203B41FA5}">
                      <a16:colId xmlns:a16="http://schemas.microsoft.com/office/drawing/2014/main" val="206322134"/>
                    </a:ext>
                  </a:extLst>
                </a:gridCol>
                <a:gridCol w="802495">
                  <a:extLst>
                    <a:ext uri="{9D8B030D-6E8A-4147-A177-3AD203B41FA5}">
                      <a16:colId xmlns:a16="http://schemas.microsoft.com/office/drawing/2014/main" val="2530252940"/>
                    </a:ext>
                  </a:extLst>
                </a:gridCol>
              </a:tblGrid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PRIMERA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772 883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0002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SEGUNDA DOSIS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371 247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9333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623" marR="6623" marT="662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MX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1 144 130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27475"/>
                  </a:ext>
                </a:extLst>
              </a:tr>
            </a:tbl>
          </a:graphicData>
        </a:graphic>
      </p:graphicFrame>
      <p:sp>
        <p:nvSpPr>
          <p:cNvPr id="66" name="CuadroTexto 65">
            <a:extLst>
              <a:ext uri="{FF2B5EF4-FFF2-40B4-BE49-F238E27FC236}">
                <a16:creationId xmlns:a16="http://schemas.microsoft.com/office/drawing/2014/main" id="{62CB7A75-92CE-482C-A40F-5A58AF391FE4}"/>
              </a:ext>
            </a:extLst>
          </p:cNvPr>
          <p:cNvSpPr txBox="1"/>
          <p:nvPr/>
        </p:nvSpPr>
        <p:spPr>
          <a:xfrm>
            <a:off x="4664135" y="4610398"/>
            <a:ext cx="1393869" cy="830997"/>
          </a:xfrm>
          <a:prstGeom prst="rect">
            <a:avLst/>
          </a:prstGeom>
          <a:solidFill>
            <a:srgbClr val="E7312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solidFill>
                  <a:schemeClr val="bg1"/>
                </a:solidFill>
              </a:rPr>
              <a:t>% DE 1eras DOSIS APLICADAS POR LA SS 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05FCAD08-9CAF-4630-884B-B7859D760BD1}"/>
              </a:ext>
            </a:extLst>
          </p:cNvPr>
          <p:cNvSpPr txBox="1"/>
          <p:nvPr/>
        </p:nvSpPr>
        <p:spPr>
          <a:xfrm>
            <a:off x="424206" y="5109328"/>
            <a:ext cx="2869837" cy="1075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B3EDBF-B393-4FFF-893D-8BD00D157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316" y="1583035"/>
            <a:ext cx="493478" cy="49347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4F92A5F-9C7A-4C31-84F1-D888021BDA71}"/>
              </a:ext>
            </a:extLst>
          </p:cNvPr>
          <p:cNvSpPr/>
          <p:nvPr/>
        </p:nvSpPr>
        <p:spPr>
          <a:xfrm>
            <a:off x="1116506" y="5780351"/>
            <a:ext cx="1240570" cy="404205"/>
          </a:xfrm>
          <a:prstGeom prst="roundRect">
            <a:avLst/>
          </a:prstGeom>
          <a:solidFill>
            <a:srgbClr val="E73122"/>
          </a:solidFill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24.2%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5883EC6E-D582-42FB-90A1-82C0FF136CCB}"/>
              </a:ext>
            </a:extLst>
          </p:cNvPr>
          <p:cNvSpPr txBox="1"/>
          <p:nvPr/>
        </p:nvSpPr>
        <p:spPr>
          <a:xfrm>
            <a:off x="580292" y="5256729"/>
            <a:ext cx="2496009" cy="4031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010" b="1" dirty="0">
                <a:solidFill>
                  <a:srgbClr val="002060"/>
                </a:solidFill>
                <a:latin typeface="Bambino-Bold ☞"/>
              </a:rPr>
              <a:t>% DE POSITIVIDAD EN ATENCIONES REALIZADAS POR LA SS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97152687-14A5-42C7-9DD9-6B988936CC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7826" y="2554645"/>
            <a:ext cx="436031" cy="43603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5A43316-ABEF-4009-BD0B-8004A26E3E4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366" y="3449966"/>
            <a:ext cx="555936" cy="5559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5AC99CF6-24F6-401B-A99F-03112CC2B5B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1008" y="4332645"/>
            <a:ext cx="516268" cy="516268"/>
          </a:xfrm>
          <a:prstGeom prst="rect">
            <a:avLst/>
          </a:prstGeom>
        </p:spPr>
      </p:pic>
      <p:sp>
        <p:nvSpPr>
          <p:cNvPr id="78" name="CuadroTexto 77">
            <a:extLst>
              <a:ext uri="{FF2B5EF4-FFF2-40B4-BE49-F238E27FC236}">
                <a16:creationId xmlns:a16="http://schemas.microsoft.com/office/drawing/2014/main" id="{F68AB334-BE46-4380-BDE8-2FAE1B5EAFB2}"/>
              </a:ext>
            </a:extLst>
          </p:cNvPr>
          <p:cNvSpPr txBox="1"/>
          <p:nvPr/>
        </p:nvSpPr>
        <p:spPr>
          <a:xfrm>
            <a:off x="7147277" y="1303020"/>
            <a:ext cx="4847422" cy="4031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MX" sz="1010" b="1" dirty="0">
                <a:solidFill>
                  <a:srgbClr val="002060"/>
                </a:solidFill>
                <a:latin typeface="Bambino-Bold ☞"/>
              </a:rPr>
              <a:t>DOSIS APLICADAS Y COBERTURA DE VACUNACIÓN. MINISTERIO DE SALUD-SECRETARÍA DE SALUD. COVID-19. QUITO 10-07-2021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07C6FCC1-A840-4C42-BCA0-DB545318F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281131"/>
              </p:ext>
            </p:extLst>
          </p:nvPr>
        </p:nvGraphicFramePr>
        <p:xfrm>
          <a:off x="7057340" y="1726023"/>
          <a:ext cx="5134659" cy="4606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643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81643AD7-4988-401B-9BA6-43A3E3AF4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12" t="20747" r="8161" b="10478"/>
          <a:stretch/>
        </p:blipFill>
        <p:spPr>
          <a:xfrm>
            <a:off x="122957" y="1523812"/>
            <a:ext cx="3223099" cy="44912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32FC92-EE56-41C0-84C9-3353DA7E9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96" t="21880" r="52208" b="9345"/>
          <a:stretch/>
        </p:blipFill>
        <p:spPr>
          <a:xfrm>
            <a:off x="6305684" y="1439534"/>
            <a:ext cx="3181653" cy="4536504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74FBE0D6-3793-4064-84D1-4025FC5F9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401" t="20682" r="6023" b="9226"/>
          <a:stretch/>
        </p:blipFill>
        <p:spPr>
          <a:xfrm>
            <a:off x="3362328" y="1439533"/>
            <a:ext cx="2853834" cy="46145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CF87A5-F10A-487C-A56D-85E3791469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18" t="20709" r="54697" b="9198"/>
          <a:stretch/>
        </p:blipFill>
        <p:spPr>
          <a:xfrm>
            <a:off x="9427901" y="1429361"/>
            <a:ext cx="2703483" cy="4536504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5" y="310079"/>
            <a:ext cx="6235062" cy="6972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Distribución de casos confirmados según parroquia. DMQ 2020-2021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dirty="0"/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11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6118424" y="1132148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Urbanas: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C7899D-7FCF-4136-8FAA-5D248EA11B4B}"/>
              </a:ext>
            </a:extLst>
          </p:cNvPr>
          <p:cNvSpPr txBox="1"/>
          <p:nvPr/>
        </p:nvSpPr>
        <p:spPr>
          <a:xfrm>
            <a:off x="-1" y="6076386"/>
            <a:ext cx="83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* Incluye los casos en donde no se conoce la parroquia exacta de residencia del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0" y="1154481"/>
            <a:ext cx="564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</a:rPr>
              <a:t>Parroquias Rurales: Casos y Defunciones</a:t>
            </a:r>
            <a:endParaRPr lang="es-EC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5387" y="1520681"/>
            <a:ext cx="6090774" cy="4536504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Rectángulo 20"/>
          <p:cNvSpPr/>
          <p:nvPr/>
        </p:nvSpPr>
        <p:spPr>
          <a:xfrm>
            <a:off x="6365119" y="1520681"/>
            <a:ext cx="5683781" cy="4533372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/>
          <p:cNvSpPr txBox="1"/>
          <p:nvPr/>
        </p:nvSpPr>
        <p:spPr>
          <a:xfrm>
            <a:off x="175846" y="2972696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550482" y="2604395"/>
            <a:ext cx="384144" cy="144983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CASOS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337127" y="2604395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308758" y="2294368"/>
            <a:ext cx="384144" cy="21281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1100" b="1" dirty="0">
                <a:solidFill>
                  <a:srgbClr val="002060"/>
                </a:solidFill>
              </a:rPr>
              <a:t>Fallecidos</a:t>
            </a:r>
            <a:endParaRPr lang="es-EC" sz="1100" b="1" dirty="0">
              <a:solidFill>
                <a:srgbClr val="002060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C639207B-1883-C944-AEF1-97D31D6ACFD2}"/>
              </a:ext>
            </a:extLst>
          </p:cNvPr>
          <p:cNvSpPr/>
          <p:nvPr/>
        </p:nvSpPr>
        <p:spPr>
          <a:xfrm>
            <a:off x="1" y="-72613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</p:spTree>
    <p:extLst>
      <p:ext uri="{BB962C8B-B14F-4D97-AF65-F5344CB8AC3E}">
        <p14:creationId xmlns:p14="http://schemas.microsoft.com/office/powerpoint/2010/main" val="4093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39804"/>
            <a:ext cx="3949700" cy="370116"/>
          </a:xfrm>
        </p:spPr>
        <p:txBody>
          <a:bodyPr/>
          <a:lstStyle/>
          <a:p>
            <a:r>
              <a:rPr lang="es-EC" dirty="0"/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 de Quito, Coordinación de Salud Zona9 (CZ9)</a:t>
            </a:r>
          </a:p>
          <a:p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4D75F0-E1E3-40A6-A834-846E137B42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C" dirty="0"/>
              <a:t>Fecha de actualización: </a:t>
            </a:r>
            <a:r>
              <a:rPr lang="es-EC" dirty="0">
                <a:solidFill>
                  <a:schemeClr val="bg1"/>
                </a:solidFill>
              </a:rPr>
              <a:t> 11 de julio de 2021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dirty="0"/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  <a:endParaRPr lang="es-EC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41325" y="1214846"/>
            <a:ext cx="4466743" cy="49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378069" y="849086"/>
            <a:ext cx="1266093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0C01B8C-DDDC-9B40-8264-D078B27464C7}"/>
              </a:ext>
            </a:extLst>
          </p:cNvPr>
          <p:cNvSpPr/>
          <p:nvPr/>
        </p:nvSpPr>
        <p:spPr>
          <a:xfrm>
            <a:off x="1" y="-37888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Línea de tiempo y casos confirmados Covid-19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57BF515-B8FE-4F60-A9EE-F40FAB3A8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40887"/>
              </p:ext>
            </p:extLst>
          </p:nvPr>
        </p:nvGraphicFramePr>
        <p:xfrm>
          <a:off x="125387" y="4392705"/>
          <a:ext cx="11550798" cy="190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247185" y="1529862"/>
            <a:ext cx="1969477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077808" y="1640155"/>
            <a:ext cx="3868615" cy="67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783"/>
            <a:ext cx="12192000" cy="326192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7077808" y="1640155"/>
            <a:ext cx="4167554" cy="672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733" y="1191321"/>
            <a:ext cx="21145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251EC4-F53C-4037-B0CE-4417D6BA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729" y="1122343"/>
            <a:ext cx="7310271" cy="4869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3A7749D-7D3B-4468-9680-664F9B25A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2" y="504802"/>
            <a:ext cx="4866584" cy="258257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904D6A-85E6-4A91-B239-8C074DA02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1" y="2156137"/>
            <a:ext cx="4910885" cy="323909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81A9A3F-654B-4EF5-899A-A2B49E8DD0B7}"/>
              </a:ext>
            </a:extLst>
          </p:cNvPr>
          <p:cNvSpPr/>
          <p:nvPr/>
        </p:nvSpPr>
        <p:spPr>
          <a:xfrm>
            <a:off x="1" y="43137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Resultados del Modelo de Intervención Integral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F87060A-3BB1-4DDC-B50F-F34B458076DD}"/>
              </a:ext>
            </a:extLst>
          </p:cNvPr>
          <p:cNvSpPr txBox="1"/>
          <p:nvPr/>
        </p:nvSpPr>
        <p:spPr>
          <a:xfrm>
            <a:off x="840658" y="2129410"/>
            <a:ext cx="412135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800" b="1" dirty="0">
                <a:solidFill>
                  <a:srgbClr val="002060"/>
                </a:solidFill>
                <a:latin typeface="Bambino-Bold ☞"/>
              </a:rPr>
              <a:t>CENTRO DE ATENCIÓN TEMPORAL -CAT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50AC2-ED86-41F8-8C59-CBE382426F6E}"/>
              </a:ext>
            </a:extLst>
          </p:cNvPr>
          <p:cNvSpPr txBox="1"/>
          <p:nvPr/>
        </p:nvSpPr>
        <p:spPr>
          <a:xfrm>
            <a:off x="456272" y="5983866"/>
            <a:ext cx="45057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Desde Enero/21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100 camas    23% ocupación</a:t>
            </a:r>
          </a:p>
          <a:p>
            <a:pPr algn="ctr"/>
            <a:r>
              <a:rPr lang="es-MX" sz="1600" b="1" dirty="0">
                <a:solidFill>
                  <a:schemeClr val="accent1">
                    <a:lumMod val="50000"/>
                  </a:schemeClr>
                </a:solidFill>
              </a:rPr>
              <a:t>10 días estada promedio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3AC7BB1-D3EB-4984-9054-07BDAC23E464}"/>
              </a:ext>
            </a:extLst>
          </p:cNvPr>
          <p:cNvSpPr/>
          <p:nvPr/>
        </p:nvSpPr>
        <p:spPr>
          <a:xfrm>
            <a:off x="7448358" y="6090496"/>
            <a:ext cx="2832253" cy="6560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TOTAL      136.018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0E5A5F6-DA29-44E4-83F6-9748EA9284A1}"/>
              </a:ext>
            </a:extLst>
          </p:cNvPr>
          <p:cNvSpPr/>
          <p:nvPr/>
        </p:nvSpPr>
        <p:spPr>
          <a:xfrm>
            <a:off x="6405892" y="1769611"/>
            <a:ext cx="1582457" cy="1008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sz="1400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BBF3416-5257-4039-8D79-5B978CED0EC7}"/>
              </a:ext>
            </a:extLst>
          </p:cNvPr>
          <p:cNvSpPr/>
          <p:nvPr/>
        </p:nvSpPr>
        <p:spPr>
          <a:xfrm>
            <a:off x="9609140" y="4302074"/>
            <a:ext cx="1342941" cy="560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2021   SE 27</a:t>
            </a:r>
          </a:p>
          <a:p>
            <a:pPr algn="ctr"/>
            <a:r>
              <a:rPr lang="es-MX" sz="1400" b="1" dirty="0">
                <a:solidFill>
                  <a:srgbClr val="FF0000"/>
                </a:solidFill>
              </a:rPr>
              <a:t>1798</a:t>
            </a:r>
            <a:endParaRPr lang="es-EC" sz="1400" b="1" dirty="0">
              <a:solidFill>
                <a:srgbClr val="FF0000"/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678F1DF6-2E35-43E6-B1BC-7F3EDD08AD98}"/>
              </a:ext>
            </a:extLst>
          </p:cNvPr>
          <p:cNvSpPr/>
          <p:nvPr/>
        </p:nvSpPr>
        <p:spPr>
          <a:xfrm>
            <a:off x="8271190" y="2501300"/>
            <a:ext cx="1582457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rgbClr val="FF0000"/>
                </a:solidFill>
              </a:rPr>
              <a:t>2021   SE 1-27 </a:t>
            </a:r>
          </a:p>
          <a:p>
            <a:pPr algn="ctr"/>
            <a:r>
              <a:rPr lang="es-MX" sz="1400" b="1" dirty="0">
                <a:solidFill>
                  <a:srgbClr val="FF0000"/>
                </a:solidFill>
              </a:rPr>
              <a:t>68.095</a:t>
            </a:r>
          </a:p>
        </p:txBody>
      </p:sp>
    </p:spTree>
    <p:extLst>
      <p:ext uri="{BB962C8B-B14F-4D97-AF65-F5344CB8AC3E}">
        <p14:creationId xmlns:p14="http://schemas.microsoft.com/office/powerpoint/2010/main" val="1369179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FAA20AA-45C4-4687-ADCE-49C4402E4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0" y="939316"/>
            <a:ext cx="6361247" cy="32787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0BF-B094-450C-BB82-40A1015B895C}"/>
              </a:ext>
            </a:extLst>
          </p:cNvPr>
          <p:cNvSpPr txBox="1"/>
          <p:nvPr/>
        </p:nvSpPr>
        <p:spPr>
          <a:xfrm>
            <a:off x="532488" y="5116286"/>
            <a:ext cx="28389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2020    (12 meses)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99.320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0D6D09-D866-4F77-B50B-292A3EC9EFCF}"/>
              </a:ext>
            </a:extLst>
          </p:cNvPr>
          <p:cNvSpPr txBox="1"/>
          <p:nvPr/>
        </p:nvSpPr>
        <p:spPr>
          <a:xfrm>
            <a:off x="1490834" y="939316"/>
            <a:ext cx="339620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800" b="1" dirty="0">
                <a:solidFill>
                  <a:srgbClr val="002060"/>
                </a:solidFill>
                <a:latin typeface="Bambino-Bold ☞"/>
              </a:rPr>
              <a:t>ATENCIONES DE SALUD MENTAL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433E27-B840-45E7-9692-FF7553A8F499}"/>
              </a:ext>
            </a:extLst>
          </p:cNvPr>
          <p:cNvSpPr txBox="1"/>
          <p:nvPr/>
        </p:nvSpPr>
        <p:spPr>
          <a:xfrm>
            <a:off x="1470813" y="4500508"/>
            <a:ext cx="33962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002060"/>
                </a:solidFill>
                <a:latin typeface="Bambino-Bold ☞"/>
              </a:rPr>
              <a:t>ATENCIÓN NUTRICIONAL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4E1CFA-E902-4B1B-8CCA-2442F262E317}"/>
              </a:ext>
            </a:extLst>
          </p:cNvPr>
          <p:cNvSpPr txBox="1"/>
          <p:nvPr/>
        </p:nvSpPr>
        <p:spPr>
          <a:xfrm>
            <a:off x="3564619" y="5366587"/>
            <a:ext cx="283897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2021  (6 meses)</a:t>
            </a:r>
          </a:p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</a:rPr>
              <a:t>15.309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EBB1598-80EB-469C-B3B9-898A06EBB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03" y="1267552"/>
            <a:ext cx="5563512" cy="2656733"/>
          </a:xfrm>
          <a:prstGeom prst="rect">
            <a:avLst/>
          </a:prstGeom>
        </p:spPr>
      </p:pic>
      <p:sp>
        <p:nvSpPr>
          <p:cNvPr id="8" name="1 Rectángulo">
            <a:extLst>
              <a:ext uri="{FF2B5EF4-FFF2-40B4-BE49-F238E27FC236}">
                <a16:creationId xmlns:a16="http://schemas.microsoft.com/office/drawing/2014/main" id="{D5199560-56C3-4DD6-93CF-C3485170B9BF}"/>
              </a:ext>
            </a:extLst>
          </p:cNvPr>
          <p:cNvSpPr/>
          <p:nvPr/>
        </p:nvSpPr>
        <p:spPr>
          <a:xfrm>
            <a:off x="8691010" y="1720840"/>
            <a:ext cx="3396205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MX" sz="2000" b="1" dirty="0"/>
              <a:t>Comunicación Comunitaria y Promoción de la Salud</a:t>
            </a:r>
          </a:p>
          <a:p>
            <a:pPr lvl="0" algn="ctr"/>
            <a:r>
              <a:rPr lang="es-EC" sz="2000" b="1" dirty="0"/>
              <a:t>Caravana Quito Saludable contra COVID:</a:t>
            </a:r>
          </a:p>
          <a:p>
            <a:pPr lvl="0" algn="ctr"/>
            <a:endParaRPr lang="es-EC" sz="2000" b="1" dirty="0"/>
          </a:p>
          <a:p>
            <a:pPr lvl="0" algn="ctr"/>
            <a:r>
              <a:rPr lang="es-EC" sz="2400" b="1" dirty="0">
                <a:solidFill>
                  <a:srgbClr val="FF0000"/>
                </a:solidFill>
              </a:rPr>
              <a:t>120</a:t>
            </a:r>
            <a:r>
              <a:rPr lang="es-EC" sz="2400" b="1" dirty="0"/>
              <a:t> barrios /</a:t>
            </a:r>
            <a:r>
              <a:rPr lang="es-EC" sz="2400" b="1" dirty="0">
                <a:solidFill>
                  <a:srgbClr val="FF0000"/>
                </a:solidFill>
              </a:rPr>
              <a:t>21</a:t>
            </a:r>
            <a:r>
              <a:rPr lang="es-EC" sz="2400" b="1" dirty="0"/>
              <a:t> parroquias rurales = </a:t>
            </a:r>
            <a:r>
              <a:rPr lang="es-EC" sz="2400" b="1" dirty="0">
                <a:solidFill>
                  <a:srgbClr val="FF0000"/>
                </a:solidFill>
              </a:rPr>
              <a:t>141 caravanas realizadas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377560232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14354</TotalTime>
  <Words>856</Words>
  <Application>Microsoft Macintosh PowerPoint</Application>
  <PresentationFormat>Panorámica</PresentationFormat>
  <Paragraphs>178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Arial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Wingdings</vt:lpstr>
      <vt:lpstr>PRESENTACIÓN COE</vt:lpstr>
      <vt:lpstr>Presentación de PowerPoint</vt:lpstr>
      <vt:lpstr>Informe epidemiológico de COVID-19 Resultados del Modelo de Intervención Integral  Distrito Metropolitano de Quito  Semana Epidemiológica 27-2021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Mónica García</cp:lastModifiedBy>
  <cp:revision>1640</cp:revision>
  <cp:lastPrinted>2021-07-12T17:53:06Z</cp:lastPrinted>
  <dcterms:created xsi:type="dcterms:W3CDTF">2021-02-04T20:28:42Z</dcterms:created>
  <dcterms:modified xsi:type="dcterms:W3CDTF">2021-07-13T03:00:43Z</dcterms:modified>
</cp:coreProperties>
</file>