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90" r:id="rId1"/>
  </p:sldMasterIdLst>
  <p:notesMasterIdLst>
    <p:notesMasterId r:id="rId26"/>
  </p:notesMasterIdLst>
  <p:sldIdLst>
    <p:sldId id="318" r:id="rId2"/>
    <p:sldId id="324" r:id="rId3"/>
    <p:sldId id="313" r:id="rId4"/>
    <p:sldId id="326" r:id="rId5"/>
    <p:sldId id="327" r:id="rId6"/>
    <p:sldId id="384" r:id="rId7"/>
    <p:sldId id="385" r:id="rId8"/>
    <p:sldId id="386" r:id="rId9"/>
    <p:sldId id="387" r:id="rId10"/>
    <p:sldId id="388" r:id="rId11"/>
    <p:sldId id="389" r:id="rId12"/>
    <p:sldId id="390" r:id="rId13"/>
    <p:sldId id="360" r:id="rId14"/>
    <p:sldId id="392" r:id="rId15"/>
    <p:sldId id="336" r:id="rId16"/>
    <p:sldId id="337" r:id="rId17"/>
    <p:sldId id="362" r:id="rId18"/>
    <p:sldId id="377" r:id="rId19"/>
    <p:sldId id="378" r:id="rId20"/>
    <p:sldId id="380" r:id="rId21"/>
    <p:sldId id="367" r:id="rId22"/>
    <p:sldId id="368" r:id="rId23"/>
    <p:sldId id="369" r:id="rId24"/>
    <p:sldId id="391" r:id="rId25"/>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sda Dávila" initials="HD" lastIdx="1" clrIdx="0">
    <p:extLst>
      <p:ext uri="{19B8F6BF-5375-455C-9EA6-DF929625EA0E}">
        <p15:presenceInfo xmlns:p15="http://schemas.microsoft.com/office/powerpoint/2012/main" userId="S-1-5-21-2530911909-4187349442-2532414957-44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CE"/>
    <a:srgbClr val="045AAA"/>
    <a:srgbClr val="0055A4"/>
    <a:srgbClr val="0C56A8"/>
    <a:srgbClr val="0087CD"/>
    <a:srgbClr val="D21C22"/>
    <a:srgbClr val="F26C5C"/>
    <a:srgbClr val="F25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95"/>
  </p:normalViewPr>
  <p:slideViewPr>
    <p:cSldViewPr snapToGrid="0" snapToObjects="1">
      <p:cViewPr>
        <p:scale>
          <a:sx n="80" d="100"/>
          <a:sy n="80" d="100"/>
        </p:scale>
        <p:origin x="710" y="1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3B276-7BD6-4535-8F4F-4D9CE53E1DC5}" type="datetimeFigureOut">
              <a:rPr lang="es-EC" smtClean="0"/>
              <a:t>1/7/2021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6A77A-8958-451F-8C39-3D7DD84D42E4}" type="slidenum">
              <a:rPr lang="es-EC" smtClean="0"/>
              <a:t>‹Nº›</a:t>
            </a:fld>
            <a:endParaRPr lang="es-EC"/>
          </a:p>
        </p:txBody>
      </p:sp>
    </p:spTree>
    <p:extLst>
      <p:ext uri="{BB962C8B-B14F-4D97-AF65-F5344CB8AC3E}">
        <p14:creationId xmlns:p14="http://schemas.microsoft.com/office/powerpoint/2010/main" val="308655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F76A77A-8958-451F-8C39-3D7DD84D42E4}" type="slidenum">
              <a:rPr lang="es-EC" smtClean="0"/>
              <a:t>15</a:t>
            </a:fld>
            <a:endParaRPr lang="es-EC"/>
          </a:p>
        </p:txBody>
      </p:sp>
    </p:spTree>
    <p:extLst>
      <p:ext uri="{BB962C8B-B14F-4D97-AF65-F5344CB8AC3E}">
        <p14:creationId xmlns:p14="http://schemas.microsoft.com/office/powerpoint/2010/main" val="241950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F76A77A-8958-451F-8C39-3D7DD84D42E4}" type="slidenum">
              <a:rPr lang="es-EC" smtClean="0"/>
              <a:t>16</a:t>
            </a:fld>
            <a:endParaRPr lang="es-EC"/>
          </a:p>
        </p:txBody>
      </p:sp>
    </p:spTree>
    <p:extLst>
      <p:ext uri="{BB962C8B-B14F-4D97-AF65-F5344CB8AC3E}">
        <p14:creationId xmlns:p14="http://schemas.microsoft.com/office/powerpoint/2010/main" val="51204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F76A77A-8958-451F-8C39-3D7DD84D42E4}" type="slidenum">
              <a:rPr lang="es-EC" smtClean="0"/>
              <a:t>17</a:t>
            </a:fld>
            <a:endParaRPr lang="es-EC"/>
          </a:p>
        </p:txBody>
      </p:sp>
    </p:spTree>
    <p:extLst>
      <p:ext uri="{BB962C8B-B14F-4D97-AF65-F5344CB8AC3E}">
        <p14:creationId xmlns:p14="http://schemas.microsoft.com/office/powerpoint/2010/main" val="387476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F76A77A-8958-451F-8C39-3D7DD84D42E4}" type="slidenum">
              <a:rPr lang="es-EC" smtClean="0"/>
              <a:t>21</a:t>
            </a:fld>
            <a:endParaRPr lang="es-EC"/>
          </a:p>
        </p:txBody>
      </p:sp>
    </p:spTree>
    <p:extLst>
      <p:ext uri="{BB962C8B-B14F-4D97-AF65-F5344CB8AC3E}">
        <p14:creationId xmlns:p14="http://schemas.microsoft.com/office/powerpoint/2010/main" val="236674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F76A77A-8958-451F-8C39-3D7DD84D42E4}" type="slidenum">
              <a:rPr lang="es-EC" smtClean="0"/>
              <a:t>22</a:t>
            </a:fld>
            <a:endParaRPr lang="es-EC"/>
          </a:p>
        </p:txBody>
      </p:sp>
    </p:spTree>
    <p:extLst>
      <p:ext uri="{BB962C8B-B14F-4D97-AF65-F5344CB8AC3E}">
        <p14:creationId xmlns:p14="http://schemas.microsoft.com/office/powerpoint/2010/main" val="408277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F76A77A-8958-451F-8C39-3D7DD84D42E4}" type="slidenum">
              <a:rPr lang="es-EC" smtClean="0"/>
              <a:t>23</a:t>
            </a:fld>
            <a:endParaRPr lang="es-EC"/>
          </a:p>
        </p:txBody>
      </p:sp>
    </p:spTree>
    <p:extLst>
      <p:ext uri="{BB962C8B-B14F-4D97-AF65-F5344CB8AC3E}">
        <p14:creationId xmlns:p14="http://schemas.microsoft.com/office/powerpoint/2010/main" val="266508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2E38E9CB-C5E4-D447-87EB-F9BE3040ECD0}" type="datetimeFigureOut">
              <a:rPr lang="es-ES_tradnl" smtClean="0"/>
              <a:t>01/07/2021</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70568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E38E9CB-C5E4-D447-87EB-F9BE3040ECD0}" type="datetimeFigureOut">
              <a:rPr lang="es-ES_tradnl" smtClean="0"/>
              <a:t>01/07/2021</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43780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E38E9CB-C5E4-D447-87EB-F9BE3040ECD0}" type="datetimeFigureOut">
              <a:rPr lang="es-ES_tradnl" smtClean="0"/>
              <a:t>01/07/2021</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6766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2E38E9CB-C5E4-D447-87EB-F9BE3040ECD0}" type="datetimeFigureOut">
              <a:rPr lang="es-ES_tradnl" smtClean="0"/>
              <a:t>01/07/2021</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6913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01/07/2021</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380481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2E38E9CB-C5E4-D447-87EB-F9BE3040ECD0}" type="datetimeFigureOut">
              <a:rPr lang="es-ES_tradnl" smtClean="0"/>
              <a:t>01/07/2021</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220458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2E38E9CB-C5E4-D447-87EB-F9BE3040ECD0}" type="datetimeFigureOut">
              <a:rPr lang="es-ES_tradnl" smtClean="0"/>
              <a:t>01/07/2021</a:t>
            </a:fld>
            <a:endParaRPr lang="es-ES_tradnl" dirty="0"/>
          </a:p>
        </p:txBody>
      </p:sp>
      <p:sp>
        <p:nvSpPr>
          <p:cNvPr id="8" name="Marcador de pie de página 7"/>
          <p:cNvSpPr>
            <a:spLocks noGrp="1"/>
          </p:cNvSpPr>
          <p:nvPr>
            <p:ph type="ftr" sz="quarter" idx="11"/>
          </p:nvPr>
        </p:nvSpPr>
        <p:spPr/>
        <p:txBody>
          <a:bodyPr/>
          <a:lstStyle/>
          <a:p>
            <a:endParaRPr lang="es-ES_tradnl" dirty="0"/>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100322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2E38E9CB-C5E4-D447-87EB-F9BE3040ECD0}" type="datetimeFigureOut">
              <a:rPr lang="es-ES_tradnl" smtClean="0"/>
              <a:t>01/07/2021</a:t>
            </a:fld>
            <a:endParaRPr lang="es-ES_tradnl" dirty="0"/>
          </a:p>
        </p:txBody>
      </p:sp>
      <p:sp>
        <p:nvSpPr>
          <p:cNvPr id="4" name="Marcador de pie de página 3"/>
          <p:cNvSpPr>
            <a:spLocks noGrp="1"/>
          </p:cNvSpPr>
          <p:nvPr>
            <p:ph type="ftr" sz="quarter" idx="11"/>
          </p:nvPr>
        </p:nvSpPr>
        <p:spPr/>
        <p:txBody>
          <a:bodyPr/>
          <a:lstStyle/>
          <a:p>
            <a:endParaRPr lang="es-ES_tradnl" dirty="0"/>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210164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01/07/2021</a:t>
            </a:fld>
            <a:endParaRPr lang="es-ES_tradnl" dirty="0"/>
          </a:p>
        </p:txBody>
      </p:sp>
      <p:sp>
        <p:nvSpPr>
          <p:cNvPr id="3" name="Marcador de pie de página 2"/>
          <p:cNvSpPr>
            <a:spLocks noGrp="1"/>
          </p:cNvSpPr>
          <p:nvPr>
            <p:ph type="ftr" sz="quarter" idx="11"/>
          </p:nvPr>
        </p:nvSpPr>
        <p:spPr/>
        <p:txBody>
          <a:bodyPr/>
          <a:lstStyle/>
          <a:p>
            <a:endParaRPr lang="es-ES_tradnl" dirty="0"/>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83214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01/07/2021</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252244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01/07/2021</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157657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01/07/2021</a:t>
            </a:fld>
            <a:endParaRPr lang="es-ES_tradn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dirty="0"/>
          </a:p>
        </p:txBody>
      </p:sp>
    </p:spTree>
    <p:extLst>
      <p:ext uri="{BB962C8B-B14F-4D97-AF65-F5344CB8AC3E}">
        <p14:creationId xmlns:p14="http://schemas.microsoft.com/office/powerpoint/2010/main" val="309925789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596" y="900435"/>
            <a:ext cx="5005558" cy="251998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950" y="4111148"/>
            <a:ext cx="4425577" cy="1407092"/>
          </a:xfrm>
          <a:prstGeom prst="rect">
            <a:avLst/>
          </a:prstGeom>
        </p:spPr>
      </p:pic>
    </p:spTree>
    <p:extLst>
      <p:ext uri="{BB962C8B-B14F-4D97-AF65-F5344CB8AC3E}">
        <p14:creationId xmlns:p14="http://schemas.microsoft.com/office/powerpoint/2010/main" val="3140770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282575"/>
          </a:xfrm>
        </p:spPr>
        <p:txBody>
          <a:bodyPr>
            <a:normAutofit fontScale="90000"/>
          </a:bodyPr>
          <a:lstStyle/>
          <a:p>
            <a:r>
              <a:rPr lang="es-EC" sz="2400" b="1" dirty="0"/>
              <a:t>ANÁLISIS DE LA FASE PRECONTRACTUAL DEL CONTRATO FIRMADO CON RECOBAQ</a:t>
            </a:r>
            <a:endParaRPr lang="es-EC" sz="2400" dirty="0"/>
          </a:p>
        </p:txBody>
      </p:sp>
      <p:sp>
        <p:nvSpPr>
          <p:cNvPr id="3" name="Marcador de contenido 2"/>
          <p:cNvSpPr>
            <a:spLocks noGrp="1"/>
          </p:cNvSpPr>
          <p:nvPr>
            <p:ph idx="1"/>
          </p:nvPr>
        </p:nvSpPr>
        <p:spPr>
          <a:xfrm>
            <a:off x="657225" y="1025525"/>
            <a:ext cx="10515600" cy="5156200"/>
          </a:xfrm>
        </p:spPr>
        <p:txBody>
          <a:bodyPr>
            <a:normAutofit fontScale="55000" lnSpcReduction="20000"/>
          </a:bodyPr>
          <a:lstStyle/>
          <a:p>
            <a:pPr marL="0" indent="0">
              <a:buNone/>
            </a:pPr>
            <a:r>
              <a:rPr lang="es-EC" b="1" dirty="0" smtClean="0"/>
              <a:t>SOBRE LOS COSTOS.-</a:t>
            </a:r>
          </a:p>
          <a:p>
            <a:pPr marL="0" indent="0">
              <a:buNone/>
            </a:pPr>
            <a:endParaRPr lang="es-EC" b="1" dirty="0" smtClean="0"/>
          </a:p>
          <a:p>
            <a:pPr algn="just"/>
            <a:r>
              <a:rPr lang="es-EC" sz="2900" dirty="0" smtClean="0"/>
              <a:t>En </a:t>
            </a:r>
            <a:r>
              <a:rPr lang="es-EC" sz="2900" dirty="0"/>
              <a:t>los </a:t>
            </a:r>
            <a:r>
              <a:rPr lang="es-EC" sz="2900" dirty="0" err="1"/>
              <a:t>TDRs</a:t>
            </a:r>
            <a:r>
              <a:rPr lang="es-EC" sz="2900" dirty="0"/>
              <a:t>  se incluyeron costos anuales referenciales de los recolectores de carga posterior y lateral que no tienen respaldo ni fundamento en los estados financieros de </a:t>
            </a:r>
            <a:r>
              <a:rPr lang="es-EC" sz="2900" dirty="0" smtClean="0"/>
              <a:t>EMASEO, por </a:t>
            </a:r>
            <a:r>
              <a:rPr lang="es-EC" sz="2900" dirty="0"/>
              <a:t>ejemplo:</a:t>
            </a:r>
          </a:p>
          <a:p>
            <a:pPr lvl="1" algn="just"/>
            <a:r>
              <a:rPr lang="es-EC" sz="2900" dirty="0" smtClean="0"/>
              <a:t>USD 5.000 año por vehículo </a:t>
            </a:r>
            <a:r>
              <a:rPr lang="es-EC" sz="2900" dirty="0"/>
              <a:t>por </a:t>
            </a:r>
            <a:r>
              <a:rPr lang="es-EC" sz="2900" dirty="0" smtClean="0"/>
              <a:t>RTV</a:t>
            </a:r>
            <a:endParaRPr lang="es-EC" sz="2900" dirty="0"/>
          </a:p>
          <a:p>
            <a:pPr algn="just"/>
            <a:r>
              <a:rPr lang="es-EC" sz="2900" dirty="0" smtClean="0"/>
              <a:t>USD 30.000 </a:t>
            </a:r>
            <a:r>
              <a:rPr lang="es-EC" sz="2900" dirty="0"/>
              <a:t>año por vehículo </a:t>
            </a:r>
            <a:r>
              <a:rPr lang="es-EC" sz="2900" dirty="0" smtClean="0"/>
              <a:t>por </a:t>
            </a:r>
            <a:r>
              <a:rPr lang="es-EC" sz="2900" dirty="0"/>
              <a:t>auxilio mecánico, </a:t>
            </a:r>
            <a:endParaRPr lang="es-EC" sz="2900" dirty="0" smtClean="0"/>
          </a:p>
          <a:p>
            <a:pPr algn="just"/>
            <a:r>
              <a:rPr lang="es-EC" sz="2900" dirty="0" smtClean="0"/>
              <a:t>Entre </a:t>
            </a:r>
            <a:r>
              <a:rPr lang="es-EC" sz="2900" dirty="0"/>
              <a:t>41.400 y 94.500 </a:t>
            </a:r>
            <a:r>
              <a:rPr lang="es-EC" sz="2900" dirty="0" smtClean="0"/>
              <a:t>año por vehículo </a:t>
            </a:r>
            <a:r>
              <a:rPr lang="es-EC" sz="2900" dirty="0"/>
              <a:t>por reposición de recolectores. </a:t>
            </a:r>
            <a:endParaRPr lang="es-EC" sz="2900" dirty="0" smtClean="0"/>
          </a:p>
          <a:p>
            <a:pPr algn="just"/>
            <a:r>
              <a:rPr lang="es-EC" sz="2900" dirty="0"/>
              <a:t>USD 8.000 año por vehículo por adecuación de patios de mantenimiento</a:t>
            </a:r>
          </a:p>
          <a:p>
            <a:pPr algn="just"/>
            <a:r>
              <a:rPr lang="es-EC" sz="2900" dirty="0" smtClean="0"/>
              <a:t>El </a:t>
            </a:r>
            <a:r>
              <a:rPr lang="es-EC" sz="2900" dirty="0"/>
              <a:t>acta de negociación, </a:t>
            </a:r>
            <a:r>
              <a:rPr lang="es-EC" sz="2900" dirty="0" smtClean="0"/>
              <a:t>del </a:t>
            </a:r>
            <a:r>
              <a:rPr lang="es-EC" sz="2900" dirty="0"/>
              <a:t>patio de operaciones, señala: </a:t>
            </a:r>
            <a:r>
              <a:rPr lang="es-EC" sz="2900" i="1" dirty="0" smtClean="0"/>
              <a:t>….Se </a:t>
            </a:r>
            <a:r>
              <a:rPr lang="es-EC" sz="2900" i="1" dirty="0"/>
              <a:t>deja constancia que las obras de infraestructura quedarán a beneficio de EMASEO, pero que la superestructura del taller es modular y desmontable, y será retirada al cumplimiento del contrato, salvo que EMASEO decida reconocer al Consorcio, el valor residual </a:t>
            </a:r>
            <a:r>
              <a:rPr lang="es-EC" sz="2900" i="1" dirty="0" smtClean="0"/>
              <a:t>antes </a:t>
            </a:r>
            <a:r>
              <a:rPr lang="es-EC" sz="2900" i="1" dirty="0"/>
              <a:t>de su </a:t>
            </a:r>
            <a:r>
              <a:rPr lang="es-EC" sz="2900" i="1" dirty="0" smtClean="0"/>
              <a:t>retiro. </a:t>
            </a:r>
          </a:p>
          <a:p>
            <a:pPr algn="just"/>
            <a:r>
              <a:rPr lang="es-EC" sz="2900" dirty="0" err="1" smtClean="0"/>
              <a:t>Recobaq</a:t>
            </a:r>
            <a:r>
              <a:rPr lang="es-EC" sz="2900" dirty="0" smtClean="0"/>
              <a:t> </a:t>
            </a:r>
            <a:r>
              <a:rPr lang="es-EC" sz="2900" dirty="0"/>
              <a:t>señala que</a:t>
            </a:r>
            <a:r>
              <a:rPr lang="es-EC" sz="2900" b="1" i="1" u="sng" dirty="0"/>
              <a:t> “en su precio unitario asume el costo de seguros, supervisores de zona y herramientas e insumos anualmente. Por tanto, el costo operativo interno de EMASEO EP se reduce en la parte proporcional de esos componentes</a:t>
            </a:r>
            <a:r>
              <a:rPr lang="es-EC" sz="2900" i="1" dirty="0"/>
              <a:t>.”. </a:t>
            </a:r>
            <a:r>
              <a:rPr lang="es-EC" sz="2900" i="1" dirty="0" smtClean="0"/>
              <a:t>Los costos </a:t>
            </a:r>
            <a:r>
              <a:rPr lang="es-EC" sz="2900" dirty="0" smtClean="0"/>
              <a:t>no </a:t>
            </a:r>
            <a:r>
              <a:rPr lang="es-EC" sz="2900" dirty="0"/>
              <a:t>fueron descontados del costo de EMASEO a fin de comparar y verificar que el valor ofertado por RECOBAQ es menor que el supuesto costo de la </a:t>
            </a:r>
            <a:r>
              <a:rPr lang="es-EC" sz="2900" dirty="0" smtClean="0"/>
              <a:t>Empresa. </a:t>
            </a:r>
          </a:p>
          <a:p>
            <a:pPr algn="just"/>
            <a:r>
              <a:rPr lang="es-EC" sz="2900" b="1" i="1" u="sng" dirty="0" smtClean="0"/>
              <a:t>En </a:t>
            </a:r>
            <a:r>
              <a:rPr lang="es-EC" sz="2900" b="1" i="1" u="sng" dirty="0"/>
              <a:t>la pregunta 67 uno de los oferentes manifiesta: </a:t>
            </a:r>
            <a:r>
              <a:rPr lang="es-EC" sz="2900" b="1" i="1" u="sng" dirty="0" smtClean="0"/>
              <a:t>“Los </a:t>
            </a:r>
            <a:r>
              <a:rPr lang="es-EC" sz="2900" b="1" i="1" u="sng" dirty="0"/>
              <a:t>mantenimientos deberían ser incrementales porque el primer año claramente no puede ser iguales que el tercer o quinto año. En caso de que EMASEO EP, solicite un valor único estaría pagando por adelantado futuros gastos. </a:t>
            </a:r>
            <a:r>
              <a:rPr lang="es-EC" sz="2900" dirty="0" smtClean="0"/>
              <a:t>EMASEO </a:t>
            </a:r>
            <a:r>
              <a:rPr lang="es-EC" sz="2900" dirty="0"/>
              <a:t>responde:</a:t>
            </a:r>
            <a:r>
              <a:rPr lang="es-EC" sz="2900" b="1" i="1" u="sng" dirty="0"/>
              <a:t> “Es correcto.”; </a:t>
            </a:r>
            <a:r>
              <a:rPr lang="es-EC" sz="2900" b="1" i="1" u="sng" dirty="0" smtClean="0"/>
              <a:t> </a:t>
            </a:r>
            <a:r>
              <a:rPr lang="es-EC" sz="2900" dirty="0" smtClean="0"/>
              <a:t>en </a:t>
            </a:r>
            <a:r>
              <a:rPr lang="es-EC" sz="2900" dirty="0"/>
              <a:t>el contrato se negoció un precio fijo mensual por el mantenimiento durante los 5 años, independientemente del uso y vetustez de la flota, aduciendo el riesgo que debía asumir el Consorcio.</a:t>
            </a:r>
          </a:p>
          <a:p>
            <a:endParaRPr lang="es-EC" dirty="0"/>
          </a:p>
        </p:txBody>
      </p:sp>
      <p:pic>
        <p:nvPicPr>
          <p:cNvPr id="4" name="Imagen 3"/>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5" y="6140929"/>
            <a:ext cx="1578261" cy="501801"/>
          </a:xfrm>
          <a:prstGeom prst="rect">
            <a:avLst/>
          </a:prstGeom>
        </p:spPr>
      </p:pic>
    </p:spTree>
    <p:extLst>
      <p:ext uri="{BB962C8B-B14F-4D97-AF65-F5344CB8AC3E}">
        <p14:creationId xmlns:p14="http://schemas.microsoft.com/office/powerpoint/2010/main" val="87767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normAutofit fontScale="47500" lnSpcReduction="20000"/>
          </a:bodyPr>
          <a:lstStyle/>
          <a:p>
            <a:pPr lvl="0"/>
            <a:r>
              <a:rPr lang="es-EC" sz="2900" b="1" dirty="0"/>
              <a:t>SOBRE LA FASE ANÁLISIS DE LAS PROPUESTAS Y NEGOCIACIÓN DEL CONTRATO</a:t>
            </a:r>
            <a:endParaRPr lang="es-EC" sz="2900" dirty="0"/>
          </a:p>
          <a:p>
            <a:r>
              <a:rPr lang="es-EC" sz="2900" b="1" u="sng" dirty="0" smtClean="0"/>
              <a:t>El </a:t>
            </a:r>
            <a:r>
              <a:rPr lang="es-EC" sz="2900" b="1" u="sng" dirty="0"/>
              <a:t>27 de agosto de 2018</a:t>
            </a:r>
            <a:r>
              <a:rPr lang="es-EC" sz="2900" dirty="0"/>
              <a:t> el Procurador del Consorcio </a:t>
            </a:r>
            <a:r>
              <a:rPr lang="es-EC" sz="2900" i="1" dirty="0" smtClean="0"/>
              <a:t>manifiesta</a:t>
            </a:r>
            <a:r>
              <a:rPr lang="es-EC" sz="2900" i="1" dirty="0"/>
              <a:t>: “</a:t>
            </a:r>
            <a:r>
              <a:rPr lang="es-EC" sz="2900" b="1" i="1" u="sng" dirty="0"/>
              <a:t>Hemos cerrado un acuerdo de acreditación de taller certificado con la empresa </a:t>
            </a:r>
            <a:r>
              <a:rPr lang="es-EC" sz="2900" b="1" i="1" u="sng" dirty="0" err="1"/>
              <a:t>Econovo</a:t>
            </a:r>
            <a:r>
              <a:rPr lang="es-EC" sz="2900" b="1" i="1" u="sng" dirty="0"/>
              <a:t> de Argentina, para que los talleres que implementemos en el terreno de </a:t>
            </a:r>
            <a:r>
              <a:rPr lang="es-EC" sz="2900" b="1" i="1" u="sng" dirty="0" err="1"/>
              <a:t>Zambiza</a:t>
            </a:r>
            <a:r>
              <a:rPr lang="es-EC" sz="2900" b="1" i="1" u="sng" dirty="0"/>
              <a:t> garanticen la operatividad de los recolectores provistos.</a:t>
            </a:r>
            <a:r>
              <a:rPr lang="es-EC" sz="2900" i="1" dirty="0"/>
              <a:t>”  </a:t>
            </a:r>
            <a:r>
              <a:rPr lang="es-EC" sz="2900" i="1" dirty="0"/>
              <a:t>A</a:t>
            </a:r>
            <a:r>
              <a:rPr lang="es-EC" sz="2900" dirty="0" smtClean="0"/>
              <a:t>creditación </a:t>
            </a:r>
            <a:r>
              <a:rPr lang="es-EC" sz="2900" dirty="0"/>
              <a:t>se la realizó con oficio de 23 de agosto de </a:t>
            </a:r>
            <a:r>
              <a:rPr lang="es-EC" sz="2900" dirty="0" smtClean="0"/>
              <a:t>2018.  </a:t>
            </a:r>
            <a:endParaRPr lang="es-EC" sz="2900" dirty="0"/>
          </a:p>
          <a:p>
            <a:r>
              <a:rPr lang="es-EC" sz="2900" dirty="0" smtClean="0"/>
              <a:t>En la </a:t>
            </a:r>
            <a:r>
              <a:rPr lang="es-EC" sz="2900" dirty="0"/>
              <a:t>oferta, el Consorcio señal</a:t>
            </a:r>
            <a:r>
              <a:rPr lang="es-EC" sz="2900" i="1" dirty="0"/>
              <a:t>a: “A nuestro costo se establecerá la flota de equipos back up que contará también con dos equipos </a:t>
            </a:r>
            <a:r>
              <a:rPr lang="es-EC" sz="2900" i="1" dirty="0" smtClean="0"/>
              <a:t>IVECO” </a:t>
            </a:r>
            <a:r>
              <a:rPr lang="es-EC" sz="2900" b="1" u="sng" dirty="0"/>
              <a:t>Esta propuesta no ha sido cumplida por el Consorcio</a:t>
            </a:r>
            <a:r>
              <a:rPr lang="es-EC" sz="2900" dirty="0"/>
              <a:t>.</a:t>
            </a:r>
          </a:p>
          <a:p>
            <a:r>
              <a:rPr lang="es-EC" sz="2900" i="1" dirty="0" smtClean="0"/>
              <a:t>Durante </a:t>
            </a:r>
            <a:r>
              <a:rPr lang="es-EC" sz="2900" i="1" dirty="0"/>
              <a:t>la negociación no </a:t>
            </a:r>
            <a:r>
              <a:rPr lang="es-EC" sz="2900" i="1" dirty="0" smtClean="0"/>
              <a:t>pidió la </a:t>
            </a:r>
            <a:r>
              <a:rPr lang="es-EC" sz="2900" i="1" dirty="0"/>
              <a:t>ratificación o rectificación del contenido de los oficios presentados como parte de las ofertas inicial y firme entregada el 13 y 27 de agosto de 2018, respectivamente, </a:t>
            </a:r>
            <a:r>
              <a:rPr lang="es-EC" sz="2900" i="1" dirty="0" smtClean="0"/>
              <a:t>relativos </a:t>
            </a:r>
            <a:r>
              <a:rPr lang="es-EC" sz="2900" i="1" dirty="0"/>
              <a:t>a la entrega de la maquinaria, siempre que el pedido se realice antes del 24 de agosto de 2018.  Esta ratificación o rectificación era necesaria toda vez que la negociación se realizó el 27 de agosto de 2018.</a:t>
            </a:r>
            <a:endParaRPr lang="es-EC" sz="2900" dirty="0"/>
          </a:p>
          <a:p>
            <a:r>
              <a:rPr lang="es-EC" sz="2900" dirty="0"/>
              <a:t>El 29 de agosto de </a:t>
            </a:r>
            <a:r>
              <a:rPr lang="es-EC" sz="2900" dirty="0" smtClean="0"/>
              <a:t>2018, </a:t>
            </a:r>
            <a:r>
              <a:rPr lang="es-EC" sz="2900" dirty="0"/>
              <a:t>la Directora Financiera en el informe de financiamiento del proveedor recomienda: </a:t>
            </a:r>
          </a:p>
          <a:p>
            <a:pPr lvl="0"/>
            <a:r>
              <a:rPr lang="es-EC" sz="2900" i="1" dirty="0"/>
              <a:t>“Obtener la aprobación por parte del Directorio de la EMASEO EP para que se continúe con los trámites de financiamiento necesarias.</a:t>
            </a:r>
            <a:endParaRPr lang="es-EC" sz="2900" dirty="0"/>
          </a:p>
          <a:p>
            <a:pPr lvl="0"/>
            <a:r>
              <a:rPr lang="es-EC" sz="2900" i="1" dirty="0"/>
              <a:t>Incremento del techo presupuestario por el endeudamiento requerido</a:t>
            </a:r>
            <a:endParaRPr lang="es-EC" sz="2900" dirty="0"/>
          </a:p>
          <a:p>
            <a:pPr lvl="0"/>
            <a:r>
              <a:rPr lang="es-EC" sz="2900" i="1" dirty="0"/>
              <a:t>…”</a:t>
            </a:r>
            <a:endParaRPr lang="es-EC" sz="2900" dirty="0"/>
          </a:p>
          <a:p>
            <a:r>
              <a:rPr lang="es-EC" sz="2900" dirty="0"/>
              <a:t>Estas recomendaciones evidencian que a la fecha de lanzamiento de las expresiones de interés y sobre todo a la fecha de negociación de la oferta no se contó con la aprobación del Directorio para la contratación del financiamiento y tampoco se contaba con la partida presupuestaria correspondiente, tal como dispone la Ley de Empresas Públicas, en el artículo 9: Atribuciones del Directorio.- Son atribuciones del Directorio las siguientes: … 9. Autorizar la contratación de los créditos o líneas de crédito …..; y, el Código de Planificación y Finanzas Públicas, artículo 115: Certificación Presupuestaria.- Ninguna entidad podrá contraer compromisos, celebrar contratos, ni autorizar o contraer obligaciones, sin la emisión de la respectiva certificación presupuestaria. </a:t>
            </a:r>
          </a:p>
          <a:p>
            <a:endParaRPr lang="es-EC" dirty="0"/>
          </a:p>
        </p:txBody>
      </p:sp>
      <p:pic>
        <p:nvPicPr>
          <p:cNvPr id="4" name="Imagen 3"/>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5" y="6140929"/>
            <a:ext cx="1578261" cy="501801"/>
          </a:xfrm>
          <a:prstGeom prst="rect">
            <a:avLst/>
          </a:prstGeom>
        </p:spPr>
      </p:pic>
    </p:spTree>
    <p:extLst>
      <p:ext uri="{BB962C8B-B14F-4D97-AF65-F5344CB8AC3E}">
        <p14:creationId xmlns:p14="http://schemas.microsoft.com/office/powerpoint/2010/main" val="127080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normAutofit fontScale="62500" lnSpcReduction="20000"/>
          </a:bodyPr>
          <a:lstStyle/>
          <a:p>
            <a:pPr lvl="0"/>
            <a:r>
              <a:rPr lang="es-EC" b="1" dirty="0"/>
              <a:t>SOBRE EL CONTRATO</a:t>
            </a:r>
            <a:endParaRPr lang="es-EC" dirty="0"/>
          </a:p>
          <a:p>
            <a:r>
              <a:rPr lang="es-EC" dirty="0" smtClean="0"/>
              <a:t>Según </a:t>
            </a:r>
            <a:r>
              <a:rPr lang="es-EC" dirty="0"/>
              <a:t>contrato la flota provista por RECOBAQ debe trabajar 6 de los 7 días de la semana, lo que obliga a EMSEO a sobre explotar una flota, que en su mayoría, cumplió su vida útil.</a:t>
            </a:r>
          </a:p>
          <a:p>
            <a:pPr marL="0" indent="0">
              <a:buNone/>
            </a:pPr>
            <a:r>
              <a:rPr lang="es-EC" dirty="0"/>
              <a:t> </a:t>
            </a:r>
          </a:p>
          <a:p>
            <a:r>
              <a:rPr lang="es-EC" dirty="0" smtClean="0"/>
              <a:t>El </a:t>
            </a:r>
            <a:r>
              <a:rPr lang="es-EC" dirty="0"/>
              <a:t>valor del IVA por la adquisición de la maquinaria fue de 1.5 millones de dólares, monto sobre el cual EMASEO paga intereses producto del financiamiento para la provisión de flota.  Frente a ello la empresa entregó un anticipo de dos millones de dólares cuando la condición para la selección de la firma era que tenga disponibilidad de financiamiento por el 100% de la compra, más el 10% del valor anual de garantía o disponibilidad de flota.  Lo obvio era que el IVA lo pague EMASEO y con eso se obviaba de pagar intereses por cinco años, sobre dicho impuesto.  </a:t>
            </a:r>
          </a:p>
          <a:p>
            <a:r>
              <a:rPr lang="es-EC" dirty="0"/>
              <a:t> </a:t>
            </a:r>
          </a:p>
          <a:p>
            <a:r>
              <a:rPr lang="es-EC" dirty="0"/>
              <a:t>Las multas se limitan al retraso en la entrega de flota y su traspaso, al retraso en los auxilios mecánicos y al incumplimiento en el nivel de operatividad de flota. No hay sanciones por la reposición de </a:t>
            </a:r>
            <a:r>
              <a:rPr lang="es-EC" dirty="0" smtClean="0"/>
              <a:t>flota.  A la fecha </a:t>
            </a:r>
            <a:r>
              <a:rPr lang="es-EC" dirty="0"/>
              <a:t>RECOBAQ no ha entregado un solo vehículo por este concepto, mientras que EMASEO paga, por cada vehículo, entre 41 mil y 94 mil dólares anuales por dicho concepto.</a:t>
            </a:r>
          </a:p>
          <a:p>
            <a:r>
              <a:rPr lang="es-EC" dirty="0" smtClean="0"/>
              <a:t>El </a:t>
            </a:r>
            <a:r>
              <a:rPr lang="es-EC" dirty="0"/>
              <a:t>valor anual por mantenimiento es el 94% del valor de la maquinaria.  Anualmente EMASEO podría adquirir o reemplazar totalmente la flota.  </a:t>
            </a:r>
            <a:r>
              <a:rPr lang="es-EC" b="1" dirty="0">
                <a:solidFill>
                  <a:srgbClr val="FF0000"/>
                </a:solidFill>
              </a:rPr>
              <a:t>Según el informe técnico que reposa en la Empresa, la afectación derivada exclusivamente del valor del mantenimiento supera los 30 millones de dólares durante los 5 años.</a:t>
            </a:r>
          </a:p>
          <a:p>
            <a:endParaRPr lang="es-EC" dirty="0"/>
          </a:p>
          <a:p>
            <a:endParaRPr lang="es-EC" dirty="0"/>
          </a:p>
          <a:p>
            <a:endParaRPr lang="es-EC" dirty="0"/>
          </a:p>
        </p:txBody>
      </p:sp>
      <p:pic>
        <p:nvPicPr>
          <p:cNvPr id="4" name="Imagen 3"/>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5" y="6140929"/>
            <a:ext cx="1578261" cy="501801"/>
          </a:xfrm>
          <a:prstGeom prst="rect">
            <a:avLst/>
          </a:prstGeom>
        </p:spPr>
      </p:pic>
    </p:spTree>
    <p:extLst>
      <p:ext uri="{BB962C8B-B14F-4D97-AF65-F5344CB8AC3E}">
        <p14:creationId xmlns:p14="http://schemas.microsoft.com/office/powerpoint/2010/main" val="4193655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7118" y="2282925"/>
            <a:ext cx="2224182" cy="917793"/>
          </a:xfrm>
        </p:spPr>
        <p:txBody>
          <a:bodyPr>
            <a:normAutofit fontScale="90000"/>
          </a:bodyPr>
          <a:lstStyle/>
          <a:p>
            <a:pPr algn="ctr"/>
            <a:r>
              <a:rPr lang="es-EC" sz="3200" b="1" dirty="0" smtClean="0"/>
              <a:t/>
            </a:r>
            <a:br>
              <a:rPr lang="es-EC" sz="3200" b="1" dirty="0" smtClean="0"/>
            </a:br>
            <a:r>
              <a:rPr lang="es-EC" sz="3200" b="1" dirty="0" smtClean="0"/>
              <a:t>ESTADO </a:t>
            </a:r>
            <a:r>
              <a:rPr lang="es-EC" sz="3200" b="1" dirty="0"/>
              <a:t>DE EJECUCIÓN</a:t>
            </a:r>
            <a:r>
              <a:rPr lang="es-EC" b="1" dirty="0"/>
              <a:t/>
            </a:r>
            <a:br>
              <a:rPr lang="es-EC" b="1" dirty="0"/>
            </a:br>
            <a:r>
              <a:rPr lang="es-EC" sz="2700" b="1" u="sng" dirty="0" smtClean="0"/>
              <a:t>ENTREGA </a:t>
            </a:r>
            <a:r>
              <a:rPr lang="es-EC" sz="2700" b="1" u="sng" dirty="0" smtClean="0"/>
              <a:t>DE MAQUINARIA </a:t>
            </a:r>
            <a:r>
              <a:rPr lang="es-EC" sz="2400" b="1" dirty="0" smtClean="0"/>
              <a:t/>
            </a:r>
            <a:br>
              <a:rPr lang="es-EC" sz="2400" b="1" dirty="0" smtClean="0"/>
            </a:br>
            <a:endParaRPr lang="es-EC" sz="2400" dirty="0"/>
          </a:p>
        </p:txBody>
      </p:sp>
      <p:sp>
        <p:nvSpPr>
          <p:cNvPr id="4" name="Marcador de contenido 3"/>
          <p:cNvSpPr>
            <a:spLocks noGrp="1"/>
          </p:cNvSpPr>
          <p:nvPr>
            <p:ph sz="half" idx="2"/>
          </p:nvPr>
        </p:nvSpPr>
        <p:spPr>
          <a:xfrm>
            <a:off x="839788" y="2505075"/>
            <a:ext cx="2046287" cy="3684588"/>
          </a:xfrm>
        </p:spPr>
        <p:txBody>
          <a:bodyPr/>
          <a:lstStyle/>
          <a:p>
            <a:pPr marL="0" indent="0">
              <a:buNone/>
            </a:pPr>
            <a:endParaRPr lang="es-EC" dirty="0"/>
          </a:p>
          <a:p>
            <a:endParaRPr lang="es-EC" dirty="0" smtClean="0"/>
          </a:p>
        </p:txBody>
      </p:sp>
      <p:pic>
        <p:nvPicPr>
          <p:cNvPr id="3" name="Imagen 2"/>
          <p:cNvPicPr>
            <a:picLocks noChangeAspect="1"/>
          </p:cNvPicPr>
          <p:nvPr/>
        </p:nvPicPr>
        <p:blipFill>
          <a:blip r:embed="rId2"/>
          <a:stretch>
            <a:fillRect/>
          </a:stretch>
        </p:blipFill>
        <p:spPr>
          <a:xfrm>
            <a:off x="3090672" y="924242"/>
            <a:ext cx="6062472" cy="5578845"/>
          </a:xfrm>
          <a:prstGeom prst="rect">
            <a:avLst/>
          </a:prstGeom>
        </p:spPr>
      </p:pic>
      <p:pic>
        <p:nvPicPr>
          <p:cNvPr id="6" name="Imagen 5"/>
          <p:cNvPicPr>
            <a:picLocks noChangeAspect="1"/>
          </p:cNvPicPr>
          <p:nvPr/>
        </p:nvPicPr>
        <p:blipFill rotWithShape="1">
          <a:blip r:embed="rId3"/>
          <a:srcRect t="2" r="16755" b="-179058"/>
          <a:stretch/>
        </p:blipFill>
        <p:spPr>
          <a:xfrm>
            <a:off x="839788" y="6503087"/>
            <a:ext cx="10092536" cy="446582"/>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670" y="6252186"/>
            <a:ext cx="1578261" cy="501801"/>
          </a:xfrm>
          <a:prstGeom prst="rect">
            <a:avLst/>
          </a:prstGeom>
        </p:spPr>
      </p:pic>
    </p:spTree>
    <p:extLst>
      <p:ext uri="{BB962C8B-B14F-4D97-AF65-F5344CB8AC3E}">
        <p14:creationId xmlns:p14="http://schemas.microsoft.com/office/powerpoint/2010/main" val="275558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20750"/>
          </a:xfrm>
        </p:spPr>
        <p:txBody>
          <a:bodyPr>
            <a:normAutofit/>
          </a:bodyPr>
          <a:lstStyle/>
          <a:p>
            <a:pPr algn="ctr"/>
            <a:r>
              <a:rPr lang="es-EC" sz="2800" b="1" dirty="0"/>
              <a:t>ESTADO DE </a:t>
            </a:r>
            <a:r>
              <a:rPr lang="es-EC" sz="2800" b="1" dirty="0" smtClean="0"/>
              <a:t>EJECUCIÓN.- PAGO CAPITAL E INTERESES</a:t>
            </a:r>
            <a:endParaRPr lang="es-EC" sz="2800" dirty="0"/>
          </a:p>
        </p:txBody>
      </p:sp>
      <p:pic>
        <p:nvPicPr>
          <p:cNvPr id="4" name="Marcador de contenido 3"/>
          <p:cNvPicPr>
            <a:picLocks noGrp="1" noChangeAspect="1"/>
          </p:cNvPicPr>
          <p:nvPr>
            <p:ph idx="1"/>
          </p:nvPr>
        </p:nvPicPr>
        <p:blipFill>
          <a:blip r:embed="rId2"/>
          <a:stretch>
            <a:fillRect/>
          </a:stretch>
        </p:blipFill>
        <p:spPr>
          <a:xfrm>
            <a:off x="1681997" y="2394119"/>
            <a:ext cx="8828006" cy="3539956"/>
          </a:xfrm>
          <a:prstGeom prst="rect">
            <a:avLst/>
          </a:prstGeom>
        </p:spPr>
      </p:pic>
      <p:pic>
        <p:nvPicPr>
          <p:cNvPr id="5" name="Imagen 4"/>
          <p:cNvPicPr>
            <a:picLocks noChangeAspect="1"/>
          </p:cNvPicPr>
          <p:nvPr/>
        </p:nvPicPr>
        <p:blipFill rotWithShape="1">
          <a:blip r:embed="rId3"/>
          <a:srcRect t="2" r="16755" b="-179058"/>
          <a:stretch/>
        </p:blipFill>
        <p:spPr>
          <a:xfrm>
            <a:off x="350876" y="6419439"/>
            <a:ext cx="10092536" cy="446582"/>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175" y="6140929"/>
            <a:ext cx="1578261" cy="501801"/>
          </a:xfrm>
          <a:prstGeom prst="rect">
            <a:avLst/>
          </a:prstGeom>
        </p:spPr>
      </p:pic>
    </p:spTree>
    <p:extLst>
      <p:ext uri="{BB962C8B-B14F-4D97-AF65-F5344CB8AC3E}">
        <p14:creationId xmlns:p14="http://schemas.microsoft.com/office/powerpoint/2010/main" val="2092671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0800000" flipV="1">
            <a:off x="279787" y="2257425"/>
            <a:ext cx="2339588" cy="150801"/>
          </a:xfrm>
        </p:spPr>
        <p:txBody>
          <a:bodyPr>
            <a:normAutofit fontScale="90000"/>
          </a:bodyPr>
          <a:lstStyle/>
          <a:p>
            <a:pPr algn="ctr"/>
            <a:r>
              <a:rPr lang="es-EC" sz="2700" b="1" dirty="0" smtClean="0"/>
              <a:t>ESTADO DE </a:t>
            </a:r>
            <a:r>
              <a:rPr lang="es-EC" sz="2700" b="1" dirty="0" smtClean="0"/>
              <a:t>EJECUCIÓN </a:t>
            </a:r>
            <a:r>
              <a:rPr lang="es-EC" sz="2700" b="1" u="sng" dirty="0" smtClean="0"/>
              <a:t>P</a:t>
            </a:r>
            <a:r>
              <a:rPr lang="es-EC" sz="2700" b="1" u="sng" dirty="0" smtClean="0"/>
              <a:t>LANILLAS </a:t>
            </a:r>
            <a:r>
              <a:rPr lang="es-EC" sz="2700" b="1" u="sng" dirty="0"/>
              <a:t>DE OPERACIÓN </a:t>
            </a:r>
            <a:r>
              <a:rPr lang="es-EC" b="1" dirty="0"/>
              <a:t/>
            </a:r>
            <a:br>
              <a:rPr lang="es-EC" b="1" dirty="0"/>
            </a:br>
            <a:r>
              <a:rPr lang="es-EC" dirty="0" smtClean="0"/>
              <a:t/>
            </a:r>
            <a:br>
              <a:rPr lang="es-EC" dirty="0" smtClean="0"/>
            </a:br>
            <a:endParaRPr lang="es-EC" sz="2400" b="1" dirty="0"/>
          </a:p>
        </p:txBody>
      </p:sp>
      <p:sp>
        <p:nvSpPr>
          <p:cNvPr id="5" name="Rectangle 1"/>
          <p:cNvSpPr>
            <a:spLocks noChangeArrowheads="1"/>
          </p:cNvSpPr>
          <p:nvPr/>
        </p:nvSpPr>
        <p:spPr bwMode="auto">
          <a:xfrm>
            <a:off x="3627438" y="3544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a:solidFill>
            <a:schemeClr val="accent5">
              <a:lumMod val="20000"/>
              <a:lumOff val="80000"/>
            </a:schemeClr>
          </a:solidFill>
        </p:spPr>
      </p:pic>
      <p:pic>
        <p:nvPicPr>
          <p:cNvPr id="4" name="Imagen 3"/>
          <p:cNvPicPr>
            <a:picLocks noChangeAspect="1"/>
          </p:cNvPicPr>
          <p:nvPr/>
        </p:nvPicPr>
        <p:blipFill>
          <a:blip r:embed="rId4"/>
          <a:stretch>
            <a:fillRect/>
          </a:stretch>
        </p:blipFill>
        <p:spPr>
          <a:xfrm>
            <a:off x="2857499" y="188602"/>
            <a:ext cx="5819775" cy="6567394"/>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433" y="6140929"/>
            <a:ext cx="1578261" cy="501801"/>
          </a:xfrm>
          <a:prstGeom prst="rect">
            <a:avLst/>
          </a:prstGeom>
        </p:spPr>
      </p:pic>
    </p:spTree>
    <p:extLst>
      <p:ext uri="{BB962C8B-B14F-4D97-AF65-F5344CB8AC3E}">
        <p14:creationId xmlns:p14="http://schemas.microsoft.com/office/powerpoint/2010/main" val="117354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7650" y="1045268"/>
            <a:ext cx="1885950" cy="1180407"/>
          </a:xfrm>
        </p:spPr>
        <p:txBody>
          <a:bodyPr>
            <a:normAutofit fontScale="90000"/>
          </a:bodyPr>
          <a:lstStyle/>
          <a:p>
            <a:pPr algn="ctr"/>
            <a:r>
              <a:rPr lang="es-EC" sz="2700" b="1" dirty="0" smtClean="0"/>
              <a:t>ESTADO DE EJECUCIÓN</a:t>
            </a:r>
            <a:r>
              <a:rPr lang="es-EC" dirty="0" smtClean="0"/>
              <a:t/>
            </a:r>
            <a:br>
              <a:rPr lang="es-EC" dirty="0" smtClean="0"/>
            </a:br>
            <a:r>
              <a:rPr lang="es-EC" sz="2700" b="1" u="sng" dirty="0" smtClean="0"/>
              <a:t>MULTAS</a:t>
            </a:r>
            <a:endParaRPr lang="es-EC" sz="2700" b="1" u="sng" dirty="0"/>
          </a:p>
        </p:txBody>
      </p:sp>
      <p:sp>
        <p:nvSpPr>
          <p:cNvPr id="5" name="Rectangle 1"/>
          <p:cNvSpPr>
            <a:spLocks noChangeArrowheads="1"/>
          </p:cNvSpPr>
          <p:nvPr/>
        </p:nvSpPr>
        <p:spPr bwMode="auto">
          <a:xfrm>
            <a:off x="3627438" y="3544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1"/>
          <p:cNvSpPr>
            <a:spLocks noChangeArrowheads="1"/>
          </p:cNvSpPr>
          <p:nvPr/>
        </p:nvSpPr>
        <p:spPr bwMode="auto">
          <a:xfrm>
            <a:off x="3422650" y="1806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a:solidFill>
            <a:schemeClr val="accent5">
              <a:lumMod val="20000"/>
              <a:lumOff val="80000"/>
            </a:schemeClr>
          </a:solidFill>
        </p:spPr>
      </p:pic>
      <p:pic>
        <p:nvPicPr>
          <p:cNvPr id="3" name="Imagen 2"/>
          <p:cNvPicPr>
            <a:picLocks noChangeAspect="1"/>
          </p:cNvPicPr>
          <p:nvPr/>
        </p:nvPicPr>
        <p:blipFill>
          <a:blip r:embed="rId4"/>
          <a:stretch>
            <a:fillRect/>
          </a:stretch>
        </p:blipFill>
        <p:spPr>
          <a:xfrm>
            <a:off x="3062399" y="413465"/>
            <a:ext cx="6062551" cy="6262845"/>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608" y="6140929"/>
            <a:ext cx="1578261" cy="501801"/>
          </a:xfrm>
          <a:prstGeom prst="rect">
            <a:avLst/>
          </a:prstGeom>
        </p:spPr>
      </p:pic>
    </p:spTree>
    <p:extLst>
      <p:ext uri="{BB962C8B-B14F-4D97-AF65-F5344CB8AC3E}">
        <p14:creationId xmlns:p14="http://schemas.microsoft.com/office/powerpoint/2010/main" val="428141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2290"/>
            <a:ext cx="10515600" cy="1180407"/>
          </a:xfrm>
        </p:spPr>
        <p:txBody>
          <a:bodyPr/>
          <a:lstStyle/>
          <a:p>
            <a:pPr algn="ctr"/>
            <a:r>
              <a:rPr lang="es-EC" sz="2400" b="1" dirty="0" smtClean="0"/>
              <a:t>ESTADO DE </a:t>
            </a:r>
            <a:r>
              <a:rPr lang="es-EC" sz="2400" b="1" dirty="0" smtClean="0"/>
              <a:t>EJECUCIÓN: </a:t>
            </a:r>
            <a:r>
              <a:rPr lang="es-EC" sz="2400" b="1" u="sng" dirty="0" smtClean="0"/>
              <a:t>TRASPASO </a:t>
            </a:r>
            <a:r>
              <a:rPr lang="es-EC" sz="2400" b="1" u="sng" dirty="0" smtClean="0"/>
              <a:t>DE </a:t>
            </a:r>
            <a:r>
              <a:rPr lang="es-EC" sz="2400" b="1" u="sng" dirty="0" smtClean="0"/>
              <a:t>PROPIEDAD</a:t>
            </a:r>
            <a:endParaRPr lang="es-EC" sz="2400" b="1" u="sng" dirty="0"/>
          </a:p>
        </p:txBody>
      </p:sp>
      <p:sp>
        <p:nvSpPr>
          <p:cNvPr id="5" name="Rectangle 1"/>
          <p:cNvSpPr>
            <a:spLocks noChangeArrowheads="1"/>
          </p:cNvSpPr>
          <p:nvPr/>
        </p:nvSpPr>
        <p:spPr bwMode="auto">
          <a:xfrm>
            <a:off x="3627438" y="3544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1"/>
          <p:cNvSpPr>
            <a:spLocks noChangeArrowheads="1"/>
          </p:cNvSpPr>
          <p:nvPr/>
        </p:nvSpPr>
        <p:spPr bwMode="auto">
          <a:xfrm>
            <a:off x="3422650" y="1806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a:solidFill>
            <a:schemeClr val="accent5">
              <a:lumMod val="20000"/>
              <a:lumOff val="80000"/>
            </a:schemeClr>
          </a:solidFill>
        </p:spPr>
      </p:pic>
      <p:sp>
        <p:nvSpPr>
          <p:cNvPr id="3" name="Rectángulo 2"/>
          <p:cNvSpPr/>
          <p:nvPr/>
        </p:nvSpPr>
        <p:spPr>
          <a:xfrm>
            <a:off x="610633" y="3182919"/>
            <a:ext cx="2364014" cy="2780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solidFill>
                  <a:schemeClr val="tx1"/>
                </a:solidFill>
              </a:rPr>
              <a:t>En diciembre 2019 y enero 2020 </a:t>
            </a:r>
            <a:r>
              <a:rPr lang="es-EC" dirty="0" err="1" smtClean="0">
                <a:solidFill>
                  <a:schemeClr val="tx1"/>
                </a:solidFill>
              </a:rPr>
              <a:t>Recobaq</a:t>
            </a:r>
            <a:r>
              <a:rPr lang="es-EC" dirty="0" smtClean="0">
                <a:solidFill>
                  <a:schemeClr val="tx1"/>
                </a:solidFill>
              </a:rPr>
              <a:t> transfirió la propiedad de los vehículos a  </a:t>
            </a:r>
            <a:r>
              <a:rPr lang="es-EC" dirty="0" err="1" smtClean="0">
                <a:solidFill>
                  <a:schemeClr val="tx1"/>
                </a:solidFill>
              </a:rPr>
              <a:t>Emaseo</a:t>
            </a:r>
            <a:r>
              <a:rPr lang="es-EC" dirty="0" smtClean="0">
                <a:solidFill>
                  <a:schemeClr val="tx1"/>
                </a:solidFill>
              </a:rPr>
              <a:t>.  </a:t>
            </a:r>
            <a:r>
              <a:rPr lang="es-EC" dirty="0" smtClean="0">
                <a:solidFill>
                  <a:schemeClr val="tx1"/>
                </a:solidFill>
              </a:rPr>
              <a:t>El proceso completo, con la revisión técnica vehicular y matriculación concluyó en febrero </a:t>
            </a:r>
            <a:r>
              <a:rPr lang="es-EC" dirty="0" smtClean="0">
                <a:solidFill>
                  <a:schemeClr val="tx1"/>
                </a:solidFill>
              </a:rPr>
              <a:t>2020.  </a:t>
            </a:r>
          </a:p>
          <a:p>
            <a:pPr algn="just"/>
            <a:endParaRPr lang="es-EC" dirty="0">
              <a:solidFill>
                <a:schemeClr val="tx1"/>
              </a:solidFill>
            </a:endParaRPr>
          </a:p>
          <a:p>
            <a:pPr algn="just"/>
            <a:endParaRPr lang="es-EC" dirty="0" smtClean="0"/>
          </a:p>
          <a:p>
            <a:pPr algn="just"/>
            <a:endParaRPr lang="es-EC" dirty="0"/>
          </a:p>
          <a:p>
            <a:pPr algn="just"/>
            <a:endParaRPr lang="es-EC" dirty="0"/>
          </a:p>
          <a:p>
            <a:pPr algn="just"/>
            <a:endParaRPr lang="es-EC" dirty="0" smtClean="0"/>
          </a:p>
          <a:p>
            <a:pPr algn="ctr"/>
            <a:endParaRPr lang="es-EC" dirty="0" smtClean="0"/>
          </a:p>
          <a:p>
            <a:pPr algn="ctr"/>
            <a:endParaRPr lang="es-EC" dirty="0"/>
          </a:p>
        </p:txBody>
      </p:sp>
      <p:pic>
        <p:nvPicPr>
          <p:cNvPr id="10" name="Imagen 9"/>
          <p:cNvPicPr>
            <a:picLocks noChangeAspect="1"/>
          </p:cNvPicPr>
          <p:nvPr/>
        </p:nvPicPr>
        <p:blipFill>
          <a:blip r:embed="rId4"/>
          <a:stretch>
            <a:fillRect/>
          </a:stretch>
        </p:blipFill>
        <p:spPr>
          <a:xfrm>
            <a:off x="3736974" y="1014216"/>
            <a:ext cx="6207125" cy="5385590"/>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675" y="6086890"/>
            <a:ext cx="1578261" cy="501801"/>
          </a:xfrm>
          <a:prstGeom prst="rect">
            <a:avLst/>
          </a:prstGeom>
        </p:spPr>
      </p:pic>
    </p:spTree>
    <p:extLst>
      <p:ext uri="{BB962C8B-B14F-4D97-AF65-F5344CB8AC3E}">
        <p14:creationId xmlns:p14="http://schemas.microsoft.com/office/powerpoint/2010/main" val="394081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2800" b="1" dirty="0" smtClean="0"/>
              <a:t>ENTREGA </a:t>
            </a:r>
            <a:r>
              <a:rPr lang="es-EC" sz="2800" b="1" dirty="0"/>
              <a:t>DE </a:t>
            </a:r>
            <a:r>
              <a:rPr lang="es-EC" sz="2800" b="1" dirty="0" smtClean="0"/>
              <a:t>RECOLECTORES REPOTENCIADOS</a:t>
            </a:r>
            <a:endParaRPr lang="es-EC" sz="2800" b="1" dirty="0"/>
          </a:p>
        </p:txBody>
      </p:sp>
      <p:sp>
        <p:nvSpPr>
          <p:cNvPr id="3" name="Marcador de contenido 2"/>
          <p:cNvSpPr>
            <a:spLocks noGrp="1"/>
          </p:cNvSpPr>
          <p:nvPr>
            <p:ph idx="1"/>
          </p:nvPr>
        </p:nvSpPr>
        <p:spPr>
          <a:xfrm>
            <a:off x="677334" y="1899013"/>
            <a:ext cx="10238316" cy="4656699"/>
          </a:xfrm>
        </p:spPr>
        <p:txBody>
          <a:bodyPr>
            <a:normAutofit/>
          </a:bodyPr>
          <a:lstStyle/>
          <a:p>
            <a:pPr algn="just"/>
            <a:r>
              <a:rPr lang="es-EC" dirty="0" smtClean="0"/>
              <a:t>En </a:t>
            </a:r>
            <a:r>
              <a:rPr lang="es-EC" dirty="0" smtClean="0"/>
              <a:t>marzo </a:t>
            </a:r>
            <a:r>
              <a:rPr lang="es-EC" dirty="0"/>
              <a:t>de 2020, el Contratista propuso un </a:t>
            </a:r>
            <a:r>
              <a:rPr lang="es-EC" dirty="0" smtClean="0"/>
              <a:t>cronograma para los 10 vehículos a repotenciar, </a:t>
            </a:r>
            <a:r>
              <a:rPr lang="es-EC" dirty="0" smtClean="0"/>
              <a:t>que </a:t>
            </a:r>
            <a:r>
              <a:rPr lang="es-EC" dirty="0"/>
              <a:t>no ha sido aceptado por </a:t>
            </a:r>
            <a:r>
              <a:rPr lang="es-EC" dirty="0" smtClean="0"/>
              <a:t>EMASEO, </a:t>
            </a:r>
            <a:r>
              <a:rPr lang="es-EC" dirty="0"/>
              <a:t>por no ajustarse a lo estipulado en el Contrato</a:t>
            </a:r>
            <a:r>
              <a:rPr lang="es-EC" dirty="0" smtClean="0"/>
              <a:t>.</a:t>
            </a:r>
          </a:p>
          <a:p>
            <a:pPr algn="just"/>
            <a:r>
              <a:rPr lang="es-EC" dirty="0" smtClean="0"/>
              <a:t>En </a:t>
            </a:r>
            <a:r>
              <a:rPr lang="es-EC" dirty="0" smtClean="0"/>
              <a:t>abril </a:t>
            </a:r>
            <a:r>
              <a:rPr lang="es-EC" dirty="0"/>
              <a:t>de 2021, el Contratista da a conocer </a:t>
            </a:r>
            <a:r>
              <a:rPr lang="es-EC" dirty="0" smtClean="0"/>
              <a:t>la </a:t>
            </a:r>
            <a:r>
              <a:rPr lang="es-EC" dirty="0"/>
              <a:t>sentencia dictada por el Juez de Garantías Penales con competencia en Delitos </a:t>
            </a:r>
            <a:r>
              <a:rPr lang="es-EC" dirty="0" smtClean="0"/>
              <a:t>Flagrantes, respecto a los plazos y entrega de los vehículos DAF restantes para su repotenciación</a:t>
            </a:r>
            <a:r>
              <a:rPr lang="es-EC" dirty="0" smtClean="0"/>
              <a:t>. La sentencia es inejecutable.</a:t>
            </a:r>
            <a:endParaRPr lang="es-EC" dirty="0" smtClean="0"/>
          </a:p>
          <a:p>
            <a:endParaRPr lang="es-EC" dirty="0"/>
          </a:p>
        </p:txBody>
      </p:sp>
      <p:pic>
        <p:nvPicPr>
          <p:cNvPr id="4" name="Imagen 3"/>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5" y="6140929"/>
            <a:ext cx="1578261" cy="501801"/>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a:solidFill>
            <a:schemeClr val="accent5">
              <a:lumMod val="20000"/>
              <a:lumOff val="80000"/>
            </a:schemeClr>
          </a:solidFill>
        </p:spPr>
      </p:pic>
    </p:spTree>
    <p:extLst>
      <p:ext uri="{BB962C8B-B14F-4D97-AF65-F5344CB8AC3E}">
        <p14:creationId xmlns:p14="http://schemas.microsoft.com/office/powerpoint/2010/main" val="76685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387350"/>
          </a:xfrm>
        </p:spPr>
        <p:txBody>
          <a:bodyPr>
            <a:noAutofit/>
          </a:bodyPr>
          <a:lstStyle/>
          <a:p>
            <a:pPr algn="ctr"/>
            <a:r>
              <a:rPr lang="es-MX" sz="2400" b="1" dirty="0" smtClean="0"/>
              <a:t>OBLIGACIONES PENDIENTES, NO SUJETAS A MULTAS</a:t>
            </a:r>
            <a:endParaRPr lang="es-EC" sz="2400" b="1" dirty="0"/>
          </a:p>
        </p:txBody>
      </p:sp>
      <p:sp>
        <p:nvSpPr>
          <p:cNvPr id="3" name="Marcador de contenido 2"/>
          <p:cNvSpPr>
            <a:spLocks noGrp="1"/>
          </p:cNvSpPr>
          <p:nvPr>
            <p:ph idx="1"/>
          </p:nvPr>
        </p:nvSpPr>
        <p:spPr>
          <a:xfrm>
            <a:off x="677333" y="1111250"/>
            <a:ext cx="10590741" cy="5099050"/>
          </a:xfrm>
        </p:spPr>
        <p:txBody>
          <a:bodyPr>
            <a:normAutofit/>
          </a:bodyPr>
          <a:lstStyle/>
          <a:p>
            <a:pPr marL="0" indent="0" algn="just">
              <a:buNone/>
            </a:pPr>
            <a:r>
              <a:rPr lang="es-MX" sz="2000" b="1" dirty="0"/>
              <a:t>CAPACITACIÓN, ENTRENAMIENTO, EVALUACIÓN Y ACREDITACIÓN DE CONDUCTORES Y QUE OPERARÁN LA NUEVA </a:t>
            </a:r>
            <a:r>
              <a:rPr lang="es-MX" sz="2000" b="1" dirty="0" smtClean="0"/>
              <a:t>FLOTA.- </a:t>
            </a:r>
            <a:endParaRPr lang="es-ES" sz="2000" dirty="0" smtClean="0"/>
          </a:p>
          <a:p>
            <a:pPr algn="just"/>
            <a:r>
              <a:rPr lang="es-ES" sz="2400" dirty="0" smtClean="0"/>
              <a:t>En </a:t>
            </a:r>
            <a:r>
              <a:rPr lang="es-ES" sz="2400" dirty="0" smtClean="0"/>
              <a:t>junio </a:t>
            </a:r>
            <a:r>
              <a:rPr lang="es-ES" sz="2400" dirty="0"/>
              <a:t>de 2021, se </a:t>
            </a:r>
            <a:r>
              <a:rPr lang="es-ES" sz="2400" dirty="0" smtClean="0"/>
              <a:t>dispuso </a:t>
            </a:r>
            <a:r>
              <a:rPr lang="es-ES" sz="2400" dirty="0"/>
              <a:t>al Contratista </a:t>
            </a:r>
            <a:r>
              <a:rPr lang="es-EC" sz="2400" dirty="0" smtClean="0"/>
              <a:t>realizar </a:t>
            </a:r>
            <a:r>
              <a:rPr lang="es-EC" sz="2400" dirty="0"/>
              <a:t>la segunda etapa de la capacitación </a:t>
            </a:r>
            <a:r>
              <a:rPr lang="es-EC" sz="2400" dirty="0" smtClean="0"/>
              <a:t>en </a:t>
            </a:r>
            <a:r>
              <a:rPr lang="es-EC" sz="2400" dirty="0"/>
              <a:t>las instalaciones de los Centros de Operaciones Occidental y </a:t>
            </a:r>
            <a:r>
              <a:rPr lang="es-EC" sz="2400" dirty="0" smtClean="0"/>
              <a:t>Forestal</a:t>
            </a:r>
            <a:r>
              <a:rPr lang="es-EC" sz="2400" dirty="0" smtClean="0"/>
              <a:t>. </a:t>
            </a:r>
            <a:r>
              <a:rPr lang="es-EC" sz="2400" dirty="0"/>
              <a:t>	</a:t>
            </a:r>
            <a:r>
              <a:rPr lang="es-EC" sz="2400" dirty="0" smtClean="0"/>
              <a:t>Además</a:t>
            </a:r>
            <a:r>
              <a:rPr lang="es-EC" sz="2400" dirty="0"/>
              <a:t>, se le </a:t>
            </a:r>
            <a:r>
              <a:rPr lang="es-EC" sz="2400" dirty="0" smtClean="0"/>
              <a:t>dispuso L</a:t>
            </a:r>
            <a:r>
              <a:rPr lang="es-ES" sz="2400" dirty="0" smtClean="0"/>
              <a:t>a </a:t>
            </a:r>
            <a:r>
              <a:rPr lang="es-ES" sz="2400" dirty="0"/>
              <a:t>ejecución y remisión de las evaluaciones al personal de EMASEO EP </a:t>
            </a:r>
            <a:r>
              <a:rPr lang="es-ES" sz="2400" dirty="0" smtClean="0"/>
              <a:t>pendientes.  </a:t>
            </a:r>
            <a:r>
              <a:rPr lang="es-EC" sz="2400" dirty="0" smtClean="0"/>
              <a:t>La capacitación inició </a:t>
            </a:r>
            <a:r>
              <a:rPr lang="es-EC" sz="2400" dirty="0"/>
              <a:t>el 14 de junio de </a:t>
            </a:r>
            <a:r>
              <a:rPr lang="es-EC" sz="2400" dirty="0" smtClean="0"/>
              <a:t>2021.</a:t>
            </a:r>
          </a:p>
          <a:p>
            <a:pPr marL="0" indent="0" algn="just">
              <a:buNone/>
            </a:pPr>
            <a:endParaRPr lang="es-EC" sz="2400" b="1" dirty="0"/>
          </a:p>
          <a:p>
            <a:pPr marL="0" indent="0" algn="just">
              <a:buNone/>
            </a:pPr>
            <a:r>
              <a:rPr lang="es-EC" sz="2000" b="1" dirty="0" smtClean="0"/>
              <a:t>HABILITACION </a:t>
            </a:r>
            <a:r>
              <a:rPr lang="es-EC" sz="2000" b="1" dirty="0"/>
              <a:t>DEL PATIO DE </a:t>
            </a:r>
            <a:r>
              <a:rPr lang="es-EC" sz="2000" b="1" dirty="0" smtClean="0"/>
              <a:t>MANTENIMIENTO.- </a:t>
            </a:r>
            <a:endParaRPr lang="es-EC" sz="2000" b="1" dirty="0"/>
          </a:p>
          <a:p>
            <a:pPr algn="just"/>
            <a:r>
              <a:rPr lang="es-EC" sz="2400" dirty="0" smtClean="0"/>
              <a:t>RECOBAQ </a:t>
            </a:r>
            <a:r>
              <a:rPr lang="es-EC" sz="2400" dirty="0"/>
              <a:t>aún no cumple todas las disposiciones de la legislación municipal y ambiental para a la fecha sigue pendiente el permiso de construcción.</a:t>
            </a:r>
          </a:p>
          <a:p>
            <a:pPr algn="just"/>
            <a:endParaRPr lang="es-EC" sz="2400" dirty="0"/>
          </a:p>
          <a:p>
            <a:pPr algn="just"/>
            <a:endParaRPr lang="es-EC" dirty="0"/>
          </a:p>
        </p:txBody>
      </p:sp>
      <p:pic>
        <p:nvPicPr>
          <p:cNvPr id="5" name="Imagen 4"/>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5" y="6295819"/>
            <a:ext cx="1578261" cy="501801"/>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3434" y="6162262"/>
            <a:ext cx="1243123" cy="625833"/>
          </a:xfrm>
          <a:prstGeom prst="rect">
            <a:avLst/>
          </a:prstGeom>
          <a:solidFill>
            <a:schemeClr val="accent5">
              <a:lumMod val="20000"/>
              <a:lumOff val="80000"/>
            </a:schemeClr>
          </a:solidFill>
        </p:spPr>
      </p:pic>
    </p:spTree>
    <p:extLst>
      <p:ext uri="{BB962C8B-B14F-4D97-AF65-F5344CB8AC3E}">
        <p14:creationId xmlns:p14="http://schemas.microsoft.com/office/powerpoint/2010/main" val="2709011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C" sz="2800" b="1" cap="all" dirty="0">
                <a:latin typeface="Arial" panose="020B0604020202020204" pitchFamily="34" charset="0"/>
                <a:cs typeface="Arial" panose="020B0604020202020204" pitchFamily="34" charset="0"/>
              </a:rPr>
              <a:t>INFORME DE ESTADO DE SITUACIÓN DEL CONTRATO N° 017-EMER-LOSNCP-DJ </a:t>
            </a:r>
            <a:r>
              <a:rPr lang="es-EC" sz="2800" b="1" cap="all" dirty="0" smtClean="0">
                <a:latin typeface="Arial" panose="020B0604020202020204" pitchFamily="34" charset="0"/>
                <a:cs typeface="Arial" panose="020B0604020202020204" pitchFamily="34" charset="0"/>
              </a:rPr>
              <a:t>2018, 3 de octubre de 2018</a:t>
            </a:r>
            <a:r>
              <a:rPr lang="es-EC" sz="2800" b="1" dirty="0">
                <a:latin typeface="Arial" panose="020B0604020202020204" pitchFamily="34" charset="0"/>
                <a:cs typeface="Arial" panose="020B0604020202020204" pitchFamily="34" charset="0"/>
              </a:rPr>
              <a:t/>
            </a:r>
            <a:br>
              <a:rPr lang="es-EC" sz="2800" b="1" dirty="0">
                <a:latin typeface="Arial" panose="020B0604020202020204" pitchFamily="34" charset="0"/>
                <a:cs typeface="Arial" panose="020B0604020202020204" pitchFamily="34" charset="0"/>
              </a:rPr>
            </a:br>
            <a:r>
              <a:rPr lang="es-EC" sz="1600" dirty="0"/>
              <a:t> </a:t>
            </a:r>
          </a:p>
        </p:txBody>
      </p:sp>
      <p:pic>
        <p:nvPicPr>
          <p:cNvPr id="5" name="Imagen 4"/>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a:solidFill>
            <a:schemeClr val="accent5">
              <a:lumMod val="20000"/>
              <a:lumOff val="80000"/>
            </a:schemeClr>
          </a:solidFill>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175" y="6140929"/>
            <a:ext cx="1578261" cy="501801"/>
          </a:xfrm>
          <a:prstGeom prst="rect">
            <a:avLst/>
          </a:prstGeom>
        </p:spPr>
      </p:pic>
    </p:spTree>
    <p:extLst>
      <p:ext uri="{BB962C8B-B14F-4D97-AF65-F5344CB8AC3E}">
        <p14:creationId xmlns:p14="http://schemas.microsoft.com/office/powerpoint/2010/main" val="1031200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342213"/>
          </a:xfrm>
        </p:spPr>
        <p:txBody>
          <a:bodyPr>
            <a:normAutofit fontScale="90000"/>
          </a:bodyPr>
          <a:lstStyle/>
          <a:p>
            <a:pPr algn="ctr"/>
            <a:r>
              <a:rPr lang="es-EC" sz="2800" b="1" dirty="0"/>
              <a:t>ESTADO DE PLANILLAS POR PRESTACIÓN DEL SERVICIO</a:t>
            </a:r>
            <a:endParaRPr lang="es-EC" sz="2800" dirty="0"/>
          </a:p>
        </p:txBody>
      </p:sp>
      <p:sp>
        <p:nvSpPr>
          <p:cNvPr id="3" name="Marcador de contenido 2"/>
          <p:cNvSpPr>
            <a:spLocks noGrp="1"/>
          </p:cNvSpPr>
          <p:nvPr>
            <p:ph idx="1"/>
          </p:nvPr>
        </p:nvSpPr>
        <p:spPr>
          <a:xfrm>
            <a:off x="972293" y="1387475"/>
            <a:ext cx="10515600" cy="4351338"/>
          </a:xfrm>
        </p:spPr>
        <p:txBody>
          <a:bodyPr/>
          <a:lstStyle/>
          <a:p>
            <a:pPr marL="0" indent="0" algn="just">
              <a:buNone/>
            </a:pPr>
            <a:r>
              <a:rPr lang="es-EC" sz="2400" dirty="0"/>
              <a:t>A </a:t>
            </a:r>
            <a:r>
              <a:rPr lang="es-EC" sz="2400" dirty="0" smtClean="0"/>
              <a:t>julio </a:t>
            </a:r>
            <a:r>
              <a:rPr lang="es-EC" sz="2400" dirty="0"/>
              <a:t>de 2021, </a:t>
            </a:r>
            <a:r>
              <a:rPr lang="es-EC" sz="2400" dirty="0" smtClean="0"/>
              <a:t>se han firmado </a:t>
            </a:r>
            <a:r>
              <a:rPr lang="es-EC" sz="2400" dirty="0" smtClean="0"/>
              <a:t>27 actas de entrega recepción parcial, (26 pagadas)</a:t>
            </a:r>
            <a:r>
              <a:rPr lang="es-EC" sz="2400" dirty="0" smtClean="0"/>
              <a:t> </a:t>
            </a:r>
            <a:r>
              <a:rPr lang="es-EC" sz="2400" dirty="0" smtClean="0"/>
              <a:t>del </a:t>
            </a:r>
            <a:r>
              <a:rPr lang="es-EC" sz="2400" dirty="0"/>
              <a:t>servicio de gestión y administración técnica de la flota con garantía de </a:t>
            </a:r>
            <a:r>
              <a:rPr lang="es-EC" sz="2400" dirty="0"/>
              <a:t>operatividad. La ejecución financiera acumulada es del 29,80</a:t>
            </a:r>
            <a:r>
              <a:rPr lang="es-EC" sz="2400" dirty="0" smtClean="0"/>
              <a:t>%.</a:t>
            </a:r>
            <a:endParaRPr lang="es-EC" sz="2400" dirty="0"/>
          </a:p>
          <a:p>
            <a:pPr marL="0" indent="0" algn="just">
              <a:buNone/>
            </a:pPr>
            <a:endParaRPr lang="es-EC" sz="2400" dirty="0"/>
          </a:p>
          <a:p>
            <a:pPr marL="0" indent="0">
              <a:buNone/>
            </a:pP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172780433"/>
              </p:ext>
            </p:extLst>
          </p:nvPr>
        </p:nvGraphicFramePr>
        <p:xfrm>
          <a:off x="2238746" y="2977375"/>
          <a:ext cx="7714507" cy="2404252"/>
        </p:xfrm>
        <a:graphic>
          <a:graphicData uri="http://schemas.openxmlformats.org/drawingml/2006/table">
            <a:tbl>
              <a:tblPr firstRow="1" firstCol="1" bandRow="1">
                <a:tableStyleId>{5C22544A-7EE6-4342-B048-85BDC9FD1C3A}</a:tableStyleId>
              </a:tblPr>
              <a:tblGrid>
                <a:gridCol w="893012">
                  <a:extLst>
                    <a:ext uri="{9D8B030D-6E8A-4147-A177-3AD203B41FA5}">
                      <a16:colId xmlns:a16="http://schemas.microsoft.com/office/drawing/2014/main" val="401886688"/>
                    </a:ext>
                  </a:extLst>
                </a:gridCol>
                <a:gridCol w="1304825">
                  <a:extLst>
                    <a:ext uri="{9D8B030D-6E8A-4147-A177-3AD203B41FA5}">
                      <a16:colId xmlns:a16="http://schemas.microsoft.com/office/drawing/2014/main" val="3548422214"/>
                    </a:ext>
                  </a:extLst>
                </a:gridCol>
                <a:gridCol w="5516670">
                  <a:extLst>
                    <a:ext uri="{9D8B030D-6E8A-4147-A177-3AD203B41FA5}">
                      <a16:colId xmlns:a16="http://schemas.microsoft.com/office/drawing/2014/main" val="3470394824"/>
                    </a:ext>
                  </a:extLst>
                </a:gridCol>
              </a:tblGrid>
              <a:tr h="604922">
                <a:tc>
                  <a:txBody>
                    <a:bodyPr/>
                    <a:lstStyle/>
                    <a:p>
                      <a:pPr algn="ctr">
                        <a:lnSpc>
                          <a:spcPct val="107000"/>
                        </a:lnSpc>
                      </a:pPr>
                      <a:r>
                        <a:rPr lang="es-EC" sz="1300" dirty="0">
                          <a:solidFill>
                            <a:schemeClr val="tx1"/>
                          </a:solidFill>
                          <a:effectLst/>
                        </a:rPr>
                        <a:t>PLANILLA N°</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accent3">
                        <a:lumMod val="75000"/>
                      </a:schemeClr>
                    </a:solidFill>
                  </a:tcPr>
                </a:tc>
                <a:tc>
                  <a:txBody>
                    <a:bodyPr/>
                    <a:lstStyle/>
                    <a:p>
                      <a:pPr algn="ctr">
                        <a:lnSpc>
                          <a:spcPct val="107000"/>
                        </a:lnSpc>
                      </a:pPr>
                      <a:r>
                        <a:rPr lang="es-EC" sz="1300" dirty="0">
                          <a:solidFill>
                            <a:schemeClr val="tx1"/>
                          </a:solidFill>
                          <a:effectLst/>
                        </a:rPr>
                        <a:t>MES</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accent3">
                        <a:lumMod val="75000"/>
                      </a:schemeClr>
                    </a:solidFill>
                  </a:tcPr>
                </a:tc>
                <a:tc>
                  <a:txBody>
                    <a:bodyPr/>
                    <a:lstStyle/>
                    <a:p>
                      <a:pPr algn="ctr">
                        <a:lnSpc>
                          <a:spcPct val="107000"/>
                        </a:lnSpc>
                      </a:pPr>
                      <a:r>
                        <a:rPr lang="es-EC" sz="1300" dirty="0">
                          <a:solidFill>
                            <a:schemeClr val="tx1"/>
                          </a:solidFill>
                          <a:effectLst/>
                        </a:rPr>
                        <a:t>ESTADO</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accent3">
                        <a:lumMod val="75000"/>
                      </a:schemeClr>
                    </a:solidFill>
                  </a:tcPr>
                </a:tc>
                <a:extLst>
                  <a:ext uri="{0D108BD9-81ED-4DB2-BD59-A6C34878D82A}">
                    <a16:rowId xmlns:a16="http://schemas.microsoft.com/office/drawing/2014/main" val="2609493849"/>
                  </a:ext>
                </a:extLst>
              </a:tr>
              <a:tr h="294743">
                <a:tc>
                  <a:txBody>
                    <a:bodyPr/>
                    <a:lstStyle/>
                    <a:p>
                      <a:pPr algn="ctr">
                        <a:lnSpc>
                          <a:spcPct val="107000"/>
                        </a:lnSpc>
                      </a:pPr>
                      <a:r>
                        <a:rPr lang="es-EC" sz="1300" dirty="0">
                          <a:solidFill>
                            <a:schemeClr val="tx1"/>
                          </a:solidFill>
                          <a:effectLst/>
                        </a:rPr>
                        <a:t>27</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bg2">
                        <a:lumMod val="50000"/>
                      </a:schemeClr>
                    </a:solidFill>
                  </a:tcPr>
                </a:tc>
                <a:tc>
                  <a:txBody>
                    <a:bodyPr/>
                    <a:lstStyle/>
                    <a:p>
                      <a:pPr>
                        <a:lnSpc>
                          <a:spcPct val="107000"/>
                        </a:lnSpc>
                      </a:pPr>
                      <a:r>
                        <a:rPr lang="es-EC" sz="1300" dirty="0">
                          <a:solidFill>
                            <a:schemeClr val="tx1"/>
                          </a:solidFill>
                          <a:effectLst/>
                        </a:rPr>
                        <a:t>FEBRERO 2021</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accent2">
                        <a:lumMod val="40000"/>
                        <a:lumOff val="60000"/>
                      </a:schemeClr>
                    </a:solidFill>
                  </a:tcPr>
                </a:tc>
                <a:tc>
                  <a:txBody>
                    <a:bodyPr/>
                    <a:lstStyle/>
                    <a:p>
                      <a:pPr>
                        <a:lnSpc>
                          <a:spcPct val="107000"/>
                        </a:lnSpc>
                      </a:pPr>
                      <a:r>
                        <a:rPr lang="es-EC" sz="1300" dirty="0" smtClean="0">
                          <a:solidFill>
                            <a:schemeClr val="tx1"/>
                          </a:solidFill>
                          <a:effectLst/>
                          <a:latin typeface="+mn-lt"/>
                          <a:cs typeface="+mn-cs"/>
                        </a:rPr>
                        <a:t>FIRMADA</a:t>
                      </a:r>
                      <a:r>
                        <a:rPr lang="es-EC" sz="1300" baseline="0" dirty="0" smtClean="0">
                          <a:solidFill>
                            <a:schemeClr val="tx1"/>
                          </a:solidFill>
                          <a:effectLst/>
                          <a:latin typeface="+mn-lt"/>
                          <a:cs typeface="+mn-cs"/>
                        </a:rPr>
                        <a:t> ACTA DE ENTREGA RECEPCIÓN PARCIAL, EN CONTROL PREVIO</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accent2">
                        <a:lumMod val="40000"/>
                        <a:lumOff val="60000"/>
                      </a:schemeClr>
                    </a:solidFill>
                  </a:tcPr>
                </a:tc>
                <a:extLst>
                  <a:ext uri="{0D108BD9-81ED-4DB2-BD59-A6C34878D82A}">
                    <a16:rowId xmlns:a16="http://schemas.microsoft.com/office/drawing/2014/main" val="3245657669"/>
                  </a:ext>
                </a:extLst>
              </a:tr>
              <a:tr h="294743">
                <a:tc>
                  <a:txBody>
                    <a:bodyPr/>
                    <a:lstStyle/>
                    <a:p>
                      <a:pPr algn="ctr">
                        <a:lnSpc>
                          <a:spcPct val="107000"/>
                        </a:lnSpc>
                      </a:pPr>
                      <a:r>
                        <a:rPr lang="es-EC" sz="1300" dirty="0">
                          <a:solidFill>
                            <a:schemeClr val="tx1"/>
                          </a:solidFill>
                          <a:effectLst/>
                        </a:rPr>
                        <a:t>28</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bg2">
                        <a:lumMod val="50000"/>
                      </a:schemeClr>
                    </a:solidFill>
                  </a:tcPr>
                </a:tc>
                <a:tc>
                  <a:txBody>
                    <a:bodyPr/>
                    <a:lstStyle/>
                    <a:p>
                      <a:pPr>
                        <a:lnSpc>
                          <a:spcPct val="107000"/>
                        </a:lnSpc>
                      </a:pPr>
                      <a:r>
                        <a:rPr lang="es-EC" sz="1300" dirty="0">
                          <a:solidFill>
                            <a:schemeClr val="tx1"/>
                          </a:solidFill>
                          <a:effectLst/>
                        </a:rPr>
                        <a:t>MARZO 2021</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accent4">
                        <a:lumMod val="60000"/>
                        <a:lumOff val="40000"/>
                      </a:schemeClr>
                    </a:solidFill>
                  </a:tcPr>
                </a:tc>
                <a:tc>
                  <a:txBody>
                    <a:bodyPr/>
                    <a:lstStyle/>
                    <a:p>
                      <a:pPr>
                        <a:lnSpc>
                          <a:spcPct val="107000"/>
                        </a:lnSpc>
                      </a:pPr>
                      <a:r>
                        <a:rPr lang="es-EC" sz="1300" dirty="0">
                          <a:solidFill>
                            <a:schemeClr val="tx1"/>
                          </a:solidFill>
                          <a:effectLst/>
                        </a:rPr>
                        <a:t>DEVUELTA AL CONTRATISTA EL 10 DE JUNIO DE 2021</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1240231694"/>
                  </a:ext>
                </a:extLst>
              </a:tr>
              <a:tr h="604922">
                <a:tc>
                  <a:txBody>
                    <a:bodyPr/>
                    <a:lstStyle/>
                    <a:p>
                      <a:pPr algn="ctr">
                        <a:lnSpc>
                          <a:spcPct val="107000"/>
                        </a:lnSpc>
                      </a:pPr>
                      <a:r>
                        <a:rPr lang="es-EC" sz="1300" dirty="0">
                          <a:solidFill>
                            <a:schemeClr val="tx1"/>
                          </a:solidFill>
                          <a:effectLst/>
                        </a:rPr>
                        <a:t>29</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bg2">
                        <a:lumMod val="50000"/>
                      </a:schemeClr>
                    </a:solidFill>
                  </a:tcPr>
                </a:tc>
                <a:tc>
                  <a:txBody>
                    <a:bodyPr/>
                    <a:lstStyle/>
                    <a:p>
                      <a:pPr>
                        <a:lnSpc>
                          <a:spcPct val="107000"/>
                        </a:lnSpc>
                      </a:pPr>
                      <a:r>
                        <a:rPr lang="es-EC" sz="1300" dirty="0">
                          <a:solidFill>
                            <a:schemeClr val="tx1"/>
                          </a:solidFill>
                          <a:effectLst/>
                        </a:rPr>
                        <a:t>ABRIL 2021</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accent2">
                        <a:lumMod val="60000"/>
                        <a:lumOff val="40000"/>
                      </a:schemeClr>
                    </a:solidFill>
                  </a:tcPr>
                </a:tc>
                <a:tc>
                  <a:txBody>
                    <a:bodyPr/>
                    <a:lstStyle/>
                    <a:p>
                      <a:pPr>
                        <a:lnSpc>
                          <a:spcPct val="107000"/>
                        </a:lnSpc>
                      </a:pPr>
                      <a:r>
                        <a:rPr lang="es-EC" sz="1300" dirty="0">
                          <a:solidFill>
                            <a:schemeClr val="tx1"/>
                          </a:solidFill>
                          <a:effectLst/>
                        </a:rPr>
                        <a:t>EN REVISIÓN POR PARTE DEL SUPERVISOR, LUEGO DE UNA PRIMERA DEVOLUCIÓN</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accent2">
                        <a:lumMod val="60000"/>
                        <a:lumOff val="40000"/>
                      </a:schemeClr>
                    </a:solidFill>
                  </a:tcPr>
                </a:tc>
                <a:extLst>
                  <a:ext uri="{0D108BD9-81ED-4DB2-BD59-A6C34878D82A}">
                    <a16:rowId xmlns:a16="http://schemas.microsoft.com/office/drawing/2014/main" val="1363062533"/>
                  </a:ext>
                </a:extLst>
              </a:tr>
              <a:tr h="604922">
                <a:tc>
                  <a:txBody>
                    <a:bodyPr/>
                    <a:lstStyle/>
                    <a:p>
                      <a:pPr algn="ctr">
                        <a:lnSpc>
                          <a:spcPct val="107000"/>
                        </a:lnSpc>
                      </a:pPr>
                      <a:r>
                        <a:rPr lang="es-EC" sz="1300" dirty="0">
                          <a:solidFill>
                            <a:schemeClr val="tx1"/>
                          </a:solidFill>
                          <a:effectLst/>
                        </a:rPr>
                        <a:t>30</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bg2">
                        <a:lumMod val="50000"/>
                      </a:schemeClr>
                    </a:solidFill>
                  </a:tcPr>
                </a:tc>
                <a:tc>
                  <a:txBody>
                    <a:bodyPr/>
                    <a:lstStyle/>
                    <a:p>
                      <a:pPr>
                        <a:lnSpc>
                          <a:spcPct val="107000"/>
                        </a:lnSpc>
                      </a:pPr>
                      <a:r>
                        <a:rPr lang="es-EC" sz="1300" dirty="0">
                          <a:solidFill>
                            <a:schemeClr val="tx1"/>
                          </a:solidFill>
                          <a:effectLst/>
                        </a:rPr>
                        <a:t>MAYO 2021</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accent4">
                        <a:lumMod val="60000"/>
                        <a:lumOff val="40000"/>
                      </a:schemeClr>
                    </a:solidFill>
                  </a:tcPr>
                </a:tc>
                <a:tc>
                  <a:txBody>
                    <a:bodyPr/>
                    <a:lstStyle/>
                    <a:p>
                      <a:pPr>
                        <a:lnSpc>
                          <a:spcPct val="107000"/>
                        </a:lnSpc>
                      </a:pPr>
                      <a:r>
                        <a:rPr lang="es-EC" sz="1300" dirty="0">
                          <a:solidFill>
                            <a:schemeClr val="tx1"/>
                          </a:solidFill>
                          <a:effectLst/>
                        </a:rPr>
                        <a:t>EN REVISIÓN POR PARTE DEL SUPERVISOR, LUEGO DE UNA PRIMERA DEVOLUCIÓN</a:t>
                      </a:r>
                      <a:endParaRPr lang="es-EC" sz="1300" dirty="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accent4">
                        <a:lumMod val="60000"/>
                        <a:lumOff val="40000"/>
                      </a:schemeClr>
                    </a:solidFill>
                  </a:tcPr>
                </a:tc>
                <a:extLst>
                  <a:ext uri="{0D108BD9-81ED-4DB2-BD59-A6C34878D82A}">
                    <a16:rowId xmlns:a16="http://schemas.microsoft.com/office/drawing/2014/main" val="1708697010"/>
                  </a:ext>
                </a:extLst>
              </a:tr>
            </a:tbl>
          </a:graphicData>
        </a:graphic>
      </p:graphicFrame>
      <p:pic>
        <p:nvPicPr>
          <p:cNvPr id="7" name="Imagen 6"/>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93" y="6269967"/>
            <a:ext cx="1578261" cy="501801"/>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6127" y="6106522"/>
            <a:ext cx="1243123" cy="625833"/>
          </a:xfrm>
          <a:prstGeom prst="rect">
            <a:avLst/>
          </a:prstGeom>
          <a:solidFill>
            <a:schemeClr val="accent5">
              <a:lumMod val="20000"/>
              <a:lumOff val="80000"/>
            </a:schemeClr>
          </a:solidFill>
        </p:spPr>
      </p:pic>
    </p:spTree>
    <p:extLst>
      <p:ext uri="{BB962C8B-B14F-4D97-AF65-F5344CB8AC3E}">
        <p14:creationId xmlns:p14="http://schemas.microsoft.com/office/powerpoint/2010/main" val="273262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9713"/>
            <a:ext cx="10515600" cy="511498"/>
          </a:xfrm>
        </p:spPr>
        <p:txBody>
          <a:bodyPr>
            <a:noAutofit/>
          </a:bodyPr>
          <a:lstStyle/>
          <a:p>
            <a:pPr algn="ctr"/>
            <a:r>
              <a:rPr lang="es-EC" sz="2400" b="1" dirty="0" smtClean="0"/>
              <a:t>ACCIONES </a:t>
            </a:r>
            <a:r>
              <a:rPr lang="es-EC" sz="2400" b="1" dirty="0" smtClean="0"/>
              <a:t>JUDICIALES </a:t>
            </a:r>
            <a:r>
              <a:rPr lang="es-EC" sz="2400" b="1" dirty="0"/>
              <a:t>CONSTITUCIONALES INICIALES INICIADAS POR RECOBAQ</a:t>
            </a:r>
            <a:r>
              <a:rPr lang="es-EC" sz="2400" dirty="0"/>
              <a:t/>
            </a:r>
            <a:br>
              <a:rPr lang="es-EC" sz="2400" dirty="0"/>
            </a:br>
            <a:endParaRPr lang="es-EC" sz="2400" b="1" dirty="0"/>
          </a:p>
        </p:txBody>
      </p:sp>
      <p:sp>
        <p:nvSpPr>
          <p:cNvPr id="5" name="Rectangle 1"/>
          <p:cNvSpPr>
            <a:spLocks noChangeArrowheads="1"/>
          </p:cNvSpPr>
          <p:nvPr/>
        </p:nvSpPr>
        <p:spPr bwMode="auto">
          <a:xfrm>
            <a:off x="3627438" y="3544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1"/>
          <p:cNvSpPr>
            <a:spLocks noChangeArrowheads="1"/>
          </p:cNvSpPr>
          <p:nvPr/>
        </p:nvSpPr>
        <p:spPr bwMode="auto">
          <a:xfrm>
            <a:off x="3422650" y="1806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a:solidFill>
            <a:schemeClr val="accent5">
              <a:lumMod val="20000"/>
              <a:lumOff val="80000"/>
            </a:schemeClr>
          </a:solidFill>
        </p:spPr>
      </p:pic>
      <p:sp>
        <p:nvSpPr>
          <p:cNvPr id="3" name="Rectángulo 2"/>
          <p:cNvSpPr/>
          <p:nvPr/>
        </p:nvSpPr>
        <p:spPr>
          <a:xfrm>
            <a:off x="818837" y="849087"/>
            <a:ext cx="10487608" cy="504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  </a:t>
            </a:r>
          </a:p>
          <a:p>
            <a:pPr algn="just"/>
            <a:r>
              <a:rPr lang="es-EC" dirty="0" smtClean="0">
                <a:solidFill>
                  <a:schemeClr val="tx1"/>
                </a:solidFill>
              </a:rPr>
              <a:t>El </a:t>
            </a:r>
            <a:r>
              <a:rPr lang="es-EC" dirty="0">
                <a:solidFill>
                  <a:schemeClr val="tx1"/>
                </a:solidFill>
              </a:rPr>
              <a:t>15 de enero </a:t>
            </a:r>
            <a:r>
              <a:rPr lang="es-EC" dirty="0" smtClean="0">
                <a:solidFill>
                  <a:schemeClr val="tx1"/>
                </a:solidFill>
              </a:rPr>
              <a:t>- </a:t>
            </a:r>
            <a:r>
              <a:rPr lang="es-EC" dirty="0">
                <a:solidFill>
                  <a:schemeClr val="tx1"/>
                </a:solidFill>
              </a:rPr>
              <a:t>2020, </a:t>
            </a:r>
            <a:r>
              <a:rPr lang="es-EC" dirty="0" smtClean="0">
                <a:solidFill>
                  <a:schemeClr val="tx1"/>
                </a:solidFill>
              </a:rPr>
              <a:t>la </a:t>
            </a:r>
            <a:r>
              <a:rPr lang="es-EC" dirty="0">
                <a:solidFill>
                  <a:schemeClr val="tx1"/>
                </a:solidFill>
              </a:rPr>
              <a:t>Contratista </a:t>
            </a:r>
            <a:r>
              <a:rPr lang="es-EC" dirty="0" smtClean="0">
                <a:solidFill>
                  <a:schemeClr val="tx1"/>
                </a:solidFill>
              </a:rPr>
              <a:t> presentó medida </a:t>
            </a:r>
            <a:r>
              <a:rPr lang="es-EC" dirty="0">
                <a:solidFill>
                  <a:schemeClr val="tx1"/>
                </a:solidFill>
              </a:rPr>
              <a:t>cautelar en contra de </a:t>
            </a:r>
            <a:r>
              <a:rPr lang="es-EC" dirty="0" smtClean="0">
                <a:solidFill>
                  <a:schemeClr val="tx1"/>
                </a:solidFill>
              </a:rPr>
              <a:t>EMASEO para que </a:t>
            </a:r>
            <a:r>
              <a:rPr lang="es-EC" dirty="0">
                <a:solidFill>
                  <a:schemeClr val="tx1"/>
                </a:solidFill>
              </a:rPr>
              <a:t>se suspenda </a:t>
            </a:r>
            <a:r>
              <a:rPr lang="es-EC" dirty="0" smtClean="0">
                <a:solidFill>
                  <a:schemeClr val="tx1"/>
                </a:solidFill>
              </a:rPr>
              <a:t>la imposición de multas hasta que </a:t>
            </a:r>
            <a:r>
              <a:rPr lang="es-EC" dirty="0">
                <a:solidFill>
                  <a:schemeClr val="tx1"/>
                </a:solidFill>
              </a:rPr>
              <a:t>se contesten 55 comunicaciones que </a:t>
            </a:r>
            <a:r>
              <a:rPr lang="es-EC" dirty="0" smtClean="0">
                <a:solidFill>
                  <a:schemeClr val="tx1"/>
                </a:solidFill>
              </a:rPr>
              <a:t>supuestamente </a:t>
            </a:r>
            <a:r>
              <a:rPr lang="es-EC" dirty="0">
                <a:solidFill>
                  <a:schemeClr val="tx1"/>
                </a:solidFill>
              </a:rPr>
              <a:t>no </a:t>
            </a:r>
            <a:r>
              <a:rPr lang="es-EC" dirty="0" smtClean="0">
                <a:solidFill>
                  <a:schemeClr val="tx1"/>
                </a:solidFill>
              </a:rPr>
              <a:t>fueron atendidas. Las comunicaciones eran </a:t>
            </a:r>
            <a:r>
              <a:rPr lang="es-EC" dirty="0">
                <a:solidFill>
                  <a:schemeClr val="tx1"/>
                </a:solidFill>
              </a:rPr>
              <a:t>informativas sobre </a:t>
            </a:r>
            <a:r>
              <a:rPr lang="es-EC" dirty="0" smtClean="0">
                <a:solidFill>
                  <a:schemeClr val="tx1"/>
                </a:solidFill>
              </a:rPr>
              <a:t>la </a:t>
            </a:r>
            <a:r>
              <a:rPr lang="es-EC" dirty="0">
                <a:solidFill>
                  <a:schemeClr val="tx1"/>
                </a:solidFill>
              </a:rPr>
              <a:t>ejecución contractual</a:t>
            </a:r>
            <a:r>
              <a:rPr lang="es-EC" dirty="0" smtClean="0">
                <a:solidFill>
                  <a:schemeClr val="tx1"/>
                </a:solidFill>
              </a:rPr>
              <a:t>. El </a:t>
            </a:r>
            <a:r>
              <a:rPr lang="es-EC" dirty="0">
                <a:solidFill>
                  <a:schemeClr val="tx1"/>
                </a:solidFill>
              </a:rPr>
              <a:t>Juez </a:t>
            </a:r>
            <a:r>
              <a:rPr lang="es-EC" dirty="0" smtClean="0">
                <a:solidFill>
                  <a:schemeClr val="tx1"/>
                </a:solidFill>
              </a:rPr>
              <a:t>de </a:t>
            </a:r>
            <a:r>
              <a:rPr lang="es-EC" dirty="0">
                <a:solidFill>
                  <a:schemeClr val="tx1"/>
                </a:solidFill>
              </a:rPr>
              <a:t>Garantías Penales con Competencia en Contravenciones Flagrantes </a:t>
            </a:r>
            <a:r>
              <a:rPr lang="es-EC" dirty="0" smtClean="0">
                <a:solidFill>
                  <a:schemeClr val="tx1"/>
                </a:solidFill>
              </a:rPr>
              <a:t>de Guayaquil, otorgó </a:t>
            </a:r>
            <a:r>
              <a:rPr lang="es-EC" dirty="0">
                <a:solidFill>
                  <a:schemeClr val="tx1"/>
                </a:solidFill>
              </a:rPr>
              <a:t>las medidas </a:t>
            </a:r>
            <a:r>
              <a:rPr lang="es-EC" dirty="0" smtClean="0">
                <a:solidFill>
                  <a:schemeClr val="tx1"/>
                </a:solidFill>
              </a:rPr>
              <a:t>cautelares </a:t>
            </a:r>
            <a:r>
              <a:rPr lang="es-EC" dirty="0">
                <a:solidFill>
                  <a:schemeClr val="tx1"/>
                </a:solidFill>
              </a:rPr>
              <a:t>y </a:t>
            </a:r>
            <a:r>
              <a:rPr lang="es-EC" dirty="0" smtClean="0">
                <a:solidFill>
                  <a:schemeClr val="tx1"/>
                </a:solidFill>
              </a:rPr>
              <a:t>suspendió la </a:t>
            </a:r>
            <a:r>
              <a:rPr lang="es-EC" dirty="0">
                <a:solidFill>
                  <a:schemeClr val="tx1"/>
                </a:solidFill>
              </a:rPr>
              <a:t>capacidad de imponer multas dentro de la ejecución del </a:t>
            </a:r>
            <a:r>
              <a:rPr lang="es-EC" dirty="0" smtClean="0">
                <a:solidFill>
                  <a:schemeClr val="tx1"/>
                </a:solidFill>
              </a:rPr>
              <a:t>contrato.</a:t>
            </a:r>
            <a:endParaRPr lang="es-EC" dirty="0">
              <a:solidFill>
                <a:schemeClr val="tx1"/>
              </a:solidFill>
            </a:endParaRPr>
          </a:p>
          <a:p>
            <a:pPr algn="just"/>
            <a:r>
              <a:rPr lang="es-EC" dirty="0">
                <a:solidFill>
                  <a:schemeClr val="tx1"/>
                </a:solidFill>
              </a:rPr>
              <a:t> </a:t>
            </a:r>
            <a:endParaRPr lang="es-EC" dirty="0" smtClean="0">
              <a:solidFill>
                <a:schemeClr val="tx1"/>
              </a:solidFill>
            </a:endParaRPr>
          </a:p>
          <a:p>
            <a:pPr lvl="0" algn="just"/>
            <a:r>
              <a:rPr lang="es-EC" dirty="0" smtClean="0">
                <a:solidFill>
                  <a:schemeClr val="tx1"/>
                </a:solidFill>
              </a:rPr>
              <a:t>EMASEO impugnó de manera inmediata la sentencia y el 2 de julio se levantó la medida cautelar</a:t>
            </a:r>
            <a:r>
              <a:rPr lang="es-EC" dirty="0" smtClean="0">
                <a:solidFill>
                  <a:schemeClr val="tx1"/>
                </a:solidFill>
              </a:rPr>
              <a:t>.  Esta acción fue ganada también por la empresa en la instancia provincial</a:t>
            </a:r>
            <a:endParaRPr lang="es-EC" dirty="0" smtClean="0">
              <a:solidFill>
                <a:schemeClr val="tx1"/>
              </a:solidFill>
            </a:endParaRPr>
          </a:p>
          <a:p>
            <a:pPr algn="just"/>
            <a:r>
              <a:rPr lang="es-EC" dirty="0">
                <a:solidFill>
                  <a:schemeClr val="tx1"/>
                </a:solidFill>
              </a:rPr>
              <a:t> </a:t>
            </a:r>
          </a:p>
          <a:p>
            <a:pPr lvl="0" algn="just"/>
            <a:r>
              <a:rPr lang="es-EC" dirty="0" smtClean="0">
                <a:solidFill>
                  <a:schemeClr val="tx1"/>
                </a:solidFill>
              </a:rPr>
              <a:t>El </a:t>
            </a:r>
            <a:r>
              <a:rPr lang="es-EC" dirty="0">
                <a:solidFill>
                  <a:schemeClr val="tx1"/>
                </a:solidFill>
              </a:rPr>
              <a:t>3 de julio </a:t>
            </a:r>
            <a:r>
              <a:rPr lang="es-EC" dirty="0" smtClean="0">
                <a:solidFill>
                  <a:schemeClr val="tx1"/>
                </a:solidFill>
              </a:rPr>
              <a:t>EMASEO notificó a </a:t>
            </a:r>
            <a:r>
              <a:rPr lang="es-EC" dirty="0" err="1" smtClean="0">
                <a:solidFill>
                  <a:schemeClr val="tx1"/>
                </a:solidFill>
              </a:rPr>
              <a:t>Recobaq</a:t>
            </a:r>
            <a:r>
              <a:rPr lang="es-EC" dirty="0" smtClean="0">
                <a:solidFill>
                  <a:schemeClr val="tx1"/>
                </a:solidFill>
              </a:rPr>
              <a:t> las </a:t>
            </a:r>
            <a:r>
              <a:rPr lang="es-EC" dirty="0">
                <a:solidFill>
                  <a:schemeClr val="tx1"/>
                </a:solidFill>
              </a:rPr>
              <a:t>multas </a:t>
            </a:r>
            <a:r>
              <a:rPr lang="es-EC" dirty="0" smtClean="0">
                <a:solidFill>
                  <a:schemeClr val="tx1"/>
                </a:solidFill>
              </a:rPr>
              <a:t>por incumplimientos entre noviembre 2019 y </a:t>
            </a:r>
            <a:r>
              <a:rPr lang="es-EC" dirty="0">
                <a:solidFill>
                  <a:schemeClr val="tx1"/>
                </a:solidFill>
              </a:rPr>
              <a:t>mayo </a:t>
            </a:r>
            <a:r>
              <a:rPr lang="es-EC" dirty="0" smtClean="0">
                <a:solidFill>
                  <a:schemeClr val="tx1"/>
                </a:solidFill>
              </a:rPr>
              <a:t>2020. Las multas impuestas superan el </a:t>
            </a:r>
            <a:r>
              <a:rPr lang="es-EC" dirty="0">
                <a:solidFill>
                  <a:schemeClr val="tx1"/>
                </a:solidFill>
              </a:rPr>
              <a:t>valor </a:t>
            </a:r>
            <a:r>
              <a:rPr lang="es-EC" dirty="0" smtClean="0">
                <a:solidFill>
                  <a:schemeClr val="tx1"/>
                </a:solidFill>
              </a:rPr>
              <a:t>de la garantías </a:t>
            </a:r>
            <a:r>
              <a:rPr lang="es-EC" dirty="0">
                <a:solidFill>
                  <a:schemeClr val="tx1"/>
                </a:solidFill>
              </a:rPr>
              <a:t>de fiel </a:t>
            </a:r>
            <a:r>
              <a:rPr lang="es-EC" dirty="0" smtClean="0">
                <a:solidFill>
                  <a:schemeClr val="tx1"/>
                </a:solidFill>
              </a:rPr>
              <a:t>cumplimiento, </a:t>
            </a:r>
            <a:r>
              <a:rPr lang="es-EC" dirty="0">
                <a:solidFill>
                  <a:schemeClr val="tx1"/>
                </a:solidFill>
              </a:rPr>
              <a:t>configurándose </a:t>
            </a:r>
            <a:r>
              <a:rPr lang="es-EC" dirty="0" smtClean="0">
                <a:solidFill>
                  <a:schemeClr val="tx1"/>
                </a:solidFill>
              </a:rPr>
              <a:t>una </a:t>
            </a:r>
            <a:r>
              <a:rPr lang="es-EC" dirty="0">
                <a:solidFill>
                  <a:schemeClr val="tx1"/>
                </a:solidFill>
              </a:rPr>
              <a:t>causa de terminación unilateral del contrato.</a:t>
            </a:r>
          </a:p>
          <a:p>
            <a:pPr algn="just"/>
            <a:r>
              <a:rPr lang="es-EC" dirty="0">
                <a:solidFill>
                  <a:schemeClr val="tx1"/>
                </a:solidFill>
              </a:rPr>
              <a:t> </a:t>
            </a:r>
          </a:p>
          <a:p>
            <a:pPr algn="just"/>
            <a:r>
              <a:rPr lang="es-EC" dirty="0" smtClean="0">
                <a:solidFill>
                  <a:schemeClr val="tx1"/>
                </a:solidFill>
              </a:rPr>
              <a:t>El 8 </a:t>
            </a:r>
            <a:r>
              <a:rPr lang="es-EC" dirty="0">
                <a:solidFill>
                  <a:schemeClr val="tx1"/>
                </a:solidFill>
              </a:rPr>
              <a:t>de </a:t>
            </a:r>
            <a:r>
              <a:rPr lang="es-EC" dirty="0" smtClean="0">
                <a:solidFill>
                  <a:schemeClr val="tx1"/>
                </a:solidFill>
              </a:rPr>
              <a:t>julio </a:t>
            </a:r>
            <a:r>
              <a:rPr lang="es-EC" dirty="0">
                <a:solidFill>
                  <a:schemeClr val="tx1"/>
                </a:solidFill>
              </a:rPr>
              <a:t>EMASEO </a:t>
            </a:r>
            <a:r>
              <a:rPr lang="es-EC" dirty="0" smtClean="0">
                <a:solidFill>
                  <a:schemeClr val="tx1"/>
                </a:solidFill>
              </a:rPr>
              <a:t>notificó a RECOBAQ la </a:t>
            </a:r>
            <a:r>
              <a:rPr lang="es-EC" dirty="0">
                <a:solidFill>
                  <a:schemeClr val="tx1"/>
                </a:solidFill>
              </a:rPr>
              <a:t>terminación unilateral del </a:t>
            </a:r>
            <a:r>
              <a:rPr lang="es-EC" dirty="0" smtClean="0">
                <a:solidFill>
                  <a:schemeClr val="tx1"/>
                </a:solidFill>
              </a:rPr>
              <a:t>contrato</a:t>
            </a:r>
            <a:r>
              <a:rPr lang="es-EC" dirty="0">
                <a:solidFill>
                  <a:schemeClr val="tx1"/>
                </a:solidFill>
              </a:rPr>
              <a:t> </a:t>
            </a:r>
            <a:r>
              <a:rPr lang="es-EC" dirty="0" smtClean="0">
                <a:solidFill>
                  <a:schemeClr val="tx1"/>
                </a:solidFill>
              </a:rPr>
              <a:t>y otorgó 10 </a:t>
            </a:r>
            <a:r>
              <a:rPr lang="es-EC" dirty="0">
                <a:solidFill>
                  <a:schemeClr val="tx1"/>
                </a:solidFill>
              </a:rPr>
              <a:t>días </a:t>
            </a:r>
            <a:r>
              <a:rPr lang="es-EC" dirty="0" smtClean="0">
                <a:solidFill>
                  <a:schemeClr val="tx1"/>
                </a:solidFill>
              </a:rPr>
              <a:t>término para </a:t>
            </a:r>
            <a:r>
              <a:rPr lang="es-EC" dirty="0">
                <a:solidFill>
                  <a:schemeClr val="tx1"/>
                </a:solidFill>
              </a:rPr>
              <a:t>que justifique </a:t>
            </a:r>
            <a:r>
              <a:rPr lang="es-EC" dirty="0" smtClean="0">
                <a:solidFill>
                  <a:schemeClr val="tx1"/>
                </a:solidFill>
              </a:rPr>
              <a:t>o </a:t>
            </a:r>
            <a:r>
              <a:rPr lang="es-EC" dirty="0">
                <a:solidFill>
                  <a:schemeClr val="tx1"/>
                </a:solidFill>
              </a:rPr>
              <a:t>remedie lo acontecido. </a:t>
            </a:r>
            <a:endParaRPr lang="es-EC" dirty="0" smtClean="0">
              <a:solidFill>
                <a:schemeClr val="tx1"/>
              </a:solidFill>
            </a:endParaRPr>
          </a:p>
          <a:p>
            <a:pPr lvl="0" algn="just"/>
            <a:endParaRPr lang="es-EC" dirty="0" smtClean="0">
              <a:solidFill>
                <a:schemeClr val="tx1"/>
              </a:solidFill>
            </a:endParaRPr>
          </a:p>
          <a:p>
            <a:pPr lvl="0" algn="just"/>
            <a:r>
              <a:rPr lang="es-EC" dirty="0" smtClean="0">
                <a:solidFill>
                  <a:schemeClr val="tx1"/>
                </a:solidFill>
              </a:rPr>
              <a:t>El </a:t>
            </a:r>
            <a:r>
              <a:rPr lang="es-EC" dirty="0">
                <a:solidFill>
                  <a:schemeClr val="tx1"/>
                </a:solidFill>
              </a:rPr>
              <a:t>9 de julio EMASEO fue notificada con una nueva acción de protección, dejando sin efecto las multas impuestas el 3 de julio. </a:t>
            </a:r>
          </a:p>
          <a:p>
            <a:pPr algn="just"/>
            <a:endParaRPr lang="es-EC" dirty="0">
              <a:solidFill>
                <a:schemeClr val="tx1"/>
              </a:solidFill>
            </a:endParaRPr>
          </a:p>
        </p:txBody>
      </p:sp>
      <p:pic>
        <p:nvPicPr>
          <p:cNvPr id="8" name="Imagen 7"/>
          <p:cNvPicPr>
            <a:picLocks noChangeAspect="1"/>
          </p:cNvPicPr>
          <p:nvPr/>
        </p:nvPicPr>
        <p:blipFill rotWithShape="1">
          <a:blip r:embed="rId4"/>
          <a:srcRect t="2" r="16755" b="-179058"/>
          <a:stretch/>
        </p:blipFill>
        <p:spPr>
          <a:xfrm>
            <a:off x="350876" y="6419439"/>
            <a:ext cx="10092536" cy="446582"/>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175" y="6277186"/>
            <a:ext cx="1578261" cy="501801"/>
          </a:xfrm>
          <a:prstGeom prst="rect">
            <a:avLst/>
          </a:prstGeom>
        </p:spPr>
      </p:pic>
    </p:spTree>
    <p:extLst>
      <p:ext uri="{BB962C8B-B14F-4D97-AF65-F5344CB8AC3E}">
        <p14:creationId xmlns:p14="http://schemas.microsoft.com/office/powerpoint/2010/main" val="3158769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9713"/>
            <a:ext cx="10515600" cy="511498"/>
          </a:xfrm>
        </p:spPr>
        <p:txBody>
          <a:bodyPr>
            <a:noAutofit/>
          </a:bodyPr>
          <a:lstStyle/>
          <a:p>
            <a:pPr algn="ctr"/>
            <a:r>
              <a:rPr lang="es-EC" sz="2400" b="1" dirty="0" smtClean="0"/>
              <a:t>ACCIONES </a:t>
            </a:r>
            <a:r>
              <a:rPr lang="es-EC" sz="2400" b="1" dirty="0" smtClean="0"/>
              <a:t>JUDICIALES </a:t>
            </a:r>
            <a:r>
              <a:rPr lang="es-EC" sz="2400" b="1" dirty="0"/>
              <a:t>CONSTITUCIONALES INICIALES INICIADAS POR RECOBAQ</a:t>
            </a:r>
            <a:r>
              <a:rPr lang="es-EC" sz="2400" dirty="0"/>
              <a:t/>
            </a:r>
            <a:br>
              <a:rPr lang="es-EC" sz="2400" dirty="0"/>
            </a:br>
            <a:endParaRPr lang="es-EC" sz="2400" b="1" dirty="0"/>
          </a:p>
        </p:txBody>
      </p:sp>
      <p:sp>
        <p:nvSpPr>
          <p:cNvPr id="5" name="Rectangle 1"/>
          <p:cNvSpPr>
            <a:spLocks noChangeArrowheads="1"/>
          </p:cNvSpPr>
          <p:nvPr/>
        </p:nvSpPr>
        <p:spPr bwMode="auto">
          <a:xfrm>
            <a:off x="3627438" y="3544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1"/>
          <p:cNvSpPr>
            <a:spLocks noChangeArrowheads="1"/>
          </p:cNvSpPr>
          <p:nvPr/>
        </p:nvSpPr>
        <p:spPr bwMode="auto">
          <a:xfrm>
            <a:off x="3422650" y="1806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a:solidFill>
            <a:schemeClr val="accent5">
              <a:lumMod val="20000"/>
              <a:lumOff val="80000"/>
            </a:schemeClr>
          </a:solidFill>
        </p:spPr>
      </p:pic>
      <p:sp>
        <p:nvSpPr>
          <p:cNvPr id="3" name="Rectángulo 2"/>
          <p:cNvSpPr/>
          <p:nvPr/>
        </p:nvSpPr>
        <p:spPr>
          <a:xfrm>
            <a:off x="723587" y="744473"/>
            <a:ext cx="10734988" cy="5237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solidFill>
                  <a:schemeClr val="tx1"/>
                </a:solidFill>
              </a:rPr>
              <a:t>El </a:t>
            </a:r>
            <a:r>
              <a:rPr lang="es-EC" dirty="0">
                <a:solidFill>
                  <a:schemeClr val="tx1"/>
                </a:solidFill>
              </a:rPr>
              <a:t>13 de </a:t>
            </a:r>
            <a:r>
              <a:rPr lang="es-EC" dirty="0" smtClean="0">
                <a:solidFill>
                  <a:schemeClr val="tx1"/>
                </a:solidFill>
              </a:rPr>
              <a:t>julio se desarrolló la audiencia en </a:t>
            </a:r>
            <a:r>
              <a:rPr lang="es-EC" dirty="0">
                <a:solidFill>
                  <a:schemeClr val="tx1"/>
                </a:solidFill>
              </a:rPr>
              <a:t>la Unidad Judicial con Competencia en Delitos Flagrantes </a:t>
            </a:r>
            <a:r>
              <a:rPr lang="es-EC" dirty="0" smtClean="0">
                <a:solidFill>
                  <a:schemeClr val="tx1"/>
                </a:solidFill>
              </a:rPr>
              <a:t>de Guayaquil y el juez dejó sin efecto las multas, suspendió la </a:t>
            </a:r>
            <a:r>
              <a:rPr lang="es-EC" dirty="0">
                <a:solidFill>
                  <a:schemeClr val="tx1"/>
                </a:solidFill>
              </a:rPr>
              <a:t>terminación </a:t>
            </a:r>
            <a:r>
              <a:rPr lang="es-EC" dirty="0" smtClean="0">
                <a:solidFill>
                  <a:schemeClr val="tx1"/>
                </a:solidFill>
              </a:rPr>
              <a:t>unilateral del contrato y abrió un término probatorio por 8 días, sin disponer la práctica de prueba alguna; es decir, dilató la causa, tiempo en el que el juzgador recibió y despachó una serie de pedidos de </a:t>
            </a:r>
            <a:r>
              <a:rPr lang="es-EC" dirty="0" err="1" smtClean="0">
                <a:solidFill>
                  <a:schemeClr val="tx1"/>
                </a:solidFill>
              </a:rPr>
              <a:t>Recobaq</a:t>
            </a:r>
            <a:r>
              <a:rPr lang="es-EC" dirty="0" smtClean="0">
                <a:solidFill>
                  <a:schemeClr val="tx1"/>
                </a:solidFill>
              </a:rPr>
              <a:t>, para que se oficie a diferentes personas </a:t>
            </a:r>
            <a:r>
              <a:rPr lang="es-EC" dirty="0" smtClean="0">
                <a:solidFill>
                  <a:schemeClr val="tx1"/>
                </a:solidFill>
              </a:rPr>
              <a:t>jurídicas, </a:t>
            </a:r>
            <a:r>
              <a:rPr lang="es-EC" dirty="0" smtClean="0">
                <a:solidFill>
                  <a:schemeClr val="tx1"/>
                </a:solidFill>
              </a:rPr>
              <a:t>para que certifiquen hechos impertinentes, inconducentes e inútiles, en relación a la controversia. </a:t>
            </a:r>
          </a:p>
          <a:p>
            <a:pPr algn="just"/>
            <a:r>
              <a:rPr lang="es-EC" dirty="0">
                <a:solidFill>
                  <a:schemeClr val="tx1"/>
                </a:solidFill>
              </a:rPr>
              <a:t> </a:t>
            </a:r>
          </a:p>
          <a:p>
            <a:pPr lvl="0" algn="just"/>
            <a:r>
              <a:rPr lang="es-EC" dirty="0">
                <a:solidFill>
                  <a:schemeClr val="tx1"/>
                </a:solidFill>
              </a:rPr>
              <a:t>A</a:t>
            </a:r>
            <a:r>
              <a:rPr lang="es-EC" dirty="0" smtClean="0">
                <a:solidFill>
                  <a:schemeClr val="tx1"/>
                </a:solidFill>
              </a:rPr>
              <a:t> </a:t>
            </a:r>
            <a:r>
              <a:rPr lang="es-EC" dirty="0">
                <a:solidFill>
                  <a:schemeClr val="tx1"/>
                </a:solidFill>
              </a:rPr>
              <a:t>pedido de </a:t>
            </a:r>
            <a:r>
              <a:rPr lang="es-EC" dirty="0" smtClean="0">
                <a:solidFill>
                  <a:schemeClr val="tx1"/>
                </a:solidFill>
              </a:rPr>
              <a:t>RECOBAQ, el </a:t>
            </a:r>
            <a:r>
              <a:rPr lang="es-EC" dirty="0" smtClean="0">
                <a:solidFill>
                  <a:schemeClr val="tx1"/>
                </a:solidFill>
              </a:rPr>
              <a:t>4 de agosto se realizó la audiencia de manera telemática</a:t>
            </a:r>
            <a:r>
              <a:rPr lang="es-EC" dirty="0" smtClean="0">
                <a:solidFill>
                  <a:schemeClr val="tx1"/>
                </a:solidFill>
              </a:rPr>
              <a:t>, EMASEO se </a:t>
            </a:r>
            <a:r>
              <a:rPr lang="es-EC" dirty="0" smtClean="0">
                <a:solidFill>
                  <a:schemeClr val="tx1"/>
                </a:solidFill>
              </a:rPr>
              <a:t>presentó telemáticamente a la audiencia y para sorpresa, en la Sala de Audiencias en Guayaquil, junto al juzgador, se encontraban los abogados de RECOBAQ.  El juez dictaminó en contra de EMASEO impidiendo la aplicación de multas y la terminación unilateral del contrato, aduciendo la falta de cancelación de valores pendientes</a:t>
            </a:r>
            <a:r>
              <a:rPr lang="es-EC" dirty="0" smtClean="0">
                <a:solidFill>
                  <a:schemeClr val="tx1"/>
                </a:solidFill>
              </a:rPr>
              <a:t>.</a:t>
            </a:r>
          </a:p>
          <a:p>
            <a:pPr lvl="0" algn="just"/>
            <a:endParaRPr lang="es-EC" dirty="0" smtClean="0">
              <a:solidFill>
                <a:schemeClr val="tx1"/>
              </a:solidFill>
            </a:endParaRPr>
          </a:p>
          <a:p>
            <a:pPr lvl="0" algn="just"/>
            <a:r>
              <a:rPr lang="es-EC" dirty="0" smtClean="0">
                <a:solidFill>
                  <a:schemeClr val="tx1"/>
                </a:solidFill>
              </a:rPr>
              <a:t>El </a:t>
            </a:r>
            <a:r>
              <a:rPr lang="es-EC" dirty="0">
                <a:solidFill>
                  <a:schemeClr val="tx1"/>
                </a:solidFill>
              </a:rPr>
              <a:t>juez deja sin efecto actos administrativos que no fueron mencionados en la demanda presentada el 7 de julio. En contra de esta ilegal, arbitraria, absurda e inconstitucional sentencia, EMASEO </a:t>
            </a:r>
            <a:r>
              <a:rPr lang="es-EC" dirty="0" smtClean="0">
                <a:solidFill>
                  <a:schemeClr val="tx1"/>
                </a:solidFill>
              </a:rPr>
              <a:t>interpuso </a:t>
            </a:r>
            <a:r>
              <a:rPr lang="es-EC" dirty="0">
                <a:solidFill>
                  <a:schemeClr val="tx1"/>
                </a:solidFill>
              </a:rPr>
              <a:t>recurso de apelación en la misma audiencia, sustentado de forma escrita el 12 de agosto de 2020.</a:t>
            </a:r>
            <a:endParaRPr lang="es-EC" dirty="0" smtClean="0">
              <a:solidFill>
                <a:schemeClr val="tx1"/>
              </a:solidFill>
            </a:endParaRPr>
          </a:p>
          <a:p>
            <a:r>
              <a:rPr lang="es-EC" dirty="0">
                <a:solidFill>
                  <a:schemeClr val="tx1"/>
                </a:solidFill>
              </a:rPr>
              <a:t> </a:t>
            </a:r>
          </a:p>
        </p:txBody>
      </p:sp>
      <p:pic>
        <p:nvPicPr>
          <p:cNvPr id="8" name="Imagen 7"/>
          <p:cNvPicPr>
            <a:picLocks noChangeAspect="1"/>
          </p:cNvPicPr>
          <p:nvPr/>
        </p:nvPicPr>
        <p:blipFill rotWithShape="1">
          <a:blip r:embed="rId4"/>
          <a:srcRect t="2" r="16755" b="-179058"/>
          <a:stretch/>
        </p:blipFill>
        <p:spPr>
          <a:xfrm>
            <a:off x="350876" y="6419439"/>
            <a:ext cx="10092536" cy="446582"/>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 y="6210922"/>
            <a:ext cx="1578261" cy="501801"/>
          </a:xfrm>
          <a:prstGeom prst="rect">
            <a:avLst/>
          </a:prstGeom>
        </p:spPr>
      </p:pic>
    </p:spTree>
    <p:extLst>
      <p:ext uri="{BB962C8B-B14F-4D97-AF65-F5344CB8AC3E}">
        <p14:creationId xmlns:p14="http://schemas.microsoft.com/office/powerpoint/2010/main" val="1700809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9713"/>
            <a:ext cx="10515600" cy="511498"/>
          </a:xfrm>
        </p:spPr>
        <p:txBody>
          <a:bodyPr>
            <a:noAutofit/>
          </a:bodyPr>
          <a:lstStyle/>
          <a:p>
            <a:pPr algn="ctr"/>
            <a:r>
              <a:rPr lang="es-EC" sz="2400" b="1" dirty="0" smtClean="0"/>
              <a:t>ACCIONES </a:t>
            </a:r>
            <a:r>
              <a:rPr lang="es-EC" sz="2400" b="1" dirty="0" smtClean="0"/>
              <a:t>JUDICIALES </a:t>
            </a:r>
            <a:r>
              <a:rPr lang="es-EC" sz="2400" b="1" dirty="0"/>
              <a:t>CONSTITUCIONALES INICIALES INICIADAS POR RECOBAQ</a:t>
            </a:r>
            <a:r>
              <a:rPr lang="es-EC" sz="2400" dirty="0"/>
              <a:t/>
            </a:r>
            <a:br>
              <a:rPr lang="es-EC" sz="2400" dirty="0"/>
            </a:br>
            <a:endParaRPr lang="es-EC" sz="2400" b="1" dirty="0"/>
          </a:p>
        </p:txBody>
      </p:sp>
      <p:sp>
        <p:nvSpPr>
          <p:cNvPr id="5" name="Rectangle 1"/>
          <p:cNvSpPr>
            <a:spLocks noChangeArrowheads="1"/>
          </p:cNvSpPr>
          <p:nvPr/>
        </p:nvSpPr>
        <p:spPr bwMode="auto">
          <a:xfrm>
            <a:off x="3627438" y="3544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1"/>
          <p:cNvSpPr>
            <a:spLocks noChangeArrowheads="1"/>
          </p:cNvSpPr>
          <p:nvPr/>
        </p:nvSpPr>
        <p:spPr bwMode="auto">
          <a:xfrm>
            <a:off x="3422650" y="1806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ángulo 2"/>
          <p:cNvSpPr/>
          <p:nvPr/>
        </p:nvSpPr>
        <p:spPr>
          <a:xfrm>
            <a:off x="719137" y="1579161"/>
            <a:ext cx="10753725" cy="482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rPr>
              <a:t> </a:t>
            </a:r>
          </a:p>
          <a:p>
            <a:pPr algn="just"/>
            <a:r>
              <a:rPr lang="es-EC" i="1" dirty="0">
                <a:solidFill>
                  <a:schemeClr val="tx1"/>
                </a:solidFill>
              </a:rPr>
              <a:t> </a:t>
            </a:r>
            <a:endParaRPr lang="es-EC" dirty="0">
              <a:solidFill>
                <a:schemeClr val="tx1"/>
              </a:solidFill>
            </a:endParaRPr>
          </a:p>
          <a:p>
            <a:pPr algn="just"/>
            <a:r>
              <a:rPr lang="es-EC" dirty="0">
                <a:solidFill>
                  <a:schemeClr val="tx1"/>
                </a:solidFill>
              </a:rPr>
              <a:t>El 13 de agosto de 2020, EMASEO presentó una denuncia en contra del juez de Garantías </a:t>
            </a:r>
            <a:r>
              <a:rPr lang="es-EC" dirty="0" smtClean="0">
                <a:solidFill>
                  <a:schemeClr val="tx1"/>
                </a:solidFill>
              </a:rPr>
              <a:t>Penales, </a:t>
            </a:r>
            <a:r>
              <a:rPr lang="es-EC" dirty="0">
                <a:solidFill>
                  <a:schemeClr val="tx1"/>
                </a:solidFill>
              </a:rPr>
              <a:t>Gustavo Guerra Aguayo, ante </a:t>
            </a:r>
            <a:r>
              <a:rPr lang="es-EC" dirty="0" smtClean="0">
                <a:solidFill>
                  <a:schemeClr val="tx1"/>
                </a:solidFill>
              </a:rPr>
              <a:t>el Consejo </a:t>
            </a:r>
            <a:r>
              <a:rPr lang="es-EC" dirty="0">
                <a:solidFill>
                  <a:schemeClr val="tx1"/>
                </a:solidFill>
              </a:rPr>
              <a:t>de la Judicatura para  que se analicen sus actuaciones y se declare el error inexcusable y manifiesta negligencia en el tratamiento de la causa, lo que conllevaría una eventual destitución del </a:t>
            </a:r>
            <a:r>
              <a:rPr lang="es-EC" dirty="0" smtClean="0">
                <a:solidFill>
                  <a:schemeClr val="tx1"/>
                </a:solidFill>
              </a:rPr>
              <a:t>juez.</a:t>
            </a:r>
            <a:endParaRPr lang="es-EC" dirty="0">
              <a:solidFill>
                <a:schemeClr val="tx1"/>
              </a:solidFill>
            </a:endParaRPr>
          </a:p>
          <a:p>
            <a:pPr lvl="0" algn="just"/>
            <a:endParaRPr lang="es-EC" dirty="0" smtClean="0">
              <a:solidFill>
                <a:schemeClr val="tx1"/>
              </a:solidFill>
            </a:endParaRPr>
          </a:p>
          <a:p>
            <a:pPr lvl="0" algn="just"/>
            <a:r>
              <a:rPr lang="es-EC" dirty="0" smtClean="0">
                <a:solidFill>
                  <a:schemeClr val="tx1"/>
                </a:solidFill>
              </a:rPr>
              <a:t>El </a:t>
            </a:r>
            <a:r>
              <a:rPr lang="es-EC" dirty="0">
                <a:solidFill>
                  <a:schemeClr val="tx1"/>
                </a:solidFill>
              </a:rPr>
              <a:t>recurso de apelación fue admitido </a:t>
            </a:r>
            <a:r>
              <a:rPr lang="es-EC" dirty="0" smtClean="0">
                <a:solidFill>
                  <a:schemeClr val="tx1"/>
                </a:solidFill>
              </a:rPr>
              <a:t>y </a:t>
            </a:r>
            <a:r>
              <a:rPr lang="es-EC" dirty="0">
                <a:solidFill>
                  <a:schemeClr val="tx1"/>
                </a:solidFill>
              </a:rPr>
              <a:t>remitido a la Corte Provincial </a:t>
            </a:r>
            <a:r>
              <a:rPr lang="es-EC" dirty="0" smtClean="0">
                <a:solidFill>
                  <a:schemeClr val="tx1"/>
                </a:solidFill>
              </a:rPr>
              <a:t>del </a:t>
            </a:r>
            <a:r>
              <a:rPr lang="es-EC" dirty="0">
                <a:solidFill>
                  <a:schemeClr val="tx1"/>
                </a:solidFill>
              </a:rPr>
              <a:t>Guayas, </a:t>
            </a:r>
            <a:r>
              <a:rPr lang="es-EC" dirty="0" smtClean="0">
                <a:solidFill>
                  <a:schemeClr val="tx1"/>
                </a:solidFill>
              </a:rPr>
              <a:t>Sala </a:t>
            </a:r>
            <a:r>
              <a:rPr lang="es-EC" dirty="0">
                <a:solidFill>
                  <a:schemeClr val="tx1"/>
                </a:solidFill>
              </a:rPr>
              <a:t>Especializada de la Familia, Mujer, Niñez y Adolescencia</a:t>
            </a:r>
            <a:r>
              <a:rPr lang="es-EC" dirty="0" smtClean="0">
                <a:solidFill>
                  <a:schemeClr val="tx1"/>
                </a:solidFill>
              </a:rPr>
              <a:t>. </a:t>
            </a:r>
            <a:r>
              <a:rPr lang="es-EC" dirty="0" smtClean="0">
                <a:solidFill>
                  <a:schemeClr val="tx1"/>
                </a:solidFill>
              </a:rPr>
              <a:t>La audiencia se celebró el 7 </a:t>
            </a:r>
            <a:r>
              <a:rPr lang="es-EC" dirty="0">
                <a:solidFill>
                  <a:schemeClr val="tx1"/>
                </a:solidFill>
              </a:rPr>
              <a:t>de octubre </a:t>
            </a:r>
            <a:r>
              <a:rPr lang="es-EC" dirty="0" smtClean="0">
                <a:solidFill>
                  <a:schemeClr val="tx1"/>
                </a:solidFill>
              </a:rPr>
              <a:t>y el </a:t>
            </a:r>
            <a:r>
              <a:rPr lang="es-EC" dirty="0">
                <a:solidFill>
                  <a:schemeClr val="tx1"/>
                </a:solidFill>
              </a:rPr>
              <a:t>30 de octubre </a:t>
            </a:r>
            <a:r>
              <a:rPr lang="es-EC" dirty="0" smtClean="0">
                <a:solidFill>
                  <a:schemeClr val="tx1"/>
                </a:solidFill>
              </a:rPr>
              <a:t>se negó </a:t>
            </a:r>
            <a:r>
              <a:rPr lang="es-EC" dirty="0">
                <a:solidFill>
                  <a:schemeClr val="tx1"/>
                </a:solidFill>
              </a:rPr>
              <a:t>el recurso de apelación interpuesto por </a:t>
            </a:r>
            <a:r>
              <a:rPr lang="es-EC" dirty="0" smtClean="0">
                <a:solidFill>
                  <a:schemeClr val="tx1"/>
                </a:solidFill>
              </a:rPr>
              <a:t>EMASEOP</a:t>
            </a:r>
            <a:r>
              <a:rPr lang="es-EC" dirty="0">
                <a:solidFill>
                  <a:schemeClr val="tx1"/>
                </a:solidFill>
              </a:rPr>
              <a:t>, sin analizar en forma alguna los argumentos planteados en la impugnación.</a:t>
            </a:r>
          </a:p>
          <a:p>
            <a:r>
              <a:rPr lang="es-EC" dirty="0">
                <a:solidFill>
                  <a:schemeClr val="tx1"/>
                </a:solidFill>
              </a:rPr>
              <a:t> </a:t>
            </a:r>
          </a:p>
          <a:p>
            <a:pPr lvl="0" algn="just"/>
            <a:r>
              <a:rPr lang="es-EC" dirty="0" smtClean="0">
                <a:solidFill>
                  <a:schemeClr val="tx1"/>
                </a:solidFill>
              </a:rPr>
              <a:t>El </a:t>
            </a:r>
            <a:r>
              <a:rPr lang="es-EC" dirty="0">
                <a:solidFill>
                  <a:schemeClr val="tx1"/>
                </a:solidFill>
              </a:rPr>
              <a:t>10 de noviembre de 2020 </a:t>
            </a:r>
            <a:r>
              <a:rPr lang="es-EC" dirty="0" smtClean="0">
                <a:solidFill>
                  <a:schemeClr val="tx1"/>
                </a:solidFill>
              </a:rPr>
              <a:t>interpuso ante la  </a:t>
            </a:r>
            <a:r>
              <a:rPr lang="es-EC" dirty="0">
                <a:solidFill>
                  <a:schemeClr val="tx1"/>
                </a:solidFill>
              </a:rPr>
              <a:t>Corte Constitucional </a:t>
            </a:r>
            <a:r>
              <a:rPr lang="es-EC" dirty="0" smtClean="0">
                <a:solidFill>
                  <a:schemeClr val="tx1"/>
                </a:solidFill>
              </a:rPr>
              <a:t>una </a:t>
            </a:r>
            <a:r>
              <a:rPr lang="es-EC" dirty="0">
                <a:solidFill>
                  <a:schemeClr val="tx1"/>
                </a:solidFill>
              </a:rPr>
              <a:t>acción extraordinaria de protección </a:t>
            </a:r>
            <a:r>
              <a:rPr lang="es-EC" dirty="0" smtClean="0">
                <a:solidFill>
                  <a:schemeClr val="tx1"/>
                </a:solidFill>
              </a:rPr>
              <a:t>para que </a:t>
            </a:r>
            <a:r>
              <a:rPr lang="es-EC" dirty="0">
                <a:solidFill>
                  <a:schemeClr val="tx1"/>
                </a:solidFill>
              </a:rPr>
              <a:t>se dejen sin efecto las sentencias dictadas dentro de la acción </a:t>
            </a:r>
            <a:r>
              <a:rPr lang="es-EC" dirty="0" smtClean="0">
                <a:solidFill>
                  <a:schemeClr val="tx1"/>
                </a:solidFill>
              </a:rPr>
              <a:t>constitucional. La </a:t>
            </a:r>
            <a:r>
              <a:rPr lang="es-EC" dirty="0">
                <a:solidFill>
                  <a:schemeClr val="tx1"/>
                </a:solidFill>
              </a:rPr>
              <a:t>acción </a:t>
            </a:r>
            <a:r>
              <a:rPr lang="es-EC" dirty="0" smtClean="0">
                <a:solidFill>
                  <a:schemeClr val="tx1"/>
                </a:solidFill>
              </a:rPr>
              <a:t>fue </a:t>
            </a:r>
            <a:r>
              <a:rPr lang="es-EC" dirty="0">
                <a:solidFill>
                  <a:schemeClr val="tx1"/>
                </a:solidFill>
              </a:rPr>
              <a:t>admitida </a:t>
            </a:r>
            <a:r>
              <a:rPr lang="es-EC" dirty="0" smtClean="0">
                <a:solidFill>
                  <a:schemeClr val="tx1"/>
                </a:solidFill>
              </a:rPr>
              <a:t>el </a:t>
            </a:r>
            <a:r>
              <a:rPr lang="es-EC" dirty="0">
                <a:solidFill>
                  <a:schemeClr val="tx1"/>
                </a:solidFill>
              </a:rPr>
              <a:t>26 de febrero de </a:t>
            </a:r>
            <a:r>
              <a:rPr lang="es-EC" dirty="0" smtClean="0">
                <a:solidFill>
                  <a:schemeClr val="tx1"/>
                </a:solidFill>
              </a:rPr>
              <a:t>2021.</a:t>
            </a:r>
            <a:r>
              <a:rPr lang="es-EC" dirty="0">
                <a:solidFill>
                  <a:schemeClr val="tx1"/>
                </a:solidFill>
              </a:rPr>
              <a:t> quienes afirmaron en el instrumento referido</a:t>
            </a:r>
            <a:r>
              <a:rPr lang="es-EC" dirty="0" smtClean="0">
                <a:solidFill>
                  <a:schemeClr val="tx1"/>
                </a:solidFill>
              </a:rPr>
              <a:t>: </a:t>
            </a:r>
            <a:r>
              <a:rPr lang="es-EC" i="1" dirty="0" smtClean="0">
                <a:solidFill>
                  <a:schemeClr val="tx1"/>
                </a:solidFill>
              </a:rPr>
              <a:t>“</a:t>
            </a:r>
            <a:r>
              <a:rPr lang="es-EC" i="1" dirty="0">
                <a:solidFill>
                  <a:schemeClr val="tx1"/>
                </a:solidFill>
              </a:rPr>
              <a:t>19. De lo expuesto en la demanda </a:t>
            </a:r>
            <a:r>
              <a:rPr lang="es-EC" b="1" i="1" u="sng" dirty="0">
                <a:solidFill>
                  <a:schemeClr val="tx1"/>
                </a:solidFill>
              </a:rPr>
              <a:t>se desprende que el accionante ha argumentado de manera clara las presuntas vulneraciones de derechos, afirmaciones que, en caso de ser ciertas, podrían implicar una violación irreparable</a:t>
            </a:r>
            <a:r>
              <a:rPr lang="es-EC" i="1" dirty="0">
                <a:solidFill>
                  <a:schemeClr val="tx1"/>
                </a:solidFill>
              </a:rPr>
              <a:t> (…)</a:t>
            </a:r>
            <a:endParaRPr lang="es-EC" dirty="0">
              <a:solidFill>
                <a:schemeClr val="tx1"/>
              </a:solidFill>
            </a:endParaRPr>
          </a:p>
          <a:p>
            <a:pPr algn="just"/>
            <a:r>
              <a:rPr lang="es-EC" i="1" dirty="0">
                <a:solidFill>
                  <a:schemeClr val="tx1"/>
                </a:solidFill>
              </a:rPr>
              <a:t> </a:t>
            </a:r>
            <a:endParaRPr lang="es-EC" dirty="0">
              <a:solidFill>
                <a:schemeClr val="tx1"/>
              </a:solidFill>
            </a:endParaRPr>
          </a:p>
          <a:p>
            <a:pPr algn="just"/>
            <a:r>
              <a:rPr lang="es-EC" i="1" dirty="0">
                <a:solidFill>
                  <a:schemeClr val="tx1"/>
                </a:solidFill>
              </a:rPr>
              <a:t>De los párrafos 11 al 17 se desprende que </a:t>
            </a:r>
            <a:r>
              <a:rPr lang="es-EC" b="1" i="1" u="sng" dirty="0">
                <a:solidFill>
                  <a:schemeClr val="tx1"/>
                </a:solidFill>
              </a:rPr>
              <a:t>el presente caso podría constituir una oportunidad para que la Corte sentencie sobre eventuales vulneraciones a derechos que tienen relación a asuntos de relevancia para el interés público</a:t>
            </a:r>
            <a:r>
              <a:rPr lang="es-EC" i="1" dirty="0" smtClean="0">
                <a:solidFill>
                  <a:schemeClr val="tx1"/>
                </a:solidFill>
              </a:rPr>
              <a:t>…”</a:t>
            </a:r>
            <a:endParaRPr lang="es-EC" dirty="0">
              <a:solidFill>
                <a:schemeClr val="tx1"/>
              </a:solidFill>
            </a:endParaRPr>
          </a:p>
          <a:p>
            <a:pPr algn="just"/>
            <a:r>
              <a:rPr lang="es-EC" dirty="0">
                <a:solidFill>
                  <a:schemeClr val="tx1"/>
                </a:solidFill>
              </a:rPr>
              <a:t> </a:t>
            </a:r>
          </a:p>
          <a:p>
            <a:pPr lvl="0" algn="just"/>
            <a:endParaRPr lang="es-EC" dirty="0" smtClean="0">
              <a:solidFill>
                <a:schemeClr val="tx1"/>
              </a:solidFill>
            </a:endParaRPr>
          </a:p>
          <a:p>
            <a:pPr algn="just"/>
            <a:endParaRPr lang="es-EC" dirty="0" smtClean="0">
              <a:solidFill>
                <a:schemeClr val="tx1"/>
              </a:solidFill>
            </a:endParaRPr>
          </a:p>
          <a:p>
            <a:pPr lvl="0" algn="just"/>
            <a:endParaRPr lang="es-EC" dirty="0">
              <a:solidFill>
                <a:schemeClr val="tx1"/>
              </a:solidFill>
            </a:endParaRPr>
          </a:p>
          <a:p>
            <a:pPr lvl="0" algn="just"/>
            <a:endParaRPr lang="es-EC" dirty="0">
              <a:solidFill>
                <a:schemeClr val="tx1"/>
              </a:solidFill>
            </a:endParaRPr>
          </a:p>
          <a:p>
            <a:pPr lvl="0" algn="just"/>
            <a:endParaRPr lang="es-EC" dirty="0">
              <a:solidFill>
                <a:schemeClr val="tx1"/>
              </a:solidFill>
            </a:endParaRPr>
          </a:p>
          <a:p>
            <a:pPr algn="just"/>
            <a:r>
              <a:rPr lang="es-EC" dirty="0">
                <a:solidFill>
                  <a:schemeClr val="tx1"/>
                </a:solidFill>
              </a:rPr>
              <a:t>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412" y="5977156"/>
            <a:ext cx="1243123" cy="625833"/>
          </a:xfrm>
          <a:prstGeom prst="rect">
            <a:avLst/>
          </a:prstGeom>
          <a:solidFill>
            <a:schemeClr val="accent5">
              <a:lumMod val="20000"/>
              <a:lumOff val="80000"/>
            </a:schemeClr>
          </a:solidFill>
        </p:spPr>
      </p:pic>
      <p:pic>
        <p:nvPicPr>
          <p:cNvPr id="10" name="Imagen 9"/>
          <p:cNvPicPr>
            <a:picLocks noChangeAspect="1"/>
          </p:cNvPicPr>
          <p:nvPr/>
        </p:nvPicPr>
        <p:blipFill rotWithShape="1">
          <a:blip r:embed="rId4"/>
          <a:srcRect t="2" r="16755" b="-179058"/>
          <a:stretch/>
        </p:blipFill>
        <p:spPr>
          <a:xfrm>
            <a:off x="350876" y="6235560"/>
            <a:ext cx="10092536" cy="446582"/>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744" y="6067412"/>
            <a:ext cx="1578261" cy="501801"/>
          </a:xfrm>
          <a:prstGeom prst="rect">
            <a:avLst/>
          </a:prstGeom>
        </p:spPr>
      </p:pic>
    </p:spTree>
    <p:extLst>
      <p:ext uri="{BB962C8B-B14F-4D97-AF65-F5344CB8AC3E}">
        <p14:creationId xmlns:p14="http://schemas.microsoft.com/office/powerpoint/2010/main" val="4265970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31850"/>
            <a:ext cx="10515600" cy="777875"/>
          </a:xfrm>
        </p:spPr>
        <p:txBody>
          <a:bodyPr>
            <a:normAutofit fontScale="90000"/>
          </a:bodyPr>
          <a:lstStyle/>
          <a:p>
            <a:pPr algn="ctr"/>
            <a:r>
              <a:rPr lang="es-EC" sz="2800" b="1" dirty="0" smtClean="0"/>
              <a:t>ACCIÓN </a:t>
            </a:r>
            <a:r>
              <a:rPr lang="es-EC" sz="2800" b="1" dirty="0"/>
              <a:t>DE PROTECCIÓN GUAYAQUIL PAGO PLANILLAS Y ENTREGA VEHÍCULOS </a:t>
            </a:r>
            <a:r>
              <a:rPr lang="es-EC" sz="2800" b="1" dirty="0" smtClean="0"/>
              <a:t>DAF</a:t>
            </a:r>
            <a:r>
              <a:rPr lang="es-EC" sz="2800" dirty="0"/>
              <a:t/>
            </a:r>
            <a:br>
              <a:rPr lang="es-EC" sz="2800" dirty="0"/>
            </a:br>
            <a:endParaRPr lang="es-EC" sz="2800" dirty="0"/>
          </a:p>
        </p:txBody>
      </p:sp>
      <p:sp>
        <p:nvSpPr>
          <p:cNvPr id="3" name="Marcador de contenido 2"/>
          <p:cNvSpPr>
            <a:spLocks noGrp="1"/>
          </p:cNvSpPr>
          <p:nvPr>
            <p:ph idx="1"/>
          </p:nvPr>
        </p:nvSpPr>
        <p:spPr/>
        <p:txBody>
          <a:bodyPr>
            <a:normAutofit fontScale="92500"/>
          </a:bodyPr>
          <a:lstStyle/>
          <a:p>
            <a:pPr lvl="0" algn="just"/>
            <a:r>
              <a:rPr lang="es-EC" sz="2400" dirty="0" smtClean="0"/>
              <a:t>En marzo </a:t>
            </a:r>
            <a:r>
              <a:rPr lang="es-EC" sz="2400" dirty="0"/>
              <a:t>de 2021, </a:t>
            </a:r>
            <a:r>
              <a:rPr lang="es-EC" sz="2400" dirty="0" smtClean="0"/>
              <a:t>RECOBAQ </a:t>
            </a:r>
            <a:r>
              <a:rPr lang="es-EC" sz="2400" dirty="0"/>
              <a:t>interpuso una nueva acción de </a:t>
            </a:r>
            <a:r>
              <a:rPr lang="es-EC" sz="2400" dirty="0" smtClean="0"/>
              <a:t>protección </a:t>
            </a:r>
            <a:r>
              <a:rPr lang="es-EC" sz="2400" dirty="0"/>
              <a:t>con el objeto de que un juez constitucional se pronuncie sobre el retraso en los pagos de las planillas por el servicio de mantenimiento de la flota </a:t>
            </a:r>
            <a:r>
              <a:rPr lang="es-EC" sz="2400" dirty="0" smtClean="0"/>
              <a:t>adquirida; </a:t>
            </a:r>
            <a:r>
              <a:rPr lang="es-EC" sz="2400" dirty="0"/>
              <a:t>como es costumbre, el proceso en primera instancia se sustanció ante un Juez de Garantías Penales con competencia en delitos flagrantes de la ciudad de Guayaquil. (Hermes Jiménez)</a:t>
            </a:r>
          </a:p>
          <a:p>
            <a:pPr algn="just"/>
            <a:endParaRPr lang="es-EC" sz="2400" dirty="0"/>
          </a:p>
          <a:p>
            <a:pPr lvl="0" algn="just"/>
            <a:r>
              <a:rPr lang="es-EC" sz="2400" dirty="0"/>
              <a:t>El juez de primera instancia decidió aceptar parcialmente la acción de protección y dispuso que EMASEO EP cancele las planillas de forma mensual conforme los tiempos estipulados en el contrato. Frente a esta resolución EMASEO EP interpuso el correspondiente recurso de apelación que ha sido conocido por la Sala de lo Laboral de la Corte Provincial de Justicia del Guayas en audiencia celebrada el 25 de mayo de 2021. Todavía no se emite la resolución dentro de la presente causa.</a:t>
            </a:r>
          </a:p>
          <a:p>
            <a:pPr algn="just"/>
            <a:endParaRPr lang="es-EC" dirty="0"/>
          </a:p>
        </p:txBody>
      </p:sp>
      <p:pic>
        <p:nvPicPr>
          <p:cNvPr id="4" name="Imagen 3"/>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50" y="6266995"/>
            <a:ext cx="1578261" cy="501801"/>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614" y="6079946"/>
            <a:ext cx="1243123" cy="625833"/>
          </a:xfrm>
          <a:prstGeom prst="rect">
            <a:avLst/>
          </a:prstGeom>
          <a:solidFill>
            <a:schemeClr val="accent5">
              <a:lumMod val="20000"/>
              <a:lumOff val="80000"/>
            </a:schemeClr>
          </a:solidFill>
        </p:spPr>
      </p:pic>
    </p:spTree>
    <p:extLst>
      <p:ext uri="{BB962C8B-B14F-4D97-AF65-F5344CB8AC3E}">
        <p14:creationId xmlns:p14="http://schemas.microsoft.com/office/powerpoint/2010/main" val="70896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11404"/>
            <a:ext cx="10515600" cy="805218"/>
          </a:xfrm>
        </p:spPr>
        <p:txBody>
          <a:bodyPr>
            <a:noAutofit/>
          </a:bodyPr>
          <a:lstStyle/>
          <a:p>
            <a:pPr algn="ctr"/>
            <a:r>
              <a:rPr lang="es-EC" sz="3200" b="1" dirty="0" smtClean="0"/>
              <a:t>PRINCIPALES ASPECTOS DEL CONTRATO</a:t>
            </a:r>
            <a:br>
              <a:rPr lang="es-EC" sz="3200" b="1" dirty="0" smtClean="0"/>
            </a:br>
            <a:r>
              <a:rPr lang="es-EC" sz="2000" b="1" dirty="0" smtClean="0"/>
              <a:t>1</a:t>
            </a:r>
            <a:r>
              <a:rPr lang="es-EC" sz="2000" b="1" dirty="0" smtClean="0">
                <a:latin typeface="+mn-lt"/>
              </a:rPr>
              <a:t>. PRECIO Y FORMA DE PAGO</a:t>
            </a:r>
            <a:r>
              <a:rPr lang="es-EC" sz="3200" dirty="0" smtClean="0">
                <a:solidFill>
                  <a:schemeClr val="accent4">
                    <a:lumMod val="75000"/>
                  </a:schemeClr>
                </a:solidFill>
              </a:rPr>
              <a:t/>
            </a:r>
            <a:br>
              <a:rPr lang="es-EC" sz="3200" dirty="0" smtClean="0">
                <a:solidFill>
                  <a:schemeClr val="accent4">
                    <a:lumMod val="75000"/>
                  </a:schemeClr>
                </a:solidFill>
              </a:rPr>
            </a:br>
            <a:r>
              <a:rPr lang="es-EC" sz="3200" dirty="0" smtClean="0">
                <a:solidFill>
                  <a:schemeClr val="accent4">
                    <a:lumMod val="75000"/>
                  </a:schemeClr>
                </a:solidFill>
              </a:rPr>
              <a:t/>
            </a:r>
            <a:br>
              <a:rPr lang="es-EC" sz="3200" dirty="0" smtClean="0">
                <a:solidFill>
                  <a:schemeClr val="accent4">
                    <a:lumMod val="75000"/>
                  </a:schemeClr>
                </a:solidFill>
              </a:rPr>
            </a:br>
            <a:endParaRPr lang="es-EC" sz="1800" dirty="0"/>
          </a:p>
        </p:txBody>
      </p:sp>
      <p:pic>
        <p:nvPicPr>
          <p:cNvPr id="5" name="Imagen 4"/>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a:solidFill>
            <a:schemeClr val="accent5">
              <a:lumMod val="20000"/>
              <a:lumOff val="80000"/>
            </a:schemeClr>
          </a:solidFill>
        </p:spPr>
      </p:pic>
      <p:sp>
        <p:nvSpPr>
          <p:cNvPr id="3" name="Marcador de contenido 2"/>
          <p:cNvSpPr>
            <a:spLocks noGrp="1"/>
          </p:cNvSpPr>
          <p:nvPr>
            <p:ph idx="1"/>
          </p:nvPr>
        </p:nvSpPr>
        <p:spPr>
          <a:xfrm>
            <a:off x="838200" y="1086725"/>
            <a:ext cx="10515600" cy="5134547"/>
          </a:xfrm>
        </p:spPr>
        <p:txBody>
          <a:bodyPr>
            <a:normAutofit/>
          </a:bodyPr>
          <a:lstStyle/>
          <a:p>
            <a:pPr marL="0" indent="0" algn="ctr">
              <a:buNone/>
            </a:pPr>
            <a:r>
              <a:rPr lang="es-ES" sz="2000" dirty="0" smtClean="0">
                <a:latin typeface="Century Gothic" panose="020B0502020202020204" pitchFamily="34" charset="0"/>
              </a:rPr>
              <a:t> </a:t>
            </a:r>
          </a:p>
          <a:p>
            <a:endParaRPr lang="es-EC" sz="2400" dirty="0" smtClean="0"/>
          </a:p>
          <a:p>
            <a:endParaRPr lang="es-EC" sz="2400" dirty="0"/>
          </a:p>
          <a:p>
            <a:endParaRPr lang="es-EC" sz="2400" dirty="0" smtClean="0"/>
          </a:p>
          <a:p>
            <a:endParaRPr lang="es-EC" sz="2400" dirty="0"/>
          </a:p>
          <a:p>
            <a:endParaRPr lang="es-EC" sz="2400" dirty="0" smtClean="0"/>
          </a:p>
          <a:p>
            <a:endParaRPr lang="es-EC" sz="2400" dirty="0"/>
          </a:p>
          <a:p>
            <a:pPr marL="0" indent="0" algn="ctr">
              <a:buNone/>
            </a:pPr>
            <a:endParaRPr lang="es-EC" sz="2000" b="1" dirty="0" smtClean="0"/>
          </a:p>
          <a:p>
            <a:pPr marL="0" indent="0" algn="ctr">
              <a:buNone/>
            </a:pPr>
            <a:r>
              <a:rPr lang="es-EC" sz="2000" b="1" dirty="0" smtClean="0"/>
              <a:t>CREDITO</a:t>
            </a:r>
            <a:endParaRPr lang="es-EC" sz="2000" b="1" dirty="0"/>
          </a:p>
          <a:p>
            <a:pPr marL="0" indent="0" algn="ctr">
              <a:buNone/>
            </a:pPr>
            <a:endParaRPr lang="es-EC" dirty="0" smtClean="0"/>
          </a:p>
          <a:p>
            <a:pPr marL="0" indent="0" algn="ctr">
              <a:buNone/>
            </a:pPr>
            <a:endParaRPr lang="es-EC" sz="1800" b="1" dirty="0"/>
          </a:p>
          <a:p>
            <a:endParaRPr lang="es-EC" dirty="0" smtClean="0"/>
          </a:p>
          <a:p>
            <a:endParaRPr lang="es-EC" dirty="0"/>
          </a:p>
        </p:txBody>
      </p:sp>
      <p:graphicFrame>
        <p:nvGraphicFramePr>
          <p:cNvPr id="15" name="Tabla 14"/>
          <p:cNvGraphicFramePr>
            <a:graphicFrameLocks noGrp="1"/>
          </p:cNvGraphicFramePr>
          <p:nvPr>
            <p:extLst>
              <p:ext uri="{D42A27DB-BD31-4B8C-83A1-F6EECF244321}">
                <p14:modId xmlns:p14="http://schemas.microsoft.com/office/powerpoint/2010/main" val="324361659"/>
              </p:ext>
            </p:extLst>
          </p:nvPr>
        </p:nvGraphicFramePr>
        <p:xfrm>
          <a:off x="3935648" y="5019505"/>
          <a:ext cx="4549984" cy="1003601"/>
        </p:xfrm>
        <a:graphic>
          <a:graphicData uri="http://schemas.openxmlformats.org/drawingml/2006/table">
            <a:tbl>
              <a:tblPr firstRow="1" bandRow="1">
                <a:tableStyleId>{5C22544A-7EE6-4342-B048-85BDC9FD1C3A}</a:tableStyleId>
              </a:tblPr>
              <a:tblGrid>
                <a:gridCol w="4549984">
                  <a:extLst>
                    <a:ext uri="{9D8B030D-6E8A-4147-A177-3AD203B41FA5}">
                      <a16:colId xmlns:a16="http://schemas.microsoft.com/office/drawing/2014/main" val="20000"/>
                    </a:ext>
                  </a:extLst>
                </a:gridCol>
              </a:tblGrid>
              <a:tr h="1003601">
                <a:tc>
                  <a:txBody>
                    <a:bodyPr/>
                    <a:lstStyle/>
                    <a:p>
                      <a:r>
                        <a:rPr lang="es-EC" sz="1800" b="0" kern="1200" baseline="0" dirty="0" smtClean="0">
                          <a:solidFill>
                            <a:schemeClr val="tx1"/>
                          </a:solidFill>
                          <a:effectLst/>
                          <a:latin typeface="+mn-lt"/>
                          <a:ea typeface="+mn-ea"/>
                          <a:cs typeface="+mn-cs"/>
                        </a:rPr>
                        <a:t>Plazo </a:t>
                      </a:r>
                      <a:r>
                        <a:rPr lang="es-EC" sz="1800" b="0" kern="1200" dirty="0" smtClean="0">
                          <a:solidFill>
                            <a:schemeClr val="tx1"/>
                          </a:solidFill>
                          <a:effectLst/>
                          <a:latin typeface="+mn-lt"/>
                          <a:ea typeface="+mn-ea"/>
                          <a:cs typeface="+mn-cs"/>
                        </a:rPr>
                        <a:t>60 meses</a:t>
                      </a:r>
                    </a:p>
                    <a:p>
                      <a:r>
                        <a:rPr lang="es-EC" sz="1800" b="0" kern="1200" dirty="0" smtClean="0">
                          <a:solidFill>
                            <a:schemeClr val="tx1"/>
                          </a:solidFill>
                          <a:effectLst/>
                          <a:latin typeface="+mn-lt"/>
                          <a:ea typeface="+mn-ea"/>
                          <a:cs typeface="+mn-cs"/>
                        </a:rPr>
                        <a:t>Interés 7,5% anual, sin período de gracia</a:t>
                      </a:r>
                    </a:p>
                    <a:p>
                      <a:r>
                        <a:rPr lang="es-EC" sz="1800" b="0" kern="1200" dirty="0" smtClean="0">
                          <a:solidFill>
                            <a:schemeClr val="tx1"/>
                          </a:solidFill>
                          <a:effectLst/>
                          <a:latin typeface="+mn-lt"/>
                          <a:ea typeface="+mn-ea"/>
                          <a:cs typeface="+mn-cs"/>
                        </a:rPr>
                        <a:t>Amortización mensual.  </a:t>
                      </a:r>
                      <a:endParaRPr lang="es-EC" dirty="0"/>
                    </a:p>
                  </a:txBody>
                  <a:tcP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pic>
        <p:nvPicPr>
          <p:cNvPr id="4" name="Imagen 3"/>
          <p:cNvPicPr>
            <a:picLocks noChangeAspect="1"/>
          </p:cNvPicPr>
          <p:nvPr/>
        </p:nvPicPr>
        <p:blipFill>
          <a:blip r:embed="rId4"/>
          <a:stretch>
            <a:fillRect/>
          </a:stretch>
        </p:blipFill>
        <p:spPr>
          <a:xfrm>
            <a:off x="1894840" y="1453897"/>
            <a:ext cx="8056374" cy="2740236"/>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175" y="6140929"/>
            <a:ext cx="1578261" cy="501801"/>
          </a:xfrm>
          <a:prstGeom prst="rect">
            <a:avLst/>
          </a:prstGeom>
        </p:spPr>
      </p:pic>
    </p:spTree>
    <p:extLst>
      <p:ext uri="{BB962C8B-B14F-4D97-AF65-F5344CB8AC3E}">
        <p14:creationId xmlns:p14="http://schemas.microsoft.com/office/powerpoint/2010/main" val="805373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C" sz="3200" b="1" dirty="0" smtClean="0"/>
              <a:t/>
            </a:r>
            <a:br>
              <a:rPr lang="es-EC" sz="3200" b="1" dirty="0" smtClean="0"/>
            </a:br>
            <a:r>
              <a:rPr lang="es-EC" sz="3200" b="1" dirty="0" smtClean="0"/>
              <a:t/>
            </a:r>
            <a:br>
              <a:rPr lang="es-EC" sz="3200" b="1" dirty="0" smtClean="0"/>
            </a:br>
            <a:r>
              <a:rPr lang="es-EC" sz="3200" b="1" dirty="0" smtClean="0"/>
              <a:t>PRINCIPALES </a:t>
            </a:r>
            <a:r>
              <a:rPr lang="es-EC" sz="3200" b="1" dirty="0"/>
              <a:t>ASPECTOS DEL </a:t>
            </a:r>
            <a:r>
              <a:rPr lang="es-EC" sz="3200" b="1" dirty="0" smtClean="0"/>
              <a:t>CONTRATO</a:t>
            </a:r>
            <a:r>
              <a:rPr lang="es-EC" sz="3200" b="1" dirty="0"/>
              <a:t/>
            </a:r>
            <a:br>
              <a:rPr lang="es-EC" sz="3200" b="1" dirty="0"/>
            </a:br>
            <a:r>
              <a:rPr lang="es-EC" sz="2200" b="1" dirty="0">
                <a:latin typeface="+mn-lt"/>
              </a:rPr>
              <a:t>2</a:t>
            </a:r>
            <a:r>
              <a:rPr lang="es-EC" sz="2200" b="1" dirty="0" smtClean="0">
                <a:latin typeface="+mn-lt"/>
              </a:rPr>
              <a:t>. </a:t>
            </a:r>
            <a:r>
              <a:rPr lang="es-EC" sz="2200" b="1" dirty="0" smtClean="0">
                <a:latin typeface="+mn-lt"/>
              </a:rPr>
              <a:t>SERVICIOS DE GESTIÓN Y ADMINISTRACIÓN  </a:t>
            </a:r>
            <a:br>
              <a:rPr lang="es-EC" sz="2200" b="1" dirty="0" smtClean="0">
                <a:latin typeface="+mn-lt"/>
              </a:rPr>
            </a:br>
            <a:endParaRPr lang="es-EC" sz="2200" dirty="0">
              <a:latin typeface="+mn-lt"/>
            </a:endParaRPr>
          </a:p>
        </p:txBody>
      </p:sp>
      <p:sp>
        <p:nvSpPr>
          <p:cNvPr id="3" name="Marcador de contenido 2"/>
          <p:cNvSpPr>
            <a:spLocks noGrp="1"/>
          </p:cNvSpPr>
          <p:nvPr>
            <p:ph sz="half" idx="1"/>
          </p:nvPr>
        </p:nvSpPr>
        <p:spPr>
          <a:solidFill>
            <a:schemeClr val="accent2">
              <a:lumMod val="60000"/>
              <a:lumOff val="40000"/>
            </a:schemeClr>
          </a:solidFill>
          <a:ln>
            <a:noFill/>
          </a:ln>
          <a:effectLst>
            <a:innerShdw blurRad="1270000" dist="215900" dir="13500000">
              <a:prstClr val="black">
                <a:alpha val="67000"/>
              </a:prstClr>
            </a:innerShdw>
          </a:effectLst>
          <a:scene3d>
            <a:camera prst="orthographicFront">
              <a:rot lat="0" lon="0" rev="0"/>
            </a:camera>
            <a:lightRig rig="glow" dir="t">
              <a:rot lat="0" lon="0" rev="4800000"/>
            </a:lightRig>
          </a:scene3d>
          <a:sp3d prstMaterial="matte"/>
        </p:spPr>
        <p:txBody>
          <a:bodyPr>
            <a:normAutofit fontScale="55000" lnSpcReduction="20000"/>
          </a:bodyPr>
          <a:lstStyle/>
          <a:p>
            <a:pPr lvl="0"/>
            <a:endParaRPr lang="es-ES" dirty="0" smtClean="0"/>
          </a:p>
          <a:p>
            <a:pPr lvl="0"/>
            <a:endParaRPr lang="es-ES" dirty="0"/>
          </a:p>
          <a:p>
            <a:pPr lvl="0" algn="just"/>
            <a:r>
              <a:rPr lang="es-ES" sz="3300" dirty="0" smtClean="0"/>
              <a:t>Importación</a:t>
            </a:r>
            <a:r>
              <a:rPr lang="es-ES" sz="3300" dirty="0"/>
              <a:t>, equipamiento, preparación y entrega de </a:t>
            </a:r>
            <a:r>
              <a:rPr lang="es-ES" sz="3300" dirty="0" smtClean="0"/>
              <a:t>bienes;</a:t>
            </a:r>
            <a:endParaRPr lang="es-EC" sz="3300" dirty="0"/>
          </a:p>
          <a:p>
            <a:pPr algn="just"/>
            <a:r>
              <a:rPr lang="es-ES" sz="3300" dirty="0" smtClean="0"/>
              <a:t>Costo y gestión </a:t>
            </a:r>
            <a:r>
              <a:rPr lang="es-ES" sz="3300" dirty="0"/>
              <a:t>de </a:t>
            </a:r>
            <a:r>
              <a:rPr lang="es-ES" sz="3300" dirty="0" smtClean="0"/>
              <a:t>nacionalización</a:t>
            </a:r>
            <a:r>
              <a:rPr lang="es-ES" sz="3300" dirty="0"/>
              <a:t>, homologación, traspaso y trámite de </a:t>
            </a:r>
            <a:r>
              <a:rPr lang="es-ES" sz="3300" dirty="0" smtClean="0"/>
              <a:t>matrícula;</a:t>
            </a:r>
            <a:r>
              <a:rPr lang="es-ES" sz="3300" dirty="0"/>
              <a:t> </a:t>
            </a:r>
            <a:endParaRPr lang="es-EC" sz="3300" dirty="0"/>
          </a:p>
          <a:p>
            <a:pPr lvl="0" algn="just"/>
            <a:r>
              <a:rPr lang="es-ES" sz="3300" dirty="0"/>
              <a:t>Capacitación, entrenamiento, evaluación y acreditación </a:t>
            </a:r>
            <a:r>
              <a:rPr lang="es-ES" sz="3300" dirty="0" smtClean="0"/>
              <a:t>de </a:t>
            </a:r>
            <a:r>
              <a:rPr lang="es-ES" sz="3300" dirty="0"/>
              <a:t>conductores y operadores de EMASEO </a:t>
            </a:r>
            <a:r>
              <a:rPr lang="es-ES" sz="3300" dirty="0" smtClean="0"/>
              <a:t>EP;</a:t>
            </a:r>
            <a:endParaRPr lang="es-EC" sz="3300" dirty="0"/>
          </a:p>
          <a:p>
            <a:pPr algn="just"/>
            <a:r>
              <a:rPr lang="es-ES" sz="3300" dirty="0" smtClean="0"/>
              <a:t>Habilitación </a:t>
            </a:r>
            <a:r>
              <a:rPr lang="es-ES" sz="3300" dirty="0"/>
              <a:t>y puesta en marcha de patio(s) de </a:t>
            </a:r>
            <a:r>
              <a:rPr lang="es-ES" sz="3300" dirty="0" smtClean="0"/>
              <a:t>mantenimiento;</a:t>
            </a:r>
            <a:endParaRPr lang="es-EC" sz="3300" dirty="0"/>
          </a:p>
          <a:p>
            <a:pPr algn="just"/>
            <a:r>
              <a:rPr lang="es-ES" sz="3300" dirty="0" smtClean="0"/>
              <a:t>Mantenimientos pre-operativo</a:t>
            </a:r>
            <a:r>
              <a:rPr lang="es-ES" sz="3300" dirty="0"/>
              <a:t> </a:t>
            </a:r>
            <a:r>
              <a:rPr lang="es-ES" sz="3300" dirty="0" smtClean="0"/>
              <a:t>y preventivo periódicos;  </a:t>
            </a:r>
            <a:r>
              <a:rPr lang="es-ES" sz="3300" dirty="0"/>
              <a:t>seguimiento y monitoreo de uso y operatividad de la </a:t>
            </a:r>
            <a:r>
              <a:rPr lang="es-ES" sz="3300" dirty="0" smtClean="0"/>
              <a:t>flota;</a:t>
            </a:r>
            <a:endParaRPr lang="es-EC" sz="3300" dirty="0"/>
          </a:p>
          <a:p>
            <a:pPr marL="0" indent="0" algn="just">
              <a:buNone/>
            </a:pPr>
            <a:r>
              <a:rPr lang="es-ES" dirty="0"/>
              <a:t> </a:t>
            </a:r>
            <a:endParaRPr lang="es-EC" dirty="0"/>
          </a:p>
          <a:p>
            <a:endParaRPr lang="es-EC" dirty="0"/>
          </a:p>
        </p:txBody>
      </p:sp>
      <p:sp>
        <p:nvSpPr>
          <p:cNvPr id="4" name="Marcador de contenido 3"/>
          <p:cNvSpPr>
            <a:spLocks noGrp="1"/>
          </p:cNvSpPr>
          <p:nvPr>
            <p:ph sz="half" idx="2"/>
          </p:nvPr>
        </p:nvSpPr>
        <p:spPr>
          <a:solidFill>
            <a:schemeClr val="accent3">
              <a:lumMod val="60000"/>
              <a:lumOff val="40000"/>
            </a:schemeClr>
          </a:solidFill>
          <a:effectLst>
            <a:innerShdw blurRad="1219200" dist="50800" dir="18900000">
              <a:prstClr val="black">
                <a:alpha val="63000"/>
              </a:prstClr>
            </a:innerShdw>
          </a:effectLst>
        </p:spPr>
        <p:txBody>
          <a:bodyPr>
            <a:noAutofit/>
          </a:bodyPr>
          <a:lstStyle/>
          <a:p>
            <a:pPr lvl="0" algn="just"/>
            <a:r>
              <a:rPr lang="es-ES" sz="1800" dirty="0" smtClean="0"/>
              <a:t>Mantenimiento </a:t>
            </a:r>
            <a:r>
              <a:rPr lang="es-ES" sz="1800" dirty="0"/>
              <a:t>correctivo </a:t>
            </a:r>
            <a:r>
              <a:rPr lang="es-ES" sz="1800" dirty="0" smtClean="0"/>
              <a:t>para </a:t>
            </a:r>
            <a:r>
              <a:rPr lang="es-ES" sz="1800" dirty="0"/>
              <a:t>cumplir con la garantía de disponibilidad mínima de </a:t>
            </a:r>
            <a:r>
              <a:rPr lang="es-ES" sz="1800" dirty="0" smtClean="0"/>
              <a:t>flota (85%), dotación de vehículos </a:t>
            </a:r>
            <a:r>
              <a:rPr lang="es-ES" sz="1800" dirty="0"/>
              <a:t>de reposición (temporal y definitiva) y auxilio mecánico en ruta;</a:t>
            </a:r>
            <a:endParaRPr lang="es-EC" sz="1800" dirty="0"/>
          </a:p>
          <a:p>
            <a:pPr lvl="0" algn="just"/>
            <a:r>
              <a:rPr lang="es-ES" sz="1800" dirty="0" smtClean="0"/>
              <a:t>Transmisión </a:t>
            </a:r>
            <a:r>
              <a:rPr lang="es-ES" sz="1800" dirty="0"/>
              <a:t>y procesamiento de datos </a:t>
            </a:r>
            <a:r>
              <a:rPr lang="es-ES" sz="1800" dirty="0" smtClean="0"/>
              <a:t>(telemetría </a:t>
            </a:r>
            <a:r>
              <a:rPr lang="es-ES" sz="1800" dirty="0"/>
              <a:t>y comunicación), durante </a:t>
            </a:r>
            <a:r>
              <a:rPr lang="es-ES" sz="1800" dirty="0" smtClean="0"/>
              <a:t>el </a:t>
            </a:r>
            <a:r>
              <a:rPr lang="es-ES" sz="1800" dirty="0"/>
              <a:t>contrato;</a:t>
            </a:r>
            <a:endParaRPr lang="es-EC" sz="1800" dirty="0"/>
          </a:p>
          <a:p>
            <a:pPr lvl="0" algn="just"/>
            <a:r>
              <a:rPr lang="es-ES" sz="1800" dirty="0" smtClean="0"/>
              <a:t>Provisión </a:t>
            </a:r>
            <a:r>
              <a:rPr lang="es-ES" sz="1800" dirty="0"/>
              <a:t>de repuestos, insumos y herramientas</a:t>
            </a:r>
            <a:r>
              <a:rPr lang="es-ES" sz="1800" dirty="0" smtClean="0"/>
              <a:t>;</a:t>
            </a:r>
            <a:r>
              <a:rPr lang="es-ES" sz="1800" dirty="0"/>
              <a:t> </a:t>
            </a:r>
            <a:endParaRPr lang="es-EC" sz="1800" dirty="0"/>
          </a:p>
          <a:p>
            <a:pPr lvl="0" algn="just"/>
            <a:r>
              <a:rPr lang="es-ES" sz="1800" dirty="0"/>
              <a:t>Monitoreo y rastreo de </a:t>
            </a:r>
            <a:r>
              <a:rPr lang="es-ES" sz="1800" dirty="0" smtClean="0"/>
              <a:t>condiciones </a:t>
            </a:r>
            <a:r>
              <a:rPr lang="es-ES" sz="1800" dirty="0"/>
              <a:t>de </a:t>
            </a:r>
            <a:r>
              <a:rPr lang="es-ES" sz="1800" dirty="0" smtClean="0"/>
              <a:t>operación, durante </a:t>
            </a:r>
            <a:r>
              <a:rPr lang="es-ES" sz="1800" dirty="0"/>
              <a:t>el </a:t>
            </a:r>
            <a:r>
              <a:rPr lang="es-ES" sz="1800" dirty="0" smtClean="0"/>
              <a:t>contrato;</a:t>
            </a:r>
            <a:r>
              <a:rPr lang="es-ES" sz="1800" dirty="0"/>
              <a:t> </a:t>
            </a:r>
            <a:endParaRPr lang="es-EC" sz="1800" dirty="0"/>
          </a:p>
          <a:p>
            <a:pPr lvl="0" algn="just"/>
            <a:r>
              <a:rPr lang="es-ES" sz="1800" dirty="0"/>
              <a:t>Aprobación de la parte mecánica de la </a:t>
            </a:r>
            <a:r>
              <a:rPr lang="es-ES" sz="1800" dirty="0" smtClean="0"/>
              <a:t>Revisión de Tránsito Vehicular; </a:t>
            </a:r>
            <a:r>
              <a:rPr lang="es-ES" sz="1800" dirty="0"/>
              <a:t>y</a:t>
            </a:r>
            <a:r>
              <a:rPr lang="es-ES" sz="1800" dirty="0" smtClean="0"/>
              <a:t>,</a:t>
            </a:r>
            <a:r>
              <a:rPr lang="es-ES" sz="1800" dirty="0"/>
              <a:t> </a:t>
            </a:r>
            <a:endParaRPr lang="es-EC" sz="1800" dirty="0"/>
          </a:p>
          <a:p>
            <a:pPr lvl="0" algn="just"/>
            <a:r>
              <a:rPr lang="es-ES" sz="1800" dirty="0"/>
              <a:t>Cualquier </a:t>
            </a:r>
            <a:r>
              <a:rPr lang="es-ES" sz="1800" dirty="0" smtClean="0"/>
              <a:t>otro necesario para cumplir con el mínimo del 85</a:t>
            </a:r>
            <a:r>
              <a:rPr lang="es-ES" sz="1800" dirty="0"/>
              <a:t>% de operatividad de la </a:t>
            </a:r>
            <a:r>
              <a:rPr lang="es-ES" sz="1800" dirty="0" smtClean="0"/>
              <a:t>flota.</a:t>
            </a:r>
            <a:endParaRPr lang="es-EC" sz="1800" dirty="0"/>
          </a:p>
          <a:p>
            <a:endParaRPr lang="es-EC" sz="1800" dirty="0"/>
          </a:p>
        </p:txBody>
      </p:sp>
      <p:pic>
        <p:nvPicPr>
          <p:cNvPr id="5" name="Imagen 4"/>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5" y="6311900"/>
            <a:ext cx="1578261" cy="501801"/>
          </a:xfrm>
          <a:prstGeom prst="rect">
            <a:avLst/>
          </a:prstGeom>
        </p:spPr>
      </p:pic>
    </p:spTree>
    <p:extLst>
      <p:ext uri="{BB962C8B-B14F-4D97-AF65-F5344CB8AC3E}">
        <p14:creationId xmlns:p14="http://schemas.microsoft.com/office/powerpoint/2010/main" val="170737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sz="3200" b="1" dirty="0"/>
              <a:t>PRINCIPALES ASPECTOS DEL CONTRATO</a:t>
            </a:r>
            <a:endParaRPr lang="es-EC" sz="3200" dirty="0"/>
          </a:p>
        </p:txBody>
      </p:sp>
      <p:sp>
        <p:nvSpPr>
          <p:cNvPr id="3" name="Marcador de contenido 2"/>
          <p:cNvSpPr>
            <a:spLocks noGrp="1"/>
          </p:cNvSpPr>
          <p:nvPr>
            <p:ph idx="1"/>
          </p:nvPr>
        </p:nvSpPr>
        <p:spPr>
          <a:xfrm>
            <a:off x="838200" y="1825625"/>
            <a:ext cx="10515600" cy="4497902"/>
          </a:xfrm>
        </p:spPr>
        <p:txBody>
          <a:bodyPr>
            <a:normAutofit/>
          </a:bodyPr>
          <a:lstStyle/>
          <a:p>
            <a:pPr marL="0" indent="0" algn="ctr">
              <a:buNone/>
            </a:pPr>
            <a:r>
              <a:rPr lang="es-EC" sz="2400" b="1" dirty="0"/>
              <a:t>3</a:t>
            </a:r>
            <a:r>
              <a:rPr lang="es-EC" sz="2400" b="1" dirty="0" smtClean="0"/>
              <a:t>. SERVICIO DE GESTIÓN Y ADMINISTRACIÓN DE LA FLOTA</a:t>
            </a:r>
          </a:p>
          <a:p>
            <a:pPr marL="0" indent="0" algn="ctr">
              <a:buNone/>
            </a:pPr>
            <a:r>
              <a:rPr lang="es-EC" sz="1600" b="1" dirty="0" smtClean="0"/>
              <a:t>(COSTO CON IVA)</a:t>
            </a:r>
          </a:p>
          <a:p>
            <a:pPr marL="0" indent="0" algn="ctr">
              <a:buNone/>
            </a:pPr>
            <a:endParaRPr lang="es-EC" sz="2400" b="1" dirty="0" smtClean="0"/>
          </a:p>
          <a:p>
            <a:pPr marL="0" indent="0" algn="ctr">
              <a:buNone/>
            </a:pPr>
            <a:endParaRPr lang="es-EC" sz="2000" b="1" dirty="0"/>
          </a:p>
          <a:p>
            <a:pPr marL="0" indent="0" algn="ctr">
              <a:buNone/>
            </a:pPr>
            <a:endParaRPr lang="es-EC" sz="2000" b="1" dirty="0" smtClean="0"/>
          </a:p>
          <a:p>
            <a:pPr marL="0" indent="0" algn="ctr">
              <a:buNone/>
            </a:pPr>
            <a:endParaRPr lang="es-EC" sz="2000" b="1" dirty="0"/>
          </a:p>
          <a:p>
            <a:pPr marL="0" indent="0" algn="ctr">
              <a:buNone/>
            </a:pPr>
            <a:endParaRPr lang="es-EC" sz="2000" b="1" dirty="0" smtClean="0"/>
          </a:p>
          <a:p>
            <a:pPr marL="0" indent="0" algn="ctr">
              <a:buNone/>
            </a:pPr>
            <a:endParaRPr lang="es-EC" sz="2000" b="1" dirty="0"/>
          </a:p>
          <a:p>
            <a:pPr marL="0" indent="0" algn="ctr">
              <a:buNone/>
            </a:pPr>
            <a:endParaRPr lang="es-EC" sz="2000" b="1"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6"/>
          <p:cNvSpPr>
            <a:spLocks noChangeArrowheads="1"/>
          </p:cNvSpPr>
          <p:nvPr/>
        </p:nvSpPr>
        <p:spPr bwMode="auto">
          <a:xfrm>
            <a:off x="0" y="1419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4" name="Imagen 3"/>
          <p:cNvPicPr>
            <a:picLocks noChangeAspect="1"/>
          </p:cNvPicPr>
          <p:nvPr/>
        </p:nvPicPr>
        <p:blipFill>
          <a:blip r:embed="rId2"/>
          <a:stretch>
            <a:fillRect/>
          </a:stretch>
        </p:blipFill>
        <p:spPr>
          <a:xfrm>
            <a:off x="653532" y="3298742"/>
            <a:ext cx="10883323" cy="2151082"/>
          </a:xfrm>
          <a:prstGeom prst="rect">
            <a:avLst/>
          </a:prstGeom>
        </p:spPr>
      </p:pic>
      <p:pic>
        <p:nvPicPr>
          <p:cNvPr id="8" name="Imagen 7"/>
          <p:cNvPicPr>
            <a:picLocks noChangeAspect="1"/>
          </p:cNvPicPr>
          <p:nvPr/>
        </p:nvPicPr>
        <p:blipFill rotWithShape="1">
          <a:blip r:embed="rId3"/>
          <a:srcRect t="2" r="16755" b="-179058"/>
          <a:stretch/>
        </p:blipFill>
        <p:spPr>
          <a:xfrm>
            <a:off x="350876" y="6419439"/>
            <a:ext cx="10092536" cy="446582"/>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a:solidFill>
            <a:schemeClr val="accent5">
              <a:lumMod val="20000"/>
              <a:lumOff val="80000"/>
            </a:schemeClr>
          </a:solidFill>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025" y="6207563"/>
            <a:ext cx="1578261" cy="501801"/>
          </a:xfrm>
          <a:prstGeom prst="rect">
            <a:avLst/>
          </a:prstGeom>
        </p:spPr>
      </p:pic>
    </p:spTree>
    <p:extLst>
      <p:ext uri="{BB962C8B-B14F-4D97-AF65-F5344CB8AC3E}">
        <p14:creationId xmlns:p14="http://schemas.microsoft.com/office/powerpoint/2010/main" val="1519455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98475"/>
            <a:ext cx="10515600" cy="473075"/>
          </a:xfrm>
        </p:spPr>
        <p:txBody>
          <a:bodyPr>
            <a:normAutofit fontScale="90000"/>
          </a:bodyPr>
          <a:lstStyle/>
          <a:p>
            <a:pPr algn="ctr"/>
            <a:r>
              <a:rPr lang="es-EC" sz="2700" b="1" dirty="0" smtClean="0"/>
              <a:t>ANÁLISIS </a:t>
            </a:r>
            <a:r>
              <a:rPr lang="es-EC" sz="2700" b="1" dirty="0"/>
              <a:t>DE LA FASE PRECONTRACTUAL DEL CONTRATO FIRMADO CON RECOBAQ</a:t>
            </a:r>
            <a:r>
              <a:rPr lang="es-EC" dirty="0"/>
              <a:t/>
            </a:r>
            <a:br>
              <a:rPr lang="es-EC" dirty="0"/>
            </a:br>
            <a:endParaRPr lang="es-EC" dirty="0"/>
          </a:p>
        </p:txBody>
      </p:sp>
      <p:sp>
        <p:nvSpPr>
          <p:cNvPr id="3" name="Marcador de contenido 2"/>
          <p:cNvSpPr>
            <a:spLocks noGrp="1"/>
          </p:cNvSpPr>
          <p:nvPr>
            <p:ph idx="1"/>
          </p:nvPr>
        </p:nvSpPr>
        <p:spPr>
          <a:xfrm>
            <a:off x="671512" y="735012"/>
            <a:ext cx="10848975" cy="5194300"/>
          </a:xfrm>
        </p:spPr>
        <p:txBody>
          <a:bodyPr>
            <a:normAutofit fontScale="25000" lnSpcReduction="20000"/>
          </a:bodyPr>
          <a:lstStyle/>
          <a:p>
            <a:pPr marL="0" lvl="0" indent="0">
              <a:buNone/>
            </a:pPr>
            <a:r>
              <a:rPr lang="es-EC" sz="7200" b="1" dirty="0" smtClean="0"/>
              <a:t>SOBRE </a:t>
            </a:r>
            <a:r>
              <a:rPr lang="es-EC" sz="7200" b="1" dirty="0"/>
              <a:t>EL OBJETO</a:t>
            </a:r>
            <a:r>
              <a:rPr lang="es-EC" sz="7200" b="1" dirty="0" smtClean="0"/>
              <a:t>.-</a:t>
            </a:r>
          </a:p>
          <a:p>
            <a:pPr marL="0" lvl="0" indent="0">
              <a:buNone/>
            </a:pPr>
            <a:endParaRPr lang="es-EC" sz="5500" dirty="0"/>
          </a:p>
          <a:p>
            <a:pPr algn="just">
              <a:buFont typeface="Wingdings" panose="05000000000000000000" pitchFamily="2" charset="2"/>
              <a:buChar char="Ø"/>
            </a:pPr>
            <a:r>
              <a:rPr lang="es-EC" sz="6400" dirty="0" smtClean="0"/>
              <a:t>2 </a:t>
            </a:r>
            <a:r>
              <a:rPr lang="es-EC" sz="6400" dirty="0"/>
              <a:t>de agosto de </a:t>
            </a:r>
            <a:r>
              <a:rPr lang="es-EC" sz="6400" dirty="0" smtClean="0"/>
              <a:t>2018:  </a:t>
            </a:r>
            <a:r>
              <a:rPr lang="es-EC" sz="6400" i="1" dirty="0" smtClean="0"/>
              <a:t>“..</a:t>
            </a:r>
            <a:r>
              <a:rPr lang="es-EC" sz="6400" b="1" i="1" u="sng" dirty="0" smtClean="0"/>
              <a:t>se </a:t>
            </a:r>
            <a:r>
              <a:rPr lang="es-EC" sz="6400" b="1" i="1" u="sng" dirty="0"/>
              <a:t>convoca a proveedores nacionales e internacionales, solos o asociados, que estén en condiciones de proveer camiones recolectores de carga lateral para el sistema </a:t>
            </a:r>
            <a:r>
              <a:rPr lang="es-EC" sz="6400" b="1" i="1" u="sng" dirty="0" err="1"/>
              <a:t>contenerizado</a:t>
            </a:r>
            <a:r>
              <a:rPr lang="es-EC" sz="6400" b="1" i="1" u="sng" dirty="0"/>
              <a:t> y camiones recolectores de carga posterior para EMASEO EP, en la modalidad Compra con garantía de disponibilidad de flota,</a:t>
            </a:r>
            <a:r>
              <a:rPr lang="es-EC" sz="6400" i="1" dirty="0"/>
              <a:t> </a:t>
            </a:r>
            <a:r>
              <a:rPr lang="es-EC" sz="6400" i="1" dirty="0" smtClean="0"/>
              <a:t>…”.  </a:t>
            </a:r>
          </a:p>
          <a:p>
            <a:pPr algn="just">
              <a:buFont typeface="Wingdings" panose="05000000000000000000" pitchFamily="2" charset="2"/>
              <a:buChar char="Ø"/>
            </a:pPr>
            <a:endParaRPr lang="es-EC" sz="6400" dirty="0"/>
          </a:p>
          <a:p>
            <a:pPr algn="just">
              <a:buFont typeface="Wingdings" panose="05000000000000000000" pitchFamily="2" charset="2"/>
              <a:buChar char="Ø"/>
            </a:pPr>
            <a:r>
              <a:rPr lang="es-EC" sz="6400" i="1" dirty="0"/>
              <a:t>La oferta en firme </a:t>
            </a:r>
            <a:r>
              <a:rPr lang="es-EC" sz="6400" i="1" dirty="0" smtClean="0"/>
              <a:t>de </a:t>
            </a:r>
            <a:r>
              <a:rPr lang="es-EC" sz="6400" i="1" dirty="0" err="1" smtClean="0"/>
              <a:t>Recobaq</a:t>
            </a:r>
            <a:r>
              <a:rPr lang="es-EC" sz="6400" i="1" dirty="0" smtClean="0"/>
              <a:t>  </a:t>
            </a:r>
            <a:r>
              <a:rPr lang="es-EC" sz="6400" i="1" dirty="0"/>
              <a:t>27 de agosto de 2018, </a:t>
            </a:r>
            <a:r>
              <a:rPr lang="es-EC" sz="6400" b="1" i="1" u="sng" dirty="0" smtClean="0"/>
              <a:t> </a:t>
            </a:r>
            <a:r>
              <a:rPr lang="es-EC" sz="6400" b="1" i="1" u="sng" dirty="0"/>
              <a:t>“Tomando en cuenta que el objeto del contrato abarca algunos bienes y servicios </a:t>
            </a:r>
            <a:r>
              <a:rPr lang="es-EC" sz="6400" b="1" i="1" u="sng" dirty="0">
                <a:solidFill>
                  <a:srgbClr val="FF0000"/>
                </a:solidFill>
              </a:rPr>
              <a:t>en el que predomina el servicio de mantenimiento </a:t>
            </a:r>
            <a:r>
              <a:rPr lang="es-EC" sz="6400" b="1" i="1" u="sng" dirty="0"/>
              <a:t>por el mayor componente, se sugiere que el mismo sea </a:t>
            </a:r>
            <a:r>
              <a:rPr lang="es-EC" sz="6400" b="1" i="1" u="sng" dirty="0" smtClean="0"/>
              <a:t>“CONTRATO </a:t>
            </a:r>
            <a:r>
              <a:rPr lang="es-EC" sz="6400" b="1" i="1" u="sng" dirty="0"/>
              <a:t>DE EMERGENCIA PARA LA </a:t>
            </a:r>
            <a:r>
              <a:rPr lang="es-EC" sz="6400" b="1" i="1" u="sng" dirty="0" smtClean="0"/>
              <a:t>OPTIMIZACIÓN </a:t>
            </a:r>
            <a:r>
              <a:rPr lang="es-EC" sz="6400" b="1" i="1" u="sng" dirty="0"/>
              <a:t>DE LA FLOTA PARA MEJORAR EL SERVICIO DE RECOLECCIÓN DE BASURA EN EL DISTRITO METROPOLITANO DE QUITO</a:t>
            </a:r>
            <a:r>
              <a:rPr lang="es-EC" sz="6400" i="1" dirty="0" smtClean="0"/>
              <a:t>”.</a:t>
            </a:r>
          </a:p>
          <a:p>
            <a:pPr algn="just">
              <a:buFont typeface="Wingdings" panose="05000000000000000000" pitchFamily="2" charset="2"/>
              <a:buChar char="Ø"/>
            </a:pPr>
            <a:endParaRPr lang="es-EC" sz="6400" dirty="0"/>
          </a:p>
          <a:p>
            <a:pPr algn="just">
              <a:buFont typeface="Wingdings" panose="05000000000000000000" pitchFamily="2" charset="2"/>
              <a:buChar char="Ø"/>
            </a:pPr>
            <a:r>
              <a:rPr lang="es-EC" sz="6400" dirty="0" smtClean="0"/>
              <a:t>Acta </a:t>
            </a:r>
            <a:r>
              <a:rPr lang="es-EC" sz="6400" dirty="0"/>
              <a:t>de negociación, </a:t>
            </a:r>
            <a:r>
              <a:rPr lang="es-EC" sz="6400" dirty="0" smtClean="0"/>
              <a:t>28 </a:t>
            </a:r>
            <a:r>
              <a:rPr lang="es-EC" sz="6400" dirty="0"/>
              <a:t>de agosto de </a:t>
            </a:r>
            <a:r>
              <a:rPr lang="es-EC" sz="6400" dirty="0" smtClean="0"/>
              <a:t>2018</a:t>
            </a:r>
            <a:r>
              <a:rPr lang="es-EC" sz="6400" i="1" dirty="0" smtClean="0"/>
              <a:t>: “</a:t>
            </a:r>
            <a:r>
              <a:rPr lang="es-EC" sz="6400" i="1" dirty="0"/>
              <a:t>Con el propósito de </a:t>
            </a:r>
            <a:r>
              <a:rPr lang="es-EC" sz="6400" i="1" dirty="0" smtClean="0"/>
              <a:t>facilitar </a:t>
            </a:r>
            <a:r>
              <a:rPr lang="es-EC" sz="6400" i="1" dirty="0"/>
              <a:t>la puesta en operación acelerada de la maquinaria ofertada por el Consorcio, se acepta definir el objeto del contrato como “LA RECUPERACIÓN DE LA FLOTA PARA REGULARIZAR EL SERVICIO DE RECOLECCIÓN DE RESIDUOS SÓLIDOS URBANOS EN EL DMQ</a:t>
            </a:r>
            <a:r>
              <a:rPr lang="es-EC" sz="6400" b="1" i="1" dirty="0">
                <a:solidFill>
                  <a:srgbClr val="FF0000"/>
                </a:solidFill>
              </a:rPr>
              <a:t>” sin que esto signifique alterar el espíritu ni los requerimientos estipulados por EMASEO EP.</a:t>
            </a:r>
            <a:r>
              <a:rPr lang="es-EC" sz="6400" i="1" dirty="0"/>
              <a:t>  El contrato incluye:</a:t>
            </a:r>
            <a:endParaRPr lang="es-EC" sz="6400" dirty="0"/>
          </a:p>
          <a:p>
            <a:pPr marL="542925" lvl="0" indent="-276225" algn="just"/>
            <a:r>
              <a:rPr lang="es-EC" sz="6400" i="1" dirty="0"/>
              <a:t>La compra de 16 recolectores de 20 yd3 y 20 recolectores de 25 yd3, de carga posterior con </a:t>
            </a:r>
            <a:r>
              <a:rPr lang="es-EC" sz="6400" i="1" dirty="0" err="1"/>
              <a:t>lifter</a:t>
            </a:r>
            <a:r>
              <a:rPr lang="es-EC" sz="6400" i="1" dirty="0"/>
              <a:t>.</a:t>
            </a:r>
            <a:endParaRPr lang="es-EC" sz="6400" dirty="0"/>
          </a:p>
          <a:p>
            <a:pPr marL="542925" lvl="0" indent="-276225" algn="just"/>
            <a:r>
              <a:rPr lang="es-EC" sz="6400" i="1" dirty="0"/>
              <a:t>La compra de 4 recolectores de carga lateral</a:t>
            </a:r>
            <a:endParaRPr lang="es-EC" sz="6400" dirty="0"/>
          </a:p>
          <a:p>
            <a:pPr marL="542925" lvl="0" indent="-276225" algn="just"/>
            <a:r>
              <a:rPr lang="es-EC" sz="6400" i="1" dirty="0"/>
              <a:t>La repotenciación de 14 chasis DAF de EMASEO EP y montaje de 14 cajas nuevas de carga lateral.</a:t>
            </a:r>
            <a:endParaRPr lang="es-EC" sz="6400" dirty="0"/>
          </a:p>
          <a:p>
            <a:pPr marL="542925" lvl="0" indent="-276225" algn="just"/>
            <a:r>
              <a:rPr lang="es-EC" sz="6400" i="1" dirty="0"/>
              <a:t>Los servicios de mantenimiento y garantía de disponibilidad de las 54 unidades, por 5 años.”  </a:t>
            </a:r>
            <a:endParaRPr lang="es-EC" sz="6400" i="1" dirty="0" smtClean="0"/>
          </a:p>
          <a:p>
            <a:pPr marL="542925" lvl="0" indent="-276225" algn="just"/>
            <a:endParaRPr lang="es-EC" sz="6400" dirty="0"/>
          </a:p>
          <a:p>
            <a:pPr algn="just">
              <a:buFont typeface="Wingdings" panose="05000000000000000000" pitchFamily="2" charset="2"/>
              <a:buChar char="Ø"/>
            </a:pPr>
            <a:r>
              <a:rPr lang="es-EC" sz="6400" dirty="0"/>
              <a:t>La cláusula cuarta del contrato señala que el objeto </a:t>
            </a:r>
            <a:r>
              <a:rPr lang="es-EC" sz="6400" dirty="0" smtClean="0"/>
              <a:t> </a:t>
            </a:r>
            <a:r>
              <a:rPr lang="es-EC" sz="6400" dirty="0"/>
              <a:t>es:</a:t>
            </a:r>
            <a:r>
              <a:rPr lang="es-EC" sz="6400" i="1" dirty="0"/>
              <a:t> “La recuperación de la FLOTA DE RECOLECCIÓN DE LA EMPRESA PÚBLICA METROPOLITANA DE ASEO, A FIN DE REGULARIZAR EL SERVICIO DE RECOLECCIÓN DE RECOLECCIÓN DE </a:t>
            </a:r>
            <a:r>
              <a:rPr lang="es-EC" sz="6400" b="1" i="1" dirty="0"/>
              <a:t>RESIDUOS SÓLIDOS URBANOS EN EL DISTRITO METROPLITANO DE QUITO </a:t>
            </a:r>
            <a:r>
              <a:rPr lang="es-EC" sz="6400" b="1" i="1" dirty="0">
                <a:solidFill>
                  <a:srgbClr val="FF0000"/>
                </a:solidFill>
              </a:rPr>
              <a:t>Y LA </a:t>
            </a:r>
            <a:r>
              <a:rPr lang="es-EC" sz="6400" b="1" i="1" dirty="0" smtClean="0">
                <a:solidFill>
                  <a:srgbClr val="FF0000"/>
                </a:solidFill>
              </a:rPr>
              <a:t>PRESTACIÓN </a:t>
            </a:r>
            <a:r>
              <a:rPr lang="es-EC" sz="6400" b="1" i="1" dirty="0">
                <a:solidFill>
                  <a:srgbClr val="FF0000"/>
                </a:solidFill>
              </a:rPr>
              <a:t>DE SERVICIO DE GESTIÓN Y ADMINISRACIÓN TÉCNICA DE LA FLOTA CON GARANTÍA DE OPERATIVIDAD</a:t>
            </a:r>
            <a:r>
              <a:rPr lang="es-EC" sz="6400" b="1" i="1" dirty="0"/>
              <a:t>…</a:t>
            </a:r>
            <a:r>
              <a:rPr lang="es-EC" sz="6400" i="1" dirty="0"/>
              <a:t>.”</a:t>
            </a:r>
            <a:endParaRPr lang="es-EC" sz="6400" dirty="0"/>
          </a:p>
          <a:p>
            <a:pPr algn="just"/>
            <a:endParaRPr lang="es-EC" dirty="0"/>
          </a:p>
        </p:txBody>
      </p:sp>
    </p:spTree>
    <p:extLst>
      <p:ext uri="{BB962C8B-B14F-4D97-AF65-F5344CB8AC3E}">
        <p14:creationId xmlns:p14="http://schemas.microsoft.com/office/powerpoint/2010/main" val="420765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175"/>
            <a:ext cx="10515600" cy="1325563"/>
          </a:xfrm>
        </p:spPr>
        <p:txBody>
          <a:bodyPr>
            <a:normAutofit/>
          </a:bodyPr>
          <a:lstStyle/>
          <a:p>
            <a:r>
              <a:rPr lang="es-EC" sz="2400" b="1" dirty="0" smtClean="0"/>
              <a:t>ANÁLISIS </a:t>
            </a:r>
            <a:r>
              <a:rPr lang="es-EC" sz="2400" b="1" dirty="0"/>
              <a:t>DE LA FASE PRECONTRACTUAL DEL CONTRATO FIRMADO CON RECOBAQ</a:t>
            </a:r>
            <a:r>
              <a:rPr lang="es-EC" sz="2400" dirty="0"/>
              <a:t/>
            </a:r>
            <a:br>
              <a:rPr lang="es-EC" sz="2400" dirty="0"/>
            </a:br>
            <a:endParaRPr lang="es-EC" sz="2400" dirty="0"/>
          </a:p>
        </p:txBody>
      </p:sp>
      <p:sp>
        <p:nvSpPr>
          <p:cNvPr id="3" name="Marcador de contenido 2"/>
          <p:cNvSpPr>
            <a:spLocks noGrp="1"/>
          </p:cNvSpPr>
          <p:nvPr>
            <p:ph idx="1"/>
          </p:nvPr>
        </p:nvSpPr>
        <p:spPr>
          <a:xfrm>
            <a:off x="666750" y="1114832"/>
            <a:ext cx="10515600" cy="4351338"/>
          </a:xfrm>
        </p:spPr>
        <p:txBody>
          <a:bodyPr>
            <a:normAutofit fontScale="62500" lnSpcReduction="20000"/>
          </a:bodyPr>
          <a:lstStyle/>
          <a:p>
            <a:pPr marL="0" indent="0">
              <a:buNone/>
            </a:pPr>
            <a:r>
              <a:rPr lang="es-EC" b="1" dirty="0" smtClean="0"/>
              <a:t>SOBRE EL ANTICIPO.-</a:t>
            </a:r>
          </a:p>
          <a:p>
            <a:pPr marL="0" indent="0">
              <a:buNone/>
            </a:pPr>
            <a:endParaRPr lang="es-EC" b="1" dirty="0" smtClean="0"/>
          </a:p>
          <a:p>
            <a:pPr algn="just"/>
            <a:r>
              <a:rPr lang="es-EC" dirty="0" err="1" smtClean="0"/>
              <a:t>TDRs</a:t>
            </a:r>
            <a:r>
              <a:rPr lang="es-EC" dirty="0" smtClean="0"/>
              <a:t>  </a:t>
            </a:r>
            <a:r>
              <a:rPr lang="es-EC" b="1" u="sng" dirty="0"/>
              <a:t>“</a:t>
            </a:r>
            <a:r>
              <a:rPr lang="es-EC" b="1" i="1" u="sng" dirty="0"/>
              <a:t>El cálculo de capacidad de pago de EMASEO EP ha determinado estas condiciones de referencia</a:t>
            </a:r>
            <a:r>
              <a:rPr lang="es-EC" i="1" dirty="0"/>
              <a:t>: </a:t>
            </a:r>
            <a:r>
              <a:rPr lang="es-EC" i="1" dirty="0" smtClean="0"/>
              <a:t> Anticipo </a:t>
            </a:r>
            <a:r>
              <a:rPr lang="es-EC" i="1" dirty="0"/>
              <a:t>de hasta el 10% del valor anualizado de la propuesta, o hasta 1 millón de dólares americanos, lo que sea menor.”….</a:t>
            </a:r>
            <a:endParaRPr lang="es-EC" dirty="0"/>
          </a:p>
          <a:p>
            <a:pPr algn="just"/>
            <a:endParaRPr lang="es-EC" dirty="0" smtClean="0"/>
          </a:p>
          <a:p>
            <a:pPr marL="714375" indent="-447675" algn="just"/>
            <a:r>
              <a:rPr lang="es-EC" dirty="0" smtClean="0"/>
              <a:t>El </a:t>
            </a:r>
            <a:r>
              <a:rPr lang="es-EC" dirty="0"/>
              <a:t>acta de negociación </a:t>
            </a:r>
            <a:r>
              <a:rPr lang="es-EC" dirty="0" smtClean="0"/>
              <a:t>incorpora </a:t>
            </a:r>
            <a:r>
              <a:rPr lang="es-EC" dirty="0"/>
              <a:t>un segundo anticipo por un millón de </a:t>
            </a:r>
            <a:r>
              <a:rPr lang="es-EC" dirty="0" smtClean="0"/>
              <a:t>dólares.  </a:t>
            </a:r>
            <a:endParaRPr lang="es-EC" dirty="0"/>
          </a:p>
          <a:p>
            <a:pPr marL="714375" indent="-447675" algn="just"/>
            <a:r>
              <a:rPr lang="es-EC" i="1" dirty="0"/>
              <a:t>La cláusula quinta, numeral 5.2.1 del Contrato establece dos anticipos de la siguiente manera:</a:t>
            </a:r>
            <a:endParaRPr lang="es-EC" dirty="0"/>
          </a:p>
          <a:p>
            <a:pPr marL="714375" lvl="0" indent="-447675" algn="just"/>
            <a:r>
              <a:rPr lang="es-EC" i="1" dirty="0"/>
              <a:t>USD 1’000.000,00 el cual será </a:t>
            </a:r>
            <a:r>
              <a:rPr lang="es-EC" i="1" dirty="0" smtClean="0"/>
              <a:t>pagado </a:t>
            </a:r>
            <a:r>
              <a:rPr lang="es-EC" i="1" dirty="0"/>
              <a:t>a la suscripción del contrato, una vez que sea entregada la garantía de buen uso del anticipo. </a:t>
            </a:r>
            <a:endParaRPr lang="es-EC" dirty="0"/>
          </a:p>
          <a:p>
            <a:pPr marL="714375" lvl="0" indent="-447675" algn="just"/>
            <a:r>
              <a:rPr lang="es-EC" i="1" dirty="0"/>
              <a:t>USD 1’000.000,00 el cual será </a:t>
            </a:r>
            <a:r>
              <a:rPr lang="es-EC" i="1" dirty="0" smtClean="0"/>
              <a:t>pagado </a:t>
            </a:r>
            <a:r>
              <a:rPr lang="es-EC" i="1" dirty="0"/>
              <a:t>a los 60 días </a:t>
            </a:r>
            <a:r>
              <a:rPr lang="es-EC" i="1" dirty="0" smtClean="0"/>
              <a:t>c </a:t>
            </a:r>
            <a:r>
              <a:rPr lang="es-EC" i="1" dirty="0"/>
              <a:t>desde la suscripción del contrato o la llegada del primero lote de unidades, lo que ocurra </a:t>
            </a:r>
            <a:r>
              <a:rPr lang="es-EC" i="1" dirty="0" smtClean="0"/>
              <a:t>primero.</a:t>
            </a:r>
          </a:p>
          <a:p>
            <a:pPr marL="714375" lvl="0" indent="-447675" algn="just"/>
            <a:endParaRPr lang="es-EC" dirty="0"/>
          </a:p>
          <a:p>
            <a:pPr algn="just"/>
            <a:r>
              <a:rPr lang="es-EC" dirty="0" smtClean="0"/>
              <a:t>Uno </a:t>
            </a:r>
            <a:r>
              <a:rPr lang="es-EC" dirty="0"/>
              <a:t>de los oferentes, en la fase de preguntas y respuestas, plantea en la pregunta 26: </a:t>
            </a:r>
            <a:r>
              <a:rPr lang="es-EC" b="1" u="sng" dirty="0"/>
              <a:t>“Se pueden solicitar anticipo mayor al 10% del valor anualizado”. La respuesta de EMASEO fue: </a:t>
            </a:r>
            <a:r>
              <a:rPr lang="es-EC" b="1" i="1" u="sng" dirty="0"/>
              <a:t>“La disponibilidad financiera de EMASEO EP permite asumir el anticipo señalado en los términos de la convocatoria</a:t>
            </a:r>
            <a:r>
              <a:rPr lang="es-EC" i="1" dirty="0"/>
              <a:t>.”</a:t>
            </a:r>
            <a:endParaRPr lang="es-EC" dirty="0"/>
          </a:p>
          <a:p>
            <a:pPr algn="just"/>
            <a:endParaRPr lang="es-EC" dirty="0"/>
          </a:p>
        </p:txBody>
      </p:sp>
      <p:sp>
        <p:nvSpPr>
          <p:cNvPr id="4" name="Rectángulo 3"/>
          <p:cNvSpPr/>
          <p:nvPr/>
        </p:nvSpPr>
        <p:spPr>
          <a:xfrm>
            <a:off x="3048000" y="3105835"/>
            <a:ext cx="6096000" cy="369332"/>
          </a:xfrm>
          <a:prstGeom prst="rect">
            <a:avLst/>
          </a:prstGeom>
        </p:spPr>
        <p:txBody>
          <a:bodyPr>
            <a:spAutoFit/>
          </a:bodyPr>
          <a:lstStyle/>
          <a:p>
            <a:endParaRPr lang="es-EC" dirty="0"/>
          </a:p>
        </p:txBody>
      </p:sp>
      <p:pic>
        <p:nvPicPr>
          <p:cNvPr id="5" name="Imagen 4"/>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5" y="6140929"/>
            <a:ext cx="1578261" cy="501801"/>
          </a:xfrm>
          <a:prstGeom prst="rect">
            <a:avLst/>
          </a:prstGeom>
        </p:spPr>
      </p:pic>
    </p:spTree>
    <p:extLst>
      <p:ext uri="{BB962C8B-B14F-4D97-AF65-F5344CB8AC3E}">
        <p14:creationId xmlns:p14="http://schemas.microsoft.com/office/powerpoint/2010/main" val="99625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15925"/>
          </a:xfrm>
        </p:spPr>
        <p:txBody>
          <a:bodyPr>
            <a:normAutofit fontScale="90000"/>
          </a:bodyPr>
          <a:lstStyle/>
          <a:p>
            <a:pPr algn="ctr"/>
            <a:r>
              <a:rPr lang="es-EC" sz="2400" b="1" dirty="0" smtClean="0"/>
              <a:t>ANÁLISIS </a:t>
            </a:r>
            <a:r>
              <a:rPr lang="es-EC" sz="2400" b="1" dirty="0"/>
              <a:t>DE LA FASE PRECONTRACTUAL DEL CONTRATO FIRMADO CON RECOBAQ</a:t>
            </a:r>
            <a:endParaRPr lang="es-EC" sz="2400" dirty="0"/>
          </a:p>
        </p:txBody>
      </p:sp>
      <p:sp>
        <p:nvSpPr>
          <p:cNvPr id="3" name="Marcador de contenido 2"/>
          <p:cNvSpPr>
            <a:spLocks noGrp="1"/>
          </p:cNvSpPr>
          <p:nvPr>
            <p:ph idx="1"/>
          </p:nvPr>
        </p:nvSpPr>
        <p:spPr>
          <a:xfrm>
            <a:off x="561975" y="968375"/>
            <a:ext cx="10515600" cy="4351338"/>
          </a:xfrm>
        </p:spPr>
        <p:txBody>
          <a:bodyPr>
            <a:noAutofit/>
          </a:bodyPr>
          <a:lstStyle/>
          <a:p>
            <a:pPr marL="0" lvl="0" indent="0">
              <a:buNone/>
            </a:pPr>
            <a:r>
              <a:rPr lang="es-EC" sz="1600" b="1" dirty="0" smtClean="0"/>
              <a:t>SOBRE </a:t>
            </a:r>
            <a:r>
              <a:rPr lang="es-EC" sz="1600" b="1" dirty="0"/>
              <a:t>EL ANÁLISIS DE LAS </a:t>
            </a:r>
            <a:r>
              <a:rPr lang="es-EC" sz="1600" b="1" dirty="0" smtClean="0"/>
              <a:t>PROPUESTAS.-</a:t>
            </a:r>
          </a:p>
          <a:p>
            <a:pPr marL="0" lvl="0" indent="0">
              <a:buNone/>
            </a:pPr>
            <a:endParaRPr lang="es-EC" sz="1600" dirty="0"/>
          </a:p>
          <a:p>
            <a:pPr algn="just"/>
            <a:r>
              <a:rPr lang="es-EC" sz="1600" b="1" u="sng" dirty="0"/>
              <a:t>L</a:t>
            </a:r>
            <a:r>
              <a:rPr lang="es-EC" sz="1600" b="1" u="sng" dirty="0" smtClean="0"/>
              <a:t>a </a:t>
            </a:r>
            <a:r>
              <a:rPr lang="es-EC" sz="1600" b="1" u="sng" dirty="0"/>
              <a:t>empresa METALES INYECTADOS METAIN S.A. una de las dos firmas que conforman el Consorcio </a:t>
            </a:r>
            <a:r>
              <a:rPr lang="es-EC" sz="1600" b="1" u="sng" dirty="0" err="1"/>
              <a:t>Recobaq</a:t>
            </a:r>
            <a:r>
              <a:rPr lang="es-EC" sz="1600" b="1" u="sng" dirty="0"/>
              <a:t> tenía como actividades económicas la fabricación de estructuras metálicas, fundición, refinación y aleaciones de metales; </a:t>
            </a:r>
            <a:r>
              <a:rPr lang="es-EC" sz="1600" b="1" u="sng" dirty="0" err="1" smtClean="0"/>
              <a:t>Diconsult</a:t>
            </a:r>
            <a:r>
              <a:rPr lang="es-EC" sz="1600" b="1" u="sng" dirty="0" smtClean="0"/>
              <a:t> </a:t>
            </a:r>
            <a:r>
              <a:rPr lang="es-EC" sz="1600" b="1" u="sng" dirty="0"/>
              <a:t>S.A. la segunda empresa que conforma el consorcio, </a:t>
            </a:r>
            <a:r>
              <a:rPr lang="es-EC" sz="1600" b="1" u="sng" dirty="0" smtClean="0"/>
              <a:t>tenía </a:t>
            </a:r>
            <a:r>
              <a:rPr lang="es-EC" sz="1600" b="1" u="sng" dirty="0"/>
              <a:t>como actividad económica el asesoramiento económico, financiero y tecnológico, así como la venta al por mayor de materiales relacionados con el sector constructor</a:t>
            </a:r>
            <a:r>
              <a:rPr lang="es-EC" sz="1600" dirty="0"/>
              <a:t>.  </a:t>
            </a:r>
            <a:endParaRPr lang="es-EC" sz="1600" dirty="0" smtClean="0"/>
          </a:p>
          <a:p>
            <a:pPr algn="just"/>
            <a:endParaRPr lang="es-EC" sz="1600" dirty="0"/>
          </a:p>
          <a:p>
            <a:pPr algn="just"/>
            <a:r>
              <a:rPr lang="es-EC" sz="1600" dirty="0" smtClean="0"/>
              <a:t>Las </a:t>
            </a:r>
            <a:r>
              <a:rPr lang="es-EC" sz="1600" dirty="0"/>
              <a:t>7 propuestas presentadas </a:t>
            </a:r>
            <a:r>
              <a:rPr lang="es-EC" sz="1600" dirty="0" smtClean="0"/>
              <a:t>el </a:t>
            </a:r>
            <a:r>
              <a:rPr lang="es-EC" sz="1600" dirty="0"/>
              <a:t>13 de agosto fueron analizadas hasta el 14 de </a:t>
            </a:r>
            <a:r>
              <a:rPr lang="es-EC" sz="1600" dirty="0" smtClean="0"/>
              <a:t>agosto. Fueron </a:t>
            </a:r>
            <a:r>
              <a:rPr lang="es-EC" sz="1600" dirty="0"/>
              <a:t>descartadas </a:t>
            </a:r>
            <a:r>
              <a:rPr lang="es-EC" sz="1600" dirty="0" smtClean="0"/>
              <a:t>5, de </a:t>
            </a:r>
            <a:r>
              <a:rPr lang="es-EC" sz="1600" dirty="0"/>
              <a:t>las dos restantes,</a:t>
            </a:r>
            <a:r>
              <a:rPr lang="es-EC" sz="1600" b="1" i="1" u="sng" dirty="0"/>
              <a:t> </a:t>
            </a:r>
            <a:r>
              <a:rPr lang="es-EC" sz="1600" b="1" u="sng" dirty="0"/>
              <a:t>una fue descartada por presentar carta de intención bancaria y no línea de crédito confirmada,  solo </a:t>
            </a:r>
            <a:r>
              <a:rPr lang="es-EC" sz="1600" b="1" u="sng" dirty="0" err="1"/>
              <a:t>Recobaq</a:t>
            </a:r>
            <a:r>
              <a:rPr lang="es-EC" sz="1600" b="1" u="sng" dirty="0"/>
              <a:t>, según el equipo cumplió todos los requisitos</a:t>
            </a:r>
            <a:r>
              <a:rPr lang="es-EC" sz="1600" b="1" u="sng" dirty="0" smtClean="0"/>
              <a:t>.</a:t>
            </a:r>
          </a:p>
          <a:p>
            <a:pPr algn="just"/>
            <a:endParaRPr lang="es-EC" sz="1600" dirty="0"/>
          </a:p>
          <a:p>
            <a:pPr algn="just"/>
            <a:r>
              <a:rPr lang="es-EC" sz="1600" b="1" u="sng" dirty="0" smtClean="0"/>
              <a:t>La </a:t>
            </a:r>
            <a:r>
              <a:rPr lang="es-EC" sz="1600" b="1" u="sng" dirty="0"/>
              <a:t>conclusión expresa de los técnicos que analizaron las propuestas es: “solamente la propuesta del compromiso de Consorcio </a:t>
            </a:r>
            <a:r>
              <a:rPr lang="es-EC" sz="1600" b="1" u="sng" dirty="0" err="1"/>
              <a:t>Recobaq</a:t>
            </a:r>
            <a:r>
              <a:rPr lang="es-EC" sz="1600" b="1" u="sng" dirty="0"/>
              <a:t> cumple con lo requerido por EMASEO EP </a:t>
            </a:r>
            <a:r>
              <a:rPr lang="es-EC" sz="1600" b="1" u="sng" dirty="0">
                <a:solidFill>
                  <a:srgbClr val="FF0000"/>
                </a:solidFill>
              </a:rPr>
              <a:t>y podría ejecutar el contrato de inmediato</a:t>
            </a:r>
            <a:r>
              <a:rPr lang="es-EC" sz="1600" b="1" u="sng" dirty="0"/>
              <a:t>. </a:t>
            </a:r>
            <a:r>
              <a:rPr lang="es-EC" sz="1600" dirty="0" smtClean="0"/>
              <a:t>“</a:t>
            </a:r>
            <a:r>
              <a:rPr lang="es-EC" sz="1600" b="1" u="sng" dirty="0"/>
              <a:t>La propuesta de </a:t>
            </a:r>
            <a:r>
              <a:rPr lang="es-EC" sz="1600" b="1" u="sng" dirty="0" err="1"/>
              <a:t>Recobaq</a:t>
            </a:r>
            <a:r>
              <a:rPr lang="es-EC" sz="1600" b="1" u="sng" dirty="0"/>
              <a:t> </a:t>
            </a:r>
            <a:r>
              <a:rPr lang="es-EC" sz="1600" b="1" u="sng" dirty="0" smtClean="0"/>
              <a:t>permite superar casi la totalidad de la deficiencia de la flota de carga posterior en un plazo de 60 días, y </a:t>
            </a:r>
            <a:r>
              <a:rPr lang="es-EC" sz="1600" b="1" u="sng" dirty="0" smtClean="0">
                <a:solidFill>
                  <a:srgbClr val="FF0000"/>
                </a:solidFill>
              </a:rPr>
              <a:t>nivelar </a:t>
            </a:r>
            <a:r>
              <a:rPr lang="es-EC" sz="1600" b="1" u="sng" dirty="0">
                <a:solidFill>
                  <a:srgbClr val="FF0000"/>
                </a:solidFill>
              </a:rPr>
              <a:t>la recolección de </a:t>
            </a:r>
            <a:r>
              <a:rPr lang="es-EC" sz="1600" b="1" u="sng" dirty="0" smtClean="0">
                <a:solidFill>
                  <a:srgbClr val="FF0000"/>
                </a:solidFill>
              </a:rPr>
              <a:t>carga </a:t>
            </a:r>
            <a:r>
              <a:rPr lang="es-EC" sz="1600" b="1" u="sng" dirty="0">
                <a:solidFill>
                  <a:srgbClr val="FF0000"/>
                </a:solidFill>
              </a:rPr>
              <a:t>lateral al mes de diciembre de 2018</a:t>
            </a:r>
            <a:r>
              <a:rPr lang="es-EC" sz="1600" dirty="0" smtClean="0">
                <a:solidFill>
                  <a:srgbClr val="FF0000"/>
                </a:solidFill>
              </a:rPr>
              <a:t>.</a:t>
            </a:r>
          </a:p>
          <a:p>
            <a:pPr algn="just"/>
            <a:endParaRPr lang="es-EC" sz="1600" dirty="0">
              <a:solidFill>
                <a:srgbClr val="FF0000"/>
              </a:solidFill>
            </a:endParaRPr>
          </a:p>
          <a:p>
            <a:pPr algn="just"/>
            <a:r>
              <a:rPr lang="es-EC" sz="1600" dirty="0" smtClean="0"/>
              <a:t>Llama </a:t>
            </a:r>
            <a:r>
              <a:rPr lang="es-EC" sz="1600" dirty="0"/>
              <a:t>la atención </a:t>
            </a:r>
            <a:r>
              <a:rPr lang="es-EC" sz="1600" dirty="0" smtClean="0"/>
              <a:t>que </a:t>
            </a:r>
            <a:r>
              <a:rPr lang="es-EC" sz="1600" dirty="0"/>
              <a:t>en los archivos de la Empresa no se encuentran las propuestas presentadas por las 6 de las 7 empresas proponentes, salvo la de RECOBAQ.  </a:t>
            </a:r>
          </a:p>
          <a:p>
            <a:pPr algn="just"/>
            <a:endParaRPr lang="es-EC" sz="1600" dirty="0"/>
          </a:p>
        </p:txBody>
      </p:sp>
      <p:pic>
        <p:nvPicPr>
          <p:cNvPr id="4" name="Imagen 3"/>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5" y="6140929"/>
            <a:ext cx="1578261" cy="501801"/>
          </a:xfrm>
          <a:prstGeom prst="rect">
            <a:avLst/>
          </a:prstGeom>
        </p:spPr>
      </p:pic>
    </p:spTree>
    <p:extLst>
      <p:ext uri="{BB962C8B-B14F-4D97-AF65-F5344CB8AC3E}">
        <p14:creationId xmlns:p14="http://schemas.microsoft.com/office/powerpoint/2010/main" val="152672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2475" y="1168399"/>
            <a:ext cx="10515600" cy="5299075"/>
          </a:xfrm>
        </p:spPr>
        <p:txBody>
          <a:bodyPr>
            <a:normAutofit fontScale="40000" lnSpcReduction="20000"/>
          </a:bodyPr>
          <a:lstStyle/>
          <a:p>
            <a:pPr marL="0" lvl="0" indent="0">
              <a:buNone/>
            </a:pPr>
            <a:r>
              <a:rPr lang="es-EC" sz="4000" b="1" dirty="0"/>
              <a:t>SOBRE LA DISPONIBILIDAD DE FONDOS O COMPROMISO DE </a:t>
            </a:r>
            <a:r>
              <a:rPr lang="es-EC" sz="4000" b="1" dirty="0" smtClean="0"/>
              <a:t>FINANCIAMIENTO.- </a:t>
            </a:r>
          </a:p>
          <a:p>
            <a:pPr marL="0" lvl="0" indent="0">
              <a:buNone/>
            </a:pPr>
            <a:endParaRPr lang="es-EC" sz="4000" dirty="0"/>
          </a:p>
          <a:p>
            <a:r>
              <a:rPr lang="es-EC" sz="4000" dirty="0" err="1" smtClean="0"/>
              <a:t>TDRs</a:t>
            </a:r>
            <a:r>
              <a:rPr lang="es-EC" sz="4000" dirty="0" smtClean="0"/>
              <a:t> estipulan los interesados deben presentar </a:t>
            </a:r>
            <a:r>
              <a:rPr lang="es-EC" sz="4000" i="1" dirty="0" smtClean="0"/>
              <a:t>“Cartas </a:t>
            </a:r>
            <a:r>
              <a:rPr lang="es-EC" sz="4000" i="1" dirty="0"/>
              <a:t>de disponibilidad de fondos o de compromiso de financiamiento, que soporten la capacidad financiera para proveer la maquinaria o flota que proponen para EMASEO EP.”</a:t>
            </a:r>
            <a:endParaRPr lang="es-EC" sz="4000" dirty="0"/>
          </a:p>
          <a:p>
            <a:r>
              <a:rPr lang="es-EC" sz="4000" dirty="0"/>
              <a:t>El 27 de agosto de 2018, con oficio dirigido a EMASEO, sin fe de recepción, RECOBAQ adjunta dos oficios, el uno de Banco de Guayaquil de 9 de agosto y el segundo del Banco del Pacífico del 8 de agosto de 2018</a:t>
            </a:r>
            <a:r>
              <a:rPr lang="es-EC" sz="4000" dirty="0" smtClean="0"/>
              <a:t>.</a:t>
            </a:r>
            <a:r>
              <a:rPr lang="es-EC" sz="4000" b="1" u="sng" dirty="0"/>
              <a:t> </a:t>
            </a:r>
            <a:r>
              <a:rPr lang="es-EC" sz="4000" b="1" u="sng" dirty="0" smtClean="0"/>
              <a:t>Llama </a:t>
            </a:r>
            <a:r>
              <a:rPr lang="es-EC" sz="4000" b="1" u="sng" dirty="0"/>
              <a:t>la atención que en la propuesta inicial presentada por RECOBAQ el 13 de agosto de 2018 y en la oferta en firme entregada el 27 de agosto no consten las cartas de disponibilidad de fondos o de compromiso de </a:t>
            </a:r>
            <a:r>
              <a:rPr lang="es-EC" sz="4000" b="1" u="sng" dirty="0" smtClean="0"/>
              <a:t>financiamiento. </a:t>
            </a:r>
            <a:endParaRPr lang="es-EC" sz="4000" dirty="0"/>
          </a:p>
          <a:p>
            <a:endParaRPr lang="es-EC" sz="4000" dirty="0"/>
          </a:p>
          <a:p>
            <a:r>
              <a:rPr lang="es-EC" sz="4000" dirty="0"/>
              <a:t>El oficio del Banco de Guayaquil informa que</a:t>
            </a:r>
            <a:r>
              <a:rPr lang="es-EC" sz="4000" i="1" dirty="0"/>
              <a:t> “METALES INYECTADOS METAIN S.A. mantiene a la presente fecha un </a:t>
            </a:r>
            <a:r>
              <a:rPr lang="es-EC" sz="4000" b="1" i="1" u="sng" dirty="0"/>
              <a:t>cupo de línea de crédito pre-aprobado</a:t>
            </a:r>
            <a:r>
              <a:rPr lang="es-EC" sz="4000" i="1" dirty="0"/>
              <a:t> con nuestra institución de hasta USD 15’000.000,00 (QUINCE MILLONES DE DÓLARES DE ESTADOS UNIDOS DE AMÉRICA), destinados a financiar el desarrollo de sus actividades y proyectos de infraestructura</a:t>
            </a:r>
            <a:r>
              <a:rPr lang="es-EC" sz="4000" i="1" dirty="0" smtClean="0"/>
              <a:t>.”</a:t>
            </a:r>
            <a:r>
              <a:rPr lang="es-EC" sz="4000" dirty="0" smtClean="0"/>
              <a:t>. El Banco</a:t>
            </a:r>
            <a:r>
              <a:rPr lang="es-EC" sz="4000" b="1" dirty="0" smtClean="0"/>
              <a:t> </a:t>
            </a:r>
            <a:r>
              <a:rPr lang="es-EC" sz="4000" b="1" dirty="0"/>
              <a:t>señala que “</a:t>
            </a:r>
            <a:r>
              <a:rPr lang="es-EC" sz="4000" b="1" i="1" dirty="0"/>
              <a:t>la disponibilidad de este cupo de crédito está sujeta a las condiciones de mercado y cumplimiento de los procedimientos y políticas de crédito correspondientes</a:t>
            </a:r>
            <a:r>
              <a:rPr lang="es-EC" sz="4000" i="1" dirty="0"/>
              <a:t>.”.</a:t>
            </a:r>
            <a:r>
              <a:rPr lang="es-EC" sz="4000" dirty="0"/>
              <a:t> </a:t>
            </a:r>
            <a:r>
              <a:rPr lang="es-EC" sz="4000" i="1" dirty="0" smtClean="0"/>
              <a:t>“</a:t>
            </a:r>
            <a:r>
              <a:rPr lang="es-EC" sz="4000" b="1" i="1" u="sng" dirty="0"/>
              <a:t>Esta comunicación no constituye garantía de desembolsos ni representa un compromiso para Banco de Guayaquil</a:t>
            </a:r>
            <a:r>
              <a:rPr lang="es-EC" sz="4000" i="1" dirty="0"/>
              <a:t> ….</a:t>
            </a:r>
            <a:endParaRPr lang="es-EC" sz="4000" dirty="0"/>
          </a:p>
          <a:p>
            <a:r>
              <a:rPr lang="es-EC" sz="4000" dirty="0"/>
              <a:t>El oficio del Banco del Pacífico </a:t>
            </a:r>
            <a:r>
              <a:rPr lang="es-EC" sz="4000" b="1" i="1" u="sng" dirty="0" smtClean="0"/>
              <a:t>“</a:t>
            </a:r>
            <a:r>
              <a:rPr lang="es-EC" sz="4000" b="1" i="1" u="sng" dirty="0"/>
              <a:t>intención de analizar su propuesta de financiamiento, que estará sujeta al cumplimiento de los requerimientos de información y requisitos de calificación de acuerdo a las políticas de crédito del Banco, así como a las aprobaciones previas por parte de las instancias internas de la Institución</a:t>
            </a:r>
            <a:r>
              <a:rPr lang="es-EC" sz="4000" b="1" i="1" u="sng" dirty="0" smtClean="0"/>
              <a:t>.”</a:t>
            </a:r>
            <a:endParaRPr lang="es-EC" sz="4000" dirty="0"/>
          </a:p>
          <a:p>
            <a:r>
              <a:rPr lang="es-EC" sz="4000" i="1" dirty="0" smtClean="0"/>
              <a:t>En </a:t>
            </a:r>
            <a:r>
              <a:rPr lang="es-EC" sz="4000" i="1" dirty="0"/>
              <a:t>el informe de </a:t>
            </a:r>
            <a:r>
              <a:rPr lang="es-EC" sz="4000" i="1" dirty="0" smtClean="0"/>
              <a:t>evaluación de manifestaciones </a:t>
            </a:r>
            <a:r>
              <a:rPr lang="es-EC" sz="4000" i="1" dirty="0"/>
              <a:t>de interés de 14 de agosto de 2018, numeral 4, los funcionarios responsables manifiestan lo siguiente</a:t>
            </a:r>
            <a:r>
              <a:rPr lang="es-EC" sz="4000" i="1" dirty="0" smtClean="0"/>
              <a:t>:</a:t>
            </a:r>
            <a:r>
              <a:rPr lang="es-EC" sz="4000" dirty="0"/>
              <a:t> </a:t>
            </a:r>
            <a:r>
              <a:rPr lang="es-EC" sz="4000" i="1" dirty="0" smtClean="0"/>
              <a:t>“</a:t>
            </a:r>
            <a:r>
              <a:rPr lang="es-EC" sz="4000" i="1" dirty="0"/>
              <a:t>Únicamente RECOBAQ, cumple simultáneamente la configuración técnica y de financiamiento mínima requerida por EMASEO EP.</a:t>
            </a:r>
            <a:endParaRPr lang="es-EC" sz="4000" dirty="0"/>
          </a:p>
          <a:p>
            <a:endParaRPr lang="es-EC" dirty="0"/>
          </a:p>
        </p:txBody>
      </p:sp>
      <p:sp>
        <p:nvSpPr>
          <p:cNvPr id="4" name="Rectángulo 3"/>
          <p:cNvSpPr/>
          <p:nvPr/>
        </p:nvSpPr>
        <p:spPr>
          <a:xfrm>
            <a:off x="1828800" y="381575"/>
            <a:ext cx="8534400" cy="369332"/>
          </a:xfrm>
          <a:prstGeom prst="rect">
            <a:avLst/>
          </a:prstGeom>
        </p:spPr>
        <p:txBody>
          <a:bodyPr wrap="square">
            <a:spAutoFit/>
          </a:bodyPr>
          <a:lstStyle/>
          <a:p>
            <a:r>
              <a:rPr lang="es-EC" b="1" dirty="0"/>
              <a:t>ANÁLISIS DE LA FASE PRECONTRACTUAL DEL CONTRATO FIRMADO CON RECOBAQ</a:t>
            </a:r>
            <a:endParaRPr lang="es-EC" dirty="0"/>
          </a:p>
        </p:txBody>
      </p:sp>
      <p:pic>
        <p:nvPicPr>
          <p:cNvPr id="5" name="Imagen 4"/>
          <p:cNvPicPr>
            <a:picLocks noChangeAspect="1"/>
          </p:cNvPicPr>
          <p:nvPr/>
        </p:nvPicPr>
        <p:blipFill rotWithShape="1">
          <a:blip r:embed="rId2"/>
          <a:srcRect t="2" r="16755" b="-179058"/>
          <a:stretch/>
        </p:blipFill>
        <p:spPr>
          <a:xfrm>
            <a:off x="350876" y="6419439"/>
            <a:ext cx="10092536" cy="44658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5" y="6140929"/>
            <a:ext cx="1578261" cy="501801"/>
          </a:xfrm>
          <a:prstGeom prst="rect">
            <a:avLst/>
          </a:prstGeom>
        </p:spPr>
      </p:pic>
    </p:spTree>
    <p:extLst>
      <p:ext uri="{BB962C8B-B14F-4D97-AF65-F5344CB8AC3E}">
        <p14:creationId xmlns:p14="http://schemas.microsoft.com/office/powerpoint/2010/main" val="16747257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12747</TotalTime>
  <Words>2587</Words>
  <Application>Microsoft Office PowerPoint</Application>
  <PresentationFormat>Panorámica</PresentationFormat>
  <Paragraphs>193</Paragraphs>
  <Slides>24</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Calibri</vt:lpstr>
      <vt:lpstr>Calibri Light</vt:lpstr>
      <vt:lpstr>Century Gothic</vt:lpstr>
      <vt:lpstr>Times New Roman</vt:lpstr>
      <vt:lpstr>Wingdings</vt:lpstr>
      <vt:lpstr>Tema de Office</vt:lpstr>
      <vt:lpstr>Presentación de PowerPoint</vt:lpstr>
      <vt:lpstr>INFORME DE ESTADO DE SITUACIÓN DEL CONTRATO N° 017-EMER-LOSNCP-DJ 2018, 3 de octubre de 2018  </vt:lpstr>
      <vt:lpstr>PRINCIPALES ASPECTOS DEL CONTRATO 1. PRECIO Y FORMA DE PAGO  </vt:lpstr>
      <vt:lpstr>  PRINCIPALES ASPECTOS DEL CONTRATO 2. SERVICIOS DE GESTIÓN Y ADMINISTRACIÓN   </vt:lpstr>
      <vt:lpstr>PRINCIPALES ASPECTOS DEL CONTRATO</vt:lpstr>
      <vt:lpstr>ANÁLISIS DE LA FASE PRECONTRACTUAL DEL CONTRATO FIRMADO CON RECOBAQ </vt:lpstr>
      <vt:lpstr>ANÁLISIS DE LA FASE PRECONTRACTUAL DEL CONTRATO FIRMADO CON RECOBAQ </vt:lpstr>
      <vt:lpstr>ANÁLISIS DE LA FASE PRECONTRACTUAL DEL CONTRATO FIRMADO CON RECOBAQ</vt:lpstr>
      <vt:lpstr>Presentación de PowerPoint</vt:lpstr>
      <vt:lpstr>ANÁLISIS DE LA FASE PRECONTRACTUAL DEL CONTRATO FIRMADO CON RECOBAQ</vt:lpstr>
      <vt:lpstr>Presentación de PowerPoint</vt:lpstr>
      <vt:lpstr>Presentación de PowerPoint</vt:lpstr>
      <vt:lpstr> ESTADO DE EJECUCIÓN ENTREGA DE MAQUINARIA  </vt:lpstr>
      <vt:lpstr>ESTADO DE EJECUCIÓN.- PAGO CAPITAL E INTERESES</vt:lpstr>
      <vt:lpstr>ESTADO DE EJECUCIÓN PLANILLAS DE OPERACIÓN   </vt:lpstr>
      <vt:lpstr>ESTADO DE EJECUCIÓN MULTAS</vt:lpstr>
      <vt:lpstr>ESTADO DE EJECUCIÓN: TRASPASO DE PROPIEDAD</vt:lpstr>
      <vt:lpstr>ENTREGA DE RECOLECTORES REPOTENCIADOS</vt:lpstr>
      <vt:lpstr>OBLIGACIONES PENDIENTES, NO SUJETAS A MULTAS</vt:lpstr>
      <vt:lpstr>ESTADO DE PLANILLAS POR PRESTACIÓN DEL SERVICIO</vt:lpstr>
      <vt:lpstr>ACCIONES JUDICIALES CONSTITUCIONALES INICIALES INICIADAS POR RECOBAQ </vt:lpstr>
      <vt:lpstr>ACCIONES JUDICIALES CONSTITUCIONALES INICIALES INICIADAS POR RECOBAQ </vt:lpstr>
      <vt:lpstr>ACCIONES JUDICIALES CONSTITUCIONALES INICIALES INICIADAS POR RECOBAQ </vt:lpstr>
      <vt:lpstr>ACCIÓN DE PROTECCIÓN GUAYAQUIL PAGO PLANILLAS Y ENTREGA VEHÍCULOS DAF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Yolanda Gaete</cp:lastModifiedBy>
  <cp:revision>322</cp:revision>
  <dcterms:created xsi:type="dcterms:W3CDTF">2019-05-28T19:57:24Z</dcterms:created>
  <dcterms:modified xsi:type="dcterms:W3CDTF">2021-07-05T22:22:29Z</dcterms:modified>
</cp:coreProperties>
</file>