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259" r:id="rId3"/>
    <p:sldId id="485" r:id="rId4"/>
    <p:sldId id="484" r:id="rId5"/>
    <p:sldId id="483" r:id="rId6"/>
    <p:sldId id="482" r:id="rId7"/>
    <p:sldId id="500" r:id="rId8"/>
    <p:sldId id="501" r:id="rId9"/>
    <p:sldId id="503" r:id="rId10"/>
    <p:sldId id="350" r:id="rId11"/>
    <p:sldId id="342" r:id="rId12"/>
  </p:sldIdLst>
  <p:sldSz cx="12192000" cy="6858000"/>
  <p:notesSz cx="6797675" cy="9928225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alina Isabel Yépez Silva" initials="CIYS" lastIdx="28" clrIdx="0">
    <p:extLst>
      <p:ext uri="{19B8F6BF-5375-455C-9EA6-DF929625EA0E}">
        <p15:presenceInfo xmlns:p15="http://schemas.microsoft.com/office/powerpoint/2012/main" userId="Catalina Isabel Yépez Silva" providerId="None"/>
      </p:ext>
    </p:extLst>
  </p:cmAuthor>
  <p:cmAuthor id="2" name="Silvia Cecilia Armas Narvaez" initials="SCAN" lastIdx="8" clrIdx="1">
    <p:extLst>
      <p:ext uri="{19B8F6BF-5375-455C-9EA6-DF929625EA0E}">
        <p15:presenceInfo xmlns:p15="http://schemas.microsoft.com/office/powerpoint/2012/main" userId="S::silvia.armas@quito.gob.ec::22fcaceb-0c00-4347-be9c-cea1fd55d6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3122"/>
    <a:srgbClr val="EF5B3F"/>
    <a:srgbClr val="095DA6"/>
    <a:srgbClr val="AD2994"/>
    <a:srgbClr val="A828A8"/>
    <a:srgbClr val="1599D6"/>
    <a:srgbClr val="EDA71B"/>
    <a:srgbClr val="6DA6D9"/>
    <a:srgbClr val="FF0000"/>
    <a:srgbClr val="4976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7" autoAdjust="0"/>
    <p:restoredTop sz="94910" autoAdjust="0"/>
  </p:normalViewPr>
  <p:slideViewPr>
    <p:cSldViewPr snapToGrid="0" snapToObjects="1">
      <p:cViewPr varScale="1">
        <p:scale>
          <a:sx n="65" d="100"/>
          <a:sy n="65" d="100"/>
        </p:scale>
        <p:origin x="100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1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6248"/>
    </p:cViewPr>
  </p:sorterViewPr>
  <p:notesViewPr>
    <p:cSldViewPr snapToGrid="0" snapToObjects="1">
      <p:cViewPr varScale="1">
        <p:scale>
          <a:sx n="57" d="100"/>
          <a:sy n="57" d="100"/>
        </p:scale>
        <p:origin x="255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gproano\Downloads\OCUPACION%20DE%20CAMAS%2004-07-2021%2006.00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riano\Downloads\REgistro%20civil%20fallecidos%20quito%20guay%20may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riano\Documents\Adriano\Trabajo\Secretaria%20de%20Salud\IMPORTANT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garciag\Downloads\Confirmados_mes_Corte2021070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Hoja1!$L$23:$L$30</c:f>
              <c:strCache>
                <c:ptCount val="8"/>
                <c:pt idx="0">
                  <c:v>de 0 a 11 meses</c:v>
                </c:pt>
                <c:pt idx="1">
                  <c:v>de 1 a 4 años</c:v>
                </c:pt>
                <c:pt idx="2">
                  <c:v>de 5 a 9 años</c:v>
                </c:pt>
                <c:pt idx="3">
                  <c:v>de 10 a 14 años</c:v>
                </c:pt>
                <c:pt idx="4">
                  <c:v>de 15 a 19 años</c:v>
                </c:pt>
                <c:pt idx="5">
                  <c:v>de 20 a 49 años</c:v>
                </c:pt>
                <c:pt idx="6">
                  <c:v>de 50 a 64 años</c:v>
                </c:pt>
                <c:pt idx="7">
                  <c:v>mas de 65</c:v>
                </c:pt>
              </c:strCache>
            </c:strRef>
          </c:cat>
          <c:val>
            <c:numRef>
              <c:f>Hoja1!$M$23:$M$30</c:f>
              <c:numCache>
                <c:formatCode>0.00%</c:formatCode>
                <c:ptCount val="8"/>
                <c:pt idx="0">
                  <c:v>3.3999999999999998E-3</c:v>
                </c:pt>
                <c:pt idx="1">
                  <c:v>8.6999999999999994E-3</c:v>
                </c:pt>
                <c:pt idx="2">
                  <c:v>1.18E-2</c:v>
                </c:pt>
                <c:pt idx="3">
                  <c:v>1.6799999999999999E-2</c:v>
                </c:pt>
                <c:pt idx="4">
                  <c:v>3.6900000000000002E-2</c:v>
                </c:pt>
                <c:pt idx="5">
                  <c:v>0.64090000000000003</c:v>
                </c:pt>
                <c:pt idx="6">
                  <c:v>0.18720000000000001</c:v>
                </c:pt>
                <c:pt idx="7">
                  <c:v>9.4299999999999995E-2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8A-4107-A68D-97FE5A884BF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82856400"/>
        <c:axId val="182856792"/>
      </c:barChart>
      <c:catAx>
        <c:axId val="182856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82856792"/>
        <c:crosses val="autoZero"/>
        <c:auto val="1"/>
        <c:lblAlgn val="ctr"/>
        <c:lblOffset val="100"/>
        <c:noMultiLvlLbl val="0"/>
      </c:catAx>
      <c:valAx>
        <c:axId val="182856792"/>
        <c:scaling>
          <c:orientation val="minMax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82856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4743497751488206"/>
          <c:y val="3.3730581931195332E-2"/>
          <c:w val="0.53082215677268529"/>
          <c:h val="0.83996565242014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Hoja1!$O$2</c:f>
              <c:strCache>
                <c:ptCount val="1"/>
                <c:pt idx="0">
                  <c:v>% ocupacion UCI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Hoja1!$A$3:$A$14</c:f>
              <c:strCache>
                <c:ptCount val="12"/>
                <c:pt idx="0">
                  <c:v>HOSPITAL DE ESPECIALIDADES EUGENIO ESPEJO</c:v>
                </c:pt>
                <c:pt idx="1">
                  <c:v>HOSPITAL GENERAL ENRIQUE GARCES</c:v>
                </c:pt>
                <c:pt idx="2">
                  <c:v>HOSPITAL GENERAL PABLO ARTURO SUAREZ</c:v>
                </c:pt>
                <c:pt idx="3">
                  <c:v>HOSPITAL PEDIATRICO BACA ORTIZ</c:v>
                </c:pt>
                <c:pt idx="4">
                  <c:v>HOSPITAL GINECO- OBSTETRICO NUEVA AURORA - LUZ ELENA ARISMENDI</c:v>
                </c:pt>
                <c:pt idx="5">
                  <c:v>HOSPITAL DOCENTE DE CALDERON </c:v>
                </c:pt>
                <c:pt idx="6">
                  <c:v>HOSPITAL IESS QUITO SUR </c:v>
                </c:pt>
                <c:pt idx="7">
                  <c:v>HOSPITAL IESS SAN FRANCISCO</c:v>
                </c:pt>
                <c:pt idx="8">
                  <c:v>HOSPITAL DE ESPECIALIDADES CARLOS ANDRADE MARIN</c:v>
                </c:pt>
                <c:pt idx="9">
                  <c:v>HOSPITAL DE ESPECIALIDADES FF. AA. N 1</c:v>
                </c:pt>
                <c:pt idx="10">
                  <c:v>HOSPITAL DE LA POLICIA QUITO N1</c:v>
                </c:pt>
                <c:pt idx="11">
                  <c:v>**CENTRO DE ATENCIÓN TEMPORAL " QUITO SOLIDARIO "</c:v>
                </c:pt>
              </c:strCache>
            </c:strRef>
          </c:cat>
          <c:val>
            <c:numRef>
              <c:f>Hoja1!$O$3:$O$14</c:f>
              <c:numCache>
                <c:formatCode>0%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0.125</c:v>
                </c:pt>
                <c:pt idx="4">
                  <c:v>0.4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AD-4D36-A779-306EF7E2EBB6}"/>
            </c:ext>
          </c:extLst>
        </c:ser>
        <c:ser>
          <c:idx val="1"/>
          <c:order val="1"/>
          <c:tx>
            <c:strRef>
              <c:f>Hoja1!$N$2</c:f>
              <c:strCache>
                <c:ptCount val="1"/>
                <c:pt idx="0">
                  <c:v>% ocupacion hospitalizacion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Hoja1!$A$3:$A$14</c:f>
              <c:strCache>
                <c:ptCount val="12"/>
                <c:pt idx="0">
                  <c:v>HOSPITAL DE ESPECIALIDADES EUGENIO ESPEJO</c:v>
                </c:pt>
                <c:pt idx="1">
                  <c:v>HOSPITAL GENERAL ENRIQUE GARCES</c:v>
                </c:pt>
                <c:pt idx="2">
                  <c:v>HOSPITAL GENERAL PABLO ARTURO SUAREZ</c:v>
                </c:pt>
                <c:pt idx="3">
                  <c:v>HOSPITAL PEDIATRICO BACA ORTIZ</c:v>
                </c:pt>
                <c:pt idx="4">
                  <c:v>HOSPITAL GINECO- OBSTETRICO NUEVA AURORA - LUZ ELENA ARISMENDI</c:v>
                </c:pt>
                <c:pt idx="5">
                  <c:v>HOSPITAL DOCENTE DE CALDERON </c:v>
                </c:pt>
                <c:pt idx="6">
                  <c:v>HOSPITAL IESS QUITO SUR </c:v>
                </c:pt>
                <c:pt idx="7">
                  <c:v>HOSPITAL IESS SAN FRANCISCO</c:v>
                </c:pt>
                <c:pt idx="8">
                  <c:v>HOSPITAL DE ESPECIALIDADES CARLOS ANDRADE MARIN</c:v>
                </c:pt>
                <c:pt idx="9">
                  <c:v>HOSPITAL DE ESPECIALIDADES FF. AA. N 1</c:v>
                </c:pt>
                <c:pt idx="10">
                  <c:v>HOSPITAL DE LA POLICIA QUITO N1</c:v>
                </c:pt>
                <c:pt idx="11">
                  <c:v>**CENTRO DE ATENCIÓN TEMPORAL " QUITO SOLIDARIO "</c:v>
                </c:pt>
              </c:strCache>
            </c:strRef>
          </c:cat>
          <c:val>
            <c:numRef>
              <c:f>Hoja1!$N$3:$N$14</c:f>
              <c:numCache>
                <c:formatCode>0%</c:formatCode>
                <c:ptCount val="12"/>
                <c:pt idx="0">
                  <c:v>0.65909090909090906</c:v>
                </c:pt>
                <c:pt idx="1">
                  <c:v>0.9375</c:v>
                </c:pt>
                <c:pt idx="2">
                  <c:v>0.82432432432432434</c:v>
                </c:pt>
                <c:pt idx="3">
                  <c:v>0.4</c:v>
                </c:pt>
                <c:pt idx="4">
                  <c:v>0.21739130434782608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AD-4D36-A779-306EF7E2EB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93490144"/>
        <c:axId val="193490536"/>
      </c:barChart>
      <c:catAx>
        <c:axId val="193490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93490536"/>
        <c:crosses val="autoZero"/>
        <c:auto val="1"/>
        <c:lblAlgn val="ctr"/>
        <c:lblOffset val="100"/>
        <c:noMultiLvlLbl val="0"/>
      </c:catAx>
      <c:valAx>
        <c:axId val="193490536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93490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C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756536891925542E-2"/>
          <c:y val="2.5103491189359492E-2"/>
          <c:w val="0.93467605898721084"/>
          <c:h val="0.810232836574506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'Hoja1 (2)'!$B$17</c:f>
              <c:strCache>
                <c:ptCount val="1"/>
                <c:pt idx="0">
                  <c:v>Quito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dLbl>
              <c:idx val="60"/>
              <c:layout>
                <c:manualLayout>
                  <c:x val="-4.5379112520177914E-2"/>
                  <c:y val="-0.207069170714522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60B-498B-B0C6-4336DAA454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'Hoja1 (2)'!$C$16:$BK$16</c:f>
              <c:numCache>
                <c:formatCode>m/d/yyyy</c:formatCode>
                <c:ptCount val="61"/>
                <c:pt idx="0">
                  <c:v>44317</c:v>
                </c:pt>
                <c:pt idx="1">
                  <c:v>44318</c:v>
                </c:pt>
                <c:pt idx="2">
                  <c:v>44319</c:v>
                </c:pt>
                <c:pt idx="3">
                  <c:v>44320</c:v>
                </c:pt>
                <c:pt idx="4">
                  <c:v>44321</c:v>
                </c:pt>
                <c:pt idx="5">
                  <c:v>44322</c:v>
                </c:pt>
                <c:pt idx="6">
                  <c:v>44323</c:v>
                </c:pt>
                <c:pt idx="7">
                  <c:v>44324</c:v>
                </c:pt>
                <c:pt idx="8">
                  <c:v>44325</c:v>
                </c:pt>
                <c:pt idx="9">
                  <c:v>44326</c:v>
                </c:pt>
                <c:pt idx="10">
                  <c:v>44327</c:v>
                </c:pt>
                <c:pt idx="11">
                  <c:v>44328</c:v>
                </c:pt>
                <c:pt idx="12">
                  <c:v>44329</c:v>
                </c:pt>
                <c:pt idx="13">
                  <c:v>44330</c:v>
                </c:pt>
                <c:pt idx="14">
                  <c:v>44331</c:v>
                </c:pt>
                <c:pt idx="15">
                  <c:v>44332</c:v>
                </c:pt>
                <c:pt idx="16">
                  <c:v>44333</c:v>
                </c:pt>
                <c:pt idx="17">
                  <c:v>44334</c:v>
                </c:pt>
                <c:pt idx="18">
                  <c:v>44335</c:v>
                </c:pt>
                <c:pt idx="19">
                  <c:v>44336</c:v>
                </c:pt>
                <c:pt idx="20">
                  <c:v>44337</c:v>
                </c:pt>
                <c:pt idx="21">
                  <c:v>44338</c:v>
                </c:pt>
                <c:pt idx="22">
                  <c:v>44339</c:v>
                </c:pt>
                <c:pt idx="23">
                  <c:v>44340</c:v>
                </c:pt>
                <c:pt idx="24">
                  <c:v>44341</c:v>
                </c:pt>
                <c:pt idx="25">
                  <c:v>44342</c:v>
                </c:pt>
                <c:pt idx="26">
                  <c:v>44343</c:v>
                </c:pt>
                <c:pt idx="27">
                  <c:v>44344</c:v>
                </c:pt>
                <c:pt idx="28">
                  <c:v>44345</c:v>
                </c:pt>
                <c:pt idx="29">
                  <c:v>44346</c:v>
                </c:pt>
                <c:pt idx="30">
                  <c:v>44347</c:v>
                </c:pt>
                <c:pt idx="31">
                  <c:v>44348</c:v>
                </c:pt>
                <c:pt idx="32">
                  <c:v>44349</c:v>
                </c:pt>
                <c:pt idx="33">
                  <c:v>44350</c:v>
                </c:pt>
                <c:pt idx="34">
                  <c:v>44351</c:v>
                </c:pt>
                <c:pt idx="35">
                  <c:v>44352</c:v>
                </c:pt>
                <c:pt idx="36">
                  <c:v>44353</c:v>
                </c:pt>
                <c:pt idx="37">
                  <c:v>44354</c:v>
                </c:pt>
                <c:pt idx="38">
                  <c:v>44355</c:v>
                </c:pt>
                <c:pt idx="39">
                  <c:v>44356</c:v>
                </c:pt>
                <c:pt idx="40">
                  <c:v>44357</c:v>
                </c:pt>
                <c:pt idx="41">
                  <c:v>44358</c:v>
                </c:pt>
                <c:pt idx="42">
                  <c:v>44359</c:v>
                </c:pt>
                <c:pt idx="43">
                  <c:v>44360</c:v>
                </c:pt>
                <c:pt idx="44">
                  <c:v>44361</c:v>
                </c:pt>
                <c:pt idx="45">
                  <c:v>44362</c:v>
                </c:pt>
                <c:pt idx="46">
                  <c:v>44363</c:v>
                </c:pt>
                <c:pt idx="47">
                  <c:v>44364</c:v>
                </c:pt>
                <c:pt idx="48">
                  <c:v>44365</c:v>
                </c:pt>
                <c:pt idx="49">
                  <c:v>44366</c:v>
                </c:pt>
                <c:pt idx="50">
                  <c:v>44367</c:v>
                </c:pt>
                <c:pt idx="51">
                  <c:v>44368</c:v>
                </c:pt>
                <c:pt idx="52">
                  <c:v>44369</c:v>
                </c:pt>
                <c:pt idx="53">
                  <c:v>44370</c:v>
                </c:pt>
                <c:pt idx="54">
                  <c:v>44371</c:v>
                </c:pt>
                <c:pt idx="55">
                  <c:v>44372</c:v>
                </c:pt>
                <c:pt idx="56">
                  <c:v>44373</c:v>
                </c:pt>
                <c:pt idx="57">
                  <c:v>44374</c:v>
                </c:pt>
                <c:pt idx="58">
                  <c:v>44375</c:v>
                </c:pt>
                <c:pt idx="59">
                  <c:v>44376</c:v>
                </c:pt>
                <c:pt idx="60">
                  <c:v>44377</c:v>
                </c:pt>
              </c:numCache>
            </c:numRef>
          </c:cat>
          <c:val>
            <c:numRef>
              <c:f>'Hoja1 (2)'!$C$17:$BK$17</c:f>
              <c:numCache>
                <c:formatCode>General</c:formatCode>
                <c:ptCount val="61"/>
                <c:pt idx="0">
                  <c:v>75</c:v>
                </c:pt>
                <c:pt idx="1">
                  <c:v>79</c:v>
                </c:pt>
                <c:pt idx="2">
                  <c:v>87</c:v>
                </c:pt>
                <c:pt idx="3">
                  <c:v>59</c:v>
                </c:pt>
                <c:pt idx="4">
                  <c:v>80</c:v>
                </c:pt>
                <c:pt idx="5">
                  <c:v>72</c:v>
                </c:pt>
                <c:pt idx="6">
                  <c:v>75</c:v>
                </c:pt>
                <c:pt idx="7">
                  <c:v>71</c:v>
                </c:pt>
                <c:pt idx="8">
                  <c:v>84</c:v>
                </c:pt>
                <c:pt idx="9">
                  <c:v>65</c:v>
                </c:pt>
                <c:pt idx="10">
                  <c:v>59</c:v>
                </c:pt>
                <c:pt idx="11">
                  <c:v>61</c:v>
                </c:pt>
                <c:pt idx="12">
                  <c:v>67</c:v>
                </c:pt>
                <c:pt idx="13">
                  <c:v>75</c:v>
                </c:pt>
                <c:pt idx="14">
                  <c:v>76</c:v>
                </c:pt>
                <c:pt idx="15">
                  <c:v>74</c:v>
                </c:pt>
                <c:pt idx="16">
                  <c:v>75</c:v>
                </c:pt>
                <c:pt idx="17">
                  <c:v>68</c:v>
                </c:pt>
                <c:pt idx="18">
                  <c:v>69</c:v>
                </c:pt>
                <c:pt idx="19">
                  <c:v>70</c:v>
                </c:pt>
                <c:pt idx="20">
                  <c:v>67</c:v>
                </c:pt>
                <c:pt idx="21">
                  <c:v>71</c:v>
                </c:pt>
                <c:pt idx="22">
                  <c:v>60</c:v>
                </c:pt>
                <c:pt idx="23">
                  <c:v>61</c:v>
                </c:pt>
                <c:pt idx="24">
                  <c:v>68</c:v>
                </c:pt>
                <c:pt idx="25">
                  <c:v>64</c:v>
                </c:pt>
                <c:pt idx="26">
                  <c:v>52</c:v>
                </c:pt>
                <c:pt idx="27">
                  <c:v>59</c:v>
                </c:pt>
                <c:pt idx="28">
                  <c:v>56</c:v>
                </c:pt>
                <c:pt idx="29">
                  <c:v>46</c:v>
                </c:pt>
                <c:pt idx="30">
                  <c:v>9</c:v>
                </c:pt>
                <c:pt idx="31">
                  <c:v>45</c:v>
                </c:pt>
                <c:pt idx="32">
                  <c:v>53</c:v>
                </c:pt>
                <c:pt idx="33">
                  <c:v>60</c:v>
                </c:pt>
                <c:pt idx="34">
                  <c:v>52</c:v>
                </c:pt>
                <c:pt idx="35">
                  <c:v>50</c:v>
                </c:pt>
                <c:pt idx="36">
                  <c:v>62</c:v>
                </c:pt>
                <c:pt idx="37">
                  <c:v>47</c:v>
                </c:pt>
                <c:pt idx="38">
                  <c:v>48</c:v>
                </c:pt>
                <c:pt idx="39">
                  <c:v>59</c:v>
                </c:pt>
                <c:pt idx="40">
                  <c:v>52</c:v>
                </c:pt>
                <c:pt idx="41">
                  <c:v>48</c:v>
                </c:pt>
                <c:pt idx="42">
                  <c:v>49</c:v>
                </c:pt>
                <c:pt idx="43">
                  <c:v>49</c:v>
                </c:pt>
                <c:pt idx="44">
                  <c:v>42</c:v>
                </c:pt>
                <c:pt idx="45">
                  <c:v>50</c:v>
                </c:pt>
                <c:pt idx="46">
                  <c:v>56</c:v>
                </c:pt>
                <c:pt idx="47">
                  <c:v>53</c:v>
                </c:pt>
                <c:pt idx="48">
                  <c:v>56</c:v>
                </c:pt>
                <c:pt idx="49">
                  <c:v>38</c:v>
                </c:pt>
                <c:pt idx="50">
                  <c:v>56</c:v>
                </c:pt>
                <c:pt idx="51">
                  <c:v>52</c:v>
                </c:pt>
                <c:pt idx="52">
                  <c:v>52</c:v>
                </c:pt>
                <c:pt idx="53">
                  <c:v>51</c:v>
                </c:pt>
                <c:pt idx="54">
                  <c:v>37</c:v>
                </c:pt>
                <c:pt idx="55">
                  <c:v>53</c:v>
                </c:pt>
                <c:pt idx="56">
                  <c:v>49</c:v>
                </c:pt>
                <c:pt idx="57">
                  <c:v>48</c:v>
                </c:pt>
                <c:pt idx="58">
                  <c:v>39</c:v>
                </c:pt>
                <c:pt idx="59">
                  <c:v>38</c:v>
                </c:pt>
                <c:pt idx="6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60B-498B-B0C6-4336DAA45485}"/>
            </c:ext>
          </c:extLst>
        </c:ser>
        <c:ser>
          <c:idx val="1"/>
          <c:order val="1"/>
          <c:tx>
            <c:strRef>
              <c:f>'Hoja1 (2)'!$B$18</c:f>
              <c:strCache>
                <c:ptCount val="1"/>
                <c:pt idx="0">
                  <c:v>Guayaquil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/>
          </c:spPr>
          <c:invertIfNegative val="0"/>
          <c:dLbls>
            <c:dLbl>
              <c:idx val="60"/>
              <c:layout>
                <c:manualLayout>
                  <c:x val="-9.2440975972314155E-4"/>
                  <c:y val="-0.192257692550191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60B-498B-B0C6-4336DAA454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'Hoja1 (2)'!$C$16:$BK$16</c:f>
              <c:numCache>
                <c:formatCode>m/d/yyyy</c:formatCode>
                <c:ptCount val="61"/>
                <c:pt idx="0">
                  <c:v>44317</c:v>
                </c:pt>
                <c:pt idx="1">
                  <c:v>44318</c:v>
                </c:pt>
                <c:pt idx="2">
                  <c:v>44319</c:v>
                </c:pt>
                <c:pt idx="3">
                  <c:v>44320</c:v>
                </c:pt>
                <c:pt idx="4">
                  <c:v>44321</c:v>
                </c:pt>
                <c:pt idx="5">
                  <c:v>44322</c:v>
                </c:pt>
                <c:pt idx="6">
                  <c:v>44323</c:v>
                </c:pt>
                <c:pt idx="7">
                  <c:v>44324</c:v>
                </c:pt>
                <c:pt idx="8">
                  <c:v>44325</c:v>
                </c:pt>
                <c:pt idx="9">
                  <c:v>44326</c:v>
                </c:pt>
                <c:pt idx="10">
                  <c:v>44327</c:v>
                </c:pt>
                <c:pt idx="11">
                  <c:v>44328</c:v>
                </c:pt>
                <c:pt idx="12">
                  <c:v>44329</c:v>
                </c:pt>
                <c:pt idx="13">
                  <c:v>44330</c:v>
                </c:pt>
                <c:pt idx="14">
                  <c:v>44331</c:v>
                </c:pt>
                <c:pt idx="15">
                  <c:v>44332</c:v>
                </c:pt>
                <c:pt idx="16">
                  <c:v>44333</c:v>
                </c:pt>
                <c:pt idx="17">
                  <c:v>44334</c:v>
                </c:pt>
                <c:pt idx="18">
                  <c:v>44335</c:v>
                </c:pt>
                <c:pt idx="19">
                  <c:v>44336</c:v>
                </c:pt>
                <c:pt idx="20">
                  <c:v>44337</c:v>
                </c:pt>
                <c:pt idx="21">
                  <c:v>44338</c:v>
                </c:pt>
                <c:pt idx="22">
                  <c:v>44339</c:v>
                </c:pt>
                <c:pt idx="23">
                  <c:v>44340</c:v>
                </c:pt>
                <c:pt idx="24">
                  <c:v>44341</c:v>
                </c:pt>
                <c:pt idx="25">
                  <c:v>44342</c:v>
                </c:pt>
                <c:pt idx="26">
                  <c:v>44343</c:v>
                </c:pt>
                <c:pt idx="27">
                  <c:v>44344</c:v>
                </c:pt>
                <c:pt idx="28">
                  <c:v>44345</c:v>
                </c:pt>
                <c:pt idx="29">
                  <c:v>44346</c:v>
                </c:pt>
                <c:pt idx="30">
                  <c:v>44347</c:v>
                </c:pt>
                <c:pt idx="31">
                  <c:v>44348</c:v>
                </c:pt>
                <c:pt idx="32">
                  <c:v>44349</c:v>
                </c:pt>
                <c:pt idx="33">
                  <c:v>44350</c:v>
                </c:pt>
                <c:pt idx="34">
                  <c:v>44351</c:v>
                </c:pt>
                <c:pt idx="35">
                  <c:v>44352</c:v>
                </c:pt>
                <c:pt idx="36">
                  <c:v>44353</c:v>
                </c:pt>
                <c:pt idx="37">
                  <c:v>44354</c:v>
                </c:pt>
                <c:pt idx="38">
                  <c:v>44355</c:v>
                </c:pt>
                <c:pt idx="39">
                  <c:v>44356</c:v>
                </c:pt>
                <c:pt idx="40">
                  <c:v>44357</c:v>
                </c:pt>
                <c:pt idx="41">
                  <c:v>44358</c:v>
                </c:pt>
                <c:pt idx="42">
                  <c:v>44359</c:v>
                </c:pt>
                <c:pt idx="43">
                  <c:v>44360</c:v>
                </c:pt>
                <c:pt idx="44">
                  <c:v>44361</c:v>
                </c:pt>
                <c:pt idx="45">
                  <c:v>44362</c:v>
                </c:pt>
                <c:pt idx="46">
                  <c:v>44363</c:v>
                </c:pt>
                <c:pt idx="47">
                  <c:v>44364</c:v>
                </c:pt>
                <c:pt idx="48">
                  <c:v>44365</c:v>
                </c:pt>
                <c:pt idx="49">
                  <c:v>44366</c:v>
                </c:pt>
                <c:pt idx="50">
                  <c:v>44367</c:v>
                </c:pt>
                <c:pt idx="51">
                  <c:v>44368</c:v>
                </c:pt>
                <c:pt idx="52">
                  <c:v>44369</c:v>
                </c:pt>
                <c:pt idx="53">
                  <c:v>44370</c:v>
                </c:pt>
                <c:pt idx="54">
                  <c:v>44371</c:v>
                </c:pt>
                <c:pt idx="55">
                  <c:v>44372</c:v>
                </c:pt>
                <c:pt idx="56">
                  <c:v>44373</c:v>
                </c:pt>
                <c:pt idx="57">
                  <c:v>44374</c:v>
                </c:pt>
                <c:pt idx="58">
                  <c:v>44375</c:v>
                </c:pt>
                <c:pt idx="59">
                  <c:v>44376</c:v>
                </c:pt>
                <c:pt idx="60">
                  <c:v>44377</c:v>
                </c:pt>
              </c:numCache>
            </c:numRef>
          </c:cat>
          <c:val>
            <c:numRef>
              <c:f>'Hoja1 (2)'!$C$18:$BK$18</c:f>
              <c:numCache>
                <c:formatCode>General</c:formatCode>
                <c:ptCount val="61"/>
                <c:pt idx="0">
                  <c:v>89</c:v>
                </c:pt>
                <c:pt idx="1">
                  <c:v>99</c:v>
                </c:pt>
                <c:pt idx="2">
                  <c:v>91</c:v>
                </c:pt>
                <c:pt idx="3">
                  <c:v>90</c:v>
                </c:pt>
                <c:pt idx="4">
                  <c:v>100</c:v>
                </c:pt>
                <c:pt idx="5">
                  <c:v>83</c:v>
                </c:pt>
                <c:pt idx="6">
                  <c:v>76</c:v>
                </c:pt>
                <c:pt idx="7">
                  <c:v>83</c:v>
                </c:pt>
                <c:pt idx="8">
                  <c:v>81</c:v>
                </c:pt>
                <c:pt idx="9">
                  <c:v>64</c:v>
                </c:pt>
                <c:pt idx="10">
                  <c:v>74</c:v>
                </c:pt>
                <c:pt idx="11">
                  <c:v>78</c:v>
                </c:pt>
                <c:pt idx="12">
                  <c:v>76</c:v>
                </c:pt>
                <c:pt idx="13">
                  <c:v>64</c:v>
                </c:pt>
                <c:pt idx="14">
                  <c:v>73</c:v>
                </c:pt>
                <c:pt idx="15">
                  <c:v>66</c:v>
                </c:pt>
                <c:pt idx="16">
                  <c:v>73</c:v>
                </c:pt>
                <c:pt idx="17">
                  <c:v>84</c:v>
                </c:pt>
                <c:pt idx="18">
                  <c:v>57</c:v>
                </c:pt>
                <c:pt idx="19">
                  <c:v>65</c:v>
                </c:pt>
                <c:pt idx="20">
                  <c:v>63</c:v>
                </c:pt>
                <c:pt idx="21">
                  <c:v>73</c:v>
                </c:pt>
                <c:pt idx="22">
                  <c:v>65</c:v>
                </c:pt>
                <c:pt idx="23">
                  <c:v>74</c:v>
                </c:pt>
                <c:pt idx="24">
                  <c:v>54</c:v>
                </c:pt>
                <c:pt idx="25">
                  <c:v>63</c:v>
                </c:pt>
                <c:pt idx="26">
                  <c:v>66</c:v>
                </c:pt>
                <c:pt idx="27">
                  <c:v>61</c:v>
                </c:pt>
                <c:pt idx="28">
                  <c:v>48</c:v>
                </c:pt>
                <c:pt idx="29">
                  <c:v>51</c:v>
                </c:pt>
                <c:pt idx="30">
                  <c:v>30</c:v>
                </c:pt>
                <c:pt idx="31">
                  <c:v>60</c:v>
                </c:pt>
                <c:pt idx="32">
                  <c:v>68</c:v>
                </c:pt>
                <c:pt idx="33">
                  <c:v>62</c:v>
                </c:pt>
                <c:pt idx="34">
                  <c:v>43</c:v>
                </c:pt>
                <c:pt idx="35">
                  <c:v>44</c:v>
                </c:pt>
                <c:pt idx="36">
                  <c:v>50</c:v>
                </c:pt>
                <c:pt idx="37">
                  <c:v>62</c:v>
                </c:pt>
                <c:pt idx="38">
                  <c:v>62</c:v>
                </c:pt>
                <c:pt idx="39">
                  <c:v>46</c:v>
                </c:pt>
                <c:pt idx="40">
                  <c:v>45</c:v>
                </c:pt>
                <c:pt idx="41">
                  <c:v>50</c:v>
                </c:pt>
                <c:pt idx="42">
                  <c:v>53</c:v>
                </c:pt>
                <c:pt idx="43">
                  <c:v>51</c:v>
                </c:pt>
                <c:pt idx="44">
                  <c:v>56</c:v>
                </c:pt>
                <c:pt idx="45">
                  <c:v>61</c:v>
                </c:pt>
                <c:pt idx="46">
                  <c:v>66</c:v>
                </c:pt>
                <c:pt idx="47">
                  <c:v>58</c:v>
                </c:pt>
                <c:pt idx="48">
                  <c:v>56</c:v>
                </c:pt>
                <c:pt idx="49">
                  <c:v>50</c:v>
                </c:pt>
                <c:pt idx="50">
                  <c:v>53</c:v>
                </c:pt>
                <c:pt idx="51">
                  <c:v>65</c:v>
                </c:pt>
                <c:pt idx="52">
                  <c:v>64</c:v>
                </c:pt>
                <c:pt idx="53">
                  <c:v>58</c:v>
                </c:pt>
                <c:pt idx="54">
                  <c:v>60</c:v>
                </c:pt>
                <c:pt idx="55">
                  <c:v>43</c:v>
                </c:pt>
                <c:pt idx="56">
                  <c:v>47</c:v>
                </c:pt>
                <c:pt idx="57">
                  <c:v>53</c:v>
                </c:pt>
                <c:pt idx="58">
                  <c:v>40</c:v>
                </c:pt>
                <c:pt idx="59">
                  <c:v>56</c:v>
                </c:pt>
                <c:pt idx="6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60B-498B-B0C6-4336DAA454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8383344"/>
        <c:axId val="339438272"/>
      </c:barChart>
      <c:lineChart>
        <c:grouping val="standard"/>
        <c:varyColors val="0"/>
        <c:ser>
          <c:idx val="2"/>
          <c:order val="2"/>
          <c:tx>
            <c:strRef>
              <c:f>'Hoja1 (2)'!$B$19</c:f>
              <c:strCache>
                <c:ptCount val="1"/>
                <c:pt idx="0">
                  <c:v>Ecuador </c:v>
                </c:pt>
              </c:strCache>
            </c:strRef>
          </c:tx>
          <c:spPr>
            <a:ln w="19050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'Hoja1 (2)'!$C$16:$BK$16</c:f>
              <c:numCache>
                <c:formatCode>m/d/yyyy</c:formatCode>
                <c:ptCount val="61"/>
                <c:pt idx="0">
                  <c:v>44317</c:v>
                </c:pt>
                <c:pt idx="1">
                  <c:v>44318</c:v>
                </c:pt>
                <c:pt idx="2">
                  <c:v>44319</c:v>
                </c:pt>
                <c:pt idx="3">
                  <c:v>44320</c:v>
                </c:pt>
                <c:pt idx="4">
                  <c:v>44321</c:v>
                </c:pt>
                <c:pt idx="5">
                  <c:v>44322</c:v>
                </c:pt>
                <c:pt idx="6">
                  <c:v>44323</c:v>
                </c:pt>
                <c:pt idx="7">
                  <c:v>44324</c:v>
                </c:pt>
                <c:pt idx="8">
                  <c:v>44325</c:v>
                </c:pt>
                <c:pt idx="9">
                  <c:v>44326</c:v>
                </c:pt>
                <c:pt idx="10">
                  <c:v>44327</c:v>
                </c:pt>
                <c:pt idx="11">
                  <c:v>44328</c:v>
                </c:pt>
                <c:pt idx="12">
                  <c:v>44329</c:v>
                </c:pt>
                <c:pt idx="13">
                  <c:v>44330</c:v>
                </c:pt>
                <c:pt idx="14">
                  <c:v>44331</c:v>
                </c:pt>
                <c:pt idx="15">
                  <c:v>44332</c:v>
                </c:pt>
                <c:pt idx="16">
                  <c:v>44333</c:v>
                </c:pt>
                <c:pt idx="17">
                  <c:v>44334</c:v>
                </c:pt>
                <c:pt idx="18">
                  <c:v>44335</c:v>
                </c:pt>
                <c:pt idx="19">
                  <c:v>44336</c:v>
                </c:pt>
                <c:pt idx="20">
                  <c:v>44337</c:v>
                </c:pt>
                <c:pt idx="21">
                  <c:v>44338</c:v>
                </c:pt>
                <c:pt idx="22">
                  <c:v>44339</c:v>
                </c:pt>
                <c:pt idx="23">
                  <c:v>44340</c:v>
                </c:pt>
                <c:pt idx="24">
                  <c:v>44341</c:v>
                </c:pt>
                <c:pt idx="25">
                  <c:v>44342</c:v>
                </c:pt>
                <c:pt idx="26">
                  <c:v>44343</c:v>
                </c:pt>
                <c:pt idx="27">
                  <c:v>44344</c:v>
                </c:pt>
                <c:pt idx="28">
                  <c:v>44345</c:v>
                </c:pt>
                <c:pt idx="29">
                  <c:v>44346</c:v>
                </c:pt>
                <c:pt idx="30">
                  <c:v>44347</c:v>
                </c:pt>
                <c:pt idx="31">
                  <c:v>44348</c:v>
                </c:pt>
                <c:pt idx="32">
                  <c:v>44349</c:v>
                </c:pt>
                <c:pt idx="33">
                  <c:v>44350</c:v>
                </c:pt>
                <c:pt idx="34">
                  <c:v>44351</c:v>
                </c:pt>
                <c:pt idx="35">
                  <c:v>44352</c:v>
                </c:pt>
                <c:pt idx="36">
                  <c:v>44353</c:v>
                </c:pt>
                <c:pt idx="37">
                  <c:v>44354</c:v>
                </c:pt>
                <c:pt idx="38">
                  <c:v>44355</c:v>
                </c:pt>
                <c:pt idx="39">
                  <c:v>44356</c:v>
                </c:pt>
                <c:pt idx="40">
                  <c:v>44357</c:v>
                </c:pt>
                <c:pt idx="41">
                  <c:v>44358</c:v>
                </c:pt>
                <c:pt idx="42">
                  <c:v>44359</c:v>
                </c:pt>
                <c:pt idx="43">
                  <c:v>44360</c:v>
                </c:pt>
                <c:pt idx="44">
                  <c:v>44361</c:v>
                </c:pt>
                <c:pt idx="45">
                  <c:v>44362</c:v>
                </c:pt>
                <c:pt idx="46">
                  <c:v>44363</c:v>
                </c:pt>
                <c:pt idx="47">
                  <c:v>44364</c:v>
                </c:pt>
                <c:pt idx="48">
                  <c:v>44365</c:v>
                </c:pt>
                <c:pt idx="49">
                  <c:v>44366</c:v>
                </c:pt>
                <c:pt idx="50">
                  <c:v>44367</c:v>
                </c:pt>
                <c:pt idx="51">
                  <c:v>44368</c:v>
                </c:pt>
                <c:pt idx="52">
                  <c:v>44369</c:v>
                </c:pt>
                <c:pt idx="53">
                  <c:v>44370</c:v>
                </c:pt>
                <c:pt idx="54">
                  <c:v>44371</c:v>
                </c:pt>
                <c:pt idx="55">
                  <c:v>44372</c:v>
                </c:pt>
                <c:pt idx="56">
                  <c:v>44373</c:v>
                </c:pt>
                <c:pt idx="57">
                  <c:v>44374</c:v>
                </c:pt>
                <c:pt idx="58">
                  <c:v>44375</c:v>
                </c:pt>
                <c:pt idx="59">
                  <c:v>44376</c:v>
                </c:pt>
                <c:pt idx="60">
                  <c:v>44377</c:v>
                </c:pt>
              </c:numCache>
            </c:numRef>
          </c:cat>
          <c:val>
            <c:numRef>
              <c:f>'Hoja1 (2)'!$C$19:$BK$19</c:f>
              <c:numCache>
                <c:formatCode>General</c:formatCode>
                <c:ptCount val="61"/>
                <c:pt idx="0">
                  <c:v>420</c:v>
                </c:pt>
                <c:pt idx="1">
                  <c:v>423</c:v>
                </c:pt>
                <c:pt idx="2">
                  <c:v>424</c:v>
                </c:pt>
                <c:pt idx="3">
                  <c:v>419</c:v>
                </c:pt>
                <c:pt idx="4">
                  <c:v>458</c:v>
                </c:pt>
                <c:pt idx="5">
                  <c:v>404</c:v>
                </c:pt>
                <c:pt idx="6">
                  <c:v>375</c:v>
                </c:pt>
                <c:pt idx="7">
                  <c:v>389</c:v>
                </c:pt>
                <c:pt idx="8">
                  <c:v>374</c:v>
                </c:pt>
                <c:pt idx="9">
                  <c:v>374</c:v>
                </c:pt>
                <c:pt idx="10">
                  <c:v>367</c:v>
                </c:pt>
                <c:pt idx="11">
                  <c:v>360</c:v>
                </c:pt>
                <c:pt idx="12">
                  <c:v>370</c:v>
                </c:pt>
                <c:pt idx="13">
                  <c:v>364</c:v>
                </c:pt>
                <c:pt idx="14">
                  <c:v>343</c:v>
                </c:pt>
                <c:pt idx="15">
                  <c:v>313</c:v>
                </c:pt>
                <c:pt idx="16">
                  <c:v>370</c:v>
                </c:pt>
                <c:pt idx="17">
                  <c:v>346</c:v>
                </c:pt>
                <c:pt idx="18">
                  <c:v>293</c:v>
                </c:pt>
                <c:pt idx="19">
                  <c:v>311</c:v>
                </c:pt>
                <c:pt idx="20">
                  <c:v>300</c:v>
                </c:pt>
                <c:pt idx="21">
                  <c:v>321</c:v>
                </c:pt>
                <c:pt idx="22">
                  <c:v>303</c:v>
                </c:pt>
                <c:pt idx="23">
                  <c:v>306</c:v>
                </c:pt>
                <c:pt idx="24">
                  <c:v>324</c:v>
                </c:pt>
                <c:pt idx="25">
                  <c:v>280</c:v>
                </c:pt>
                <c:pt idx="26">
                  <c:v>275</c:v>
                </c:pt>
                <c:pt idx="27">
                  <c:v>236</c:v>
                </c:pt>
                <c:pt idx="28">
                  <c:v>217</c:v>
                </c:pt>
                <c:pt idx="29">
                  <c:v>206</c:v>
                </c:pt>
                <c:pt idx="30">
                  <c:v>75</c:v>
                </c:pt>
                <c:pt idx="31">
                  <c:v>262</c:v>
                </c:pt>
                <c:pt idx="32">
                  <c:v>288</c:v>
                </c:pt>
                <c:pt idx="33">
                  <c:v>298</c:v>
                </c:pt>
                <c:pt idx="34">
                  <c:v>257</c:v>
                </c:pt>
                <c:pt idx="35">
                  <c:v>265</c:v>
                </c:pt>
                <c:pt idx="36">
                  <c:v>277</c:v>
                </c:pt>
                <c:pt idx="37">
                  <c:v>281</c:v>
                </c:pt>
                <c:pt idx="38">
                  <c:v>293</c:v>
                </c:pt>
                <c:pt idx="39">
                  <c:v>285</c:v>
                </c:pt>
                <c:pt idx="40">
                  <c:v>265</c:v>
                </c:pt>
                <c:pt idx="41">
                  <c:v>272</c:v>
                </c:pt>
                <c:pt idx="42">
                  <c:v>266</c:v>
                </c:pt>
                <c:pt idx="43">
                  <c:v>255</c:v>
                </c:pt>
                <c:pt idx="44">
                  <c:v>267</c:v>
                </c:pt>
                <c:pt idx="45">
                  <c:v>267</c:v>
                </c:pt>
                <c:pt idx="46">
                  <c:v>256</c:v>
                </c:pt>
                <c:pt idx="47">
                  <c:v>262</c:v>
                </c:pt>
                <c:pt idx="48">
                  <c:v>271</c:v>
                </c:pt>
                <c:pt idx="49">
                  <c:v>262</c:v>
                </c:pt>
                <c:pt idx="50">
                  <c:v>261</c:v>
                </c:pt>
                <c:pt idx="51">
                  <c:v>256</c:v>
                </c:pt>
                <c:pt idx="52">
                  <c:v>270</c:v>
                </c:pt>
                <c:pt idx="53">
                  <c:v>284</c:v>
                </c:pt>
                <c:pt idx="54">
                  <c:v>222</c:v>
                </c:pt>
                <c:pt idx="55">
                  <c:v>227</c:v>
                </c:pt>
                <c:pt idx="56">
                  <c:v>256</c:v>
                </c:pt>
                <c:pt idx="57">
                  <c:v>248</c:v>
                </c:pt>
                <c:pt idx="58">
                  <c:v>212</c:v>
                </c:pt>
                <c:pt idx="59">
                  <c:v>192</c:v>
                </c:pt>
                <c:pt idx="60">
                  <c:v>83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7-160B-498B-B0C6-4336DAA454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0388304"/>
        <c:axId val="266126352"/>
      </c:lineChart>
      <c:dateAx>
        <c:axId val="268383344"/>
        <c:scaling>
          <c:orientation val="minMax"/>
          <c:max val="44377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39438272"/>
        <c:crosses val="autoZero"/>
        <c:auto val="1"/>
        <c:lblOffset val="100"/>
        <c:baseTimeUnit val="days"/>
        <c:majorUnit val="1"/>
        <c:majorTimeUnit val="days"/>
        <c:minorUnit val="1"/>
        <c:minorTimeUnit val="days"/>
      </c:dateAx>
      <c:valAx>
        <c:axId val="339438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68383344"/>
        <c:crosses val="autoZero"/>
        <c:crossBetween val="between"/>
      </c:valAx>
      <c:valAx>
        <c:axId val="26612635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40388304"/>
        <c:crosses val="max"/>
        <c:crossBetween val="between"/>
      </c:valAx>
      <c:dateAx>
        <c:axId val="34038830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66126352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3202220441533419"/>
          <c:y val="4.9058512066216482E-2"/>
          <c:w val="0.25998326353946832"/>
          <c:h val="0.176558643690578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VACUNOMETRO!$C$6</c:f>
              <c:strCache>
                <c:ptCount val="1"/>
                <c:pt idx="0">
                  <c:v>Primera dosis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3C4-4B0F-856E-94A7898980F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3C4-4B0F-856E-94A7898980F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3C4-4B0F-856E-94A7898980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VACUNOMETRO!$B$7:$B$9</c:f>
              <c:strCache>
                <c:ptCount val="3"/>
                <c:pt idx="0">
                  <c:v>16 - 49</c:v>
                </c:pt>
                <c:pt idx="1">
                  <c:v>50 - 64</c:v>
                </c:pt>
                <c:pt idx="2">
                  <c:v>65 y más</c:v>
                </c:pt>
              </c:strCache>
            </c:strRef>
          </c:cat>
          <c:val>
            <c:numRef>
              <c:f>VACUNOMETRO!$C$7:$C$9</c:f>
              <c:numCache>
                <c:formatCode>General</c:formatCode>
                <c:ptCount val="3"/>
                <c:pt idx="0">
                  <c:v>209668</c:v>
                </c:pt>
                <c:pt idx="1">
                  <c:v>198617</c:v>
                </c:pt>
                <c:pt idx="2">
                  <c:v>196110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3C4-4B0F-856E-94A7898980FA}"/>
            </c:ext>
          </c:extLst>
        </c:ser>
        <c:ser>
          <c:idx val="1"/>
          <c:order val="1"/>
          <c:tx>
            <c:strRef>
              <c:f>VACUNOMETRO!$D$6</c:f>
              <c:strCache>
                <c:ptCount val="1"/>
                <c:pt idx="0">
                  <c:v>Segunda dosis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VACUNOMETRO!$B$7:$B$9</c:f>
              <c:strCache>
                <c:ptCount val="3"/>
                <c:pt idx="0">
                  <c:v>16 - 49</c:v>
                </c:pt>
                <c:pt idx="1">
                  <c:v>50 - 64</c:v>
                </c:pt>
                <c:pt idx="2">
                  <c:v>65 y más</c:v>
                </c:pt>
              </c:strCache>
            </c:strRef>
          </c:cat>
          <c:val>
            <c:numRef>
              <c:f>VACUNOMETRO!$D$7:$D$9</c:f>
              <c:numCache>
                <c:formatCode>General</c:formatCode>
                <c:ptCount val="3"/>
                <c:pt idx="0">
                  <c:v>96838</c:v>
                </c:pt>
                <c:pt idx="1">
                  <c:v>55839</c:v>
                </c:pt>
                <c:pt idx="2">
                  <c:v>160845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3C4-4B0F-856E-94A789898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844401311"/>
        <c:axId val="844395903"/>
      </c:barChart>
      <c:lineChart>
        <c:grouping val="standard"/>
        <c:varyColors val="0"/>
        <c:ser>
          <c:idx val="2"/>
          <c:order val="2"/>
          <c:tx>
            <c:strRef>
              <c:f>VACUNOMETRO!$G$6</c:f>
              <c:strCache>
                <c:ptCount val="1"/>
                <c:pt idx="0">
                  <c:v>Cobertura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6.7124877642447444E-3"/>
                  <c:y val="-8.949555829702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3C4-4B0F-856E-94A7898980F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93C4-4B0F-856E-94A7898980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(VACUNOMETRO!$C$6:$D$6,VACUNOMETRO!$G$6)</c:f>
              <c:multiLvlStrCache>
                <c:ptCount val="2"/>
                <c:lvl>
                  <c:pt idx="0">
                    <c:v>Segunda dosis</c:v>
                  </c:pt>
                  <c:pt idx="1">
                    <c:v>Cobertura</c:v>
                  </c:pt>
                </c:lvl>
                <c:lvl>
                  <c:pt idx="0">
                    <c:v>Primera dosis</c:v>
                  </c:pt>
                </c:lvl>
              </c:multiLvlStrCache>
            </c:multiLvlStrRef>
          </c:cat>
          <c:val>
            <c:numRef>
              <c:f>VACUNOMETRO!$G$7:$G$9</c:f>
              <c:numCache>
                <c:formatCode>0%</c:formatCode>
                <c:ptCount val="3"/>
                <c:pt idx="0">
                  <c:v>6.5312213483240456E-2</c:v>
                </c:pt>
                <c:pt idx="1">
                  <c:v>0.18528696959850591</c:v>
                </c:pt>
                <c:pt idx="2">
                  <c:v>0.97747227063239783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3C4-4B0F-856E-94A789898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4401727"/>
        <c:axId val="844395071"/>
      </c:lineChart>
      <c:catAx>
        <c:axId val="844401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844395903"/>
        <c:crosses val="autoZero"/>
        <c:auto val="1"/>
        <c:lblAlgn val="ctr"/>
        <c:lblOffset val="100"/>
        <c:noMultiLvlLbl val="0"/>
      </c:catAx>
      <c:valAx>
        <c:axId val="8443959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844401311"/>
        <c:crosses val="autoZero"/>
        <c:crossBetween val="between"/>
      </c:valAx>
      <c:valAx>
        <c:axId val="844395071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844401727"/>
        <c:crosses val="max"/>
        <c:crossBetween val="between"/>
      </c:valAx>
      <c:catAx>
        <c:axId val="84440172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4439507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503944392096271E-2"/>
          <c:y val="0.10922043308276075"/>
          <c:w val="0.94074939936971114"/>
          <c:h val="0.7798342661254377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rgbClr val="2798F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45F-4722-A4E1-46EB1210D5B0}"/>
              </c:ext>
            </c:extLst>
          </c:dPt>
          <c:dPt>
            <c:idx val="13"/>
            <c:invertIfNegative val="0"/>
            <c:bubble3D val="0"/>
            <c:spPr>
              <a:solidFill>
                <a:srgbClr val="2798F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45F-4722-A4E1-46EB1210D5B0}"/>
              </c:ext>
            </c:extLst>
          </c:dPt>
          <c:dPt>
            <c:idx val="14"/>
            <c:invertIfNegative val="0"/>
            <c:bubble3D val="0"/>
            <c:spPr>
              <a:solidFill>
                <a:srgbClr val="2798F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45F-4722-A4E1-46EB1210D5B0}"/>
              </c:ext>
            </c:extLst>
          </c:dPt>
          <c:dPt>
            <c:idx val="15"/>
            <c:invertIfNegative val="0"/>
            <c:bubble3D val="0"/>
            <c:spPr>
              <a:solidFill>
                <a:srgbClr val="2798F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45F-4722-A4E1-46EB1210D5B0}"/>
              </c:ext>
            </c:extLst>
          </c:dPt>
          <c:dPt>
            <c:idx val="16"/>
            <c:invertIfNegative val="0"/>
            <c:bubble3D val="0"/>
            <c:spPr>
              <a:solidFill>
                <a:srgbClr val="2798F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45F-4722-A4E1-46EB1210D5B0}"/>
              </c:ext>
            </c:extLst>
          </c:dPt>
          <c:dPt>
            <c:idx val="17"/>
            <c:invertIfNegative val="0"/>
            <c:bubble3D val="0"/>
            <c:spPr>
              <a:solidFill>
                <a:srgbClr val="2798F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45F-4722-A4E1-46EB1210D5B0}"/>
              </c:ext>
            </c:extLst>
          </c:dPt>
          <c:dPt>
            <c:idx val="18"/>
            <c:invertIfNegative val="0"/>
            <c:bubble3D val="0"/>
            <c:spPr>
              <a:solidFill>
                <a:srgbClr val="2798F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45F-4722-A4E1-46EB1210D5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[Confirmados_mes_Corte20210703.xlsx]CONFIRM_POR_MES!$A$3:$A$21</c:f>
              <c:numCache>
                <c:formatCode>mmm\-yy</c:formatCode>
                <c:ptCount val="19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</c:numCache>
            </c:numRef>
          </c:cat>
          <c:val>
            <c:numRef>
              <c:f>[Confirmados_mes_Corte20210703.xlsx]CONFIRM_POR_MES!$B$3:$B$21</c:f>
              <c:numCache>
                <c:formatCode>General</c:formatCode>
                <c:ptCount val="19"/>
                <c:pt idx="1">
                  <c:v>5</c:v>
                </c:pt>
                <c:pt idx="2">
                  <c:v>718</c:v>
                </c:pt>
                <c:pt idx="3">
                  <c:v>2249</c:v>
                </c:pt>
                <c:pt idx="4">
                  <c:v>4190</c:v>
                </c:pt>
                <c:pt idx="5">
                  <c:v>8484</c:v>
                </c:pt>
                <c:pt idx="6">
                  <c:v>14791</c:v>
                </c:pt>
                <c:pt idx="7">
                  <c:v>14674</c:v>
                </c:pt>
                <c:pt idx="8">
                  <c:v>9782</c:v>
                </c:pt>
                <c:pt idx="9">
                  <c:v>6429</c:v>
                </c:pt>
                <c:pt idx="10">
                  <c:v>6727</c:v>
                </c:pt>
                <c:pt idx="11">
                  <c:v>11008</c:v>
                </c:pt>
                <c:pt idx="12">
                  <c:v>14973</c:v>
                </c:pt>
                <c:pt idx="13">
                  <c:v>9893</c:v>
                </c:pt>
                <c:pt idx="14">
                  <c:v>14033</c:v>
                </c:pt>
                <c:pt idx="15">
                  <c:v>18773</c:v>
                </c:pt>
                <c:pt idx="16">
                  <c:v>10522</c:v>
                </c:pt>
                <c:pt idx="17">
                  <c:v>5298</c:v>
                </c:pt>
                <c:pt idx="18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45F-4722-A4E1-46EB1210D5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9080896"/>
        <c:axId val="1499083808"/>
      </c:barChart>
      <c:dateAx>
        <c:axId val="149908089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99083808"/>
        <c:crosses val="autoZero"/>
        <c:auto val="1"/>
        <c:lblOffset val="100"/>
        <c:baseTimeUnit val="months"/>
      </c:dateAx>
      <c:valAx>
        <c:axId val="1499083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99080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>
          <a:solidFill>
            <a:srgbClr val="002060"/>
          </a:solidFill>
        </a:defRPr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44AFF-BA62-4346-877E-C503B6DD0EF6}" type="datetimeFigureOut">
              <a:rPr lang="es-EC" smtClean="0"/>
              <a:t>5/7/2021</a:t>
            </a:fld>
            <a:endParaRPr lang="es-EC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D665A-358A-4E49-8F9F-AFE86A6D9AEA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79374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93" cy="4978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815" y="0"/>
            <a:ext cx="2945293" cy="4978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8A9EA-BD99-485E-9AAE-376D746F691C}" type="datetimeFigureOut">
              <a:rPr lang="es-EC" smtClean="0"/>
              <a:t>5/7/2021</a:t>
            </a:fld>
            <a:endParaRPr lang="es-EC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4" y="4777406"/>
            <a:ext cx="5437827" cy="39093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340"/>
            <a:ext cx="2945293" cy="4978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815" y="9430340"/>
            <a:ext cx="2945293" cy="4978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8BE70-1337-4CC2-9350-C261B762F41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01346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30408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32274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83882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03398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61487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8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D15-FD4E-8A41-A803-E99675C883C6}" type="datetimeFigureOut">
              <a:rPr lang="es-ES_tradnl" smtClean="0"/>
              <a:t>05/07/2021</a:t>
            </a:fld>
            <a:endParaRPr lang="es-ES_tradn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0906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D15-FD4E-8A41-A803-E99675C883C6}" type="datetimeFigureOut">
              <a:rPr lang="es-ES_tradnl" smtClean="0"/>
              <a:t>05/07/2021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5375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D15-FD4E-8A41-A803-E99675C883C6}" type="datetimeFigureOut">
              <a:rPr lang="es-ES_tradnl" smtClean="0"/>
              <a:t>05/07/2021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13906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D15-FD4E-8A41-A803-E99675C883C6}" type="datetimeFigureOut">
              <a:rPr lang="es-ES_tradnl" smtClean="0"/>
              <a:t>05/07/2021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42665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D15-FD4E-8A41-A803-E99675C883C6}" type="datetimeFigureOut">
              <a:rPr lang="es-ES_tradnl" smtClean="0"/>
              <a:t>05/07/2021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608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FR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n 6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5157" y="2852436"/>
            <a:ext cx="1269748" cy="134738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99766" y="558800"/>
            <a:ext cx="2252484" cy="558800"/>
          </a:xfrm>
          <a:prstGeom prst="rect">
            <a:avLst/>
          </a:prstGeom>
        </p:spPr>
      </p:pic>
      <p:sp>
        <p:nvSpPr>
          <p:cNvPr id="12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336420" y="548249"/>
            <a:ext cx="8952723" cy="524506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Bambino-Regular" panose="00000500000000000000" pitchFamily="2" charset="0"/>
              </a:rPr>
              <a:t>Información de casos corresponde a pruebas PCR</a:t>
            </a:r>
            <a:endParaRPr lang="es-EC" sz="2800" dirty="0">
              <a:solidFill>
                <a:schemeClr val="bg1">
                  <a:lumMod val="50000"/>
                </a:schemeClr>
              </a:solidFill>
              <a:latin typeface="Bambino-Regular" panose="000005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62" y="1463512"/>
            <a:ext cx="2300255" cy="3573812"/>
          </a:xfrm>
          <a:prstGeom prst="rect">
            <a:avLst/>
          </a:prstGeom>
        </p:spPr>
      </p:pic>
      <p:sp>
        <p:nvSpPr>
          <p:cNvPr id="14" name="Marcador de texto 11"/>
          <p:cNvSpPr>
            <a:spLocks noGrp="1"/>
          </p:cNvSpPr>
          <p:nvPr>
            <p:ph type="body" sz="quarter" idx="13"/>
          </p:nvPr>
        </p:nvSpPr>
        <p:spPr>
          <a:xfrm>
            <a:off x="1385593" y="1704525"/>
            <a:ext cx="1299285" cy="366851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E73122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18" name="Marcador de texto 11"/>
          <p:cNvSpPr>
            <a:spLocks noGrp="1"/>
          </p:cNvSpPr>
          <p:nvPr>
            <p:ph type="body" sz="quarter" idx="14"/>
          </p:nvPr>
        </p:nvSpPr>
        <p:spPr>
          <a:xfrm>
            <a:off x="1396428" y="2571005"/>
            <a:ext cx="1288450" cy="366851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1599D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19" name="Marcador de texto 11"/>
          <p:cNvSpPr>
            <a:spLocks noGrp="1"/>
          </p:cNvSpPr>
          <p:nvPr>
            <p:ph type="body" sz="quarter" idx="15"/>
          </p:nvPr>
        </p:nvSpPr>
        <p:spPr>
          <a:xfrm>
            <a:off x="1396428" y="3485405"/>
            <a:ext cx="1288450" cy="366851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EF5B3F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20" name="Marcador de texto 11"/>
          <p:cNvSpPr>
            <a:spLocks noGrp="1"/>
          </p:cNvSpPr>
          <p:nvPr>
            <p:ph type="body" sz="quarter" idx="16"/>
          </p:nvPr>
        </p:nvSpPr>
        <p:spPr>
          <a:xfrm>
            <a:off x="1396428" y="4450605"/>
            <a:ext cx="1288450" cy="366851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22" name="Rectángulo 21"/>
          <p:cNvSpPr/>
          <p:nvPr userDrawn="1"/>
        </p:nvSpPr>
        <p:spPr>
          <a:xfrm>
            <a:off x="1205202" y="1303163"/>
            <a:ext cx="16729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00" dirty="0">
                <a:solidFill>
                  <a:srgbClr val="E73122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CASOS CONFIRMADOS</a:t>
            </a:r>
          </a:p>
        </p:txBody>
      </p:sp>
      <p:sp>
        <p:nvSpPr>
          <p:cNvPr id="26" name="Rectángulo 25"/>
          <p:cNvSpPr/>
          <p:nvPr userDrawn="1"/>
        </p:nvSpPr>
        <p:spPr>
          <a:xfrm>
            <a:off x="1203289" y="2199303"/>
            <a:ext cx="16748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00" dirty="0">
                <a:solidFill>
                  <a:srgbClr val="1599D6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CASOS DESCARTADOS</a:t>
            </a:r>
          </a:p>
        </p:txBody>
      </p:sp>
      <p:sp>
        <p:nvSpPr>
          <p:cNvPr id="27" name="Rectángulo 26"/>
          <p:cNvSpPr/>
          <p:nvPr userDrawn="1"/>
        </p:nvSpPr>
        <p:spPr>
          <a:xfrm>
            <a:off x="1205202" y="3175156"/>
            <a:ext cx="17356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00" dirty="0">
                <a:solidFill>
                  <a:srgbClr val="EF5B3F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CASOS CON SOSPECHA</a:t>
            </a:r>
          </a:p>
        </p:txBody>
      </p:sp>
      <p:sp>
        <p:nvSpPr>
          <p:cNvPr id="28" name="Rectángulo 27"/>
          <p:cNvSpPr/>
          <p:nvPr userDrawn="1"/>
        </p:nvSpPr>
        <p:spPr>
          <a:xfrm>
            <a:off x="1201574" y="4108109"/>
            <a:ext cx="16765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00" dirty="0">
                <a:solidFill>
                  <a:srgbClr val="095DA6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MUESTRAS TOMADAS</a:t>
            </a:r>
          </a:p>
        </p:txBody>
      </p:sp>
      <p:sp>
        <p:nvSpPr>
          <p:cNvPr id="32" name="Rectángulo 31"/>
          <p:cNvSpPr/>
          <p:nvPr userDrawn="1"/>
        </p:nvSpPr>
        <p:spPr>
          <a:xfrm>
            <a:off x="0" y="6350000"/>
            <a:ext cx="12192000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50" dirty="0">
              <a:solidFill>
                <a:srgbClr val="095DA6"/>
              </a:solidFill>
            </a:endParaRPr>
          </a:p>
        </p:txBody>
      </p:sp>
      <p:sp>
        <p:nvSpPr>
          <p:cNvPr id="30" name="Marcador de texto 11"/>
          <p:cNvSpPr>
            <a:spLocks noGrp="1"/>
          </p:cNvSpPr>
          <p:nvPr>
            <p:ph type="body" sz="quarter" idx="18" hasCustomPrompt="1"/>
          </p:nvPr>
        </p:nvSpPr>
        <p:spPr>
          <a:xfrm>
            <a:off x="125387" y="6403364"/>
            <a:ext cx="3949700" cy="370116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Fuente:</a:t>
            </a:r>
          </a:p>
        </p:txBody>
      </p:sp>
      <p:sp>
        <p:nvSpPr>
          <p:cNvPr id="31" name="Marcador de texto 11"/>
          <p:cNvSpPr>
            <a:spLocks noGrp="1"/>
          </p:cNvSpPr>
          <p:nvPr>
            <p:ph type="body" sz="quarter" idx="19" hasCustomPrompt="1"/>
          </p:nvPr>
        </p:nvSpPr>
        <p:spPr>
          <a:xfrm>
            <a:off x="8491263" y="6403364"/>
            <a:ext cx="3557637" cy="363841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Fecha de última actualización:</a:t>
            </a:r>
          </a:p>
        </p:txBody>
      </p:sp>
      <p:sp>
        <p:nvSpPr>
          <p:cNvPr id="38" name="Rectángulo 37"/>
          <p:cNvSpPr/>
          <p:nvPr userDrawn="1"/>
        </p:nvSpPr>
        <p:spPr>
          <a:xfrm>
            <a:off x="7300135" y="1653430"/>
            <a:ext cx="23310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000" dirty="0">
                <a:solidFill>
                  <a:srgbClr val="E73122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CASOS CONFIRMADOS POR</a:t>
            </a:r>
            <a:r>
              <a:rPr lang="es-ES_tradnl" sz="1000" baseline="0" dirty="0">
                <a:solidFill>
                  <a:srgbClr val="E73122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SEXO</a:t>
            </a:r>
            <a:endParaRPr lang="es-ES_tradnl" sz="1000" dirty="0">
              <a:solidFill>
                <a:srgbClr val="E73122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pic>
        <p:nvPicPr>
          <p:cNvPr id="39" name="Imagen 3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69525" y="1979857"/>
            <a:ext cx="3690179" cy="1221619"/>
          </a:xfrm>
          <a:prstGeom prst="rect">
            <a:avLst/>
          </a:prstGeom>
        </p:spPr>
      </p:pic>
      <p:sp>
        <p:nvSpPr>
          <p:cNvPr id="40" name="Marcador de texto 11"/>
          <p:cNvSpPr>
            <a:spLocks noGrp="1"/>
          </p:cNvSpPr>
          <p:nvPr>
            <p:ph type="body" sz="quarter" idx="22"/>
          </p:nvPr>
        </p:nvSpPr>
        <p:spPr>
          <a:xfrm>
            <a:off x="7908734" y="2138614"/>
            <a:ext cx="1213309" cy="382587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E73122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41" name="Marcador de texto 11"/>
          <p:cNvSpPr>
            <a:spLocks noGrp="1"/>
          </p:cNvSpPr>
          <p:nvPr>
            <p:ph type="body" sz="quarter" idx="23"/>
          </p:nvPr>
        </p:nvSpPr>
        <p:spPr>
          <a:xfrm>
            <a:off x="10118534" y="2140670"/>
            <a:ext cx="1264109" cy="382587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E73122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42" name="Marcador de texto 11"/>
          <p:cNvSpPr>
            <a:spLocks noGrp="1"/>
          </p:cNvSpPr>
          <p:nvPr>
            <p:ph type="body" sz="quarter" idx="24"/>
          </p:nvPr>
        </p:nvSpPr>
        <p:spPr>
          <a:xfrm>
            <a:off x="7501092" y="2750245"/>
            <a:ext cx="1227252" cy="382587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chemeClr val="bg1">
                    <a:lumMod val="50000"/>
                  </a:schemeClr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43" name="Marcador de texto 11"/>
          <p:cNvSpPr>
            <a:spLocks noGrp="1"/>
          </p:cNvSpPr>
          <p:nvPr>
            <p:ph type="body" sz="quarter" idx="25"/>
          </p:nvPr>
        </p:nvSpPr>
        <p:spPr>
          <a:xfrm>
            <a:off x="9604184" y="2733356"/>
            <a:ext cx="1333959" cy="382587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chemeClr val="bg1">
                    <a:lumMod val="50000"/>
                  </a:schemeClr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52" name="Rectángulo 37"/>
          <p:cNvSpPr/>
          <p:nvPr userDrawn="1"/>
        </p:nvSpPr>
        <p:spPr>
          <a:xfrm>
            <a:off x="7300135" y="3440508"/>
            <a:ext cx="40825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_tradnl" sz="1000" dirty="0">
                <a:solidFill>
                  <a:srgbClr val="FF000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PORCENTAJE</a:t>
            </a:r>
            <a:r>
              <a:rPr lang="es-ES_tradnl" sz="1000" baseline="0" dirty="0">
                <a:solidFill>
                  <a:srgbClr val="FF000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DE CASOS CONFIRMADOS POR GRUPO ETARIO CON RESPECTO AL TOTAL DE CASOS CONFIRMADOS</a:t>
            </a:r>
            <a:endParaRPr lang="es-ES_tradnl" sz="1000" dirty="0">
              <a:solidFill>
                <a:srgbClr val="FF0000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pic>
        <p:nvPicPr>
          <p:cNvPr id="53" name="Imagen 5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34194" y="4317824"/>
            <a:ext cx="1421861" cy="1508794"/>
          </a:xfrm>
          <a:prstGeom prst="rect">
            <a:avLst/>
          </a:prstGeom>
        </p:spPr>
      </p:pic>
      <p:sp>
        <p:nvSpPr>
          <p:cNvPr id="34" name="Rectángulo 33"/>
          <p:cNvSpPr/>
          <p:nvPr userDrawn="1"/>
        </p:nvSpPr>
        <p:spPr>
          <a:xfrm>
            <a:off x="4687883" y="3202577"/>
            <a:ext cx="12575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0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TASA DE</a:t>
            </a:r>
          </a:p>
          <a:p>
            <a:pPr algn="ctr"/>
            <a:r>
              <a:rPr lang="es-ES_tradnl" sz="10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POSITIVIDAD</a:t>
            </a:r>
          </a:p>
        </p:txBody>
      </p:sp>
      <p:sp>
        <p:nvSpPr>
          <p:cNvPr id="54" name="Rectángulo 53"/>
          <p:cNvSpPr/>
          <p:nvPr userDrawn="1"/>
        </p:nvSpPr>
        <p:spPr>
          <a:xfrm>
            <a:off x="4534435" y="4587005"/>
            <a:ext cx="1621377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05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Velocidad de contagio</a:t>
            </a:r>
            <a:endParaRPr lang="es-ES_tradnl" sz="800" dirty="0">
              <a:solidFill>
                <a:schemeClr val="bg1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  <a:p>
            <a:pPr algn="ctr"/>
            <a:r>
              <a:rPr lang="es-ES_tradnl" sz="8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NÚMERO</a:t>
            </a:r>
          </a:p>
          <a:p>
            <a:pPr algn="ctr"/>
            <a:r>
              <a:rPr lang="es-ES_tradnl" sz="8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REPRODUCTIVO</a:t>
            </a:r>
          </a:p>
          <a:p>
            <a:pPr algn="ctr"/>
            <a:r>
              <a:rPr lang="es-ES_tradnl" sz="8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EFECTIVO (Rt)</a:t>
            </a:r>
          </a:p>
        </p:txBody>
      </p:sp>
      <p:sp>
        <p:nvSpPr>
          <p:cNvPr id="56" name="Marcador de texto 11"/>
          <p:cNvSpPr>
            <a:spLocks noGrp="1"/>
          </p:cNvSpPr>
          <p:nvPr>
            <p:ph type="body" sz="quarter" idx="27"/>
          </p:nvPr>
        </p:nvSpPr>
        <p:spPr>
          <a:xfrm>
            <a:off x="4855831" y="5337406"/>
            <a:ext cx="1024700" cy="360058"/>
          </a:xfrm>
        </p:spPr>
        <p:txBody>
          <a:bodyPr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E73122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44" name="Marcador de texto 11"/>
          <p:cNvSpPr>
            <a:spLocks noGrp="1"/>
          </p:cNvSpPr>
          <p:nvPr>
            <p:ph type="body" sz="quarter" idx="28" hasCustomPrompt="1"/>
          </p:nvPr>
        </p:nvSpPr>
        <p:spPr>
          <a:xfrm>
            <a:off x="4379875" y="6403365"/>
            <a:ext cx="3949700" cy="363842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Elaborado por:</a:t>
            </a:r>
          </a:p>
        </p:txBody>
      </p:sp>
      <p:grpSp>
        <p:nvGrpSpPr>
          <p:cNvPr id="47" name="Group 46"/>
          <p:cNvGrpSpPr/>
          <p:nvPr userDrawn="1"/>
        </p:nvGrpSpPr>
        <p:grpSpPr>
          <a:xfrm>
            <a:off x="4066193" y="1567762"/>
            <a:ext cx="2539703" cy="1221047"/>
            <a:chOff x="446616" y="201572"/>
            <a:chExt cx="2489312" cy="1196820"/>
          </a:xfrm>
        </p:grpSpPr>
        <p:pic>
          <p:nvPicPr>
            <p:cNvPr id="49" name="Imagen 14"/>
            <p:cNvPicPr>
              <a:picLocks noChangeAspect="1"/>
            </p:cNvPicPr>
            <p:nvPr userDrawn="1"/>
          </p:nvPicPr>
          <p:blipFill rotWithShape="1">
            <a:blip r:embed="rId6"/>
            <a:srcRect b="386"/>
            <a:stretch/>
          </p:blipFill>
          <p:spPr>
            <a:xfrm>
              <a:off x="446616" y="201572"/>
              <a:ext cx="2402930" cy="1196820"/>
            </a:xfrm>
            <a:prstGeom prst="rect">
              <a:avLst/>
            </a:prstGeom>
          </p:spPr>
        </p:pic>
        <p:sp>
          <p:nvSpPr>
            <p:cNvPr id="50" name="Rectángulo 15"/>
            <p:cNvSpPr/>
            <p:nvPr userDrawn="1"/>
          </p:nvSpPr>
          <p:spPr>
            <a:xfrm>
              <a:off x="1151465" y="329163"/>
              <a:ext cx="178446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sz="1100" dirty="0">
                  <a:solidFill>
                    <a:srgbClr val="E73122"/>
                  </a:solidFill>
                  <a:latin typeface="Bambino-Regular ☞" charset="0"/>
                  <a:ea typeface="Bambino-Regular ☞" charset="0"/>
                  <a:cs typeface="Bambino-Regular ☞" charset="0"/>
                </a:rPr>
                <a:t>TASA DE LETALIDAD / </a:t>
              </a:r>
            </a:p>
            <a:p>
              <a:r>
                <a:rPr lang="es-ES_tradnl" sz="1100" dirty="0">
                  <a:solidFill>
                    <a:srgbClr val="E73122"/>
                  </a:solidFill>
                  <a:latin typeface="Bambino-Regular ☞" charset="0"/>
                  <a:ea typeface="Bambino-Regular ☞" charset="0"/>
                  <a:cs typeface="Bambino-Regular ☞" charset="0"/>
                </a:rPr>
                <a:t>LETALIDAD CONTEXTO</a:t>
              </a:r>
            </a:p>
          </p:txBody>
        </p:sp>
      </p:grpSp>
      <p:sp>
        <p:nvSpPr>
          <p:cNvPr id="51" name="Marcador de texto 11"/>
          <p:cNvSpPr>
            <a:spLocks noGrp="1"/>
          </p:cNvSpPr>
          <p:nvPr>
            <p:ph type="body" sz="quarter" idx="29"/>
          </p:nvPr>
        </p:nvSpPr>
        <p:spPr>
          <a:xfrm>
            <a:off x="4205085" y="2390134"/>
            <a:ext cx="987782" cy="333426"/>
          </a:xfrm>
        </p:spPr>
        <p:txBody>
          <a:bodyPr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bg1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57" name="Marcador de texto 11"/>
          <p:cNvSpPr>
            <a:spLocks noGrp="1"/>
          </p:cNvSpPr>
          <p:nvPr>
            <p:ph type="body" sz="quarter" idx="30"/>
          </p:nvPr>
        </p:nvSpPr>
        <p:spPr>
          <a:xfrm>
            <a:off x="5380363" y="2416645"/>
            <a:ext cx="1073189" cy="333426"/>
          </a:xfrm>
        </p:spPr>
        <p:txBody>
          <a:bodyPr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bg1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36" name="Marcador de texto 11"/>
          <p:cNvSpPr>
            <a:spLocks noGrp="1"/>
          </p:cNvSpPr>
          <p:nvPr>
            <p:ph type="body" sz="quarter" idx="20"/>
          </p:nvPr>
        </p:nvSpPr>
        <p:spPr>
          <a:xfrm>
            <a:off x="4785424" y="3738009"/>
            <a:ext cx="1061691" cy="360058"/>
          </a:xfrm>
        </p:spPr>
        <p:txBody>
          <a:bodyPr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E73122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45" name="Rectángulo 27"/>
          <p:cNvSpPr/>
          <p:nvPr userDrawn="1"/>
        </p:nvSpPr>
        <p:spPr>
          <a:xfrm>
            <a:off x="632513" y="5125519"/>
            <a:ext cx="23228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dirty="0">
                <a:solidFill>
                  <a:schemeClr val="tx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PERSONAS</a:t>
            </a:r>
            <a:r>
              <a:rPr lang="es-ES_tradnl" sz="1400" baseline="0" dirty="0">
                <a:solidFill>
                  <a:schemeClr val="tx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FALLECIDAS</a:t>
            </a:r>
            <a:endParaRPr lang="es-ES_tradnl" sz="1400" dirty="0">
              <a:solidFill>
                <a:schemeClr val="tx1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sp>
        <p:nvSpPr>
          <p:cNvPr id="63" name="Marcador de texto 11"/>
          <p:cNvSpPr>
            <a:spLocks noGrp="1"/>
          </p:cNvSpPr>
          <p:nvPr>
            <p:ph type="body" sz="quarter" idx="31"/>
          </p:nvPr>
        </p:nvSpPr>
        <p:spPr>
          <a:xfrm>
            <a:off x="2895165" y="5426520"/>
            <a:ext cx="1418449" cy="366851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64" name="Marcador de texto 11"/>
          <p:cNvSpPr>
            <a:spLocks noGrp="1"/>
          </p:cNvSpPr>
          <p:nvPr>
            <p:ph type="body" sz="quarter" idx="32"/>
          </p:nvPr>
        </p:nvSpPr>
        <p:spPr>
          <a:xfrm>
            <a:off x="2892131" y="5891573"/>
            <a:ext cx="1421484" cy="366851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65" name="Rectángulo 64"/>
          <p:cNvSpPr/>
          <p:nvPr userDrawn="1"/>
        </p:nvSpPr>
        <p:spPr>
          <a:xfrm>
            <a:off x="1903005" y="5460767"/>
            <a:ext cx="989125" cy="251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00" dirty="0">
                <a:solidFill>
                  <a:srgbClr val="E73122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PROBABLES</a:t>
            </a:r>
          </a:p>
        </p:txBody>
      </p:sp>
      <p:sp>
        <p:nvSpPr>
          <p:cNvPr id="66" name="Rectángulo 65"/>
          <p:cNvSpPr/>
          <p:nvPr userDrawn="1"/>
        </p:nvSpPr>
        <p:spPr>
          <a:xfrm>
            <a:off x="1670557" y="5805881"/>
            <a:ext cx="12215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00" dirty="0">
                <a:solidFill>
                  <a:srgbClr val="E73122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CON</a:t>
            </a:r>
            <a:r>
              <a:rPr lang="es-ES_tradnl" sz="1000" baseline="0" dirty="0">
                <a:solidFill>
                  <a:srgbClr val="E73122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SOSPECHA</a:t>
            </a:r>
            <a:endParaRPr lang="es-ES_tradnl" sz="1000" dirty="0">
              <a:solidFill>
                <a:srgbClr val="E73122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sp>
        <p:nvSpPr>
          <p:cNvPr id="5" name="Rectángulo redondeado 4"/>
          <p:cNvSpPr/>
          <p:nvPr userDrawn="1"/>
        </p:nvSpPr>
        <p:spPr>
          <a:xfrm>
            <a:off x="652935" y="5105443"/>
            <a:ext cx="2239195" cy="285383"/>
          </a:xfrm>
          <a:prstGeom prst="roundRect">
            <a:avLst/>
          </a:prstGeom>
          <a:noFill/>
          <a:ln>
            <a:solidFill>
              <a:srgbClr val="E73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" name="Rectángulo redondeado 6"/>
          <p:cNvSpPr/>
          <p:nvPr userDrawn="1"/>
        </p:nvSpPr>
        <p:spPr>
          <a:xfrm>
            <a:off x="3725452" y="1344965"/>
            <a:ext cx="3251743" cy="4606097"/>
          </a:xfrm>
          <a:prstGeom prst="roundRect">
            <a:avLst/>
          </a:prstGeom>
          <a:noFill/>
          <a:ln>
            <a:solidFill>
              <a:srgbClr val="E73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6642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9766" y="438891"/>
            <a:ext cx="2252484" cy="558800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0" y="6350000"/>
            <a:ext cx="12192000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00" dirty="0">
              <a:solidFill>
                <a:srgbClr val="095DA6"/>
              </a:solidFill>
            </a:endParaRPr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2"/>
          </p:nvPr>
        </p:nvSpPr>
        <p:spPr>
          <a:xfrm>
            <a:off x="838200" y="558800"/>
            <a:ext cx="7734300" cy="524506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9" name="Marcador de texto 11"/>
          <p:cNvSpPr>
            <a:spLocks noGrp="1"/>
          </p:cNvSpPr>
          <p:nvPr>
            <p:ph type="body" sz="quarter" idx="18" hasCustomPrompt="1"/>
          </p:nvPr>
        </p:nvSpPr>
        <p:spPr>
          <a:xfrm>
            <a:off x="125387" y="6403364"/>
            <a:ext cx="3949700" cy="370116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Fuente:</a:t>
            </a:r>
          </a:p>
        </p:txBody>
      </p:sp>
      <p:sp>
        <p:nvSpPr>
          <p:cNvPr id="11" name="Marcador de texto 11"/>
          <p:cNvSpPr>
            <a:spLocks noGrp="1"/>
          </p:cNvSpPr>
          <p:nvPr>
            <p:ph type="body" sz="quarter" idx="19" hasCustomPrompt="1"/>
          </p:nvPr>
        </p:nvSpPr>
        <p:spPr>
          <a:xfrm>
            <a:off x="8491263" y="6403364"/>
            <a:ext cx="3557637" cy="363841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Fecha de última actualización: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28" hasCustomPrompt="1"/>
          </p:nvPr>
        </p:nvSpPr>
        <p:spPr>
          <a:xfrm>
            <a:off x="4379875" y="6403365"/>
            <a:ext cx="3949700" cy="363842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Elaborado por:</a:t>
            </a:r>
          </a:p>
        </p:txBody>
      </p:sp>
    </p:spTree>
    <p:extLst>
      <p:ext uri="{BB962C8B-B14F-4D97-AF65-F5344CB8AC3E}">
        <p14:creationId xmlns:p14="http://schemas.microsoft.com/office/powerpoint/2010/main" val="38421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S GENER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9766" y="558800"/>
            <a:ext cx="2252484" cy="558800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576742" y="2566458"/>
            <a:ext cx="8949266" cy="1325563"/>
          </a:xfrm>
        </p:spPr>
        <p:txBody>
          <a:bodyPr>
            <a:noAutofit/>
          </a:bodyPr>
          <a:lstStyle>
            <a:lvl1pPr algn="ctr">
              <a:defRPr sz="480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r>
              <a:rPr lang="es-ES_tradnl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640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RTALID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9766" y="558800"/>
            <a:ext cx="2252484" cy="558800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0" y="6350000"/>
            <a:ext cx="12192000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100" dirty="0">
              <a:solidFill>
                <a:srgbClr val="095DA6"/>
              </a:solidFill>
            </a:endParaRP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/>
          </p:nvPr>
        </p:nvSpPr>
        <p:spPr>
          <a:xfrm>
            <a:off x="323197" y="429351"/>
            <a:ext cx="7734300" cy="408849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14" name="Rectángulo 37"/>
          <p:cNvSpPr/>
          <p:nvPr userDrawn="1"/>
        </p:nvSpPr>
        <p:spPr>
          <a:xfrm>
            <a:off x="323197" y="986795"/>
            <a:ext cx="540158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1100" kern="1200" baseline="0" dirty="0">
                <a:solidFill>
                  <a:srgbClr val="FF000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VALORES ABSOLUTOS</a:t>
            </a:r>
            <a:endParaRPr lang="es-ES_tradnl" sz="1100" kern="1200" baseline="0" dirty="0">
              <a:solidFill>
                <a:srgbClr val="FF0000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sp>
        <p:nvSpPr>
          <p:cNvPr id="19" name="Rectángulo 37"/>
          <p:cNvSpPr/>
          <p:nvPr userDrawn="1"/>
        </p:nvSpPr>
        <p:spPr>
          <a:xfrm>
            <a:off x="6250665" y="986795"/>
            <a:ext cx="540158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baseline="0" dirty="0">
                <a:solidFill>
                  <a:srgbClr val="FF000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PORCENTAJE</a:t>
            </a:r>
          </a:p>
        </p:txBody>
      </p:sp>
      <p:sp>
        <p:nvSpPr>
          <p:cNvPr id="10" name="Marcador de texto 11"/>
          <p:cNvSpPr>
            <a:spLocks noGrp="1"/>
          </p:cNvSpPr>
          <p:nvPr>
            <p:ph type="body" sz="quarter" idx="18" hasCustomPrompt="1"/>
          </p:nvPr>
        </p:nvSpPr>
        <p:spPr>
          <a:xfrm>
            <a:off x="125387" y="6403364"/>
            <a:ext cx="3949700" cy="370116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Fuente:</a:t>
            </a:r>
          </a:p>
        </p:txBody>
      </p:sp>
      <p:sp>
        <p:nvSpPr>
          <p:cNvPr id="11" name="Marcador de texto 11"/>
          <p:cNvSpPr>
            <a:spLocks noGrp="1"/>
          </p:cNvSpPr>
          <p:nvPr>
            <p:ph type="body" sz="quarter" idx="19" hasCustomPrompt="1"/>
          </p:nvPr>
        </p:nvSpPr>
        <p:spPr>
          <a:xfrm>
            <a:off x="8491263" y="6403364"/>
            <a:ext cx="3557637" cy="363841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Fecha de última actualización:</a:t>
            </a:r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28" hasCustomPrompt="1"/>
          </p:nvPr>
        </p:nvSpPr>
        <p:spPr>
          <a:xfrm>
            <a:off x="4379875" y="6403365"/>
            <a:ext cx="3949700" cy="363842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Elaborado por:</a:t>
            </a:r>
          </a:p>
        </p:txBody>
      </p:sp>
    </p:spTree>
    <p:extLst>
      <p:ext uri="{BB962C8B-B14F-4D97-AF65-F5344CB8AC3E}">
        <p14:creationId xmlns:p14="http://schemas.microsoft.com/office/powerpoint/2010/main" val="702659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P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9766" y="558800"/>
            <a:ext cx="2252484" cy="558800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0" y="6350000"/>
            <a:ext cx="12192000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095DA6"/>
              </a:solidFill>
            </a:endParaRPr>
          </a:p>
        </p:txBody>
      </p:sp>
      <p:sp>
        <p:nvSpPr>
          <p:cNvPr id="6" name="Marcador de texto 11"/>
          <p:cNvSpPr>
            <a:spLocks noGrp="1"/>
          </p:cNvSpPr>
          <p:nvPr>
            <p:ph type="body" sz="quarter" idx="12"/>
          </p:nvPr>
        </p:nvSpPr>
        <p:spPr>
          <a:xfrm>
            <a:off x="838200" y="558800"/>
            <a:ext cx="7734300" cy="431800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8" name="Marcador de texto 11"/>
          <p:cNvSpPr>
            <a:spLocks noGrp="1"/>
          </p:cNvSpPr>
          <p:nvPr>
            <p:ph type="body" sz="quarter" idx="17"/>
          </p:nvPr>
        </p:nvSpPr>
        <p:spPr>
          <a:xfrm>
            <a:off x="838200" y="1117600"/>
            <a:ext cx="7734300" cy="308046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bg1">
                    <a:lumMod val="65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9" name="Marcador de texto 11"/>
          <p:cNvSpPr>
            <a:spLocks noGrp="1"/>
          </p:cNvSpPr>
          <p:nvPr>
            <p:ph type="body" sz="quarter" idx="18" hasCustomPrompt="1"/>
          </p:nvPr>
        </p:nvSpPr>
        <p:spPr>
          <a:xfrm>
            <a:off x="125387" y="6403364"/>
            <a:ext cx="3949700" cy="370116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Fuente:</a:t>
            </a:r>
          </a:p>
        </p:txBody>
      </p:sp>
      <p:sp>
        <p:nvSpPr>
          <p:cNvPr id="11" name="Marcador de texto 11"/>
          <p:cNvSpPr>
            <a:spLocks noGrp="1"/>
          </p:cNvSpPr>
          <p:nvPr>
            <p:ph type="body" sz="quarter" idx="19" hasCustomPrompt="1"/>
          </p:nvPr>
        </p:nvSpPr>
        <p:spPr>
          <a:xfrm>
            <a:off x="8491263" y="6403364"/>
            <a:ext cx="3557637" cy="363841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Fecha de última actualización: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28" hasCustomPrompt="1"/>
          </p:nvPr>
        </p:nvSpPr>
        <p:spPr>
          <a:xfrm>
            <a:off x="4379875" y="6403365"/>
            <a:ext cx="3949700" cy="363842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Elaborado por:</a:t>
            </a:r>
          </a:p>
        </p:txBody>
      </p:sp>
    </p:spTree>
    <p:extLst>
      <p:ext uri="{BB962C8B-B14F-4D97-AF65-F5344CB8AC3E}">
        <p14:creationId xmlns:p14="http://schemas.microsoft.com/office/powerpoint/2010/main" val="43601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P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9766" y="558800"/>
            <a:ext cx="2252484" cy="558800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0" y="6350000"/>
            <a:ext cx="12192000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100" dirty="0">
              <a:solidFill>
                <a:srgbClr val="095DA6"/>
              </a:solidFill>
            </a:endParaRPr>
          </a:p>
        </p:txBody>
      </p:sp>
      <p:sp>
        <p:nvSpPr>
          <p:cNvPr id="6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558800"/>
            <a:ext cx="7734300" cy="431800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Conclusiones</a:t>
            </a:r>
          </a:p>
        </p:txBody>
      </p:sp>
      <p:sp>
        <p:nvSpPr>
          <p:cNvPr id="8" name="Marcador de texto 11"/>
          <p:cNvSpPr>
            <a:spLocks noGrp="1"/>
          </p:cNvSpPr>
          <p:nvPr>
            <p:ph type="body" sz="quarter" idx="17"/>
          </p:nvPr>
        </p:nvSpPr>
        <p:spPr>
          <a:xfrm>
            <a:off x="838200" y="1286932"/>
            <a:ext cx="10608733" cy="4120445"/>
          </a:xfr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800" baseline="0">
                <a:solidFill>
                  <a:schemeClr val="bg1">
                    <a:lumMod val="65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9" name="Marcador de texto 11"/>
          <p:cNvSpPr>
            <a:spLocks noGrp="1"/>
          </p:cNvSpPr>
          <p:nvPr>
            <p:ph type="body" sz="quarter" idx="18" hasCustomPrompt="1"/>
          </p:nvPr>
        </p:nvSpPr>
        <p:spPr>
          <a:xfrm>
            <a:off x="125387" y="6403364"/>
            <a:ext cx="3949700" cy="370116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Fuente:</a:t>
            </a:r>
          </a:p>
        </p:txBody>
      </p:sp>
      <p:sp>
        <p:nvSpPr>
          <p:cNvPr id="11" name="Marcador de texto 11"/>
          <p:cNvSpPr>
            <a:spLocks noGrp="1"/>
          </p:cNvSpPr>
          <p:nvPr>
            <p:ph type="body" sz="quarter" idx="19" hasCustomPrompt="1"/>
          </p:nvPr>
        </p:nvSpPr>
        <p:spPr>
          <a:xfrm>
            <a:off x="8491263" y="6403364"/>
            <a:ext cx="3557637" cy="363841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Fecha de última actualización: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28" hasCustomPrompt="1"/>
          </p:nvPr>
        </p:nvSpPr>
        <p:spPr>
          <a:xfrm>
            <a:off x="4379875" y="6403365"/>
            <a:ext cx="3949700" cy="363842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Elaborado por:</a:t>
            </a:r>
          </a:p>
        </p:txBody>
      </p:sp>
    </p:spTree>
    <p:extLst>
      <p:ext uri="{BB962C8B-B14F-4D97-AF65-F5344CB8AC3E}">
        <p14:creationId xmlns:p14="http://schemas.microsoft.com/office/powerpoint/2010/main" val="173226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D15-FD4E-8A41-A803-E99675C883C6}" type="datetimeFigureOut">
              <a:rPr lang="es-ES_tradnl" smtClean="0"/>
              <a:t>05/07/2021</a:t>
            </a:fld>
            <a:endParaRPr lang="es-ES_tradnl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86179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D15-FD4E-8A41-A803-E99675C883C6}" type="datetimeFigureOut">
              <a:rPr lang="es-ES_tradnl" smtClean="0"/>
              <a:t>05/07/2021</a:t>
            </a:fld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1088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2BD15-FD4E-8A41-A803-E99675C883C6}" type="datetimeFigureOut">
              <a:rPr lang="es-ES_tradnl" smtClean="0"/>
              <a:t>05/07/2021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0697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2565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7F4170FE-FACB-4859-9A3F-08A0B1625219}"/>
              </a:ext>
            </a:extLst>
          </p:cNvPr>
          <p:cNvSpPr/>
          <p:nvPr/>
        </p:nvSpPr>
        <p:spPr>
          <a:xfrm>
            <a:off x="704959" y="-4532"/>
            <a:ext cx="3193274" cy="144832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/>
              <a:t>2020</a:t>
            </a:r>
          </a:p>
          <a:p>
            <a:pPr algn="ctr"/>
            <a:r>
              <a:rPr lang="es-MX" sz="2400" b="1" dirty="0"/>
              <a:t>CONTRATACIONES </a:t>
            </a:r>
          </a:p>
          <a:p>
            <a:pPr algn="ctr"/>
            <a:r>
              <a:rPr lang="es-MX" sz="2400" b="1" dirty="0"/>
              <a:t>POR EMERGENCIA</a:t>
            </a:r>
          </a:p>
          <a:p>
            <a:pPr algn="ctr"/>
            <a:r>
              <a:rPr lang="es-MX" sz="2400" dirty="0"/>
              <a:t>8´104.703,36</a:t>
            </a:r>
            <a:endParaRPr lang="es-EC" sz="2400" dirty="0"/>
          </a:p>
        </p:txBody>
      </p:sp>
      <p:sp>
        <p:nvSpPr>
          <p:cNvPr id="4" name="Rectángulo redondeado 1">
            <a:extLst>
              <a:ext uri="{FF2B5EF4-FFF2-40B4-BE49-F238E27FC236}">
                <a16:creationId xmlns:a16="http://schemas.microsoft.com/office/drawing/2014/main" id="{34DDD398-EB28-4C28-9EDC-8DCA4C67F028}"/>
              </a:ext>
            </a:extLst>
          </p:cNvPr>
          <p:cNvSpPr/>
          <p:nvPr/>
        </p:nvSpPr>
        <p:spPr>
          <a:xfrm>
            <a:off x="6774873" y="-4532"/>
            <a:ext cx="5417127" cy="60544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>
                <a:solidFill>
                  <a:schemeClr val="tx1"/>
                </a:solidFill>
              </a:rPr>
              <a:t>2020 - 2021</a:t>
            </a:r>
          </a:p>
          <a:p>
            <a:pPr algn="ctr"/>
            <a:r>
              <a:rPr lang="es-EC" sz="2000" b="1" dirty="0">
                <a:solidFill>
                  <a:schemeClr val="tx1"/>
                </a:solidFill>
              </a:rPr>
              <a:t>DONACIÓN EN EMERGENCIA</a:t>
            </a:r>
          </a:p>
          <a:p>
            <a:pPr algn="ctr"/>
            <a:endParaRPr lang="es-EC" sz="2000" dirty="0">
              <a:solidFill>
                <a:schemeClr val="tx1"/>
              </a:solidFill>
            </a:endParaRPr>
          </a:p>
          <a:p>
            <a:pPr algn="ctr"/>
            <a:r>
              <a:rPr lang="es-EC" sz="2000" dirty="0">
                <a:solidFill>
                  <a:schemeClr val="tx1"/>
                </a:solidFill>
              </a:rPr>
              <a:t>33 ENTIDADES DONANTES</a:t>
            </a:r>
          </a:p>
          <a:p>
            <a:pPr algn="ctr"/>
            <a:r>
              <a:rPr lang="es-EC" sz="2000" dirty="0">
                <a:solidFill>
                  <a:schemeClr val="tx1"/>
                </a:solidFill>
              </a:rPr>
              <a:t>(medicamentos, insumos médicos, pruebas rápidas)</a:t>
            </a:r>
          </a:p>
          <a:p>
            <a:pPr algn="ctr"/>
            <a:r>
              <a:rPr lang="es-EC" sz="2000" b="1" dirty="0">
                <a:solidFill>
                  <a:schemeClr val="tx1"/>
                </a:solidFill>
              </a:rPr>
              <a:t>$  </a:t>
            </a:r>
            <a:r>
              <a:rPr lang="es-EC" sz="2000" b="1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1´120.200,62</a:t>
            </a:r>
          </a:p>
          <a:p>
            <a:pPr algn="ctr"/>
            <a:r>
              <a:rPr lang="es-EC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BLOOMBERG PHILANTROPIES</a:t>
            </a:r>
          </a:p>
          <a:p>
            <a:pPr algn="ctr"/>
            <a:r>
              <a:rPr lang="es-EC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Material comunicacional ($4.199,80)</a:t>
            </a:r>
          </a:p>
          <a:p>
            <a:pPr algn="ctr"/>
            <a:endParaRPr lang="es-EC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/>
            <a:r>
              <a:rPr lang="es-EC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AGENCIA TURCA TIKA</a:t>
            </a:r>
          </a:p>
          <a:p>
            <a:pPr algn="ctr"/>
            <a:r>
              <a:rPr lang="es-EC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Materiales para proyecto SIPAQ (52.693,39)</a:t>
            </a:r>
          </a:p>
          <a:p>
            <a:pPr algn="ctr"/>
            <a:endParaRPr lang="es-EC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/>
            <a:r>
              <a:rPr lang="es-EC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PROGRAMA MUNDIAL DE ALIMENTOS</a:t>
            </a:r>
          </a:p>
          <a:p>
            <a:pPr algn="ctr"/>
            <a:r>
              <a:rPr lang="es-EC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Dispositivos médicos ($7.878,00)</a:t>
            </a:r>
          </a:p>
          <a:p>
            <a:pPr algn="ctr"/>
            <a:endParaRPr lang="es-EC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/>
            <a:endParaRPr lang="es-EC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es-EC" sz="2000" b="1" i="0" u="none" strike="noStrike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D9BC707-2957-459B-9571-F33A08A98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7366"/>
            <a:ext cx="6774873" cy="507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13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"/>
          <p:cNvSpPr txBox="1">
            <a:spLocks/>
          </p:cNvSpPr>
          <p:nvPr/>
        </p:nvSpPr>
        <p:spPr>
          <a:xfrm>
            <a:off x="435429" y="467589"/>
            <a:ext cx="8675914" cy="9167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marR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00" b="1" baseline="0">
                <a:solidFill>
                  <a:srgbClr val="095DA6"/>
                </a:solidFill>
                <a:latin typeface="Bambino-Bold ☞"/>
                <a:ea typeface="Bambino-Bold ☞" charset="0"/>
                <a:cs typeface="Bambino-Bold ☞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r>
              <a:rPr lang="es-ES" sz="3200" dirty="0"/>
              <a:t>Información disponible en la página web de la Secretaría de Salud…</a:t>
            </a:r>
            <a:endParaRPr lang="es-EC" sz="3200" dirty="0"/>
          </a:p>
        </p:txBody>
      </p:sp>
      <p:sp>
        <p:nvSpPr>
          <p:cNvPr id="6" name="Rectangle 5"/>
          <p:cNvSpPr/>
          <p:nvPr/>
        </p:nvSpPr>
        <p:spPr>
          <a:xfrm>
            <a:off x="2763566" y="2699583"/>
            <a:ext cx="69029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400" dirty="0">
                <a:solidFill>
                  <a:schemeClr val="accent2">
                    <a:lumMod val="50000"/>
                  </a:schemeClr>
                </a:solidFill>
              </a:rPr>
              <a:t>Informe epidemiológico </a:t>
            </a:r>
            <a:r>
              <a:rPr lang="es-ES" sz="2400" dirty="0">
                <a:solidFill>
                  <a:schemeClr val="accent2">
                    <a:lumMod val="50000"/>
                  </a:schemeClr>
                </a:solidFill>
              </a:rPr>
              <a:t>de COVID-19 del Distrito Metropolitano de Quito, Ecuador 2021</a:t>
            </a:r>
            <a:endParaRPr lang="es-EC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266" y="2072742"/>
            <a:ext cx="11136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/>
              <a:t>https://www.quitosaludable.gob.ec/infomes-epidemiologicos/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3728377"/>
            <a:ext cx="5909582" cy="28217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2145"/>
          <a:stretch/>
        </p:blipFill>
        <p:spPr>
          <a:xfrm>
            <a:off x="6117979" y="3728375"/>
            <a:ext cx="5870999" cy="28139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4914966" y="1627906"/>
            <a:ext cx="22749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dirty="0"/>
              <a:t>Revisar sitio web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998970" y="4048899"/>
            <a:ext cx="2197391" cy="1875248"/>
            <a:chOff x="1162756" y="587022"/>
            <a:chExt cx="2197391" cy="187524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l="35360" t="19654" r="51655" b="60514"/>
            <a:stretch/>
          </p:blipFill>
          <p:spPr>
            <a:xfrm>
              <a:off x="1162756" y="587022"/>
              <a:ext cx="1241777" cy="118533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l="48795" t="35853" r="40953" b="48849"/>
            <a:stretch/>
          </p:blipFill>
          <p:spPr>
            <a:xfrm>
              <a:off x="2379646" y="1547870"/>
              <a:ext cx="980501" cy="914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68937" y="1547870"/>
              <a:ext cx="526561" cy="545008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2181340" y="3866920"/>
            <a:ext cx="826265" cy="18197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87087" y="3889352"/>
            <a:ext cx="526561" cy="5450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1107" y="5162147"/>
            <a:ext cx="526561" cy="54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374469" y="1538075"/>
            <a:ext cx="11443062" cy="4597254"/>
          </a:xfrm>
        </p:spPr>
        <p:txBody>
          <a:bodyPr/>
          <a:lstStyle/>
          <a:p>
            <a:r>
              <a:rPr lang="es-ES_tradnl" b="1" dirty="0"/>
              <a:t>Informe epidemiológico </a:t>
            </a:r>
            <a:r>
              <a:rPr lang="es-ES" b="1" dirty="0"/>
              <a:t>de COVID-19</a:t>
            </a:r>
            <a:br>
              <a:rPr lang="es-ES" b="1" dirty="0"/>
            </a:br>
            <a:r>
              <a:rPr lang="es-ES" b="1" dirty="0"/>
              <a:t>Resultados del Modelo de Intervención Integral </a:t>
            </a:r>
            <a:br>
              <a:rPr lang="es-ES" b="1" dirty="0"/>
            </a:br>
            <a:r>
              <a:rPr lang="es-ES" b="1" dirty="0">
                <a:solidFill>
                  <a:srgbClr val="00B0F0"/>
                </a:solidFill>
              </a:rPr>
              <a:t>Distrito Metropolitano de Quito</a:t>
            </a:r>
            <a:br>
              <a:rPr lang="es-ES" b="1" dirty="0"/>
            </a:br>
            <a:br>
              <a:rPr lang="es-ES" b="1" dirty="0"/>
            </a:br>
            <a:r>
              <a:rPr lang="es-ES" b="1" dirty="0"/>
              <a:t>Semana Epidemiológica 26-2021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1342144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1385593" y="1676797"/>
            <a:ext cx="1299285" cy="366851"/>
          </a:xfrm>
        </p:spPr>
        <p:txBody>
          <a:bodyPr/>
          <a:lstStyle/>
          <a:p>
            <a:pPr algn="ctr"/>
            <a:r>
              <a:rPr lang="es-EC" dirty="0"/>
              <a:t>152 641</a:t>
            </a:r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s-EC" dirty="0"/>
              <a:t>368 635  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s-EC" dirty="0"/>
              <a:t>22 204</a:t>
            </a:r>
            <a:endParaRPr lang="es-ES_tradn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es-EC" dirty="0"/>
              <a:t>521 276</a:t>
            </a:r>
            <a:r>
              <a:rPr lang="es-ES_tradnl" dirty="0"/>
              <a:t>*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8"/>
          </p:nvPr>
        </p:nvSpPr>
        <p:spPr>
          <a:xfrm>
            <a:off x="0" y="6403364"/>
            <a:ext cx="3294043" cy="370116"/>
          </a:xfrm>
        </p:spPr>
        <p:txBody>
          <a:bodyPr/>
          <a:lstStyle/>
          <a:p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Salud Pública (MSP)</a:t>
            </a:r>
          </a:p>
          <a:p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de Salud Zona9 (CZ9)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9"/>
          </p:nvPr>
        </p:nvSpPr>
        <p:spPr>
          <a:xfrm>
            <a:off x="8405870" y="6360227"/>
            <a:ext cx="3633705" cy="454636"/>
          </a:xfrm>
        </p:spPr>
        <p:txBody>
          <a:bodyPr/>
          <a:lstStyle/>
          <a:p>
            <a:pPr algn="just"/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actualización: </a:t>
            </a:r>
            <a:r>
              <a:rPr lang="es-ES_trad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julio de 2021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22"/>
          </p:nvPr>
        </p:nvSpPr>
        <p:spPr>
          <a:xfrm>
            <a:off x="7908734" y="2062415"/>
            <a:ext cx="1213309" cy="382587"/>
          </a:xfrm>
        </p:spPr>
        <p:txBody>
          <a:bodyPr/>
          <a:lstStyle/>
          <a:p>
            <a:r>
              <a:rPr lang="es-ES_tradnl" dirty="0"/>
              <a:t>  49%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23"/>
          </p:nvPr>
        </p:nvSpPr>
        <p:spPr>
          <a:xfrm>
            <a:off x="10118534" y="2064471"/>
            <a:ext cx="1264109" cy="382587"/>
          </a:xfrm>
        </p:spPr>
        <p:txBody>
          <a:bodyPr/>
          <a:lstStyle/>
          <a:p>
            <a:r>
              <a:rPr lang="es-ES_tradnl" dirty="0"/>
              <a:t>51%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algn="ctr"/>
            <a:r>
              <a:rPr lang="es-ES_tradnl" dirty="0"/>
              <a:t>74 659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algn="ctr"/>
            <a:r>
              <a:rPr lang="es-ES_tradnl" dirty="0"/>
              <a:t>77 982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27"/>
          </p:nvPr>
        </p:nvSpPr>
        <p:spPr>
          <a:xfrm>
            <a:off x="4769805" y="5352193"/>
            <a:ext cx="1024700" cy="360058"/>
          </a:xfrm>
        </p:spPr>
        <p:txBody>
          <a:bodyPr/>
          <a:lstStyle/>
          <a:p>
            <a:r>
              <a:rPr lang="es-ES_tradnl" dirty="0"/>
              <a:t>0.9</a:t>
            </a:r>
          </a:p>
        </p:txBody>
      </p:sp>
      <p:sp>
        <p:nvSpPr>
          <p:cNvPr id="19" name="Marcador de texto 7"/>
          <p:cNvSpPr>
            <a:spLocks noGrp="1"/>
          </p:cNvSpPr>
          <p:nvPr>
            <p:ph type="body" sz="quarter" idx="28"/>
          </p:nvPr>
        </p:nvSpPr>
        <p:spPr>
          <a:xfrm>
            <a:off x="3294043" y="6357663"/>
            <a:ext cx="4847422" cy="468857"/>
          </a:xfrm>
        </p:spPr>
        <p:txBody>
          <a:bodyPr/>
          <a:lstStyle/>
          <a:p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Metropolitana de Políticas y Planeamiento de la Salud (DMPPS)</a:t>
            </a:r>
          </a:p>
        </p:txBody>
      </p:sp>
      <p:sp>
        <p:nvSpPr>
          <p:cNvPr id="22" name="Marcador de texto 4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_tradnl" dirty="0"/>
              <a:t>1.9%</a:t>
            </a:r>
          </a:p>
        </p:txBody>
      </p:sp>
      <p:sp>
        <p:nvSpPr>
          <p:cNvPr id="24" name="Marcador de texto 5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_tradnl" dirty="0"/>
              <a:t>2.1%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20"/>
          </p:nvPr>
        </p:nvSpPr>
        <p:spPr>
          <a:xfrm>
            <a:off x="4732814" y="3738009"/>
            <a:ext cx="1061691" cy="360058"/>
          </a:xfrm>
        </p:spPr>
        <p:txBody>
          <a:bodyPr/>
          <a:lstStyle/>
          <a:p>
            <a:r>
              <a:rPr lang="es-ES_tradnl" dirty="0"/>
              <a:t>29.3%</a:t>
            </a:r>
          </a:p>
        </p:txBody>
      </p:sp>
      <p:sp>
        <p:nvSpPr>
          <p:cNvPr id="25" name="Marcador de texto 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_tradnl" dirty="0"/>
              <a:t>345</a:t>
            </a:r>
          </a:p>
        </p:txBody>
      </p:sp>
      <p:sp>
        <p:nvSpPr>
          <p:cNvPr id="23" name="Marcador de texto 5"/>
          <p:cNvSpPr txBox="1">
            <a:spLocks/>
          </p:cNvSpPr>
          <p:nvPr/>
        </p:nvSpPr>
        <p:spPr>
          <a:xfrm>
            <a:off x="709528" y="5503253"/>
            <a:ext cx="1008743" cy="343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400" dirty="0"/>
              <a:t>2 898</a:t>
            </a:r>
          </a:p>
        </p:txBody>
      </p:sp>
      <p:cxnSp>
        <p:nvCxnSpPr>
          <p:cNvPr id="20" name="Conector recto de flecha 19"/>
          <p:cNvCxnSpPr>
            <a:cxnSpLocks/>
          </p:cNvCxnSpPr>
          <p:nvPr/>
        </p:nvCxnSpPr>
        <p:spPr>
          <a:xfrm>
            <a:off x="5692221" y="4056482"/>
            <a:ext cx="154894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>
            <a:cxnSpLocks/>
          </p:cNvCxnSpPr>
          <p:nvPr/>
        </p:nvCxnSpPr>
        <p:spPr>
          <a:xfrm>
            <a:off x="5663596" y="5464122"/>
            <a:ext cx="136780" cy="195942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>
            <a:cxnSpLocks/>
          </p:cNvCxnSpPr>
          <p:nvPr/>
        </p:nvCxnSpPr>
        <p:spPr>
          <a:xfrm>
            <a:off x="5088732" y="2556847"/>
            <a:ext cx="104135" cy="164725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>
            <a:cxnSpLocks/>
          </p:cNvCxnSpPr>
          <p:nvPr/>
        </p:nvCxnSpPr>
        <p:spPr>
          <a:xfrm flipV="1">
            <a:off x="6150429" y="2676875"/>
            <a:ext cx="231106" cy="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19"/>
          <p:cNvCxnSpPr/>
          <p:nvPr/>
        </p:nvCxnSpPr>
        <p:spPr>
          <a:xfrm flipV="1">
            <a:off x="7788217" y="2436113"/>
            <a:ext cx="100135" cy="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19"/>
          <p:cNvCxnSpPr/>
          <p:nvPr/>
        </p:nvCxnSpPr>
        <p:spPr>
          <a:xfrm>
            <a:off x="9875971" y="2436112"/>
            <a:ext cx="93924" cy="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30"/>
          <p:cNvSpPr/>
          <p:nvPr/>
        </p:nvSpPr>
        <p:spPr>
          <a:xfrm>
            <a:off x="1" y="0"/>
            <a:ext cx="1219199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2400" b="1" dirty="0"/>
              <a:t>Resumen epidemiológico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66895518-3BE3-4A7B-90FA-DDE2EEF4044B}"/>
              </a:ext>
            </a:extLst>
          </p:cNvPr>
          <p:cNvSpPr/>
          <p:nvPr/>
        </p:nvSpPr>
        <p:spPr>
          <a:xfrm>
            <a:off x="627449" y="5865022"/>
            <a:ext cx="3294042" cy="439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050" dirty="0"/>
              <a:t>*Metodología OMS: Denominador cálculo de positividad (</a:t>
            </a:r>
            <a:r>
              <a:rPr lang="es-EC" sz="1050" dirty="0">
                <a:solidFill>
                  <a:schemeClr val="accent1">
                    <a:lumMod val="75000"/>
                  </a:schemeClr>
                </a:solidFill>
              </a:rPr>
              <a:t>Casos confirmados + Casos Descartados)</a:t>
            </a:r>
          </a:p>
        </p:txBody>
      </p:sp>
      <p:graphicFrame>
        <p:nvGraphicFramePr>
          <p:cNvPr id="32" name="Gráfico 31">
            <a:extLst>
              <a:ext uri="{FF2B5EF4-FFF2-40B4-BE49-F238E27FC236}">
                <a16:creationId xmlns:a16="http://schemas.microsoft.com/office/drawing/2014/main" id="{6D9FA140-51E0-4DC3-983E-E269ACF316B1}"/>
              </a:ext>
            </a:extLst>
          </p:cNvPr>
          <p:cNvGraphicFramePr>
            <a:graphicFrameLocks/>
          </p:cNvGraphicFramePr>
          <p:nvPr/>
        </p:nvGraphicFramePr>
        <p:xfrm>
          <a:off x="7150359" y="3879356"/>
          <a:ext cx="4572000" cy="2307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1038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sz="quarter" idx="18"/>
          </p:nvPr>
        </p:nvSpPr>
        <p:spPr>
          <a:xfrm>
            <a:off x="0" y="6403364"/>
            <a:ext cx="3294043" cy="370116"/>
          </a:xfrm>
        </p:spPr>
        <p:txBody>
          <a:bodyPr/>
          <a:lstStyle/>
          <a:p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Salud Pública (MSP)</a:t>
            </a:r>
          </a:p>
          <a:p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de Salud Zona9 (CZ9)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9"/>
          </p:nvPr>
        </p:nvSpPr>
        <p:spPr>
          <a:xfrm>
            <a:off x="8405870" y="6360227"/>
            <a:ext cx="3633705" cy="454636"/>
          </a:xfrm>
        </p:spPr>
        <p:txBody>
          <a:bodyPr/>
          <a:lstStyle/>
          <a:p>
            <a:pPr algn="just"/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actualización: </a:t>
            </a:r>
            <a:r>
              <a:rPr lang="es-ES_trad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julio de 2021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22"/>
          </p:nvPr>
        </p:nvSpPr>
        <p:spPr>
          <a:xfrm>
            <a:off x="7908734" y="2062415"/>
            <a:ext cx="1213309" cy="382587"/>
          </a:xfrm>
        </p:spPr>
        <p:txBody>
          <a:bodyPr/>
          <a:lstStyle/>
          <a:p>
            <a:r>
              <a:rPr lang="es-ES_tradnl" dirty="0"/>
              <a:t>  49%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23"/>
          </p:nvPr>
        </p:nvSpPr>
        <p:spPr>
          <a:xfrm>
            <a:off x="10118534" y="2064471"/>
            <a:ext cx="1264109" cy="382587"/>
          </a:xfrm>
        </p:spPr>
        <p:txBody>
          <a:bodyPr/>
          <a:lstStyle/>
          <a:p>
            <a:r>
              <a:rPr lang="es-ES_tradnl" dirty="0"/>
              <a:t>51%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24"/>
          </p:nvPr>
        </p:nvSpPr>
        <p:spPr>
          <a:xfrm>
            <a:off x="7106157" y="1664347"/>
            <a:ext cx="2271275" cy="945267"/>
          </a:xfrm>
          <a:solidFill>
            <a:schemeClr val="bg1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s-EC" sz="1200" dirty="0">
                <a:solidFill>
                  <a:schemeClr val="accent1"/>
                </a:solidFill>
              </a:rPr>
              <a:t>QUITO</a:t>
            </a:r>
          </a:p>
          <a:p>
            <a:pPr>
              <a:lnSpc>
                <a:spcPct val="100000"/>
              </a:lnSpc>
            </a:pPr>
            <a:r>
              <a:rPr lang="es-EC" sz="1200" dirty="0">
                <a:solidFill>
                  <a:schemeClr val="accent1"/>
                </a:solidFill>
              </a:rPr>
              <a:t>2020 : 17 989</a:t>
            </a:r>
          </a:p>
          <a:p>
            <a:pPr>
              <a:lnSpc>
                <a:spcPct val="100000"/>
              </a:lnSpc>
            </a:pPr>
            <a:r>
              <a:rPr lang="es-EC" sz="1200" dirty="0">
                <a:solidFill>
                  <a:schemeClr val="accent1"/>
                </a:solidFill>
              </a:rPr>
              <a:t>2021: 10 755 (al 30/06/2021)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algn="ctr"/>
            <a:r>
              <a:rPr lang="es-ES_tradnl" dirty="0"/>
              <a:t>42 317</a:t>
            </a:r>
          </a:p>
        </p:txBody>
      </p:sp>
      <p:sp>
        <p:nvSpPr>
          <p:cNvPr id="19" name="Marcador de texto 7"/>
          <p:cNvSpPr>
            <a:spLocks noGrp="1"/>
          </p:cNvSpPr>
          <p:nvPr>
            <p:ph type="body" sz="quarter" idx="28"/>
          </p:nvPr>
        </p:nvSpPr>
        <p:spPr>
          <a:xfrm>
            <a:off x="3294043" y="6357663"/>
            <a:ext cx="4847422" cy="468857"/>
          </a:xfrm>
        </p:spPr>
        <p:txBody>
          <a:bodyPr/>
          <a:lstStyle/>
          <a:p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Metropolitana de Políticas y Planeamiento de la Salud (DMPPS)</a:t>
            </a:r>
          </a:p>
        </p:txBody>
      </p:sp>
      <p:sp>
        <p:nvSpPr>
          <p:cNvPr id="22" name="Marcador de texto 4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_tradnl" dirty="0"/>
              <a:t>2%</a:t>
            </a:r>
          </a:p>
        </p:txBody>
      </p:sp>
      <p:sp>
        <p:nvSpPr>
          <p:cNvPr id="24" name="Marcador de texto 5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_tradnl" dirty="0"/>
              <a:t>2.1%</a:t>
            </a:r>
          </a:p>
        </p:txBody>
      </p:sp>
      <p:cxnSp>
        <p:nvCxnSpPr>
          <p:cNvPr id="20" name="Conector recto de flecha 19"/>
          <p:cNvCxnSpPr>
            <a:cxnSpLocks/>
          </p:cNvCxnSpPr>
          <p:nvPr/>
        </p:nvCxnSpPr>
        <p:spPr>
          <a:xfrm>
            <a:off x="5692221" y="3949831"/>
            <a:ext cx="154894" cy="10665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>
            <a:cxnSpLocks/>
          </p:cNvCxnSpPr>
          <p:nvPr/>
        </p:nvCxnSpPr>
        <p:spPr>
          <a:xfrm flipV="1">
            <a:off x="5794505" y="5478446"/>
            <a:ext cx="52610" cy="100826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>
            <a:cxnSpLocks/>
          </p:cNvCxnSpPr>
          <p:nvPr/>
        </p:nvCxnSpPr>
        <p:spPr>
          <a:xfrm flipV="1">
            <a:off x="5088732" y="2697956"/>
            <a:ext cx="135731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>
            <a:cxnSpLocks/>
          </p:cNvCxnSpPr>
          <p:nvPr/>
        </p:nvCxnSpPr>
        <p:spPr>
          <a:xfrm flipV="1">
            <a:off x="6137037" y="2697956"/>
            <a:ext cx="221880" cy="23616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19"/>
          <p:cNvCxnSpPr/>
          <p:nvPr/>
        </p:nvCxnSpPr>
        <p:spPr>
          <a:xfrm>
            <a:off x="9875971" y="2436112"/>
            <a:ext cx="93924" cy="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30"/>
          <p:cNvSpPr/>
          <p:nvPr/>
        </p:nvSpPr>
        <p:spPr>
          <a:xfrm>
            <a:off x="1" y="0"/>
            <a:ext cx="1219199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2400" b="1" dirty="0"/>
              <a:t>Resumen epidemiológico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3A26C0B-C79E-4044-8282-54C86D328403}"/>
              </a:ext>
            </a:extLst>
          </p:cNvPr>
          <p:cNvSpPr txBox="1"/>
          <p:nvPr/>
        </p:nvSpPr>
        <p:spPr>
          <a:xfrm>
            <a:off x="1234398" y="2191665"/>
            <a:ext cx="2080144" cy="247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1010" dirty="0">
                <a:solidFill>
                  <a:schemeClr val="accent5"/>
                </a:solidFill>
                <a:latin typeface="Bambino-Bold ☞"/>
              </a:rPr>
              <a:t>No. DE PACIETES EN ESPERA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1597B812-534B-422A-907B-DF24BECDDFC0}"/>
              </a:ext>
            </a:extLst>
          </p:cNvPr>
          <p:cNvSpPr txBox="1"/>
          <p:nvPr/>
        </p:nvSpPr>
        <p:spPr>
          <a:xfrm>
            <a:off x="7233701" y="1268886"/>
            <a:ext cx="3776684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1050" b="1" dirty="0">
                <a:solidFill>
                  <a:srgbClr val="002060"/>
                </a:solidFill>
                <a:latin typeface="Bambino-Bold ☞"/>
              </a:rPr>
              <a:t>DEFUNCIONES GENERALES QUITO Y GUAYAQUIL 2020 – 2021. INEC- REGISTRO CIVIL</a:t>
            </a:r>
          </a:p>
        </p:txBody>
      </p:sp>
      <p:sp>
        <p:nvSpPr>
          <p:cNvPr id="42" name="Marcador de texto 13">
            <a:extLst>
              <a:ext uri="{FF2B5EF4-FFF2-40B4-BE49-F238E27FC236}">
                <a16:creationId xmlns:a16="http://schemas.microsoft.com/office/drawing/2014/main" id="{D5E9B90F-287B-4220-A181-83C9ABAA45B0}"/>
              </a:ext>
            </a:extLst>
          </p:cNvPr>
          <p:cNvSpPr txBox="1">
            <a:spLocks/>
          </p:cNvSpPr>
          <p:nvPr/>
        </p:nvSpPr>
        <p:spPr>
          <a:xfrm>
            <a:off x="7474485" y="2733356"/>
            <a:ext cx="1333959" cy="382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kern="1200" baseline="0">
                <a:solidFill>
                  <a:schemeClr val="bg1">
                    <a:lumMod val="50000"/>
                  </a:schemeClr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dirty="0"/>
              <a:t>28 744</a:t>
            </a:r>
          </a:p>
        </p:txBody>
      </p:sp>
      <p:sp>
        <p:nvSpPr>
          <p:cNvPr id="43" name="Marcador de texto 12">
            <a:extLst>
              <a:ext uri="{FF2B5EF4-FFF2-40B4-BE49-F238E27FC236}">
                <a16:creationId xmlns:a16="http://schemas.microsoft.com/office/drawing/2014/main" id="{63322F79-F6E0-4500-8427-A939A2083DD8}"/>
              </a:ext>
            </a:extLst>
          </p:cNvPr>
          <p:cNvSpPr txBox="1">
            <a:spLocks/>
          </p:cNvSpPr>
          <p:nvPr/>
        </p:nvSpPr>
        <p:spPr>
          <a:xfrm>
            <a:off x="9377433" y="1700534"/>
            <a:ext cx="2377882" cy="91886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kern="1200" baseline="0">
                <a:solidFill>
                  <a:schemeClr val="bg1">
                    <a:lumMod val="50000"/>
                  </a:schemeClr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s-EC" sz="1200" dirty="0">
                <a:solidFill>
                  <a:schemeClr val="accent1"/>
                </a:solidFill>
              </a:rPr>
              <a:t>GUAYAQUIL</a:t>
            </a:r>
          </a:p>
          <a:p>
            <a:r>
              <a:rPr lang="es-EC" sz="1200" dirty="0">
                <a:solidFill>
                  <a:schemeClr val="accent1"/>
                </a:solidFill>
              </a:rPr>
              <a:t>2020 = 29 401</a:t>
            </a:r>
          </a:p>
          <a:p>
            <a:r>
              <a:rPr lang="es-EC" sz="1200" dirty="0">
                <a:solidFill>
                  <a:schemeClr val="accent1"/>
                </a:solidFill>
              </a:rPr>
              <a:t>2021 = 12 916(al 30/06/2021)</a:t>
            </a:r>
          </a:p>
        </p:txBody>
      </p:sp>
      <p:sp>
        <p:nvSpPr>
          <p:cNvPr id="51" name="Marcador de texto 2">
            <a:extLst>
              <a:ext uri="{FF2B5EF4-FFF2-40B4-BE49-F238E27FC236}">
                <a16:creationId xmlns:a16="http://schemas.microsoft.com/office/drawing/2014/main" id="{5A50B624-7F8C-49F9-989E-961050D7EE02}"/>
              </a:ext>
            </a:extLst>
          </p:cNvPr>
          <p:cNvSpPr txBox="1">
            <a:spLocks/>
          </p:cNvSpPr>
          <p:nvPr/>
        </p:nvSpPr>
        <p:spPr>
          <a:xfrm>
            <a:off x="1401245" y="1676797"/>
            <a:ext cx="1299285" cy="3668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baseline="0">
                <a:solidFill>
                  <a:srgbClr val="E73122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dirty="0"/>
              <a:t>86%</a:t>
            </a:r>
            <a:endParaRPr lang="es-ES_tradnl" dirty="0"/>
          </a:p>
        </p:txBody>
      </p:sp>
      <p:sp>
        <p:nvSpPr>
          <p:cNvPr id="52" name="Marcador de texto 3">
            <a:extLst>
              <a:ext uri="{FF2B5EF4-FFF2-40B4-BE49-F238E27FC236}">
                <a16:creationId xmlns:a16="http://schemas.microsoft.com/office/drawing/2014/main" id="{81C43DD9-5A34-4BFF-9D4B-BBF421F97015}"/>
              </a:ext>
            </a:extLst>
          </p:cNvPr>
          <p:cNvSpPr txBox="1">
            <a:spLocks/>
          </p:cNvSpPr>
          <p:nvPr/>
        </p:nvSpPr>
        <p:spPr>
          <a:xfrm>
            <a:off x="1412080" y="2571005"/>
            <a:ext cx="1288450" cy="3668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baseline="0">
                <a:solidFill>
                  <a:srgbClr val="1599D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dirty="0"/>
              <a:t>13</a:t>
            </a:r>
            <a:endParaRPr lang="es-ES_tradnl" dirty="0"/>
          </a:p>
        </p:txBody>
      </p:sp>
      <p:sp>
        <p:nvSpPr>
          <p:cNvPr id="53" name="Marcador de texto 4">
            <a:extLst>
              <a:ext uri="{FF2B5EF4-FFF2-40B4-BE49-F238E27FC236}">
                <a16:creationId xmlns:a16="http://schemas.microsoft.com/office/drawing/2014/main" id="{AB654CB3-802C-427E-8770-0784654C7B03}"/>
              </a:ext>
            </a:extLst>
          </p:cNvPr>
          <p:cNvSpPr txBox="1">
            <a:spLocks/>
          </p:cNvSpPr>
          <p:nvPr/>
        </p:nvSpPr>
        <p:spPr>
          <a:xfrm>
            <a:off x="1401245" y="3555875"/>
            <a:ext cx="1288450" cy="3668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baseline="0">
                <a:solidFill>
                  <a:srgbClr val="EF5B3F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dirty="0"/>
              <a:t>95%</a:t>
            </a:r>
            <a:endParaRPr lang="es-ES_tradnl" dirty="0"/>
          </a:p>
        </p:txBody>
      </p:sp>
      <p:sp>
        <p:nvSpPr>
          <p:cNvPr id="54" name="Marcador de texto 5">
            <a:extLst>
              <a:ext uri="{FF2B5EF4-FFF2-40B4-BE49-F238E27FC236}">
                <a16:creationId xmlns:a16="http://schemas.microsoft.com/office/drawing/2014/main" id="{4BE1D5DB-3569-424B-89CC-C410470C592B}"/>
              </a:ext>
            </a:extLst>
          </p:cNvPr>
          <p:cNvSpPr txBox="1">
            <a:spLocks/>
          </p:cNvSpPr>
          <p:nvPr/>
        </p:nvSpPr>
        <p:spPr>
          <a:xfrm>
            <a:off x="1412080" y="4450605"/>
            <a:ext cx="1288450" cy="3668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dirty="0"/>
              <a:t>48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FD40F71E-9772-4634-B651-D6C242DBE000}"/>
              </a:ext>
            </a:extLst>
          </p:cNvPr>
          <p:cNvSpPr txBox="1"/>
          <p:nvPr/>
        </p:nvSpPr>
        <p:spPr>
          <a:xfrm>
            <a:off x="1269509" y="1211491"/>
            <a:ext cx="2080144" cy="4031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1010" b="1" dirty="0">
                <a:solidFill>
                  <a:srgbClr val="002060"/>
                </a:solidFill>
                <a:latin typeface="Bambino-Bold ☞"/>
              </a:rPr>
              <a:t>% DE OCUPACIÓN HOSPITALIZACIÓN  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3BB80626-F535-4064-81AC-5D825E72F58C}"/>
              </a:ext>
            </a:extLst>
          </p:cNvPr>
          <p:cNvSpPr txBox="1"/>
          <p:nvPr/>
        </p:nvSpPr>
        <p:spPr>
          <a:xfrm>
            <a:off x="767168" y="1676797"/>
            <a:ext cx="462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EEDFCD8B-515F-4A61-AF87-D2E7549E3E9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rgbClr val="ED7D3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1994" y="1607994"/>
            <a:ext cx="468129" cy="468129"/>
          </a:xfrm>
          <a:prstGeom prst="rect">
            <a:avLst/>
          </a:prstGeom>
        </p:spPr>
      </p:pic>
      <p:sp>
        <p:nvSpPr>
          <p:cNvPr id="58" name="CuadroTexto 57">
            <a:extLst>
              <a:ext uri="{FF2B5EF4-FFF2-40B4-BE49-F238E27FC236}">
                <a16:creationId xmlns:a16="http://schemas.microsoft.com/office/drawing/2014/main" id="{9331A689-6805-498E-800E-35986980A06E}"/>
              </a:ext>
            </a:extLst>
          </p:cNvPr>
          <p:cNvSpPr txBox="1"/>
          <p:nvPr/>
        </p:nvSpPr>
        <p:spPr>
          <a:xfrm>
            <a:off x="1250050" y="2191665"/>
            <a:ext cx="2080144" cy="4031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1010" dirty="0">
                <a:solidFill>
                  <a:schemeClr val="accent5"/>
                </a:solidFill>
                <a:latin typeface="Bambino-Bold ☞"/>
              </a:rPr>
              <a:t>No. DE PACIENTES EN ESPERA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2EF078F-BF52-41AF-8226-B019A8FF3BE8}"/>
              </a:ext>
            </a:extLst>
          </p:cNvPr>
          <p:cNvSpPr txBox="1"/>
          <p:nvPr/>
        </p:nvSpPr>
        <p:spPr>
          <a:xfrm>
            <a:off x="807126" y="2606265"/>
            <a:ext cx="462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9257F2FC-33D6-4C48-9651-6C65C9577B2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5762" y="2488172"/>
            <a:ext cx="547495" cy="547495"/>
          </a:xfrm>
          <a:prstGeom prst="rect">
            <a:avLst/>
          </a:prstGeom>
        </p:spPr>
      </p:pic>
      <p:sp>
        <p:nvSpPr>
          <p:cNvPr id="61" name="CuadroTexto 60">
            <a:extLst>
              <a:ext uri="{FF2B5EF4-FFF2-40B4-BE49-F238E27FC236}">
                <a16:creationId xmlns:a16="http://schemas.microsoft.com/office/drawing/2014/main" id="{587DCB6D-853F-48BE-B48C-DF15B459346D}"/>
              </a:ext>
            </a:extLst>
          </p:cNvPr>
          <p:cNvSpPr txBox="1"/>
          <p:nvPr/>
        </p:nvSpPr>
        <p:spPr>
          <a:xfrm>
            <a:off x="1269509" y="3156505"/>
            <a:ext cx="2080144" cy="4031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1010" b="1">
                <a:solidFill>
                  <a:srgbClr val="002060"/>
                </a:solidFill>
                <a:latin typeface="Bambino-Bold ☞"/>
              </a:defRPr>
            </a:lvl1pPr>
          </a:lstStyle>
          <a:p>
            <a:r>
              <a:rPr lang="es-EC" dirty="0"/>
              <a:t>% DE OCUPACIÓN DE UCI/UCIN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E2C382EE-39F5-4AB6-AAB3-3566489F8028}"/>
              </a:ext>
            </a:extLst>
          </p:cNvPr>
          <p:cNvSpPr txBox="1"/>
          <p:nvPr/>
        </p:nvSpPr>
        <p:spPr>
          <a:xfrm>
            <a:off x="838116" y="3503006"/>
            <a:ext cx="462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29588D5B-000E-498A-B649-F5B870954FC7}"/>
              </a:ext>
            </a:extLst>
          </p:cNvPr>
          <p:cNvSpPr txBox="1"/>
          <p:nvPr/>
        </p:nvSpPr>
        <p:spPr>
          <a:xfrm>
            <a:off x="817740" y="4402768"/>
            <a:ext cx="495333" cy="4146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pic>
        <p:nvPicPr>
          <p:cNvPr id="64" name="Imagen 63">
            <a:extLst>
              <a:ext uri="{FF2B5EF4-FFF2-40B4-BE49-F238E27FC236}">
                <a16:creationId xmlns:a16="http://schemas.microsoft.com/office/drawing/2014/main" id="{07CFBB27-95EE-45C1-B32E-B270EB7BB0D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4685" y="3472084"/>
            <a:ext cx="395438" cy="395438"/>
          </a:xfrm>
          <a:prstGeom prst="rect">
            <a:avLst/>
          </a:prstGeom>
        </p:spPr>
      </p:pic>
      <p:sp>
        <p:nvSpPr>
          <p:cNvPr id="65" name="CuadroTexto 64">
            <a:extLst>
              <a:ext uri="{FF2B5EF4-FFF2-40B4-BE49-F238E27FC236}">
                <a16:creationId xmlns:a16="http://schemas.microsoft.com/office/drawing/2014/main" id="{39F6DE1A-F6C6-4B10-A611-9312C86CE135}"/>
              </a:ext>
            </a:extLst>
          </p:cNvPr>
          <p:cNvSpPr txBox="1"/>
          <p:nvPr/>
        </p:nvSpPr>
        <p:spPr>
          <a:xfrm>
            <a:off x="1280123" y="4087571"/>
            <a:ext cx="2080144" cy="4031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1010" dirty="0">
                <a:solidFill>
                  <a:schemeClr val="accent1"/>
                </a:solidFill>
                <a:latin typeface="Bambino-Bold ☞"/>
              </a:rPr>
              <a:t>No. DE PACIENTES EN ESPERA UCI</a:t>
            </a:r>
          </a:p>
        </p:txBody>
      </p:sp>
      <p:pic>
        <p:nvPicPr>
          <p:cNvPr id="66" name="Imagen 65">
            <a:extLst>
              <a:ext uri="{FF2B5EF4-FFF2-40B4-BE49-F238E27FC236}">
                <a16:creationId xmlns:a16="http://schemas.microsoft.com/office/drawing/2014/main" id="{FFF5F8E9-E2E3-4B37-973D-C4E4928F058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861939" y="4362317"/>
            <a:ext cx="455139" cy="455139"/>
          </a:xfrm>
          <a:prstGeom prst="rect">
            <a:avLst/>
          </a:prstGeom>
        </p:spPr>
      </p:pic>
      <p:sp>
        <p:nvSpPr>
          <p:cNvPr id="67" name="CuadroTexto 66">
            <a:extLst>
              <a:ext uri="{FF2B5EF4-FFF2-40B4-BE49-F238E27FC236}">
                <a16:creationId xmlns:a16="http://schemas.microsoft.com/office/drawing/2014/main" id="{097EE713-1442-41E5-9052-6026CFA88E22}"/>
              </a:ext>
            </a:extLst>
          </p:cNvPr>
          <p:cNvSpPr txBox="1"/>
          <p:nvPr/>
        </p:nvSpPr>
        <p:spPr>
          <a:xfrm>
            <a:off x="439858" y="5109328"/>
            <a:ext cx="2869837" cy="10752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B0070E57-B7DF-42F1-98E1-36ECE989A438}"/>
              </a:ext>
            </a:extLst>
          </p:cNvPr>
          <p:cNvSpPr txBox="1"/>
          <p:nvPr/>
        </p:nvSpPr>
        <p:spPr>
          <a:xfrm>
            <a:off x="3029492" y="878328"/>
            <a:ext cx="4524371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050" b="1" dirty="0">
                <a:solidFill>
                  <a:srgbClr val="EF5B3F"/>
                </a:solidFill>
                <a:latin typeface="Bambino-Bold ☞"/>
              </a:rPr>
              <a:t>PORCENTAJE DE OCUPACIÓN EN HOSPITALIZACIÓN Y UCI/UCIN DESTINADAS PARA COVID-19, POR ESTABLECIMIENTO DE SALUD QUE REPORTA</a:t>
            </a:r>
          </a:p>
        </p:txBody>
      </p: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EEC73B69-08CA-4210-8BAF-38D197A6ED6A}"/>
              </a:ext>
            </a:extLst>
          </p:cNvPr>
          <p:cNvCxnSpPr>
            <a:cxnSpLocks/>
          </p:cNvCxnSpPr>
          <p:nvPr/>
        </p:nvCxnSpPr>
        <p:spPr>
          <a:xfrm flipV="1">
            <a:off x="2410452" y="1762695"/>
            <a:ext cx="104135" cy="193224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3AAAD18F-3E88-4EC8-87AC-067778AF6D15}"/>
              </a:ext>
            </a:extLst>
          </p:cNvPr>
          <p:cNvCxnSpPr>
            <a:cxnSpLocks/>
          </p:cNvCxnSpPr>
          <p:nvPr/>
        </p:nvCxnSpPr>
        <p:spPr>
          <a:xfrm flipV="1">
            <a:off x="2346541" y="2644167"/>
            <a:ext cx="104135" cy="193224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CF1FBFEB-A611-4374-A988-141450B8B432}"/>
              </a:ext>
            </a:extLst>
          </p:cNvPr>
          <p:cNvCxnSpPr>
            <a:cxnSpLocks/>
          </p:cNvCxnSpPr>
          <p:nvPr/>
        </p:nvCxnSpPr>
        <p:spPr>
          <a:xfrm flipV="1">
            <a:off x="2446717" y="3527010"/>
            <a:ext cx="104135" cy="193224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AA8DE1B2-34CF-49A5-A1C0-649DCA1867FA}"/>
              </a:ext>
            </a:extLst>
          </p:cNvPr>
          <p:cNvCxnSpPr>
            <a:cxnSpLocks/>
          </p:cNvCxnSpPr>
          <p:nvPr/>
        </p:nvCxnSpPr>
        <p:spPr>
          <a:xfrm>
            <a:off x="2330426" y="4528555"/>
            <a:ext cx="185927" cy="149322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Gráfico 49">
            <a:extLst>
              <a:ext uri="{FF2B5EF4-FFF2-40B4-BE49-F238E27FC236}">
                <a16:creationId xmlns:a16="http://schemas.microsoft.com/office/drawing/2014/main" id="{BCB376B6-9E78-4590-9355-F80C880780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0135602"/>
              </p:ext>
            </p:extLst>
          </p:nvPr>
        </p:nvGraphicFramePr>
        <p:xfrm>
          <a:off x="3100020" y="1278728"/>
          <a:ext cx="3912429" cy="5025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69" name="Gráfico 68">
            <a:extLst>
              <a:ext uri="{FF2B5EF4-FFF2-40B4-BE49-F238E27FC236}">
                <a16:creationId xmlns:a16="http://schemas.microsoft.com/office/drawing/2014/main" id="{60DF0994-686E-4CE1-AB15-EC8B71B549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8516154"/>
              </p:ext>
            </p:extLst>
          </p:nvPr>
        </p:nvGraphicFramePr>
        <p:xfrm>
          <a:off x="7012449" y="3515619"/>
          <a:ext cx="5166540" cy="2777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70" name="Rectángulo: esquinas redondeadas 69">
            <a:extLst>
              <a:ext uri="{FF2B5EF4-FFF2-40B4-BE49-F238E27FC236}">
                <a16:creationId xmlns:a16="http://schemas.microsoft.com/office/drawing/2014/main" id="{6F674A73-5FBF-455E-96B4-4D747A705504}"/>
              </a:ext>
            </a:extLst>
          </p:cNvPr>
          <p:cNvSpPr/>
          <p:nvPr/>
        </p:nvSpPr>
        <p:spPr>
          <a:xfrm>
            <a:off x="1188899" y="5806871"/>
            <a:ext cx="1240570" cy="404205"/>
          </a:xfrm>
          <a:prstGeom prst="roundRect">
            <a:avLst/>
          </a:prstGeom>
          <a:solidFill>
            <a:srgbClr val="E73122"/>
          </a:solidFill>
          <a:ln>
            <a:solidFill>
              <a:srgbClr val="E73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2</a:t>
            </a: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2D5DEDF2-C92E-4A17-A828-942D597FE57C}"/>
              </a:ext>
            </a:extLst>
          </p:cNvPr>
          <p:cNvSpPr txBox="1"/>
          <p:nvPr/>
        </p:nvSpPr>
        <p:spPr>
          <a:xfrm>
            <a:off x="615210" y="5256729"/>
            <a:ext cx="2461091" cy="4031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C" sz="1010" b="1" dirty="0">
                <a:solidFill>
                  <a:srgbClr val="002060"/>
                </a:solidFill>
                <a:latin typeface="Bambino-Bold ☞"/>
              </a:rPr>
              <a:t>No. DE LEVANTAMIENTOS DE CADAVERES DEL 28 AL 4 DE JULIO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8C16DF9C-801A-41F8-8629-E3C3039250AA}"/>
              </a:ext>
            </a:extLst>
          </p:cNvPr>
          <p:cNvSpPr txBox="1"/>
          <p:nvPr/>
        </p:nvSpPr>
        <p:spPr>
          <a:xfrm>
            <a:off x="7171891" y="3272496"/>
            <a:ext cx="4978851" cy="4093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010" b="1" dirty="0">
                <a:solidFill>
                  <a:srgbClr val="002060"/>
                </a:solidFill>
                <a:latin typeface="Bambino-Bold ☞"/>
              </a:rPr>
              <a:t>DEFUNCIONES GENERALES QUITO, GUAYAQUIL. </a:t>
            </a:r>
          </a:p>
          <a:p>
            <a:pPr algn="ctr"/>
            <a:r>
              <a:rPr lang="es-EC" sz="1010" b="1" dirty="0">
                <a:solidFill>
                  <a:srgbClr val="002060"/>
                </a:solidFill>
                <a:latin typeface="Bambino-Bold ☞"/>
              </a:rPr>
              <a:t>REGISTRO CIVIL.  MAYO-JUNIO 2021</a:t>
            </a:r>
            <a:r>
              <a:rPr lang="es-EC" sz="1050" b="1" dirty="0">
                <a:solidFill>
                  <a:srgbClr val="EF5B3F"/>
                </a:solidFill>
                <a:latin typeface="Bambino-Bold ☞"/>
              </a:rPr>
              <a:t>. </a:t>
            </a:r>
            <a:endParaRPr lang="es-EC" sz="1050" dirty="0">
              <a:solidFill>
                <a:srgbClr val="EF5B3F"/>
              </a:solidFill>
            </a:endParaRPr>
          </a:p>
        </p:txBody>
      </p: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AA8DE1B2-34CF-49A5-A1C0-649DCA1867FA}"/>
              </a:ext>
            </a:extLst>
          </p:cNvPr>
          <p:cNvCxnSpPr>
            <a:cxnSpLocks/>
          </p:cNvCxnSpPr>
          <p:nvPr/>
        </p:nvCxnSpPr>
        <p:spPr>
          <a:xfrm>
            <a:off x="2014332" y="5934312"/>
            <a:ext cx="185927" cy="149322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824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1385593" y="1676797"/>
            <a:ext cx="1299285" cy="366851"/>
          </a:xfrm>
        </p:spPr>
        <p:txBody>
          <a:bodyPr/>
          <a:lstStyle/>
          <a:p>
            <a:pPr algn="ctr"/>
            <a:r>
              <a:rPr lang="es-EC" dirty="0"/>
              <a:t>106 193</a:t>
            </a:r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s-EC" dirty="0"/>
              <a:t>104 740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s-EC" dirty="0"/>
              <a:t>1453</a:t>
            </a:r>
            <a:endParaRPr lang="es-ES_tradn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es-ES_tradnl" dirty="0"/>
              <a:t>134 220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8"/>
          </p:nvPr>
        </p:nvSpPr>
        <p:spPr>
          <a:xfrm>
            <a:off x="0" y="6403364"/>
            <a:ext cx="3294043" cy="370116"/>
          </a:xfrm>
        </p:spPr>
        <p:txBody>
          <a:bodyPr/>
          <a:lstStyle/>
          <a:p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Salud Pública (MSP)</a:t>
            </a:r>
          </a:p>
          <a:p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de Salud Zona9 (CZ9)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9"/>
          </p:nvPr>
        </p:nvSpPr>
        <p:spPr>
          <a:xfrm>
            <a:off x="8405870" y="6360227"/>
            <a:ext cx="3633705" cy="454636"/>
          </a:xfrm>
        </p:spPr>
        <p:txBody>
          <a:bodyPr/>
          <a:lstStyle/>
          <a:p>
            <a:pPr algn="just"/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actualización: </a:t>
            </a:r>
            <a:r>
              <a:rPr lang="es-ES_trad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julio de 2021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27"/>
          </p:nvPr>
        </p:nvSpPr>
        <p:spPr>
          <a:xfrm>
            <a:off x="4822415" y="5430273"/>
            <a:ext cx="1024700" cy="360058"/>
          </a:xfrm>
        </p:spPr>
        <p:txBody>
          <a:bodyPr/>
          <a:lstStyle/>
          <a:p>
            <a:r>
              <a:rPr lang="es-ES_tradnl" dirty="0"/>
              <a:t>26%</a:t>
            </a:r>
          </a:p>
        </p:txBody>
      </p:sp>
      <p:sp>
        <p:nvSpPr>
          <p:cNvPr id="19" name="Marcador de texto 7"/>
          <p:cNvSpPr>
            <a:spLocks noGrp="1"/>
          </p:cNvSpPr>
          <p:nvPr>
            <p:ph type="body" sz="quarter" idx="28"/>
          </p:nvPr>
        </p:nvSpPr>
        <p:spPr>
          <a:xfrm>
            <a:off x="3294043" y="6462404"/>
            <a:ext cx="4847422" cy="364116"/>
          </a:xfrm>
        </p:spPr>
        <p:txBody>
          <a:bodyPr/>
          <a:lstStyle/>
          <a:p>
            <a:pPr marL="216000">
              <a:lnSpc>
                <a:spcPct val="100000"/>
              </a:lnSpc>
            </a:pPr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Metropolitana de Políticas y Planeamiento de la Salud (DMPPS)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s-ES_tradnl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Coberturas con segundas dosis (305.567) y población mayor o igual 18 años (1.846.158)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20"/>
          </p:nvPr>
        </p:nvSpPr>
        <p:spPr>
          <a:xfrm>
            <a:off x="4732814" y="3738009"/>
            <a:ext cx="1061691" cy="360058"/>
          </a:xfrm>
        </p:spPr>
        <p:txBody>
          <a:bodyPr/>
          <a:lstStyle/>
          <a:p>
            <a:r>
              <a:rPr lang="es-ES_tradnl" dirty="0"/>
              <a:t>41.3%</a:t>
            </a:r>
          </a:p>
        </p:txBody>
      </p:sp>
      <p:cxnSp>
        <p:nvCxnSpPr>
          <p:cNvPr id="20" name="Conector recto de flecha 19"/>
          <p:cNvCxnSpPr>
            <a:cxnSpLocks/>
          </p:cNvCxnSpPr>
          <p:nvPr/>
        </p:nvCxnSpPr>
        <p:spPr>
          <a:xfrm>
            <a:off x="5692221" y="3918038"/>
            <a:ext cx="154894" cy="138444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>
            <a:cxnSpLocks/>
          </p:cNvCxnSpPr>
          <p:nvPr/>
        </p:nvCxnSpPr>
        <p:spPr>
          <a:xfrm flipV="1">
            <a:off x="5794505" y="5512777"/>
            <a:ext cx="149095" cy="19835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19"/>
          <p:cNvCxnSpPr/>
          <p:nvPr/>
        </p:nvCxnSpPr>
        <p:spPr>
          <a:xfrm flipV="1">
            <a:off x="7788217" y="2436113"/>
            <a:ext cx="100135" cy="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19"/>
          <p:cNvCxnSpPr/>
          <p:nvPr/>
        </p:nvCxnSpPr>
        <p:spPr>
          <a:xfrm>
            <a:off x="9875971" y="2436112"/>
            <a:ext cx="93924" cy="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30"/>
          <p:cNvSpPr/>
          <p:nvPr/>
        </p:nvSpPr>
        <p:spPr>
          <a:xfrm>
            <a:off x="1" y="43137"/>
            <a:ext cx="1219199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2400" b="1" dirty="0"/>
              <a:t>Resumen epidemiológico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D751966-059C-41B0-9D07-2B5EAF2919AE}"/>
              </a:ext>
            </a:extLst>
          </p:cNvPr>
          <p:cNvSpPr txBox="1"/>
          <p:nvPr/>
        </p:nvSpPr>
        <p:spPr>
          <a:xfrm>
            <a:off x="1235952" y="1118790"/>
            <a:ext cx="2549080" cy="5586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1010" b="1" dirty="0">
                <a:solidFill>
                  <a:srgbClr val="002060"/>
                </a:solidFill>
                <a:latin typeface="Bambino-Bold ☞"/>
              </a:rPr>
              <a:t>NÚMERO DE MUESTRAS TOMADAS PARA DETECCIÓN DE SARS-COV-2 </a:t>
            </a:r>
            <a:r>
              <a:rPr lang="es-EC" sz="1010" b="1" dirty="0">
                <a:solidFill>
                  <a:srgbClr val="002060"/>
                </a:solidFill>
                <a:latin typeface="Bambino-Bold ☞"/>
              </a:rPr>
              <a:t>QUITO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E315366-4552-4C1B-AA94-5C5CCF10C697}"/>
              </a:ext>
            </a:extLst>
          </p:cNvPr>
          <p:cNvSpPr txBox="1"/>
          <p:nvPr/>
        </p:nvSpPr>
        <p:spPr>
          <a:xfrm>
            <a:off x="751516" y="1676797"/>
            <a:ext cx="462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3A26C0B-C79E-4044-8282-54C86D328403}"/>
              </a:ext>
            </a:extLst>
          </p:cNvPr>
          <p:cNvSpPr txBox="1"/>
          <p:nvPr/>
        </p:nvSpPr>
        <p:spPr>
          <a:xfrm>
            <a:off x="1265753" y="2191665"/>
            <a:ext cx="2080144" cy="247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1010" dirty="0">
                <a:solidFill>
                  <a:schemeClr val="accent5"/>
                </a:solidFill>
                <a:latin typeface="Bambino-Bold ☞"/>
              </a:rPr>
              <a:t>PRUEBAS DIAGNÓSTICAS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E91CBF5F-E3E1-4BF4-B215-E2ADE6653511}"/>
              </a:ext>
            </a:extLst>
          </p:cNvPr>
          <p:cNvSpPr txBox="1"/>
          <p:nvPr/>
        </p:nvSpPr>
        <p:spPr>
          <a:xfrm>
            <a:off x="791474" y="2606265"/>
            <a:ext cx="462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B2DD32E8-237A-4CBC-BECC-4112915A2787}"/>
              </a:ext>
            </a:extLst>
          </p:cNvPr>
          <p:cNvSpPr txBox="1"/>
          <p:nvPr/>
        </p:nvSpPr>
        <p:spPr>
          <a:xfrm>
            <a:off x="1253857" y="3156505"/>
            <a:ext cx="2080144" cy="247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1010" dirty="0">
                <a:solidFill>
                  <a:srgbClr val="EF5B3F"/>
                </a:solidFill>
                <a:latin typeface="Bambino-Bold ☞"/>
              </a:rPr>
              <a:t>ANTIGENOS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5A7AF5EB-DEA3-40BF-84A1-6E3B75BD39A5}"/>
              </a:ext>
            </a:extLst>
          </p:cNvPr>
          <p:cNvSpPr txBox="1"/>
          <p:nvPr/>
        </p:nvSpPr>
        <p:spPr>
          <a:xfrm>
            <a:off x="822464" y="3503006"/>
            <a:ext cx="462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E74FE6C6-3BBA-49F3-B2E9-74E5B3A4C7AF}"/>
              </a:ext>
            </a:extLst>
          </p:cNvPr>
          <p:cNvSpPr txBox="1"/>
          <p:nvPr/>
        </p:nvSpPr>
        <p:spPr>
          <a:xfrm>
            <a:off x="802088" y="4402768"/>
            <a:ext cx="495333" cy="4146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6F61916E-215D-486A-AA94-5585B977EC72}"/>
              </a:ext>
            </a:extLst>
          </p:cNvPr>
          <p:cNvSpPr txBox="1"/>
          <p:nvPr/>
        </p:nvSpPr>
        <p:spPr>
          <a:xfrm>
            <a:off x="1264471" y="4087571"/>
            <a:ext cx="2185210" cy="4031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ES_tradnl"/>
            </a:defPPr>
            <a:lvl1pPr algn="just">
              <a:defRPr sz="1010" b="1">
                <a:solidFill>
                  <a:srgbClr val="002060"/>
                </a:solidFill>
                <a:latin typeface="Bambino-Bold ☞"/>
              </a:defRPr>
            </a:lvl1pPr>
          </a:lstStyle>
          <a:p>
            <a:pPr algn="l"/>
            <a:r>
              <a:rPr lang="es-EC" dirty="0"/>
              <a:t>No ATENCIONES REALIZADAS SS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0B2CE0A0-D711-4DA9-85D5-5B005098E4A9}"/>
              </a:ext>
            </a:extLst>
          </p:cNvPr>
          <p:cNvSpPr txBox="1"/>
          <p:nvPr/>
        </p:nvSpPr>
        <p:spPr>
          <a:xfrm>
            <a:off x="4121334" y="1567756"/>
            <a:ext cx="2344824" cy="30314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graphicFrame>
        <p:nvGraphicFramePr>
          <p:cNvPr id="60" name="Tabla 59">
            <a:extLst>
              <a:ext uri="{FF2B5EF4-FFF2-40B4-BE49-F238E27FC236}">
                <a16:creationId xmlns:a16="http://schemas.microsoft.com/office/drawing/2014/main" id="{BCF5D659-B8A7-46FE-835F-127088746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580985"/>
              </p:ext>
            </p:extLst>
          </p:nvPr>
        </p:nvGraphicFramePr>
        <p:xfrm>
          <a:off x="3904068" y="2244577"/>
          <a:ext cx="3013598" cy="75719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11103">
                  <a:extLst>
                    <a:ext uri="{9D8B030D-6E8A-4147-A177-3AD203B41FA5}">
                      <a16:colId xmlns:a16="http://schemas.microsoft.com/office/drawing/2014/main" val="206322134"/>
                    </a:ext>
                  </a:extLst>
                </a:gridCol>
                <a:gridCol w="802495">
                  <a:extLst>
                    <a:ext uri="{9D8B030D-6E8A-4147-A177-3AD203B41FA5}">
                      <a16:colId xmlns:a16="http://schemas.microsoft.com/office/drawing/2014/main" val="2530252940"/>
                    </a:ext>
                  </a:extLst>
                </a:gridCol>
              </a:tblGrid>
              <a:tr h="18543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PRIMERA DOSIS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623" marR="6623" marT="662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154 555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400023"/>
                  </a:ext>
                </a:extLst>
              </a:tr>
              <a:tr h="18543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SEGUNDA DOSIS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623" marR="6623" marT="662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72 603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793330"/>
                  </a:ext>
                </a:extLst>
              </a:tr>
              <a:tr h="18543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TOTAL PRIMERA + SEGUNDA DOSIS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623" marR="6623" marT="662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227 158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927475"/>
                  </a:ext>
                </a:extLst>
              </a:tr>
            </a:tbl>
          </a:graphicData>
        </a:graphic>
      </p:graphicFrame>
      <p:sp>
        <p:nvSpPr>
          <p:cNvPr id="57" name="CuadroTexto 56">
            <a:extLst>
              <a:ext uri="{FF2B5EF4-FFF2-40B4-BE49-F238E27FC236}">
                <a16:creationId xmlns:a16="http://schemas.microsoft.com/office/drawing/2014/main" id="{784E96A8-7354-49EE-BAA6-7279D210467F}"/>
              </a:ext>
            </a:extLst>
          </p:cNvPr>
          <p:cNvSpPr txBox="1"/>
          <p:nvPr/>
        </p:nvSpPr>
        <p:spPr>
          <a:xfrm>
            <a:off x="3998138" y="1444106"/>
            <a:ext cx="268112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>
                <a:solidFill>
                  <a:srgbClr val="095DA6"/>
                </a:solidFill>
                <a:latin typeface="Bambino-Bold ☞"/>
                <a:ea typeface="Bambino-Bold ☞" charset="0"/>
                <a:cs typeface="Bambino-Bold ☞" charset="0"/>
              </a:rPr>
              <a:t>PERSONAS INMUNIZADAS  CONTRA COVID-19 POR LA SECRETARÍA DE SALUD. QUITO, 13 MARZO - 01 DE JULIO DE 2021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5366CDC7-0B8D-490C-BA46-90734B04F017}"/>
              </a:ext>
            </a:extLst>
          </p:cNvPr>
          <p:cNvSpPr txBox="1"/>
          <p:nvPr/>
        </p:nvSpPr>
        <p:spPr>
          <a:xfrm>
            <a:off x="3842257" y="3081725"/>
            <a:ext cx="3075409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050" b="1" dirty="0">
                <a:solidFill>
                  <a:srgbClr val="EF5B3F"/>
                </a:solidFill>
                <a:latin typeface="Bambino-Bold ☞"/>
              </a:rPr>
              <a:t>PERSONAS INMUNIZADAS  CONTRA COVID-19 POR  EL MINISTERIO DE SALUD PÚBLICA. QUITO, HASTA 02 DE JULIO</a:t>
            </a:r>
          </a:p>
        </p:txBody>
      </p:sp>
      <p:graphicFrame>
        <p:nvGraphicFramePr>
          <p:cNvPr id="65" name="Tabla 64">
            <a:extLst>
              <a:ext uri="{FF2B5EF4-FFF2-40B4-BE49-F238E27FC236}">
                <a16:creationId xmlns:a16="http://schemas.microsoft.com/office/drawing/2014/main" id="{48DFEC0F-E431-459A-A760-3EA5D1504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715427"/>
              </p:ext>
            </p:extLst>
          </p:nvPr>
        </p:nvGraphicFramePr>
        <p:xfrm>
          <a:off x="3873162" y="3685575"/>
          <a:ext cx="3013598" cy="75719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11103">
                  <a:extLst>
                    <a:ext uri="{9D8B030D-6E8A-4147-A177-3AD203B41FA5}">
                      <a16:colId xmlns:a16="http://schemas.microsoft.com/office/drawing/2014/main" val="206322134"/>
                    </a:ext>
                  </a:extLst>
                </a:gridCol>
                <a:gridCol w="802495">
                  <a:extLst>
                    <a:ext uri="{9D8B030D-6E8A-4147-A177-3AD203B41FA5}">
                      <a16:colId xmlns:a16="http://schemas.microsoft.com/office/drawing/2014/main" val="2530252940"/>
                    </a:ext>
                  </a:extLst>
                </a:gridCol>
              </a:tblGrid>
              <a:tr h="18543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PRIMERA DOSIS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623" marR="6623" marT="662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595 829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400023"/>
                  </a:ext>
                </a:extLst>
              </a:tr>
              <a:tr h="18543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SEGUNDA DOSIS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623" marR="6623" marT="662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305 567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793330"/>
                  </a:ext>
                </a:extLst>
              </a:tr>
              <a:tr h="18543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TOTAL PRIMERA + SEGUNDA DOSIS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623" marR="6623" marT="662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901 396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927475"/>
                  </a:ext>
                </a:extLst>
              </a:tr>
            </a:tbl>
          </a:graphicData>
        </a:graphic>
      </p:graphicFrame>
      <p:sp>
        <p:nvSpPr>
          <p:cNvPr id="66" name="CuadroTexto 65">
            <a:extLst>
              <a:ext uri="{FF2B5EF4-FFF2-40B4-BE49-F238E27FC236}">
                <a16:creationId xmlns:a16="http://schemas.microsoft.com/office/drawing/2014/main" id="{62CB7A75-92CE-482C-A40F-5A58AF391FE4}"/>
              </a:ext>
            </a:extLst>
          </p:cNvPr>
          <p:cNvSpPr txBox="1"/>
          <p:nvPr/>
        </p:nvSpPr>
        <p:spPr>
          <a:xfrm>
            <a:off x="4664135" y="4610398"/>
            <a:ext cx="1393869" cy="830997"/>
          </a:xfrm>
          <a:prstGeom prst="rect">
            <a:avLst/>
          </a:prstGeom>
          <a:solidFill>
            <a:srgbClr val="E7312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200" dirty="0">
                <a:solidFill>
                  <a:schemeClr val="bg1"/>
                </a:solidFill>
              </a:rPr>
              <a:t>% DE 1eras DOSIS APLICADAS POR LA SS 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05FCAD08-9CAF-4630-884B-B7859D760BD1}"/>
              </a:ext>
            </a:extLst>
          </p:cNvPr>
          <p:cNvSpPr txBox="1"/>
          <p:nvPr/>
        </p:nvSpPr>
        <p:spPr>
          <a:xfrm>
            <a:off x="424206" y="5109328"/>
            <a:ext cx="2869837" cy="10752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graphicFrame>
        <p:nvGraphicFramePr>
          <p:cNvPr id="41" name="Gráfico 40">
            <a:extLst>
              <a:ext uri="{FF2B5EF4-FFF2-40B4-BE49-F238E27FC236}">
                <a16:creationId xmlns:a16="http://schemas.microsoft.com/office/drawing/2014/main" id="{8FF463DC-FF78-40AB-825D-7199BA9FF4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2820307"/>
              </p:ext>
            </p:extLst>
          </p:nvPr>
        </p:nvGraphicFramePr>
        <p:xfrm>
          <a:off x="7134932" y="1677405"/>
          <a:ext cx="4904643" cy="4604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F9B3EDBF-B393-4FFF-893D-8BD00D157F1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8316" y="1583035"/>
            <a:ext cx="493478" cy="493478"/>
          </a:xfrm>
          <a:prstGeom prst="rect">
            <a:avLst/>
          </a:prstGeom>
        </p:spPr>
      </p:pic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B4F92A5F-9C7A-4C31-84F1-D888021BDA71}"/>
              </a:ext>
            </a:extLst>
          </p:cNvPr>
          <p:cNvSpPr/>
          <p:nvPr/>
        </p:nvSpPr>
        <p:spPr>
          <a:xfrm>
            <a:off x="1116506" y="5780351"/>
            <a:ext cx="1240570" cy="404205"/>
          </a:xfrm>
          <a:prstGeom prst="roundRect">
            <a:avLst/>
          </a:prstGeom>
          <a:solidFill>
            <a:srgbClr val="E73122"/>
          </a:solidFill>
          <a:ln>
            <a:solidFill>
              <a:srgbClr val="E73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24.2%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5883EC6E-D582-42FB-90A1-82C0FF136CCB}"/>
              </a:ext>
            </a:extLst>
          </p:cNvPr>
          <p:cNvSpPr txBox="1"/>
          <p:nvPr/>
        </p:nvSpPr>
        <p:spPr>
          <a:xfrm>
            <a:off x="580292" y="5256729"/>
            <a:ext cx="2496009" cy="4031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C" sz="1010" b="1" dirty="0">
                <a:solidFill>
                  <a:srgbClr val="002060"/>
                </a:solidFill>
                <a:latin typeface="Bambino-Bold ☞"/>
              </a:rPr>
              <a:t>% DE POSITIVIDAD EN ATENCIONES REALIZADAS POR LA SS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97152687-14A5-42C7-9DD9-6B988936CC9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7826" y="2554645"/>
            <a:ext cx="436031" cy="436031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75A43316-ABEF-4009-BD0B-8004A26E3E4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8366" y="3449966"/>
            <a:ext cx="555936" cy="555936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5AC99CF6-24F6-401B-A99F-03112CC2B5B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1008" y="4332645"/>
            <a:ext cx="516268" cy="516268"/>
          </a:xfrm>
          <a:prstGeom prst="rect">
            <a:avLst/>
          </a:prstGeom>
        </p:spPr>
      </p:pic>
      <p:sp>
        <p:nvSpPr>
          <p:cNvPr id="78" name="CuadroTexto 77">
            <a:extLst>
              <a:ext uri="{FF2B5EF4-FFF2-40B4-BE49-F238E27FC236}">
                <a16:creationId xmlns:a16="http://schemas.microsoft.com/office/drawing/2014/main" id="{F68AB334-BE46-4380-BDE8-2FAE1B5EAFB2}"/>
              </a:ext>
            </a:extLst>
          </p:cNvPr>
          <p:cNvSpPr txBox="1"/>
          <p:nvPr/>
        </p:nvSpPr>
        <p:spPr>
          <a:xfrm>
            <a:off x="7169486" y="1709657"/>
            <a:ext cx="4847422" cy="4031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MX" sz="1010" b="1" dirty="0">
                <a:solidFill>
                  <a:srgbClr val="002060"/>
                </a:solidFill>
                <a:latin typeface="Bambino-Bold ☞"/>
              </a:rPr>
              <a:t>DOSIS APLICADAS Y COBERTURA DE VACUNACIÓN. MINISTERIO DE SALUD-SECRETARÍA DE SALUD. COVID-19. QUITO 03-07-2021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7752801" y="1324199"/>
            <a:ext cx="3668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5"/>
                </a:solidFill>
                <a:latin typeface="Bambino-Bold ☞"/>
              </a:rPr>
              <a:t>Cobertura* total Quito= 17% </a:t>
            </a:r>
            <a:endParaRPr lang="es-EC" sz="2000" b="1" dirty="0">
              <a:solidFill>
                <a:schemeClr val="accent5"/>
              </a:solidFill>
              <a:latin typeface="Bambino-Bold ☞"/>
            </a:endParaRPr>
          </a:p>
        </p:txBody>
      </p:sp>
    </p:spTree>
    <p:extLst>
      <p:ext uri="{BB962C8B-B14F-4D97-AF65-F5344CB8AC3E}">
        <p14:creationId xmlns:p14="http://schemas.microsoft.com/office/powerpoint/2010/main" val="156434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EF57E4F-3BAF-45DE-9C6A-208C88CF9F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6415" y="310079"/>
            <a:ext cx="6235062" cy="69725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C" sz="2400" b="1" dirty="0">
                <a:latin typeface="Bambino-Bold ☞"/>
              </a:rPr>
              <a:t>Distribución de casos confirmados según parroquia. DMQ 2020-2021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7CBC88-1763-4274-94C6-4EB64C36C7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s-EC" dirty="0"/>
              <a:t>Fuente: </a:t>
            </a:r>
            <a:r>
              <a:rPr lang="es-EC" dirty="0">
                <a:solidFill>
                  <a:schemeClr val="bg1"/>
                </a:solidFill>
              </a:rPr>
              <a:t>MSP-CZ9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4D75F0-E1E3-40A6-A834-846E137B42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s-EC" dirty="0"/>
              <a:t>Fecha de actualización: </a:t>
            </a:r>
            <a:r>
              <a:rPr lang="es-EC" dirty="0">
                <a:solidFill>
                  <a:schemeClr val="bg1"/>
                </a:solidFill>
              </a:rPr>
              <a:t> 3 de julio de 2021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069C75E-7646-4A9D-BEB0-7D9A6E58B92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C" dirty="0"/>
              <a:t>Elaborado por: </a:t>
            </a:r>
            <a:r>
              <a:rPr lang="es-EC" dirty="0">
                <a:solidFill>
                  <a:schemeClr val="bg1"/>
                </a:solidFill>
              </a:rPr>
              <a:t>MSP-CZ9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E3DEAF7-85E9-47A1-A9D0-A10BCA60A1A3}"/>
              </a:ext>
            </a:extLst>
          </p:cNvPr>
          <p:cNvSpPr txBox="1"/>
          <p:nvPr/>
        </p:nvSpPr>
        <p:spPr>
          <a:xfrm>
            <a:off x="6118424" y="1132148"/>
            <a:ext cx="5645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	</a:t>
            </a:r>
            <a:r>
              <a:rPr lang="es-EC" sz="1400" b="1" dirty="0">
                <a:solidFill>
                  <a:srgbClr val="002060"/>
                </a:solidFill>
              </a:rPr>
              <a:t>Parroquias Urbanas: Casos y Defunciones</a:t>
            </a:r>
            <a:endParaRPr lang="es-EC" b="1" dirty="0">
              <a:solidFill>
                <a:srgbClr val="002060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20AF54E-0F39-4594-8079-794BE1FD0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388" y="344605"/>
            <a:ext cx="2847975" cy="697255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3AC7899D-7FCF-4136-8FAA-5D248EA11B4B}"/>
              </a:ext>
            </a:extLst>
          </p:cNvPr>
          <p:cNvSpPr txBox="1"/>
          <p:nvPr/>
        </p:nvSpPr>
        <p:spPr>
          <a:xfrm>
            <a:off x="-1" y="6076386"/>
            <a:ext cx="832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/>
              <a:t>* Incluye los casos en donde no se conoce la parroquia exacta de residencia del usuario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2087"/>
          <a:stretch/>
        </p:blipFill>
        <p:spPr>
          <a:xfrm>
            <a:off x="3217984" y="1563762"/>
            <a:ext cx="2998177" cy="449342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" t="4776" r="5103" b="2687"/>
          <a:stretch/>
        </p:blipFill>
        <p:spPr>
          <a:xfrm>
            <a:off x="9020908" y="1679331"/>
            <a:ext cx="3027992" cy="4158761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2E3DEAF7-85E9-47A1-A9D0-A10BCA60A1A3}"/>
              </a:ext>
            </a:extLst>
          </p:cNvPr>
          <p:cNvSpPr txBox="1"/>
          <p:nvPr/>
        </p:nvSpPr>
        <p:spPr>
          <a:xfrm>
            <a:off x="0" y="1154481"/>
            <a:ext cx="5645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	</a:t>
            </a:r>
            <a:r>
              <a:rPr lang="es-EC" sz="1400" b="1" dirty="0">
                <a:solidFill>
                  <a:srgbClr val="002060"/>
                </a:solidFill>
              </a:rPr>
              <a:t>Parroquias Rurales: Casos y Defunciones</a:t>
            </a:r>
            <a:endParaRPr lang="es-EC" b="1" dirty="0">
              <a:solidFill>
                <a:srgbClr val="002060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EBF067D-F033-428B-AE70-08D085CA25E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05" r="13149"/>
          <a:stretch/>
        </p:blipFill>
        <p:spPr>
          <a:xfrm>
            <a:off x="175847" y="1563763"/>
            <a:ext cx="3042138" cy="449342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BAC6A73-9F9A-4CA0-BD16-BA656640742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562" r="6687"/>
          <a:stretch/>
        </p:blipFill>
        <p:spPr>
          <a:xfrm>
            <a:off x="6365119" y="1591768"/>
            <a:ext cx="2655789" cy="423918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25387" y="1520681"/>
            <a:ext cx="6090774" cy="4536504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Rectángulo 20"/>
          <p:cNvSpPr/>
          <p:nvPr/>
        </p:nvSpPr>
        <p:spPr>
          <a:xfrm>
            <a:off x="6365119" y="1520681"/>
            <a:ext cx="5683781" cy="4533372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CuadroTexto 9"/>
          <p:cNvSpPr txBox="1"/>
          <p:nvPr/>
        </p:nvSpPr>
        <p:spPr>
          <a:xfrm>
            <a:off x="175846" y="2972696"/>
            <a:ext cx="384144" cy="144983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1100" b="1" dirty="0">
                <a:solidFill>
                  <a:srgbClr val="002060"/>
                </a:solidFill>
              </a:rPr>
              <a:t>CASOS</a:t>
            </a:r>
            <a:endParaRPr lang="es-EC" sz="1100" b="1" dirty="0">
              <a:solidFill>
                <a:srgbClr val="00206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6550482" y="2604395"/>
            <a:ext cx="384144" cy="144983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1100" b="1" dirty="0">
                <a:solidFill>
                  <a:srgbClr val="002060"/>
                </a:solidFill>
              </a:rPr>
              <a:t>CASOS</a:t>
            </a:r>
            <a:endParaRPr lang="es-EC" sz="1100" b="1" dirty="0">
              <a:solidFill>
                <a:srgbClr val="002060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3337127" y="2604395"/>
            <a:ext cx="384144" cy="212816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1100" b="1" dirty="0">
                <a:solidFill>
                  <a:srgbClr val="002060"/>
                </a:solidFill>
              </a:rPr>
              <a:t>Fallecidos</a:t>
            </a:r>
            <a:endParaRPr lang="es-EC" sz="1100" b="1" dirty="0">
              <a:solidFill>
                <a:srgbClr val="002060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9308758" y="2294368"/>
            <a:ext cx="384144" cy="212816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1100" b="1" dirty="0">
                <a:solidFill>
                  <a:srgbClr val="002060"/>
                </a:solidFill>
              </a:rPr>
              <a:t>Fallecidos</a:t>
            </a:r>
            <a:endParaRPr lang="es-EC" sz="1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4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EF57E4F-3BAF-45DE-9C6A-208C88CF9F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6414" y="310079"/>
            <a:ext cx="7439859" cy="69725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C" sz="2400" b="1" dirty="0">
                <a:latin typeface="Bambino-Bold ☞"/>
              </a:rPr>
              <a:t>Línea de tiempo y Casos confirmados Covid-19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7CBC88-1763-4274-94C6-4EB64C36C7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5387" y="6439804"/>
            <a:ext cx="3949700" cy="370116"/>
          </a:xfrm>
        </p:spPr>
        <p:txBody>
          <a:bodyPr/>
          <a:lstStyle/>
          <a:p>
            <a:r>
              <a:rPr lang="es-EC" dirty="0"/>
              <a:t>Fuente: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Municipio de Quito, Coordinación de Salud Zona9 (CZ9)</a:t>
            </a:r>
          </a:p>
          <a:p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4D75F0-E1E3-40A6-A834-846E137B42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s-EC" dirty="0"/>
              <a:t>Fecha de actualización: </a:t>
            </a:r>
            <a:r>
              <a:rPr lang="es-EC" dirty="0">
                <a:solidFill>
                  <a:schemeClr val="bg1"/>
                </a:solidFill>
              </a:rPr>
              <a:t> 3 de julio de 2021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069C75E-7646-4A9D-BEB0-7D9A6E58B92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C" dirty="0"/>
              <a:t>Elaborado por: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Metropolitana de Políticas y Planeamiento de la Salud (DMPPS)</a:t>
            </a:r>
            <a:endParaRPr lang="es-EC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11841DD-E217-42C9-9E07-5C7E937061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01"/>
          <a:stretch/>
        </p:blipFill>
        <p:spPr>
          <a:xfrm>
            <a:off x="104505" y="849086"/>
            <a:ext cx="12087495" cy="3082834"/>
          </a:xfrm>
          <a:prstGeom prst="rect">
            <a:avLst/>
          </a:prstGeom>
        </p:spPr>
      </p:pic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030774"/>
              </p:ext>
            </p:extLst>
          </p:nvPr>
        </p:nvGraphicFramePr>
        <p:xfrm>
          <a:off x="0" y="3728957"/>
          <a:ext cx="10959737" cy="2674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7341325" y="1214846"/>
            <a:ext cx="4466743" cy="496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8" name="CuadroTexto 7"/>
          <p:cNvSpPr txBox="1"/>
          <p:nvPr/>
        </p:nvSpPr>
        <p:spPr>
          <a:xfrm>
            <a:off x="378069" y="849086"/>
            <a:ext cx="1266093" cy="365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0374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F3A7749D-7D3B-4468-9680-664F9B25A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72" y="504802"/>
            <a:ext cx="4866584" cy="2582574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81A9A3F-654B-4EF5-899A-A2B49E8DD0B7}"/>
              </a:ext>
            </a:extLst>
          </p:cNvPr>
          <p:cNvSpPr/>
          <p:nvPr/>
        </p:nvSpPr>
        <p:spPr>
          <a:xfrm>
            <a:off x="1" y="43137"/>
            <a:ext cx="1219199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2400" b="1" dirty="0"/>
              <a:t>Resultados del Modelo de Intervención Integral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EC20EFB-3236-4035-A789-3E839509DF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811399"/>
              </p:ext>
            </p:extLst>
          </p:nvPr>
        </p:nvGraphicFramePr>
        <p:xfrm>
          <a:off x="456272" y="2498742"/>
          <a:ext cx="4541002" cy="3504172"/>
        </p:xfrm>
        <a:graphic>
          <a:graphicData uri="http://schemas.openxmlformats.org/drawingml/2006/table">
            <a:tbl>
              <a:tblPr/>
              <a:tblGrid>
                <a:gridCol w="3285640">
                  <a:extLst>
                    <a:ext uri="{9D8B030D-6E8A-4147-A177-3AD203B41FA5}">
                      <a16:colId xmlns:a16="http://schemas.microsoft.com/office/drawing/2014/main" val="1314373936"/>
                    </a:ext>
                  </a:extLst>
                </a:gridCol>
                <a:gridCol w="1255362">
                  <a:extLst>
                    <a:ext uri="{9D8B030D-6E8A-4147-A177-3AD203B41FA5}">
                      <a16:colId xmlns:a16="http://schemas.microsoft.com/office/drawing/2014/main" val="3790163651"/>
                    </a:ext>
                  </a:extLst>
                </a:gridCol>
              </a:tblGrid>
              <a:tr h="18686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es-EC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306045"/>
                  </a:ext>
                </a:extLst>
              </a:tr>
              <a:tr h="48610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TOTAL PACIENTES </a:t>
                      </a:r>
                      <a:endParaRPr lang="es-EC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902002"/>
                  </a:ext>
                </a:extLst>
              </a:tr>
              <a:tr h="6516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EC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AREA / FECHA</a:t>
                      </a:r>
                      <a:endParaRPr lang="es-EC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3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EC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04/07/2021 00H00</a:t>
                      </a:r>
                      <a:endParaRPr lang="es-EC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636546"/>
                  </a:ext>
                </a:extLst>
              </a:tr>
              <a:tr h="486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EC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HOSPITALIZACIÓN GENERAL (Sistemas de baja oxigenación)</a:t>
                      </a:r>
                      <a:endParaRPr lang="es-EC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302770"/>
                  </a:ext>
                </a:extLst>
              </a:tr>
              <a:tr h="486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EC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MODERADOS (Sistemas de media oxigenación)</a:t>
                      </a:r>
                      <a:endParaRPr lang="es-EC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s-EC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489841"/>
                  </a:ext>
                </a:extLst>
              </a:tr>
              <a:tr h="486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EC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SOPORTE VENTILATORIO (Cuidado intermedio e intensivos)</a:t>
                      </a:r>
                      <a:endParaRPr lang="es-EC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71796"/>
                  </a:ext>
                </a:extLst>
              </a:tr>
              <a:tr h="2350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endParaRPr lang="es-EC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endParaRPr lang="es-EC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553706"/>
                  </a:ext>
                </a:extLst>
              </a:tr>
              <a:tr h="486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EC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TOTAL</a:t>
                      </a:r>
                      <a:endParaRPr lang="es-EC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3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39</a:t>
                      </a:r>
                      <a:endParaRPr lang="es-EC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016044"/>
                  </a:ext>
                </a:extLst>
              </a:tr>
            </a:tbl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7F87060A-3BB1-4DDC-B50F-F34B458076DD}"/>
              </a:ext>
            </a:extLst>
          </p:cNvPr>
          <p:cNvSpPr txBox="1"/>
          <p:nvPr/>
        </p:nvSpPr>
        <p:spPr>
          <a:xfrm>
            <a:off x="1031232" y="2129410"/>
            <a:ext cx="393077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800" b="1" dirty="0">
                <a:solidFill>
                  <a:srgbClr val="002060"/>
                </a:solidFill>
                <a:latin typeface="Bambino-Bold ☞"/>
              </a:rPr>
              <a:t>CENTRO DE ATENCIÓN TEMPORAL -CAT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4350AC2-ED86-41F8-8C59-CBE382426F6E}"/>
              </a:ext>
            </a:extLst>
          </p:cNvPr>
          <p:cNvSpPr txBox="1"/>
          <p:nvPr/>
        </p:nvSpPr>
        <p:spPr>
          <a:xfrm>
            <a:off x="456272" y="5983866"/>
            <a:ext cx="450573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accent1">
                    <a:lumMod val="50000"/>
                  </a:schemeClr>
                </a:solidFill>
              </a:rPr>
              <a:t>Desde Enero/21</a:t>
            </a:r>
          </a:p>
          <a:p>
            <a:pPr algn="ctr"/>
            <a:r>
              <a:rPr lang="es-MX" sz="1600" b="1" dirty="0">
                <a:solidFill>
                  <a:schemeClr val="accent1">
                    <a:lumMod val="50000"/>
                  </a:schemeClr>
                </a:solidFill>
              </a:rPr>
              <a:t>100 camas    39% ocupación</a:t>
            </a:r>
          </a:p>
          <a:p>
            <a:pPr algn="ctr"/>
            <a:r>
              <a:rPr lang="es-MX" sz="1600" b="1" dirty="0">
                <a:solidFill>
                  <a:schemeClr val="accent1">
                    <a:lumMod val="50000"/>
                  </a:schemeClr>
                </a:solidFill>
              </a:rPr>
              <a:t>8 días estada promedio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1C3808D6-972B-4043-A72F-CCDD7F2CC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969" y="636210"/>
            <a:ext cx="6655032" cy="47088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A3AC7BB1-D3EB-4984-9054-07BDAC23E464}"/>
              </a:ext>
            </a:extLst>
          </p:cNvPr>
          <p:cNvSpPr/>
          <p:nvPr/>
        </p:nvSpPr>
        <p:spPr>
          <a:xfrm>
            <a:off x="7448358" y="5538491"/>
            <a:ext cx="2832253" cy="6560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FF0000"/>
                </a:solidFill>
              </a:rPr>
              <a:t>TOTAL      134.220</a:t>
            </a:r>
            <a:endParaRPr lang="es-EC" b="1" dirty="0">
              <a:solidFill>
                <a:srgbClr val="FF0000"/>
              </a:solidFill>
            </a:endParaRP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90E5A5F6-DA29-44E4-83F6-9748EA9284A1}"/>
              </a:ext>
            </a:extLst>
          </p:cNvPr>
          <p:cNvSpPr/>
          <p:nvPr/>
        </p:nvSpPr>
        <p:spPr>
          <a:xfrm>
            <a:off x="6797023" y="1477680"/>
            <a:ext cx="1582457" cy="10083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</a:rPr>
              <a:t>2020</a:t>
            </a:r>
          </a:p>
          <a:p>
            <a:pPr algn="ctr"/>
            <a:r>
              <a:rPr lang="es-MX" sz="1400" b="1" dirty="0">
                <a:solidFill>
                  <a:schemeClr val="tx1"/>
                </a:solidFill>
              </a:rPr>
              <a:t>ATENCIONES 67.923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FBBF3416-5257-4039-8D79-5B978CED0EC7}"/>
              </a:ext>
            </a:extLst>
          </p:cNvPr>
          <p:cNvSpPr/>
          <p:nvPr/>
        </p:nvSpPr>
        <p:spPr>
          <a:xfrm>
            <a:off x="9732397" y="3741424"/>
            <a:ext cx="1342941" cy="5606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rgbClr val="FF0000"/>
                </a:solidFill>
              </a:rPr>
              <a:t>2021   SE 26</a:t>
            </a:r>
          </a:p>
          <a:p>
            <a:pPr algn="ctr"/>
            <a:r>
              <a:rPr lang="es-MX" sz="1400" b="1" dirty="0">
                <a:solidFill>
                  <a:srgbClr val="FF0000"/>
                </a:solidFill>
              </a:rPr>
              <a:t>1316</a:t>
            </a:r>
            <a:endParaRPr lang="es-EC" sz="1400" b="1" dirty="0">
              <a:solidFill>
                <a:srgbClr val="FF0000"/>
              </a:solidFill>
            </a:endParaRP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678F1DF6-2E35-43E6-B1BC-7F3EDD08AD98}"/>
              </a:ext>
            </a:extLst>
          </p:cNvPr>
          <p:cNvSpPr/>
          <p:nvPr/>
        </p:nvSpPr>
        <p:spPr>
          <a:xfrm>
            <a:off x="8941169" y="2156137"/>
            <a:ext cx="1582457" cy="6801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rgbClr val="FF0000"/>
                </a:solidFill>
              </a:rPr>
              <a:t>2021   SE 1-26 </a:t>
            </a:r>
          </a:p>
          <a:p>
            <a:pPr algn="ctr"/>
            <a:r>
              <a:rPr lang="es-MX" sz="1400" b="1" dirty="0">
                <a:solidFill>
                  <a:srgbClr val="FF0000"/>
                </a:solidFill>
              </a:rPr>
              <a:t>66.297</a:t>
            </a:r>
          </a:p>
        </p:txBody>
      </p:sp>
    </p:spTree>
    <p:extLst>
      <p:ext uri="{BB962C8B-B14F-4D97-AF65-F5344CB8AC3E}">
        <p14:creationId xmlns:p14="http://schemas.microsoft.com/office/powerpoint/2010/main" val="1369179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0BF-B094-450C-BB82-40A1015B895C}"/>
              </a:ext>
            </a:extLst>
          </p:cNvPr>
          <p:cNvSpPr txBox="1"/>
          <p:nvPr/>
        </p:nvSpPr>
        <p:spPr>
          <a:xfrm>
            <a:off x="532488" y="5116286"/>
            <a:ext cx="2838978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accent1">
                    <a:lumMod val="50000"/>
                  </a:schemeClr>
                </a:solidFill>
              </a:rPr>
              <a:t>2020    (12 meses)</a:t>
            </a:r>
          </a:p>
          <a:p>
            <a:pPr algn="ctr"/>
            <a:r>
              <a:rPr lang="es-MX" sz="2400" b="1" dirty="0">
                <a:solidFill>
                  <a:schemeClr val="accent1">
                    <a:lumMod val="50000"/>
                  </a:schemeClr>
                </a:solidFill>
              </a:rPr>
              <a:t>99.320</a:t>
            </a:r>
            <a:endParaRPr lang="es-EC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47AD548-C2E2-47E2-A254-7C06B1C77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71" y="864425"/>
            <a:ext cx="5923132" cy="328497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E0D6D09-D866-4F77-B50B-292A3EC9EFCF}"/>
              </a:ext>
            </a:extLst>
          </p:cNvPr>
          <p:cNvSpPr txBox="1"/>
          <p:nvPr/>
        </p:nvSpPr>
        <p:spPr>
          <a:xfrm>
            <a:off x="1490834" y="939316"/>
            <a:ext cx="339620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800" b="1" dirty="0">
                <a:solidFill>
                  <a:srgbClr val="002060"/>
                </a:solidFill>
                <a:latin typeface="Bambino-Bold ☞"/>
              </a:rPr>
              <a:t>ATENCIONES DE SALUD MENTAL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9433E27-B840-45E7-9692-FF7553A8F499}"/>
              </a:ext>
            </a:extLst>
          </p:cNvPr>
          <p:cNvSpPr txBox="1"/>
          <p:nvPr/>
        </p:nvSpPr>
        <p:spPr>
          <a:xfrm>
            <a:off x="1470813" y="4500508"/>
            <a:ext cx="339620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b="1" dirty="0">
                <a:solidFill>
                  <a:srgbClr val="002060"/>
                </a:solidFill>
                <a:latin typeface="Bambino-Bold ☞"/>
              </a:rPr>
              <a:t>ATENCIÓN NUTRICIONAL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74E1CFA-E902-4B1B-8CCA-2442F262E317}"/>
              </a:ext>
            </a:extLst>
          </p:cNvPr>
          <p:cNvSpPr txBox="1"/>
          <p:nvPr/>
        </p:nvSpPr>
        <p:spPr>
          <a:xfrm>
            <a:off x="3564619" y="5366587"/>
            <a:ext cx="2838978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accent1">
                    <a:lumMod val="50000"/>
                  </a:schemeClr>
                </a:solidFill>
              </a:rPr>
              <a:t>2021  (6 meses)</a:t>
            </a:r>
          </a:p>
          <a:p>
            <a:pPr algn="ctr"/>
            <a:r>
              <a:rPr lang="es-MX" sz="2400" b="1" dirty="0">
                <a:solidFill>
                  <a:schemeClr val="accent1">
                    <a:lumMod val="50000"/>
                  </a:schemeClr>
                </a:solidFill>
              </a:rPr>
              <a:t>14.828</a:t>
            </a:r>
            <a:endParaRPr lang="es-EC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EBB1598-80EB-469C-B3B9-898A06EBB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703" y="1267552"/>
            <a:ext cx="5563512" cy="2656733"/>
          </a:xfrm>
          <a:prstGeom prst="rect">
            <a:avLst/>
          </a:prstGeom>
        </p:spPr>
      </p:pic>
      <p:sp>
        <p:nvSpPr>
          <p:cNvPr id="8" name="1 Rectángulo">
            <a:extLst>
              <a:ext uri="{FF2B5EF4-FFF2-40B4-BE49-F238E27FC236}">
                <a16:creationId xmlns:a16="http://schemas.microsoft.com/office/drawing/2014/main" id="{D5199560-56C3-4DD6-93CF-C3485170B9BF}"/>
              </a:ext>
            </a:extLst>
          </p:cNvPr>
          <p:cNvSpPr/>
          <p:nvPr/>
        </p:nvSpPr>
        <p:spPr>
          <a:xfrm>
            <a:off x="8691010" y="1720840"/>
            <a:ext cx="3396205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MX" sz="2000" b="1" dirty="0"/>
              <a:t>Comunicación Comunitaria y Promoción de la Salud</a:t>
            </a:r>
          </a:p>
          <a:p>
            <a:pPr lvl="0" algn="ctr"/>
            <a:r>
              <a:rPr lang="es-EC" sz="2000" b="1" dirty="0"/>
              <a:t>Caravana Quito Saludable contra COVID:</a:t>
            </a:r>
          </a:p>
          <a:p>
            <a:pPr lvl="0" algn="ctr"/>
            <a:endParaRPr lang="es-EC" sz="2000" b="1" dirty="0"/>
          </a:p>
          <a:p>
            <a:pPr lvl="0" algn="ctr"/>
            <a:r>
              <a:rPr lang="es-EC" sz="2400" b="1" dirty="0">
                <a:solidFill>
                  <a:srgbClr val="FF0000"/>
                </a:solidFill>
              </a:rPr>
              <a:t>118</a:t>
            </a:r>
            <a:r>
              <a:rPr lang="es-EC" sz="2400" b="1" dirty="0"/>
              <a:t> barrios /</a:t>
            </a:r>
            <a:r>
              <a:rPr lang="es-EC" sz="2400" b="1" dirty="0">
                <a:solidFill>
                  <a:srgbClr val="FF0000"/>
                </a:solidFill>
              </a:rPr>
              <a:t>21</a:t>
            </a:r>
            <a:r>
              <a:rPr lang="es-EC" sz="2400" b="1" dirty="0"/>
              <a:t> parroquias rurales = </a:t>
            </a:r>
            <a:r>
              <a:rPr lang="es-EC" sz="2400" b="1" dirty="0">
                <a:solidFill>
                  <a:srgbClr val="FF0000"/>
                </a:solidFill>
              </a:rPr>
              <a:t>139 caravanas realizadas</a:t>
            </a:r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val="377560232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CIÓN CO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14100</TotalTime>
  <Words>788</Words>
  <Application>Microsoft Office PowerPoint</Application>
  <PresentationFormat>Panorámica</PresentationFormat>
  <Paragraphs>164</Paragraphs>
  <Slides>11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Arial</vt:lpstr>
      <vt:lpstr>Bambino-Bold ☞</vt:lpstr>
      <vt:lpstr>Bambino-Light</vt:lpstr>
      <vt:lpstr>Bambino-Regular</vt:lpstr>
      <vt:lpstr>Bambino-Regular ☞</vt:lpstr>
      <vt:lpstr>Calibri</vt:lpstr>
      <vt:lpstr>Century Gothic</vt:lpstr>
      <vt:lpstr>Wingdings</vt:lpstr>
      <vt:lpstr>PRESENTACIÓN COE</vt:lpstr>
      <vt:lpstr>Presentación de PowerPoint</vt:lpstr>
      <vt:lpstr>Informe epidemiológico de COVID-19 Resultados del Modelo de Intervención Integral  Distrito Metropolitano de Quito  Semana Epidemiológica 26-2021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Ing. Mat. Karina Rivadeneira</dc:creator>
  <cp:lastModifiedBy>Fanny Alicia Zurita Puertas</cp:lastModifiedBy>
  <cp:revision>1615</cp:revision>
  <cp:lastPrinted>2021-06-21T03:18:15Z</cp:lastPrinted>
  <dcterms:created xsi:type="dcterms:W3CDTF">2021-02-04T20:28:42Z</dcterms:created>
  <dcterms:modified xsi:type="dcterms:W3CDTF">2021-07-06T00:07:38Z</dcterms:modified>
</cp:coreProperties>
</file>