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5" r:id="rId2"/>
    <p:sldId id="318" r:id="rId3"/>
    <p:sldId id="320" r:id="rId4"/>
    <p:sldId id="297" r:id="rId5"/>
    <p:sldId id="314" r:id="rId6"/>
    <p:sldId id="306" r:id="rId7"/>
    <p:sldId id="319" r:id="rId8"/>
    <p:sldId id="321" r:id="rId9"/>
    <p:sldId id="315" r:id="rId10"/>
    <p:sldId id="322" r:id="rId11"/>
    <p:sldId id="316" r:id="rId12"/>
    <p:sldId id="323" r:id="rId1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E09788"/>
    <a:srgbClr val="D35DBD"/>
    <a:srgbClr val="FF00FF"/>
    <a:srgbClr val="99FF99"/>
    <a:srgbClr val="00FFFF"/>
    <a:srgbClr val="33CCCC"/>
    <a:srgbClr val="7086F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6" autoAdjust="0"/>
    <p:restoredTop sz="89702" autoAdjust="0"/>
  </p:normalViewPr>
  <p:slideViewPr>
    <p:cSldViewPr snapToGrid="0">
      <p:cViewPr varScale="1">
        <p:scale>
          <a:sx n="66" d="100"/>
          <a:sy n="66" d="100"/>
        </p:scale>
        <p:origin x="930" y="60"/>
      </p:cViewPr>
      <p:guideLst>
        <p:guide orient="horz" pos="2183"/>
        <p:guide pos="381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AEEF7-5C1F-475A-AA9B-A33087323587}" type="datetimeFigureOut">
              <a:rPr lang="es-EC" smtClean="0"/>
              <a:t>28/6/2021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0C208-8C02-40B0-B699-1CD734FD69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14995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C208-8C02-40B0-B699-1CD734FD69F0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60838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C208-8C02-40B0-B699-1CD734FD69F0}" type="slidenum">
              <a:rPr lang="es-EC" smtClean="0"/>
              <a:t>10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48947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C208-8C02-40B0-B699-1CD734FD69F0}" type="slidenum">
              <a:rPr lang="es-EC" smtClean="0"/>
              <a:t>11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83489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C208-8C02-40B0-B699-1CD734FD69F0}" type="slidenum">
              <a:rPr lang="es-EC" smtClean="0"/>
              <a:t>12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89716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C208-8C02-40B0-B699-1CD734FD69F0}" type="slidenum">
              <a:rPr lang="es-EC" smtClean="0"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92705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C208-8C02-40B0-B699-1CD734FD69F0}" type="slidenum">
              <a:rPr lang="es-EC" smtClean="0"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77114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C208-8C02-40B0-B699-1CD734FD69F0}" type="slidenum">
              <a:rPr lang="es-EC" smtClean="0"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9064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C208-8C02-40B0-B699-1CD734FD69F0}" type="slidenum">
              <a:rPr lang="es-EC" smtClean="0"/>
              <a:t>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36881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C208-8C02-40B0-B699-1CD734FD69F0}" type="slidenum">
              <a:rPr lang="es-EC" smtClean="0"/>
              <a:t>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27002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C208-8C02-40B0-B699-1CD734FD69F0}" type="slidenum">
              <a:rPr lang="es-EC" smtClean="0"/>
              <a:t>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86609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C208-8C02-40B0-B699-1CD734FD69F0}" type="slidenum">
              <a:rPr lang="es-EC" smtClean="0"/>
              <a:t>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93380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0C208-8C02-40B0-B699-1CD734FD69F0}" type="slidenum">
              <a:rPr lang="es-EC" smtClean="0"/>
              <a:t>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54224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9B52-647E-4FD5-8DA3-28A77B9FD620}" type="datetimeFigureOut">
              <a:rPr lang="es-EC" smtClean="0"/>
              <a:t>28/6/2021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9463-7800-4F76-88BF-BBA0991462A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9910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9B52-647E-4FD5-8DA3-28A77B9FD620}" type="datetimeFigureOut">
              <a:rPr lang="es-EC" smtClean="0"/>
              <a:t>28/6/2021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9463-7800-4F76-88BF-BBA0991462A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3907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9B52-647E-4FD5-8DA3-28A77B9FD620}" type="datetimeFigureOut">
              <a:rPr lang="es-EC" smtClean="0"/>
              <a:t>28/6/2021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9463-7800-4F76-88BF-BBA0991462A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7095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/>
          <p:cNvSpPr/>
          <p:nvPr userDrawn="1"/>
        </p:nvSpPr>
        <p:spPr>
          <a:xfrm>
            <a:off x="0" y="6451600"/>
            <a:ext cx="12192000" cy="406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Rectángulo 11"/>
          <p:cNvSpPr/>
          <p:nvPr userDrawn="1"/>
        </p:nvSpPr>
        <p:spPr>
          <a:xfrm>
            <a:off x="0" y="325120"/>
            <a:ext cx="12192000" cy="772160"/>
          </a:xfrm>
          <a:prstGeom prst="rect">
            <a:avLst/>
          </a:prstGeom>
          <a:solidFill>
            <a:schemeClr val="accent2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010"/>
          <a:stretch/>
        </p:blipFill>
        <p:spPr>
          <a:xfrm>
            <a:off x="10429629" y="6468110"/>
            <a:ext cx="1631172" cy="53816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" y="93027"/>
            <a:ext cx="1439449" cy="1441451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5255260" y="6457950"/>
            <a:ext cx="178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/>
              <a:t>www.ucttp.com</a:t>
            </a:r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9068435" y="6450330"/>
            <a:ext cx="147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síguenos en:</a:t>
            </a:r>
          </a:p>
        </p:txBody>
      </p:sp>
      <p:sp>
        <p:nvSpPr>
          <p:cNvPr id="11" name="CuadroTexto 10"/>
          <p:cNvSpPr txBox="1"/>
          <p:nvPr userDrawn="1"/>
        </p:nvSpPr>
        <p:spPr>
          <a:xfrm>
            <a:off x="1550893" y="494327"/>
            <a:ext cx="10296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/>
              <a:t>UNIÓN DE COOPERATIVAS DE TRANSPORTE EN TAXIS DE PICHINCHA</a:t>
            </a:r>
          </a:p>
        </p:txBody>
      </p:sp>
    </p:spTree>
    <p:extLst>
      <p:ext uri="{BB962C8B-B14F-4D97-AF65-F5344CB8AC3E}">
        <p14:creationId xmlns:p14="http://schemas.microsoft.com/office/powerpoint/2010/main" val="51118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9B52-647E-4FD5-8DA3-28A77B9FD620}" type="datetimeFigureOut">
              <a:rPr lang="es-EC" smtClean="0"/>
              <a:t>28/6/2021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9463-7800-4F76-88BF-BBA0991462A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6152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9B52-647E-4FD5-8DA3-28A77B9FD620}" type="datetimeFigureOut">
              <a:rPr lang="es-EC" smtClean="0"/>
              <a:t>28/6/2021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9463-7800-4F76-88BF-BBA0991462A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10116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9B52-647E-4FD5-8DA3-28A77B9FD620}" type="datetimeFigureOut">
              <a:rPr lang="es-EC" smtClean="0"/>
              <a:t>28/6/2021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9463-7800-4F76-88BF-BBA0991462A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8769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9B52-647E-4FD5-8DA3-28A77B9FD620}" type="datetimeFigureOut">
              <a:rPr lang="es-EC" smtClean="0"/>
              <a:t>28/6/2021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9463-7800-4F76-88BF-BBA0991462A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8854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9B52-647E-4FD5-8DA3-28A77B9FD620}" type="datetimeFigureOut">
              <a:rPr lang="es-EC" smtClean="0"/>
              <a:t>28/6/2021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9463-7800-4F76-88BF-BBA0991462A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2008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9B52-647E-4FD5-8DA3-28A77B9FD620}" type="datetimeFigureOut">
              <a:rPr lang="es-EC" smtClean="0"/>
              <a:t>28/6/2021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9463-7800-4F76-88BF-BBA0991462A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1461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9B52-647E-4FD5-8DA3-28A77B9FD620}" type="datetimeFigureOut">
              <a:rPr lang="es-EC" smtClean="0"/>
              <a:t>28/6/2021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9463-7800-4F76-88BF-BBA0991462A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9796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A9B52-647E-4FD5-8DA3-28A77B9FD620}" type="datetimeFigureOut">
              <a:rPr lang="es-EC" smtClean="0"/>
              <a:t>28/6/2021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09463-7800-4F76-88BF-BBA0991462A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0678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r>
              <a:rPr lang="es-EC" dirty="0"/>
              <a:t>.</a:t>
            </a:r>
          </a:p>
        </p:txBody>
      </p:sp>
      <p:sp>
        <p:nvSpPr>
          <p:cNvPr id="3" name="Elipse 2"/>
          <p:cNvSpPr/>
          <p:nvPr/>
        </p:nvSpPr>
        <p:spPr>
          <a:xfrm>
            <a:off x="10167582" y="443552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prstClr val="white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6656" y="11002"/>
            <a:ext cx="121920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_tradnl" sz="2400" dirty="0" smtClean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endParaRPr lang="es-ES_tradnl" sz="2400" dirty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342900" indent="-342900">
              <a:buFont typeface="Arial" charset="0"/>
              <a:buChar char="•"/>
            </a:pPr>
            <a:endParaRPr lang="es-ES_tradnl" sz="2400" dirty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342900" indent="-342900">
              <a:buFont typeface="Arial" charset="0"/>
              <a:buChar char="•"/>
            </a:pPr>
            <a:endParaRPr lang="es-ES_tradnl" sz="2400" dirty="0" smtClean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342900" indent="-342900">
              <a:buFont typeface="Arial" charset="0"/>
              <a:buChar char="•"/>
            </a:pPr>
            <a:endParaRPr lang="es-ES_tradnl" sz="2400" dirty="0" smtClean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s-ES_tradnl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 </a:t>
            </a:r>
          </a:p>
          <a:p>
            <a:pPr marL="342900" indent="-342900">
              <a:buFont typeface="Arial" charset="0"/>
              <a:buChar char="•"/>
            </a:pPr>
            <a:r>
              <a:rPr lang="es-ES_tradnl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SALUDAMOS Y AGRADECEMOS A LOS MORADORES DE LA PARROQUIA LA MERCED POR PERMITIRNOS EXPONER NUESTRAS NECESIDADES.</a:t>
            </a:r>
          </a:p>
          <a:p>
            <a:pPr marL="342900" indent="-342900">
              <a:buFont typeface="Arial" charset="0"/>
              <a:buChar char="•"/>
            </a:pPr>
            <a:endParaRPr lang="es-ES_tradnl" sz="2400" dirty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s-ES_tradnl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DR. JORGE YUNDA MACHADO ALCALDE DEL DMQ</a:t>
            </a:r>
          </a:p>
          <a:p>
            <a:pPr marL="342900" indent="-342900">
              <a:buFont typeface="Arial" charset="0"/>
              <a:buChar char="•"/>
            </a:pPr>
            <a:endParaRPr lang="es-ES_tradnl" sz="24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s-ES_tradnl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SEÑORAS Y SEÑORES CONCEJALES DE QUITO</a:t>
            </a:r>
            <a:endParaRPr lang="es-ES" sz="24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342900" indent="-342900">
              <a:buFont typeface="Arial" charset="0"/>
              <a:buChar char="•"/>
            </a:pPr>
            <a:endParaRPr lang="es-ES" sz="24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s-ES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RECIBAN EL SALUDO CORDIAL FRATERNO DE MUCHO RESPETO  </a:t>
            </a:r>
          </a:p>
          <a:p>
            <a:pPr marL="342900" indent="-342900">
              <a:buFont typeface="Arial" charset="0"/>
              <a:buChar char="•"/>
            </a:pPr>
            <a:endParaRPr lang="es-ES" sz="24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s-ES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DE QUIENES CONFORMAMAOS LA FEDERACIÓN DE TRANSPORTE TERRESTRE DE PICHINCHA</a:t>
            </a:r>
          </a:p>
          <a:p>
            <a:pPr marL="342900" indent="-342900">
              <a:buFont typeface="Arial" charset="0"/>
              <a:buChar char="•"/>
            </a:pPr>
            <a:endParaRPr lang="es-ES" sz="24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s-ES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CONSTIUIDA POR LAS COMPAÑERAS Y COMPAÑEROS DEL:</a:t>
            </a:r>
          </a:p>
          <a:p>
            <a:pPr algn="ctr"/>
            <a:endParaRPr lang="es-ES" dirty="0" smtClean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endParaRPr lang="es-ES_tradnl" dirty="0" smtClean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endParaRPr lang="es-ES_tradnl" dirty="0" smtClean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r>
              <a:rPr lang="es-ES_tradnl" dirty="0" smtClean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s-ES_tradnl" dirty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06889" y="91339"/>
            <a:ext cx="6578221" cy="827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5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0" y="6578221"/>
            <a:ext cx="2857499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La constancia, es el secreto del éxito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467755" y="6578221"/>
            <a:ext cx="2775043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Elaborado por: Carlos E. </a:t>
            </a:r>
            <a:r>
              <a:rPr lang="es-EC" sz="1400" b="1" i="1" dirty="0" err="1">
                <a:solidFill>
                  <a:schemeClr val="tx1"/>
                </a:solidFill>
              </a:rPr>
              <a:t>Brunis</a:t>
            </a:r>
            <a:r>
              <a:rPr lang="es-EC" sz="1400" b="1" i="1" dirty="0">
                <a:solidFill>
                  <a:schemeClr val="tx1"/>
                </a:solidFill>
              </a:rPr>
              <a:t> V.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3066112-DF5F-4DA3-9C1B-81CDD0FDB9C3}"/>
              </a:ext>
            </a:extLst>
          </p:cNvPr>
          <p:cNvSpPr/>
          <p:nvPr/>
        </p:nvSpPr>
        <p:spPr>
          <a:xfrm>
            <a:off x="1703170" y="35667"/>
            <a:ext cx="9879230" cy="13913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i="1" dirty="0">
                <a:solidFill>
                  <a:schemeClr val="tx1"/>
                </a:solidFill>
              </a:rPr>
              <a:t>FEDERACIÓN DE </a:t>
            </a:r>
            <a:r>
              <a:rPr lang="es-ES" sz="3200" b="1" i="1" dirty="0" smtClean="0">
                <a:solidFill>
                  <a:schemeClr val="tx1"/>
                </a:solidFill>
              </a:rPr>
              <a:t>TRANSPORTE TERRESTRE </a:t>
            </a:r>
            <a:r>
              <a:rPr lang="es-ES" sz="3200" b="1" i="1" dirty="0">
                <a:solidFill>
                  <a:schemeClr val="tx1"/>
                </a:solidFill>
              </a:rPr>
              <a:t>DE PICHINCHA</a:t>
            </a:r>
            <a:endParaRPr lang="es-ES_tradnl" sz="3200" i="1" dirty="0">
              <a:solidFill>
                <a:schemeClr val="tx1"/>
              </a:solidFill>
            </a:endParaRPr>
          </a:p>
          <a:p>
            <a:pPr algn="ctr"/>
            <a:r>
              <a:rPr lang="es-ES" b="1" i="1" dirty="0">
                <a:solidFill>
                  <a:schemeClr val="tx1"/>
                </a:solidFill>
              </a:rPr>
              <a:t> </a:t>
            </a:r>
            <a:endParaRPr lang="es-ES_tradnl" dirty="0">
              <a:solidFill>
                <a:schemeClr val="tx1"/>
              </a:solidFill>
            </a:endParaRPr>
          </a:p>
        </p:txBody>
      </p:sp>
      <p:pic>
        <p:nvPicPr>
          <p:cNvPr id="12" name="Imagen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56" y="78344"/>
            <a:ext cx="1371714" cy="13733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76196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r>
              <a:rPr lang="es-EC" dirty="0"/>
              <a:t>.</a:t>
            </a:r>
          </a:p>
        </p:txBody>
      </p:sp>
      <p:sp>
        <p:nvSpPr>
          <p:cNvPr id="3" name="Elipse 2"/>
          <p:cNvSpPr/>
          <p:nvPr/>
        </p:nvSpPr>
        <p:spPr>
          <a:xfrm>
            <a:off x="10167582" y="443552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prstClr val="white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6656" y="11002"/>
            <a:ext cx="121920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_tradnl" sz="2800" dirty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endParaRPr lang="es-ES_tradnl" sz="32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_tradnl" sz="28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EL AÑO PASADO LA SUSPENSI</a:t>
            </a:r>
            <a:r>
              <a:rPr lang="es-ES" sz="28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ÓN SE FUNDAMENTÓ </a:t>
            </a:r>
            <a:r>
              <a:rPr lang="es-ES_tradnl" sz="28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EN </a:t>
            </a:r>
            <a:r>
              <a:rPr lang="es-ES_tradnl" sz="2800" i="1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GARANTIZAR LOS DERECHOS A LA SALUD Y A LA VIDA.</a:t>
            </a:r>
          </a:p>
          <a:p>
            <a:pPr algn="just"/>
            <a:endParaRPr lang="es-ES_tradnl" sz="2800" i="1" dirty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_tradnl" sz="2800" i="1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LA SITUACI</a:t>
            </a:r>
            <a:r>
              <a:rPr lang="es-ES" sz="2800" i="1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ÓN SIGUE </a:t>
            </a:r>
            <a:r>
              <a:rPr lang="es-ES" sz="2800" i="1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SIENDO LA MISMA Y SIGUE SIENDO CRÍTICA.</a:t>
            </a:r>
            <a:endParaRPr lang="es-ES" sz="2800" i="1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endParaRPr lang="es-ES" sz="2800" i="1" dirty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" sz="2800" i="1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CONSECUENTEMENTE A NOMBRE DE TODAS Y TODOS LOS COMPAÑEROS TRANSPORTISTAS DEL DISTRITO METROPOLITANO DE QUITO SOLICITAMOS DE LA MANERA MÁS COMEDIDA Y </a:t>
            </a:r>
            <a:r>
              <a:rPr lang="es-ES" sz="2800" i="1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RESPETUOSA, </a:t>
            </a:r>
            <a:r>
              <a:rPr lang="es-ES" sz="2800" i="1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Y SOBRE TODO CONOCEDORES DEL ESPIRITUD DE SOLIDARIDAD.</a:t>
            </a:r>
            <a:endParaRPr lang="es-ES_tradnl" sz="2800" i="1" dirty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06889" y="91339"/>
            <a:ext cx="6578221" cy="827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5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0" y="6578221"/>
            <a:ext cx="2857499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La constancia, es el secreto del éxito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467755" y="6578221"/>
            <a:ext cx="2775043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Elaborado por: Carlos E. </a:t>
            </a:r>
            <a:r>
              <a:rPr lang="es-EC" sz="1400" b="1" i="1" dirty="0" err="1">
                <a:solidFill>
                  <a:schemeClr val="tx1"/>
                </a:solidFill>
              </a:rPr>
              <a:t>Brunis</a:t>
            </a:r>
            <a:r>
              <a:rPr lang="es-EC" sz="1400" b="1" i="1" dirty="0">
                <a:solidFill>
                  <a:schemeClr val="tx1"/>
                </a:solidFill>
              </a:rPr>
              <a:t> V.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3066112-DF5F-4DA3-9C1B-81CDD0FDB9C3}"/>
              </a:ext>
            </a:extLst>
          </p:cNvPr>
          <p:cNvSpPr/>
          <p:nvPr/>
        </p:nvSpPr>
        <p:spPr>
          <a:xfrm>
            <a:off x="1703170" y="35667"/>
            <a:ext cx="9879230" cy="13913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i="1" dirty="0">
                <a:solidFill>
                  <a:schemeClr val="tx1"/>
                </a:solidFill>
              </a:rPr>
              <a:t>FEDERACIÓN DE </a:t>
            </a:r>
            <a:r>
              <a:rPr lang="es-ES" sz="3200" b="1" i="1" dirty="0" smtClean="0">
                <a:solidFill>
                  <a:schemeClr val="tx1"/>
                </a:solidFill>
              </a:rPr>
              <a:t>TRANSPORTE TERRESTRE </a:t>
            </a:r>
            <a:r>
              <a:rPr lang="es-ES" sz="3200" b="1" i="1" dirty="0">
                <a:solidFill>
                  <a:schemeClr val="tx1"/>
                </a:solidFill>
              </a:rPr>
              <a:t>DE PICHINCHA</a:t>
            </a:r>
            <a:endParaRPr lang="es-ES_tradnl" sz="3200" i="1" dirty="0">
              <a:solidFill>
                <a:schemeClr val="tx1"/>
              </a:solidFill>
            </a:endParaRPr>
          </a:p>
          <a:p>
            <a:pPr algn="ctr"/>
            <a:r>
              <a:rPr lang="es-ES" b="1" i="1" dirty="0">
                <a:solidFill>
                  <a:schemeClr val="tx1"/>
                </a:solidFill>
              </a:rPr>
              <a:t> </a:t>
            </a:r>
            <a:r>
              <a:rPr lang="es-ES_tradnl" b="1" i="1" dirty="0">
                <a:solidFill>
                  <a:schemeClr val="tx1"/>
                </a:solidFill>
              </a:rPr>
              <a:t>Constituida Jurídicamente con Resolución Ministerial 182-2018</a:t>
            </a:r>
            <a:endParaRPr lang="es-ES_tradnl" dirty="0">
              <a:solidFill>
                <a:schemeClr val="tx1"/>
              </a:solidFill>
            </a:endParaRPr>
          </a:p>
          <a:p>
            <a:pPr algn="ctr"/>
            <a:r>
              <a:rPr lang="es-ES_tradnl" b="1" i="1" dirty="0">
                <a:solidFill>
                  <a:schemeClr val="tx1"/>
                </a:solidFill>
              </a:rPr>
              <a:t>Quito 28 de Noviembre de 2018</a:t>
            </a:r>
            <a:endParaRPr lang="es-ES_tradnl" dirty="0">
              <a:solidFill>
                <a:schemeClr val="tx1"/>
              </a:solidFill>
            </a:endParaRPr>
          </a:p>
        </p:txBody>
      </p:sp>
      <p:pic>
        <p:nvPicPr>
          <p:cNvPr id="12" name="Imagen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56" y="78344"/>
            <a:ext cx="1371714" cy="13733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5903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r>
              <a:rPr lang="es-EC" dirty="0"/>
              <a:t>.</a:t>
            </a:r>
          </a:p>
        </p:txBody>
      </p:sp>
      <p:sp>
        <p:nvSpPr>
          <p:cNvPr id="3" name="Elipse 2"/>
          <p:cNvSpPr/>
          <p:nvPr/>
        </p:nvSpPr>
        <p:spPr>
          <a:xfrm>
            <a:off x="10167582" y="443552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prstClr val="white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6656" y="11002"/>
            <a:ext cx="121920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_tradnl" sz="2400" dirty="0" smtClean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endParaRPr lang="es-ES_tradnl" sz="2400" dirty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endParaRPr lang="es-ES_tradnl" sz="2400" dirty="0" smtClean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_tradnl" sz="2800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QUE SE INCORPORE </a:t>
            </a:r>
            <a:r>
              <a:rPr lang="es-ES_tradnl" sz="2800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EN EL ORDEN DEL DÍA Y SE PROMULGUE UNA NUEVA ORDENANZA QUE CONTENGA </a:t>
            </a:r>
            <a:r>
              <a:rPr lang="es-ES_tradnl" sz="2800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UNA DISPOSICIÓN</a:t>
            </a:r>
            <a:r>
              <a:rPr lang="es-ES" sz="2800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 EN EL </a:t>
            </a:r>
            <a:r>
              <a:rPr lang="es-ES" sz="2800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SENTIDO DE QUE SE </a:t>
            </a:r>
            <a:r>
              <a:rPr lang="es-ES_tradnl" sz="2800" b="1" dirty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PRORROGUE LA VALIDEZ DEL CERTIFICADO DE REVISI</a:t>
            </a:r>
            <a:r>
              <a:rPr lang="es-ES" sz="2800" b="1" dirty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ÓN TÉCNICA VEHICULAR DEL PRIMER SEMESTRE DE 2021 A LOS VEHICULOS DEL TRANSPORTE PÚBLICO Y </a:t>
            </a:r>
            <a:r>
              <a:rPr lang="es-ES" sz="2800" b="1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COMERCIAL, ES DECIR QUE SE REALICE UN SOLA REVISIÓN TÉCNICA VEHICULAR DURANTE EL PRESENTE AÑO.</a:t>
            </a:r>
            <a:endParaRPr lang="es-ES" sz="2800" dirty="0" smtClean="0">
              <a:solidFill>
                <a:schemeClr val="accent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endParaRPr lang="es-ES_tradnl" sz="2800" dirty="0">
              <a:solidFill>
                <a:schemeClr val="accent1"/>
              </a:solidFill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06889" y="91339"/>
            <a:ext cx="6578221" cy="827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5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0" y="6578221"/>
            <a:ext cx="2857499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La constancia, es el secreto del éxito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467755" y="6578221"/>
            <a:ext cx="2775043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Elaborado por: Carlos E. </a:t>
            </a:r>
            <a:r>
              <a:rPr lang="es-EC" sz="1400" b="1" i="1" dirty="0" err="1">
                <a:solidFill>
                  <a:schemeClr val="tx1"/>
                </a:solidFill>
              </a:rPr>
              <a:t>Brunis</a:t>
            </a:r>
            <a:r>
              <a:rPr lang="es-EC" sz="1400" b="1" i="1" dirty="0">
                <a:solidFill>
                  <a:schemeClr val="tx1"/>
                </a:solidFill>
              </a:rPr>
              <a:t> V.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3066112-DF5F-4DA3-9C1B-81CDD0FDB9C3}"/>
              </a:ext>
            </a:extLst>
          </p:cNvPr>
          <p:cNvSpPr/>
          <p:nvPr/>
        </p:nvSpPr>
        <p:spPr>
          <a:xfrm>
            <a:off x="1703170" y="35667"/>
            <a:ext cx="9879230" cy="13913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i="1" dirty="0">
                <a:solidFill>
                  <a:schemeClr val="tx1"/>
                </a:solidFill>
              </a:rPr>
              <a:t>FEDERACIÓN DE </a:t>
            </a:r>
            <a:r>
              <a:rPr lang="es-ES" sz="3200" b="1" i="1" dirty="0" smtClean="0">
                <a:solidFill>
                  <a:schemeClr val="tx1"/>
                </a:solidFill>
              </a:rPr>
              <a:t>TRANSPORTE TERRESTRE </a:t>
            </a:r>
            <a:r>
              <a:rPr lang="es-ES" sz="3200" b="1" i="1" dirty="0">
                <a:solidFill>
                  <a:schemeClr val="tx1"/>
                </a:solidFill>
              </a:rPr>
              <a:t>DE PICHINCHA</a:t>
            </a:r>
            <a:endParaRPr lang="es-ES_tradnl" sz="3200" i="1" dirty="0">
              <a:solidFill>
                <a:schemeClr val="tx1"/>
              </a:solidFill>
            </a:endParaRPr>
          </a:p>
          <a:p>
            <a:pPr algn="ctr"/>
            <a:r>
              <a:rPr lang="es-ES" b="1" i="1" dirty="0">
                <a:solidFill>
                  <a:schemeClr val="tx1"/>
                </a:solidFill>
              </a:rPr>
              <a:t> </a:t>
            </a:r>
            <a:r>
              <a:rPr lang="es-ES_tradnl" b="1" i="1" dirty="0">
                <a:solidFill>
                  <a:schemeClr val="tx1"/>
                </a:solidFill>
              </a:rPr>
              <a:t>Constituida Jurídicamente con Resolución Ministerial 182-2018</a:t>
            </a:r>
            <a:endParaRPr lang="es-ES_tradnl" dirty="0">
              <a:solidFill>
                <a:schemeClr val="tx1"/>
              </a:solidFill>
            </a:endParaRPr>
          </a:p>
          <a:p>
            <a:pPr algn="ctr"/>
            <a:r>
              <a:rPr lang="es-ES_tradnl" b="1" i="1" dirty="0">
                <a:solidFill>
                  <a:schemeClr val="tx1"/>
                </a:solidFill>
              </a:rPr>
              <a:t>Quito 28 de Noviembre de 2018</a:t>
            </a:r>
            <a:endParaRPr lang="es-ES_tradnl" dirty="0">
              <a:solidFill>
                <a:schemeClr val="tx1"/>
              </a:solidFill>
            </a:endParaRPr>
          </a:p>
        </p:txBody>
      </p:sp>
      <p:pic>
        <p:nvPicPr>
          <p:cNvPr id="12" name="Imagen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56" y="78344"/>
            <a:ext cx="1371714" cy="13733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8079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r>
              <a:rPr lang="es-EC" dirty="0"/>
              <a:t>.</a:t>
            </a:r>
          </a:p>
        </p:txBody>
      </p:sp>
      <p:sp>
        <p:nvSpPr>
          <p:cNvPr id="3" name="Elipse 2"/>
          <p:cNvSpPr/>
          <p:nvPr/>
        </p:nvSpPr>
        <p:spPr>
          <a:xfrm>
            <a:off x="10167582" y="443552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prstClr val="white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6656" y="11002"/>
            <a:ext cx="121920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_tradnl" sz="2400" dirty="0" smtClean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ctr"/>
            <a:r>
              <a:rPr lang="es-ES_tradnl" sz="32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MUCHAS GRACIAS</a:t>
            </a:r>
          </a:p>
          <a:p>
            <a:pPr algn="ctr"/>
            <a:endParaRPr lang="es-ES_tradnl" sz="32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ctr"/>
            <a:r>
              <a:rPr lang="es-ES_tradnl" sz="32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DIOS LOS BENDIGA</a:t>
            </a:r>
          </a:p>
          <a:p>
            <a:pPr algn="ctr"/>
            <a:endParaRPr lang="es-ES_tradnl" sz="32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ctr"/>
            <a:r>
              <a:rPr lang="es-ES_tradnl" sz="32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SUERTE</a:t>
            </a:r>
          </a:p>
          <a:p>
            <a:pPr algn="ctr"/>
            <a:endParaRPr lang="es-ES_tradnl" sz="32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ctr"/>
            <a:r>
              <a:rPr lang="es-ES" sz="32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ÉXITOS</a:t>
            </a:r>
            <a:endParaRPr lang="es-ES_tradnl" sz="3200" dirty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06889" y="91339"/>
            <a:ext cx="6578221" cy="827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5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0" y="6578221"/>
            <a:ext cx="2857499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La constancia, es el secreto del éxito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467755" y="6578221"/>
            <a:ext cx="2775043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Elaborado por: Carlos E. </a:t>
            </a:r>
            <a:r>
              <a:rPr lang="es-EC" sz="1400" b="1" i="1" dirty="0" err="1">
                <a:solidFill>
                  <a:schemeClr val="tx1"/>
                </a:solidFill>
              </a:rPr>
              <a:t>Brunis</a:t>
            </a:r>
            <a:r>
              <a:rPr lang="es-EC" sz="1400" b="1" i="1" dirty="0">
                <a:solidFill>
                  <a:schemeClr val="tx1"/>
                </a:solidFill>
              </a:rPr>
              <a:t> V.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3066112-DF5F-4DA3-9C1B-81CDD0FDB9C3}"/>
              </a:ext>
            </a:extLst>
          </p:cNvPr>
          <p:cNvSpPr/>
          <p:nvPr/>
        </p:nvSpPr>
        <p:spPr>
          <a:xfrm>
            <a:off x="1703170" y="35667"/>
            <a:ext cx="9879230" cy="13913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i="1" dirty="0">
                <a:solidFill>
                  <a:schemeClr val="tx1"/>
                </a:solidFill>
              </a:rPr>
              <a:t>FEDERACIÓN DE </a:t>
            </a:r>
            <a:r>
              <a:rPr lang="es-ES" sz="3200" b="1" i="1" dirty="0" smtClean="0">
                <a:solidFill>
                  <a:schemeClr val="tx1"/>
                </a:solidFill>
              </a:rPr>
              <a:t>TRANSPORTE TERRESTRE </a:t>
            </a:r>
            <a:r>
              <a:rPr lang="es-ES" sz="3200" b="1" i="1" dirty="0">
                <a:solidFill>
                  <a:schemeClr val="tx1"/>
                </a:solidFill>
              </a:rPr>
              <a:t>DE PICHINCHA</a:t>
            </a:r>
            <a:endParaRPr lang="es-ES_tradnl" sz="3200" i="1" dirty="0">
              <a:solidFill>
                <a:schemeClr val="tx1"/>
              </a:solidFill>
            </a:endParaRPr>
          </a:p>
          <a:p>
            <a:pPr algn="ctr"/>
            <a:r>
              <a:rPr lang="es-ES" b="1" i="1" dirty="0">
                <a:solidFill>
                  <a:schemeClr val="tx1"/>
                </a:solidFill>
              </a:rPr>
              <a:t> </a:t>
            </a:r>
            <a:r>
              <a:rPr lang="es-ES_tradnl" b="1" i="1" dirty="0">
                <a:solidFill>
                  <a:schemeClr val="tx1"/>
                </a:solidFill>
              </a:rPr>
              <a:t>Constituida Jurídicamente con Resolución Ministerial 182-2018</a:t>
            </a:r>
            <a:endParaRPr lang="es-ES_tradnl" dirty="0">
              <a:solidFill>
                <a:schemeClr val="tx1"/>
              </a:solidFill>
            </a:endParaRPr>
          </a:p>
          <a:p>
            <a:pPr algn="ctr"/>
            <a:r>
              <a:rPr lang="es-ES_tradnl" b="1" i="1" dirty="0">
                <a:solidFill>
                  <a:schemeClr val="tx1"/>
                </a:solidFill>
              </a:rPr>
              <a:t>Quito 28 de Noviembre de 2018</a:t>
            </a:r>
            <a:endParaRPr lang="es-ES_tradnl" dirty="0">
              <a:solidFill>
                <a:schemeClr val="tx1"/>
              </a:solidFill>
            </a:endParaRPr>
          </a:p>
        </p:txBody>
      </p:sp>
      <p:pic>
        <p:nvPicPr>
          <p:cNvPr id="12" name="Imagen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56" y="78344"/>
            <a:ext cx="1371714" cy="13733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11524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r>
              <a:rPr lang="es-EC" dirty="0"/>
              <a:t>.</a:t>
            </a:r>
          </a:p>
        </p:txBody>
      </p:sp>
      <p:sp>
        <p:nvSpPr>
          <p:cNvPr id="3" name="Elipse 2"/>
          <p:cNvSpPr/>
          <p:nvPr/>
        </p:nvSpPr>
        <p:spPr>
          <a:xfrm>
            <a:off x="10167582" y="443552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prstClr val="white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6656" y="11002"/>
            <a:ext cx="121920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charset="0"/>
              <a:buChar char="•"/>
            </a:pPr>
            <a:endParaRPr lang="es-ES_tradnl" sz="2400" dirty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342900" indent="-342900">
              <a:buFont typeface="Arial" charset="0"/>
              <a:buChar char="•"/>
            </a:pPr>
            <a:endParaRPr lang="es-ES_tradnl" sz="24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342900" indent="-342900">
              <a:buFont typeface="Arial" charset="0"/>
              <a:buChar char="•"/>
            </a:pPr>
            <a:endParaRPr lang="es-ES_tradnl" sz="24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342900" indent="-342900">
              <a:buFont typeface="Arial" charset="0"/>
              <a:buChar char="•"/>
            </a:pPr>
            <a:endParaRPr lang="es-ES_tradnl" sz="24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342900" indent="-342900">
              <a:buFont typeface="Arial" charset="0"/>
              <a:buChar char="•"/>
            </a:pPr>
            <a:endParaRPr lang="es-ES_tradnl" sz="2400" dirty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s-ES_tradnl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TRANSPORTE P</a:t>
            </a:r>
            <a:r>
              <a:rPr lang="es-ES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Ú</a:t>
            </a:r>
            <a:r>
              <a:rPr lang="es-ES_tradnl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BLICO DE PASAJEROS</a:t>
            </a:r>
          </a:p>
          <a:p>
            <a:pPr marL="342900" indent="-342900">
              <a:buFont typeface="Arial" charset="0"/>
              <a:buChar char="•"/>
            </a:pPr>
            <a:endParaRPr lang="es-ES_tradnl" sz="2400" dirty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s-ES_tradnl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TRANSPORTE PESADO</a:t>
            </a:r>
          </a:p>
          <a:p>
            <a:pPr marL="342900" indent="-342900">
              <a:buFont typeface="Arial" charset="0"/>
              <a:buChar char="•"/>
            </a:pPr>
            <a:endParaRPr lang="es-ES_tradnl" sz="24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s-ES_tradnl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TUR</a:t>
            </a:r>
            <a:r>
              <a:rPr lang="es-ES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ÍSTICO </a:t>
            </a:r>
          </a:p>
          <a:p>
            <a:pPr marL="342900" indent="-342900">
              <a:buFont typeface="Arial" charset="0"/>
              <a:buChar char="•"/>
            </a:pPr>
            <a:endParaRPr lang="es-ES" sz="24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s-ES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CARGA LIVIANA Y MIXTA</a:t>
            </a:r>
          </a:p>
          <a:p>
            <a:pPr marL="342900" indent="-342900">
              <a:buFont typeface="Arial" charset="0"/>
              <a:buChar char="•"/>
            </a:pPr>
            <a:endParaRPr lang="es-ES" sz="24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s-ES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ESCOLAR E INSTUTUCIONAL DE PICHINCHA</a:t>
            </a:r>
          </a:p>
          <a:p>
            <a:pPr marL="342900" indent="-342900">
              <a:buFont typeface="Arial" charset="0"/>
              <a:buChar char="•"/>
            </a:pPr>
            <a:endParaRPr lang="es-ES" sz="2400" dirty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s-ES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TAXIS CONVENCIONALES Y EJECUTIVOS</a:t>
            </a:r>
          </a:p>
          <a:p>
            <a:pPr algn="ctr"/>
            <a:endParaRPr lang="es-ES" dirty="0" smtClean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endParaRPr lang="es-ES_tradnl" dirty="0" smtClean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endParaRPr lang="es-ES_tradnl" dirty="0" smtClean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r>
              <a:rPr lang="es-ES_tradnl" dirty="0" smtClean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s-ES_tradnl" dirty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06889" y="91339"/>
            <a:ext cx="6578221" cy="827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5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0" y="6578221"/>
            <a:ext cx="2857499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La constancia, es el secreto del éxito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467755" y="6578221"/>
            <a:ext cx="2775043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Elaborado por: Carlos E. </a:t>
            </a:r>
            <a:r>
              <a:rPr lang="es-EC" sz="1400" b="1" i="1" dirty="0" err="1">
                <a:solidFill>
                  <a:schemeClr val="tx1"/>
                </a:solidFill>
              </a:rPr>
              <a:t>Brunis</a:t>
            </a:r>
            <a:r>
              <a:rPr lang="es-EC" sz="1400" b="1" i="1" dirty="0">
                <a:solidFill>
                  <a:schemeClr val="tx1"/>
                </a:solidFill>
              </a:rPr>
              <a:t> V.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3066112-DF5F-4DA3-9C1B-81CDD0FDB9C3}"/>
              </a:ext>
            </a:extLst>
          </p:cNvPr>
          <p:cNvSpPr/>
          <p:nvPr/>
        </p:nvSpPr>
        <p:spPr>
          <a:xfrm>
            <a:off x="1703170" y="35667"/>
            <a:ext cx="9879230" cy="13913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i="1" dirty="0">
                <a:solidFill>
                  <a:schemeClr val="tx1"/>
                </a:solidFill>
              </a:rPr>
              <a:t>FEDERACIÓN DE </a:t>
            </a:r>
            <a:r>
              <a:rPr lang="es-ES" sz="3200" b="1" i="1" dirty="0" smtClean="0">
                <a:solidFill>
                  <a:schemeClr val="tx1"/>
                </a:solidFill>
              </a:rPr>
              <a:t>TRANSPORTE TERRESTRE </a:t>
            </a:r>
            <a:r>
              <a:rPr lang="es-ES" sz="3200" b="1" i="1" dirty="0">
                <a:solidFill>
                  <a:schemeClr val="tx1"/>
                </a:solidFill>
              </a:rPr>
              <a:t>DE PICHINCHA</a:t>
            </a:r>
            <a:endParaRPr lang="es-ES_tradnl" sz="3200" i="1" dirty="0">
              <a:solidFill>
                <a:schemeClr val="tx1"/>
              </a:solidFill>
            </a:endParaRPr>
          </a:p>
          <a:p>
            <a:pPr algn="ctr"/>
            <a:r>
              <a:rPr lang="es-ES" b="1" i="1" dirty="0">
                <a:solidFill>
                  <a:schemeClr val="tx1"/>
                </a:solidFill>
              </a:rPr>
              <a:t> </a:t>
            </a:r>
            <a:endParaRPr lang="es-ES_tradnl" dirty="0">
              <a:solidFill>
                <a:schemeClr val="tx1"/>
              </a:solidFill>
            </a:endParaRPr>
          </a:p>
        </p:txBody>
      </p:sp>
      <p:pic>
        <p:nvPicPr>
          <p:cNvPr id="12" name="Imagen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56" y="78344"/>
            <a:ext cx="1371714" cy="13733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02006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r>
              <a:rPr lang="es-EC" dirty="0"/>
              <a:t>.</a:t>
            </a:r>
          </a:p>
        </p:txBody>
      </p:sp>
      <p:sp>
        <p:nvSpPr>
          <p:cNvPr id="3" name="Elipse 2"/>
          <p:cNvSpPr/>
          <p:nvPr/>
        </p:nvSpPr>
        <p:spPr>
          <a:xfrm>
            <a:off x="10167582" y="443552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prstClr val="white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6656" y="11002"/>
            <a:ext cx="121920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24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endParaRPr lang="es-ES" sz="24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endParaRPr lang="es-ES" sz="2400" dirty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endParaRPr lang="es-ES" sz="24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endParaRPr lang="es-ES" sz="2400" dirty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_tradnl" sz="2400" dirty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EXTERIORIZAMOS EL AGRADECIMIENTO POR PERMITIRNOS ESTE IMPORTANTE ESPACIO PARA EXPONER </a:t>
            </a:r>
            <a:r>
              <a:rPr lang="es-ES_tradnl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ANTE USTEDES UNA DE LAS PRINCIPALES PROBLEMÁTICAS QUE ACOGE AL SECTOR DEL TRANSPORTE.</a:t>
            </a:r>
            <a:endParaRPr lang="es-ES" sz="24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endParaRPr lang="es-ES" sz="2400" dirty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LA </a:t>
            </a:r>
            <a:r>
              <a:rPr lang="es-ES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PANDEMIA CONTINÚA Y </a:t>
            </a:r>
            <a:r>
              <a:rPr lang="es-ES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MÁS </a:t>
            </a:r>
            <a:r>
              <a:rPr lang="es-ES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GRAVE </a:t>
            </a:r>
            <a:r>
              <a:rPr lang="es-ES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AÚN, QUE CONTINÚAN </a:t>
            </a:r>
            <a:r>
              <a:rPr lang="es-ES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PERDIÉNDOSE VIDAS HUMANAS; TODOS LOS DÍAS FALLECE UN </a:t>
            </a:r>
            <a:r>
              <a:rPr lang="es-ES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COMPAÑERO, </a:t>
            </a:r>
            <a:r>
              <a:rPr lang="es-ES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SITUACIÓN QUE NOS TIENE SUPREMAMENTE </a:t>
            </a:r>
            <a:r>
              <a:rPr lang="es-ES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PREOCUPADOS, </a:t>
            </a:r>
            <a:r>
              <a:rPr lang="es-ES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MÁS </a:t>
            </a:r>
            <a:r>
              <a:rPr lang="es-ES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AÚN, </a:t>
            </a:r>
            <a:r>
              <a:rPr lang="es-ES" sz="24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CUANDO LAS VACUNAS DE CONFORMIDAD CON LA PLANIFICACIÓN DEL MINISTERIO DE SALUD PÚBLICA PARA LOS TRANSPORTISTAS DEL PAÍS INICIARÁ EL 19 DE JULIO DE 2021.</a:t>
            </a:r>
          </a:p>
          <a:p>
            <a:pPr algn="ctr"/>
            <a:endParaRPr lang="es-ES" dirty="0" smtClean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endParaRPr lang="es-ES_tradnl" dirty="0" smtClean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endParaRPr lang="es-ES_tradnl" dirty="0" smtClean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r>
              <a:rPr lang="es-ES_tradnl" dirty="0" smtClean="0">
                <a:solidFill>
                  <a:schemeClr val="tx1"/>
                </a:solidFill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s-ES_tradnl" dirty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06889" y="91339"/>
            <a:ext cx="6578221" cy="827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5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0" y="6578221"/>
            <a:ext cx="2857499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La constancia, es el secreto del éxito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467755" y="6578221"/>
            <a:ext cx="2775043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Elaborado por: Carlos E. </a:t>
            </a:r>
            <a:r>
              <a:rPr lang="es-EC" sz="1400" b="1" i="1" dirty="0" err="1">
                <a:solidFill>
                  <a:schemeClr val="tx1"/>
                </a:solidFill>
              </a:rPr>
              <a:t>Brunis</a:t>
            </a:r>
            <a:r>
              <a:rPr lang="es-EC" sz="1400" b="1" i="1" dirty="0">
                <a:solidFill>
                  <a:schemeClr val="tx1"/>
                </a:solidFill>
              </a:rPr>
              <a:t> V.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3066112-DF5F-4DA3-9C1B-81CDD0FDB9C3}"/>
              </a:ext>
            </a:extLst>
          </p:cNvPr>
          <p:cNvSpPr/>
          <p:nvPr/>
        </p:nvSpPr>
        <p:spPr>
          <a:xfrm>
            <a:off x="1703170" y="35667"/>
            <a:ext cx="9879230" cy="13913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i="1" dirty="0">
                <a:solidFill>
                  <a:schemeClr val="tx1"/>
                </a:solidFill>
              </a:rPr>
              <a:t>FEDERACIÓN DE </a:t>
            </a:r>
            <a:r>
              <a:rPr lang="es-ES" sz="3200" b="1" i="1" dirty="0" smtClean="0">
                <a:solidFill>
                  <a:schemeClr val="tx1"/>
                </a:solidFill>
              </a:rPr>
              <a:t>TRANSPORTE TERRESTRE </a:t>
            </a:r>
            <a:r>
              <a:rPr lang="es-ES" sz="3200" b="1" i="1" dirty="0">
                <a:solidFill>
                  <a:schemeClr val="tx1"/>
                </a:solidFill>
              </a:rPr>
              <a:t>DE PICHINCHA</a:t>
            </a:r>
            <a:endParaRPr lang="es-ES_tradnl" sz="3200" i="1" dirty="0">
              <a:solidFill>
                <a:schemeClr val="tx1"/>
              </a:solidFill>
            </a:endParaRPr>
          </a:p>
          <a:p>
            <a:pPr algn="ctr"/>
            <a:r>
              <a:rPr lang="es-ES" b="1" i="1" dirty="0">
                <a:solidFill>
                  <a:schemeClr val="tx1"/>
                </a:solidFill>
              </a:rPr>
              <a:t> </a:t>
            </a:r>
            <a:endParaRPr lang="es-ES_tradnl" dirty="0">
              <a:solidFill>
                <a:schemeClr val="tx1"/>
              </a:solidFill>
            </a:endParaRPr>
          </a:p>
        </p:txBody>
      </p:sp>
      <p:pic>
        <p:nvPicPr>
          <p:cNvPr id="12" name="Imagen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56" y="78344"/>
            <a:ext cx="1371714" cy="13733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6022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r>
              <a:rPr lang="es-EC" dirty="0"/>
              <a:t>.</a:t>
            </a:r>
          </a:p>
        </p:txBody>
      </p:sp>
      <p:sp>
        <p:nvSpPr>
          <p:cNvPr id="3" name="Elipse 2"/>
          <p:cNvSpPr/>
          <p:nvPr/>
        </p:nvSpPr>
        <p:spPr>
          <a:xfrm>
            <a:off x="10167582" y="443552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prstClr val="white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6656" y="11002"/>
            <a:ext cx="121920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_tradnl" sz="28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endParaRPr lang="es-ES_tradnl" sz="2800" dirty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_tradnl" sz="25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DADAS LAS CONDICIONES QUE HEMOS TENIDO QUE PASAR DESDE EL INICIO DE LA PANDEMIA, COMO PARTE DE LAS INICIATIVAS QUE SURGIERON DE ESTE CONCEJO, DE USTEDES, EN </a:t>
            </a:r>
            <a:r>
              <a:rPr lang="es-ES_tradnl" sz="25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EL 2020 SURGI</a:t>
            </a:r>
            <a:r>
              <a:rPr lang="es-ES" sz="2500" dirty="0" err="1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Ó</a:t>
            </a:r>
            <a:r>
              <a:rPr lang="es-ES_tradnl" sz="25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 LA INICIATIVA </a:t>
            </a:r>
            <a:r>
              <a:rPr lang="es-ES_tradnl" sz="25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LEGISLATIVA </a:t>
            </a:r>
            <a:r>
              <a:rPr lang="es-ES_tradnl" sz="25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DE INCORPORAR </a:t>
            </a:r>
            <a:r>
              <a:rPr lang="es-ES_tradnl" sz="25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ORDENANZA CUYO OBJETIVO PRINCIPAL ERA EL DE </a:t>
            </a:r>
            <a:r>
              <a:rPr lang="es-ES_tradnl" sz="25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GARANTIZAR LOS DERECHOS A LA SALUD Y A LA VIDA DE LOS PROPIETARIOS DE VEHÍCULOS PARTICULARES.</a:t>
            </a:r>
          </a:p>
          <a:p>
            <a:pPr algn="just"/>
            <a:endParaRPr lang="es-ES_tradnl" sz="2500" b="1" dirty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_tradnl" sz="25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EL CONCEJO RESOLVI</a:t>
            </a:r>
            <a:r>
              <a:rPr lang="es-ES" sz="25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Ó EXTENDER EL CERTIFICADO DE APROBACIÓN DE LA REVISIÓN DEL 2020 PARA TODAS LAS MODALIDADES DE TRANSPORTE.</a:t>
            </a:r>
            <a:endParaRPr lang="es-ES_tradnl" sz="2500" dirty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06889" y="91339"/>
            <a:ext cx="6578221" cy="827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5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0" y="6578221"/>
            <a:ext cx="2857499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La constancia, es el secreto del éxito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467755" y="6578221"/>
            <a:ext cx="2775043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Elaborado por: Carlos E. </a:t>
            </a:r>
            <a:r>
              <a:rPr lang="es-EC" sz="1400" b="1" i="1" dirty="0" err="1">
                <a:solidFill>
                  <a:schemeClr val="tx1"/>
                </a:solidFill>
              </a:rPr>
              <a:t>Brunis</a:t>
            </a:r>
            <a:r>
              <a:rPr lang="es-EC" sz="1400" b="1" i="1" dirty="0">
                <a:solidFill>
                  <a:schemeClr val="tx1"/>
                </a:solidFill>
              </a:rPr>
              <a:t> V.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3066112-DF5F-4DA3-9C1B-81CDD0FDB9C3}"/>
              </a:ext>
            </a:extLst>
          </p:cNvPr>
          <p:cNvSpPr/>
          <p:nvPr/>
        </p:nvSpPr>
        <p:spPr>
          <a:xfrm>
            <a:off x="1703170" y="35667"/>
            <a:ext cx="9879230" cy="13913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i="1" dirty="0">
                <a:solidFill>
                  <a:schemeClr val="tx1"/>
                </a:solidFill>
              </a:rPr>
              <a:t>FEDERACIÓN DE </a:t>
            </a:r>
            <a:r>
              <a:rPr lang="es-ES" sz="3200" b="1" i="1" dirty="0" smtClean="0">
                <a:solidFill>
                  <a:schemeClr val="tx1"/>
                </a:solidFill>
              </a:rPr>
              <a:t>TRANSPORTE TERRESTRE </a:t>
            </a:r>
            <a:r>
              <a:rPr lang="es-ES" sz="3200" b="1" i="1" dirty="0">
                <a:solidFill>
                  <a:schemeClr val="tx1"/>
                </a:solidFill>
              </a:rPr>
              <a:t>DE PICHINCHA</a:t>
            </a:r>
            <a:endParaRPr lang="es-ES_tradnl" sz="3200" i="1" dirty="0">
              <a:solidFill>
                <a:schemeClr val="tx1"/>
              </a:solidFill>
            </a:endParaRPr>
          </a:p>
          <a:p>
            <a:pPr algn="ctr"/>
            <a:r>
              <a:rPr lang="es-ES" b="1" i="1" dirty="0">
                <a:solidFill>
                  <a:schemeClr val="tx1"/>
                </a:solidFill>
              </a:rPr>
              <a:t> </a:t>
            </a:r>
            <a:endParaRPr lang="es-ES_tradnl" dirty="0">
              <a:solidFill>
                <a:schemeClr val="tx1"/>
              </a:solidFill>
            </a:endParaRPr>
          </a:p>
        </p:txBody>
      </p:sp>
      <p:pic>
        <p:nvPicPr>
          <p:cNvPr id="12" name="Imagen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56" y="78344"/>
            <a:ext cx="1371714" cy="13733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6766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r>
              <a:rPr lang="es-EC" dirty="0"/>
              <a:t>.</a:t>
            </a:r>
          </a:p>
        </p:txBody>
      </p:sp>
      <p:sp>
        <p:nvSpPr>
          <p:cNvPr id="3" name="Elipse 2"/>
          <p:cNvSpPr/>
          <p:nvPr/>
        </p:nvSpPr>
        <p:spPr>
          <a:xfrm>
            <a:off x="10167582" y="443552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prstClr val="white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6656" y="11002"/>
            <a:ext cx="121920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_tradnl" sz="28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endParaRPr lang="es-ES_tradnl" sz="28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endParaRPr lang="es-ES_tradnl" sz="28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endParaRPr lang="es-ES_tradnl" sz="2800" dirty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endParaRPr lang="es-ES_tradnl" sz="22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_tradnl" sz="22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LAS CIRCUNSTANCIAS NO HAN CAMBIADO MUCHO.</a:t>
            </a:r>
          </a:p>
          <a:p>
            <a:pPr algn="just"/>
            <a:endParaRPr lang="es-ES_tradnl" sz="2200" dirty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_tradnl" sz="22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EL TRANSPORTE ESCOLAR </a:t>
            </a:r>
            <a:r>
              <a:rPr lang="es-ES_tradnl" sz="22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SE VE FORZADO A PASAR LA REVISIÓN TECNICA VEHICULAR, PARA ENSEGUIDA TENER QUE GUARDAR SUS UNIDADES POR LA FALTA DE TRABAJO</a:t>
            </a:r>
            <a:endParaRPr lang="es-ES" sz="22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endParaRPr lang="es-ES" sz="2200" dirty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" sz="22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EL TRANSPORTE TURÍSTICO DE IGUAL FORMA</a:t>
            </a:r>
          </a:p>
          <a:p>
            <a:pPr algn="just"/>
            <a:endParaRPr lang="es-ES" sz="2200" dirty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" sz="22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EL TRANSPORTE PÚBLICO PRESTA EL SERVICIO </a:t>
            </a:r>
            <a:r>
              <a:rPr lang="es-ES" sz="22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CONSIDERANDO UN</a:t>
            </a:r>
            <a:r>
              <a:rPr lang="es-ES" sz="22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r>
              <a:rPr lang="es-ES" sz="22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PORCENTAJE </a:t>
            </a:r>
            <a:r>
              <a:rPr lang="es-ES" sz="22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REDUCIDO DE AFORO, ESTO REPERCUTE NO SOLO EN LA REDUCCIÓN DE INGRESOS, SINO TAMBIÉN EN LA CAPACIDAD DE DESGASTE DE LAS UNIDADES</a:t>
            </a:r>
            <a:endParaRPr lang="es-ES" sz="22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endParaRPr lang="es-ES" sz="2200" dirty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" sz="22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DE IGUAL FORMA LAS CAMIONETAS, PESADOS Y TAXIS CONVENCIONALES Y </a:t>
            </a:r>
            <a:r>
              <a:rPr lang="es-ES" sz="22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EJECUTIVOS, HEMOS VISTO COMO LA CANTIDAD DE TRABAJO SE HA MINIMIZADO.</a:t>
            </a:r>
            <a:endParaRPr lang="es-ES" sz="22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endParaRPr lang="es-ES_tradnl" sz="3600" b="1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endParaRPr lang="es-ES_tradnl" sz="3600" b="1" dirty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06889" y="91339"/>
            <a:ext cx="6578221" cy="827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5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0" y="6578221"/>
            <a:ext cx="2857499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La constancia, es el secreto del éxito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467755" y="6578221"/>
            <a:ext cx="2775043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Elaborado por: Carlos E. </a:t>
            </a:r>
            <a:r>
              <a:rPr lang="es-EC" sz="1400" b="1" i="1" dirty="0" err="1">
                <a:solidFill>
                  <a:schemeClr val="tx1"/>
                </a:solidFill>
              </a:rPr>
              <a:t>Brunis</a:t>
            </a:r>
            <a:r>
              <a:rPr lang="es-EC" sz="1400" b="1" i="1" dirty="0">
                <a:solidFill>
                  <a:schemeClr val="tx1"/>
                </a:solidFill>
              </a:rPr>
              <a:t> V.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3066112-DF5F-4DA3-9C1B-81CDD0FDB9C3}"/>
              </a:ext>
            </a:extLst>
          </p:cNvPr>
          <p:cNvSpPr/>
          <p:nvPr/>
        </p:nvSpPr>
        <p:spPr>
          <a:xfrm>
            <a:off x="1703170" y="35667"/>
            <a:ext cx="9879230" cy="13913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i="1" dirty="0">
                <a:solidFill>
                  <a:schemeClr val="tx1"/>
                </a:solidFill>
              </a:rPr>
              <a:t>FEDERACIÓN DE </a:t>
            </a:r>
            <a:r>
              <a:rPr lang="es-ES" sz="3200" b="1" i="1" dirty="0" smtClean="0">
                <a:solidFill>
                  <a:schemeClr val="tx1"/>
                </a:solidFill>
              </a:rPr>
              <a:t>TRANSPORTE TERRESTRE </a:t>
            </a:r>
            <a:r>
              <a:rPr lang="es-ES" sz="3200" b="1" i="1" dirty="0">
                <a:solidFill>
                  <a:schemeClr val="tx1"/>
                </a:solidFill>
              </a:rPr>
              <a:t>DE PICHINCHA</a:t>
            </a:r>
            <a:endParaRPr lang="es-ES_tradnl" sz="3200" i="1" dirty="0">
              <a:solidFill>
                <a:schemeClr val="tx1"/>
              </a:solidFill>
            </a:endParaRPr>
          </a:p>
          <a:p>
            <a:pPr algn="ctr"/>
            <a:r>
              <a:rPr lang="es-ES" b="1" i="1" dirty="0">
                <a:solidFill>
                  <a:schemeClr val="tx1"/>
                </a:solidFill>
              </a:rPr>
              <a:t> </a:t>
            </a:r>
            <a:endParaRPr lang="es-ES_tradnl" dirty="0">
              <a:solidFill>
                <a:schemeClr val="tx1"/>
              </a:solidFill>
            </a:endParaRPr>
          </a:p>
        </p:txBody>
      </p:sp>
      <p:pic>
        <p:nvPicPr>
          <p:cNvPr id="12" name="Imagen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56" y="78344"/>
            <a:ext cx="1371714" cy="13733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094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r>
              <a:rPr lang="es-EC" dirty="0"/>
              <a:t>.</a:t>
            </a:r>
          </a:p>
        </p:txBody>
      </p:sp>
      <p:sp>
        <p:nvSpPr>
          <p:cNvPr id="3" name="Elipse 2"/>
          <p:cNvSpPr/>
          <p:nvPr/>
        </p:nvSpPr>
        <p:spPr>
          <a:xfrm>
            <a:off x="10167582" y="443552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prstClr val="white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6656" y="11002"/>
            <a:ext cx="121920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2800" dirty="0" smtClean="0">
              <a:solidFill>
                <a:schemeClr val="accent1"/>
              </a:solidFill>
            </a:endParaRPr>
          </a:p>
          <a:p>
            <a:pPr algn="just"/>
            <a:endParaRPr lang="es-ES" sz="2800" dirty="0">
              <a:solidFill>
                <a:schemeClr val="accent1"/>
              </a:solidFill>
            </a:endParaRPr>
          </a:p>
          <a:p>
            <a:pPr algn="just"/>
            <a:endParaRPr lang="es-ES" sz="2800" dirty="0" smtClean="0">
              <a:solidFill>
                <a:schemeClr val="accent1"/>
              </a:solidFill>
            </a:endParaRPr>
          </a:p>
          <a:p>
            <a:pPr algn="just"/>
            <a:r>
              <a:rPr lang="es-ES" sz="2400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EN </a:t>
            </a:r>
            <a:r>
              <a:rPr lang="es-ES" sz="2400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CONCLUSIÓN, </a:t>
            </a:r>
            <a:r>
              <a:rPr lang="es-ES" sz="2400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LOS KILOMETROS QUE SE RECORREN DIARIAMENTE </a:t>
            </a:r>
            <a:r>
              <a:rPr lang="es-ES" sz="2400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REPRESENTAN MENOS DEL </a:t>
            </a:r>
            <a:r>
              <a:rPr lang="es-ES" sz="2400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50% DE LO QUE SE RECORRÍA NORMALMENTE.</a:t>
            </a:r>
          </a:p>
          <a:p>
            <a:pPr algn="just"/>
            <a:endParaRPr lang="es-ES" sz="2400" dirty="0">
              <a:solidFill>
                <a:schemeClr val="accent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" sz="2400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LOS EFECTOS </a:t>
            </a:r>
            <a:r>
              <a:rPr lang="es-ES" sz="2400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QUE ESTO GENERA SON ENTRE OTROS:</a:t>
            </a:r>
            <a:endParaRPr lang="es-ES" sz="2400" dirty="0" smtClean="0">
              <a:solidFill>
                <a:schemeClr val="accent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endParaRPr lang="es-ES" sz="2400" dirty="0">
              <a:solidFill>
                <a:schemeClr val="accent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" sz="2400" b="1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MENOR </a:t>
            </a:r>
            <a:r>
              <a:rPr lang="es-ES" sz="2400" b="1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CONSUMO DE COMBUSTIBLE</a:t>
            </a:r>
          </a:p>
          <a:p>
            <a:pPr algn="just"/>
            <a:r>
              <a:rPr lang="es-ES" sz="2400" b="1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MENOR DESGASTE DE LAS UNIDADES</a:t>
            </a:r>
            <a:endParaRPr lang="es-ES" sz="2400" b="1" dirty="0" smtClean="0">
              <a:solidFill>
                <a:schemeClr val="accent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" sz="2400" b="1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MENOR RIESGO DE ACCIDENTABILIDAD</a:t>
            </a:r>
            <a:endParaRPr lang="es-ES" sz="2400" b="1" dirty="0" smtClean="0">
              <a:solidFill>
                <a:schemeClr val="accent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" sz="2400" b="1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MENOR </a:t>
            </a:r>
            <a:r>
              <a:rPr lang="es-ES" sz="2400" b="1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CONTAMINACIÓN AMBIENTAL</a:t>
            </a:r>
          </a:p>
          <a:p>
            <a:endParaRPr lang="es-ES_tradnl" sz="2800" dirty="0">
              <a:solidFill>
                <a:schemeClr val="accent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06889" y="91339"/>
            <a:ext cx="6578221" cy="827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5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0" y="6578221"/>
            <a:ext cx="2857499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La constancia, es el secreto del éxito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467755" y="6578221"/>
            <a:ext cx="2775043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Elaborado por: Carlos E. </a:t>
            </a:r>
            <a:r>
              <a:rPr lang="es-EC" sz="1400" b="1" i="1" dirty="0" err="1">
                <a:solidFill>
                  <a:schemeClr val="tx1"/>
                </a:solidFill>
              </a:rPr>
              <a:t>Brunis</a:t>
            </a:r>
            <a:r>
              <a:rPr lang="es-EC" sz="1400" b="1" i="1" dirty="0">
                <a:solidFill>
                  <a:schemeClr val="tx1"/>
                </a:solidFill>
              </a:rPr>
              <a:t> V.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3066112-DF5F-4DA3-9C1B-81CDD0FDB9C3}"/>
              </a:ext>
            </a:extLst>
          </p:cNvPr>
          <p:cNvSpPr/>
          <p:nvPr/>
        </p:nvSpPr>
        <p:spPr>
          <a:xfrm>
            <a:off x="1703170" y="35667"/>
            <a:ext cx="9879230" cy="13913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i="1" dirty="0">
                <a:solidFill>
                  <a:schemeClr val="tx1"/>
                </a:solidFill>
              </a:rPr>
              <a:t>FEDERACIÓN DE </a:t>
            </a:r>
            <a:r>
              <a:rPr lang="es-ES" sz="3200" b="1" i="1" dirty="0" smtClean="0">
                <a:solidFill>
                  <a:schemeClr val="tx1"/>
                </a:solidFill>
              </a:rPr>
              <a:t>TRANSPORTE TERRESTRE </a:t>
            </a:r>
            <a:r>
              <a:rPr lang="es-ES" sz="3200" b="1" i="1" dirty="0">
                <a:solidFill>
                  <a:schemeClr val="tx1"/>
                </a:solidFill>
              </a:rPr>
              <a:t>DE PICHINCHA</a:t>
            </a:r>
            <a:endParaRPr lang="es-ES_tradnl" sz="3200" i="1" dirty="0">
              <a:solidFill>
                <a:schemeClr val="tx1"/>
              </a:solidFill>
            </a:endParaRPr>
          </a:p>
          <a:p>
            <a:pPr algn="ctr"/>
            <a:r>
              <a:rPr lang="es-ES" b="1" i="1" dirty="0">
                <a:solidFill>
                  <a:schemeClr val="tx1"/>
                </a:solidFill>
              </a:rPr>
              <a:t> </a:t>
            </a:r>
            <a:r>
              <a:rPr lang="es-ES_tradnl" b="1" i="1" dirty="0">
                <a:solidFill>
                  <a:schemeClr val="tx1"/>
                </a:solidFill>
              </a:rPr>
              <a:t>Constituida Jurídicamente con Resolución Ministerial 182-2018</a:t>
            </a:r>
            <a:endParaRPr lang="es-ES_tradnl" dirty="0">
              <a:solidFill>
                <a:schemeClr val="tx1"/>
              </a:solidFill>
            </a:endParaRPr>
          </a:p>
          <a:p>
            <a:pPr algn="ctr"/>
            <a:r>
              <a:rPr lang="es-ES_tradnl" b="1" i="1" dirty="0">
                <a:solidFill>
                  <a:schemeClr val="tx1"/>
                </a:solidFill>
              </a:rPr>
              <a:t>Quito 28 de Noviembre de 2018</a:t>
            </a:r>
            <a:endParaRPr lang="es-ES_tradnl" dirty="0">
              <a:solidFill>
                <a:schemeClr val="tx1"/>
              </a:solidFill>
            </a:endParaRPr>
          </a:p>
        </p:txBody>
      </p:sp>
      <p:pic>
        <p:nvPicPr>
          <p:cNvPr id="12" name="Imagen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56" y="78344"/>
            <a:ext cx="1371714" cy="13733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5397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r>
              <a:rPr lang="es-EC" dirty="0"/>
              <a:t>.</a:t>
            </a:r>
          </a:p>
        </p:txBody>
      </p:sp>
      <p:sp>
        <p:nvSpPr>
          <p:cNvPr id="3" name="Elipse 2"/>
          <p:cNvSpPr/>
          <p:nvPr/>
        </p:nvSpPr>
        <p:spPr>
          <a:xfrm>
            <a:off x="10167582" y="443552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prstClr val="white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6656" y="11002"/>
            <a:ext cx="121920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_tradnl" sz="28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endParaRPr lang="es-ES_tradnl" sz="2800" dirty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endParaRPr lang="es-ES_tradnl" sz="28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_tradnl" sz="28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ES POR TODO ESTO SEÑORES CONCEJALES, QUE EL DÍA DE HOY QUEREMOS SOLICITAR AL </a:t>
            </a:r>
            <a:r>
              <a:rPr lang="es-ES_tradnl" sz="28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CONCEJO METROPOLITANO </a:t>
            </a:r>
            <a:r>
              <a:rPr lang="es-ES_tradnl" sz="2800" b="1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QUE SE </a:t>
            </a:r>
            <a:r>
              <a:rPr lang="es-ES_tradnl" sz="2800" b="1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PRORROGUE LA VALIDEZ DEL CERTIFICADO DE REVISI</a:t>
            </a:r>
            <a:r>
              <a:rPr lang="es-ES" sz="2800" b="1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ÓN TÉCNICA VEHICULAR DEL </a:t>
            </a:r>
            <a:r>
              <a:rPr lang="es-ES" sz="2800" b="1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PRIMER SEMESTRE DE </a:t>
            </a:r>
            <a:r>
              <a:rPr lang="es-ES" sz="2800" b="1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2021 A LOS VEHICULOS DEL TRANSPORTE PÚBLICO Y COMERCIAL QUE </a:t>
            </a:r>
            <a:r>
              <a:rPr lang="es-ES" sz="2800" b="1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YA CUMPLIERON CON ESTA OBLIGACIÓN, HACIENDO QUE, ESTE TIPO DE VEHÍCULOS PUEDAN CUMPLIR CON SU DEBER UNA SOLA VEZ DURANTE ESTE AÑO.</a:t>
            </a:r>
            <a:endParaRPr lang="es-ES" sz="2800" b="1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ctr"/>
            <a:endParaRPr lang="es-ES" dirty="0" smtClean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endParaRPr lang="es-ES_tradnl" dirty="0" smtClean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endParaRPr lang="es-ES_tradnl" dirty="0" smtClean="0">
              <a:solidFill>
                <a:schemeClr val="tx1"/>
              </a:solidFill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06889" y="91339"/>
            <a:ext cx="6578221" cy="827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5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0" y="6578221"/>
            <a:ext cx="2857499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La constancia, es el secreto del éxito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467755" y="6578221"/>
            <a:ext cx="2775043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Elaborado por: Carlos E. </a:t>
            </a:r>
            <a:r>
              <a:rPr lang="es-EC" sz="1400" b="1" i="1" dirty="0" err="1">
                <a:solidFill>
                  <a:schemeClr val="tx1"/>
                </a:solidFill>
              </a:rPr>
              <a:t>Brunis</a:t>
            </a:r>
            <a:r>
              <a:rPr lang="es-EC" sz="1400" b="1" i="1" dirty="0">
                <a:solidFill>
                  <a:schemeClr val="tx1"/>
                </a:solidFill>
              </a:rPr>
              <a:t> V.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3066112-DF5F-4DA3-9C1B-81CDD0FDB9C3}"/>
              </a:ext>
            </a:extLst>
          </p:cNvPr>
          <p:cNvSpPr/>
          <p:nvPr/>
        </p:nvSpPr>
        <p:spPr>
          <a:xfrm>
            <a:off x="1703170" y="35667"/>
            <a:ext cx="9879230" cy="13913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i="1" dirty="0">
                <a:solidFill>
                  <a:schemeClr val="tx1"/>
                </a:solidFill>
              </a:rPr>
              <a:t>FEDERACIÓN DE </a:t>
            </a:r>
            <a:r>
              <a:rPr lang="es-ES" sz="3200" b="1" i="1" dirty="0" smtClean="0">
                <a:solidFill>
                  <a:schemeClr val="tx1"/>
                </a:solidFill>
              </a:rPr>
              <a:t>TRANSPORTE TERRESTRE </a:t>
            </a:r>
            <a:r>
              <a:rPr lang="es-ES" sz="3200" b="1" i="1" dirty="0">
                <a:solidFill>
                  <a:schemeClr val="tx1"/>
                </a:solidFill>
              </a:rPr>
              <a:t>DE PICHINCHA</a:t>
            </a:r>
            <a:endParaRPr lang="es-ES_tradnl" sz="3200" i="1" dirty="0">
              <a:solidFill>
                <a:schemeClr val="tx1"/>
              </a:solidFill>
            </a:endParaRPr>
          </a:p>
          <a:p>
            <a:pPr algn="ctr"/>
            <a:r>
              <a:rPr lang="es-ES" b="1" i="1" dirty="0">
                <a:solidFill>
                  <a:schemeClr val="tx1"/>
                </a:solidFill>
              </a:rPr>
              <a:t> </a:t>
            </a:r>
            <a:endParaRPr lang="es-ES_tradnl" dirty="0">
              <a:solidFill>
                <a:schemeClr val="tx1"/>
              </a:solidFill>
            </a:endParaRPr>
          </a:p>
        </p:txBody>
      </p:sp>
      <p:pic>
        <p:nvPicPr>
          <p:cNvPr id="12" name="Imagen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56" y="78344"/>
            <a:ext cx="1371714" cy="13733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85731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r>
              <a:rPr lang="es-EC" dirty="0"/>
              <a:t>.</a:t>
            </a:r>
          </a:p>
        </p:txBody>
      </p:sp>
      <p:sp>
        <p:nvSpPr>
          <p:cNvPr id="3" name="Elipse 2"/>
          <p:cNvSpPr/>
          <p:nvPr/>
        </p:nvSpPr>
        <p:spPr>
          <a:xfrm>
            <a:off x="10167582" y="443552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prstClr val="white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6656" y="11002"/>
            <a:ext cx="121920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2800" dirty="0" smtClean="0">
              <a:solidFill>
                <a:schemeClr val="accent1"/>
              </a:solidFill>
            </a:endParaRPr>
          </a:p>
          <a:p>
            <a:pPr algn="just"/>
            <a:endParaRPr lang="es-ES" sz="2800" dirty="0">
              <a:solidFill>
                <a:schemeClr val="accent1"/>
              </a:solidFill>
            </a:endParaRPr>
          </a:p>
          <a:p>
            <a:pPr algn="just"/>
            <a:endParaRPr lang="es-ES" sz="2800" dirty="0" smtClean="0">
              <a:solidFill>
                <a:schemeClr val="accent1"/>
              </a:solidFill>
            </a:endParaRPr>
          </a:p>
          <a:p>
            <a:pPr algn="just"/>
            <a:r>
              <a:rPr lang="es-ES" sz="2800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ES IMPORTANTE QUE </a:t>
            </a:r>
            <a:r>
              <a:rPr lang="es-ES" sz="2800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PARA QUE SE PUEDA CUMPLIR CON ESTA SOLICITUD, TAL COMO SE HIZO EL AÑO ANTERIOR, SE </a:t>
            </a:r>
            <a:r>
              <a:rPr lang="es-ES" sz="2800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SOLICITE INFORMES TÉCNICOS A LAS ENTIDADES PERTINENTES COMO SON:</a:t>
            </a:r>
          </a:p>
          <a:p>
            <a:pPr algn="just"/>
            <a:endParaRPr lang="es-ES" sz="2800" dirty="0" smtClean="0">
              <a:solidFill>
                <a:schemeClr val="accent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" sz="2800" dirty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AGENCIA METROPOLITANA DE TRÁNSITO</a:t>
            </a:r>
          </a:p>
          <a:p>
            <a:pPr algn="just"/>
            <a:endParaRPr lang="es-ES" sz="2800" dirty="0">
              <a:solidFill>
                <a:schemeClr val="accent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" sz="2800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SECRETARÍA DE AMBIENTE</a:t>
            </a:r>
          </a:p>
          <a:p>
            <a:pPr algn="just"/>
            <a:endParaRPr lang="es-ES" sz="2800" dirty="0">
              <a:solidFill>
                <a:schemeClr val="accent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" sz="2800" dirty="0" smtClean="0">
                <a:solidFill>
                  <a:schemeClr val="accent1"/>
                </a:solidFill>
                <a:latin typeface="Bookman Old Style" charset="0"/>
                <a:ea typeface="Bookman Old Style" charset="0"/>
                <a:cs typeface="Bookman Old Style" charset="0"/>
              </a:rPr>
              <a:t>SECRETARÍA DE MOVILIDAD</a:t>
            </a:r>
          </a:p>
          <a:p>
            <a:pPr algn="just"/>
            <a:endParaRPr lang="es-ES" sz="2800" dirty="0">
              <a:solidFill>
                <a:schemeClr val="accent1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endParaRPr lang="es-ES_tradnl" sz="2800" dirty="0">
              <a:solidFill>
                <a:schemeClr val="accent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06889" y="91339"/>
            <a:ext cx="6578221" cy="827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5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0" y="6578221"/>
            <a:ext cx="2857499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La constancia, es el secreto del éxito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467755" y="6578221"/>
            <a:ext cx="2775043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Elaborado por: Carlos E. </a:t>
            </a:r>
            <a:r>
              <a:rPr lang="es-EC" sz="1400" b="1" i="1" dirty="0" err="1">
                <a:solidFill>
                  <a:schemeClr val="tx1"/>
                </a:solidFill>
              </a:rPr>
              <a:t>Brunis</a:t>
            </a:r>
            <a:r>
              <a:rPr lang="es-EC" sz="1400" b="1" i="1" dirty="0">
                <a:solidFill>
                  <a:schemeClr val="tx1"/>
                </a:solidFill>
              </a:rPr>
              <a:t> V.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3066112-DF5F-4DA3-9C1B-81CDD0FDB9C3}"/>
              </a:ext>
            </a:extLst>
          </p:cNvPr>
          <p:cNvSpPr/>
          <p:nvPr/>
        </p:nvSpPr>
        <p:spPr>
          <a:xfrm>
            <a:off x="1703170" y="35667"/>
            <a:ext cx="9879230" cy="13913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i="1" dirty="0">
                <a:solidFill>
                  <a:schemeClr val="tx1"/>
                </a:solidFill>
              </a:rPr>
              <a:t>FEDERACIÓN DE </a:t>
            </a:r>
            <a:r>
              <a:rPr lang="es-ES" sz="3200" b="1" i="1" dirty="0" smtClean="0">
                <a:solidFill>
                  <a:schemeClr val="tx1"/>
                </a:solidFill>
              </a:rPr>
              <a:t>TRANSPORTE TERRESTRE </a:t>
            </a:r>
            <a:r>
              <a:rPr lang="es-ES" sz="3200" b="1" i="1" dirty="0">
                <a:solidFill>
                  <a:schemeClr val="tx1"/>
                </a:solidFill>
              </a:rPr>
              <a:t>DE PICHINCHA</a:t>
            </a:r>
            <a:endParaRPr lang="es-ES_tradnl" sz="3200" i="1" dirty="0">
              <a:solidFill>
                <a:schemeClr val="tx1"/>
              </a:solidFill>
            </a:endParaRPr>
          </a:p>
          <a:p>
            <a:pPr algn="ctr"/>
            <a:r>
              <a:rPr lang="es-ES" b="1" i="1" dirty="0">
                <a:solidFill>
                  <a:schemeClr val="tx1"/>
                </a:solidFill>
              </a:rPr>
              <a:t> </a:t>
            </a:r>
            <a:r>
              <a:rPr lang="es-ES_tradnl" b="1" i="1" dirty="0">
                <a:solidFill>
                  <a:schemeClr val="tx1"/>
                </a:solidFill>
              </a:rPr>
              <a:t>Constituida Jurídicamente con Resolución Ministerial 182-2018</a:t>
            </a:r>
            <a:endParaRPr lang="es-ES_tradnl" dirty="0">
              <a:solidFill>
                <a:schemeClr val="tx1"/>
              </a:solidFill>
            </a:endParaRPr>
          </a:p>
          <a:p>
            <a:pPr algn="ctr"/>
            <a:r>
              <a:rPr lang="es-ES_tradnl" b="1" i="1" dirty="0">
                <a:solidFill>
                  <a:schemeClr val="tx1"/>
                </a:solidFill>
              </a:rPr>
              <a:t>Quito 28 de Noviembre de 2018</a:t>
            </a:r>
            <a:endParaRPr lang="es-ES_tradnl" dirty="0">
              <a:solidFill>
                <a:schemeClr val="tx1"/>
              </a:solidFill>
            </a:endParaRPr>
          </a:p>
        </p:txBody>
      </p:sp>
      <p:pic>
        <p:nvPicPr>
          <p:cNvPr id="12" name="Imagen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56" y="78344"/>
            <a:ext cx="1371714" cy="13733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Rectángulo 1"/>
          <p:cNvSpPr/>
          <p:nvPr/>
        </p:nvSpPr>
        <p:spPr>
          <a:xfrm>
            <a:off x="-26656" y="2982395"/>
            <a:ext cx="12165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3600" i="1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99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r>
              <a:rPr lang="es-EC" dirty="0"/>
              <a:t>.</a:t>
            </a:r>
          </a:p>
        </p:txBody>
      </p:sp>
      <p:sp>
        <p:nvSpPr>
          <p:cNvPr id="3" name="Elipse 2"/>
          <p:cNvSpPr/>
          <p:nvPr/>
        </p:nvSpPr>
        <p:spPr>
          <a:xfrm>
            <a:off x="10167582" y="443552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prstClr val="white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6656" y="11002"/>
            <a:ext cx="121920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/>
              <a:t> </a:t>
            </a:r>
            <a:endParaRPr lang="es-ES_tradnl" dirty="0"/>
          </a:p>
          <a:p>
            <a:r>
              <a:rPr lang="es-ES" b="1" dirty="0"/>
              <a:t>				</a:t>
            </a:r>
            <a:endParaRPr lang="es-ES_tradnl" dirty="0"/>
          </a:p>
          <a:p>
            <a:r>
              <a:rPr lang="es-ES" b="1" dirty="0"/>
              <a:t>   </a:t>
            </a:r>
            <a:endParaRPr lang="es-ES_tradnl" dirty="0"/>
          </a:p>
        </p:txBody>
      </p:sp>
      <p:sp>
        <p:nvSpPr>
          <p:cNvPr id="7" name="Rectángulo 6"/>
          <p:cNvSpPr/>
          <p:nvPr/>
        </p:nvSpPr>
        <p:spPr>
          <a:xfrm>
            <a:off x="2806889" y="91339"/>
            <a:ext cx="6578221" cy="827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5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0" y="6578221"/>
            <a:ext cx="2857499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La constancia, es el secreto del éxito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467755" y="6578221"/>
            <a:ext cx="2775043" cy="279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</a:rPr>
              <a:t>Elaborado por: Carlos E. </a:t>
            </a:r>
            <a:r>
              <a:rPr lang="es-EC" sz="1400" b="1" i="1" dirty="0" err="1">
                <a:solidFill>
                  <a:schemeClr val="tx1"/>
                </a:solidFill>
              </a:rPr>
              <a:t>Brunis</a:t>
            </a:r>
            <a:r>
              <a:rPr lang="es-EC" sz="1400" b="1" i="1" dirty="0">
                <a:solidFill>
                  <a:schemeClr val="tx1"/>
                </a:solidFill>
              </a:rPr>
              <a:t> V.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3066112-DF5F-4DA3-9C1B-81CDD0FDB9C3}"/>
              </a:ext>
            </a:extLst>
          </p:cNvPr>
          <p:cNvSpPr/>
          <p:nvPr/>
        </p:nvSpPr>
        <p:spPr>
          <a:xfrm>
            <a:off x="1703170" y="35667"/>
            <a:ext cx="9879230" cy="13913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i="1" dirty="0">
                <a:solidFill>
                  <a:schemeClr val="tx1"/>
                </a:solidFill>
              </a:rPr>
              <a:t>FEDERACIÓN DE </a:t>
            </a:r>
            <a:r>
              <a:rPr lang="es-ES" sz="3200" b="1" i="1" dirty="0" smtClean="0">
                <a:solidFill>
                  <a:schemeClr val="tx1"/>
                </a:solidFill>
              </a:rPr>
              <a:t>TRANSPORTE TERRESTRE </a:t>
            </a:r>
            <a:r>
              <a:rPr lang="es-ES" sz="3200" b="1" i="1" dirty="0">
                <a:solidFill>
                  <a:schemeClr val="tx1"/>
                </a:solidFill>
              </a:rPr>
              <a:t>DE PICHINCHA</a:t>
            </a:r>
            <a:endParaRPr lang="es-ES_tradnl" sz="3200" i="1" dirty="0">
              <a:solidFill>
                <a:schemeClr val="tx1"/>
              </a:solidFill>
            </a:endParaRPr>
          </a:p>
          <a:p>
            <a:pPr algn="ctr"/>
            <a:r>
              <a:rPr lang="es-ES" b="1" i="1" dirty="0">
                <a:solidFill>
                  <a:schemeClr val="tx1"/>
                </a:solidFill>
              </a:rPr>
              <a:t> </a:t>
            </a:r>
            <a:r>
              <a:rPr lang="es-ES_tradnl" b="1" i="1" dirty="0">
                <a:solidFill>
                  <a:schemeClr val="tx1"/>
                </a:solidFill>
              </a:rPr>
              <a:t>Constituida Jurídicamente con Resolución Ministerial 182-2018</a:t>
            </a:r>
            <a:endParaRPr lang="es-ES_tradnl" dirty="0">
              <a:solidFill>
                <a:schemeClr val="tx1"/>
              </a:solidFill>
            </a:endParaRPr>
          </a:p>
          <a:p>
            <a:pPr algn="ctr"/>
            <a:r>
              <a:rPr lang="es-ES_tradnl" b="1" i="1" dirty="0">
                <a:solidFill>
                  <a:schemeClr val="tx1"/>
                </a:solidFill>
              </a:rPr>
              <a:t>Quito 28 de Noviembre de 2018</a:t>
            </a:r>
            <a:endParaRPr lang="es-ES_tradnl" dirty="0">
              <a:solidFill>
                <a:schemeClr val="tx1"/>
              </a:solidFill>
            </a:endParaRPr>
          </a:p>
        </p:txBody>
      </p:sp>
      <p:pic>
        <p:nvPicPr>
          <p:cNvPr id="12" name="Imagen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56" y="78344"/>
            <a:ext cx="1371714" cy="13733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Rectángulo 1"/>
          <p:cNvSpPr/>
          <p:nvPr/>
        </p:nvSpPr>
        <p:spPr>
          <a:xfrm>
            <a:off x="13327" y="1686601"/>
            <a:ext cx="1216534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5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ES IMPORTANTE SEÑALAR TAMBIÉN QUE DENTRO DEL PROYECTO DE LEY QUE EL EJECUTIVO ESTÁ REVISANDO, SE ESTA CONSIDERANDO TAMBIÉN LA CANTIDAD DE REVISIONES PARA LAS DIFERENTES MODALIDADES DE TRANSPORTE.</a:t>
            </a:r>
          </a:p>
          <a:p>
            <a:pPr algn="just"/>
            <a:endParaRPr lang="es-ES" sz="2500" dirty="0" smtClean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" sz="25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NO </a:t>
            </a:r>
            <a:r>
              <a:rPr lang="es-ES" sz="25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FUE VETADO POR </a:t>
            </a:r>
            <a:r>
              <a:rPr lang="es-ES" sz="25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EL SR</a:t>
            </a:r>
            <a:r>
              <a:rPr lang="es-ES" sz="25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. </a:t>
            </a:r>
            <a:r>
              <a:rPr lang="es-ES" sz="25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PRESIDENTE </a:t>
            </a:r>
            <a:r>
              <a:rPr lang="es-ES" sz="25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DE LA REPÚBLICA EL ART. QUE DISPONE UNA SOLA RTV EN LA </a:t>
            </a:r>
            <a:r>
              <a:rPr lang="es-ES" sz="25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LOTTTSV, </a:t>
            </a:r>
            <a:r>
              <a:rPr lang="es-ES" sz="25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POR LO </a:t>
            </a:r>
            <a:r>
              <a:rPr lang="es-ES" sz="25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QUE, </a:t>
            </a:r>
            <a:r>
              <a:rPr lang="es-ES" sz="25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A FINALES DEL MES DE JULIO SE PROMULGARÁ EN EL REGISTRO OFICIAL.</a:t>
            </a:r>
          </a:p>
          <a:p>
            <a:pPr algn="just"/>
            <a:endParaRPr lang="es-ES" sz="2500" dirty="0">
              <a:solidFill>
                <a:srgbClr val="0070C0"/>
              </a:solidFill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ES" sz="2500" dirty="0" smtClean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PERO LA REVISIÓN DEL SEGUNDO SEMESTRE INICIA EL 1 DE JULIO DE 2021 POR TAL MOTIVO NECESITAMOS QUE EL CONCEJO RESUELVA.</a:t>
            </a:r>
          </a:p>
        </p:txBody>
      </p:sp>
    </p:spTree>
    <p:extLst>
      <p:ext uri="{BB962C8B-B14F-4D97-AF65-F5344CB8AC3E}">
        <p14:creationId xmlns:p14="http://schemas.microsoft.com/office/powerpoint/2010/main" val="166146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32968</TotalTime>
  <Words>1123</Words>
  <Application>Microsoft Office PowerPoint</Application>
  <PresentationFormat>Panorámica</PresentationFormat>
  <Paragraphs>215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Bookman Old Style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UNIÓN DE COOPERATIVAS DE TRANSPORTE EN TAXIS DE PICHINCHA</dc:title>
  <dc:creator>Carlos Brunis</dc:creator>
  <cp:lastModifiedBy>HP</cp:lastModifiedBy>
  <cp:revision>755</cp:revision>
  <dcterms:created xsi:type="dcterms:W3CDTF">2015-05-20T17:17:46Z</dcterms:created>
  <dcterms:modified xsi:type="dcterms:W3CDTF">2021-06-29T04:08:32Z</dcterms:modified>
</cp:coreProperties>
</file>