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541" r:id="rId2"/>
    <p:sldId id="542" r:id="rId3"/>
    <p:sldId id="378" r:id="rId4"/>
    <p:sldId id="283" r:id="rId5"/>
    <p:sldId id="265" r:id="rId6"/>
    <p:sldId id="543" r:id="rId7"/>
    <p:sldId id="375" r:id="rId8"/>
    <p:sldId id="502" r:id="rId9"/>
    <p:sldId id="593" r:id="rId10"/>
    <p:sldId id="510" r:id="rId11"/>
    <p:sldId id="377" r:id="rId12"/>
    <p:sldId id="591" r:id="rId13"/>
    <p:sldId id="606" r:id="rId14"/>
    <p:sldId id="592" r:id="rId15"/>
    <p:sldId id="511" r:id="rId16"/>
    <p:sldId id="518" r:id="rId17"/>
    <p:sldId id="566" r:id="rId18"/>
    <p:sldId id="379" r:id="rId19"/>
    <p:sldId id="376" r:id="rId20"/>
    <p:sldId id="263" r:id="rId21"/>
    <p:sldId id="607" r:id="rId22"/>
    <p:sldId id="380" r:id="rId23"/>
    <p:sldId id="260" r:id="rId24"/>
    <p:sldId id="381" r:id="rId25"/>
    <p:sldId id="500" r:id="rId26"/>
    <p:sldId id="515" r:id="rId27"/>
    <p:sldId id="514" r:id="rId28"/>
    <p:sldId id="516" r:id="rId29"/>
    <p:sldId id="256" r:id="rId30"/>
    <p:sldId id="603" r:id="rId31"/>
    <p:sldId id="600" r:id="rId32"/>
    <p:sldId id="602" r:id="rId33"/>
    <p:sldId id="595" r:id="rId34"/>
    <p:sldId id="596" r:id="rId35"/>
    <p:sldId id="604" r:id="rId36"/>
    <p:sldId id="597" r:id="rId37"/>
    <p:sldId id="563" r:id="rId3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5DA0"/>
    <a:srgbClr val="FFFF66"/>
    <a:srgbClr val="E0D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872183945756787E-2"/>
          <c:y val="0.13913622585742816"/>
          <c:w val="0.86540600393700784"/>
          <c:h val="0.60924507972652497"/>
        </c:manualLayout>
      </c:layout>
      <c:lineChart>
        <c:grouping val="standard"/>
        <c:varyColors val="0"/>
        <c:ser>
          <c:idx val="3"/>
          <c:order val="0"/>
          <c:tx>
            <c:strRef>
              <c:f>qto_cvd19_grafica!$O$30</c:f>
              <c:strCache>
                <c:ptCount val="1"/>
                <c:pt idx="0">
                  <c:v>Nº de pacientes en pre - UCI/UCIN para COVID-19</c:v>
                </c:pt>
              </c:strCache>
            </c:strRef>
          </c:tx>
          <c:spPr>
            <a:ln w="22225" cap="rnd">
              <a:solidFill>
                <a:srgbClr val="9B3B59"/>
              </a:solidFill>
              <a:round/>
            </a:ln>
            <a:effectLst/>
          </c:spPr>
          <c:marker>
            <c:symbol val="square"/>
            <c:size val="4"/>
            <c:spPr>
              <a:solidFill>
                <a:srgbClr val="AD2994"/>
              </a:solidFill>
              <a:ln w="9525">
                <a:solidFill>
                  <a:srgbClr val="AD2994"/>
                </a:solidFill>
                <a:round/>
              </a:ln>
              <a:effectLst/>
            </c:spPr>
          </c:marker>
          <c:dPt>
            <c:idx val="181"/>
            <c:marker>
              <c:symbol val="square"/>
              <c:size val="4"/>
              <c:spPr>
                <a:solidFill>
                  <a:srgbClr val="AD2994"/>
                </a:solidFill>
                <a:ln w="9525">
                  <a:solidFill>
                    <a:srgbClr val="AD2994"/>
                  </a:solidFill>
                  <a:round/>
                </a:ln>
                <a:effectLst/>
              </c:spPr>
            </c:marker>
            <c:bubble3D val="0"/>
            <c:spPr>
              <a:ln w="12700" cap="rnd">
                <a:solidFill>
                  <a:srgbClr val="9B3B5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2C-4CD1-8C49-6198D321C021}"/>
              </c:ext>
            </c:extLst>
          </c:dPt>
          <c:dLbls>
            <c:dLbl>
              <c:idx val="20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2C-4CD1-8C49-6198D321C021}"/>
                </c:ext>
              </c:extLst>
            </c:dLbl>
            <c:dLbl>
              <c:idx val="25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2C-4CD1-8C49-6198D321C0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qto_cvd19_camas!$A$111:$A$361</c:f>
              <c:numCache>
                <c:formatCode>yyyy\-mm\-dd</c:formatCode>
                <c:ptCount val="251"/>
                <c:pt idx="0">
                  <c:v>44103</c:v>
                </c:pt>
                <c:pt idx="1">
                  <c:v>44104</c:v>
                </c:pt>
                <c:pt idx="2">
                  <c:v>44105</c:v>
                </c:pt>
                <c:pt idx="3">
                  <c:v>44106</c:v>
                </c:pt>
                <c:pt idx="4">
                  <c:v>44107</c:v>
                </c:pt>
                <c:pt idx="5">
                  <c:v>44108</c:v>
                </c:pt>
                <c:pt idx="6">
                  <c:v>44109</c:v>
                </c:pt>
                <c:pt idx="7">
                  <c:v>44110</c:v>
                </c:pt>
                <c:pt idx="8">
                  <c:v>44111</c:v>
                </c:pt>
                <c:pt idx="9">
                  <c:v>44112</c:v>
                </c:pt>
                <c:pt idx="10">
                  <c:v>44113</c:v>
                </c:pt>
                <c:pt idx="11">
                  <c:v>44114</c:v>
                </c:pt>
                <c:pt idx="12">
                  <c:v>44115</c:v>
                </c:pt>
                <c:pt idx="13">
                  <c:v>44116</c:v>
                </c:pt>
                <c:pt idx="14">
                  <c:v>44117</c:v>
                </c:pt>
                <c:pt idx="15">
                  <c:v>44118</c:v>
                </c:pt>
                <c:pt idx="16">
                  <c:v>44119</c:v>
                </c:pt>
                <c:pt idx="17">
                  <c:v>44120</c:v>
                </c:pt>
                <c:pt idx="18">
                  <c:v>44121</c:v>
                </c:pt>
                <c:pt idx="19">
                  <c:v>44122</c:v>
                </c:pt>
                <c:pt idx="20">
                  <c:v>44123</c:v>
                </c:pt>
                <c:pt idx="21">
                  <c:v>44124</c:v>
                </c:pt>
                <c:pt idx="22">
                  <c:v>44125</c:v>
                </c:pt>
                <c:pt idx="23">
                  <c:v>44126</c:v>
                </c:pt>
                <c:pt idx="24">
                  <c:v>44127</c:v>
                </c:pt>
                <c:pt idx="25">
                  <c:v>44128</c:v>
                </c:pt>
                <c:pt idx="26">
                  <c:v>44129</c:v>
                </c:pt>
                <c:pt idx="27">
                  <c:v>44130</c:v>
                </c:pt>
                <c:pt idx="28">
                  <c:v>44131</c:v>
                </c:pt>
                <c:pt idx="29">
                  <c:v>44132</c:v>
                </c:pt>
                <c:pt idx="30">
                  <c:v>44133</c:v>
                </c:pt>
                <c:pt idx="31">
                  <c:v>44134</c:v>
                </c:pt>
                <c:pt idx="32">
                  <c:v>44135</c:v>
                </c:pt>
                <c:pt idx="33">
                  <c:v>44136</c:v>
                </c:pt>
                <c:pt idx="34">
                  <c:v>44137</c:v>
                </c:pt>
                <c:pt idx="35">
                  <c:v>44138</c:v>
                </c:pt>
                <c:pt idx="36">
                  <c:v>44139</c:v>
                </c:pt>
                <c:pt idx="37">
                  <c:v>44140</c:v>
                </c:pt>
                <c:pt idx="38">
                  <c:v>44141</c:v>
                </c:pt>
                <c:pt idx="39">
                  <c:v>44142</c:v>
                </c:pt>
                <c:pt idx="40">
                  <c:v>44143</c:v>
                </c:pt>
                <c:pt idx="41">
                  <c:v>44144</c:v>
                </c:pt>
                <c:pt idx="42">
                  <c:v>44145</c:v>
                </c:pt>
                <c:pt idx="43">
                  <c:v>44146</c:v>
                </c:pt>
                <c:pt idx="44">
                  <c:v>44147</c:v>
                </c:pt>
                <c:pt idx="45">
                  <c:v>44148</c:v>
                </c:pt>
                <c:pt idx="46">
                  <c:v>44149</c:v>
                </c:pt>
                <c:pt idx="47">
                  <c:v>44150</c:v>
                </c:pt>
                <c:pt idx="48">
                  <c:v>44151</c:v>
                </c:pt>
                <c:pt idx="49">
                  <c:v>44152</c:v>
                </c:pt>
                <c:pt idx="50">
                  <c:v>44153</c:v>
                </c:pt>
                <c:pt idx="51">
                  <c:v>44154</c:v>
                </c:pt>
                <c:pt idx="52">
                  <c:v>44155</c:v>
                </c:pt>
                <c:pt idx="53">
                  <c:v>44156</c:v>
                </c:pt>
                <c:pt idx="54">
                  <c:v>44157</c:v>
                </c:pt>
                <c:pt idx="55">
                  <c:v>44158</c:v>
                </c:pt>
                <c:pt idx="56">
                  <c:v>44159</c:v>
                </c:pt>
                <c:pt idx="57">
                  <c:v>44160</c:v>
                </c:pt>
                <c:pt idx="58">
                  <c:v>44161</c:v>
                </c:pt>
                <c:pt idx="59">
                  <c:v>44162</c:v>
                </c:pt>
                <c:pt idx="60">
                  <c:v>44163</c:v>
                </c:pt>
                <c:pt idx="61">
                  <c:v>44164</c:v>
                </c:pt>
                <c:pt idx="62">
                  <c:v>44165</c:v>
                </c:pt>
                <c:pt idx="63">
                  <c:v>44166</c:v>
                </c:pt>
                <c:pt idx="64">
                  <c:v>44167</c:v>
                </c:pt>
                <c:pt idx="65">
                  <c:v>44168</c:v>
                </c:pt>
                <c:pt idx="66">
                  <c:v>44169</c:v>
                </c:pt>
                <c:pt idx="67">
                  <c:v>44170</c:v>
                </c:pt>
                <c:pt idx="68">
                  <c:v>44171</c:v>
                </c:pt>
                <c:pt idx="69">
                  <c:v>44172</c:v>
                </c:pt>
                <c:pt idx="70">
                  <c:v>44173</c:v>
                </c:pt>
                <c:pt idx="71">
                  <c:v>44174</c:v>
                </c:pt>
                <c:pt idx="72">
                  <c:v>44175</c:v>
                </c:pt>
                <c:pt idx="73">
                  <c:v>44176</c:v>
                </c:pt>
                <c:pt idx="74">
                  <c:v>44177</c:v>
                </c:pt>
                <c:pt idx="75">
                  <c:v>44178</c:v>
                </c:pt>
                <c:pt idx="76">
                  <c:v>44179</c:v>
                </c:pt>
                <c:pt idx="77">
                  <c:v>44180</c:v>
                </c:pt>
                <c:pt idx="78">
                  <c:v>44181</c:v>
                </c:pt>
                <c:pt idx="79">
                  <c:v>44182</c:v>
                </c:pt>
                <c:pt idx="80">
                  <c:v>44183</c:v>
                </c:pt>
                <c:pt idx="81">
                  <c:v>44184</c:v>
                </c:pt>
                <c:pt idx="82">
                  <c:v>44185</c:v>
                </c:pt>
                <c:pt idx="83">
                  <c:v>44186</c:v>
                </c:pt>
                <c:pt idx="84">
                  <c:v>44187</c:v>
                </c:pt>
                <c:pt idx="85">
                  <c:v>44188</c:v>
                </c:pt>
                <c:pt idx="86">
                  <c:v>44189</c:v>
                </c:pt>
                <c:pt idx="87">
                  <c:v>44190</c:v>
                </c:pt>
                <c:pt idx="88">
                  <c:v>44191</c:v>
                </c:pt>
                <c:pt idx="89">
                  <c:v>44192</c:v>
                </c:pt>
                <c:pt idx="90">
                  <c:v>44193</c:v>
                </c:pt>
                <c:pt idx="91">
                  <c:v>44194</c:v>
                </c:pt>
                <c:pt idx="92">
                  <c:v>44195</c:v>
                </c:pt>
                <c:pt idx="93">
                  <c:v>44196</c:v>
                </c:pt>
                <c:pt idx="94">
                  <c:v>44197</c:v>
                </c:pt>
                <c:pt idx="95">
                  <c:v>44198</c:v>
                </c:pt>
                <c:pt idx="96">
                  <c:v>44199</c:v>
                </c:pt>
                <c:pt idx="97">
                  <c:v>44200</c:v>
                </c:pt>
                <c:pt idx="98">
                  <c:v>44201</c:v>
                </c:pt>
                <c:pt idx="99">
                  <c:v>44202</c:v>
                </c:pt>
                <c:pt idx="100">
                  <c:v>44203</c:v>
                </c:pt>
                <c:pt idx="101">
                  <c:v>44204</c:v>
                </c:pt>
                <c:pt idx="102">
                  <c:v>44205</c:v>
                </c:pt>
                <c:pt idx="103">
                  <c:v>44206</c:v>
                </c:pt>
                <c:pt idx="104">
                  <c:v>44207</c:v>
                </c:pt>
                <c:pt idx="105">
                  <c:v>44208</c:v>
                </c:pt>
                <c:pt idx="106">
                  <c:v>44209</c:v>
                </c:pt>
                <c:pt idx="107">
                  <c:v>44210</c:v>
                </c:pt>
                <c:pt idx="108">
                  <c:v>44211</c:v>
                </c:pt>
                <c:pt idx="109">
                  <c:v>44212</c:v>
                </c:pt>
                <c:pt idx="110">
                  <c:v>44213</c:v>
                </c:pt>
                <c:pt idx="111">
                  <c:v>44214</c:v>
                </c:pt>
                <c:pt idx="112">
                  <c:v>44215</c:v>
                </c:pt>
                <c:pt idx="113">
                  <c:v>44216</c:v>
                </c:pt>
                <c:pt idx="114">
                  <c:v>44217</c:v>
                </c:pt>
                <c:pt idx="115">
                  <c:v>44218</c:v>
                </c:pt>
                <c:pt idx="116">
                  <c:v>44219</c:v>
                </c:pt>
                <c:pt idx="117">
                  <c:v>44220</c:v>
                </c:pt>
                <c:pt idx="118">
                  <c:v>44221</c:v>
                </c:pt>
                <c:pt idx="119">
                  <c:v>44222</c:v>
                </c:pt>
                <c:pt idx="120">
                  <c:v>44223</c:v>
                </c:pt>
                <c:pt idx="121">
                  <c:v>44224</c:v>
                </c:pt>
                <c:pt idx="122">
                  <c:v>44225</c:v>
                </c:pt>
                <c:pt idx="123">
                  <c:v>44226</c:v>
                </c:pt>
                <c:pt idx="124">
                  <c:v>44227</c:v>
                </c:pt>
                <c:pt idx="125">
                  <c:v>44228</c:v>
                </c:pt>
                <c:pt idx="126">
                  <c:v>44229</c:v>
                </c:pt>
                <c:pt idx="127">
                  <c:v>44230</c:v>
                </c:pt>
                <c:pt idx="128">
                  <c:v>44231</c:v>
                </c:pt>
                <c:pt idx="129">
                  <c:v>44232</c:v>
                </c:pt>
                <c:pt idx="130">
                  <c:v>44233</c:v>
                </c:pt>
                <c:pt idx="131">
                  <c:v>44234</c:v>
                </c:pt>
                <c:pt idx="132">
                  <c:v>44235</c:v>
                </c:pt>
                <c:pt idx="133">
                  <c:v>44236</c:v>
                </c:pt>
                <c:pt idx="134">
                  <c:v>44237</c:v>
                </c:pt>
                <c:pt idx="135">
                  <c:v>44238</c:v>
                </c:pt>
                <c:pt idx="136">
                  <c:v>44239</c:v>
                </c:pt>
                <c:pt idx="137">
                  <c:v>44240</c:v>
                </c:pt>
                <c:pt idx="138">
                  <c:v>44241</c:v>
                </c:pt>
                <c:pt idx="139">
                  <c:v>44242</c:v>
                </c:pt>
                <c:pt idx="140">
                  <c:v>44243</c:v>
                </c:pt>
                <c:pt idx="141">
                  <c:v>44244</c:v>
                </c:pt>
                <c:pt idx="142">
                  <c:v>44245</c:v>
                </c:pt>
                <c:pt idx="143">
                  <c:v>44246</c:v>
                </c:pt>
                <c:pt idx="144">
                  <c:v>44247</c:v>
                </c:pt>
                <c:pt idx="145">
                  <c:v>44248</c:v>
                </c:pt>
                <c:pt idx="146">
                  <c:v>44249</c:v>
                </c:pt>
                <c:pt idx="147">
                  <c:v>44250</c:v>
                </c:pt>
                <c:pt idx="148">
                  <c:v>44251</c:v>
                </c:pt>
                <c:pt idx="149">
                  <c:v>44252</c:v>
                </c:pt>
                <c:pt idx="150">
                  <c:v>44253</c:v>
                </c:pt>
                <c:pt idx="151">
                  <c:v>44254</c:v>
                </c:pt>
                <c:pt idx="152">
                  <c:v>44255</c:v>
                </c:pt>
                <c:pt idx="153">
                  <c:v>44256</c:v>
                </c:pt>
                <c:pt idx="154">
                  <c:v>44257</c:v>
                </c:pt>
                <c:pt idx="155">
                  <c:v>44258</c:v>
                </c:pt>
                <c:pt idx="156">
                  <c:v>44259</c:v>
                </c:pt>
                <c:pt idx="157">
                  <c:v>44260</c:v>
                </c:pt>
                <c:pt idx="158">
                  <c:v>44261</c:v>
                </c:pt>
                <c:pt idx="159">
                  <c:v>44262</c:v>
                </c:pt>
                <c:pt idx="160">
                  <c:v>44263</c:v>
                </c:pt>
                <c:pt idx="161">
                  <c:v>44264</c:v>
                </c:pt>
                <c:pt idx="162">
                  <c:v>44265</c:v>
                </c:pt>
                <c:pt idx="163">
                  <c:v>44266</c:v>
                </c:pt>
                <c:pt idx="164">
                  <c:v>44267</c:v>
                </c:pt>
                <c:pt idx="165">
                  <c:v>44268</c:v>
                </c:pt>
                <c:pt idx="166">
                  <c:v>44269</c:v>
                </c:pt>
                <c:pt idx="167">
                  <c:v>44270</c:v>
                </c:pt>
                <c:pt idx="168">
                  <c:v>44271</c:v>
                </c:pt>
                <c:pt idx="169">
                  <c:v>44272</c:v>
                </c:pt>
                <c:pt idx="170">
                  <c:v>44273</c:v>
                </c:pt>
                <c:pt idx="171">
                  <c:v>44274</c:v>
                </c:pt>
                <c:pt idx="172">
                  <c:v>44275</c:v>
                </c:pt>
                <c:pt idx="173">
                  <c:v>44276</c:v>
                </c:pt>
                <c:pt idx="174">
                  <c:v>44277</c:v>
                </c:pt>
                <c:pt idx="175">
                  <c:v>44278</c:v>
                </c:pt>
                <c:pt idx="176">
                  <c:v>44279</c:v>
                </c:pt>
                <c:pt idx="177">
                  <c:v>44280</c:v>
                </c:pt>
                <c:pt idx="178">
                  <c:v>44281</c:v>
                </c:pt>
                <c:pt idx="179">
                  <c:v>44282</c:v>
                </c:pt>
                <c:pt idx="180">
                  <c:v>44283</c:v>
                </c:pt>
                <c:pt idx="181">
                  <c:v>44284</c:v>
                </c:pt>
                <c:pt idx="182">
                  <c:v>44285</c:v>
                </c:pt>
                <c:pt idx="183">
                  <c:v>44286</c:v>
                </c:pt>
                <c:pt idx="184">
                  <c:v>44287</c:v>
                </c:pt>
                <c:pt idx="185">
                  <c:v>44288</c:v>
                </c:pt>
                <c:pt idx="186">
                  <c:v>44289</c:v>
                </c:pt>
                <c:pt idx="187">
                  <c:v>44290</c:v>
                </c:pt>
                <c:pt idx="188">
                  <c:v>44291</c:v>
                </c:pt>
                <c:pt idx="189">
                  <c:v>44292</c:v>
                </c:pt>
                <c:pt idx="190">
                  <c:v>44293</c:v>
                </c:pt>
                <c:pt idx="191">
                  <c:v>44294</c:v>
                </c:pt>
                <c:pt idx="192">
                  <c:v>44295</c:v>
                </c:pt>
                <c:pt idx="193">
                  <c:v>44296</c:v>
                </c:pt>
                <c:pt idx="194">
                  <c:v>44297</c:v>
                </c:pt>
                <c:pt idx="195">
                  <c:v>44298</c:v>
                </c:pt>
                <c:pt idx="196">
                  <c:v>44299</c:v>
                </c:pt>
                <c:pt idx="197">
                  <c:v>44300</c:v>
                </c:pt>
                <c:pt idx="198">
                  <c:v>44301</c:v>
                </c:pt>
                <c:pt idx="199">
                  <c:v>44302</c:v>
                </c:pt>
                <c:pt idx="200">
                  <c:v>44303</c:v>
                </c:pt>
                <c:pt idx="201">
                  <c:v>44304</c:v>
                </c:pt>
                <c:pt idx="202">
                  <c:v>44305</c:v>
                </c:pt>
                <c:pt idx="203">
                  <c:v>44306</c:v>
                </c:pt>
                <c:pt idx="204">
                  <c:v>44307</c:v>
                </c:pt>
                <c:pt idx="205">
                  <c:v>44308</c:v>
                </c:pt>
                <c:pt idx="206">
                  <c:v>44309</c:v>
                </c:pt>
                <c:pt idx="207">
                  <c:v>44310</c:v>
                </c:pt>
                <c:pt idx="208">
                  <c:v>44311</c:v>
                </c:pt>
                <c:pt idx="209">
                  <c:v>44312</c:v>
                </c:pt>
                <c:pt idx="210">
                  <c:v>44313</c:v>
                </c:pt>
                <c:pt idx="211">
                  <c:v>44314</c:v>
                </c:pt>
                <c:pt idx="212">
                  <c:v>44315</c:v>
                </c:pt>
                <c:pt idx="213">
                  <c:v>44316</c:v>
                </c:pt>
                <c:pt idx="214">
                  <c:v>44317</c:v>
                </c:pt>
                <c:pt idx="215">
                  <c:v>44318</c:v>
                </c:pt>
                <c:pt idx="216">
                  <c:v>44319</c:v>
                </c:pt>
                <c:pt idx="217">
                  <c:v>44320</c:v>
                </c:pt>
                <c:pt idx="218">
                  <c:v>44321</c:v>
                </c:pt>
                <c:pt idx="219">
                  <c:v>44322</c:v>
                </c:pt>
                <c:pt idx="220">
                  <c:v>44323</c:v>
                </c:pt>
                <c:pt idx="221">
                  <c:v>44324</c:v>
                </c:pt>
                <c:pt idx="222">
                  <c:v>44325</c:v>
                </c:pt>
                <c:pt idx="223">
                  <c:v>44326</c:v>
                </c:pt>
                <c:pt idx="224">
                  <c:v>44327</c:v>
                </c:pt>
                <c:pt idx="225">
                  <c:v>44328</c:v>
                </c:pt>
                <c:pt idx="226">
                  <c:v>44329</c:v>
                </c:pt>
                <c:pt idx="227">
                  <c:v>44330</c:v>
                </c:pt>
                <c:pt idx="228">
                  <c:v>44331</c:v>
                </c:pt>
                <c:pt idx="229">
                  <c:v>44332</c:v>
                </c:pt>
                <c:pt idx="230">
                  <c:v>44333</c:v>
                </c:pt>
                <c:pt idx="231">
                  <c:v>44334</c:v>
                </c:pt>
                <c:pt idx="232">
                  <c:v>44335</c:v>
                </c:pt>
                <c:pt idx="233">
                  <c:v>44336</c:v>
                </c:pt>
                <c:pt idx="234">
                  <c:v>44337</c:v>
                </c:pt>
                <c:pt idx="235">
                  <c:v>44338</c:v>
                </c:pt>
                <c:pt idx="236">
                  <c:v>44339</c:v>
                </c:pt>
                <c:pt idx="237">
                  <c:v>44340</c:v>
                </c:pt>
                <c:pt idx="238">
                  <c:v>44341</c:v>
                </c:pt>
                <c:pt idx="239">
                  <c:v>44342</c:v>
                </c:pt>
                <c:pt idx="240">
                  <c:v>44343</c:v>
                </c:pt>
                <c:pt idx="241">
                  <c:v>44344</c:v>
                </c:pt>
                <c:pt idx="242">
                  <c:v>44345</c:v>
                </c:pt>
                <c:pt idx="243">
                  <c:v>44346</c:v>
                </c:pt>
                <c:pt idx="244">
                  <c:v>44347</c:v>
                </c:pt>
                <c:pt idx="245">
                  <c:v>44348</c:v>
                </c:pt>
                <c:pt idx="246">
                  <c:v>44349</c:v>
                </c:pt>
                <c:pt idx="247">
                  <c:v>44350</c:v>
                </c:pt>
                <c:pt idx="248">
                  <c:v>44351</c:v>
                </c:pt>
                <c:pt idx="249">
                  <c:v>44352</c:v>
                </c:pt>
                <c:pt idx="250">
                  <c:v>44353</c:v>
                </c:pt>
              </c:numCache>
            </c:numRef>
          </c:cat>
          <c:val>
            <c:numRef>
              <c:f>qto_cvd19_camas!$K$111:$K$400</c:f>
              <c:numCache>
                <c:formatCode>0</c:formatCode>
                <c:ptCount val="290"/>
                <c:pt idx="0">
                  <c:v>12</c:v>
                </c:pt>
                <c:pt idx="1">
                  <c:v>16</c:v>
                </c:pt>
                <c:pt idx="2">
                  <c:v>13</c:v>
                </c:pt>
                <c:pt idx="3">
                  <c:v>10</c:v>
                </c:pt>
                <c:pt idx="4">
                  <c:v>10</c:v>
                </c:pt>
                <c:pt idx="5">
                  <c:v>7</c:v>
                </c:pt>
                <c:pt idx="6">
                  <c:v>9</c:v>
                </c:pt>
                <c:pt idx="7">
                  <c:v>7</c:v>
                </c:pt>
                <c:pt idx="8">
                  <c:v>3</c:v>
                </c:pt>
                <c:pt idx="9">
                  <c:v>3</c:v>
                </c:pt>
                <c:pt idx="10" formatCode="General">
                  <c:v>2</c:v>
                </c:pt>
                <c:pt idx="11" formatCode="General">
                  <c:v>1</c:v>
                </c:pt>
                <c:pt idx="12" formatCode="General">
                  <c:v>2</c:v>
                </c:pt>
                <c:pt idx="13" formatCode="General">
                  <c:v>5</c:v>
                </c:pt>
                <c:pt idx="14" formatCode="General">
                  <c:v>5</c:v>
                </c:pt>
                <c:pt idx="15" formatCode="General">
                  <c:v>5</c:v>
                </c:pt>
                <c:pt idx="16" formatCode="General">
                  <c:v>9</c:v>
                </c:pt>
                <c:pt idx="17" formatCode="General">
                  <c:v>6</c:v>
                </c:pt>
                <c:pt idx="18" formatCode="General">
                  <c:v>9</c:v>
                </c:pt>
                <c:pt idx="19" formatCode="General">
                  <c:v>7</c:v>
                </c:pt>
                <c:pt idx="20" formatCode="General">
                  <c:v>9</c:v>
                </c:pt>
                <c:pt idx="21" formatCode="General">
                  <c:v>11</c:v>
                </c:pt>
                <c:pt idx="22" formatCode="General">
                  <c:v>7</c:v>
                </c:pt>
                <c:pt idx="23" formatCode="General">
                  <c:v>5</c:v>
                </c:pt>
                <c:pt idx="24" formatCode="General">
                  <c:v>5</c:v>
                </c:pt>
                <c:pt idx="25" formatCode="General">
                  <c:v>6</c:v>
                </c:pt>
                <c:pt idx="26" formatCode="General">
                  <c:v>8</c:v>
                </c:pt>
                <c:pt idx="27" formatCode="General">
                  <c:v>8</c:v>
                </c:pt>
                <c:pt idx="28" formatCode="General">
                  <c:v>11</c:v>
                </c:pt>
                <c:pt idx="29" formatCode="General">
                  <c:v>8</c:v>
                </c:pt>
                <c:pt idx="30" formatCode="General">
                  <c:v>13</c:v>
                </c:pt>
                <c:pt idx="31" formatCode="General">
                  <c:v>19</c:v>
                </c:pt>
                <c:pt idx="32" formatCode="General">
                  <c:v>20</c:v>
                </c:pt>
                <c:pt idx="33" formatCode="General">
                  <c:v>24</c:v>
                </c:pt>
                <c:pt idx="34" formatCode="General">
                  <c:v>18</c:v>
                </c:pt>
                <c:pt idx="35" formatCode="General">
                  <c:v>13</c:v>
                </c:pt>
                <c:pt idx="36" formatCode="General">
                  <c:v>14</c:v>
                </c:pt>
                <c:pt idx="37" formatCode="General">
                  <c:v>17</c:v>
                </c:pt>
                <c:pt idx="38" formatCode="General">
                  <c:v>20</c:v>
                </c:pt>
                <c:pt idx="39" formatCode="General">
                  <c:v>14</c:v>
                </c:pt>
                <c:pt idx="40" formatCode="General">
                  <c:v>19</c:v>
                </c:pt>
                <c:pt idx="41" formatCode="General">
                  <c:v>19</c:v>
                </c:pt>
                <c:pt idx="42" formatCode="General">
                  <c:v>17</c:v>
                </c:pt>
                <c:pt idx="43" formatCode="General">
                  <c:v>19</c:v>
                </c:pt>
                <c:pt idx="44" formatCode="General">
                  <c:v>18</c:v>
                </c:pt>
                <c:pt idx="45" formatCode="General">
                  <c:v>12</c:v>
                </c:pt>
                <c:pt idx="46" formatCode="General">
                  <c:v>12</c:v>
                </c:pt>
                <c:pt idx="47" formatCode="General">
                  <c:v>14</c:v>
                </c:pt>
                <c:pt idx="48" formatCode="General">
                  <c:v>14</c:v>
                </c:pt>
                <c:pt idx="49" formatCode="General">
                  <c:v>15</c:v>
                </c:pt>
                <c:pt idx="50" formatCode="General">
                  <c:v>13</c:v>
                </c:pt>
                <c:pt idx="51" formatCode="General">
                  <c:v>9</c:v>
                </c:pt>
                <c:pt idx="52" formatCode="General">
                  <c:v>16</c:v>
                </c:pt>
                <c:pt idx="53" formatCode="General">
                  <c:v>13</c:v>
                </c:pt>
                <c:pt idx="54" formatCode="General">
                  <c:v>12</c:v>
                </c:pt>
                <c:pt idx="55" formatCode="General">
                  <c:v>11</c:v>
                </c:pt>
                <c:pt idx="56" formatCode="General">
                  <c:v>17</c:v>
                </c:pt>
                <c:pt idx="57" formatCode="General">
                  <c:v>11</c:v>
                </c:pt>
                <c:pt idx="58" formatCode="General">
                  <c:v>14</c:v>
                </c:pt>
                <c:pt idx="59" formatCode="General">
                  <c:v>13</c:v>
                </c:pt>
                <c:pt idx="60" formatCode="General">
                  <c:v>14</c:v>
                </c:pt>
                <c:pt idx="61" formatCode="General">
                  <c:v>15</c:v>
                </c:pt>
                <c:pt idx="62" formatCode="General">
                  <c:v>17</c:v>
                </c:pt>
                <c:pt idx="63" formatCode="General">
                  <c:v>19</c:v>
                </c:pt>
                <c:pt idx="64" formatCode="General">
                  <c:v>20</c:v>
                </c:pt>
                <c:pt idx="65" formatCode="General">
                  <c:v>17</c:v>
                </c:pt>
                <c:pt idx="66" formatCode="General">
                  <c:v>19</c:v>
                </c:pt>
                <c:pt idx="67" formatCode="General">
                  <c:v>20</c:v>
                </c:pt>
                <c:pt idx="68" formatCode="General">
                  <c:v>20</c:v>
                </c:pt>
                <c:pt idx="69" formatCode="General">
                  <c:v>20</c:v>
                </c:pt>
                <c:pt idx="70" formatCode="General">
                  <c:v>19</c:v>
                </c:pt>
                <c:pt idx="71" formatCode="General">
                  <c:v>15</c:v>
                </c:pt>
                <c:pt idx="72" formatCode="General">
                  <c:v>16</c:v>
                </c:pt>
                <c:pt idx="73" formatCode="General">
                  <c:v>19</c:v>
                </c:pt>
                <c:pt idx="74" formatCode="General">
                  <c:v>19</c:v>
                </c:pt>
                <c:pt idx="75" formatCode="General">
                  <c:v>18</c:v>
                </c:pt>
                <c:pt idx="76" formatCode="General">
                  <c:v>26</c:v>
                </c:pt>
                <c:pt idx="77" formatCode="General">
                  <c:v>28</c:v>
                </c:pt>
                <c:pt idx="78" formatCode="General">
                  <c:v>19</c:v>
                </c:pt>
                <c:pt idx="79" formatCode="General">
                  <c:v>21</c:v>
                </c:pt>
                <c:pt idx="80" formatCode="General">
                  <c:v>26</c:v>
                </c:pt>
                <c:pt idx="81" formatCode="General">
                  <c:v>28</c:v>
                </c:pt>
                <c:pt idx="82" formatCode="General">
                  <c:v>26</c:v>
                </c:pt>
                <c:pt idx="83" formatCode="General">
                  <c:v>30</c:v>
                </c:pt>
                <c:pt idx="84" formatCode="General">
                  <c:v>23</c:v>
                </c:pt>
                <c:pt idx="85" formatCode="General">
                  <c:v>31</c:v>
                </c:pt>
                <c:pt idx="86" formatCode="General">
                  <c:v>28</c:v>
                </c:pt>
                <c:pt idx="87" formatCode="General">
                  <c:v>24</c:v>
                </c:pt>
                <c:pt idx="88" formatCode="General">
                  <c:v>25</c:v>
                </c:pt>
                <c:pt idx="89" formatCode="General">
                  <c:v>28</c:v>
                </c:pt>
                <c:pt idx="90" formatCode="General">
                  <c:v>30</c:v>
                </c:pt>
                <c:pt idx="91" formatCode="General">
                  <c:v>31</c:v>
                </c:pt>
                <c:pt idx="92" formatCode="General">
                  <c:v>27</c:v>
                </c:pt>
                <c:pt idx="93" formatCode="General">
                  <c:v>34</c:v>
                </c:pt>
                <c:pt idx="94" formatCode="General">
                  <c:v>33</c:v>
                </c:pt>
                <c:pt idx="95" formatCode="General">
                  <c:v>33</c:v>
                </c:pt>
                <c:pt idx="96" formatCode="General">
                  <c:v>44</c:v>
                </c:pt>
                <c:pt idx="97" formatCode="General">
                  <c:v>50</c:v>
                </c:pt>
                <c:pt idx="98" formatCode="General">
                  <c:v>49</c:v>
                </c:pt>
                <c:pt idx="99" formatCode="General">
                  <c:v>41</c:v>
                </c:pt>
                <c:pt idx="100" formatCode="General">
                  <c:v>42</c:v>
                </c:pt>
                <c:pt idx="101" formatCode="General">
                  <c:v>37</c:v>
                </c:pt>
                <c:pt idx="102">
                  <c:v>44.958333333333329</c:v>
                </c:pt>
                <c:pt idx="103" formatCode="General">
                  <c:v>41</c:v>
                </c:pt>
                <c:pt idx="104" formatCode="General">
                  <c:v>45</c:v>
                </c:pt>
                <c:pt idx="105" formatCode="General">
                  <c:v>57</c:v>
                </c:pt>
                <c:pt idx="106" formatCode="General">
                  <c:v>57</c:v>
                </c:pt>
                <c:pt idx="107" formatCode="General">
                  <c:v>54</c:v>
                </c:pt>
                <c:pt idx="108" formatCode="General">
                  <c:v>59</c:v>
                </c:pt>
                <c:pt idx="109" formatCode="General">
                  <c:v>68</c:v>
                </c:pt>
                <c:pt idx="110" formatCode="General">
                  <c:v>69</c:v>
                </c:pt>
                <c:pt idx="111" formatCode="General">
                  <c:v>61</c:v>
                </c:pt>
                <c:pt idx="112" formatCode="General">
                  <c:v>72</c:v>
                </c:pt>
                <c:pt idx="113" formatCode="General">
                  <c:v>76</c:v>
                </c:pt>
                <c:pt idx="114" formatCode="General">
                  <c:v>72</c:v>
                </c:pt>
                <c:pt idx="115" formatCode="General">
                  <c:v>78</c:v>
                </c:pt>
                <c:pt idx="116" formatCode="General">
                  <c:v>65</c:v>
                </c:pt>
                <c:pt idx="117" formatCode="General">
                  <c:v>74</c:v>
                </c:pt>
                <c:pt idx="118" formatCode="General">
                  <c:v>88</c:v>
                </c:pt>
                <c:pt idx="119" formatCode="General">
                  <c:v>71</c:v>
                </c:pt>
                <c:pt idx="120" formatCode="General">
                  <c:v>76</c:v>
                </c:pt>
                <c:pt idx="121" formatCode="General">
                  <c:v>84</c:v>
                </c:pt>
                <c:pt idx="122" formatCode="General">
                  <c:v>81</c:v>
                </c:pt>
                <c:pt idx="123" formatCode="General">
                  <c:v>89</c:v>
                </c:pt>
                <c:pt idx="124" formatCode="General">
                  <c:v>77</c:v>
                </c:pt>
                <c:pt idx="125" formatCode="General">
                  <c:v>64</c:v>
                </c:pt>
                <c:pt idx="126" formatCode="General">
                  <c:v>66</c:v>
                </c:pt>
                <c:pt idx="127" formatCode="General">
                  <c:v>64</c:v>
                </c:pt>
                <c:pt idx="128" formatCode="General">
                  <c:v>53</c:v>
                </c:pt>
                <c:pt idx="129" formatCode="General">
                  <c:v>47</c:v>
                </c:pt>
                <c:pt idx="130" formatCode="General">
                  <c:v>41</c:v>
                </c:pt>
                <c:pt idx="131" formatCode="General">
                  <c:v>39</c:v>
                </c:pt>
                <c:pt idx="132" formatCode="General">
                  <c:v>40</c:v>
                </c:pt>
                <c:pt idx="133" formatCode="General">
                  <c:v>47</c:v>
                </c:pt>
                <c:pt idx="134" formatCode="General">
                  <c:v>54</c:v>
                </c:pt>
                <c:pt idx="135" formatCode="General">
                  <c:v>62</c:v>
                </c:pt>
                <c:pt idx="136" formatCode="General">
                  <c:v>55</c:v>
                </c:pt>
                <c:pt idx="137" formatCode="General">
                  <c:v>57</c:v>
                </c:pt>
                <c:pt idx="138" formatCode="General">
                  <c:v>53</c:v>
                </c:pt>
                <c:pt idx="139" formatCode="General">
                  <c:v>66</c:v>
                </c:pt>
                <c:pt idx="140" formatCode="General">
                  <c:v>65</c:v>
                </c:pt>
                <c:pt idx="141" formatCode="General">
                  <c:v>65</c:v>
                </c:pt>
                <c:pt idx="142" formatCode="General">
                  <c:v>65</c:v>
                </c:pt>
                <c:pt idx="143" formatCode="General">
                  <c:v>66</c:v>
                </c:pt>
                <c:pt idx="144" formatCode="General">
                  <c:v>68</c:v>
                </c:pt>
                <c:pt idx="145" formatCode="General">
                  <c:v>57</c:v>
                </c:pt>
                <c:pt idx="146" formatCode="General">
                  <c:v>59</c:v>
                </c:pt>
                <c:pt idx="147" formatCode="General">
                  <c:v>50</c:v>
                </c:pt>
                <c:pt idx="148" formatCode="General">
                  <c:v>49</c:v>
                </c:pt>
                <c:pt idx="149" formatCode="General">
                  <c:v>50</c:v>
                </c:pt>
                <c:pt idx="150" formatCode="General">
                  <c:v>43</c:v>
                </c:pt>
                <c:pt idx="151" formatCode="General">
                  <c:v>46</c:v>
                </c:pt>
                <c:pt idx="152" formatCode="General">
                  <c:v>42</c:v>
                </c:pt>
                <c:pt idx="153" formatCode="General">
                  <c:v>56</c:v>
                </c:pt>
                <c:pt idx="154" formatCode="General">
                  <c:v>49</c:v>
                </c:pt>
                <c:pt idx="155" formatCode="General">
                  <c:v>53</c:v>
                </c:pt>
                <c:pt idx="156" formatCode="General">
                  <c:v>52</c:v>
                </c:pt>
                <c:pt idx="157" formatCode="General">
                  <c:v>50</c:v>
                </c:pt>
                <c:pt idx="158" formatCode="General">
                  <c:v>67</c:v>
                </c:pt>
                <c:pt idx="159" formatCode="General">
                  <c:v>71</c:v>
                </c:pt>
                <c:pt idx="160" formatCode="General">
                  <c:v>58</c:v>
                </c:pt>
                <c:pt idx="161" formatCode="General">
                  <c:v>61</c:v>
                </c:pt>
                <c:pt idx="162" formatCode="General">
                  <c:v>65</c:v>
                </c:pt>
                <c:pt idx="163" formatCode="General">
                  <c:v>70</c:v>
                </c:pt>
                <c:pt idx="164" formatCode="General">
                  <c:v>59</c:v>
                </c:pt>
                <c:pt idx="165" formatCode="General">
                  <c:v>58</c:v>
                </c:pt>
                <c:pt idx="166" formatCode="General">
                  <c:v>55</c:v>
                </c:pt>
                <c:pt idx="167" formatCode="General">
                  <c:v>50</c:v>
                </c:pt>
                <c:pt idx="168" formatCode="General">
                  <c:v>52</c:v>
                </c:pt>
                <c:pt idx="169" formatCode="General">
                  <c:v>52</c:v>
                </c:pt>
                <c:pt idx="170" formatCode="General">
                  <c:v>66</c:v>
                </c:pt>
                <c:pt idx="171" formatCode="General">
                  <c:v>57</c:v>
                </c:pt>
                <c:pt idx="172" formatCode="General">
                  <c:v>65</c:v>
                </c:pt>
                <c:pt idx="173" formatCode="General">
                  <c:v>54</c:v>
                </c:pt>
                <c:pt idx="174" formatCode="General">
                  <c:v>61</c:v>
                </c:pt>
                <c:pt idx="175" formatCode="General">
                  <c:v>71</c:v>
                </c:pt>
                <c:pt idx="176" formatCode="General">
                  <c:v>64</c:v>
                </c:pt>
                <c:pt idx="177" formatCode="General">
                  <c:v>73</c:v>
                </c:pt>
                <c:pt idx="178" formatCode="General">
                  <c:v>63</c:v>
                </c:pt>
                <c:pt idx="179" formatCode="General">
                  <c:v>74</c:v>
                </c:pt>
                <c:pt idx="180" formatCode="General">
                  <c:v>79</c:v>
                </c:pt>
                <c:pt idx="181" formatCode="General">
                  <c:v>101</c:v>
                </c:pt>
                <c:pt idx="182" formatCode="General">
                  <c:v>96</c:v>
                </c:pt>
                <c:pt idx="183" formatCode="General">
                  <c:v>106</c:v>
                </c:pt>
                <c:pt idx="184" formatCode="General">
                  <c:v>84</c:v>
                </c:pt>
                <c:pt idx="185" formatCode="General">
                  <c:v>95</c:v>
                </c:pt>
                <c:pt idx="186" formatCode="General">
                  <c:v>90</c:v>
                </c:pt>
                <c:pt idx="187" formatCode="General">
                  <c:v>98</c:v>
                </c:pt>
                <c:pt idx="188" formatCode="General">
                  <c:v>95</c:v>
                </c:pt>
                <c:pt idx="189" formatCode="General">
                  <c:v>90</c:v>
                </c:pt>
                <c:pt idx="190" formatCode="General">
                  <c:v>108</c:v>
                </c:pt>
                <c:pt idx="191" formatCode="General">
                  <c:v>112</c:v>
                </c:pt>
                <c:pt idx="192" formatCode="General">
                  <c:v>93</c:v>
                </c:pt>
                <c:pt idx="193" formatCode="General">
                  <c:v>89</c:v>
                </c:pt>
                <c:pt idx="194" formatCode="General">
                  <c:v>92</c:v>
                </c:pt>
                <c:pt idx="195" formatCode="General">
                  <c:v>102</c:v>
                </c:pt>
                <c:pt idx="196" formatCode="General">
                  <c:v>107</c:v>
                </c:pt>
                <c:pt idx="197" formatCode="General">
                  <c:v>119</c:v>
                </c:pt>
                <c:pt idx="198" formatCode="General">
                  <c:v>130</c:v>
                </c:pt>
                <c:pt idx="199" formatCode="General">
                  <c:v>140</c:v>
                </c:pt>
                <c:pt idx="200" formatCode="General">
                  <c:v>118</c:v>
                </c:pt>
                <c:pt idx="201" formatCode="General">
                  <c:v>120</c:v>
                </c:pt>
                <c:pt idx="202" formatCode="General">
                  <c:v>148</c:v>
                </c:pt>
                <c:pt idx="203" formatCode="General">
                  <c:v>154</c:v>
                </c:pt>
                <c:pt idx="204" formatCode="General">
                  <c:v>167</c:v>
                </c:pt>
                <c:pt idx="205" formatCode="General">
                  <c:v>168</c:v>
                </c:pt>
                <c:pt idx="206" formatCode="General">
                  <c:v>161</c:v>
                </c:pt>
                <c:pt idx="207" formatCode="General">
                  <c:v>148</c:v>
                </c:pt>
                <c:pt idx="208" formatCode="General">
                  <c:v>142</c:v>
                </c:pt>
                <c:pt idx="209" formatCode="General">
                  <c:v>126</c:v>
                </c:pt>
                <c:pt idx="210" formatCode="General">
                  <c:v>126</c:v>
                </c:pt>
                <c:pt idx="211" formatCode="General">
                  <c:v>113</c:v>
                </c:pt>
                <c:pt idx="212" formatCode="General">
                  <c:v>134</c:v>
                </c:pt>
                <c:pt idx="213" formatCode="General">
                  <c:v>117</c:v>
                </c:pt>
                <c:pt idx="214" formatCode="General">
                  <c:v>116</c:v>
                </c:pt>
                <c:pt idx="215" formatCode="General">
                  <c:v>105</c:v>
                </c:pt>
                <c:pt idx="216" formatCode="General">
                  <c:v>118</c:v>
                </c:pt>
                <c:pt idx="217" formatCode="General">
                  <c:v>103</c:v>
                </c:pt>
                <c:pt idx="218" formatCode="General">
                  <c:v>117</c:v>
                </c:pt>
                <c:pt idx="219" formatCode="General">
                  <c:v>135</c:v>
                </c:pt>
                <c:pt idx="220" formatCode="General">
                  <c:v>135</c:v>
                </c:pt>
                <c:pt idx="221" formatCode="General">
                  <c:v>134</c:v>
                </c:pt>
                <c:pt idx="222" formatCode="General">
                  <c:v>142</c:v>
                </c:pt>
                <c:pt idx="223" formatCode="General">
                  <c:v>128</c:v>
                </c:pt>
                <c:pt idx="224" formatCode="General">
                  <c:v>157</c:v>
                </c:pt>
                <c:pt idx="225" formatCode="General">
                  <c:v>132</c:v>
                </c:pt>
                <c:pt idx="226" formatCode="General">
                  <c:v>128</c:v>
                </c:pt>
                <c:pt idx="227" formatCode="General">
                  <c:v>132</c:v>
                </c:pt>
                <c:pt idx="228" formatCode="General">
                  <c:v>143</c:v>
                </c:pt>
                <c:pt idx="229" formatCode="General">
                  <c:v>125</c:v>
                </c:pt>
                <c:pt idx="230" formatCode="General">
                  <c:v>137</c:v>
                </c:pt>
                <c:pt idx="231" formatCode="General">
                  <c:v>123</c:v>
                </c:pt>
                <c:pt idx="232" formatCode="General">
                  <c:v>125</c:v>
                </c:pt>
                <c:pt idx="233" formatCode="General">
                  <c:v>139</c:v>
                </c:pt>
                <c:pt idx="234" formatCode="General">
                  <c:v>124</c:v>
                </c:pt>
                <c:pt idx="235" formatCode="General">
                  <c:v>128</c:v>
                </c:pt>
                <c:pt idx="236" formatCode="General">
                  <c:v>113</c:v>
                </c:pt>
                <c:pt idx="237" formatCode="General">
                  <c:v>74</c:v>
                </c:pt>
                <c:pt idx="238" formatCode="General">
                  <c:v>74</c:v>
                </c:pt>
                <c:pt idx="239" formatCode="General">
                  <c:v>83</c:v>
                </c:pt>
                <c:pt idx="240" formatCode="General">
                  <c:v>78</c:v>
                </c:pt>
                <c:pt idx="241" formatCode="General">
                  <c:v>71</c:v>
                </c:pt>
                <c:pt idx="242" formatCode="General">
                  <c:v>67</c:v>
                </c:pt>
                <c:pt idx="243" formatCode="General">
                  <c:v>80</c:v>
                </c:pt>
                <c:pt idx="244" formatCode="General">
                  <c:v>76</c:v>
                </c:pt>
                <c:pt idx="245" formatCode="General">
                  <c:v>84</c:v>
                </c:pt>
                <c:pt idx="246" formatCode="General">
                  <c:v>68</c:v>
                </c:pt>
                <c:pt idx="247" formatCode="General">
                  <c:v>64</c:v>
                </c:pt>
                <c:pt idx="248" formatCode="General">
                  <c:v>82</c:v>
                </c:pt>
                <c:pt idx="249" formatCode="General">
                  <c:v>89</c:v>
                </c:pt>
                <c:pt idx="250" formatCode="General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42C-4CD1-8C49-6198D321C021}"/>
            </c:ext>
          </c:extLst>
        </c:ser>
        <c:ser>
          <c:idx val="2"/>
          <c:order val="1"/>
          <c:tx>
            <c:strRef>
              <c:f>qto_cvd19_grafica!$N$30</c:f>
              <c:strCache>
                <c:ptCount val="1"/>
                <c:pt idx="0">
                  <c:v>Nº de pacientes en pre - hospitalización para COVID-19</c:v>
                </c:pt>
              </c:strCache>
              <c:extLst xmlns:c15="http://schemas.microsoft.com/office/drawing/2012/chart"/>
            </c:strRef>
          </c:tx>
          <c:spPr>
            <a:ln w="1270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4"/>
            <c:spPr>
              <a:solidFill>
                <a:srgbClr val="002060"/>
              </a:solidFill>
              <a:ln w="9525">
                <a:solidFill>
                  <a:srgbClr val="002060"/>
                </a:solidFill>
                <a:round/>
              </a:ln>
              <a:effectLst/>
            </c:spPr>
          </c:marker>
          <c:dLbls>
            <c:delete val="1"/>
          </c:dLbls>
          <c:cat>
            <c:numRef>
              <c:f>qto_cvd19_camas!$A$111:$A$361</c:f>
              <c:numCache>
                <c:formatCode>yyyy\-mm\-dd</c:formatCode>
                <c:ptCount val="251"/>
                <c:pt idx="0">
                  <c:v>44103</c:v>
                </c:pt>
                <c:pt idx="1">
                  <c:v>44104</c:v>
                </c:pt>
                <c:pt idx="2">
                  <c:v>44105</c:v>
                </c:pt>
                <c:pt idx="3">
                  <c:v>44106</c:v>
                </c:pt>
                <c:pt idx="4">
                  <c:v>44107</c:v>
                </c:pt>
                <c:pt idx="5">
                  <c:v>44108</c:v>
                </c:pt>
                <c:pt idx="6">
                  <c:v>44109</c:v>
                </c:pt>
                <c:pt idx="7">
                  <c:v>44110</c:v>
                </c:pt>
                <c:pt idx="8">
                  <c:v>44111</c:v>
                </c:pt>
                <c:pt idx="9">
                  <c:v>44112</c:v>
                </c:pt>
                <c:pt idx="10">
                  <c:v>44113</c:v>
                </c:pt>
                <c:pt idx="11">
                  <c:v>44114</c:v>
                </c:pt>
                <c:pt idx="12">
                  <c:v>44115</c:v>
                </c:pt>
                <c:pt idx="13">
                  <c:v>44116</c:v>
                </c:pt>
                <c:pt idx="14">
                  <c:v>44117</c:v>
                </c:pt>
                <c:pt idx="15">
                  <c:v>44118</c:v>
                </c:pt>
                <c:pt idx="16">
                  <c:v>44119</c:v>
                </c:pt>
                <c:pt idx="17">
                  <c:v>44120</c:v>
                </c:pt>
                <c:pt idx="18">
                  <c:v>44121</c:v>
                </c:pt>
                <c:pt idx="19">
                  <c:v>44122</c:v>
                </c:pt>
                <c:pt idx="20">
                  <c:v>44123</c:v>
                </c:pt>
                <c:pt idx="21">
                  <c:v>44124</c:v>
                </c:pt>
                <c:pt idx="22">
                  <c:v>44125</c:v>
                </c:pt>
                <c:pt idx="23">
                  <c:v>44126</c:v>
                </c:pt>
                <c:pt idx="24">
                  <c:v>44127</c:v>
                </c:pt>
                <c:pt idx="25">
                  <c:v>44128</c:v>
                </c:pt>
                <c:pt idx="26">
                  <c:v>44129</c:v>
                </c:pt>
                <c:pt idx="27">
                  <c:v>44130</c:v>
                </c:pt>
                <c:pt idx="28">
                  <c:v>44131</c:v>
                </c:pt>
                <c:pt idx="29">
                  <c:v>44132</c:v>
                </c:pt>
                <c:pt idx="30">
                  <c:v>44133</c:v>
                </c:pt>
                <c:pt idx="31">
                  <c:v>44134</c:v>
                </c:pt>
                <c:pt idx="32">
                  <c:v>44135</c:v>
                </c:pt>
                <c:pt idx="33">
                  <c:v>44136</c:v>
                </c:pt>
                <c:pt idx="34">
                  <c:v>44137</c:v>
                </c:pt>
                <c:pt idx="35">
                  <c:v>44138</c:v>
                </c:pt>
                <c:pt idx="36">
                  <c:v>44139</c:v>
                </c:pt>
                <c:pt idx="37">
                  <c:v>44140</c:v>
                </c:pt>
                <c:pt idx="38">
                  <c:v>44141</c:v>
                </c:pt>
                <c:pt idx="39">
                  <c:v>44142</c:v>
                </c:pt>
                <c:pt idx="40">
                  <c:v>44143</c:v>
                </c:pt>
                <c:pt idx="41">
                  <c:v>44144</c:v>
                </c:pt>
                <c:pt idx="42">
                  <c:v>44145</c:v>
                </c:pt>
                <c:pt idx="43">
                  <c:v>44146</c:v>
                </c:pt>
                <c:pt idx="44">
                  <c:v>44147</c:v>
                </c:pt>
                <c:pt idx="45">
                  <c:v>44148</c:v>
                </c:pt>
                <c:pt idx="46">
                  <c:v>44149</c:v>
                </c:pt>
                <c:pt idx="47">
                  <c:v>44150</c:v>
                </c:pt>
                <c:pt idx="48">
                  <c:v>44151</c:v>
                </c:pt>
                <c:pt idx="49">
                  <c:v>44152</c:v>
                </c:pt>
                <c:pt idx="50">
                  <c:v>44153</c:v>
                </c:pt>
                <c:pt idx="51">
                  <c:v>44154</c:v>
                </c:pt>
                <c:pt idx="52">
                  <c:v>44155</c:v>
                </c:pt>
                <c:pt idx="53">
                  <c:v>44156</c:v>
                </c:pt>
                <c:pt idx="54">
                  <c:v>44157</c:v>
                </c:pt>
                <c:pt idx="55">
                  <c:v>44158</c:v>
                </c:pt>
                <c:pt idx="56">
                  <c:v>44159</c:v>
                </c:pt>
                <c:pt idx="57">
                  <c:v>44160</c:v>
                </c:pt>
                <c:pt idx="58">
                  <c:v>44161</c:v>
                </c:pt>
                <c:pt idx="59">
                  <c:v>44162</c:v>
                </c:pt>
                <c:pt idx="60">
                  <c:v>44163</c:v>
                </c:pt>
                <c:pt idx="61">
                  <c:v>44164</c:v>
                </c:pt>
                <c:pt idx="62">
                  <c:v>44165</c:v>
                </c:pt>
                <c:pt idx="63">
                  <c:v>44166</c:v>
                </c:pt>
                <c:pt idx="64">
                  <c:v>44167</c:v>
                </c:pt>
                <c:pt idx="65">
                  <c:v>44168</c:v>
                </c:pt>
                <c:pt idx="66">
                  <c:v>44169</c:v>
                </c:pt>
                <c:pt idx="67">
                  <c:v>44170</c:v>
                </c:pt>
                <c:pt idx="68">
                  <c:v>44171</c:v>
                </c:pt>
                <c:pt idx="69">
                  <c:v>44172</c:v>
                </c:pt>
                <c:pt idx="70">
                  <c:v>44173</c:v>
                </c:pt>
                <c:pt idx="71">
                  <c:v>44174</c:v>
                </c:pt>
                <c:pt idx="72">
                  <c:v>44175</c:v>
                </c:pt>
                <c:pt idx="73">
                  <c:v>44176</c:v>
                </c:pt>
                <c:pt idx="74">
                  <c:v>44177</c:v>
                </c:pt>
                <c:pt idx="75">
                  <c:v>44178</c:v>
                </c:pt>
                <c:pt idx="76">
                  <c:v>44179</c:v>
                </c:pt>
                <c:pt idx="77">
                  <c:v>44180</c:v>
                </c:pt>
                <c:pt idx="78">
                  <c:v>44181</c:v>
                </c:pt>
                <c:pt idx="79">
                  <c:v>44182</c:v>
                </c:pt>
                <c:pt idx="80">
                  <c:v>44183</c:v>
                </c:pt>
                <c:pt idx="81">
                  <c:v>44184</c:v>
                </c:pt>
                <c:pt idx="82">
                  <c:v>44185</c:v>
                </c:pt>
                <c:pt idx="83">
                  <c:v>44186</c:v>
                </c:pt>
                <c:pt idx="84">
                  <c:v>44187</c:v>
                </c:pt>
                <c:pt idx="85">
                  <c:v>44188</c:v>
                </c:pt>
                <c:pt idx="86">
                  <c:v>44189</c:v>
                </c:pt>
                <c:pt idx="87">
                  <c:v>44190</c:v>
                </c:pt>
                <c:pt idx="88">
                  <c:v>44191</c:v>
                </c:pt>
                <c:pt idx="89">
                  <c:v>44192</c:v>
                </c:pt>
                <c:pt idx="90">
                  <c:v>44193</c:v>
                </c:pt>
                <c:pt idx="91">
                  <c:v>44194</c:v>
                </c:pt>
                <c:pt idx="92">
                  <c:v>44195</c:v>
                </c:pt>
                <c:pt idx="93">
                  <c:v>44196</c:v>
                </c:pt>
                <c:pt idx="94">
                  <c:v>44197</c:v>
                </c:pt>
                <c:pt idx="95">
                  <c:v>44198</c:v>
                </c:pt>
                <c:pt idx="96">
                  <c:v>44199</c:v>
                </c:pt>
                <c:pt idx="97">
                  <c:v>44200</c:v>
                </c:pt>
                <c:pt idx="98">
                  <c:v>44201</c:v>
                </c:pt>
                <c:pt idx="99">
                  <c:v>44202</c:v>
                </c:pt>
                <c:pt idx="100">
                  <c:v>44203</c:v>
                </c:pt>
                <c:pt idx="101">
                  <c:v>44204</c:v>
                </c:pt>
                <c:pt idx="102">
                  <c:v>44205</c:v>
                </c:pt>
                <c:pt idx="103">
                  <c:v>44206</c:v>
                </c:pt>
                <c:pt idx="104">
                  <c:v>44207</c:v>
                </c:pt>
                <c:pt idx="105">
                  <c:v>44208</c:v>
                </c:pt>
                <c:pt idx="106">
                  <c:v>44209</c:v>
                </c:pt>
                <c:pt idx="107">
                  <c:v>44210</c:v>
                </c:pt>
                <c:pt idx="108">
                  <c:v>44211</c:v>
                </c:pt>
                <c:pt idx="109">
                  <c:v>44212</c:v>
                </c:pt>
                <c:pt idx="110">
                  <c:v>44213</c:v>
                </c:pt>
                <c:pt idx="111">
                  <c:v>44214</c:v>
                </c:pt>
                <c:pt idx="112">
                  <c:v>44215</c:v>
                </c:pt>
                <c:pt idx="113">
                  <c:v>44216</c:v>
                </c:pt>
                <c:pt idx="114">
                  <c:v>44217</c:v>
                </c:pt>
                <c:pt idx="115">
                  <c:v>44218</c:v>
                </c:pt>
                <c:pt idx="116">
                  <c:v>44219</c:v>
                </c:pt>
                <c:pt idx="117">
                  <c:v>44220</c:v>
                </c:pt>
                <c:pt idx="118">
                  <c:v>44221</c:v>
                </c:pt>
                <c:pt idx="119">
                  <c:v>44222</c:v>
                </c:pt>
                <c:pt idx="120">
                  <c:v>44223</c:v>
                </c:pt>
                <c:pt idx="121">
                  <c:v>44224</c:v>
                </c:pt>
                <c:pt idx="122">
                  <c:v>44225</c:v>
                </c:pt>
                <c:pt idx="123">
                  <c:v>44226</c:v>
                </c:pt>
                <c:pt idx="124">
                  <c:v>44227</c:v>
                </c:pt>
                <c:pt idx="125">
                  <c:v>44228</c:v>
                </c:pt>
                <c:pt idx="126">
                  <c:v>44229</c:v>
                </c:pt>
                <c:pt idx="127">
                  <c:v>44230</c:v>
                </c:pt>
                <c:pt idx="128">
                  <c:v>44231</c:v>
                </c:pt>
                <c:pt idx="129">
                  <c:v>44232</c:v>
                </c:pt>
                <c:pt idx="130">
                  <c:v>44233</c:v>
                </c:pt>
                <c:pt idx="131">
                  <c:v>44234</c:v>
                </c:pt>
                <c:pt idx="132">
                  <c:v>44235</c:v>
                </c:pt>
                <c:pt idx="133">
                  <c:v>44236</c:v>
                </c:pt>
                <c:pt idx="134">
                  <c:v>44237</c:v>
                </c:pt>
                <c:pt idx="135">
                  <c:v>44238</c:v>
                </c:pt>
                <c:pt idx="136">
                  <c:v>44239</c:v>
                </c:pt>
                <c:pt idx="137">
                  <c:v>44240</c:v>
                </c:pt>
                <c:pt idx="138">
                  <c:v>44241</c:v>
                </c:pt>
                <c:pt idx="139">
                  <c:v>44242</c:v>
                </c:pt>
                <c:pt idx="140">
                  <c:v>44243</c:v>
                </c:pt>
                <c:pt idx="141">
                  <c:v>44244</c:v>
                </c:pt>
                <c:pt idx="142">
                  <c:v>44245</c:v>
                </c:pt>
                <c:pt idx="143">
                  <c:v>44246</c:v>
                </c:pt>
                <c:pt idx="144">
                  <c:v>44247</c:v>
                </c:pt>
                <c:pt idx="145">
                  <c:v>44248</c:v>
                </c:pt>
                <c:pt idx="146">
                  <c:v>44249</c:v>
                </c:pt>
                <c:pt idx="147">
                  <c:v>44250</c:v>
                </c:pt>
                <c:pt idx="148">
                  <c:v>44251</c:v>
                </c:pt>
                <c:pt idx="149">
                  <c:v>44252</c:v>
                </c:pt>
                <c:pt idx="150">
                  <c:v>44253</c:v>
                </c:pt>
                <c:pt idx="151">
                  <c:v>44254</c:v>
                </c:pt>
                <c:pt idx="152">
                  <c:v>44255</c:v>
                </c:pt>
                <c:pt idx="153">
                  <c:v>44256</c:v>
                </c:pt>
                <c:pt idx="154">
                  <c:v>44257</c:v>
                </c:pt>
                <c:pt idx="155">
                  <c:v>44258</c:v>
                </c:pt>
                <c:pt idx="156">
                  <c:v>44259</c:v>
                </c:pt>
                <c:pt idx="157">
                  <c:v>44260</c:v>
                </c:pt>
                <c:pt idx="158">
                  <c:v>44261</c:v>
                </c:pt>
                <c:pt idx="159">
                  <c:v>44262</c:v>
                </c:pt>
                <c:pt idx="160">
                  <c:v>44263</c:v>
                </c:pt>
                <c:pt idx="161">
                  <c:v>44264</c:v>
                </c:pt>
                <c:pt idx="162">
                  <c:v>44265</c:v>
                </c:pt>
                <c:pt idx="163">
                  <c:v>44266</c:v>
                </c:pt>
                <c:pt idx="164">
                  <c:v>44267</c:v>
                </c:pt>
                <c:pt idx="165">
                  <c:v>44268</c:v>
                </c:pt>
                <c:pt idx="166">
                  <c:v>44269</c:v>
                </c:pt>
                <c:pt idx="167">
                  <c:v>44270</c:v>
                </c:pt>
                <c:pt idx="168">
                  <c:v>44271</c:v>
                </c:pt>
                <c:pt idx="169">
                  <c:v>44272</c:v>
                </c:pt>
                <c:pt idx="170">
                  <c:v>44273</c:v>
                </c:pt>
                <c:pt idx="171">
                  <c:v>44274</c:v>
                </c:pt>
                <c:pt idx="172">
                  <c:v>44275</c:v>
                </c:pt>
                <c:pt idx="173">
                  <c:v>44276</c:v>
                </c:pt>
                <c:pt idx="174">
                  <c:v>44277</c:v>
                </c:pt>
                <c:pt idx="175">
                  <c:v>44278</c:v>
                </c:pt>
                <c:pt idx="176">
                  <c:v>44279</c:v>
                </c:pt>
                <c:pt idx="177">
                  <c:v>44280</c:v>
                </c:pt>
                <c:pt idx="178">
                  <c:v>44281</c:v>
                </c:pt>
                <c:pt idx="179">
                  <c:v>44282</c:v>
                </c:pt>
                <c:pt idx="180">
                  <c:v>44283</c:v>
                </c:pt>
                <c:pt idx="181">
                  <c:v>44284</c:v>
                </c:pt>
                <c:pt idx="182">
                  <c:v>44285</c:v>
                </c:pt>
                <c:pt idx="183">
                  <c:v>44286</c:v>
                </c:pt>
                <c:pt idx="184">
                  <c:v>44287</c:v>
                </c:pt>
                <c:pt idx="185">
                  <c:v>44288</c:v>
                </c:pt>
                <c:pt idx="186">
                  <c:v>44289</c:v>
                </c:pt>
                <c:pt idx="187">
                  <c:v>44290</c:v>
                </c:pt>
                <c:pt idx="188">
                  <c:v>44291</c:v>
                </c:pt>
                <c:pt idx="189">
                  <c:v>44292</c:v>
                </c:pt>
                <c:pt idx="190">
                  <c:v>44293</c:v>
                </c:pt>
                <c:pt idx="191">
                  <c:v>44294</c:v>
                </c:pt>
                <c:pt idx="192">
                  <c:v>44295</c:v>
                </c:pt>
                <c:pt idx="193">
                  <c:v>44296</c:v>
                </c:pt>
                <c:pt idx="194">
                  <c:v>44297</c:v>
                </c:pt>
                <c:pt idx="195">
                  <c:v>44298</c:v>
                </c:pt>
                <c:pt idx="196">
                  <c:v>44299</c:v>
                </c:pt>
                <c:pt idx="197">
                  <c:v>44300</c:v>
                </c:pt>
                <c:pt idx="198">
                  <c:v>44301</c:v>
                </c:pt>
                <c:pt idx="199">
                  <c:v>44302</c:v>
                </c:pt>
                <c:pt idx="200">
                  <c:v>44303</c:v>
                </c:pt>
                <c:pt idx="201">
                  <c:v>44304</c:v>
                </c:pt>
                <c:pt idx="202">
                  <c:v>44305</c:v>
                </c:pt>
                <c:pt idx="203">
                  <c:v>44306</c:v>
                </c:pt>
                <c:pt idx="204">
                  <c:v>44307</c:v>
                </c:pt>
                <c:pt idx="205">
                  <c:v>44308</c:v>
                </c:pt>
                <c:pt idx="206">
                  <c:v>44309</c:v>
                </c:pt>
                <c:pt idx="207">
                  <c:v>44310</c:v>
                </c:pt>
                <c:pt idx="208">
                  <c:v>44311</c:v>
                </c:pt>
                <c:pt idx="209">
                  <c:v>44312</c:v>
                </c:pt>
                <c:pt idx="210">
                  <c:v>44313</c:v>
                </c:pt>
                <c:pt idx="211">
                  <c:v>44314</c:v>
                </c:pt>
                <c:pt idx="212">
                  <c:v>44315</c:v>
                </c:pt>
                <c:pt idx="213">
                  <c:v>44316</c:v>
                </c:pt>
                <c:pt idx="214">
                  <c:v>44317</c:v>
                </c:pt>
                <c:pt idx="215">
                  <c:v>44318</c:v>
                </c:pt>
                <c:pt idx="216">
                  <c:v>44319</c:v>
                </c:pt>
                <c:pt idx="217">
                  <c:v>44320</c:v>
                </c:pt>
                <c:pt idx="218">
                  <c:v>44321</c:v>
                </c:pt>
                <c:pt idx="219">
                  <c:v>44322</c:v>
                </c:pt>
                <c:pt idx="220">
                  <c:v>44323</c:v>
                </c:pt>
                <c:pt idx="221">
                  <c:v>44324</c:v>
                </c:pt>
                <c:pt idx="222">
                  <c:v>44325</c:v>
                </c:pt>
                <c:pt idx="223">
                  <c:v>44326</c:v>
                </c:pt>
                <c:pt idx="224">
                  <c:v>44327</c:v>
                </c:pt>
                <c:pt idx="225">
                  <c:v>44328</c:v>
                </c:pt>
                <c:pt idx="226">
                  <c:v>44329</c:v>
                </c:pt>
                <c:pt idx="227">
                  <c:v>44330</c:v>
                </c:pt>
                <c:pt idx="228">
                  <c:v>44331</c:v>
                </c:pt>
                <c:pt idx="229">
                  <c:v>44332</c:v>
                </c:pt>
                <c:pt idx="230">
                  <c:v>44333</c:v>
                </c:pt>
                <c:pt idx="231">
                  <c:v>44334</c:v>
                </c:pt>
                <c:pt idx="232">
                  <c:v>44335</c:v>
                </c:pt>
                <c:pt idx="233">
                  <c:v>44336</c:v>
                </c:pt>
                <c:pt idx="234">
                  <c:v>44337</c:v>
                </c:pt>
                <c:pt idx="235">
                  <c:v>44338</c:v>
                </c:pt>
                <c:pt idx="236">
                  <c:v>44339</c:v>
                </c:pt>
                <c:pt idx="237">
                  <c:v>44340</c:v>
                </c:pt>
                <c:pt idx="238">
                  <c:v>44341</c:v>
                </c:pt>
                <c:pt idx="239">
                  <c:v>44342</c:v>
                </c:pt>
                <c:pt idx="240">
                  <c:v>44343</c:v>
                </c:pt>
                <c:pt idx="241">
                  <c:v>44344</c:v>
                </c:pt>
                <c:pt idx="242">
                  <c:v>44345</c:v>
                </c:pt>
                <c:pt idx="243">
                  <c:v>44346</c:v>
                </c:pt>
                <c:pt idx="244">
                  <c:v>44347</c:v>
                </c:pt>
                <c:pt idx="245">
                  <c:v>44348</c:v>
                </c:pt>
                <c:pt idx="246">
                  <c:v>44349</c:v>
                </c:pt>
                <c:pt idx="247">
                  <c:v>44350</c:v>
                </c:pt>
                <c:pt idx="248">
                  <c:v>44351</c:v>
                </c:pt>
                <c:pt idx="249">
                  <c:v>44352</c:v>
                </c:pt>
                <c:pt idx="250">
                  <c:v>44353</c:v>
                </c:pt>
              </c:numCache>
            </c:numRef>
          </c:cat>
          <c:val>
            <c:numRef>
              <c:f>qto_cvd19_camas!$J$111:$J$400</c:f>
              <c:numCache>
                <c:formatCode>0</c:formatCode>
                <c:ptCount val="290"/>
                <c:pt idx="0">
                  <c:v>7</c:v>
                </c:pt>
                <c:pt idx="1">
                  <c:v>4</c:v>
                </c:pt>
                <c:pt idx="2">
                  <c:v>8</c:v>
                </c:pt>
                <c:pt idx="3">
                  <c:v>6</c:v>
                </c:pt>
                <c:pt idx="4">
                  <c:v>7</c:v>
                </c:pt>
                <c:pt idx="5">
                  <c:v>5</c:v>
                </c:pt>
                <c:pt idx="6">
                  <c:v>8</c:v>
                </c:pt>
                <c:pt idx="7">
                  <c:v>8</c:v>
                </c:pt>
                <c:pt idx="8">
                  <c:v>10</c:v>
                </c:pt>
                <c:pt idx="9">
                  <c:v>8</c:v>
                </c:pt>
                <c:pt idx="10" formatCode="General">
                  <c:v>4</c:v>
                </c:pt>
                <c:pt idx="11" formatCode="General">
                  <c:v>4</c:v>
                </c:pt>
                <c:pt idx="12" formatCode="General">
                  <c:v>5</c:v>
                </c:pt>
                <c:pt idx="13" formatCode="General">
                  <c:v>4</c:v>
                </c:pt>
                <c:pt idx="14" formatCode="General">
                  <c:v>4</c:v>
                </c:pt>
                <c:pt idx="15" formatCode="General">
                  <c:v>2</c:v>
                </c:pt>
                <c:pt idx="16" formatCode="General">
                  <c:v>6</c:v>
                </c:pt>
                <c:pt idx="17" formatCode="General">
                  <c:v>7</c:v>
                </c:pt>
                <c:pt idx="18" formatCode="General">
                  <c:v>8</c:v>
                </c:pt>
                <c:pt idx="19" formatCode="General">
                  <c:v>2</c:v>
                </c:pt>
                <c:pt idx="20" formatCode="General">
                  <c:v>6</c:v>
                </c:pt>
                <c:pt idx="21" formatCode="General">
                  <c:v>11</c:v>
                </c:pt>
                <c:pt idx="22" formatCode="General">
                  <c:v>2</c:v>
                </c:pt>
                <c:pt idx="23" formatCode="General">
                  <c:v>4</c:v>
                </c:pt>
                <c:pt idx="24" formatCode="General">
                  <c:v>4</c:v>
                </c:pt>
                <c:pt idx="25" formatCode="General">
                  <c:v>6</c:v>
                </c:pt>
                <c:pt idx="26" formatCode="General">
                  <c:v>6</c:v>
                </c:pt>
                <c:pt idx="27" formatCode="General">
                  <c:v>1</c:v>
                </c:pt>
                <c:pt idx="28" formatCode="General">
                  <c:v>4</c:v>
                </c:pt>
                <c:pt idx="29" formatCode="General">
                  <c:v>2</c:v>
                </c:pt>
                <c:pt idx="30" formatCode="General">
                  <c:v>2</c:v>
                </c:pt>
                <c:pt idx="31" formatCode="General">
                  <c:v>3</c:v>
                </c:pt>
                <c:pt idx="32" formatCode="General">
                  <c:v>12</c:v>
                </c:pt>
                <c:pt idx="33" formatCode="General">
                  <c:v>9</c:v>
                </c:pt>
                <c:pt idx="34" formatCode="General">
                  <c:v>4</c:v>
                </c:pt>
                <c:pt idx="35" formatCode="General">
                  <c:v>5</c:v>
                </c:pt>
                <c:pt idx="36" formatCode="General">
                  <c:v>5</c:v>
                </c:pt>
                <c:pt idx="37" formatCode="General">
                  <c:v>6</c:v>
                </c:pt>
                <c:pt idx="38" formatCode="General">
                  <c:v>7</c:v>
                </c:pt>
                <c:pt idx="39" formatCode="General">
                  <c:v>8</c:v>
                </c:pt>
                <c:pt idx="40" formatCode="General">
                  <c:v>10</c:v>
                </c:pt>
                <c:pt idx="41" formatCode="General">
                  <c:v>10</c:v>
                </c:pt>
                <c:pt idx="42" formatCode="General">
                  <c:v>8</c:v>
                </c:pt>
                <c:pt idx="43" formatCode="General">
                  <c:v>7</c:v>
                </c:pt>
                <c:pt idx="44" formatCode="General">
                  <c:v>5</c:v>
                </c:pt>
                <c:pt idx="45" formatCode="General">
                  <c:v>5</c:v>
                </c:pt>
                <c:pt idx="46" formatCode="General">
                  <c:v>3</c:v>
                </c:pt>
                <c:pt idx="47" formatCode="General">
                  <c:v>2</c:v>
                </c:pt>
                <c:pt idx="48" formatCode="General">
                  <c:v>0</c:v>
                </c:pt>
                <c:pt idx="49" formatCode="General">
                  <c:v>0</c:v>
                </c:pt>
                <c:pt idx="50" formatCode="General">
                  <c:v>3</c:v>
                </c:pt>
                <c:pt idx="51" formatCode="General">
                  <c:v>2</c:v>
                </c:pt>
                <c:pt idx="52" formatCode="General">
                  <c:v>5</c:v>
                </c:pt>
                <c:pt idx="53" formatCode="General">
                  <c:v>4</c:v>
                </c:pt>
                <c:pt idx="54" formatCode="General">
                  <c:v>6</c:v>
                </c:pt>
                <c:pt idx="55" formatCode="General">
                  <c:v>9</c:v>
                </c:pt>
                <c:pt idx="56" formatCode="General">
                  <c:v>6</c:v>
                </c:pt>
                <c:pt idx="57" formatCode="General">
                  <c:v>6</c:v>
                </c:pt>
                <c:pt idx="58" formatCode="General">
                  <c:v>9</c:v>
                </c:pt>
                <c:pt idx="59" formatCode="General">
                  <c:v>9</c:v>
                </c:pt>
                <c:pt idx="60" formatCode="General">
                  <c:v>8</c:v>
                </c:pt>
                <c:pt idx="61" formatCode="General">
                  <c:v>9</c:v>
                </c:pt>
                <c:pt idx="62" formatCode="General">
                  <c:v>5</c:v>
                </c:pt>
                <c:pt idx="63" formatCode="General">
                  <c:v>5</c:v>
                </c:pt>
                <c:pt idx="64" formatCode="General">
                  <c:v>5</c:v>
                </c:pt>
                <c:pt idx="65" formatCode="General">
                  <c:v>6</c:v>
                </c:pt>
                <c:pt idx="66" formatCode="General">
                  <c:v>4</c:v>
                </c:pt>
                <c:pt idx="67" formatCode="General">
                  <c:v>4</c:v>
                </c:pt>
                <c:pt idx="68" formatCode="General">
                  <c:v>4</c:v>
                </c:pt>
                <c:pt idx="69" formatCode="General">
                  <c:v>2</c:v>
                </c:pt>
                <c:pt idx="70" formatCode="General">
                  <c:v>2</c:v>
                </c:pt>
                <c:pt idx="71" formatCode="General">
                  <c:v>3</c:v>
                </c:pt>
                <c:pt idx="72" formatCode="General">
                  <c:v>2</c:v>
                </c:pt>
                <c:pt idx="73" formatCode="General">
                  <c:v>3</c:v>
                </c:pt>
                <c:pt idx="74" formatCode="General">
                  <c:v>2</c:v>
                </c:pt>
                <c:pt idx="75" formatCode="General">
                  <c:v>1</c:v>
                </c:pt>
                <c:pt idx="76" formatCode="General">
                  <c:v>8</c:v>
                </c:pt>
                <c:pt idx="77" formatCode="General">
                  <c:v>10</c:v>
                </c:pt>
                <c:pt idx="78" formatCode="General">
                  <c:v>10</c:v>
                </c:pt>
                <c:pt idx="79" formatCode="General">
                  <c:v>5</c:v>
                </c:pt>
                <c:pt idx="80" formatCode="General">
                  <c:v>7</c:v>
                </c:pt>
                <c:pt idx="81" formatCode="General">
                  <c:v>7</c:v>
                </c:pt>
                <c:pt idx="82" formatCode="General">
                  <c:v>5</c:v>
                </c:pt>
                <c:pt idx="83" formatCode="General">
                  <c:v>2</c:v>
                </c:pt>
                <c:pt idx="84" formatCode="General">
                  <c:v>1</c:v>
                </c:pt>
                <c:pt idx="85" formatCode="General">
                  <c:v>2</c:v>
                </c:pt>
                <c:pt idx="86" formatCode="General">
                  <c:v>8</c:v>
                </c:pt>
                <c:pt idx="87" formatCode="General">
                  <c:v>8</c:v>
                </c:pt>
                <c:pt idx="88" formatCode="General">
                  <c:v>6</c:v>
                </c:pt>
                <c:pt idx="89" formatCode="General">
                  <c:v>9</c:v>
                </c:pt>
                <c:pt idx="90" formatCode="General">
                  <c:v>10</c:v>
                </c:pt>
                <c:pt idx="91" formatCode="General">
                  <c:v>4</c:v>
                </c:pt>
                <c:pt idx="92" formatCode="General">
                  <c:v>7</c:v>
                </c:pt>
                <c:pt idx="93" formatCode="General">
                  <c:v>5</c:v>
                </c:pt>
                <c:pt idx="94" formatCode="General">
                  <c:v>6</c:v>
                </c:pt>
                <c:pt idx="95" formatCode="General">
                  <c:v>9</c:v>
                </c:pt>
                <c:pt idx="96" formatCode="General">
                  <c:v>20</c:v>
                </c:pt>
                <c:pt idx="97" formatCode="General">
                  <c:v>17</c:v>
                </c:pt>
                <c:pt idx="98" formatCode="General">
                  <c:v>18</c:v>
                </c:pt>
                <c:pt idx="99" formatCode="General">
                  <c:v>20</c:v>
                </c:pt>
                <c:pt idx="100" formatCode="General">
                  <c:v>22</c:v>
                </c:pt>
                <c:pt idx="101" formatCode="General">
                  <c:v>20</c:v>
                </c:pt>
                <c:pt idx="102">
                  <c:v>20</c:v>
                </c:pt>
                <c:pt idx="103" formatCode="General">
                  <c:v>16</c:v>
                </c:pt>
                <c:pt idx="104" formatCode="General">
                  <c:v>21</c:v>
                </c:pt>
                <c:pt idx="105" formatCode="General">
                  <c:v>23</c:v>
                </c:pt>
                <c:pt idx="106" formatCode="General">
                  <c:v>25</c:v>
                </c:pt>
                <c:pt idx="107" formatCode="General">
                  <c:v>30</c:v>
                </c:pt>
                <c:pt idx="108" formatCode="General">
                  <c:v>32</c:v>
                </c:pt>
                <c:pt idx="109" formatCode="General">
                  <c:v>25</c:v>
                </c:pt>
                <c:pt idx="110" formatCode="General">
                  <c:v>28</c:v>
                </c:pt>
                <c:pt idx="111" formatCode="General">
                  <c:v>30</c:v>
                </c:pt>
                <c:pt idx="112" formatCode="General">
                  <c:v>20</c:v>
                </c:pt>
                <c:pt idx="113" formatCode="General">
                  <c:v>14</c:v>
                </c:pt>
                <c:pt idx="114" formatCode="General">
                  <c:v>26</c:v>
                </c:pt>
                <c:pt idx="115" formatCode="General">
                  <c:v>19</c:v>
                </c:pt>
                <c:pt idx="116" formatCode="General">
                  <c:v>27</c:v>
                </c:pt>
                <c:pt idx="117" formatCode="General">
                  <c:v>18</c:v>
                </c:pt>
                <c:pt idx="118" formatCode="General">
                  <c:v>20</c:v>
                </c:pt>
                <c:pt idx="119" formatCode="General">
                  <c:v>15</c:v>
                </c:pt>
                <c:pt idx="120" formatCode="General">
                  <c:v>16</c:v>
                </c:pt>
                <c:pt idx="121" formatCode="General">
                  <c:v>16</c:v>
                </c:pt>
                <c:pt idx="122" formatCode="General">
                  <c:v>19</c:v>
                </c:pt>
                <c:pt idx="123" formatCode="General">
                  <c:v>21</c:v>
                </c:pt>
                <c:pt idx="124" formatCode="General">
                  <c:v>18</c:v>
                </c:pt>
                <c:pt idx="125" formatCode="General">
                  <c:v>19</c:v>
                </c:pt>
                <c:pt idx="126" formatCode="General">
                  <c:v>18</c:v>
                </c:pt>
                <c:pt idx="127" formatCode="General">
                  <c:v>19</c:v>
                </c:pt>
                <c:pt idx="128" formatCode="General">
                  <c:v>17</c:v>
                </c:pt>
                <c:pt idx="129" formatCode="General">
                  <c:v>12</c:v>
                </c:pt>
                <c:pt idx="130" formatCode="General">
                  <c:v>12</c:v>
                </c:pt>
                <c:pt idx="131" formatCode="General">
                  <c:v>15</c:v>
                </c:pt>
                <c:pt idx="132" formatCode="General">
                  <c:v>12</c:v>
                </c:pt>
                <c:pt idx="133" formatCode="General">
                  <c:v>13</c:v>
                </c:pt>
                <c:pt idx="134" formatCode="General">
                  <c:v>11</c:v>
                </c:pt>
                <c:pt idx="135" formatCode="General">
                  <c:v>20</c:v>
                </c:pt>
                <c:pt idx="136" formatCode="General">
                  <c:v>15</c:v>
                </c:pt>
                <c:pt idx="137" formatCode="General">
                  <c:v>17</c:v>
                </c:pt>
                <c:pt idx="138" formatCode="General">
                  <c:v>24</c:v>
                </c:pt>
                <c:pt idx="139" formatCode="General">
                  <c:v>19</c:v>
                </c:pt>
                <c:pt idx="140" formatCode="General">
                  <c:v>22</c:v>
                </c:pt>
                <c:pt idx="141" formatCode="General">
                  <c:v>22</c:v>
                </c:pt>
                <c:pt idx="142" formatCode="General">
                  <c:v>21</c:v>
                </c:pt>
                <c:pt idx="143" formatCode="General">
                  <c:v>27</c:v>
                </c:pt>
                <c:pt idx="144" formatCode="General">
                  <c:v>28</c:v>
                </c:pt>
                <c:pt idx="145" formatCode="General">
                  <c:v>27</c:v>
                </c:pt>
                <c:pt idx="146" formatCode="General">
                  <c:v>28</c:v>
                </c:pt>
                <c:pt idx="147" formatCode="General">
                  <c:v>29</c:v>
                </c:pt>
                <c:pt idx="148" formatCode="General">
                  <c:v>29</c:v>
                </c:pt>
                <c:pt idx="149" formatCode="General">
                  <c:v>29</c:v>
                </c:pt>
                <c:pt idx="150" formatCode="General">
                  <c:v>32</c:v>
                </c:pt>
                <c:pt idx="151" formatCode="General">
                  <c:v>25</c:v>
                </c:pt>
                <c:pt idx="152" formatCode="General">
                  <c:v>19</c:v>
                </c:pt>
                <c:pt idx="153" formatCode="General">
                  <c:v>21</c:v>
                </c:pt>
                <c:pt idx="154" formatCode="General">
                  <c:v>24</c:v>
                </c:pt>
                <c:pt idx="155" formatCode="General">
                  <c:v>24</c:v>
                </c:pt>
                <c:pt idx="156" formatCode="General">
                  <c:v>20</c:v>
                </c:pt>
                <c:pt idx="157" formatCode="General">
                  <c:v>16</c:v>
                </c:pt>
                <c:pt idx="158" formatCode="General">
                  <c:v>23</c:v>
                </c:pt>
                <c:pt idx="159" formatCode="General">
                  <c:v>19</c:v>
                </c:pt>
                <c:pt idx="160" formatCode="General">
                  <c:v>21</c:v>
                </c:pt>
                <c:pt idx="161" formatCode="General">
                  <c:v>18</c:v>
                </c:pt>
                <c:pt idx="162" formatCode="General">
                  <c:v>25</c:v>
                </c:pt>
                <c:pt idx="163" formatCode="General">
                  <c:v>23</c:v>
                </c:pt>
                <c:pt idx="164" formatCode="General">
                  <c:v>25</c:v>
                </c:pt>
                <c:pt idx="165" formatCode="General">
                  <c:v>23</c:v>
                </c:pt>
                <c:pt idx="166" formatCode="General">
                  <c:v>24</c:v>
                </c:pt>
                <c:pt idx="167" formatCode="General">
                  <c:v>22</c:v>
                </c:pt>
                <c:pt idx="168" formatCode="General">
                  <c:v>27</c:v>
                </c:pt>
                <c:pt idx="169" formatCode="General">
                  <c:v>36</c:v>
                </c:pt>
                <c:pt idx="170" formatCode="General">
                  <c:v>23</c:v>
                </c:pt>
                <c:pt idx="171" formatCode="General">
                  <c:v>28</c:v>
                </c:pt>
                <c:pt idx="172" formatCode="General">
                  <c:v>23</c:v>
                </c:pt>
                <c:pt idx="173" formatCode="General">
                  <c:v>21</c:v>
                </c:pt>
                <c:pt idx="174" formatCode="General">
                  <c:v>24</c:v>
                </c:pt>
                <c:pt idx="175" formatCode="General">
                  <c:v>30</c:v>
                </c:pt>
                <c:pt idx="176" formatCode="General">
                  <c:v>36</c:v>
                </c:pt>
                <c:pt idx="177" formatCode="General">
                  <c:v>28</c:v>
                </c:pt>
                <c:pt idx="178" formatCode="General">
                  <c:v>42</c:v>
                </c:pt>
                <c:pt idx="179" formatCode="General">
                  <c:v>39</c:v>
                </c:pt>
                <c:pt idx="180" formatCode="General">
                  <c:v>36</c:v>
                </c:pt>
                <c:pt idx="181" formatCode="General">
                  <c:v>32</c:v>
                </c:pt>
                <c:pt idx="182" formatCode="General">
                  <c:v>36</c:v>
                </c:pt>
                <c:pt idx="183" formatCode="General">
                  <c:v>35</c:v>
                </c:pt>
                <c:pt idx="184" formatCode="General">
                  <c:v>44</c:v>
                </c:pt>
                <c:pt idx="185" formatCode="General">
                  <c:v>38</c:v>
                </c:pt>
                <c:pt idx="186" formatCode="General">
                  <c:v>38</c:v>
                </c:pt>
                <c:pt idx="187" formatCode="General">
                  <c:v>42</c:v>
                </c:pt>
                <c:pt idx="188" formatCode="General">
                  <c:v>48</c:v>
                </c:pt>
                <c:pt idx="189" formatCode="General">
                  <c:v>53</c:v>
                </c:pt>
                <c:pt idx="190" formatCode="General">
                  <c:v>52</c:v>
                </c:pt>
                <c:pt idx="191" formatCode="General">
                  <c:v>47</c:v>
                </c:pt>
                <c:pt idx="192" formatCode="General">
                  <c:v>48</c:v>
                </c:pt>
                <c:pt idx="193" formatCode="General">
                  <c:v>46</c:v>
                </c:pt>
                <c:pt idx="194" formatCode="General">
                  <c:v>44</c:v>
                </c:pt>
                <c:pt idx="195" formatCode="General">
                  <c:v>45</c:v>
                </c:pt>
                <c:pt idx="196" formatCode="General">
                  <c:v>56</c:v>
                </c:pt>
                <c:pt idx="197" formatCode="General">
                  <c:v>57</c:v>
                </c:pt>
                <c:pt idx="198" formatCode="General">
                  <c:v>56</c:v>
                </c:pt>
                <c:pt idx="199" formatCode="General">
                  <c:v>50</c:v>
                </c:pt>
                <c:pt idx="200" formatCode="General">
                  <c:v>45</c:v>
                </c:pt>
                <c:pt idx="201" formatCode="General">
                  <c:v>51</c:v>
                </c:pt>
                <c:pt idx="202" formatCode="General">
                  <c:v>47</c:v>
                </c:pt>
                <c:pt idx="203" formatCode="General">
                  <c:v>40</c:v>
                </c:pt>
                <c:pt idx="204" formatCode="General">
                  <c:v>52</c:v>
                </c:pt>
                <c:pt idx="205" formatCode="General">
                  <c:v>49</c:v>
                </c:pt>
                <c:pt idx="206" formatCode="General">
                  <c:v>44</c:v>
                </c:pt>
                <c:pt idx="207" formatCode="General">
                  <c:v>40</c:v>
                </c:pt>
                <c:pt idx="208" formatCode="General">
                  <c:v>46</c:v>
                </c:pt>
                <c:pt idx="209" formatCode="General">
                  <c:v>48</c:v>
                </c:pt>
                <c:pt idx="210" formatCode="General">
                  <c:v>48</c:v>
                </c:pt>
                <c:pt idx="211" formatCode="General">
                  <c:v>38</c:v>
                </c:pt>
                <c:pt idx="212" formatCode="General">
                  <c:v>37</c:v>
                </c:pt>
                <c:pt idx="213" formatCode="General">
                  <c:v>43</c:v>
                </c:pt>
                <c:pt idx="214" formatCode="General">
                  <c:v>32</c:v>
                </c:pt>
                <c:pt idx="215" formatCode="General">
                  <c:v>32</c:v>
                </c:pt>
                <c:pt idx="216" formatCode="General">
                  <c:v>26</c:v>
                </c:pt>
                <c:pt idx="217" formatCode="General">
                  <c:v>35</c:v>
                </c:pt>
                <c:pt idx="218" formatCode="General">
                  <c:v>48</c:v>
                </c:pt>
                <c:pt idx="219" formatCode="General">
                  <c:v>44</c:v>
                </c:pt>
                <c:pt idx="220" formatCode="General">
                  <c:v>37</c:v>
                </c:pt>
                <c:pt idx="221" formatCode="General">
                  <c:v>25</c:v>
                </c:pt>
                <c:pt idx="222" formatCode="General">
                  <c:v>31</c:v>
                </c:pt>
                <c:pt idx="223" formatCode="General">
                  <c:v>32</c:v>
                </c:pt>
                <c:pt idx="224" formatCode="General">
                  <c:v>43</c:v>
                </c:pt>
                <c:pt idx="225" formatCode="General">
                  <c:v>40</c:v>
                </c:pt>
                <c:pt idx="226" formatCode="General">
                  <c:v>35</c:v>
                </c:pt>
                <c:pt idx="227" formatCode="General">
                  <c:v>27</c:v>
                </c:pt>
                <c:pt idx="228" formatCode="General">
                  <c:v>23</c:v>
                </c:pt>
                <c:pt idx="229" formatCode="General">
                  <c:v>23</c:v>
                </c:pt>
                <c:pt idx="230" formatCode="General">
                  <c:v>16</c:v>
                </c:pt>
                <c:pt idx="231" formatCode="General">
                  <c:v>18</c:v>
                </c:pt>
                <c:pt idx="232" formatCode="General">
                  <c:v>22</c:v>
                </c:pt>
                <c:pt idx="233" formatCode="General">
                  <c:v>14</c:v>
                </c:pt>
                <c:pt idx="234" formatCode="General">
                  <c:v>25</c:v>
                </c:pt>
                <c:pt idx="235" formatCode="General">
                  <c:v>22</c:v>
                </c:pt>
                <c:pt idx="236" formatCode="General">
                  <c:v>16</c:v>
                </c:pt>
                <c:pt idx="237" formatCode="General">
                  <c:v>15</c:v>
                </c:pt>
                <c:pt idx="238" formatCode="General">
                  <c:v>19</c:v>
                </c:pt>
                <c:pt idx="239" formatCode="General">
                  <c:v>16</c:v>
                </c:pt>
                <c:pt idx="240" formatCode="General">
                  <c:v>17</c:v>
                </c:pt>
                <c:pt idx="241" formatCode="General">
                  <c:v>19</c:v>
                </c:pt>
                <c:pt idx="242" formatCode="General">
                  <c:v>13</c:v>
                </c:pt>
                <c:pt idx="243" formatCode="General">
                  <c:v>9</c:v>
                </c:pt>
                <c:pt idx="244" formatCode="General">
                  <c:v>7</c:v>
                </c:pt>
                <c:pt idx="245" formatCode="General">
                  <c:v>13</c:v>
                </c:pt>
                <c:pt idx="246" formatCode="General">
                  <c:v>5</c:v>
                </c:pt>
                <c:pt idx="247" formatCode="General">
                  <c:v>8</c:v>
                </c:pt>
                <c:pt idx="248" formatCode="General">
                  <c:v>10</c:v>
                </c:pt>
                <c:pt idx="249" formatCode="General">
                  <c:v>11</c:v>
                </c:pt>
                <c:pt idx="250" formatCode="General">
                  <c:v>11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842C-4CD1-8C49-6198D321C0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07190192"/>
        <c:axId val="2107195600"/>
        <c:extLst/>
      </c:lineChart>
      <c:lineChart>
        <c:grouping val="standar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21493744"/>
        <c:axId val="1921465280"/>
        <c:extLst>
          <c:ext xmlns:c15="http://schemas.microsoft.com/office/drawing/2012/chart" uri="{02D57815-91ED-43cb-92C2-25804820EDAC}">
            <c15:filteredLineSeries>
              <c15:ser>
                <c:idx val="0"/>
                <c:order val="2"/>
                <c:tx>
                  <c:strRef>
                    <c:extLst>
                      <c:ext uri="{02D57815-91ED-43cb-92C2-25804820EDAC}">
                        <c15:formulaRef>
                          <c15:sqref>qto_cvd19_grafica!$P$30</c15:sqref>
                        </c15:formulaRef>
                      </c:ext>
                    </c:extLst>
                    <c:strCache>
                      <c:ptCount val="1"/>
                      <c:pt idx="0">
                        <c:v>Nº de muertes generales</c:v>
                      </c:pt>
                    </c:strCache>
                  </c:strRef>
                </c:tx>
                <c:spPr>
                  <a:ln w="2222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diamond"/>
                  <c:size val="6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  <a:round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MX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qto_cvd19_camas!$A$111:$A$269</c15:sqref>
                        </c15:formulaRef>
                      </c:ext>
                    </c:extLst>
                    <c:numCache>
                      <c:formatCode>yyyy\-mm\-dd</c:formatCode>
                      <c:ptCount val="159"/>
                      <c:pt idx="0">
                        <c:v>44103</c:v>
                      </c:pt>
                      <c:pt idx="1">
                        <c:v>44104</c:v>
                      </c:pt>
                      <c:pt idx="2">
                        <c:v>44105</c:v>
                      </c:pt>
                      <c:pt idx="3">
                        <c:v>44106</c:v>
                      </c:pt>
                      <c:pt idx="4">
                        <c:v>44107</c:v>
                      </c:pt>
                      <c:pt idx="5">
                        <c:v>44108</c:v>
                      </c:pt>
                      <c:pt idx="6">
                        <c:v>44109</c:v>
                      </c:pt>
                      <c:pt idx="7">
                        <c:v>44110</c:v>
                      </c:pt>
                      <c:pt idx="8">
                        <c:v>44111</c:v>
                      </c:pt>
                      <c:pt idx="9">
                        <c:v>44112</c:v>
                      </c:pt>
                      <c:pt idx="10">
                        <c:v>44113</c:v>
                      </c:pt>
                      <c:pt idx="11">
                        <c:v>44114</c:v>
                      </c:pt>
                      <c:pt idx="12">
                        <c:v>44115</c:v>
                      </c:pt>
                      <c:pt idx="13">
                        <c:v>44116</c:v>
                      </c:pt>
                      <c:pt idx="14">
                        <c:v>44117</c:v>
                      </c:pt>
                      <c:pt idx="15">
                        <c:v>44118</c:v>
                      </c:pt>
                      <c:pt idx="16">
                        <c:v>44119</c:v>
                      </c:pt>
                      <c:pt idx="17">
                        <c:v>44120</c:v>
                      </c:pt>
                      <c:pt idx="18">
                        <c:v>44121</c:v>
                      </c:pt>
                      <c:pt idx="19">
                        <c:v>44122</c:v>
                      </c:pt>
                      <c:pt idx="20">
                        <c:v>44123</c:v>
                      </c:pt>
                      <c:pt idx="21">
                        <c:v>44124</c:v>
                      </c:pt>
                      <c:pt idx="22">
                        <c:v>44125</c:v>
                      </c:pt>
                      <c:pt idx="23">
                        <c:v>44126</c:v>
                      </c:pt>
                      <c:pt idx="24">
                        <c:v>44127</c:v>
                      </c:pt>
                      <c:pt idx="25">
                        <c:v>44128</c:v>
                      </c:pt>
                      <c:pt idx="26">
                        <c:v>44129</c:v>
                      </c:pt>
                      <c:pt idx="27">
                        <c:v>44130</c:v>
                      </c:pt>
                      <c:pt idx="28">
                        <c:v>44131</c:v>
                      </c:pt>
                      <c:pt idx="29">
                        <c:v>44132</c:v>
                      </c:pt>
                      <c:pt idx="30">
                        <c:v>44133</c:v>
                      </c:pt>
                      <c:pt idx="31">
                        <c:v>44134</c:v>
                      </c:pt>
                      <c:pt idx="32">
                        <c:v>44135</c:v>
                      </c:pt>
                      <c:pt idx="33">
                        <c:v>44136</c:v>
                      </c:pt>
                      <c:pt idx="34">
                        <c:v>44137</c:v>
                      </c:pt>
                      <c:pt idx="35">
                        <c:v>44138</c:v>
                      </c:pt>
                      <c:pt idx="36">
                        <c:v>44139</c:v>
                      </c:pt>
                      <c:pt idx="37">
                        <c:v>44140</c:v>
                      </c:pt>
                      <c:pt idx="38">
                        <c:v>44141</c:v>
                      </c:pt>
                      <c:pt idx="39">
                        <c:v>44142</c:v>
                      </c:pt>
                      <c:pt idx="40">
                        <c:v>44143</c:v>
                      </c:pt>
                      <c:pt idx="41">
                        <c:v>44144</c:v>
                      </c:pt>
                      <c:pt idx="42">
                        <c:v>44145</c:v>
                      </c:pt>
                      <c:pt idx="43">
                        <c:v>44146</c:v>
                      </c:pt>
                      <c:pt idx="44">
                        <c:v>44147</c:v>
                      </c:pt>
                      <c:pt idx="45">
                        <c:v>44148</c:v>
                      </c:pt>
                      <c:pt idx="46">
                        <c:v>44149</c:v>
                      </c:pt>
                      <c:pt idx="47">
                        <c:v>44150</c:v>
                      </c:pt>
                      <c:pt idx="48">
                        <c:v>44151</c:v>
                      </c:pt>
                      <c:pt idx="49">
                        <c:v>44152</c:v>
                      </c:pt>
                      <c:pt idx="50">
                        <c:v>44153</c:v>
                      </c:pt>
                      <c:pt idx="51">
                        <c:v>44154</c:v>
                      </c:pt>
                      <c:pt idx="52">
                        <c:v>44155</c:v>
                      </c:pt>
                      <c:pt idx="53">
                        <c:v>44156</c:v>
                      </c:pt>
                      <c:pt idx="54">
                        <c:v>44157</c:v>
                      </c:pt>
                      <c:pt idx="55">
                        <c:v>44158</c:v>
                      </c:pt>
                      <c:pt idx="56">
                        <c:v>44159</c:v>
                      </c:pt>
                      <c:pt idx="57">
                        <c:v>44160</c:v>
                      </c:pt>
                      <c:pt idx="58">
                        <c:v>44161</c:v>
                      </c:pt>
                      <c:pt idx="59">
                        <c:v>44162</c:v>
                      </c:pt>
                      <c:pt idx="60">
                        <c:v>44163</c:v>
                      </c:pt>
                      <c:pt idx="61">
                        <c:v>44164</c:v>
                      </c:pt>
                      <c:pt idx="62">
                        <c:v>44165</c:v>
                      </c:pt>
                      <c:pt idx="63">
                        <c:v>44166</c:v>
                      </c:pt>
                      <c:pt idx="64">
                        <c:v>44167</c:v>
                      </c:pt>
                      <c:pt idx="65">
                        <c:v>44168</c:v>
                      </c:pt>
                      <c:pt idx="66">
                        <c:v>44169</c:v>
                      </c:pt>
                      <c:pt idx="67">
                        <c:v>44170</c:v>
                      </c:pt>
                      <c:pt idx="68">
                        <c:v>44171</c:v>
                      </c:pt>
                      <c:pt idx="69">
                        <c:v>44172</c:v>
                      </c:pt>
                      <c:pt idx="70">
                        <c:v>44173</c:v>
                      </c:pt>
                      <c:pt idx="71">
                        <c:v>44174</c:v>
                      </c:pt>
                      <c:pt idx="72">
                        <c:v>44175</c:v>
                      </c:pt>
                      <c:pt idx="73">
                        <c:v>44176</c:v>
                      </c:pt>
                      <c:pt idx="74">
                        <c:v>44177</c:v>
                      </c:pt>
                      <c:pt idx="75">
                        <c:v>44178</c:v>
                      </c:pt>
                      <c:pt idx="76">
                        <c:v>44179</c:v>
                      </c:pt>
                      <c:pt idx="77">
                        <c:v>44180</c:v>
                      </c:pt>
                      <c:pt idx="78">
                        <c:v>44181</c:v>
                      </c:pt>
                      <c:pt idx="79">
                        <c:v>44182</c:v>
                      </c:pt>
                      <c:pt idx="80">
                        <c:v>44183</c:v>
                      </c:pt>
                      <c:pt idx="81">
                        <c:v>44184</c:v>
                      </c:pt>
                      <c:pt idx="82">
                        <c:v>44185</c:v>
                      </c:pt>
                      <c:pt idx="83">
                        <c:v>44186</c:v>
                      </c:pt>
                      <c:pt idx="84">
                        <c:v>44187</c:v>
                      </c:pt>
                      <c:pt idx="85">
                        <c:v>44188</c:v>
                      </c:pt>
                      <c:pt idx="86">
                        <c:v>44189</c:v>
                      </c:pt>
                      <c:pt idx="87">
                        <c:v>44190</c:v>
                      </c:pt>
                      <c:pt idx="88">
                        <c:v>44191</c:v>
                      </c:pt>
                      <c:pt idx="89">
                        <c:v>44192</c:v>
                      </c:pt>
                      <c:pt idx="90">
                        <c:v>44193</c:v>
                      </c:pt>
                      <c:pt idx="91">
                        <c:v>44194</c:v>
                      </c:pt>
                      <c:pt idx="92">
                        <c:v>44195</c:v>
                      </c:pt>
                      <c:pt idx="93">
                        <c:v>44196</c:v>
                      </c:pt>
                      <c:pt idx="94">
                        <c:v>44197</c:v>
                      </c:pt>
                      <c:pt idx="95">
                        <c:v>44198</c:v>
                      </c:pt>
                      <c:pt idx="96">
                        <c:v>44199</c:v>
                      </c:pt>
                      <c:pt idx="97">
                        <c:v>44200</c:v>
                      </c:pt>
                      <c:pt idx="98">
                        <c:v>44201</c:v>
                      </c:pt>
                      <c:pt idx="99">
                        <c:v>44202</c:v>
                      </c:pt>
                      <c:pt idx="100">
                        <c:v>44203</c:v>
                      </c:pt>
                      <c:pt idx="101">
                        <c:v>44204</c:v>
                      </c:pt>
                      <c:pt idx="102">
                        <c:v>44205</c:v>
                      </c:pt>
                      <c:pt idx="103">
                        <c:v>44206</c:v>
                      </c:pt>
                      <c:pt idx="104">
                        <c:v>44207</c:v>
                      </c:pt>
                      <c:pt idx="105">
                        <c:v>44208</c:v>
                      </c:pt>
                      <c:pt idx="106">
                        <c:v>44209</c:v>
                      </c:pt>
                      <c:pt idx="107">
                        <c:v>44210</c:v>
                      </c:pt>
                      <c:pt idx="108">
                        <c:v>44211</c:v>
                      </c:pt>
                      <c:pt idx="109">
                        <c:v>44212</c:v>
                      </c:pt>
                      <c:pt idx="110">
                        <c:v>44213</c:v>
                      </c:pt>
                      <c:pt idx="111">
                        <c:v>44214</c:v>
                      </c:pt>
                      <c:pt idx="112">
                        <c:v>44215</c:v>
                      </c:pt>
                      <c:pt idx="113">
                        <c:v>44216</c:v>
                      </c:pt>
                      <c:pt idx="114">
                        <c:v>44217</c:v>
                      </c:pt>
                      <c:pt idx="115">
                        <c:v>44218</c:v>
                      </c:pt>
                      <c:pt idx="116">
                        <c:v>44219</c:v>
                      </c:pt>
                      <c:pt idx="117">
                        <c:v>44220</c:v>
                      </c:pt>
                      <c:pt idx="118">
                        <c:v>44221</c:v>
                      </c:pt>
                      <c:pt idx="119">
                        <c:v>44222</c:v>
                      </c:pt>
                      <c:pt idx="120">
                        <c:v>44223</c:v>
                      </c:pt>
                      <c:pt idx="121">
                        <c:v>44224</c:v>
                      </c:pt>
                      <c:pt idx="122">
                        <c:v>44225</c:v>
                      </c:pt>
                      <c:pt idx="123">
                        <c:v>44226</c:v>
                      </c:pt>
                      <c:pt idx="124">
                        <c:v>44227</c:v>
                      </c:pt>
                      <c:pt idx="125">
                        <c:v>44228</c:v>
                      </c:pt>
                      <c:pt idx="126">
                        <c:v>44229</c:v>
                      </c:pt>
                      <c:pt idx="127">
                        <c:v>44230</c:v>
                      </c:pt>
                      <c:pt idx="128">
                        <c:v>44231</c:v>
                      </c:pt>
                      <c:pt idx="129">
                        <c:v>44232</c:v>
                      </c:pt>
                      <c:pt idx="130">
                        <c:v>44233</c:v>
                      </c:pt>
                      <c:pt idx="131">
                        <c:v>44234</c:v>
                      </c:pt>
                      <c:pt idx="132">
                        <c:v>44235</c:v>
                      </c:pt>
                      <c:pt idx="133">
                        <c:v>44236</c:v>
                      </c:pt>
                      <c:pt idx="134">
                        <c:v>44237</c:v>
                      </c:pt>
                      <c:pt idx="135">
                        <c:v>44238</c:v>
                      </c:pt>
                      <c:pt idx="136">
                        <c:v>44239</c:v>
                      </c:pt>
                      <c:pt idx="137">
                        <c:v>44240</c:v>
                      </c:pt>
                      <c:pt idx="138">
                        <c:v>44241</c:v>
                      </c:pt>
                      <c:pt idx="139">
                        <c:v>44242</c:v>
                      </c:pt>
                      <c:pt idx="140">
                        <c:v>44243</c:v>
                      </c:pt>
                      <c:pt idx="141">
                        <c:v>44244</c:v>
                      </c:pt>
                      <c:pt idx="142">
                        <c:v>44245</c:v>
                      </c:pt>
                      <c:pt idx="143">
                        <c:v>44246</c:v>
                      </c:pt>
                      <c:pt idx="144">
                        <c:v>44247</c:v>
                      </c:pt>
                      <c:pt idx="145">
                        <c:v>44248</c:v>
                      </c:pt>
                      <c:pt idx="146">
                        <c:v>44249</c:v>
                      </c:pt>
                      <c:pt idx="147">
                        <c:v>44250</c:v>
                      </c:pt>
                      <c:pt idx="148">
                        <c:v>44251</c:v>
                      </c:pt>
                      <c:pt idx="149">
                        <c:v>44252</c:v>
                      </c:pt>
                      <c:pt idx="150">
                        <c:v>44253</c:v>
                      </c:pt>
                      <c:pt idx="151">
                        <c:v>44254</c:v>
                      </c:pt>
                      <c:pt idx="152">
                        <c:v>44255</c:v>
                      </c:pt>
                      <c:pt idx="153">
                        <c:v>44256</c:v>
                      </c:pt>
                      <c:pt idx="154">
                        <c:v>44257</c:v>
                      </c:pt>
                      <c:pt idx="155">
                        <c:v>44258</c:v>
                      </c:pt>
                      <c:pt idx="156">
                        <c:v>44259</c:v>
                      </c:pt>
                      <c:pt idx="157">
                        <c:v>44260</c:v>
                      </c:pt>
                      <c:pt idx="158">
                        <c:v>44261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qto_cvd19_grafica!$X$2:$X$267</c15:sqref>
                        </c15:formulaRef>
                      </c:ext>
                    </c:extLst>
                    <c:numCache>
                      <c:formatCode>General</c:formatCode>
                      <c:ptCount val="266"/>
                      <c:pt idx="0">
                        <c:v>57</c:v>
                      </c:pt>
                      <c:pt idx="1">
                        <c:v>56</c:v>
                      </c:pt>
                      <c:pt idx="2">
                        <c:v>50</c:v>
                      </c:pt>
                      <c:pt idx="3">
                        <c:v>56</c:v>
                      </c:pt>
                      <c:pt idx="4">
                        <c:v>45</c:v>
                      </c:pt>
                      <c:pt idx="5">
                        <c:v>55</c:v>
                      </c:pt>
                      <c:pt idx="6">
                        <c:v>66</c:v>
                      </c:pt>
                      <c:pt idx="7">
                        <c:v>52</c:v>
                      </c:pt>
                      <c:pt idx="8">
                        <c:v>70</c:v>
                      </c:pt>
                      <c:pt idx="9">
                        <c:v>45</c:v>
                      </c:pt>
                      <c:pt idx="10">
                        <c:v>72</c:v>
                      </c:pt>
                      <c:pt idx="11">
                        <c:v>59</c:v>
                      </c:pt>
                      <c:pt idx="12">
                        <c:v>65</c:v>
                      </c:pt>
                      <c:pt idx="13">
                        <c:v>42</c:v>
                      </c:pt>
                      <c:pt idx="14">
                        <c:v>78</c:v>
                      </c:pt>
                      <c:pt idx="15">
                        <c:v>64</c:v>
                      </c:pt>
                      <c:pt idx="16">
                        <c:v>78</c:v>
                      </c:pt>
                      <c:pt idx="17">
                        <c:v>57</c:v>
                      </c:pt>
                      <c:pt idx="18">
                        <c:v>64</c:v>
                      </c:pt>
                      <c:pt idx="19">
                        <c:v>66</c:v>
                      </c:pt>
                      <c:pt idx="20">
                        <c:v>62</c:v>
                      </c:pt>
                      <c:pt idx="21">
                        <c:v>66</c:v>
                      </c:pt>
                      <c:pt idx="22">
                        <c:v>89</c:v>
                      </c:pt>
                      <c:pt idx="23">
                        <c:v>78</c:v>
                      </c:pt>
                      <c:pt idx="24">
                        <c:v>69</c:v>
                      </c:pt>
                      <c:pt idx="25">
                        <c:v>82</c:v>
                      </c:pt>
                      <c:pt idx="26">
                        <c:v>92</c:v>
                      </c:pt>
                      <c:pt idx="27">
                        <c:v>79</c:v>
                      </c:pt>
                      <c:pt idx="28">
                        <c:v>94</c:v>
                      </c:pt>
                      <c:pt idx="29">
                        <c:v>81</c:v>
                      </c:pt>
                      <c:pt idx="30">
                        <c:v>85</c:v>
                      </c:pt>
                      <c:pt idx="31">
                        <c:v>92</c:v>
                      </c:pt>
                      <c:pt idx="32">
                        <c:v>87</c:v>
                      </c:pt>
                      <c:pt idx="33">
                        <c:v>92</c:v>
                      </c:pt>
                      <c:pt idx="34">
                        <c:v>60</c:v>
                      </c:pt>
                      <c:pt idx="35">
                        <c:v>98</c:v>
                      </c:pt>
                      <c:pt idx="36">
                        <c:v>89</c:v>
                      </c:pt>
                      <c:pt idx="37">
                        <c:v>89</c:v>
                      </c:pt>
                      <c:pt idx="38">
                        <c:v>98</c:v>
                      </c:pt>
                      <c:pt idx="39">
                        <c:v>85</c:v>
                      </c:pt>
                      <c:pt idx="40">
                        <c:v>82</c:v>
                      </c:pt>
                      <c:pt idx="41">
                        <c:v>86</c:v>
                      </c:pt>
                      <c:pt idx="42">
                        <c:v>88</c:v>
                      </c:pt>
                      <c:pt idx="43">
                        <c:v>83</c:v>
                      </c:pt>
                      <c:pt idx="44">
                        <c:v>85</c:v>
                      </c:pt>
                      <c:pt idx="45">
                        <c:v>89</c:v>
                      </c:pt>
                      <c:pt idx="46">
                        <c:v>91</c:v>
                      </c:pt>
                      <c:pt idx="47">
                        <c:v>82</c:v>
                      </c:pt>
                      <c:pt idx="48">
                        <c:v>83</c:v>
                      </c:pt>
                      <c:pt idx="49">
                        <c:v>98</c:v>
                      </c:pt>
                      <c:pt idx="50">
                        <c:v>87</c:v>
                      </c:pt>
                      <c:pt idx="51">
                        <c:v>81</c:v>
                      </c:pt>
                      <c:pt idx="52">
                        <c:v>91</c:v>
                      </c:pt>
                      <c:pt idx="53">
                        <c:v>92</c:v>
                      </c:pt>
                      <c:pt idx="54">
                        <c:v>91</c:v>
                      </c:pt>
                      <c:pt idx="55">
                        <c:v>84</c:v>
                      </c:pt>
                      <c:pt idx="56">
                        <c:v>86</c:v>
                      </c:pt>
                      <c:pt idx="57">
                        <c:v>79</c:v>
                      </c:pt>
                      <c:pt idx="58">
                        <c:v>85</c:v>
                      </c:pt>
                      <c:pt idx="59">
                        <c:v>73</c:v>
                      </c:pt>
                      <c:pt idx="60">
                        <c:v>81</c:v>
                      </c:pt>
                      <c:pt idx="61">
                        <c:v>96</c:v>
                      </c:pt>
                      <c:pt idx="62">
                        <c:v>78</c:v>
                      </c:pt>
                      <c:pt idx="63">
                        <c:v>67</c:v>
                      </c:pt>
                      <c:pt idx="64">
                        <c:v>89</c:v>
                      </c:pt>
                      <c:pt idx="65">
                        <c:v>57</c:v>
                      </c:pt>
                      <c:pt idx="66">
                        <c:v>63</c:v>
                      </c:pt>
                      <c:pt idx="67">
                        <c:v>66</c:v>
                      </c:pt>
                      <c:pt idx="68">
                        <c:v>75</c:v>
                      </c:pt>
                      <c:pt idx="69">
                        <c:v>59</c:v>
                      </c:pt>
                      <c:pt idx="70">
                        <c:v>66</c:v>
                      </c:pt>
                      <c:pt idx="71">
                        <c:v>69</c:v>
                      </c:pt>
                      <c:pt idx="72">
                        <c:v>70</c:v>
                      </c:pt>
                      <c:pt idx="73">
                        <c:v>72</c:v>
                      </c:pt>
                      <c:pt idx="74">
                        <c:v>71</c:v>
                      </c:pt>
                      <c:pt idx="75">
                        <c:v>46</c:v>
                      </c:pt>
                      <c:pt idx="76">
                        <c:v>57</c:v>
                      </c:pt>
                      <c:pt idx="77">
                        <c:v>70</c:v>
                      </c:pt>
                      <c:pt idx="78">
                        <c:v>60</c:v>
                      </c:pt>
                      <c:pt idx="79">
                        <c:v>53</c:v>
                      </c:pt>
                      <c:pt idx="80">
                        <c:v>52</c:v>
                      </c:pt>
                      <c:pt idx="81">
                        <c:v>53</c:v>
                      </c:pt>
                      <c:pt idx="82">
                        <c:v>70</c:v>
                      </c:pt>
                      <c:pt idx="83">
                        <c:v>70</c:v>
                      </c:pt>
                      <c:pt idx="84">
                        <c:v>49</c:v>
                      </c:pt>
                      <c:pt idx="85">
                        <c:v>59</c:v>
                      </c:pt>
                      <c:pt idx="86">
                        <c:v>58</c:v>
                      </c:pt>
                      <c:pt idx="87">
                        <c:v>52</c:v>
                      </c:pt>
                      <c:pt idx="88">
                        <c:v>57</c:v>
                      </c:pt>
                      <c:pt idx="89">
                        <c:v>68</c:v>
                      </c:pt>
                      <c:pt idx="90">
                        <c:v>51</c:v>
                      </c:pt>
                      <c:pt idx="91">
                        <c:v>54</c:v>
                      </c:pt>
                      <c:pt idx="92">
                        <c:v>49</c:v>
                      </c:pt>
                      <c:pt idx="93">
                        <c:v>60</c:v>
                      </c:pt>
                      <c:pt idx="94">
                        <c:v>84</c:v>
                      </c:pt>
                      <c:pt idx="95">
                        <c:v>45</c:v>
                      </c:pt>
                      <c:pt idx="96">
                        <c:v>50</c:v>
                      </c:pt>
                      <c:pt idx="97">
                        <c:v>54</c:v>
                      </c:pt>
                      <c:pt idx="98">
                        <c:v>63</c:v>
                      </c:pt>
                      <c:pt idx="99">
                        <c:v>48</c:v>
                      </c:pt>
                      <c:pt idx="100">
                        <c:v>56</c:v>
                      </c:pt>
                      <c:pt idx="101">
                        <c:v>52</c:v>
                      </c:pt>
                      <c:pt idx="102">
                        <c:v>48</c:v>
                      </c:pt>
                      <c:pt idx="103">
                        <c:v>51</c:v>
                      </c:pt>
                      <c:pt idx="104">
                        <c:v>40</c:v>
                      </c:pt>
                      <c:pt idx="105">
                        <c:v>43</c:v>
                      </c:pt>
                      <c:pt idx="106">
                        <c:v>52</c:v>
                      </c:pt>
                      <c:pt idx="107">
                        <c:v>49</c:v>
                      </c:pt>
                      <c:pt idx="108">
                        <c:v>41</c:v>
                      </c:pt>
                      <c:pt idx="109">
                        <c:v>51</c:v>
                      </c:pt>
                      <c:pt idx="110">
                        <c:v>48</c:v>
                      </c:pt>
                      <c:pt idx="111">
                        <c:v>43</c:v>
                      </c:pt>
                      <c:pt idx="112">
                        <c:v>46</c:v>
                      </c:pt>
                      <c:pt idx="113">
                        <c:v>36</c:v>
                      </c:pt>
                      <c:pt idx="114">
                        <c:v>40</c:v>
                      </c:pt>
                      <c:pt idx="115">
                        <c:v>43</c:v>
                      </c:pt>
                      <c:pt idx="116">
                        <c:v>46</c:v>
                      </c:pt>
                      <c:pt idx="117">
                        <c:v>40</c:v>
                      </c:pt>
                      <c:pt idx="118">
                        <c:v>44</c:v>
                      </c:pt>
                      <c:pt idx="119">
                        <c:v>40</c:v>
                      </c:pt>
                      <c:pt idx="120">
                        <c:v>40</c:v>
                      </c:pt>
                      <c:pt idx="121">
                        <c:v>39</c:v>
                      </c:pt>
                      <c:pt idx="122">
                        <c:v>45</c:v>
                      </c:pt>
                      <c:pt idx="123">
                        <c:v>43</c:v>
                      </c:pt>
                      <c:pt idx="124">
                        <c:v>45</c:v>
                      </c:pt>
                      <c:pt idx="125">
                        <c:v>34</c:v>
                      </c:pt>
                      <c:pt idx="126">
                        <c:v>41</c:v>
                      </c:pt>
                      <c:pt idx="127">
                        <c:v>43</c:v>
                      </c:pt>
                      <c:pt idx="128">
                        <c:v>37</c:v>
                      </c:pt>
                      <c:pt idx="129">
                        <c:v>34</c:v>
                      </c:pt>
                      <c:pt idx="130">
                        <c:v>53</c:v>
                      </c:pt>
                      <c:pt idx="131">
                        <c:v>39</c:v>
                      </c:pt>
                      <c:pt idx="132">
                        <c:v>42</c:v>
                      </c:pt>
                      <c:pt idx="133">
                        <c:v>40</c:v>
                      </c:pt>
                      <c:pt idx="134">
                        <c:v>42</c:v>
                      </c:pt>
                      <c:pt idx="135">
                        <c:v>52</c:v>
                      </c:pt>
                      <c:pt idx="136">
                        <c:v>37</c:v>
                      </c:pt>
                      <c:pt idx="137">
                        <c:v>39</c:v>
                      </c:pt>
                      <c:pt idx="138">
                        <c:v>41</c:v>
                      </c:pt>
                      <c:pt idx="139">
                        <c:v>39</c:v>
                      </c:pt>
                      <c:pt idx="140">
                        <c:v>48</c:v>
                      </c:pt>
                      <c:pt idx="141">
                        <c:v>46</c:v>
                      </c:pt>
                      <c:pt idx="142">
                        <c:v>52</c:v>
                      </c:pt>
                      <c:pt idx="143">
                        <c:v>49</c:v>
                      </c:pt>
                      <c:pt idx="144">
                        <c:v>32</c:v>
                      </c:pt>
                      <c:pt idx="145">
                        <c:v>29</c:v>
                      </c:pt>
                      <c:pt idx="146">
                        <c:v>41</c:v>
                      </c:pt>
                      <c:pt idx="147">
                        <c:v>34</c:v>
                      </c:pt>
                      <c:pt idx="148">
                        <c:v>36</c:v>
                      </c:pt>
                      <c:pt idx="149">
                        <c:v>38</c:v>
                      </c:pt>
                      <c:pt idx="150">
                        <c:v>43</c:v>
                      </c:pt>
                      <c:pt idx="151">
                        <c:v>41</c:v>
                      </c:pt>
                      <c:pt idx="152">
                        <c:v>33</c:v>
                      </c:pt>
                      <c:pt idx="153">
                        <c:v>43</c:v>
                      </c:pt>
                      <c:pt idx="154">
                        <c:v>53</c:v>
                      </c:pt>
                      <c:pt idx="155">
                        <c:v>33</c:v>
                      </c:pt>
                      <c:pt idx="156">
                        <c:v>42</c:v>
                      </c:pt>
                      <c:pt idx="157">
                        <c:v>41</c:v>
                      </c:pt>
                      <c:pt idx="158">
                        <c:v>49</c:v>
                      </c:pt>
                      <c:pt idx="159">
                        <c:v>43</c:v>
                      </c:pt>
                      <c:pt idx="160">
                        <c:v>50</c:v>
                      </c:pt>
                      <c:pt idx="161">
                        <c:v>45</c:v>
                      </c:pt>
                      <c:pt idx="162">
                        <c:v>45</c:v>
                      </c:pt>
                      <c:pt idx="163">
                        <c:v>39</c:v>
                      </c:pt>
                      <c:pt idx="164">
                        <c:v>34</c:v>
                      </c:pt>
                      <c:pt idx="165">
                        <c:v>59</c:v>
                      </c:pt>
                      <c:pt idx="166">
                        <c:v>35</c:v>
                      </c:pt>
                      <c:pt idx="167">
                        <c:v>30</c:v>
                      </c:pt>
                      <c:pt idx="168">
                        <c:v>31</c:v>
                      </c:pt>
                      <c:pt idx="169">
                        <c:v>25</c:v>
                      </c:pt>
                      <c:pt idx="170">
                        <c:v>30</c:v>
                      </c:pt>
                      <c:pt idx="171">
                        <c:v>13</c:v>
                      </c:pt>
                      <c:pt idx="172">
                        <c:v>46</c:v>
                      </c:pt>
                      <c:pt idx="173">
                        <c:v>34</c:v>
                      </c:pt>
                      <c:pt idx="174">
                        <c:v>55</c:v>
                      </c:pt>
                      <c:pt idx="175">
                        <c:v>43</c:v>
                      </c:pt>
                      <c:pt idx="176">
                        <c:v>36</c:v>
                      </c:pt>
                      <c:pt idx="177">
                        <c:v>51</c:v>
                      </c:pt>
                      <c:pt idx="178">
                        <c:v>31</c:v>
                      </c:pt>
                      <c:pt idx="179">
                        <c:v>44</c:v>
                      </c:pt>
                      <c:pt idx="180">
                        <c:v>38</c:v>
                      </c:pt>
                      <c:pt idx="181">
                        <c:v>37</c:v>
                      </c:pt>
                      <c:pt idx="182">
                        <c:v>47</c:v>
                      </c:pt>
                      <c:pt idx="183">
                        <c:v>43</c:v>
                      </c:pt>
                      <c:pt idx="184">
                        <c:v>47</c:v>
                      </c:pt>
                      <c:pt idx="185">
                        <c:v>53</c:v>
                      </c:pt>
                      <c:pt idx="186">
                        <c:v>39</c:v>
                      </c:pt>
                      <c:pt idx="187">
                        <c:v>41</c:v>
                      </c:pt>
                      <c:pt idx="188">
                        <c:v>47</c:v>
                      </c:pt>
                      <c:pt idx="189">
                        <c:v>53</c:v>
                      </c:pt>
                      <c:pt idx="190">
                        <c:v>47</c:v>
                      </c:pt>
                      <c:pt idx="191">
                        <c:v>59</c:v>
                      </c:pt>
                      <c:pt idx="192">
                        <c:v>43</c:v>
                      </c:pt>
                      <c:pt idx="193">
                        <c:v>38</c:v>
                      </c:pt>
                      <c:pt idx="194">
                        <c:v>62</c:v>
                      </c:pt>
                      <c:pt idx="195">
                        <c:v>41</c:v>
                      </c:pt>
                      <c:pt idx="196">
                        <c:v>49</c:v>
                      </c:pt>
                      <c:pt idx="197">
                        <c:v>40</c:v>
                      </c:pt>
                      <c:pt idx="198">
                        <c:v>40</c:v>
                      </c:pt>
                      <c:pt idx="199">
                        <c:v>45</c:v>
                      </c:pt>
                      <c:pt idx="200">
                        <c:v>41</c:v>
                      </c:pt>
                      <c:pt idx="201">
                        <c:v>42</c:v>
                      </c:pt>
                      <c:pt idx="202">
                        <c:v>22</c:v>
                      </c:pt>
                      <c:pt idx="203">
                        <c:v>52</c:v>
                      </c:pt>
                      <c:pt idx="204">
                        <c:v>40</c:v>
                      </c:pt>
                      <c:pt idx="205">
                        <c:v>49</c:v>
                      </c:pt>
                      <c:pt idx="206">
                        <c:v>49</c:v>
                      </c:pt>
                      <c:pt idx="207">
                        <c:v>46</c:v>
                      </c:pt>
                      <c:pt idx="208">
                        <c:v>48</c:v>
                      </c:pt>
                      <c:pt idx="209">
                        <c:v>50</c:v>
                      </c:pt>
                      <c:pt idx="210">
                        <c:v>50</c:v>
                      </c:pt>
                      <c:pt idx="211">
                        <c:v>46</c:v>
                      </c:pt>
                      <c:pt idx="212">
                        <c:v>48</c:v>
                      </c:pt>
                      <c:pt idx="213">
                        <c:v>42</c:v>
                      </c:pt>
                      <c:pt idx="214">
                        <c:v>46</c:v>
                      </c:pt>
                      <c:pt idx="215">
                        <c:v>45</c:v>
                      </c:pt>
                      <c:pt idx="216">
                        <c:v>42</c:v>
                      </c:pt>
                      <c:pt idx="217">
                        <c:v>55</c:v>
                      </c:pt>
                      <c:pt idx="218">
                        <c:v>72</c:v>
                      </c:pt>
                      <c:pt idx="219">
                        <c:v>50</c:v>
                      </c:pt>
                      <c:pt idx="220">
                        <c:v>57</c:v>
                      </c:pt>
                      <c:pt idx="221">
                        <c:v>78</c:v>
                      </c:pt>
                      <c:pt idx="222">
                        <c:v>48</c:v>
                      </c:pt>
                      <c:pt idx="223">
                        <c:v>55</c:v>
                      </c:pt>
                      <c:pt idx="224">
                        <c:v>69</c:v>
                      </c:pt>
                      <c:pt idx="225">
                        <c:v>70</c:v>
                      </c:pt>
                      <c:pt idx="226">
                        <c:v>49</c:v>
                      </c:pt>
                      <c:pt idx="227">
                        <c:v>41</c:v>
                      </c:pt>
                      <c:pt idx="228">
                        <c:v>62</c:v>
                      </c:pt>
                      <c:pt idx="229">
                        <c:v>57</c:v>
                      </c:pt>
                      <c:pt idx="230">
                        <c:v>62</c:v>
                      </c:pt>
                      <c:pt idx="231">
                        <c:v>58</c:v>
                      </c:pt>
                      <c:pt idx="232">
                        <c:v>28</c:v>
                      </c:pt>
                      <c:pt idx="233">
                        <c:v>7</c:v>
                      </c:pt>
                      <c:pt idx="234">
                        <c:v>58</c:v>
                      </c:pt>
                      <c:pt idx="235">
                        <c:v>54</c:v>
                      </c:pt>
                      <c:pt idx="236">
                        <c:v>47</c:v>
                      </c:pt>
                      <c:pt idx="237">
                        <c:v>57</c:v>
                      </c:pt>
                      <c:pt idx="238">
                        <c:v>58</c:v>
                      </c:pt>
                      <c:pt idx="239">
                        <c:v>46</c:v>
                      </c:pt>
                      <c:pt idx="240">
                        <c:v>64</c:v>
                      </c:pt>
                      <c:pt idx="241">
                        <c:v>60</c:v>
                      </c:pt>
                      <c:pt idx="242">
                        <c:v>43</c:v>
                      </c:pt>
                      <c:pt idx="243">
                        <c:v>57</c:v>
                      </c:pt>
                      <c:pt idx="244">
                        <c:v>53</c:v>
                      </c:pt>
                      <c:pt idx="245">
                        <c:v>62</c:v>
                      </c:pt>
                      <c:pt idx="246">
                        <c:v>53</c:v>
                      </c:pt>
                      <c:pt idx="247">
                        <c:v>47</c:v>
                      </c:pt>
                      <c:pt idx="248">
                        <c:v>59</c:v>
                      </c:pt>
                      <c:pt idx="249">
                        <c:v>49</c:v>
                      </c:pt>
                      <c:pt idx="250">
                        <c:v>55</c:v>
                      </c:pt>
                      <c:pt idx="251">
                        <c:v>52</c:v>
                      </c:pt>
                      <c:pt idx="252">
                        <c:v>52</c:v>
                      </c:pt>
                      <c:pt idx="253">
                        <c:v>55</c:v>
                      </c:pt>
                      <c:pt idx="254">
                        <c:v>47</c:v>
                      </c:pt>
                      <c:pt idx="255">
                        <c:v>51</c:v>
                      </c:pt>
                      <c:pt idx="256">
                        <c:v>56</c:v>
                      </c:pt>
                      <c:pt idx="257">
                        <c:v>50</c:v>
                      </c:pt>
                      <c:pt idx="258">
                        <c:v>49</c:v>
                      </c:pt>
                      <c:pt idx="259">
                        <c:v>51</c:v>
                      </c:pt>
                      <c:pt idx="260">
                        <c:v>28</c:v>
                      </c:pt>
                      <c:pt idx="261">
                        <c:v>5</c:v>
                      </c:pt>
                      <c:pt idx="262">
                        <c:v>50</c:v>
                      </c:pt>
                      <c:pt idx="263">
                        <c:v>58</c:v>
                      </c:pt>
                      <c:pt idx="264">
                        <c:v>44</c:v>
                      </c:pt>
                      <c:pt idx="265">
                        <c:v>54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842C-4CD1-8C49-6198D321C021}"/>
                  </c:ext>
                </c:extLst>
              </c15:ser>
            </c15:filteredLineSeries>
          </c:ext>
        </c:extLst>
      </c:lineChart>
      <c:dateAx>
        <c:axId val="2107190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s-EC" sz="11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Fecha de reporte</a:t>
                </a:r>
              </a:p>
            </c:rich>
          </c:tx>
          <c:layout>
            <c:manualLayout>
              <c:xMode val="edge"/>
              <c:yMode val="edge"/>
              <c:x val="0.41974803911111691"/>
              <c:y val="0.930298453159281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s-MX"/>
            </a:p>
          </c:txPr>
        </c:title>
        <c:numFmt formatCode="yyyy\-mm\-d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107195600"/>
        <c:crosses val="autoZero"/>
        <c:auto val="0"/>
        <c:lblOffset val="100"/>
        <c:baseTimeUnit val="days"/>
        <c:majorUnit val="1"/>
        <c:majorTimeUnit val="days"/>
      </c:dateAx>
      <c:valAx>
        <c:axId val="210719560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s-EC" sz="11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# pacientes </a:t>
                </a:r>
              </a:p>
            </c:rich>
          </c:tx>
          <c:layout>
            <c:manualLayout>
              <c:xMode val="edge"/>
              <c:yMode val="edge"/>
              <c:x val="3.8617176079623595E-2"/>
              <c:y val="0.389614603196245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s-MX"/>
            </a:p>
          </c:txPr>
        </c:title>
        <c:numFmt formatCode="0" sourceLinked="1"/>
        <c:majorTickMark val="none"/>
        <c:minorTickMark val="none"/>
        <c:tickLblPos val="nextTo"/>
        <c:crossAx val="2107190192"/>
        <c:crosses val="autoZero"/>
        <c:crossBetween val="between"/>
      </c:valAx>
      <c:valAx>
        <c:axId val="1921465280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1921493744"/>
        <c:crosses val="max"/>
        <c:crossBetween val="between"/>
      </c:valAx>
      <c:dateAx>
        <c:axId val="1921493744"/>
        <c:scaling>
          <c:orientation val="minMax"/>
        </c:scaling>
        <c:delete val="1"/>
        <c:axPos val="b"/>
        <c:numFmt formatCode="yyyy\-mm\-dd" sourceLinked="1"/>
        <c:majorTickMark val="none"/>
        <c:minorTickMark val="none"/>
        <c:tickLblPos val="nextTo"/>
        <c:crossAx val="1921465280"/>
        <c:crosses val="autoZero"/>
        <c:auto val="0"/>
        <c:lblOffset val="100"/>
        <c:baseTimeUnit val="days"/>
      </c:date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MX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MX"/>
          </a:p>
        </c:txPr>
      </c:legendEntry>
      <c:layout>
        <c:manualLayout>
          <c:xMode val="edge"/>
          <c:yMode val="edge"/>
          <c:x val="0.14189195938903743"/>
          <c:y val="0.12056725500930421"/>
          <c:w val="0.33069857115742574"/>
          <c:h val="0.243587158340790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0C50D1-11B8-4116-BB49-230C5A92832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488E287-BA02-4543-8137-7F2D70369B1B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C" sz="2800" dirty="0">
              <a:solidFill>
                <a:srgbClr val="FF0000"/>
              </a:solidFill>
            </a:rPr>
            <a:t>C</a:t>
          </a:r>
          <a:r>
            <a:rPr lang="es-EC" sz="2800" dirty="0">
              <a:solidFill>
                <a:schemeClr val="tx1"/>
              </a:solidFill>
            </a:rPr>
            <a:t>uarentenas focalizadas y con</a:t>
          </a:r>
          <a:r>
            <a:rPr lang="es-EC" sz="2800" dirty="0"/>
            <a:t>trol </a:t>
          </a:r>
          <a:r>
            <a:rPr lang="es-EC" sz="2600" dirty="0"/>
            <a:t>de brotes</a:t>
          </a:r>
        </a:p>
      </dgm:t>
    </dgm:pt>
    <dgm:pt modelId="{73D4B209-FC23-4093-8477-92510B512951}" type="parTrans" cxnId="{14D387E9-F7B9-472C-95AA-64A3E06DCE50}">
      <dgm:prSet/>
      <dgm:spPr/>
      <dgm:t>
        <a:bodyPr/>
        <a:lstStyle/>
        <a:p>
          <a:endParaRPr lang="es-EC"/>
        </a:p>
      </dgm:t>
    </dgm:pt>
    <dgm:pt modelId="{F516D575-7B00-4A0D-9F7B-039D35CEDF83}" type="sibTrans" cxnId="{14D387E9-F7B9-472C-95AA-64A3E06DCE50}">
      <dgm:prSet/>
      <dgm:spPr/>
      <dgm:t>
        <a:bodyPr/>
        <a:lstStyle/>
        <a:p>
          <a:endParaRPr lang="es-EC"/>
        </a:p>
      </dgm:t>
    </dgm:pt>
    <dgm:pt modelId="{A8375A76-91D8-4761-BD0D-086A1D5CFDED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C" sz="3600" dirty="0">
              <a:solidFill>
                <a:srgbClr val="FF0000"/>
              </a:solidFill>
            </a:rPr>
            <a:t>R</a:t>
          </a:r>
          <a:r>
            <a:rPr lang="es-EC" sz="2700" dirty="0"/>
            <a:t>astreo de contactos</a:t>
          </a:r>
        </a:p>
      </dgm:t>
    </dgm:pt>
    <dgm:pt modelId="{6858FA59-B04C-4FA7-94F3-7207F1C91A2D}" type="parTrans" cxnId="{48110FEA-E6C9-45A5-9DA7-47DB1894886C}">
      <dgm:prSet/>
      <dgm:spPr/>
      <dgm:t>
        <a:bodyPr/>
        <a:lstStyle/>
        <a:p>
          <a:endParaRPr lang="es-EC"/>
        </a:p>
      </dgm:t>
    </dgm:pt>
    <dgm:pt modelId="{1DF7F425-6AC1-4DB4-B497-32E08AA3AFFC}" type="sibTrans" cxnId="{48110FEA-E6C9-45A5-9DA7-47DB1894886C}">
      <dgm:prSet/>
      <dgm:spPr/>
      <dgm:t>
        <a:bodyPr/>
        <a:lstStyle/>
        <a:p>
          <a:endParaRPr lang="es-EC"/>
        </a:p>
      </dgm:t>
    </dgm:pt>
    <dgm:pt modelId="{AC2A5324-2326-4780-B5E5-0AF69ACBF539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C" sz="3600" b="1" dirty="0">
              <a:solidFill>
                <a:srgbClr val="FF0000"/>
              </a:solidFill>
            </a:rPr>
            <a:t>V</a:t>
          </a:r>
          <a:r>
            <a:rPr lang="es-EC" sz="2700" dirty="0"/>
            <a:t>acunación</a:t>
          </a:r>
        </a:p>
      </dgm:t>
    </dgm:pt>
    <dgm:pt modelId="{42D1C62A-738E-4E35-917C-C1F2773096E9}" type="parTrans" cxnId="{11BCC9C4-CB45-4B73-99D5-31A6E7AAF732}">
      <dgm:prSet/>
      <dgm:spPr/>
      <dgm:t>
        <a:bodyPr/>
        <a:lstStyle/>
        <a:p>
          <a:endParaRPr lang="es-EC"/>
        </a:p>
      </dgm:t>
    </dgm:pt>
    <dgm:pt modelId="{E6D45907-3CC6-40EA-97F7-0A4E0499DD0E}" type="sibTrans" cxnId="{11BCC9C4-CB45-4B73-99D5-31A6E7AAF732}">
      <dgm:prSet/>
      <dgm:spPr/>
      <dgm:t>
        <a:bodyPr/>
        <a:lstStyle/>
        <a:p>
          <a:endParaRPr lang="es-EC"/>
        </a:p>
      </dgm:t>
    </dgm:pt>
    <dgm:pt modelId="{E349E69C-684E-4B89-A3E0-EEBC3668BD2F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 sz="3600" b="1" dirty="0">
              <a:solidFill>
                <a:srgbClr val="FF0000"/>
              </a:solidFill>
            </a:rPr>
            <a:t>I</a:t>
          </a:r>
          <a:r>
            <a:rPr lang="es-EC" sz="2700" dirty="0"/>
            <a:t>dentificación de casos</a:t>
          </a:r>
        </a:p>
      </dgm:t>
    </dgm:pt>
    <dgm:pt modelId="{ACED2202-7B60-4DE3-BD65-3A3560955420}" type="parTrans" cxnId="{98C8CB23-50F3-41CB-A831-12409936EF86}">
      <dgm:prSet/>
      <dgm:spPr/>
      <dgm:t>
        <a:bodyPr/>
        <a:lstStyle/>
        <a:p>
          <a:endParaRPr lang="es-EC"/>
        </a:p>
      </dgm:t>
    </dgm:pt>
    <dgm:pt modelId="{DD9E1BBC-07D6-4378-AD0E-F0C6D0C96FFF}" type="sibTrans" cxnId="{98C8CB23-50F3-41CB-A831-12409936EF86}">
      <dgm:prSet/>
      <dgm:spPr/>
      <dgm:t>
        <a:bodyPr/>
        <a:lstStyle/>
        <a:p>
          <a:endParaRPr lang="es-EC"/>
        </a:p>
      </dgm:t>
    </dgm:pt>
    <dgm:pt modelId="{F7412EB5-C559-45CA-8FA1-07F5782BEF36}">
      <dgm:prSet custT="1"/>
      <dgm:spPr>
        <a:solidFill>
          <a:srgbClr val="FFFF66"/>
        </a:solidFill>
      </dgm:spPr>
      <dgm:t>
        <a:bodyPr/>
        <a:lstStyle/>
        <a:p>
          <a:r>
            <a:rPr lang="es-EC" sz="3600" b="1" dirty="0">
              <a:solidFill>
                <a:srgbClr val="FF0000"/>
              </a:solidFill>
            </a:rPr>
            <a:t>S</a:t>
          </a:r>
          <a:r>
            <a:rPr lang="es-EC" sz="2700" dirty="0"/>
            <a:t>eguimiento de enfermos</a:t>
          </a:r>
        </a:p>
      </dgm:t>
    </dgm:pt>
    <dgm:pt modelId="{5AC898F4-1C88-40CE-88A6-AA5BB4D22029}" type="parTrans" cxnId="{7941D273-AA97-42AB-BC69-AADB2C4D5B05}">
      <dgm:prSet/>
      <dgm:spPr/>
      <dgm:t>
        <a:bodyPr/>
        <a:lstStyle/>
        <a:p>
          <a:endParaRPr lang="es-EC"/>
        </a:p>
      </dgm:t>
    </dgm:pt>
    <dgm:pt modelId="{37BFECB1-3E13-4F25-8849-27AE739DA428}" type="sibTrans" cxnId="{7941D273-AA97-42AB-BC69-AADB2C4D5B05}">
      <dgm:prSet/>
      <dgm:spPr/>
      <dgm:t>
        <a:bodyPr/>
        <a:lstStyle/>
        <a:p>
          <a:endParaRPr lang="es-EC"/>
        </a:p>
      </dgm:t>
    </dgm:pt>
    <dgm:pt modelId="{94C5C4EA-279F-4B3D-8A69-541B54DD3742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sz="3600" b="1" dirty="0">
              <a:solidFill>
                <a:srgbClr val="FF0000"/>
              </a:solidFill>
            </a:rPr>
            <a:t>P</a:t>
          </a:r>
          <a:r>
            <a:rPr lang="es-EC" sz="2700" dirty="0"/>
            <a:t>ruebas </a:t>
          </a:r>
        </a:p>
      </dgm:t>
    </dgm:pt>
    <dgm:pt modelId="{C2EDF3F7-1788-4741-BD32-0FFA4D6D69AB}" type="parTrans" cxnId="{9846EE76-A5F7-45AB-BBB4-674A9AB4E3C9}">
      <dgm:prSet/>
      <dgm:spPr/>
      <dgm:t>
        <a:bodyPr/>
        <a:lstStyle/>
        <a:p>
          <a:endParaRPr lang="es-EC"/>
        </a:p>
      </dgm:t>
    </dgm:pt>
    <dgm:pt modelId="{56607DF9-67FE-47B4-B3D7-3B9CDA04A58F}" type="sibTrans" cxnId="{9846EE76-A5F7-45AB-BBB4-674A9AB4E3C9}">
      <dgm:prSet/>
      <dgm:spPr/>
      <dgm:t>
        <a:bodyPr/>
        <a:lstStyle/>
        <a:p>
          <a:endParaRPr lang="es-EC"/>
        </a:p>
      </dgm:t>
    </dgm:pt>
    <dgm:pt modelId="{7C50C8D2-2D36-4004-830A-097D97E831E9}" type="pres">
      <dgm:prSet presAssocID="{140C50D1-11B8-4116-BB49-230C5A92832B}" presName="Name0" presStyleCnt="0">
        <dgm:presLayoutVars>
          <dgm:dir/>
          <dgm:animLvl val="lvl"/>
          <dgm:resizeHandles val="exact"/>
        </dgm:presLayoutVars>
      </dgm:prSet>
      <dgm:spPr/>
    </dgm:pt>
    <dgm:pt modelId="{93F0FA3D-636D-439F-A267-47044F14E3CD}" type="pres">
      <dgm:prSet presAssocID="{4488E287-BA02-4543-8137-7F2D70369B1B}" presName="Name8" presStyleCnt="0"/>
      <dgm:spPr/>
    </dgm:pt>
    <dgm:pt modelId="{9413B82B-07BE-45C1-8E42-CE12CD702CC7}" type="pres">
      <dgm:prSet presAssocID="{4488E287-BA02-4543-8137-7F2D70369B1B}" presName="level" presStyleLbl="node1" presStyleIdx="0" presStyleCnt="6" custScaleX="268327" custLinFactNeighborX="-3913">
        <dgm:presLayoutVars>
          <dgm:chMax val="1"/>
          <dgm:bulletEnabled val="1"/>
        </dgm:presLayoutVars>
      </dgm:prSet>
      <dgm:spPr/>
    </dgm:pt>
    <dgm:pt modelId="{8A7C56DB-4FA3-4A1B-9D64-E9D7D5EDF85C}" type="pres">
      <dgm:prSet presAssocID="{4488E287-BA02-4543-8137-7F2D70369B1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33A0F52-92E4-4F49-BE3A-2A1FE94E2E22}" type="pres">
      <dgm:prSet presAssocID="{A8375A76-91D8-4761-BD0D-086A1D5CFDED}" presName="Name8" presStyleCnt="0"/>
      <dgm:spPr/>
    </dgm:pt>
    <dgm:pt modelId="{67A3B1ED-C101-4451-A5EB-6B90F6EEEB9C}" type="pres">
      <dgm:prSet presAssocID="{A8375A76-91D8-4761-BD0D-086A1D5CFDED}" presName="level" presStyleLbl="node1" presStyleIdx="1" presStyleCnt="6" custScaleX="175702">
        <dgm:presLayoutVars>
          <dgm:chMax val="1"/>
          <dgm:bulletEnabled val="1"/>
        </dgm:presLayoutVars>
      </dgm:prSet>
      <dgm:spPr/>
    </dgm:pt>
    <dgm:pt modelId="{B8530179-FA5A-4882-AF71-61F3A8B03851}" type="pres">
      <dgm:prSet presAssocID="{A8375A76-91D8-4761-BD0D-086A1D5CFDE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EEB1517-EFC7-4E96-8549-9BE30B33B043}" type="pres">
      <dgm:prSet presAssocID="{94C5C4EA-279F-4B3D-8A69-541B54DD3742}" presName="Name8" presStyleCnt="0"/>
      <dgm:spPr/>
    </dgm:pt>
    <dgm:pt modelId="{F5498BF9-DF8D-4F74-81E8-198787DE22F1}" type="pres">
      <dgm:prSet presAssocID="{94C5C4EA-279F-4B3D-8A69-541B54DD3742}" presName="level" presStyleLbl="node1" presStyleIdx="2" presStyleCnt="6" custScaleX="138596">
        <dgm:presLayoutVars>
          <dgm:chMax val="1"/>
          <dgm:bulletEnabled val="1"/>
        </dgm:presLayoutVars>
      </dgm:prSet>
      <dgm:spPr/>
    </dgm:pt>
    <dgm:pt modelId="{7A35D3BB-F368-4C00-BF5A-D3171EF18312}" type="pres">
      <dgm:prSet presAssocID="{94C5C4EA-279F-4B3D-8A69-541B54DD374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755D0F5-A3C7-45E3-AD0E-9CE70B293598}" type="pres">
      <dgm:prSet presAssocID="{F7412EB5-C559-45CA-8FA1-07F5782BEF36}" presName="Name8" presStyleCnt="0"/>
      <dgm:spPr/>
    </dgm:pt>
    <dgm:pt modelId="{A89D4EB5-20C5-4A4A-9279-5EE0D5B13A66}" type="pres">
      <dgm:prSet presAssocID="{F7412EB5-C559-45CA-8FA1-07F5782BEF36}" presName="level" presStyleLbl="node1" presStyleIdx="3" presStyleCnt="6" custScaleX="122120">
        <dgm:presLayoutVars>
          <dgm:chMax val="1"/>
          <dgm:bulletEnabled val="1"/>
        </dgm:presLayoutVars>
      </dgm:prSet>
      <dgm:spPr/>
    </dgm:pt>
    <dgm:pt modelId="{6E8D1CD5-C482-4934-83A8-B7DA8BDF3495}" type="pres">
      <dgm:prSet presAssocID="{F7412EB5-C559-45CA-8FA1-07F5782BEF3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137872D-C27E-46EE-9E9E-8296C50EB993}" type="pres">
      <dgm:prSet presAssocID="{E349E69C-684E-4B89-A3E0-EEBC3668BD2F}" presName="Name8" presStyleCnt="0"/>
      <dgm:spPr/>
    </dgm:pt>
    <dgm:pt modelId="{466C25D5-45D2-48AF-8091-524A4E83E8D2}" type="pres">
      <dgm:prSet presAssocID="{E349E69C-684E-4B89-A3E0-EEBC3668BD2F}" presName="level" presStyleLbl="node1" presStyleIdx="4" presStyleCnt="6" custScaleX="108750">
        <dgm:presLayoutVars>
          <dgm:chMax val="1"/>
          <dgm:bulletEnabled val="1"/>
        </dgm:presLayoutVars>
      </dgm:prSet>
      <dgm:spPr/>
    </dgm:pt>
    <dgm:pt modelId="{CFB12C05-6D92-42DE-B7E8-04AF34E0E3CC}" type="pres">
      <dgm:prSet presAssocID="{E349E69C-684E-4B89-A3E0-EEBC3668BD2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5C89749-1D83-4EF0-9078-72653A776BDF}" type="pres">
      <dgm:prSet presAssocID="{AC2A5324-2326-4780-B5E5-0AF69ACBF539}" presName="Name8" presStyleCnt="0"/>
      <dgm:spPr/>
    </dgm:pt>
    <dgm:pt modelId="{8F874F2B-516E-4FEE-B4C0-26FE18A23010}" type="pres">
      <dgm:prSet presAssocID="{AC2A5324-2326-4780-B5E5-0AF69ACBF539}" presName="level" presStyleLbl="node1" presStyleIdx="5" presStyleCnt="6">
        <dgm:presLayoutVars>
          <dgm:chMax val="1"/>
          <dgm:bulletEnabled val="1"/>
        </dgm:presLayoutVars>
      </dgm:prSet>
      <dgm:spPr/>
    </dgm:pt>
    <dgm:pt modelId="{640A32A7-4F4F-45E1-AAAA-A2F312D2F0FA}" type="pres">
      <dgm:prSet presAssocID="{AC2A5324-2326-4780-B5E5-0AF69ACBF53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CDF730B-E83C-4D30-BD5B-798BF586FCEB}" type="presOf" srcId="{140C50D1-11B8-4116-BB49-230C5A92832B}" destId="{7C50C8D2-2D36-4004-830A-097D97E831E9}" srcOrd="0" destOrd="0" presId="urn:microsoft.com/office/officeart/2005/8/layout/pyramid1"/>
    <dgm:cxn modelId="{409E1C13-5B20-4324-B569-184AC430CF30}" type="presOf" srcId="{E349E69C-684E-4B89-A3E0-EEBC3668BD2F}" destId="{466C25D5-45D2-48AF-8091-524A4E83E8D2}" srcOrd="0" destOrd="0" presId="urn:microsoft.com/office/officeart/2005/8/layout/pyramid1"/>
    <dgm:cxn modelId="{B6056214-F051-4E55-9F48-261658733183}" type="presOf" srcId="{E349E69C-684E-4B89-A3E0-EEBC3668BD2F}" destId="{CFB12C05-6D92-42DE-B7E8-04AF34E0E3CC}" srcOrd="1" destOrd="0" presId="urn:microsoft.com/office/officeart/2005/8/layout/pyramid1"/>
    <dgm:cxn modelId="{98C8CB23-50F3-41CB-A831-12409936EF86}" srcId="{140C50D1-11B8-4116-BB49-230C5A92832B}" destId="{E349E69C-684E-4B89-A3E0-EEBC3668BD2F}" srcOrd="4" destOrd="0" parTransId="{ACED2202-7B60-4DE3-BD65-3A3560955420}" sibTransId="{DD9E1BBC-07D6-4378-AD0E-F0C6D0C96FFF}"/>
    <dgm:cxn modelId="{4F095938-E69D-400E-AA19-DF8572FF5CDE}" type="presOf" srcId="{AC2A5324-2326-4780-B5E5-0AF69ACBF539}" destId="{640A32A7-4F4F-45E1-AAAA-A2F312D2F0FA}" srcOrd="1" destOrd="0" presId="urn:microsoft.com/office/officeart/2005/8/layout/pyramid1"/>
    <dgm:cxn modelId="{9DFC4F6D-A14E-43D7-891B-D2A3BA3CBC04}" type="presOf" srcId="{A8375A76-91D8-4761-BD0D-086A1D5CFDED}" destId="{67A3B1ED-C101-4451-A5EB-6B90F6EEEB9C}" srcOrd="0" destOrd="0" presId="urn:microsoft.com/office/officeart/2005/8/layout/pyramid1"/>
    <dgm:cxn modelId="{D47D836F-076F-40A2-8DEC-2B3AF57CD9FB}" type="presOf" srcId="{4488E287-BA02-4543-8137-7F2D70369B1B}" destId="{8A7C56DB-4FA3-4A1B-9D64-E9D7D5EDF85C}" srcOrd="1" destOrd="0" presId="urn:microsoft.com/office/officeart/2005/8/layout/pyramid1"/>
    <dgm:cxn modelId="{7941D273-AA97-42AB-BC69-AADB2C4D5B05}" srcId="{140C50D1-11B8-4116-BB49-230C5A92832B}" destId="{F7412EB5-C559-45CA-8FA1-07F5782BEF36}" srcOrd="3" destOrd="0" parTransId="{5AC898F4-1C88-40CE-88A6-AA5BB4D22029}" sibTransId="{37BFECB1-3E13-4F25-8849-27AE739DA428}"/>
    <dgm:cxn modelId="{E704A974-53DE-4187-8562-95A68562B47C}" type="presOf" srcId="{4488E287-BA02-4543-8137-7F2D70369B1B}" destId="{9413B82B-07BE-45C1-8E42-CE12CD702CC7}" srcOrd="0" destOrd="0" presId="urn:microsoft.com/office/officeart/2005/8/layout/pyramid1"/>
    <dgm:cxn modelId="{9846EE76-A5F7-45AB-BBB4-674A9AB4E3C9}" srcId="{140C50D1-11B8-4116-BB49-230C5A92832B}" destId="{94C5C4EA-279F-4B3D-8A69-541B54DD3742}" srcOrd="2" destOrd="0" parTransId="{C2EDF3F7-1788-4741-BD32-0FFA4D6D69AB}" sibTransId="{56607DF9-67FE-47B4-B3D7-3B9CDA04A58F}"/>
    <dgm:cxn modelId="{E26C9E90-68E7-4885-966A-9F82096C6C5A}" type="presOf" srcId="{F7412EB5-C559-45CA-8FA1-07F5782BEF36}" destId="{A89D4EB5-20C5-4A4A-9279-5EE0D5B13A66}" srcOrd="0" destOrd="0" presId="urn:microsoft.com/office/officeart/2005/8/layout/pyramid1"/>
    <dgm:cxn modelId="{2F8A65A5-A97A-4C15-AFB2-461629E3FCA4}" type="presOf" srcId="{F7412EB5-C559-45CA-8FA1-07F5782BEF36}" destId="{6E8D1CD5-C482-4934-83A8-B7DA8BDF3495}" srcOrd="1" destOrd="0" presId="urn:microsoft.com/office/officeart/2005/8/layout/pyramid1"/>
    <dgm:cxn modelId="{9298A9A9-5E3D-42B5-A446-7A8252EEBD63}" type="presOf" srcId="{94C5C4EA-279F-4B3D-8A69-541B54DD3742}" destId="{F5498BF9-DF8D-4F74-81E8-198787DE22F1}" srcOrd="0" destOrd="0" presId="urn:microsoft.com/office/officeart/2005/8/layout/pyramid1"/>
    <dgm:cxn modelId="{7C0A19AB-737C-401F-BD5D-508702B2C5D9}" type="presOf" srcId="{AC2A5324-2326-4780-B5E5-0AF69ACBF539}" destId="{8F874F2B-516E-4FEE-B4C0-26FE18A23010}" srcOrd="0" destOrd="0" presId="urn:microsoft.com/office/officeart/2005/8/layout/pyramid1"/>
    <dgm:cxn modelId="{11BCC9C4-CB45-4B73-99D5-31A6E7AAF732}" srcId="{140C50D1-11B8-4116-BB49-230C5A92832B}" destId="{AC2A5324-2326-4780-B5E5-0AF69ACBF539}" srcOrd="5" destOrd="0" parTransId="{42D1C62A-738E-4E35-917C-C1F2773096E9}" sibTransId="{E6D45907-3CC6-40EA-97F7-0A4E0499DD0E}"/>
    <dgm:cxn modelId="{D70C44CE-58DD-4DEC-918D-EC4C7D890CDD}" type="presOf" srcId="{A8375A76-91D8-4761-BD0D-086A1D5CFDED}" destId="{B8530179-FA5A-4882-AF71-61F3A8B03851}" srcOrd="1" destOrd="0" presId="urn:microsoft.com/office/officeart/2005/8/layout/pyramid1"/>
    <dgm:cxn modelId="{14D387E9-F7B9-472C-95AA-64A3E06DCE50}" srcId="{140C50D1-11B8-4116-BB49-230C5A92832B}" destId="{4488E287-BA02-4543-8137-7F2D70369B1B}" srcOrd="0" destOrd="0" parTransId="{73D4B209-FC23-4093-8477-92510B512951}" sibTransId="{F516D575-7B00-4A0D-9F7B-039D35CEDF83}"/>
    <dgm:cxn modelId="{48110FEA-E6C9-45A5-9DA7-47DB1894886C}" srcId="{140C50D1-11B8-4116-BB49-230C5A92832B}" destId="{A8375A76-91D8-4761-BD0D-086A1D5CFDED}" srcOrd="1" destOrd="0" parTransId="{6858FA59-B04C-4FA7-94F3-7207F1C91A2D}" sibTransId="{1DF7F425-6AC1-4DB4-B497-32E08AA3AFFC}"/>
    <dgm:cxn modelId="{B9C792EC-B66D-4D42-8CDD-73A172BF6A6F}" type="presOf" srcId="{94C5C4EA-279F-4B3D-8A69-541B54DD3742}" destId="{7A35D3BB-F368-4C00-BF5A-D3171EF18312}" srcOrd="1" destOrd="0" presId="urn:microsoft.com/office/officeart/2005/8/layout/pyramid1"/>
    <dgm:cxn modelId="{48AA0CEC-7D41-4C89-8EAF-231028E23865}" type="presParOf" srcId="{7C50C8D2-2D36-4004-830A-097D97E831E9}" destId="{93F0FA3D-636D-439F-A267-47044F14E3CD}" srcOrd="0" destOrd="0" presId="urn:microsoft.com/office/officeart/2005/8/layout/pyramid1"/>
    <dgm:cxn modelId="{F24DC14A-448F-4C02-8DA9-935B85C39700}" type="presParOf" srcId="{93F0FA3D-636D-439F-A267-47044F14E3CD}" destId="{9413B82B-07BE-45C1-8E42-CE12CD702CC7}" srcOrd="0" destOrd="0" presId="urn:microsoft.com/office/officeart/2005/8/layout/pyramid1"/>
    <dgm:cxn modelId="{A75B5869-C791-4BBE-98F0-C38293F3968D}" type="presParOf" srcId="{93F0FA3D-636D-439F-A267-47044F14E3CD}" destId="{8A7C56DB-4FA3-4A1B-9D64-E9D7D5EDF85C}" srcOrd="1" destOrd="0" presId="urn:microsoft.com/office/officeart/2005/8/layout/pyramid1"/>
    <dgm:cxn modelId="{99843E2E-19CD-4B3E-9F26-B364777E70D7}" type="presParOf" srcId="{7C50C8D2-2D36-4004-830A-097D97E831E9}" destId="{833A0F52-92E4-4F49-BE3A-2A1FE94E2E22}" srcOrd="1" destOrd="0" presId="urn:microsoft.com/office/officeart/2005/8/layout/pyramid1"/>
    <dgm:cxn modelId="{4557F47D-C78C-480F-A9B1-CBDFC8F3A4A4}" type="presParOf" srcId="{833A0F52-92E4-4F49-BE3A-2A1FE94E2E22}" destId="{67A3B1ED-C101-4451-A5EB-6B90F6EEEB9C}" srcOrd="0" destOrd="0" presId="urn:microsoft.com/office/officeart/2005/8/layout/pyramid1"/>
    <dgm:cxn modelId="{12558A77-DE3C-48AE-B2CB-578F2B18F927}" type="presParOf" srcId="{833A0F52-92E4-4F49-BE3A-2A1FE94E2E22}" destId="{B8530179-FA5A-4882-AF71-61F3A8B03851}" srcOrd="1" destOrd="0" presId="urn:microsoft.com/office/officeart/2005/8/layout/pyramid1"/>
    <dgm:cxn modelId="{6C9C2629-DDF7-4EEC-A8D9-BA7CE978CB56}" type="presParOf" srcId="{7C50C8D2-2D36-4004-830A-097D97E831E9}" destId="{1EEB1517-EFC7-4E96-8549-9BE30B33B043}" srcOrd="2" destOrd="0" presId="urn:microsoft.com/office/officeart/2005/8/layout/pyramid1"/>
    <dgm:cxn modelId="{5F3BBBB7-C3F1-466E-B950-2F8359EC7500}" type="presParOf" srcId="{1EEB1517-EFC7-4E96-8549-9BE30B33B043}" destId="{F5498BF9-DF8D-4F74-81E8-198787DE22F1}" srcOrd="0" destOrd="0" presId="urn:microsoft.com/office/officeart/2005/8/layout/pyramid1"/>
    <dgm:cxn modelId="{458BC92B-327D-4E19-A6DF-7916FD83AE2C}" type="presParOf" srcId="{1EEB1517-EFC7-4E96-8549-9BE30B33B043}" destId="{7A35D3BB-F368-4C00-BF5A-D3171EF18312}" srcOrd="1" destOrd="0" presId="urn:microsoft.com/office/officeart/2005/8/layout/pyramid1"/>
    <dgm:cxn modelId="{A8D049DD-6F9F-4084-8B7C-6DC23164B8CD}" type="presParOf" srcId="{7C50C8D2-2D36-4004-830A-097D97E831E9}" destId="{7755D0F5-A3C7-45E3-AD0E-9CE70B293598}" srcOrd="3" destOrd="0" presId="urn:microsoft.com/office/officeart/2005/8/layout/pyramid1"/>
    <dgm:cxn modelId="{E97CCF49-8276-4C7D-B2B3-76AC80A15608}" type="presParOf" srcId="{7755D0F5-A3C7-45E3-AD0E-9CE70B293598}" destId="{A89D4EB5-20C5-4A4A-9279-5EE0D5B13A66}" srcOrd="0" destOrd="0" presId="urn:microsoft.com/office/officeart/2005/8/layout/pyramid1"/>
    <dgm:cxn modelId="{0B46D3F4-5958-49A9-A245-8479BB613854}" type="presParOf" srcId="{7755D0F5-A3C7-45E3-AD0E-9CE70B293598}" destId="{6E8D1CD5-C482-4934-83A8-B7DA8BDF3495}" srcOrd="1" destOrd="0" presId="urn:microsoft.com/office/officeart/2005/8/layout/pyramid1"/>
    <dgm:cxn modelId="{01AA9D73-B059-44DF-91D2-C32576672C1F}" type="presParOf" srcId="{7C50C8D2-2D36-4004-830A-097D97E831E9}" destId="{3137872D-C27E-46EE-9E9E-8296C50EB993}" srcOrd="4" destOrd="0" presId="urn:microsoft.com/office/officeart/2005/8/layout/pyramid1"/>
    <dgm:cxn modelId="{983D7E7C-EE7F-47F5-B699-C70E6B7049D5}" type="presParOf" srcId="{3137872D-C27E-46EE-9E9E-8296C50EB993}" destId="{466C25D5-45D2-48AF-8091-524A4E83E8D2}" srcOrd="0" destOrd="0" presId="urn:microsoft.com/office/officeart/2005/8/layout/pyramid1"/>
    <dgm:cxn modelId="{9603A088-EDDA-404C-8281-12A918D43E2B}" type="presParOf" srcId="{3137872D-C27E-46EE-9E9E-8296C50EB993}" destId="{CFB12C05-6D92-42DE-B7E8-04AF34E0E3CC}" srcOrd="1" destOrd="0" presId="urn:microsoft.com/office/officeart/2005/8/layout/pyramid1"/>
    <dgm:cxn modelId="{CABED84F-672D-4970-ABFF-BD1F097E5FA4}" type="presParOf" srcId="{7C50C8D2-2D36-4004-830A-097D97E831E9}" destId="{55C89749-1D83-4EF0-9078-72653A776BDF}" srcOrd="5" destOrd="0" presId="urn:microsoft.com/office/officeart/2005/8/layout/pyramid1"/>
    <dgm:cxn modelId="{4C219D23-E62D-4F61-933E-1131D438EE08}" type="presParOf" srcId="{55C89749-1D83-4EF0-9078-72653A776BDF}" destId="{8F874F2B-516E-4FEE-B4C0-26FE18A23010}" srcOrd="0" destOrd="0" presId="urn:microsoft.com/office/officeart/2005/8/layout/pyramid1"/>
    <dgm:cxn modelId="{AC626D50-2C74-4157-922F-67EDCF7FDC0F}" type="presParOf" srcId="{55C89749-1D83-4EF0-9078-72653A776BDF}" destId="{640A32A7-4F4F-45E1-AAAA-A2F312D2F0F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3B82B-07BE-45C1-8E42-CE12CD702CC7}">
      <dsp:nvSpPr>
        <dsp:cNvPr id="0" name=""/>
        <dsp:cNvSpPr/>
      </dsp:nvSpPr>
      <dsp:spPr>
        <a:xfrm>
          <a:off x="2193523" y="0"/>
          <a:ext cx="3634936" cy="833141"/>
        </a:xfrm>
        <a:prstGeom prst="trapezoid">
          <a:avLst>
            <a:gd name="adj" fmla="val 81299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solidFill>
                <a:srgbClr val="FF0000"/>
              </a:solidFill>
            </a:rPr>
            <a:t>C</a:t>
          </a:r>
          <a:r>
            <a:rPr lang="es-EC" sz="2800" kern="1200" dirty="0">
              <a:solidFill>
                <a:schemeClr val="tx1"/>
              </a:solidFill>
            </a:rPr>
            <a:t>uarentenas focalizadas y con</a:t>
          </a:r>
          <a:r>
            <a:rPr lang="es-EC" sz="2800" kern="1200" dirty="0"/>
            <a:t>trol </a:t>
          </a:r>
          <a:r>
            <a:rPr lang="es-EC" sz="2600" kern="1200" dirty="0"/>
            <a:t>de brotes</a:t>
          </a:r>
        </a:p>
      </dsp:txBody>
      <dsp:txXfrm>
        <a:off x="2193523" y="0"/>
        <a:ext cx="3634936" cy="833141"/>
      </dsp:txXfrm>
    </dsp:sp>
    <dsp:sp modelId="{67A3B1ED-C101-4451-A5EB-6B90F6EEEB9C}">
      <dsp:nvSpPr>
        <dsp:cNvPr id="0" name=""/>
        <dsp:cNvSpPr/>
      </dsp:nvSpPr>
      <dsp:spPr>
        <a:xfrm>
          <a:off x="1683823" y="833141"/>
          <a:ext cx="4760352" cy="833141"/>
        </a:xfrm>
        <a:prstGeom prst="trapezoid">
          <a:avLst>
            <a:gd name="adj" fmla="val 81299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600" kern="1200" dirty="0">
              <a:solidFill>
                <a:srgbClr val="FF0000"/>
              </a:solidFill>
            </a:rPr>
            <a:t>R</a:t>
          </a:r>
          <a:r>
            <a:rPr lang="es-EC" sz="2700" kern="1200" dirty="0"/>
            <a:t>astreo de contactos</a:t>
          </a:r>
        </a:p>
      </dsp:txBody>
      <dsp:txXfrm>
        <a:off x="2516885" y="833141"/>
        <a:ext cx="3094229" cy="833141"/>
      </dsp:txXfrm>
    </dsp:sp>
    <dsp:sp modelId="{F5498BF9-DF8D-4F74-81E8-198787DE22F1}">
      <dsp:nvSpPr>
        <dsp:cNvPr id="0" name=""/>
        <dsp:cNvSpPr/>
      </dsp:nvSpPr>
      <dsp:spPr>
        <a:xfrm>
          <a:off x="1247729" y="1666283"/>
          <a:ext cx="5632541" cy="833141"/>
        </a:xfrm>
        <a:prstGeom prst="trapezoid">
          <a:avLst>
            <a:gd name="adj" fmla="val 81299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600" b="1" kern="1200" dirty="0">
              <a:solidFill>
                <a:srgbClr val="FF0000"/>
              </a:solidFill>
            </a:rPr>
            <a:t>P</a:t>
          </a:r>
          <a:r>
            <a:rPr lang="es-EC" sz="2700" kern="1200" dirty="0"/>
            <a:t>ruebas </a:t>
          </a:r>
        </a:p>
      </dsp:txBody>
      <dsp:txXfrm>
        <a:off x="2233424" y="1666283"/>
        <a:ext cx="3661151" cy="833141"/>
      </dsp:txXfrm>
    </dsp:sp>
    <dsp:sp modelId="{A89D4EB5-20C5-4A4A-9279-5EE0D5B13A66}">
      <dsp:nvSpPr>
        <dsp:cNvPr id="0" name=""/>
        <dsp:cNvSpPr/>
      </dsp:nvSpPr>
      <dsp:spPr>
        <a:xfrm>
          <a:off x="755362" y="2499425"/>
          <a:ext cx="6617275" cy="833141"/>
        </a:xfrm>
        <a:prstGeom prst="trapezoid">
          <a:avLst>
            <a:gd name="adj" fmla="val 81299"/>
          </a:avLst>
        </a:prstGeom>
        <a:solidFill>
          <a:srgbClr val="FF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600" b="1" kern="1200" dirty="0">
              <a:solidFill>
                <a:srgbClr val="FF0000"/>
              </a:solidFill>
            </a:rPr>
            <a:t>S</a:t>
          </a:r>
          <a:r>
            <a:rPr lang="es-EC" sz="2700" kern="1200" dirty="0"/>
            <a:t>eguimiento de enfermos</a:t>
          </a:r>
        </a:p>
      </dsp:txBody>
      <dsp:txXfrm>
        <a:off x="1913385" y="2499425"/>
        <a:ext cx="4301229" cy="833141"/>
      </dsp:txXfrm>
    </dsp:sp>
    <dsp:sp modelId="{466C25D5-45D2-48AF-8091-524A4E83E8D2}">
      <dsp:nvSpPr>
        <dsp:cNvPr id="0" name=""/>
        <dsp:cNvSpPr/>
      </dsp:nvSpPr>
      <dsp:spPr>
        <a:xfrm>
          <a:off x="381000" y="3332566"/>
          <a:ext cx="7365999" cy="833141"/>
        </a:xfrm>
        <a:prstGeom prst="trapezoid">
          <a:avLst>
            <a:gd name="adj" fmla="val 81299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600" b="1" kern="1200" dirty="0">
              <a:solidFill>
                <a:srgbClr val="FF0000"/>
              </a:solidFill>
            </a:rPr>
            <a:t>I</a:t>
          </a:r>
          <a:r>
            <a:rPr lang="es-EC" sz="2700" kern="1200" dirty="0"/>
            <a:t>dentificación de casos</a:t>
          </a:r>
        </a:p>
      </dsp:txBody>
      <dsp:txXfrm>
        <a:off x="1670049" y="3332566"/>
        <a:ext cx="4787900" cy="833141"/>
      </dsp:txXfrm>
    </dsp:sp>
    <dsp:sp modelId="{8F874F2B-516E-4FEE-B4C0-26FE18A23010}">
      <dsp:nvSpPr>
        <dsp:cNvPr id="0" name=""/>
        <dsp:cNvSpPr/>
      </dsp:nvSpPr>
      <dsp:spPr>
        <a:xfrm>
          <a:off x="0" y="4165708"/>
          <a:ext cx="8128000" cy="833141"/>
        </a:xfrm>
        <a:prstGeom prst="trapezoid">
          <a:avLst>
            <a:gd name="adj" fmla="val 81299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600" b="1" kern="1200" dirty="0">
              <a:solidFill>
                <a:srgbClr val="FF0000"/>
              </a:solidFill>
            </a:rPr>
            <a:t>V</a:t>
          </a:r>
          <a:r>
            <a:rPr lang="es-EC" sz="2700" kern="1200" dirty="0"/>
            <a:t>acunación</a:t>
          </a:r>
        </a:p>
      </dsp:txBody>
      <dsp:txXfrm>
        <a:off x="1422399" y="4165708"/>
        <a:ext cx="5283200" cy="833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3399B8-5CC3-4181-AE9A-D1C9BFC85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6661A4-C4D8-4936-8130-7A034885C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0B4056-AD3E-416B-AF20-02B156EA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19CA-38D8-482A-B061-1731FBCD4FF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45F645-7609-449A-8B58-2E1FB4B58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863C8A-9AF2-40EC-8C3C-4413CCC5B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CB4-A733-4CB8-BE7A-5EFFCF3AAD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1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A49BA9-72FE-4F2F-8A8E-86464DC60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4DF1B0-8C07-45F2-AD97-880CE0B98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E9DD72-9006-48A5-9F0B-808559323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19CA-38D8-482A-B061-1731FBCD4FF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7CC479-CFAA-42F4-98A2-8E45CB11A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B07CAE-F8A8-454D-982A-03F89568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CB4-A733-4CB8-BE7A-5EFFCF3AAD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3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2EE5F4D-6633-4C9A-8EF3-2D1B6107C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9721E1-CCEC-4092-85D5-D5CEDB770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C4D0B7-4436-4D28-A4D0-BFEE2118F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19CA-38D8-482A-B061-1731FBCD4FF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503164-97EB-4757-AD70-0601214D3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FAEE91-66F5-42EA-84A2-D13E5B1C5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CB4-A733-4CB8-BE7A-5EFFCF3AAD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0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DB6B8C-A71B-4441-98EF-BA7CA8A33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CFE3B4-E23A-492F-A669-A43E48B7F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433473-15E1-4C94-99E2-8B6D83789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19CA-38D8-482A-B061-1731FBCD4FF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EDCFD2-04CD-4BBB-859B-D96B6BD01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36B490-FA51-4363-815A-BA99E965D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CB4-A733-4CB8-BE7A-5EFFCF3AAD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2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DB5D6-3BEE-4864-8126-A331497A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F1689D-7EB2-4B1E-932E-36A87229A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7A360B-5843-4C90-8A6D-7212EB929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19CA-38D8-482A-B061-1731FBCD4FF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D76038-0B92-4084-85D3-5C458C596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47D55F-F772-4176-8669-5AAEE1C0E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CB4-A733-4CB8-BE7A-5EFFCF3AAD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1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15F807-77FD-4755-AEBD-2E1563570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3A6783-F19B-4533-B750-F0DB2B3C2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AA75E5-E087-4950-BE8D-BE6E16366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9DB849-3604-479B-AF3E-044737D0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19CA-38D8-482A-B061-1731FBCD4FF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95D1D6-5953-4A47-A52F-34DA0C158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C83884-4A55-4FB8-A784-332DE7C61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CB4-A733-4CB8-BE7A-5EFFCF3AAD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C50EC0-836D-4D90-BCE0-523F163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727588-B9E9-4E39-A79F-07FA9A721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73DF46-9BA1-4BFD-BDFB-B011BC1F5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2E228CE-F5B0-4044-B84A-7FB567942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470865-1A96-4C3D-9DA3-B7EE53A7A1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8953FB9-0DFD-45D4-9CDB-3513485FD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19CA-38D8-482A-B061-1731FBCD4FF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6C9A1DD-D389-4B70-9679-DA9C553B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BD2410-BDB8-4923-818F-682F4964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CB4-A733-4CB8-BE7A-5EFFCF3AAD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2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B7113-10AC-4874-A0B1-97587DFC4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FB2A99-2C62-4860-81A1-44E7CB25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19CA-38D8-482A-B061-1731FBCD4FF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A827EC-7DA0-4016-9956-6B7FCD8A4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E0BF2A7-2D76-412A-BB5B-E96F3DAF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CB4-A733-4CB8-BE7A-5EFFCF3AAD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0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03D92F-3C1D-458B-949C-51FAD1DB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19CA-38D8-482A-B061-1731FBCD4FF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5B236BD-B96C-405E-8F91-6C3B80249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EB6680-220E-43A6-905D-3AC0F7BD8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CB4-A733-4CB8-BE7A-5EFFCF3AAD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8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3D3B09-085B-4616-BB38-D13D52BEE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75EA33-CAF5-48CD-B459-94BF90249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782726-1F00-45A0-958E-99C248CFE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FE5361-1A8C-4B0A-96B4-14734DE5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19CA-38D8-482A-B061-1731FBCD4FF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4AB8E9-1393-401F-9B8F-854F56B0B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8C193E-6EFE-4ADD-80E4-6A80B527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CB4-A733-4CB8-BE7A-5EFFCF3AAD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2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A5F83-CF58-42DA-B86C-9BD9D53D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D95C216-7511-4254-8668-2B0C48C8C2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5731C3-1519-4DEE-BC71-F96DD2596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18BE8C-951C-4E99-9460-25BBAF19E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19CA-38D8-482A-B061-1731FBCD4FF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517DF8-92B2-4469-A4BF-F398B987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AA8D1A-B664-4E1B-BEE8-BD9691DC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CB4-A733-4CB8-BE7A-5EFFCF3AAD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9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D8207DC-0463-47E4-BB68-5C6F5DD5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3E4C9A-9941-4EE9-A101-852F25A03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5F5690-BDEE-46DB-861D-6C9011D34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319CA-38D8-482A-B061-1731FBCD4FF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0D45A1-308B-415F-BC1C-1B6C874C7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A54FEA-B441-42B7-B207-220DCB816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DFCB4-A733-4CB8-BE7A-5EFFCF3AAD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4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Imagen 6">
            <a:extLst>
              <a:ext uri="{FF2B5EF4-FFF2-40B4-BE49-F238E27FC236}">
                <a16:creationId xmlns:a16="http://schemas.microsoft.com/office/drawing/2014/main" id="{DBA619F8-DAC3-4B68-A63E-A882482A2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2" t="31883" r="24518" b="35459"/>
          <a:stretch/>
        </p:blipFill>
        <p:spPr bwMode="auto">
          <a:xfrm>
            <a:off x="787789" y="334974"/>
            <a:ext cx="11226019" cy="419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6D990F0-6826-41CA-89E8-51B30FC263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00" t="36506" r="38846" b="47486"/>
          <a:stretch/>
        </p:blipFill>
        <p:spPr>
          <a:xfrm>
            <a:off x="1521465" y="4293676"/>
            <a:ext cx="2700997" cy="109728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351775B-625B-4CB1-8DF6-746415880D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192" t="38803" r="38845" b="42356"/>
          <a:stretch/>
        </p:blipFill>
        <p:spPr>
          <a:xfrm>
            <a:off x="7871064" y="4241081"/>
            <a:ext cx="2799471" cy="129151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9BFFA16-3C1E-4D69-8DEA-EE6DF7DA39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109" t="16541" r="36087" b="7454"/>
          <a:stretch/>
        </p:blipFill>
        <p:spPr>
          <a:xfrm>
            <a:off x="5280568" y="3863661"/>
            <a:ext cx="1775008" cy="155418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A58F5CC-70F5-4EA3-A09D-763DED1AA435}"/>
              </a:ext>
            </a:extLst>
          </p:cNvPr>
          <p:cNvSpPr/>
          <p:nvPr/>
        </p:nvSpPr>
        <p:spPr>
          <a:xfrm>
            <a:off x="4878025" y="5390956"/>
            <a:ext cx="25800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Plataforma por la Salud y la Vida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72BB7C-7ABB-4F69-9913-F2C84E2E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93765" cy="1325563"/>
          </a:xfrm>
        </p:spPr>
        <p:txBody>
          <a:bodyPr/>
          <a:lstStyle/>
          <a:p>
            <a:r>
              <a:rPr lang="es-EC" b="1" dirty="0"/>
              <a:t>¿Por qué Chile no controla la epidemia?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4F8011-DFC7-49BF-B0BC-90E8CEB83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/>
              <a:t>1. Confianza en la vacuna determinó abandono de medidas individuales de prevención: No uso mascarilla y distanciamiento social</a:t>
            </a:r>
          </a:p>
          <a:p>
            <a:pPr marL="0" indent="0">
              <a:buNone/>
            </a:pPr>
            <a:r>
              <a:rPr lang="es-EC" dirty="0"/>
              <a:t>2. Eficacia de la vacuna Sinovac baja para evitar transmisión</a:t>
            </a:r>
          </a:p>
          <a:p>
            <a:pPr marL="0" indent="0">
              <a:buNone/>
            </a:pPr>
            <a:r>
              <a:rPr lang="es-EC" dirty="0"/>
              <a:t>3. Presencia de variantes de Sars-Cov2: </a:t>
            </a:r>
          </a:p>
          <a:p>
            <a:pPr marL="0" indent="0">
              <a:buNone/>
            </a:pPr>
            <a:r>
              <a:rPr lang="es-MX" sz="2000" b="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B.1.1.7 (</a:t>
            </a:r>
            <a:r>
              <a:rPr lang="es-MX" sz="2000" b="1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Reino Unido</a:t>
            </a:r>
            <a:r>
              <a:rPr lang="es-MX" sz="2000" b="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); P.1 (</a:t>
            </a:r>
            <a:r>
              <a:rPr lang="es-MX" sz="2000" b="1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Brasil</a:t>
            </a:r>
            <a:r>
              <a:rPr lang="es-MX" sz="2000" b="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); P.2 (</a:t>
            </a:r>
            <a:r>
              <a:rPr lang="es-MX" sz="2000" b="1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Rio de Janeiro, Brasil</a:t>
            </a:r>
            <a:r>
              <a:rPr lang="es-MX" sz="2000" b="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); B.1.427/429 (</a:t>
            </a:r>
            <a:r>
              <a:rPr lang="es-MX" sz="2000" b="1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California, Estados Unidos</a:t>
            </a:r>
            <a:r>
              <a:rPr lang="es-MX" sz="2000" b="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); B.1.525 (</a:t>
            </a:r>
            <a:r>
              <a:rPr lang="es-MX" sz="2000" b="1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Nigeria</a:t>
            </a:r>
            <a:r>
              <a:rPr lang="es-MX" sz="2000" b="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).</a:t>
            </a:r>
          </a:p>
          <a:p>
            <a:pPr marL="0" indent="0">
              <a:buNone/>
            </a:pPr>
            <a:r>
              <a:rPr lang="es-EC" dirty="0"/>
              <a:t>4. Pruebas y rastreo de contactos insuficiente: 60.000 pruebas diarias, 8,5% índice de positividad</a:t>
            </a:r>
          </a:p>
          <a:p>
            <a:pPr marL="0" indent="0">
              <a:buNone/>
            </a:pPr>
            <a:r>
              <a:rPr lang="es-EC" dirty="0"/>
              <a:t>5. Inicio del invierno: más humedad mayor transmisión</a:t>
            </a: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8C6420-B02B-4086-A826-26BCC2D326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37" t="49663" r="41386" b="25913"/>
          <a:stretch/>
        </p:blipFill>
        <p:spPr>
          <a:xfrm>
            <a:off x="8857957" y="436098"/>
            <a:ext cx="2621423" cy="121041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91622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93B23F-83CA-41C6-8787-2FCE3A727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46145" cy="1325563"/>
          </a:xfrm>
        </p:spPr>
        <p:txBody>
          <a:bodyPr/>
          <a:lstStyle/>
          <a:p>
            <a:r>
              <a:rPr lang="es-EC" b="1" dirty="0"/>
              <a:t>¿Cómo Estados Unidos controló la epidemia?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B3DCC4D2-3D50-41FA-BB33-45B4F07A3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950" t="34343" r="38610" b="35194"/>
          <a:stretch/>
        </p:blipFill>
        <p:spPr>
          <a:xfrm>
            <a:off x="1125415" y="4203382"/>
            <a:ext cx="4768947" cy="1522169"/>
          </a:xfr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EC7DF46-4F3E-448A-ADEB-E60FC81FF1C1}"/>
              </a:ext>
            </a:extLst>
          </p:cNvPr>
          <p:cNvSpPr txBox="1"/>
          <p:nvPr/>
        </p:nvSpPr>
        <p:spPr>
          <a:xfrm>
            <a:off x="1392702" y="1690688"/>
            <a:ext cx="353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/>
              <a:t>Casos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B1A98A6-86DF-4D95-A3A7-C95B33A2A667}"/>
              </a:ext>
            </a:extLst>
          </p:cNvPr>
          <p:cNvSpPr txBox="1"/>
          <p:nvPr/>
        </p:nvSpPr>
        <p:spPr>
          <a:xfrm>
            <a:off x="6639951" y="1690688"/>
            <a:ext cx="353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/>
              <a:t>Defunciones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1841441-3421-41BC-B138-81F00C0F7F68}"/>
              </a:ext>
            </a:extLst>
          </p:cNvPr>
          <p:cNvSpPr txBox="1"/>
          <p:nvPr/>
        </p:nvSpPr>
        <p:spPr>
          <a:xfrm>
            <a:off x="1392702" y="3740761"/>
            <a:ext cx="353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/>
              <a:t>Pruebas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7CB1272-0DF9-4A2C-9778-A91973817FB4}"/>
              </a:ext>
            </a:extLst>
          </p:cNvPr>
          <p:cNvSpPr txBox="1"/>
          <p:nvPr/>
        </p:nvSpPr>
        <p:spPr>
          <a:xfrm>
            <a:off x="6764215" y="3586612"/>
            <a:ext cx="353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/>
              <a:t>Vacunados</a:t>
            </a:r>
            <a:r>
              <a:rPr lang="es-EC" sz="3200" b="1" dirty="0"/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C54F335-6FBB-43DB-9548-9C794112CB01}"/>
              </a:ext>
            </a:extLst>
          </p:cNvPr>
          <p:cNvSpPr txBox="1"/>
          <p:nvPr/>
        </p:nvSpPr>
        <p:spPr>
          <a:xfrm>
            <a:off x="1561511" y="5957339"/>
            <a:ext cx="389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FF0000"/>
                </a:solidFill>
              </a:rPr>
              <a:t>Índice de positividad 2,6%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AB67E52-7AD4-4920-B81E-5796BA4522FD}"/>
              </a:ext>
            </a:extLst>
          </p:cNvPr>
          <p:cNvSpPr txBox="1"/>
          <p:nvPr/>
        </p:nvSpPr>
        <p:spPr>
          <a:xfrm>
            <a:off x="6457070" y="5908392"/>
            <a:ext cx="3896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FF0000"/>
                </a:solidFill>
              </a:rPr>
              <a:t>Una dosis 54,6%</a:t>
            </a:r>
          </a:p>
          <a:p>
            <a:r>
              <a:rPr lang="es-EC" sz="2400" b="1" dirty="0">
                <a:solidFill>
                  <a:srgbClr val="FF0000"/>
                </a:solidFill>
              </a:rPr>
              <a:t>Dos dosis 46,6%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32E254E-F2E5-45EE-8E96-485B0FB8D9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37" t="49663" r="41386" b="25913"/>
          <a:stretch/>
        </p:blipFill>
        <p:spPr>
          <a:xfrm>
            <a:off x="8857957" y="436098"/>
            <a:ext cx="2621423" cy="121041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5A06296-023C-4938-BB4C-BBE8AE7DCB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22" t="29362" r="28043" b="24046"/>
          <a:stretch/>
        </p:blipFill>
        <p:spPr>
          <a:xfrm>
            <a:off x="1359317" y="2394901"/>
            <a:ext cx="4535046" cy="152216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F49C0F5-5A5D-4ACA-A011-271064BE8A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609" t="29749" r="28043" b="24432"/>
          <a:stretch/>
        </p:blipFill>
        <p:spPr>
          <a:xfrm>
            <a:off x="6457069" y="2275462"/>
            <a:ext cx="4727765" cy="135532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9BC2C87-F53B-4CDB-81EB-D80A63E3F5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522" t="24721" r="38912" b="34679"/>
          <a:stretch/>
        </p:blipFill>
        <p:spPr>
          <a:xfrm>
            <a:off x="6457069" y="4171387"/>
            <a:ext cx="4593713" cy="177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1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205289-0D40-4DF1-8619-FA7642E0F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¿Cómo controló la India el brote epidémico por la variante Delta?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28F4146-7380-4855-9039-BF825162FE5C}"/>
              </a:ext>
            </a:extLst>
          </p:cNvPr>
          <p:cNvSpPr txBox="1"/>
          <p:nvPr/>
        </p:nvSpPr>
        <p:spPr>
          <a:xfrm>
            <a:off x="1392702" y="1690688"/>
            <a:ext cx="353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/>
              <a:t>Casos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DDC1684-AFC4-4742-9365-C39D2185D673}"/>
              </a:ext>
            </a:extLst>
          </p:cNvPr>
          <p:cNvSpPr txBox="1"/>
          <p:nvPr/>
        </p:nvSpPr>
        <p:spPr>
          <a:xfrm>
            <a:off x="6908994" y="1563993"/>
            <a:ext cx="353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/>
              <a:t>Defunciones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FDB9D3A-A2E3-459D-BB8F-C1B1ABFC43EE}"/>
              </a:ext>
            </a:extLst>
          </p:cNvPr>
          <p:cNvSpPr txBox="1"/>
          <p:nvPr/>
        </p:nvSpPr>
        <p:spPr>
          <a:xfrm>
            <a:off x="1649999" y="3605062"/>
            <a:ext cx="353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/>
              <a:t>Pruebas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4594750-0ECD-48C5-9031-7E3C0FDB2A65}"/>
              </a:ext>
            </a:extLst>
          </p:cNvPr>
          <p:cNvSpPr txBox="1"/>
          <p:nvPr/>
        </p:nvSpPr>
        <p:spPr>
          <a:xfrm>
            <a:off x="7369432" y="3576407"/>
            <a:ext cx="353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/>
              <a:t>Vacunados</a:t>
            </a:r>
            <a:r>
              <a:rPr lang="es-EC" sz="3200" b="1" dirty="0"/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4B905AD-2BB3-4EEA-94D5-89DDD9219FE4}"/>
              </a:ext>
            </a:extLst>
          </p:cNvPr>
          <p:cNvSpPr txBox="1"/>
          <p:nvPr/>
        </p:nvSpPr>
        <p:spPr>
          <a:xfrm>
            <a:off x="1561511" y="5957339"/>
            <a:ext cx="389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FF0000"/>
                </a:solidFill>
              </a:rPr>
              <a:t>Índice de positividad 3,0%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0634820-BFE6-4227-B635-767C02B2B070}"/>
              </a:ext>
            </a:extLst>
          </p:cNvPr>
          <p:cNvSpPr txBox="1"/>
          <p:nvPr/>
        </p:nvSpPr>
        <p:spPr>
          <a:xfrm>
            <a:off x="6726113" y="5948151"/>
            <a:ext cx="3896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FF0000"/>
                </a:solidFill>
              </a:rPr>
              <a:t>Una dosis 19,2%</a:t>
            </a:r>
          </a:p>
          <a:p>
            <a:r>
              <a:rPr lang="es-EC" sz="2400" b="1" dirty="0">
                <a:solidFill>
                  <a:srgbClr val="FF0000"/>
                </a:solidFill>
              </a:rPr>
              <a:t>Dos dosis    4,0%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435AAC6-7024-48AF-BDF0-BC18E0D163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42" t="36610" r="38769" b="30140"/>
          <a:stretch/>
        </p:blipFill>
        <p:spPr>
          <a:xfrm>
            <a:off x="1291579" y="4121716"/>
            <a:ext cx="4618892" cy="184501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45C68AB-00D4-424F-9278-8FA16DFA4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05" t="32648" r="38912" b="34099"/>
          <a:stretch/>
        </p:blipFill>
        <p:spPr>
          <a:xfrm>
            <a:off x="6487880" y="4249182"/>
            <a:ext cx="4373217" cy="156613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D747324-EBBC-4EB1-829C-B88C909E42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91" t="34775" r="27935" b="18825"/>
          <a:stretch/>
        </p:blipFill>
        <p:spPr>
          <a:xfrm>
            <a:off x="6639950" y="2275463"/>
            <a:ext cx="4084476" cy="142763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15F989D-5925-4D71-8187-E4AA283696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608" t="31682" r="27501" b="22499"/>
          <a:stretch/>
        </p:blipFill>
        <p:spPr>
          <a:xfrm>
            <a:off x="1392702" y="2325159"/>
            <a:ext cx="4517769" cy="142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22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230F21A-7046-4BAB-B1F7-BBC176896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/>
              <a:t>¿Podemos controlar la epidemia en Ecuador?</a:t>
            </a:r>
            <a:endParaRPr lang="es-EC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A7B0F09-84BE-4BDD-9D79-EF4266EC51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9802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205289-0D40-4DF1-8619-FA7642E0F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62461" cy="1325563"/>
          </a:xfrm>
        </p:spPr>
        <p:txBody>
          <a:bodyPr>
            <a:normAutofit/>
          </a:bodyPr>
          <a:lstStyle/>
          <a:p>
            <a:r>
              <a:rPr lang="es-EC" b="1" dirty="0"/>
              <a:t>Situación Ecuador al 26 de enero 2021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28F4146-7380-4855-9039-BF825162FE5C}"/>
              </a:ext>
            </a:extLst>
          </p:cNvPr>
          <p:cNvSpPr txBox="1"/>
          <p:nvPr/>
        </p:nvSpPr>
        <p:spPr>
          <a:xfrm>
            <a:off x="1392702" y="1690688"/>
            <a:ext cx="353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/>
              <a:t>Casos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DDC1684-AFC4-4742-9365-C39D2185D673}"/>
              </a:ext>
            </a:extLst>
          </p:cNvPr>
          <p:cNvSpPr txBox="1"/>
          <p:nvPr/>
        </p:nvSpPr>
        <p:spPr>
          <a:xfrm>
            <a:off x="6908994" y="1563993"/>
            <a:ext cx="353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/>
              <a:t>Defunciones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FDB9D3A-A2E3-459D-BB8F-C1B1ABFC43EE}"/>
              </a:ext>
            </a:extLst>
          </p:cNvPr>
          <p:cNvSpPr txBox="1"/>
          <p:nvPr/>
        </p:nvSpPr>
        <p:spPr>
          <a:xfrm>
            <a:off x="1566543" y="3871786"/>
            <a:ext cx="353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/>
              <a:t>Pruebas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4594750-0ECD-48C5-9031-7E3C0FDB2A65}"/>
              </a:ext>
            </a:extLst>
          </p:cNvPr>
          <p:cNvSpPr txBox="1"/>
          <p:nvPr/>
        </p:nvSpPr>
        <p:spPr>
          <a:xfrm>
            <a:off x="7369432" y="3576407"/>
            <a:ext cx="353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/>
              <a:t>Vacunados</a:t>
            </a:r>
            <a:r>
              <a:rPr lang="es-EC" sz="3200" b="1" dirty="0"/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4B905AD-2BB3-4EEA-94D5-89DDD9219FE4}"/>
              </a:ext>
            </a:extLst>
          </p:cNvPr>
          <p:cNvSpPr txBox="1"/>
          <p:nvPr/>
        </p:nvSpPr>
        <p:spPr>
          <a:xfrm>
            <a:off x="1561511" y="5957339"/>
            <a:ext cx="389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FF0000"/>
                </a:solidFill>
              </a:rPr>
              <a:t>Índice de positividad 24,9%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0634820-BFE6-4227-B635-767C02B2B070}"/>
              </a:ext>
            </a:extLst>
          </p:cNvPr>
          <p:cNvSpPr txBox="1"/>
          <p:nvPr/>
        </p:nvSpPr>
        <p:spPr>
          <a:xfrm>
            <a:off x="6726113" y="5948151"/>
            <a:ext cx="3896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FF0000"/>
                </a:solidFill>
              </a:rPr>
              <a:t>Una dosis 15,4%</a:t>
            </a:r>
          </a:p>
          <a:p>
            <a:r>
              <a:rPr lang="es-EC" sz="2400" b="1" dirty="0">
                <a:solidFill>
                  <a:srgbClr val="FF0000"/>
                </a:solidFill>
              </a:rPr>
              <a:t>Dos dosis    7,5%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9EFCCE8-672C-49B1-91FC-178F822C15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30" t="34969" r="37935" b="31972"/>
          <a:stretch/>
        </p:blipFill>
        <p:spPr>
          <a:xfrm>
            <a:off x="1561511" y="4458616"/>
            <a:ext cx="4534489" cy="148953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7D2DA0B-4204-4FF3-926F-BCC3DAEC48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48" t="32842" r="38261" b="34292"/>
          <a:stretch/>
        </p:blipFill>
        <p:spPr>
          <a:xfrm>
            <a:off x="6387548" y="4450289"/>
            <a:ext cx="4359965" cy="149786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EAED13C-4B91-46F0-9C58-FC24A8812C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91" t="43979" r="28153" b="20565"/>
          <a:stretch/>
        </p:blipFill>
        <p:spPr>
          <a:xfrm>
            <a:off x="1392702" y="2224283"/>
            <a:ext cx="4994846" cy="175564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DCB53BB-C305-44AD-B505-27E6DDF98A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913" t="43979" r="27826" b="20111"/>
          <a:stretch/>
        </p:blipFill>
        <p:spPr>
          <a:xfrm>
            <a:off x="6726113" y="2043065"/>
            <a:ext cx="4359965" cy="16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3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A193E47-8212-4E24-B0D9-D95D3A250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38391" cy="1325563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¿Es suficiente la vacunación para controlar la epidemia en Ecuador? 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427233F-2A69-48E5-B63A-ADBDBEEE9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C" sz="3200" dirty="0">
                <a:solidFill>
                  <a:srgbClr val="FF0000"/>
                </a:solidFill>
              </a:rPr>
              <a:t>Coberturas bajas de vacunación: 16% primera dosis; 7% segunda dosis) No se vacunó en orden de riesgo de muerte: al 24 de mayo 30% vacunados mayores de 65 años</a:t>
            </a:r>
          </a:p>
          <a:p>
            <a:r>
              <a:rPr lang="es-EC" sz="3200" dirty="0"/>
              <a:t>Vacunas menos eficaces para variantes </a:t>
            </a:r>
          </a:p>
          <a:p>
            <a:r>
              <a:rPr lang="es-EC" sz="3200" dirty="0"/>
              <a:t>Pruebas insuficientes: 4.000 a 5.000 diarias, Índice de Positividad 25% (referencia 5%)</a:t>
            </a:r>
          </a:p>
          <a:p>
            <a:r>
              <a:rPr lang="es-EC" sz="3200" dirty="0"/>
              <a:t>No se realiza rastreo de contactos</a:t>
            </a:r>
          </a:p>
          <a:p>
            <a:r>
              <a:rPr lang="es-EC" sz="3200" dirty="0"/>
              <a:t>Circulación de variantes más transmisoras: Alfa (Gran Bretaña), Brasil (Beta) y riesgo de introducción de Delta (India) y Gama (Sudáfrica)</a:t>
            </a:r>
          </a:p>
          <a:p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5D30A91-E336-4F5F-ABB5-249AE6FEE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37" t="49663" r="41386" b="25913"/>
          <a:stretch/>
        </p:blipFill>
        <p:spPr>
          <a:xfrm>
            <a:off x="8016759" y="507988"/>
            <a:ext cx="2621423" cy="121041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1499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12CA3-F262-4DB0-BB25-27D1F1DBE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6" y="365125"/>
            <a:ext cx="7731369" cy="1325563"/>
          </a:xfrm>
        </p:spPr>
        <p:txBody>
          <a:bodyPr/>
          <a:lstStyle/>
          <a:p>
            <a:pPr algn="ctr"/>
            <a:r>
              <a:rPr lang="es-EC" b="1" dirty="0"/>
              <a:t>Las vacunas no son 100% efectivas para frenar transmisión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9E949E8-E802-4ED2-8302-31241F250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944" t="20764" r="36974" b="32035"/>
          <a:stretch/>
        </p:blipFill>
        <p:spPr>
          <a:xfrm>
            <a:off x="1934307" y="1647324"/>
            <a:ext cx="8046721" cy="4586067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7DABFFF-87AE-4988-A076-C57F9D1158DE}"/>
              </a:ext>
            </a:extLst>
          </p:cNvPr>
          <p:cNvSpPr/>
          <p:nvPr/>
        </p:nvSpPr>
        <p:spPr>
          <a:xfrm>
            <a:off x="1983545" y="2095714"/>
            <a:ext cx="7948246" cy="5484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62AAEAA-DE54-41C0-86BF-2398646A5E23}"/>
              </a:ext>
            </a:extLst>
          </p:cNvPr>
          <p:cNvSpPr/>
          <p:nvPr/>
        </p:nvSpPr>
        <p:spPr>
          <a:xfrm>
            <a:off x="1885070" y="3221721"/>
            <a:ext cx="8095958" cy="5484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57983D7-5C40-4251-846D-472F6008B961}"/>
              </a:ext>
            </a:extLst>
          </p:cNvPr>
          <p:cNvSpPr/>
          <p:nvPr/>
        </p:nvSpPr>
        <p:spPr>
          <a:xfrm>
            <a:off x="1983544" y="5653895"/>
            <a:ext cx="7948245" cy="4514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37CF1C4-D5E8-4FDC-BD25-B1F949F42B25}"/>
              </a:ext>
            </a:extLst>
          </p:cNvPr>
          <p:cNvSpPr/>
          <p:nvPr/>
        </p:nvSpPr>
        <p:spPr>
          <a:xfrm>
            <a:off x="1885069" y="3924381"/>
            <a:ext cx="8046721" cy="4514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239CB2C-8286-42E8-BD3D-CB32B28ED6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37" t="49663" r="41386" b="25913"/>
          <a:stretch/>
        </p:blipFill>
        <p:spPr>
          <a:xfrm>
            <a:off x="8857957" y="436098"/>
            <a:ext cx="2621423" cy="12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91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AC9CC28-D3D5-4F81-B8F0-3152DFF8C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7" t="16796" r="26196" b="40689"/>
          <a:stretch/>
        </p:blipFill>
        <p:spPr>
          <a:xfrm>
            <a:off x="1223462" y="1829138"/>
            <a:ext cx="8977636" cy="327146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4259D36-331A-4FCA-B07A-1AC585553B7A}"/>
              </a:ext>
            </a:extLst>
          </p:cNvPr>
          <p:cNvSpPr txBox="1"/>
          <p:nvPr/>
        </p:nvSpPr>
        <p:spPr>
          <a:xfrm>
            <a:off x="6380824" y="5377553"/>
            <a:ext cx="2836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Vacunas:</a:t>
            </a:r>
          </a:p>
          <a:p>
            <a:r>
              <a:rPr lang="es-EC" dirty="0"/>
              <a:t>mRNA = </a:t>
            </a:r>
            <a:r>
              <a:rPr lang="es-EC" dirty="0" err="1"/>
              <a:t>Pfyzer</a:t>
            </a:r>
            <a:r>
              <a:rPr lang="es-EC" dirty="0"/>
              <a:t>, Moderna</a:t>
            </a:r>
          </a:p>
          <a:p>
            <a:r>
              <a:rPr lang="es-EC" dirty="0" err="1"/>
              <a:t>Az</a:t>
            </a:r>
            <a:r>
              <a:rPr lang="es-EC" dirty="0"/>
              <a:t>= Astra </a:t>
            </a:r>
            <a:r>
              <a:rPr lang="es-EC" dirty="0" err="1"/>
              <a:t>Zeneca</a:t>
            </a:r>
            <a:endParaRPr lang="es-EC" dirty="0"/>
          </a:p>
          <a:p>
            <a:r>
              <a:rPr lang="es-EC" dirty="0"/>
              <a:t>J&amp;J = </a:t>
            </a:r>
            <a:r>
              <a:rPr lang="es-EC" dirty="0" err="1"/>
              <a:t>Jhonson</a:t>
            </a:r>
            <a:r>
              <a:rPr lang="es-EC" dirty="0"/>
              <a:t> &amp; </a:t>
            </a:r>
            <a:r>
              <a:rPr lang="es-EC" dirty="0" err="1"/>
              <a:t>Jhonson</a:t>
            </a:r>
            <a:endParaRPr lang="es-EC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5271A0-EF32-4760-BCEC-884264643A9C}"/>
              </a:ext>
            </a:extLst>
          </p:cNvPr>
          <p:cNvSpPr txBox="1"/>
          <p:nvPr/>
        </p:nvSpPr>
        <p:spPr>
          <a:xfrm>
            <a:off x="2034308" y="5239054"/>
            <a:ext cx="37768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1800" b="1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Variantes</a:t>
            </a:r>
          </a:p>
          <a:p>
            <a:pPr marL="0" indent="0">
              <a:buNone/>
            </a:pPr>
            <a:r>
              <a:rPr lang="es-MX" sz="1800" b="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B.1.1.7    </a:t>
            </a:r>
            <a:r>
              <a:rPr lang="es-MX" sz="1800" b="1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Alfa   </a:t>
            </a:r>
            <a:r>
              <a:rPr lang="es-MX" sz="180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(Reino Unido)</a:t>
            </a:r>
          </a:p>
          <a:p>
            <a:pPr marL="0" indent="0">
              <a:buNone/>
            </a:pPr>
            <a:r>
              <a:rPr lang="es-MX" dirty="0">
                <a:solidFill>
                  <a:srgbClr val="333333"/>
                </a:solidFill>
                <a:latin typeface="Open Sans" panose="020B0604020202020204" pitchFamily="34" charset="0"/>
              </a:rPr>
              <a:t>B1.351    </a:t>
            </a:r>
            <a:r>
              <a:rPr lang="es-MX" b="1" dirty="0">
                <a:solidFill>
                  <a:srgbClr val="333333"/>
                </a:solidFill>
                <a:latin typeface="Open Sans" panose="020B0604020202020204" pitchFamily="34" charset="0"/>
              </a:rPr>
              <a:t>Beta</a:t>
            </a:r>
            <a:r>
              <a:rPr lang="es-MX" dirty="0">
                <a:solidFill>
                  <a:srgbClr val="333333"/>
                </a:solidFill>
                <a:latin typeface="Open Sans" panose="020B0604020202020204" pitchFamily="34" charset="0"/>
              </a:rPr>
              <a:t> (Sudáfrica)</a:t>
            </a:r>
            <a:endParaRPr lang="es-MX" sz="1800" i="0" dirty="0">
              <a:solidFill>
                <a:srgbClr val="333333"/>
              </a:solidFill>
              <a:effectLst/>
              <a:latin typeface="Open Sans" panose="020B0604020202020204" pitchFamily="34" charset="0"/>
            </a:endParaRPr>
          </a:p>
          <a:p>
            <a:pPr marL="0" indent="0">
              <a:buNone/>
            </a:pPr>
            <a:r>
              <a:rPr lang="es-MX" sz="1800" b="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P.1           </a:t>
            </a:r>
            <a:r>
              <a:rPr lang="es-MX" sz="1800" b="1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Gama</a:t>
            </a:r>
            <a:r>
              <a:rPr lang="es-MX" sz="1800" b="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MX" sz="180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(Brasil)</a:t>
            </a:r>
          </a:p>
          <a:p>
            <a:pPr marL="0" indent="0">
              <a:buNone/>
            </a:pPr>
            <a:r>
              <a:rPr lang="es-MX" dirty="0">
                <a:solidFill>
                  <a:srgbClr val="333333"/>
                </a:solidFill>
                <a:latin typeface="Open Sans" panose="020B0604020202020204" pitchFamily="34" charset="0"/>
              </a:rPr>
              <a:t>B1.617.2 </a:t>
            </a:r>
            <a:r>
              <a:rPr lang="es-MX" b="1" dirty="0">
                <a:solidFill>
                  <a:srgbClr val="333333"/>
                </a:solidFill>
                <a:latin typeface="Open Sans" panose="020B0604020202020204" pitchFamily="34" charset="0"/>
              </a:rPr>
              <a:t>Delta</a:t>
            </a:r>
            <a:r>
              <a:rPr lang="es-MX" dirty="0">
                <a:solidFill>
                  <a:srgbClr val="333333"/>
                </a:solidFill>
                <a:latin typeface="Open Sans" panose="020B0604020202020204" pitchFamily="34" charset="0"/>
              </a:rPr>
              <a:t> (India)</a:t>
            </a:r>
            <a:endParaRPr lang="es-MX" sz="1800" i="0" dirty="0">
              <a:solidFill>
                <a:srgbClr val="333333"/>
              </a:solidFill>
              <a:effectLst/>
              <a:latin typeface="Open Sans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27B5AA-F111-4A04-85FE-D3A7B4A51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Transmisibilidad de variantes y efectividad de las vacunas</a:t>
            </a:r>
          </a:p>
        </p:txBody>
      </p:sp>
    </p:spTree>
    <p:extLst>
      <p:ext uri="{BB962C8B-B14F-4D97-AF65-F5344CB8AC3E}">
        <p14:creationId xmlns:p14="http://schemas.microsoft.com/office/powerpoint/2010/main" val="4192653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127D5D-B8C1-42A9-AD76-ADADA402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7855634" cy="1325563"/>
          </a:xfrm>
        </p:spPr>
        <p:txBody>
          <a:bodyPr/>
          <a:lstStyle/>
          <a:p>
            <a:r>
              <a:rPr lang="es-EC" b="1" dirty="0"/>
              <a:t>Variantes de preocupación  circulantes en Ecuador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B4D8EA-8CE0-440D-8BD3-A44FFE16B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1" i="0" dirty="0">
                <a:solidFill>
                  <a:srgbClr val="14171A"/>
                </a:solidFill>
                <a:effectLst/>
                <a:latin typeface="Roboto" panose="02000000000000000000" pitchFamily="2" charset="0"/>
              </a:rPr>
              <a:t>Variantes más transmisoras y más resistentes a las vacunas</a:t>
            </a:r>
          </a:p>
          <a:p>
            <a:pPr marL="0" indent="0">
              <a:buNone/>
            </a:pPr>
            <a:r>
              <a:rPr lang="es-MX" dirty="0">
                <a:solidFill>
                  <a:srgbClr val="14171A"/>
                </a:solidFill>
                <a:latin typeface="Roboto" panose="02000000000000000000" pitchFamily="2" charset="0"/>
              </a:rPr>
              <a:t>Circulan en Ecuador </a:t>
            </a:r>
            <a:r>
              <a:rPr lang="es-MX" i="0" dirty="0">
                <a:solidFill>
                  <a:srgbClr val="14171A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r>
              <a:rPr lang="es-MX" b="0" i="0" dirty="0">
                <a:solidFill>
                  <a:srgbClr val="14171A"/>
                </a:solidFill>
                <a:effectLst/>
                <a:latin typeface="Roboto" panose="02000000000000000000" pitchFamily="2" charset="0"/>
              </a:rPr>
              <a:t>Alfa: Reino Unido (B.1.1.7)    Enero </a:t>
            </a:r>
          </a:p>
          <a:p>
            <a:r>
              <a:rPr lang="es-MX" b="0" i="0" dirty="0">
                <a:solidFill>
                  <a:srgbClr val="14171A"/>
                </a:solidFill>
                <a:effectLst/>
                <a:latin typeface="Roboto" panose="02000000000000000000" pitchFamily="2" charset="0"/>
              </a:rPr>
              <a:t>Beta: Brasileña (P.1)                Marzo</a:t>
            </a:r>
          </a:p>
          <a:p>
            <a:r>
              <a:rPr lang="es-MX" dirty="0">
                <a:solidFill>
                  <a:srgbClr val="14171A"/>
                </a:solidFill>
                <a:latin typeface="Roboto" panose="02000000000000000000" pitchFamily="2" charset="0"/>
              </a:rPr>
              <a:t>Gama: S</a:t>
            </a:r>
            <a:r>
              <a:rPr lang="es-MX" b="0" i="0" dirty="0">
                <a:solidFill>
                  <a:srgbClr val="14171A"/>
                </a:solidFill>
                <a:effectLst/>
                <a:latin typeface="Roboto" panose="02000000000000000000" pitchFamily="2" charset="0"/>
              </a:rPr>
              <a:t>udafricana (B.1.351)   Mayo </a:t>
            </a:r>
            <a:r>
              <a:rPr lang="es-MX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Falsa alarma</a:t>
            </a:r>
          </a:p>
          <a:p>
            <a:pPr marL="0" indent="0">
              <a:buNone/>
            </a:pPr>
            <a:endParaRPr lang="es-MX" dirty="0">
              <a:solidFill>
                <a:srgbClr val="14171A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s-MX" b="0" i="0" dirty="0">
                <a:solidFill>
                  <a:srgbClr val="14171A"/>
                </a:solidFill>
                <a:effectLst/>
                <a:latin typeface="Roboto" panose="02000000000000000000" pitchFamily="2" charset="0"/>
              </a:rPr>
              <a:t>Otras variantes en circulación en América Latina </a:t>
            </a:r>
          </a:p>
          <a:p>
            <a:r>
              <a:rPr lang="es-MX" b="0" i="0" dirty="0">
                <a:solidFill>
                  <a:srgbClr val="14171A"/>
                </a:solidFill>
                <a:effectLst/>
                <a:latin typeface="Roboto" panose="02000000000000000000" pitchFamily="2" charset="0"/>
              </a:rPr>
              <a:t>Delta: India (B.1.617)   Perú, Brasil y México</a:t>
            </a:r>
          </a:p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4470A1-6E4C-4A47-A135-DD0488C55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37" t="49663" r="41386" b="25913"/>
          <a:stretch/>
        </p:blipFill>
        <p:spPr>
          <a:xfrm>
            <a:off x="8857957" y="436098"/>
            <a:ext cx="2621423" cy="12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60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504CFF-00CA-41A7-9F94-0D4FBB1F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19757" cy="1325563"/>
          </a:xfrm>
        </p:spPr>
        <p:txBody>
          <a:bodyPr/>
          <a:lstStyle/>
          <a:p>
            <a:r>
              <a:rPr lang="es-EC" b="1" dirty="0"/>
              <a:t>Esfuerzo de Testeo. Quito, 3 al 30 de mayo 2021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4108CA5-F242-4228-9A7F-450427036CCB}"/>
              </a:ext>
            </a:extLst>
          </p:cNvPr>
          <p:cNvSpPr txBox="1"/>
          <p:nvPr/>
        </p:nvSpPr>
        <p:spPr>
          <a:xfrm>
            <a:off x="8173329" y="2090172"/>
            <a:ext cx="2982351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800" dirty="0"/>
              <a:t>Número de pruebas para alcanzar Índice de Positividad de 5%</a:t>
            </a:r>
          </a:p>
          <a:p>
            <a:r>
              <a:rPr lang="es-EC" sz="2800" dirty="0">
                <a:solidFill>
                  <a:srgbClr val="FF0000"/>
                </a:solidFill>
              </a:rPr>
              <a:t>4.245 por día</a:t>
            </a:r>
          </a:p>
          <a:p>
            <a:r>
              <a:rPr lang="es-EC" sz="2800" dirty="0">
                <a:solidFill>
                  <a:srgbClr val="FF0000"/>
                </a:solidFill>
              </a:rPr>
              <a:t>120.000 por mes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EFBD600-E5BC-497A-9E8A-C962CF250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295" y="1842868"/>
            <a:ext cx="6696222" cy="388268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04972EF-0A8C-4BA4-AFC5-51F870D914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37" t="49663" r="41386" b="25913"/>
          <a:stretch/>
        </p:blipFill>
        <p:spPr>
          <a:xfrm>
            <a:off x="8857957" y="436098"/>
            <a:ext cx="2621423" cy="12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35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Imagen 8">
            <a:extLst>
              <a:ext uri="{FF2B5EF4-FFF2-40B4-BE49-F238E27FC236}">
                <a16:creationId xmlns:a16="http://schemas.microsoft.com/office/drawing/2014/main" id="{A520A877-94A5-4133-A3B5-19F05209F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78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19D4ED9-C6A9-4FAB-9F9F-011CBA24DB77}"/>
              </a:ext>
            </a:extLst>
          </p:cNvPr>
          <p:cNvSpPr txBox="1"/>
          <p:nvPr/>
        </p:nvSpPr>
        <p:spPr>
          <a:xfrm>
            <a:off x="3016945" y="436332"/>
            <a:ext cx="8534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400" b="1" dirty="0"/>
              <a:t>Plan 100 días </a:t>
            </a:r>
          </a:p>
          <a:p>
            <a:r>
              <a:rPr lang="es-EC" sz="4400" dirty="0"/>
              <a:t>Para detener al cuarta ola por la variante Delta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D9346BE-660E-491B-B018-81DE86A906B6}"/>
              </a:ext>
            </a:extLst>
          </p:cNvPr>
          <p:cNvSpPr txBox="1"/>
          <p:nvPr/>
        </p:nvSpPr>
        <p:spPr>
          <a:xfrm>
            <a:off x="2893326" y="5349730"/>
            <a:ext cx="77655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5400" dirty="0">
                <a:solidFill>
                  <a:srgbClr val="FF0000"/>
                </a:solidFill>
              </a:rPr>
              <a:t>Sin salud no hay economía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272997" cy="1450757"/>
          </a:xfrm>
        </p:spPr>
        <p:txBody>
          <a:bodyPr>
            <a:normAutofit/>
          </a:bodyPr>
          <a:lstStyle/>
          <a:p>
            <a:r>
              <a:rPr lang="en-US" b="1" dirty="0" err="1"/>
              <a:t>Conclusiones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Descenso sostenido de la transmisión y las defunciones por cuarentenas y vacunación.</a:t>
            </a:r>
          </a:p>
          <a:p>
            <a:r>
              <a:rPr lang="es-ES" sz="3600" dirty="0"/>
              <a:t>Riesgo de cuarta ola por circulación de variantes de preocupación más transmisoras y más resistentes a la vacunación</a:t>
            </a:r>
          </a:p>
          <a:p>
            <a:r>
              <a:rPr lang="es-ES" sz="3600" dirty="0"/>
              <a:t>La vacunación no es suficiente, </a:t>
            </a:r>
            <a:endParaRPr lang="es-ES" sz="3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637" t="49663" r="41386" b="25913"/>
          <a:stretch/>
        </p:blipFill>
        <p:spPr>
          <a:xfrm>
            <a:off x="8370277" y="526948"/>
            <a:ext cx="2621423" cy="12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04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2D02706-2DAE-4409-B4D0-244FAE2FF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0886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/>
              <a:t>No podemos actuar como que el virus ha sido eliminado</a:t>
            </a:r>
            <a:r>
              <a:rPr lang="es-ES" sz="6000" b="1" dirty="0"/>
              <a:t> </a:t>
            </a:r>
            <a:br>
              <a:rPr lang="es-ES" sz="6000" b="1" dirty="0"/>
            </a:br>
            <a:r>
              <a:rPr lang="es-ES" sz="4400" b="1" dirty="0"/>
              <a:t>Hay que adoptar la estrategia </a:t>
            </a:r>
            <a:r>
              <a:rPr lang="es-ES" sz="4400" b="1" dirty="0" err="1"/>
              <a:t>Covid</a:t>
            </a:r>
            <a:r>
              <a:rPr lang="es-ES" sz="4400" b="1" dirty="0"/>
              <a:t>-Cero para lograr una reducción sostenida de la epidemia. </a:t>
            </a:r>
            <a:endParaRPr lang="es-EC" sz="4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34FC64F-BB62-4A82-83F6-9189169238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37" t="49663" r="41386" b="25913"/>
          <a:stretch/>
        </p:blipFill>
        <p:spPr>
          <a:xfrm>
            <a:off x="3949148" y="899924"/>
            <a:ext cx="3670851" cy="15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97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4AC7F2C-CE4C-49CF-AD48-571477235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¿Qué es la estrategia </a:t>
            </a:r>
            <a:r>
              <a:rPr lang="es-EC" b="1" dirty="0" err="1"/>
              <a:t>Covid</a:t>
            </a:r>
            <a:r>
              <a:rPr lang="es-EC" b="1" dirty="0"/>
              <a:t>-Cero?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0F3C76A-E341-4F77-9EC8-0500E93391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6BF9E8F-462A-4D1A-A1C5-EDF79C086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37" t="49663" r="41386" b="25913"/>
          <a:stretch/>
        </p:blipFill>
        <p:spPr>
          <a:xfrm>
            <a:off x="3578087" y="1682750"/>
            <a:ext cx="4320209" cy="152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07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004517" cy="1450757"/>
          </a:xfrm>
        </p:spPr>
        <p:txBody>
          <a:bodyPr>
            <a:noAutofit/>
          </a:bodyPr>
          <a:lstStyle/>
          <a:p>
            <a:r>
              <a:rPr lang="en-US" sz="4000" b="1" dirty="0" err="1"/>
              <a:t>Estrategia</a:t>
            </a:r>
            <a:r>
              <a:rPr lang="en-US" sz="4000" b="1" dirty="0"/>
              <a:t> del queso </a:t>
            </a:r>
            <a:r>
              <a:rPr lang="en-US" sz="4000" b="1" dirty="0" err="1"/>
              <a:t>suizo</a:t>
            </a:r>
            <a:endParaRPr lang="en-US" sz="4000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05" t="17164" r="14465" b="31490"/>
          <a:stretch/>
        </p:blipFill>
        <p:spPr>
          <a:xfrm>
            <a:off x="838200" y="1939874"/>
            <a:ext cx="10261600" cy="39394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9637" t="49663" r="41386" b="25913"/>
          <a:stretch/>
        </p:blipFill>
        <p:spPr>
          <a:xfrm>
            <a:off x="8857957" y="436098"/>
            <a:ext cx="2621423" cy="12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23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8249CCA2-AE04-4D27-91EC-23FC42E30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6213489"/>
              </p:ext>
            </p:extLst>
          </p:nvPr>
        </p:nvGraphicFramePr>
        <p:xfrm>
          <a:off x="3225800" y="1237957"/>
          <a:ext cx="8128000" cy="499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ítulo 10">
            <a:extLst>
              <a:ext uri="{FF2B5EF4-FFF2-40B4-BE49-F238E27FC236}">
                <a16:creationId xmlns:a16="http://schemas.microsoft.com/office/drawing/2014/main" id="{4B3E1267-D559-4ADE-B446-0B5DA71B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4"/>
            <a:ext cx="5257801" cy="872833"/>
          </a:xfrm>
        </p:spPr>
        <p:txBody>
          <a:bodyPr>
            <a:normAutofit/>
          </a:bodyPr>
          <a:lstStyle/>
          <a:p>
            <a:r>
              <a:rPr lang="es-EC" sz="4900" b="1" dirty="0"/>
              <a:t>Estrategia </a:t>
            </a:r>
            <a:r>
              <a:rPr lang="es-EC" sz="5300" b="1" dirty="0">
                <a:solidFill>
                  <a:srgbClr val="FF0000"/>
                </a:solidFill>
              </a:rPr>
              <a:t>VISPRAC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3BF44DB-5B29-4F9F-9B4C-2FB20605433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637" t="49663" r="41386" b="25913"/>
          <a:stretch/>
        </p:blipFill>
        <p:spPr>
          <a:xfrm>
            <a:off x="8857957" y="365124"/>
            <a:ext cx="2621423" cy="12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5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34822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Estrategia Comunitaria </a:t>
            </a:r>
            <a:r>
              <a:rPr lang="es-ES" b="1" dirty="0" err="1"/>
              <a:t>Covid</a:t>
            </a:r>
            <a:r>
              <a:rPr lang="es-ES" b="1" dirty="0"/>
              <a:t>-Cero</a:t>
            </a:r>
            <a:br>
              <a:rPr lang="es-ES" b="1" dirty="0"/>
            </a:br>
            <a:r>
              <a:rPr lang="es-ES" b="1" dirty="0"/>
              <a:t>Primera Fase 100 días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3900" b="1" dirty="0">
                <a:solidFill>
                  <a:srgbClr val="FF0000"/>
                </a:solidFill>
              </a:rPr>
              <a:t>V</a:t>
            </a:r>
            <a:r>
              <a:rPr lang="es-ES" b="1" dirty="0"/>
              <a:t>acunas:</a:t>
            </a:r>
            <a:r>
              <a:rPr lang="es-ES" sz="4000" b="1" dirty="0"/>
              <a:t> </a:t>
            </a:r>
            <a:r>
              <a:rPr lang="es-EC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META: 75% de vacunados mayores de 50 años y 20% de personas</a:t>
            </a:r>
            <a:r>
              <a:rPr lang="es-EC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15 a 49 años</a:t>
            </a:r>
            <a:r>
              <a:rPr lang="es-EC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alto riesgo de muerte o exposic</a:t>
            </a:r>
            <a:r>
              <a:rPr lang="es-EC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ión</a:t>
            </a:r>
            <a:endParaRPr lang="es-EC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637" t="49663" r="41386" b="25913"/>
          <a:stretch/>
        </p:blipFill>
        <p:spPr>
          <a:xfrm>
            <a:off x="8732377" y="526948"/>
            <a:ext cx="2621423" cy="121041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0C30F51-DB9F-4744-96AA-3988123ACC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608"/>
          <a:stretch/>
        </p:blipFill>
        <p:spPr>
          <a:xfrm>
            <a:off x="838200" y="3206665"/>
            <a:ext cx="6798374" cy="252376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70C2C1B-AA63-41CE-81AA-84BC3895DC0C}"/>
              </a:ext>
            </a:extLst>
          </p:cNvPr>
          <p:cNvSpPr txBox="1"/>
          <p:nvPr/>
        </p:nvSpPr>
        <p:spPr>
          <a:xfrm>
            <a:off x="7751298" y="3206665"/>
            <a:ext cx="3602502" cy="2677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800" b="1" dirty="0"/>
              <a:t>Meta 100 días </a:t>
            </a:r>
          </a:p>
          <a:p>
            <a:r>
              <a:rPr lang="es-EC" sz="2800" b="1" dirty="0"/>
              <a:t>632.000 vacunados</a:t>
            </a:r>
          </a:p>
          <a:p>
            <a:r>
              <a:rPr lang="es-EC" sz="2800" dirty="0"/>
              <a:t>412.000 mayores de 50 años</a:t>
            </a:r>
          </a:p>
          <a:p>
            <a:r>
              <a:rPr lang="es-EC" sz="2800" dirty="0"/>
              <a:t>220.000 de 12 a 49 años</a:t>
            </a:r>
          </a:p>
        </p:txBody>
      </p:sp>
    </p:spTree>
    <p:extLst>
      <p:ext uri="{BB962C8B-B14F-4D97-AF65-F5344CB8AC3E}">
        <p14:creationId xmlns:p14="http://schemas.microsoft.com/office/powerpoint/2010/main" val="3481979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34822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Estrategia Comunitaria </a:t>
            </a:r>
            <a:r>
              <a:rPr lang="es-ES" b="1" dirty="0" err="1"/>
              <a:t>Covid</a:t>
            </a:r>
            <a:r>
              <a:rPr lang="es-ES" b="1" dirty="0"/>
              <a:t>-Cero</a:t>
            </a:r>
            <a:br>
              <a:rPr lang="es-ES" b="1" dirty="0"/>
            </a:br>
            <a:r>
              <a:rPr lang="es-ES" b="1" dirty="0"/>
              <a:t>Primera Fase 100 días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3900" b="1" dirty="0">
                <a:solidFill>
                  <a:srgbClr val="FF0000"/>
                </a:solidFill>
              </a:rPr>
              <a:t>I</a:t>
            </a:r>
            <a:r>
              <a:rPr lang="es-ES" b="1" dirty="0"/>
              <a:t>dentificación o búsqueda de casos: </a:t>
            </a:r>
          </a:p>
          <a:p>
            <a:pPr marL="0" indent="0">
              <a:lnSpc>
                <a:spcPct val="107000"/>
              </a:lnSpc>
              <a:spcBef>
                <a:spcPts val="200"/>
              </a:spcBef>
              <a:buNone/>
            </a:pPr>
            <a:r>
              <a:rPr lang="es-EC" b="1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META: 80% de casos identificados del total de estimados para IP5%</a:t>
            </a:r>
          </a:p>
          <a:p>
            <a:pPr marL="0" indent="0">
              <a:lnSpc>
                <a:spcPct val="107000"/>
              </a:lnSpc>
              <a:spcBef>
                <a:spcPts val="200"/>
              </a:spcBef>
              <a:buNone/>
            </a:pPr>
            <a:r>
              <a:rPr lang="es-EC" b="1" dirty="0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80% de casos identificados antes de las 72 horas de inicio de síntomas</a:t>
            </a:r>
          </a:p>
          <a:p>
            <a:r>
              <a:rPr lang="es-ES" dirty="0"/>
              <a:t>Puestos de </a:t>
            </a:r>
            <a:r>
              <a:rPr lang="es-ES" dirty="0" err="1"/>
              <a:t>triage</a:t>
            </a:r>
            <a:r>
              <a:rPr lang="es-ES" dirty="0"/>
              <a:t> comunitarios parroquiales</a:t>
            </a:r>
            <a:r>
              <a:rPr lang="es-ES" b="1" dirty="0"/>
              <a:t> </a:t>
            </a:r>
            <a:r>
              <a:rPr lang="es-ES" dirty="0"/>
              <a:t>y en mercados</a:t>
            </a:r>
            <a:r>
              <a:rPr lang="es-ES" b="1" dirty="0"/>
              <a:t> </a:t>
            </a:r>
          </a:p>
          <a:p>
            <a:r>
              <a:rPr lang="es-ES" dirty="0"/>
              <a:t>Una brigada móvil por cada 50.000 habitantes </a:t>
            </a:r>
          </a:p>
          <a:p>
            <a:r>
              <a:rPr lang="es-ES" dirty="0"/>
              <a:t>Toma de muestras en todas las unidades de la Red Pública</a:t>
            </a:r>
          </a:p>
          <a:p>
            <a:pPr marL="0" indent="0">
              <a:buNone/>
            </a:pPr>
            <a:r>
              <a:rPr lang="es-ES" sz="4000" b="1" dirty="0">
                <a:solidFill>
                  <a:srgbClr val="FF0000"/>
                </a:solidFill>
              </a:rPr>
              <a:t>S</a:t>
            </a:r>
            <a:r>
              <a:rPr lang="es-ES" b="1" dirty="0"/>
              <a:t>eguimiento:</a:t>
            </a:r>
            <a:r>
              <a:rPr lang="es-ES" sz="4000" b="1" dirty="0"/>
              <a:t> </a:t>
            </a:r>
          </a:p>
          <a:p>
            <a:pPr marL="0" indent="0">
              <a:buNone/>
            </a:pPr>
            <a:r>
              <a:rPr lang="es-EC" b="1" dirty="0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META: </a:t>
            </a:r>
            <a:r>
              <a:rPr lang="es-ES" b="1" dirty="0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80% de enfermos se monitorea signos de alarma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637" t="49663" r="41386" b="25913"/>
          <a:stretch/>
        </p:blipFill>
        <p:spPr>
          <a:xfrm>
            <a:off x="8732377" y="526948"/>
            <a:ext cx="2621423" cy="121041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77225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34822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Estrategia Comunitaria </a:t>
            </a:r>
            <a:r>
              <a:rPr lang="es-ES" b="1" dirty="0" err="1"/>
              <a:t>Covid</a:t>
            </a:r>
            <a:r>
              <a:rPr lang="es-ES" b="1" dirty="0"/>
              <a:t>-Cero</a:t>
            </a:r>
            <a:br>
              <a:rPr lang="es-ES" b="1" dirty="0"/>
            </a:br>
            <a:r>
              <a:rPr lang="es-ES" b="1" dirty="0"/>
              <a:t>Primera Fase 100 días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4000" b="1" dirty="0">
                <a:solidFill>
                  <a:srgbClr val="FF0000"/>
                </a:solidFill>
              </a:rPr>
              <a:t>P</a:t>
            </a:r>
            <a:r>
              <a:rPr lang="es-ES" b="1" dirty="0"/>
              <a:t>ruebas:</a:t>
            </a:r>
            <a:r>
              <a:rPr lang="es-ES" dirty="0"/>
              <a:t> </a:t>
            </a:r>
          </a:p>
          <a:p>
            <a:pPr marL="0" indent="0">
              <a:buNone/>
            </a:pPr>
            <a:r>
              <a:rPr lang="es-ES" b="1" dirty="0">
                <a:solidFill>
                  <a:srgbClr val="FF0000"/>
                </a:solidFill>
              </a:rPr>
              <a:t>Meta: 100 pruebas por cada defunción o caso grave (5% de Índice de Positividad)</a:t>
            </a:r>
          </a:p>
          <a:p>
            <a:pPr marL="0" indent="0">
              <a:buNone/>
            </a:pPr>
            <a:r>
              <a:rPr lang="es-ES" b="1" dirty="0"/>
              <a:t>Arranque: 4.000 pruebas rápidas de detección de antígenos por día </a:t>
            </a:r>
          </a:p>
          <a:p>
            <a:pPr marL="0" indent="0">
              <a:buNone/>
            </a:pPr>
            <a:r>
              <a:rPr lang="es-ES" dirty="0"/>
              <a:t>200.000 PR Antígenos en 100 días</a:t>
            </a:r>
          </a:p>
          <a:p>
            <a:pPr marL="0" indent="0">
              <a:buNone/>
            </a:pPr>
            <a:r>
              <a:rPr lang="es-ES" sz="4000" b="1" dirty="0">
                <a:solidFill>
                  <a:srgbClr val="FF0000"/>
                </a:solidFill>
              </a:rPr>
              <a:t>R</a:t>
            </a:r>
            <a:r>
              <a:rPr lang="es-ES" b="1" dirty="0"/>
              <a:t>astreo de contactos</a:t>
            </a:r>
            <a:r>
              <a:rPr lang="es-ES" dirty="0"/>
              <a:t>: </a:t>
            </a:r>
          </a:p>
          <a:p>
            <a:pPr marL="0" indent="0">
              <a:buNone/>
            </a:pPr>
            <a:r>
              <a:rPr lang="es-ES" b="1" dirty="0">
                <a:solidFill>
                  <a:srgbClr val="FF0000"/>
                </a:solidFill>
              </a:rPr>
              <a:t>Meta: 2 contactos por caso confirmado y control de grupos expuestos (</a:t>
            </a:r>
            <a:r>
              <a:rPr lang="es-ES" b="1" dirty="0" err="1">
                <a:solidFill>
                  <a:srgbClr val="FF0000"/>
                </a:solidFill>
              </a:rPr>
              <a:t>closters</a:t>
            </a:r>
            <a:r>
              <a:rPr lang="es-ES" b="1" dirty="0">
                <a:solidFill>
                  <a:srgbClr val="FF0000"/>
                </a:solidFill>
              </a:rPr>
              <a:t>). </a:t>
            </a:r>
          </a:p>
          <a:p>
            <a:pPr marL="0" indent="0">
              <a:buNone/>
            </a:pPr>
            <a:r>
              <a:rPr lang="es-ES" dirty="0"/>
              <a:t>Objetivo: Detectar a personas sin síntomas o presintomáticos grandes transmisores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637" t="49663" r="41386" b="25913"/>
          <a:stretch/>
        </p:blipFill>
        <p:spPr>
          <a:xfrm>
            <a:off x="8732377" y="526948"/>
            <a:ext cx="2621423" cy="121041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85077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34822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Estrategia Comunitaria </a:t>
            </a:r>
            <a:r>
              <a:rPr lang="es-ES" b="1" dirty="0" err="1"/>
              <a:t>Covid</a:t>
            </a:r>
            <a:r>
              <a:rPr lang="es-ES" b="1" dirty="0"/>
              <a:t>-Cero</a:t>
            </a:r>
            <a:br>
              <a:rPr lang="es-ES" b="1" dirty="0"/>
            </a:br>
            <a:r>
              <a:rPr lang="es-ES" b="1" dirty="0"/>
              <a:t>Primera Fase 100 días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4000" b="1" dirty="0">
                <a:solidFill>
                  <a:srgbClr val="FF0000"/>
                </a:solidFill>
              </a:rPr>
              <a:t>A</a:t>
            </a:r>
            <a:r>
              <a:rPr lang="es-ES" b="1" dirty="0"/>
              <a:t>islamiento con apoyo social:</a:t>
            </a:r>
            <a:r>
              <a:rPr lang="es-ES" dirty="0"/>
              <a:t> </a:t>
            </a:r>
          </a:p>
          <a:p>
            <a:pPr marL="0" indent="0">
              <a:buNone/>
            </a:pPr>
            <a:r>
              <a:rPr lang="es-ES" b="1" dirty="0">
                <a:solidFill>
                  <a:srgbClr val="FF0000"/>
                </a:solidFill>
              </a:rPr>
              <a:t>Meta: 80% de familias afectadas hacen aislamiento; 30% reciben alimentos.</a:t>
            </a:r>
          </a:p>
          <a:p>
            <a:pPr marL="0" indent="0">
              <a:buNone/>
            </a:pPr>
            <a:endParaRPr lang="es-ES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sz="4000" b="1" dirty="0" err="1">
                <a:solidFill>
                  <a:srgbClr val="FF0000"/>
                </a:solidFill>
              </a:rPr>
              <a:t>C</a:t>
            </a:r>
            <a:r>
              <a:rPr lang="es-ES" b="1" dirty="0" err="1"/>
              <a:t>uatentenas</a:t>
            </a:r>
            <a:r>
              <a:rPr lang="es-ES" b="1" dirty="0"/>
              <a:t> intensivas focalizadas y control Integral de brotes y epidemias: </a:t>
            </a:r>
          </a:p>
          <a:p>
            <a:pPr marL="0" indent="0">
              <a:buNone/>
            </a:pPr>
            <a:r>
              <a:rPr lang="es-ES" b="1" dirty="0"/>
              <a:t>Objetivo: </a:t>
            </a:r>
            <a:r>
              <a:rPr lang="es-ES" dirty="0"/>
              <a:t>parar la circulación de variante de preocupación</a:t>
            </a:r>
          </a:p>
          <a:p>
            <a:pPr marL="0" indent="0">
              <a:buNone/>
            </a:pPr>
            <a:r>
              <a:rPr lang="es-ES" b="1" dirty="0">
                <a:solidFill>
                  <a:srgbClr val="FF0000"/>
                </a:solidFill>
              </a:rPr>
              <a:t>Meta: Cuarentena de dos semanas en parroquias con más de 10 casos por 1.000 habitantes y con muertos menores de 50 años </a:t>
            </a:r>
          </a:p>
          <a:p>
            <a:pPr marL="0" indent="0">
              <a:buNone/>
            </a:pPr>
            <a:r>
              <a:rPr lang="es-ES" b="1" dirty="0">
                <a:solidFill>
                  <a:srgbClr val="FF0000"/>
                </a:solidFill>
              </a:rPr>
              <a:t>Cercos epidemiológicos en 100% de barrios o lugares de trabajo con muertos menores de 50 años 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637" t="49663" r="41386" b="25913"/>
          <a:stretch/>
        </p:blipFill>
        <p:spPr>
          <a:xfrm>
            <a:off x="8732377" y="526948"/>
            <a:ext cx="2621423" cy="121041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6883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n 4">
            <a:extLst>
              <a:ext uri="{FF2B5EF4-FFF2-40B4-BE49-F238E27FC236}">
                <a16:creationId xmlns:a16="http://schemas.microsoft.com/office/drawing/2014/main" id="{C7501B98-58C1-4F63-A9D3-4CCCD412C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2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55916CA-0160-4241-B1EA-D6AB57347065}"/>
              </a:ext>
            </a:extLst>
          </p:cNvPr>
          <p:cNvSpPr txBox="1"/>
          <p:nvPr/>
        </p:nvSpPr>
        <p:spPr>
          <a:xfrm>
            <a:off x="2344615" y="1575579"/>
            <a:ext cx="7770055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/>
              <a:t>Acuerdo transdisciplinario para frenar la cuarta </a:t>
            </a:r>
            <a:r>
              <a:rPr lang="es-EC" sz="3200" b="1" dirty="0" err="1"/>
              <a:t>olay</a:t>
            </a:r>
            <a:r>
              <a:rPr lang="es-EC" sz="3200" b="1" dirty="0"/>
              <a:t> eliminar la transmisión comunitaria del Covid-19</a:t>
            </a:r>
          </a:p>
          <a:p>
            <a:r>
              <a:rPr lang="es-EC" sz="2800" dirty="0"/>
              <a:t>PSV y Organizaciones comunitarias y sociales </a:t>
            </a:r>
          </a:p>
          <a:p>
            <a:r>
              <a:rPr lang="es-EC" sz="2800" dirty="0"/>
              <a:t>Municipio del Distrito Metropolitano de Quito </a:t>
            </a:r>
          </a:p>
          <a:p>
            <a:r>
              <a:rPr lang="es-EC" sz="2800" dirty="0"/>
              <a:t>MSP-Zona 9</a:t>
            </a:r>
          </a:p>
          <a:p>
            <a:r>
              <a:rPr lang="es-EC" sz="2800" dirty="0"/>
              <a:t>Universidad Central del Ecuador </a:t>
            </a:r>
          </a:p>
        </p:txBody>
      </p:sp>
      <p:sp>
        <p:nvSpPr>
          <p:cNvPr id="3" name="Arco de bloque 2">
            <a:extLst>
              <a:ext uri="{FF2B5EF4-FFF2-40B4-BE49-F238E27FC236}">
                <a16:creationId xmlns:a16="http://schemas.microsoft.com/office/drawing/2014/main" id="{20D77366-25CF-4BD6-A754-DDD4ED6A40A0}"/>
              </a:ext>
            </a:extLst>
          </p:cNvPr>
          <p:cNvSpPr/>
          <p:nvPr/>
        </p:nvSpPr>
        <p:spPr>
          <a:xfrm rot="16200000">
            <a:off x="524509" y="2002982"/>
            <a:ext cx="3293208" cy="2438403"/>
          </a:xfrm>
          <a:prstGeom prst="blockArc">
            <a:avLst>
              <a:gd name="adj1" fmla="val 10745690"/>
              <a:gd name="adj2" fmla="val 0"/>
              <a:gd name="adj3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5" name="Arco de bloque 4">
            <a:extLst>
              <a:ext uri="{FF2B5EF4-FFF2-40B4-BE49-F238E27FC236}">
                <a16:creationId xmlns:a16="http://schemas.microsoft.com/office/drawing/2014/main" id="{1E454676-0AF2-4F4E-A3A0-8E39F196717C}"/>
              </a:ext>
            </a:extLst>
          </p:cNvPr>
          <p:cNvSpPr/>
          <p:nvPr/>
        </p:nvSpPr>
        <p:spPr>
          <a:xfrm rot="5400000">
            <a:off x="8672050" y="2033464"/>
            <a:ext cx="3293208" cy="2377440"/>
          </a:xfrm>
          <a:prstGeom prst="blockArc">
            <a:avLst>
              <a:gd name="adj1" fmla="val 10776538"/>
              <a:gd name="adj2" fmla="val 0"/>
              <a:gd name="adj3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4FFB-352F-4D36-BD3E-547BD84CE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550426" cy="1210412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Cantones según exceso de muertos. Ecuador, mayo 2021.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F3529B9-6406-4FFA-BEF1-CEA3F560CD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37" t="49663" r="41386" b="25913"/>
          <a:stretch/>
        </p:blipFill>
        <p:spPr>
          <a:xfrm>
            <a:off x="8388626" y="365125"/>
            <a:ext cx="2621423" cy="121041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A88336-71FB-47BC-99DE-468D6AA4D814}"/>
              </a:ext>
            </a:extLst>
          </p:cNvPr>
          <p:cNvSpPr txBox="1"/>
          <p:nvPr/>
        </p:nvSpPr>
        <p:spPr>
          <a:xfrm>
            <a:off x="7116419" y="2052207"/>
            <a:ext cx="3498574" cy="3477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4400" dirty="0"/>
              <a:t>15 cantones acumulan 86% de exceso de muertes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B8C47193-5A49-42F6-AB5E-CAC6D0A44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666866"/>
              </p:ext>
            </p:extLst>
          </p:nvPr>
        </p:nvGraphicFramePr>
        <p:xfrm>
          <a:off x="1113182" y="1852129"/>
          <a:ext cx="4982817" cy="4861984"/>
        </p:xfrm>
        <a:graphic>
          <a:graphicData uri="http://schemas.openxmlformats.org/drawingml/2006/table">
            <a:tbl>
              <a:tblPr/>
              <a:tblGrid>
                <a:gridCol w="1316698">
                  <a:extLst>
                    <a:ext uri="{9D8B030D-6E8A-4147-A177-3AD203B41FA5}">
                      <a16:colId xmlns:a16="http://schemas.microsoft.com/office/drawing/2014/main" val="671915944"/>
                    </a:ext>
                  </a:extLst>
                </a:gridCol>
                <a:gridCol w="724172">
                  <a:extLst>
                    <a:ext uri="{9D8B030D-6E8A-4147-A177-3AD203B41FA5}">
                      <a16:colId xmlns:a16="http://schemas.microsoft.com/office/drawing/2014/main" val="1037905061"/>
                    </a:ext>
                  </a:extLst>
                </a:gridCol>
                <a:gridCol w="1025909">
                  <a:extLst>
                    <a:ext uri="{9D8B030D-6E8A-4147-A177-3AD203B41FA5}">
                      <a16:colId xmlns:a16="http://schemas.microsoft.com/office/drawing/2014/main" val="238515269"/>
                    </a:ext>
                  </a:extLst>
                </a:gridCol>
                <a:gridCol w="905215">
                  <a:extLst>
                    <a:ext uri="{9D8B030D-6E8A-4147-A177-3AD203B41FA5}">
                      <a16:colId xmlns:a16="http://schemas.microsoft.com/office/drawing/2014/main" val="3872728145"/>
                    </a:ext>
                  </a:extLst>
                </a:gridCol>
                <a:gridCol w="1010823">
                  <a:extLst>
                    <a:ext uri="{9D8B030D-6E8A-4147-A177-3AD203B41FA5}">
                      <a16:colId xmlns:a16="http://schemas.microsoft.com/office/drawing/2014/main" val="2508765612"/>
                    </a:ext>
                  </a:extLst>
                </a:gridCol>
              </a:tblGrid>
              <a:tr h="108783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CANTÓN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orden 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Muertes exceso mensual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Muertes exceso por 100 K hab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095874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Machala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5.23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055810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Ibarra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109236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Ambato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5.23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953362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Latacunga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360577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Manta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268273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Babahoyo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269624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Riobamba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551869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Quito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1199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25.30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875087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Tulcán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355174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Guayaquil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1098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23.16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719875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Portoviejo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6810844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Santo Domingo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174549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Quevedo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7284848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Cuenca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446046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Esmeraldas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663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508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C067F-07E7-48F3-8E44-7847A24FB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Acuerdo MSP-Zona 9 con PSV, Municipio y UCE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F6AE16-D2A7-4E89-BD84-7D3081536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C" b="1" dirty="0"/>
              <a:t>Municipio del DMQ</a:t>
            </a:r>
          </a:p>
          <a:p>
            <a:pPr marL="514350" indent="-514350">
              <a:buAutoNum type="arabicPeriod"/>
            </a:pPr>
            <a:r>
              <a:rPr lang="es-EC" dirty="0"/>
              <a:t>Dotar de Pruebas de detección de antígenos a organizaciones comunitarias</a:t>
            </a:r>
          </a:p>
          <a:p>
            <a:pPr marL="514350" indent="-514350">
              <a:buAutoNum type="arabicPeriod"/>
            </a:pPr>
            <a:r>
              <a:rPr lang="es-EC" dirty="0"/>
              <a:t>Dotar de Equipos de Protección Personal y chalecos de identificación para brigadistas comunitarios</a:t>
            </a:r>
          </a:p>
          <a:p>
            <a:pPr marL="514350" indent="-514350">
              <a:buAutoNum type="arabicPeriod"/>
            </a:pPr>
            <a:r>
              <a:rPr lang="es-EC" dirty="0"/>
              <a:t>Dotar de kits de alimentos para familias afectadas y empobrecidas</a:t>
            </a:r>
          </a:p>
          <a:p>
            <a:pPr marL="514350" indent="-514350">
              <a:buAutoNum type="arabicPeriod"/>
            </a:pPr>
            <a:r>
              <a:rPr lang="es-EC" dirty="0"/>
              <a:t>Instalar puestos de </a:t>
            </a:r>
            <a:r>
              <a:rPr lang="es-EC" dirty="0" err="1"/>
              <a:t>triage</a:t>
            </a:r>
            <a:r>
              <a:rPr lang="es-EC" dirty="0"/>
              <a:t> en mercados y centros comerciales</a:t>
            </a:r>
          </a:p>
          <a:p>
            <a:pPr marL="514350" indent="-514350">
              <a:buAutoNum type="arabicPeriod"/>
            </a:pPr>
            <a:r>
              <a:rPr lang="es-EC" dirty="0"/>
              <a:t>Dotar de kits de alimentos a brigadistas comunitarios en desempleo como retribución a su trabajo</a:t>
            </a:r>
          </a:p>
          <a:p>
            <a:pPr marL="514350" indent="-514350">
              <a:buAutoNum type="arabicPeriod"/>
            </a:pPr>
            <a:r>
              <a:rPr lang="es-EC" dirty="0"/>
              <a:t>Apoyar la </a:t>
            </a:r>
            <a:r>
              <a:rPr lang="es-EC" dirty="0" err="1"/>
              <a:t>Estrayegia</a:t>
            </a:r>
            <a:r>
              <a:rPr lang="es-EC" dirty="0"/>
              <a:t> </a:t>
            </a:r>
            <a:r>
              <a:rPr lang="es-EC" dirty="0" err="1"/>
              <a:t>Covid</a:t>
            </a:r>
            <a:r>
              <a:rPr lang="es-EC" dirty="0"/>
              <a:t>-Cero en 15 parroquias.</a:t>
            </a:r>
          </a:p>
          <a:p>
            <a:pPr marL="514350" indent="-514350">
              <a:buAutoNum type="arabicPeriod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03877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DF686-0C37-43A3-A028-92754850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Acuerdo MSP-Zona 9 con PSV, Municipio y UCE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C360FB-6A48-4C58-AEFB-3919B84C7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C" b="1" dirty="0"/>
              <a:t>Responsabilidades PSV-CPCS-VECIS</a:t>
            </a:r>
          </a:p>
          <a:p>
            <a:pPr marL="514350" indent="-514350">
              <a:buFont typeface="+mj-lt"/>
              <a:buAutoNum type="arabicPeriod"/>
            </a:pPr>
            <a:r>
              <a:rPr lang="es-EC" dirty="0"/>
              <a:t>Desarrollar el protocolo clínico epidemiológico de la Estrategia </a:t>
            </a:r>
            <a:r>
              <a:rPr lang="es-EC" dirty="0" err="1"/>
              <a:t>Covid</a:t>
            </a:r>
            <a:r>
              <a:rPr lang="es-EC" dirty="0"/>
              <a:t>-Cero</a:t>
            </a:r>
          </a:p>
          <a:p>
            <a:pPr marL="514350" indent="-514350">
              <a:buFont typeface="+mj-lt"/>
              <a:buAutoNum type="arabicPeriod"/>
            </a:pPr>
            <a:r>
              <a:rPr lang="es-EC" dirty="0"/>
              <a:t>Implementar la Estrategia </a:t>
            </a:r>
            <a:r>
              <a:rPr lang="es-EC" dirty="0" err="1"/>
              <a:t>Covid</a:t>
            </a:r>
            <a:r>
              <a:rPr lang="es-EC" dirty="0"/>
              <a:t>-Cero en barrios prioritarios </a:t>
            </a:r>
          </a:p>
          <a:p>
            <a:pPr marL="514350" indent="-514350">
              <a:buFont typeface="+mj-lt"/>
              <a:buAutoNum type="arabicPeriod"/>
            </a:pPr>
            <a:r>
              <a:rPr lang="es-EC" dirty="0"/>
              <a:t>Instalar y mantener puestos comunitarios de </a:t>
            </a:r>
            <a:r>
              <a:rPr lang="es-EC" dirty="0" err="1"/>
              <a:t>triage</a:t>
            </a:r>
            <a:r>
              <a:rPr lang="es-EC" dirty="0"/>
              <a:t> en parroquias prioritarias (1 puesto comunitario por cada 50.000 habitantes) que funcionen las tardes, noches y fines de semana</a:t>
            </a:r>
          </a:p>
          <a:p>
            <a:pPr marL="514350" indent="-514350">
              <a:buFont typeface="+mj-lt"/>
              <a:buAutoNum type="arabicPeriod"/>
            </a:pPr>
            <a:r>
              <a:rPr lang="es-EC" dirty="0"/>
              <a:t>Organizar Comités Parroquiales y Barriales por la Salud y la Vida</a:t>
            </a:r>
            <a:endParaRPr lang="es-EC" b="1" dirty="0"/>
          </a:p>
          <a:p>
            <a:pPr marL="514350" indent="-514350">
              <a:buAutoNum type="arabicPeriod" startAt="5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45613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DF686-0C37-43A3-A028-92754850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Acuerdo MSP-Zona 9 con PSV, Municipio y UCE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C360FB-6A48-4C58-AEFB-3919B84C7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C" b="1" dirty="0"/>
              <a:t>Responsabilidades PSV-CPCS-VECIS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s-EC" dirty="0"/>
              <a:t>Organizar brigadas de respuesta rápida para la investigación de brotes y epidemias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s-EC" dirty="0"/>
              <a:t>Notificar casos sospechosos, probables y confirmados a MSP-Zona 9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s-EC" dirty="0"/>
              <a:t>Realizar encuestas mensuales de coberturas de vacunación y razones de no vacunación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s-EC" dirty="0"/>
              <a:t>Realizar consejería para personas que rechazan la vacunación y capacitar en consejería a personal comunitario y profesionales de la salud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s-EC" dirty="0"/>
              <a:t>Formular y presentar proyectos a donantes nacionales e internacionales para la ejecución de la Estrategia </a:t>
            </a:r>
            <a:r>
              <a:rPr lang="es-EC" dirty="0" err="1"/>
              <a:t>Covid</a:t>
            </a:r>
            <a:r>
              <a:rPr lang="es-EC" dirty="0"/>
              <a:t>-Cero durante y en la postpandemia</a:t>
            </a:r>
          </a:p>
          <a:p>
            <a:pPr marL="0" indent="0">
              <a:buNone/>
            </a:pPr>
            <a:endParaRPr lang="es-EC" b="1" dirty="0"/>
          </a:p>
          <a:p>
            <a:pPr marL="514350" indent="-514350">
              <a:buAutoNum type="arabicPeriod" startAt="5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50228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DF686-0C37-43A3-A028-92754850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Acuerdo MSP-Zona 9 con Plataforma por la Salud y la Vida, Municipio y UCE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C360FB-6A48-4C58-AEFB-3919B84C7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C" b="1" dirty="0"/>
              <a:t>Responsabilidades del MSP-Zona 9</a:t>
            </a:r>
          </a:p>
          <a:p>
            <a:pPr marL="514350" indent="-514350">
              <a:buAutoNum type="arabicPeriod"/>
            </a:pPr>
            <a:r>
              <a:rPr lang="es-EC" dirty="0"/>
              <a:t>Dotar de identificación a brigadistas y epidemiólogos comunitarios y conferir un certificado de persona autorizada por el MSP para apoyar en la Estrategia </a:t>
            </a:r>
            <a:r>
              <a:rPr lang="es-EC" dirty="0" err="1"/>
              <a:t>Covid</a:t>
            </a:r>
            <a:r>
              <a:rPr lang="es-EC" dirty="0"/>
              <a:t>-Cero</a:t>
            </a:r>
          </a:p>
          <a:p>
            <a:pPr marL="514350" indent="-514350">
              <a:buAutoNum type="arabicPeriod"/>
            </a:pPr>
            <a:r>
              <a:rPr lang="es-EC" dirty="0"/>
              <a:t>Vacunar a brigadistas </a:t>
            </a:r>
          </a:p>
          <a:p>
            <a:pPr marL="514350" indent="-514350">
              <a:buAutoNum type="arabicPeriod"/>
            </a:pPr>
            <a:r>
              <a:rPr lang="es-EC" dirty="0"/>
              <a:t>Dotar de Pruebas Rápidas de Antígenos y de un código de notificación de casos.</a:t>
            </a:r>
          </a:p>
          <a:p>
            <a:pPr marL="514350" indent="-514350">
              <a:buAutoNum type="arabicPeriod"/>
            </a:pPr>
            <a:r>
              <a:rPr lang="es-EC" dirty="0"/>
              <a:t>Dotar de EPP a personal comunitario para la atención en puestos de </a:t>
            </a:r>
            <a:r>
              <a:rPr lang="es-EC" dirty="0" err="1"/>
              <a:t>triage</a:t>
            </a:r>
            <a:r>
              <a:rPr lang="es-EC" dirty="0"/>
              <a:t> parroquiales o de sector y brigadas comunitarias de respuesta rápida (BCRR)</a:t>
            </a:r>
          </a:p>
          <a:p>
            <a:pPr marL="514350" indent="-514350">
              <a:buAutoNum type="arabicPeriod"/>
            </a:pPr>
            <a:r>
              <a:rPr lang="es-EC" dirty="0"/>
              <a:t>Enviar las bases de datos de: </a:t>
            </a:r>
          </a:p>
          <a:p>
            <a:pPr lvl="1"/>
            <a:r>
              <a:rPr lang="es-EC" dirty="0"/>
              <a:t>Sistema de vigilancia de Covid-19  cada semana.</a:t>
            </a:r>
          </a:p>
          <a:p>
            <a:pPr lvl="1"/>
            <a:r>
              <a:rPr lang="es-EC" dirty="0"/>
              <a:t>Coberturas de vacunación según grupos de edad y parroquia cada semana</a:t>
            </a:r>
          </a:p>
          <a:p>
            <a:pPr marL="514350" indent="-514350">
              <a:buAutoNum type="arabicPeriod"/>
            </a:pPr>
            <a:endParaRPr lang="es-EC" dirty="0"/>
          </a:p>
          <a:p>
            <a:pPr marL="514350" indent="-514350">
              <a:buAutoNum type="arabicPeriod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397790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DF686-0C37-43A3-A028-92754850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Acuerdo MSP-Zona 9 con PSV, Municipio y UCE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C360FB-6A48-4C58-AEFB-3919B84C7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s-EC" dirty="0"/>
              <a:t>Dotar de código de ingreso a notificación de casos a cada puesto de </a:t>
            </a:r>
            <a:r>
              <a:rPr lang="es-EC" dirty="0" err="1"/>
              <a:t>triage</a:t>
            </a:r>
            <a:r>
              <a:rPr lang="es-EC" dirty="0"/>
              <a:t> comunitario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s-EC" dirty="0"/>
              <a:t>Desarrollar el sistema de vigilancia centinela hospitalaria y coordinar con brigadas de respuesta rápida y rastreadores de contactos comunitarios y estudiantes en cada territorio de influencia de Centros de Salud. </a:t>
            </a:r>
          </a:p>
          <a:p>
            <a:pPr marL="0" indent="0">
              <a:buNone/>
            </a:pPr>
            <a:endParaRPr lang="es-EC" b="1" dirty="0"/>
          </a:p>
          <a:p>
            <a:pPr marL="514350" indent="-514350">
              <a:buAutoNum type="arabicPeriod" startAt="5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362187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EBCF6-B718-4BF5-9986-4932899DB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Acuerdo MSP-Zona 9 con PSV, Municipio y UCE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743C6E-23B5-4150-B62C-00746CC39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C" b="1" dirty="0"/>
              <a:t>Responsabilidades UCE</a:t>
            </a:r>
          </a:p>
          <a:p>
            <a:pPr marL="514350" indent="-514350">
              <a:buFont typeface="+mj-lt"/>
              <a:buAutoNum type="arabicPeriod"/>
            </a:pPr>
            <a:r>
              <a:rPr lang="es-EC" dirty="0"/>
              <a:t>Asignar estudiantes para </a:t>
            </a:r>
            <a:r>
              <a:rPr lang="es-EC" dirty="0" err="1"/>
              <a:t>triage</a:t>
            </a:r>
            <a:r>
              <a:rPr lang="es-EC" dirty="0"/>
              <a:t> en Centros de Salud del MSP</a:t>
            </a:r>
          </a:p>
          <a:p>
            <a:pPr marL="514350" indent="-514350">
              <a:buFont typeface="+mj-lt"/>
              <a:buAutoNum type="arabicPeriod"/>
            </a:pPr>
            <a:r>
              <a:rPr lang="es-EC" dirty="0"/>
              <a:t>Asignar estudiantes voluntarios para rastreo de contactos virtuales (WhatsApp)</a:t>
            </a:r>
          </a:p>
          <a:p>
            <a:pPr marL="514350" indent="-514350">
              <a:buFont typeface="+mj-lt"/>
              <a:buAutoNum type="arabicPeriod"/>
            </a:pPr>
            <a:r>
              <a:rPr lang="es-EC" dirty="0"/>
              <a:t>Apoyar en el procesamiento y análisis de datos y en la georreferenciación del sistema de vigilancia</a:t>
            </a:r>
          </a:p>
          <a:p>
            <a:pPr marL="514350" indent="-514350">
              <a:buFont typeface="+mj-lt"/>
              <a:buAutoNum type="arabicPeriod"/>
            </a:pPr>
            <a:r>
              <a:rPr lang="es-EC" dirty="0"/>
              <a:t>Apoyar en las encuestas de coberturas de vacunación y razones de no vacunación</a:t>
            </a:r>
          </a:p>
        </p:txBody>
      </p:sp>
    </p:spTree>
    <p:extLst>
      <p:ext uri="{BB962C8B-B14F-4D97-AF65-F5344CB8AC3E}">
        <p14:creationId xmlns:p14="http://schemas.microsoft.com/office/powerpoint/2010/main" val="16522740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EBCF6-B718-4BF5-9986-4932899DB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Acuerdo MSP-Zona 9 con PSV, Municipio y UCE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743C6E-23B5-4150-B62C-00746CC39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C" b="1" dirty="0"/>
              <a:t>Responsabilidades UCE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s-EC" dirty="0"/>
              <a:t>Capacitar a profesionales de la salud y epidemiólogos comunitarios en la Estrategia Comunitaria </a:t>
            </a:r>
            <a:r>
              <a:rPr lang="es-EC" dirty="0" err="1"/>
              <a:t>Covid</a:t>
            </a:r>
            <a:r>
              <a:rPr lang="es-EC" dirty="0"/>
              <a:t>-Cero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s-EC" dirty="0"/>
              <a:t>Apoyar en el desarrollo de los sistemas de información </a:t>
            </a:r>
            <a:r>
              <a:rPr lang="es-EC" dirty="0" err="1"/>
              <a:t>georeferenciado</a:t>
            </a:r>
            <a:r>
              <a:rPr lang="es-EC" dirty="0"/>
              <a:t> y de acceso abierto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s-EC" dirty="0"/>
              <a:t>Formular proyectos de investigación acción para la sistematización de las experiencias y estudios especializados de apoyo al control de la epidemia y postpandemia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40476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n 4">
            <a:extLst>
              <a:ext uri="{FF2B5EF4-FFF2-40B4-BE49-F238E27FC236}">
                <a16:creationId xmlns:a16="http://schemas.microsoft.com/office/drawing/2014/main" id="{C7501B98-58C1-4F63-A9D3-4CCCD412C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2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55916CA-0160-4241-B1EA-D6AB57347065}"/>
              </a:ext>
            </a:extLst>
          </p:cNvPr>
          <p:cNvSpPr txBox="1"/>
          <p:nvPr/>
        </p:nvSpPr>
        <p:spPr>
          <a:xfrm>
            <a:off x="2344615" y="1575579"/>
            <a:ext cx="7770055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5400" b="1" dirty="0"/>
              <a:t>Con organización, unidad, disciplina y solidaridad derrotaremos a la enfermedad y la muerte</a:t>
            </a:r>
            <a:endParaRPr lang="es-EC" sz="5400" dirty="0"/>
          </a:p>
        </p:txBody>
      </p:sp>
      <p:sp>
        <p:nvSpPr>
          <p:cNvPr id="3" name="Arco de bloque 2">
            <a:extLst>
              <a:ext uri="{FF2B5EF4-FFF2-40B4-BE49-F238E27FC236}">
                <a16:creationId xmlns:a16="http://schemas.microsoft.com/office/drawing/2014/main" id="{20D77366-25CF-4BD6-A754-DDD4ED6A40A0}"/>
              </a:ext>
            </a:extLst>
          </p:cNvPr>
          <p:cNvSpPr/>
          <p:nvPr/>
        </p:nvSpPr>
        <p:spPr>
          <a:xfrm rot="16200000">
            <a:off x="462953" y="2064537"/>
            <a:ext cx="3416319" cy="2438403"/>
          </a:xfrm>
          <a:prstGeom prst="blockArc">
            <a:avLst>
              <a:gd name="adj1" fmla="val 10776538"/>
              <a:gd name="adj2" fmla="val 0"/>
              <a:gd name="adj3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5" name="Arco de bloque 4">
            <a:extLst>
              <a:ext uri="{FF2B5EF4-FFF2-40B4-BE49-F238E27FC236}">
                <a16:creationId xmlns:a16="http://schemas.microsoft.com/office/drawing/2014/main" id="{1E454676-0AF2-4F4E-A3A0-8E39F196717C}"/>
              </a:ext>
            </a:extLst>
          </p:cNvPr>
          <p:cNvSpPr/>
          <p:nvPr/>
        </p:nvSpPr>
        <p:spPr>
          <a:xfrm rot="5400000">
            <a:off x="8561869" y="2143645"/>
            <a:ext cx="3416318" cy="2280188"/>
          </a:xfrm>
          <a:prstGeom prst="blockArc">
            <a:avLst>
              <a:gd name="adj1" fmla="val 10776538"/>
              <a:gd name="adj2" fmla="val 0"/>
              <a:gd name="adj3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22921" cy="1325563"/>
          </a:xfrm>
        </p:spPr>
        <p:txBody>
          <a:bodyPr/>
          <a:lstStyle/>
          <a:p>
            <a:r>
              <a:rPr lang="en-US" dirty="0" err="1"/>
              <a:t>Evolución</a:t>
            </a:r>
            <a:r>
              <a:rPr lang="en-US" dirty="0"/>
              <a:t> </a:t>
            </a:r>
            <a:r>
              <a:rPr lang="en-US" dirty="0" err="1"/>
              <a:t>exceso</a:t>
            </a:r>
            <a:r>
              <a:rPr lang="en-US" dirty="0"/>
              <a:t> de </a:t>
            </a:r>
            <a:r>
              <a:rPr lang="en-US" dirty="0" err="1"/>
              <a:t>muertes</a:t>
            </a:r>
            <a:r>
              <a:rPr lang="en-US" dirty="0"/>
              <a:t>. Quito 2020-2021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07C46A-7D3F-45F8-AF4E-257659F093B8}"/>
              </a:ext>
            </a:extLst>
          </p:cNvPr>
          <p:cNvSpPr txBox="1"/>
          <p:nvPr/>
        </p:nvSpPr>
        <p:spPr>
          <a:xfrm>
            <a:off x="9663485" y="2372139"/>
            <a:ext cx="143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81FA586-D537-4BC3-9D0E-F241089A2F90}"/>
              </a:ext>
            </a:extLst>
          </p:cNvPr>
          <p:cNvSpPr txBox="1"/>
          <p:nvPr/>
        </p:nvSpPr>
        <p:spPr>
          <a:xfrm>
            <a:off x="9200271" y="2105561"/>
            <a:ext cx="2574388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000" b="1" dirty="0"/>
              <a:t>Exceso de muertes </a:t>
            </a:r>
          </a:p>
          <a:p>
            <a:r>
              <a:rPr lang="es-EC" sz="2000" dirty="0">
                <a:solidFill>
                  <a:srgbClr val="FF0000"/>
                </a:solidFill>
              </a:rPr>
              <a:t>5: </a:t>
            </a:r>
            <a:r>
              <a:rPr lang="es-EC" sz="2000" dirty="0"/>
              <a:t>28 noviembre 2020</a:t>
            </a:r>
          </a:p>
          <a:p>
            <a:r>
              <a:rPr lang="es-EC" sz="2000" dirty="0">
                <a:solidFill>
                  <a:srgbClr val="FF0000"/>
                </a:solidFill>
              </a:rPr>
              <a:t>54:</a:t>
            </a:r>
            <a:r>
              <a:rPr lang="es-EC" sz="2000" dirty="0"/>
              <a:t> 24 abril 2021</a:t>
            </a:r>
          </a:p>
          <a:p>
            <a:r>
              <a:rPr lang="es-EC" sz="2000" dirty="0">
                <a:solidFill>
                  <a:srgbClr val="FF0000"/>
                </a:solidFill>
              </a:rPr>
              <a:t>20: </a:t>
            </a:r>
            <a:r>
              <a:rPr lang="es-EC" sz="2000" dirty="0"/>
              <a:t>al 16 junio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A07A616-2F05-487E-A869-7F2CC9C0FA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7" t="34582" r="19674" b="25592"/>
          <a:stretch/>
        </p:blipFill>
        <p:spPr>
          <a:xfrm>
            <a:off x="838200" y="2105561"/>
            <a:ext cx="8362071" cy="421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58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7760677" cy="1450757"/>
          </a:xfrm>
        </p:spPr>
        <p:txBody>
          <a:bodyPr>
            <a:noAutofit/>
          </a:bodyPr>
          <a:lstStyle/>
          <a:p>
            <a:r>
              <a:rPr lang="es-EC" sz="3600" b="1" dirty="0">
                <a:latin typeface="Bambino-Bold ☞"/>
              </a:rPr>
              <a:t>Pacientes en espera por camas para hospitalización y UCI/UCIN destinadas para COVID-19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55E7DD95-093B-422B-B434-10027735200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9637" t="49663" r="41386" b="25913"/>
          <a:stretch/>
        </p:blipFill>
        <p:spPr>
          <a:xfrm>
            <a:off x="8857957" y="436098"/>
            <a:ext cx="2621423" cy="12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9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FEB69-7C29-4F26-A32D-3D88863D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86822" cy="1325563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Distribución de casos y muertes por grupos de edad. Quito, marzo 2021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298C122-0EB3-4286-957A-C4C128A3D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0111"/>
            <a:ext cx="8339254" cy="440408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B5C8643-A791-4E1E-946C-C4C6C4D9F4C8}"/>
              </a:ext>
            </a:extLst>
          </p:cNvPr>
          <p:cNvSpPr/>
          <p:nvPr/>
        </p:nvSpPr>
        <p:spPr>
          <a:xfrm>
            <a:off x="838201" y="5050302"/>
            <a:ext cx="5257799" cy="74558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72C2BA-5333-46BC-B384-AFE84C7F7F58}"/>
              </a:ext>
            </a:extLst>
          </p:cNvPr>
          <p:cNvSpPr txBox="1"/>
          <p:nvPr/>
        </p:nvSpPr>
        <p:spPr>
          <a:xfrm>
            <a:off x="9411287" y="2397948"/>
            <a:ext cx="2124221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3200" dirty="0">
                <a:solidFill>
                  <a:srgbClr val="FF0000"/>
                </a:solidFill>
              </a:rPr>
              <a:t>90%</a:t>
            </a:r>
            <a:r>
              <a:rPr lang="es-EC" sz="3200" dirty="0"/>
              <a:t> de muertes se producen en mayores de 50 años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BC11B86-4850-4460-A8EE-00E41DCB7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37" t="49663" r="41386" b="25913"/>
          <a:stretch/>
        </p:blipFill>
        <p:spPr>
          <a:xfrm>
            <a:off x="8857957" y="436098"/>
            <a:ext cx="2621423" cy="121041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FD1974A-65FE-4D3F-A4D0-5FA194FCEA64}"/>
              </a:ext>
            </a:extLst>
          </p:cNvPr>
          <p:cNvSpPr/>
          <p:nvPr/>
        </p:nvSpPr>
        <p:spPr>
          <a:xfrm>
            <a:off x="7673009" y="4648762"/>
            <a:ext cx="1504445" cy="74558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0978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8F325-0FA6-428E-A03E-295218ED9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019757" cy="1325563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Distribución Covid-19 por parroquias. Quito, 3 al 30 de mayo </a:t>
            </a:r>
            <a:r>
              <a:rPr lang="es-MX" b="1" dirty="0"/>
              <a:t>2021</a:t>
            </a:r>
            <a:endParaRPr lang="es-EC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E454159-E24D-4F01-AEAB-38D2D098FFF9}"/>
              </a:ext>
            </a:extLst>
          </p:cNvPr>
          <p:cNvSpPr txBox="1"/>
          <p:nvPr/>
        </p:nvSpPr>
        <p:spPr>
          <a:xfrm>
            <a:off x="8384345" y="2771335"/>
            <a:ext cx="2771335" cy="25545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3200" dirty="0"/>
              <a:t>15 parroquias de Quito  acumulan el </a:t>
            </a:r>
            <a:r>
              <a:rPr lang="es-EC" sz="3200" dirty="0">
                <a:solidFill>
                  <a:srgbClr val="FF0000"/>
                </a:solidFill>
              </a:rPr>
              <a:t>70% </a:t>
            </a:r>
            <a:r>
              <a:rPr lang="es-EC" sz="3200" dirty="0"/>
              <a:t>de casos y defunciones.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748DC6F-EF41-4A86-BBA3-C64CB93AD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49" y="1752161"/>
            <a:ext cx="6971347" cy="47407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C52CC9C-51CD-4BE3-BF5C-DA280A40E3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37" t="49663" r="41386" b="25913"/>
          <a:stretch/>
        </p:blipFill>
        <p:spPr>
          <a:xfrm>
            <a:off x="8857957" y="436098"/>
            <a:ext cx="2621423" cy="12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46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5B5C435-5C13-4431-BF14-CC35BF781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/>
              <a:t>Experiencias de control y eliminación de la transmisión comunitaria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D59D63-61F4-4582-B95D-0B3E1225A2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F89A9DD-B57D-448E-B708-F20B3FAD93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37" t="49663" r="41386" b="25913"/>
          <a:stretch/>
        </p:blipFill>
        <p:spPr>
          <a:xfrm>
            <a:off x="4121427" y="437321"/>
            <a:ext cx="3299791" cy="155374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74522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93B23F-83CA-41C6-8787-2FCE3A727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46145" cy="1325563"/>
          </a:xfrm>
        </p:spPr>
        <p:txBody>
          <a:bodyPr/>
          <a:lstStyle/>
          <a:p>
            <a:r>
              <a:rPr lang="es-EC" b="1" dirty="0"/>
              <a:t>¿Por qué Chile no controla la epidemia?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EC7DF46-4F3E-448A-ADEB-E60FC81FF1C1}"/>
              </a:ext>
            </a:extLst>
          </p:cNvPr>
          <p:cNvSpPr txBox="1"/>
          <p:nvPr/>
        </p:nvSpPr>
        <p:spPr>
          <a:xfrm>
            <a:off x="1392702" y="1690688"/>
            <a:ext cx="353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/>
              <a:t>Casos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B1A98A6-86DF-4D95-A3A7-C95B33A2A667}"/>
              </a:ext>
            </a:extLst>
          </p:cNvPr>
          <p:cNvSpPr txBox="1"/>
          <p:nvPr/>
        </p:nvSpPr>
        <p:spPr>
          <a:xfrm>
            <a:off x="6639951" y="1690688"/>
            <a:ext cx="353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/>
              <a:t>Defunciones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1841441-3421-41BC-B138-81F00C0F7F68}"/>
              </a:ext>
            </a:extLst>
          </p:cNvPr>
          <p:cNvSpPr txBox="1"/>
          <p:nvPr/>
        </p:nvSpPr>
        <p:spPr>
          <a:xfrm>
            <a:off x="1392702" y="3740761"/>
            <a:ext cx="353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/>
              <a:t>Pruebas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7CB1272-0DF9-4A2C-9778-A91973817FB4}"/>
              </a:ext>
            </a:extLst>
          </p:cNvPr>
          <p:cNvSpPr txBox="1"/>
          <p:nvPr/>
        </p:nvSpPr>
        <p:spPr>
          <a:xfrm>
            <a:off x="6822832" y="3760001"/>
            <a:ext cx="353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/>
              <a:t>Vacunados</a:t>
            </a:r>
            <a:r>
              <a:rPr lang="es-EC" sz="3200" b="1" dirty="0"/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C54F335-6FBB-43DB-9548-9C794112CB01}"/>
              </a:ext>
            </a:extLst>
          </p:cNvPr>
          <p:cNvSpPr txBox="1"/>
          <p:nvPr/>
        </p:nvSpPr>
        <p:spPr>
          <a:xfrm>
            <a:off x="1561511" y="5957339"/>
            <a:ext cx="389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FF0000"/>
                </a:solidFill>
              </a:rPr>
              <a:t>Índice de positividad 8,5%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AB67E52-7AD4-4920-B81E-5796BA4522FD}"/>
              </a:ext>
            </a:extLst>
          </p:cNvPr>
          <p:cNvSpPr txBox="1"/>
          <p:nvPr/>
        </p:nvSpPr>
        <p:spPr>
          <a:xfrm>
            <a:off x="6457070" y="5854253"/>
            <a:ext cx="3896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FF0000"/>
                </a:solidFill>
              </a:rPr>
              <a:t>Una dosis 66,0%</a:t>
            </a:r>
          </a:p>
          <a:p>
            <a:r>
              <a:rPr lang="es-EC" sz="2400" b="1" dirty="0">
                <a:solidFill>
                  <a:srgbClr val="FF0000"/>
                </a:solidFill>
              </a:rPr>
              <a:t>Dos dosis  54,3%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32E254E-F2E5-45EE-8E96-485B0FB8D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37" t="49663" r="41386" b="25913"/>
          <a:stretch/>
        </p:blipFill>
        <p:spPr>
          <a:xfrm>
            <a:off x="8857957" y="436098"/>
            <a:ext cx="2621423" cy="121041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B3BB03A-0353-40CB-B91E-B5CABA377D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09" t="21822" r="27174" b="33518"/>
          <a:stretch/>
        </p:blipFill>
        <p:spPr>
          <a:xfrm>
            <a:off x="1392702" y="2275463"/>
            <a:ext cx="4641193" cy="160422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DEEE364-0BCC-4C3D-BB1D-0CE29CEDD8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91" t="19309" r="27500" b="34098"/>
          <a:stretch/>
        </p:blipFill>
        <p:spPr>
          <a:xfrm>
            <a:off x="6639951" y="2261692"/>
            <a:ext cx="4137046" cy="147907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74A4C1ED-45D2-40F6-88D0-7900034377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79" t="32262" r="38803" b="38352"/>
          <a:stretch/>
        </p:blipFill>
        <p:spPr>
          <a:xfrm>
            <a:off x="5968529" y="4283065"/>
            <a:ext cx="4873833" cy="160351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6C11FFD9-6029-4519-8FDD-77BD6CBF32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282" t="36515" r="38479" b="30039"/>
          <a:stretch/>
        </p:blipFill>
        <p:spPr>
          <a:xfrm>
            <a:off x="1401470" y="4353113"/>
            <a:ext cx="4333461" cy="16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452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5943</TotalTime>
  <Words>1688</Words>
  <Application>Microsoft Office PowerPoint</Application>
  <PresentationFormat>Panorámica</PresentationFormat>
  <Paragraphs>264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5" baseType="lpstr">
      <vt:lpstr>Arial</vt:lpstr>
      <vt:lpstr>Bambino-Bold ☞</vt:lpstr>
      <vt:lpstr>Calibri</vt:lpstr>
      <vt:lpstr>Calibri Light</vt:lpstr>
      <vt:lpstr>Open Sans</vt:lpstr>
      <vt:lpstr>Roboto</vt:lpstr>
      <vt:lpstr>Tahoma</vt:lpstr>
      <vt:lpstr>Tema de Office</vt:lpstr>
      <vt:lpstr>Presentación de PowerPoint</vt:lpstr>
      <vt:lpstr>Presentación de PowerPoint</vt:lpstr>
      <vt:lpstr>Cantones según exceso de muertos. Ecuador, mayo 2021.</vt:lpstr>
      <vt:lpstr>Evolución exceso de muertes. Quito 2020-2021 </vt:lpstr>
      <vt:lpstr>Pacientes en espera por camas para hospitalización y UCI/UCIN destinadas para COVID-19</vt:lpstr>
      <vt:lpstr>Distribución de casos y muertes por grupos de edad. Quito, marzo 2021</vt:lpstr>
      <vt:lpstr>Distribución Covid-19 por parroquias. Quito, 3 al 30 de mayo 2021</vt:lpstr>
      <vt:lpstr>Experiencias de control y eliminación de la transmisión comunitaria</vt:lpstr>
      <vt:lpstr>¿Por qué Chile no controla la epidemia?</vt:lpstr>
      <vt:lpstr>¿Por qué Chile no controla la epidemia?</vt:lpstr>
      <vt:lpstr>¿Cómo Estados Unidos controló la epidemia?</vt:lpstr>
      <vt:lpstr>¿Cómo controló la India el brote epidémico por la variante Delta?</vt:lpstr>
      <vt:lpstr>¿Podemos controlar la epidemia en Ecuador?</vt:lpstr>
      <vt:lpstr>Situación Ecuador al 26 de enero 2021 </vt:lpstr>
      <vt:lpstr>¿Es suficiente la vacunación para controlar la epidemia en Ecuador? </vt:lpstr>
      <vt:lpstr>Las vacunas no son 100% efectivas para frenar transmisión</vt:lpstr>
      <vt:lpstr>Transmisibilidad de variantes y efectividad de las vacunas</vt:lpstr>
      <vt:lpstr>Variantes de preocupación  circulantes en Ecuador</vt:lpstr>
      <vt:lpstr>Esfuerzo de Testeo. Quito, 3 al 30 de mayo 2021</vt:lpstr>
      <vt:lpstr>Conclusiones</vt:lpstr>
      <vt:lpstr>No podemos actuar como que el virus ha sido eliminado  Hay que adoptar la estrategia Covid-Cero para lograr una reducción sostenida de la epidemia. </vt:lpstr>
      <vt:lpstr>¿Qué es la estrategia Covid-Cero?</vt:lpstr>
      <vt:lpstr>Estrategia del queso suizo</vt:lpstr>
      <vt:lpstr>Estrategia VISPRAC</vt:lpstr>
      <vt:lpstr>Estrategia Comunitaria Covid-Cero Primera Fase 100 días</vt:lpstr>
      <vt:lpstr>Estrategia Comunitaria Covid-Cero Primera Fase 100 días</vt:lpstr>
      <vt:lpstr>Estrategia Comunitaria Covid-Cero Primera Fase 100 días</vt:lpstr>
      <vt:lpstr>Estrategia Comunitaria Covid-Cero Primera Fase 100 días</vt:lpstr>
      <vt:lpstr>Presentación de PowerPoint</vt:lpstr>
      <vt:lpstr>Acuerdo MSP-Zona 9 con PSV, Municipio y UCE</vt:lpstr>
      <vt:lpstr>Acuerdo MSP-Zona 9 con PSV, Municipio y UCE</vt:lpstr>
      <vt:lpstr>Acuerdo MSP-Zona 9 con PSV, Municipio y UCE</vt:lpstr>
      <vt:lpstr>Acuerdo MSP-Zona 9 con Plataforma por la Salud y la Vida, Municipio y UCE</vt:lpstr>
      <vt:lpstr>Acuerdo MSP-Zona 9 con PSV, Municipio y UCE</vt:lpstr>
      <vt:lpstr>Acuerdo MSP-Zona 9 con PSV, Municipio y UCE</vt:lpstr>
      <vt:lpstr>Acuerdo MSP-Zona 9 con PSV, Municipio y UCE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 Covid 0 Para regresar a la vida social y laboral</dc:title>
  <dc:creator>SUSY</dc:creator>
  <cp:lastModifiedBy>user</cp:lastModifiedBy>
  <cp:revision>146</cp:revision>
  <dcterms:created xsi:type="dcterms:W3CDTF">2021-05-01T14:35:29Z</dcterms:created>
  <dcterms:modified xsi:type="dcterms:W3CDTF">2021-06-29T13:07:49Z</dcterms:modified>
</cp:coreProperties>
</file>