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drawings/drawing1.xml" ContentType="application/vnd.openxmlformats-officedocument.drawingml.chartshapes+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sldIdLst>
    <p:sldId id="384" r:id="rId2"/>
    <p:sldId id="391" r:id="rId3"/>
    <p:sldId id="392" r:id="rId4"/>
    <p:sldId id="393" r:id="rId5"/>
    <p:sldId id="266" r:id="rId6"/>
    <p:sldId id="357" r:id="rId7"/>
    <p:sldId id="366" r:id="rId8"/>
    <p:sldId id="369" r:id="rId9"/>
    <p:sldId id="383" r:id="rId10"/>
    <p:sldId id="365" r:id="rId11"/>
    <p:sldId id="335" r:id="rId12"/>
    <p:sldId id="367" r:id="rId13"/>
    <p:sldId id="337" r:id="rId14"/>
    <p:sldId id="371" r:id="rId15"/>
    <p:sldId id="405" r:id="rId16"/>
    <p:sldId id="398" r:id="rId17"/>
    <p:sldId id="388" r:id="rId18"/>
    <p:sldId id="373" r:id="rId19"/>
    <p:sldId id="396" r:id="rId20"/>
    <p:sldId id="374" r:id="rId21"/>
    <p:sldId id="338" r:id="rId22"/>
    <p:sldId id="332" r:id="rId23"/>
    <p:sldId id="315" r:id="rId24"/>
    <p:sldId id="318" r:id="rId25"/>
    <p:sldId id="344" r:id="rId26"/>
    <p:sldId id="345" r:id="rId27"/>
    <p:sldId id="379" r:id="rId28"/>
    <p:sldId id="407" r:id="rId29"/>
    <p:sldId id="409" r:id="rId30"/>
    <p:sldId id="406" r:id="rId31"/>
    <p:sldId id="364" r:id="rId32"/>
    <p:sldId id="408" r:id="rId33"/>
  </p:sldIdLst>
  <p:sldSz cx="12192000" cy="6858000"/>
  <p:notesSz cx="6858000" cy="9144000"/>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7"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aniel" initials="D" lastIdx="1" clrIdx="0">
    <p:extLst>
      <p:ext uri="{19B8F6BF-5375-455C-9EA6-DF929625EA0E}">
        <p15:presenceInfo xmlns:p15="http://schemas.microsoft.com/office/powerpoint/2012/main" userId="Daniel"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2D4E2"/>
    <a:srgbClr val="FFFFFF"/>
    <a:srgbClr val="8944C1"/>
    <a:srgbClr val="6810B0"/>
    <a:srgbClr val="AFABAB"/>
    <a:srgbClr val="548235"/>
    <a:srgbClr val="385723"/>
    <a:srgbClr val="CCA735"/>
    <a:srgbClr val="00B0F0"/>
    <a:srgbClr val="BF9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6D9F66E-5EB9-4882-86FB-DCBF35E3C3E4}" styleName="Estilo medio 4 - Énfasis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93296810-A885-4BE3-A3E7-6D5BEEA58F35}" styleName="Estilo medio 2 - Énfasis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73A0DAA-6AF3-43AB-8588-CEC1D06C72B9}" styleName="Estilo medio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Estilo medio 2 - Énfasis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D7B26C5-4107-4FEC-AEDC-1716B250A1EF}" styleName="Estilo claro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0505E3EF-67EA-436B-97B2-0124C06EBD24}" styleName="Estilo medio 4 - Énfasis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C083E6E3-FA7D-4D7B-A595-EF9225AFEA82}" styleName="Estilo claro 1 - Acento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8799B23B-EC83-4686-B30A-512413B5E67A}" styleName="Estilo claro 3 - Acento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F2DE63D5-997A-4646-A377-4702673A728D}" styleName="Estilo claro 2 - Acento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7DF18680-E054-41AD-8BC1-D1AEF772440D}" styleName="Estilo medio 2 - Énfasis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AF606853-7671-496A-8E4F-DF71F8EC918B}" styleName="Estilo oscuro 1 - Énfasis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8B1032C-EA38-4F05-BA0D-38AFFFC7BED3}" styleName="Estilo claro 3 - Acento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08FB837D-C827-4EFA-A057-4D05807E0F7C}" styleName="Estilo temático 1 - Énfasis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638B1855-1B75-4FBE-930C-398BA8C253C6}" styleName="Estilo temático 2 - Énfasis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8D230F3-CF80-4859-8CE7-A43EE81993B5}" styleName="Estilo claro 1 - Acento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912C8C85-51F0-491E-9774-3900AFEF0FD7}" styleName="Estilo claro 2 - Acento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10A1B5D5-9B99-4C35-A422-299274C87663}" styleName="Estilo medio 1 - Énfasis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46F890A9-2807-4EBB-B81D-B2AA78EC7F39}" styleName="Estilo oscuro 2 - Énfasis 5/Énfasis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22838BEF-8BB2-4498-84A7-C5851F593DF1}" styleName="Estilo medio 4 - Énfasis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5FD0F851-EC5A-4D38-B0AD-8093EC10F338}" styleName="Estilo claro 1 - Acento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BDBED569-4797-4DF1-A0F4-6AAB3CD982D8}" styleName="Estilo claro 3 - Acento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showGuides="1">
      <p:cViewPr varScale="1">
        <p:scale>
          <a:sx n="91" d="100"/>
          <a:sy n="91" d="100"/>
        </p:scale>
        <p:origin x="534" y="90"/>
      </p:cViewPr>
      <p:guideLst>
        <p:guide orient="horz" pos="2137"/>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commentAuthors" Target="commentAuthors.xml"/><Relationship Id="rId8" Type="http://schemas.openxmlformats.org/officeDocument/2006/relationships/slide" Target="slides/slide7.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package" Target="../embeddings/Hoja_de_c_lculo_de_Microsoft_Excel.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Hoja_de_c_lculo_de_Microsoft_Excel9.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Hoja_de_c_lculo_de_Microsoft_Excel10.xlsx"/><Relationship Id="rId2" Type="http://schemas.microsoft.com/office/2011/relationships/chartColorStyle" Target="colors11.xml"/><Relationship Id="rId1" Type="http://schemas.microsoft.com/office/2011/relationships/chartStyle" Target="style11.xml"/></Relationships>
</file>

<file path=ppt/charts/_rels/chart2.xml.rels><?xml version="1.0" encoding="UTF-8" standalone="yes"?>
<Relationships xmlns="http://schemas.openxmlformats.org/package/2006/relationships"><Relationship Id="rId3" Type="http://schemas.openxmlformats.org/officeDocument/2006/relationships/package" Target="../embeddings/Hoja_de_c_lculo_de_Microsoft_Excel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Hoja_de_c_lculo_de_Microsoft_Excel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Hoja_de_c_lculo_de_Microsoft_Excel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Hoja_de_c_lculo_de_Microsoft_Excel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Hoja_de_c_lculo_de_Microsoft_Excel5.xlsx"/><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chartUserShapes" Target="../drawings/drawing1.xml"/></Relationships>
</file>

<file path=ppt/charts/_rels/chart7.xml.rels><?xml version="1.0" encoding="UTF-8" standalone="yes"?>
<Relationships xmlns="http://schemas.openxmlformats.org/package/2006/relationships"><Relationship Id="rId3" Type="http://schemas.openxmlformats.org/officeDocument/2006/relationships/package" Target="../embeddings/Hoja_de_c_lculo_de_Microsoft_Excel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Hoja_de_c_lculo_de_Microsoft_Excel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Hoja_de_c_lculo_de_Microsoft_Excel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baseline="0">
                <a:solidFill>
                  <a:schemeClr val="tx1">
                    <a:lumMod val="65000"/>
                    <a:lumOff val="35000"/>
                  </a:schemeClr>
                </a:solidFill>
                <a:latin typeface="+mn-lt"/>
                <a:ea typeface="+mn-ea"/>
                <a:cs typeface="+mn-cs"/>
              </a:defRPr>
            </a:pPr>
            <a:r>
              <a:rPr lang="en-US" dirty="0"/>
              <a:t>PARQUES DEL </a:t>
            </a:r>
            <a:r>
              <a:rPr lang="en-US" dirty="0" smtClean="0"/>
              <a:t>DMQ (m2)</a:t>
            </a:r>
            <a:endParaRPr lang="en-US" dirty="0"/>
          </a:p>
        </c:rich>
      </c:tx>
      <c:overlay val="0"/>
      <c:spPr>
        <a:noFill/>
        <a:ln>
          <a:noFill/>
        </a:ln>
        <a:effectLst/>
      </c:spPr>
      <c:txPr>
        <a:bodyPr rot="0" spcFirstLastPara="1" vertOverflow="ellipsis" vert="horz" wrap="square" anchor="ctr" anchorCtr="1"/>
        <a:lstStyle/>
        <a:p>
          <a:pPr>
            <a:defRPr sz="2128" b="1" i="0" u="none" strike="noStrike" kern="1200" baseline="0">
              <a:solidFill>
                <a:schemeClr val="tx1">
                  <a:lumMod val="65000"/>
                  <a:lumOff val="35000"/>
                </a:schemeClr>
              </a:solidFill>
              <a:latin typeface="+mn-lt"/>
              <a:ea typeface="+mn-ea"/>
              <a:cs typeface="+mn-cs"/>
            </a:defRPr>
          </a:pPr>
          <a:endParaRPr lang="es-EC"/>
        </a:p>
      </c:txPr>
    </c:title>
    <c:autoTitleDeleted val="0"/>
    <c:plotArea>
      <c:layout/>
      <c:pieChart>
        <c:varyColors val="1"/>
        <c:ser>
          <c:idx val="0"/>
          <c:order val="0"/>
          <c:tx>
            <c:strRef>
              <c:f>Sheet1!$B$1</c:f>
              <c:strCache>
                <c:ptCount val="1"/>
                <c:pt idx="0">
                  <c:v>CANTIDAD</c:v>
                </c:pt>
              </c:strCache>
            </c:strRef>
          </c:tx>
          <c:dPt>
            <c:idx val="0"/>
            <c:bubble3D val="0"/>
            <c:spPr>
              <a:solidFill>
                <a:schemeClr val="accent5">
                  <a:lumMod val="40000"/>
                  <a:lumOff val="60000"/>
                </a:schemeClr>
              </a:soli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0C74-4CDE-A0F5-FCB8EC9E9505}"/>
              </c:ext>
            </c:extLst>
          </c:dPt>
          <c:dPt>
            <c:idx val="1"/>
            <c:bubble3D val="0"/>
            <c:spPr>
              <a:solidFill>
                <a:schemeClr val="accent1">
                  <a:lumMod val="60000"/>
                  <a:lumOff val="40000"/>
                </a:schemeClr>
              </a:soli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0C74-4CDE-A0F5-FCB8EC9E9505}"/>
              </c:ext>
            </c:extLst>
          </c:dPt>
          <c:dPt>
            <c:idx val="2"/>
            <c:bubble3D val="0"/>
            <c:spPr>
              <a:solidFill>
                <a:schemeClr val="accent6">
                  <a:lumMod val="60000"/>
                  <a:lumOff val="40000"/>
                </a:schemeClr>
              </a:soli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0C74-4CDE-A0F5-FCB8EC9E9505}"/>
              </c:ext>
            </c:extLst>
          </c:dPt>
          <c:dPt>
            <c:idx val="3"/>
            <c:bubble3D val="0"/>
            <c:spPr>
              <a:solidFill>
                <a:schemeClr val="accent6"/>
              </a:soli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7-0C74-4CDE-A0F5-FCB8EC9E9505}"/>
              </c:ext>
            </c:extLst>
          </c:dPt>
          <c:dPt>
            <c:idx val="4"/>
            <c:bubble3D val="0"/>
            <c:spPr>
              <a:solidFill>
                <a:schemeClr val="accent6">
                  <a:lumMod val="75000"/>
                </a:schemeClr>
              </a:soli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9-0C74-4CDE-A0F5-FCB8EC9E9505}"/>
              </c:ext>
            </c:extLst>
          </c:dPt>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s-EC"/>
              </a:p>
            </c:txPr>
            <c:dLblPos val="outEnd"/>
            <c:showLegendKey val="0"/>
            <c:showVal val="1"/>
            <c:showCatName val="0"/>
            <c:showSerName val="0"/>
            <c:showPercent val="0"/>
            <c:showBubbleSize val="0"/>
            <c:showLeaderLines val="0"/>
            <c:extLst>
              <c:ext xmlns:c15="http://schemas.microsoft.com/office/drawing/2012/chart" uri="{CE6537A1-D6FC-4f65-9D91-7224C49458BB}"/>
            </c:extLst>
          </c:dLbls>
          <c:cat>
            <c:strRef>
              <c:f>Sheet1!$A$2:$A$6</c:f>
              <c:strCache>
                <c:ptCount val="5"/>
                <c:pt idx="0">
                  <c:v>Parques Menores (&lt;300 m2)</c:v>
                </c:pt>
                <c:pt idx="1">
                  <c:v>Parques Barriales ( ≥ 300 m2)</c:v>
                </c:pt>
                <c:pt idx="2">
                  <c:v>Parques Sectoriales ( ≥ 5.000 m2)</c:v>
                </c:pt>
                <c:pt idx="3">
                  <c:v>Parques Zonales ( ≥ 10.000 m2)</c:v>
                </c:pt>
                <c:pt idx="4">
                  <c:v>Parques Metropolitanos ( ≥ 50.000 m2)</c:v>
                </c:pt>
              </c:strCache>
            </c:strRef>
          </c:cat>
          <c:val>
            <c:numRef>
              <c:f>Sheet1!$B$2:$B$6</c:f>
              <c:numCache>
                <c:formatCode>General</c:formatCode>
                <c:ptCount val="5"/>
                <c:pt idx="0">
                  <c:v>36</c:v>
                </c:pt>
                <c:pt idx="1">
                  <c:v>1112</c:v>
                </c:pt>
                <c:pt idx="2">
                  <c:v>273</c:v>
                </c:pt>
                <c:pt idx="3">
                  <c:v>210</c:v>
                </c:pt>
                <c:pt idx="4">
                  <c:v>30</c:v>
                </c:pt>
              </c:numCache>
            </c:numRef>
          </c:val>
          <c:extLst>
            <c:ext xmlns:c16="http://schemas.microsoft.com/office/drawing/2014/chart" uri="{C3380CC4-5D6E-409C-BE32-E72D297353CC}">
              <c16:uniqueId val="{00000008-0C74-4CDE-A0F5-FCB8EC9E9505}"/>
            </c:ext>
          </c:extLst>
        </c:ser>
        <c:dLbls>
          <c:showLegendKey val="0"/>
          <c:showVal val="0"/>
          <c:showCatName val="0"/>
          <c:showSerName val="0"/>
          <c:showPercent val="0"/>
          <c:showBubbleSize val="0"/>
          <c:showLeaderLines val="0"/>
        </c:dLbls>
        <c:firstSliceAng val="0"/>
      </c:pieChart>
      <c:spPr>
        <a:noFill/>
        <a:ln>
          <a:noFill/>
        </a:ln>
        <a:effectLst/>
      </c:spPr>
    </c:plotArea>
    <c:legend>
      <c:legendPos val="b"/>
      <c:legendEntry>
        <c:idx val="0"/>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s-EC"/>
          </a:p>
        </c:txPr>
      </c:legendEntry>
      <c:legendEntry>
        <c:idx val="1"/>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s-EC"/>
          </a:p>
        </c:txPr>
      </c:legendEntry>
      <c:legendEntry>
        <c:idx val="2"/>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s-EC"/>
          </a:p>
        </c:txPr>
      </c:legendEntry>
      <c:legendEntry>
        <c:idx val="3"/>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s-EC"/>
          </a:p>
        </c:txPr>
      </c:legendEntry>
      <c:legendEntry>
        <c:idx val="4"/>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s-EC"/>
          </a:p>
        </c:txPr>
      </c:legendEntry>
      <c:layout>
        <c:manualLayout>
          <c:xMode val="edge"/>
          <c:yMode val="edge"/>
          <c:x val="5.6205585931377089E-2"/>
          <c:y val="0.83003523532161216"/>
          <c:w val="0.92386543667234378"/>
          <c:h val="0.13673929457447956"/>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s-EC"/>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s-EC"/>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cap="all" spc="120" normalizeH="0" baseline="0">
                <a:solidFill>
                  <a:schemeClr val="tx1">
                    <a:lumMod val="65000"/>
                    <a:lumOff val="35000"/>
                  </a:schemeClr>
                </a:solidFill>
                <a:latin typeface="+mn-lt"/>
                <a:ea typeface="+mn-ea"/>
                <a:cs typeface="+mn-cs"/>
              </a:defRPr>
            </a:pPr>
            <a:r>
              <a:rPr lang="es-EC" sz="1200" dirty="0" smtClean="0"/>
              <a:t>Producción vegetal (u)</a:t>
            </a:r>
            <a:endParaRPr lang="es-EC" sz="1200" dirty="0"/>
          </a:p>
        </c:rich>
      </c:tx>
      <c:overlay val="0"/>
      <c:spPr>
        <a:noFill/>
        <a:ln>
          <a:noFill/>
        </a:ln>
        <a:effectLst/>
      </c:spPr>
      <c:txPr>
        <a:bodyPr rot="0" spcFirstLastPara="1" vertOverflow="ellipsis" vert="horz" wrap="square" anchor="ctr" anchorCtr="1"/>
        <a:lstStyle/>
        <a:p>
          <a:pPr>
            <a:defRPr sz="1800" b="1" i="0" u="none" strike="noStrike" kern="1200" cap="all" spc="120" normalizeH="0" baseline="0">
              <a:solidFill>
                <a:schemeClr val="tx1">
                  <a:lumMod val="65000"/>
                  <a:lumOff val="35000"/>
                </a:schemeClr>
              </a:solidFill>
              <a:latin typeface="+mn-lt"/>
              <a:ea typeface="+mn-ea"/>
              <a:cs typeface="+mn-cs"/>
            </a:defRPr>
          </a:pPr>
          <a:endParaRPr lang="es-EC"/>
        </a:p>
      </c:txPr>
    </c:title>
    <c:autoTitleDeleted val="0"/>
    <c:plotArea>
      <c:layout>
        <c:manualLayout>
          <c:layoutTarget val="inner"/>
          <c:xMode val="edge"/>
          <c:yMode val="edge"/>
          <c:x val="1.5293699391643109E-2"/>
          <c:y val="0.28852299471110504"/>
          <c:w val="0.96941258255126872"/>
          <c:h val="0.58700717350309606"/>
        </c:manualLayout>
      </c:layout>
      <c:barChart>
        <c:barDir val="col"/>
        <c:grouping val="clustered"/>
        <c:varyColors val="0"/>
        <c:ser>
          <c:idx val="0"/>
          <c:order val="0"/>
          <c:tx>
            <c:strRef>
              <c:f>Sheet1!$B$1</c:f>
              <c:strCache>
                <c:ptCount val="1"/>
                <c:pt idx="0">
                  <c:v>Óptima</c:v>
                </c:pt>
              </c:strCache>
            </c:strRef>
          </c:tx>
          <c:spPr>
            <a:solidFill>
              <a:schemeClr val="accent5">
                <a:lumMod val="50000"/>
              </a:schemeClr>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064" b="0" i="0" u="none" strike="noStrike" kern="1200" baseline="0">
                    <a:solidFill>
                      <a:schemeClr val="tx1">
                        <a:lumMod val="50000"/>
                        <a:lumOff val="50000"/>
                      </a:schemeClr>
                    </a:solidFill>
                    <a:latin typeface="+mn-lt"/>
                    <a:ea typeface="+mn-ea"/>
                    <a:cs typeface="+mn-cs"/>
                  </a:defRPr>
                </a:pPr>
                <a:endParaRPr lang="es-EC"/>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c:f>
              <c:strCache>
                <c:ptCount val="1"/>
                <c:pt idx="0">
                  <c:v>Producción vegetal en Viveros Municipales</c:v>
                </c:pt>
              </c:strCache>
            </c:strRef>
          </c:cat>
          <c:val>
            <c:numRef>
              <c:f>Sheet1!$B$2</c:f>
              <c:numCache>
                <c:formatCode>General</c:formatCode>
                <c:ptCount val="1"/>
                <c:pt idx="0">
                  <c:v>600000</c:v>
                </c:pt>
              </c:numCache>
            </c:numRef>
          </c:val>
          <c:extLst>
            <c:ext xmlns:c16="http://schemas.microsoft.com/office/drawing/2014/chart" uri="{C3380CC4-5D6E-409C-BE32-E72D297353CC}">
              <c16:uniqueId val="{00000000-6DC8-4811-8457-BF0B2AFADA9B}"/>
            </c:ext>
          </c:extLst>
        </c:ser>
        <c:ser>
          <c:idx val="1"/>
          <c:order val="1"/>
          <c:tx>
            <c:strRef>
              <c:f>Sheet1!$C$1</c:f>
              <c:strCache>
                <c:ptCount val="1"/>
                <c:pt idx="0">
                  <c:v>Efectiva</c:v>
                </c:pt>
              </c:strCache>
            </c:strRef>
          </c:tx>
          <c:spPr>
            <a:solidFill>
              <a:schemeClr val="accent4"/>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064" b="0" i="0" u="none" strike="noStrike" kern="1200" baseline="0">
                    <a:solidFill>
                      <a:schemeClr val="tx1">
                        <a:lumMod val="50000"/>
                        <a:lumOff val="50000"/>
                      </a:schemeClr>
                    </a:solidFill>
                    <a:latin typeface="+mn-lt"/>
                    <a:ea typeface="+mn-ea"/>
                    <a:cs typeface="+mn-cs"/>
                  </a:defRPr>
                </a:pPr>
                <a:endParaRPr lang="es-EC"/>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c:f>
              <c:strCache>
                <c:ptCount val="1"/>
                <c:pt idx="0">
                  <c:v>Producción vegetal en Viveros Municipales</c:v>
                </c:pt>
              </c:strCache>
            </c:strRef>
          </c:cat>
          <c:val>
            <c:numRef>
              <c:f>Sheet1!$C$2</c:f>
              <c:numCache>
                <c:formatCode>General</c:formatCode>
                <c:ptCount val="1"/>
                <c:pt idx="0">
                  <c:v>400000</c:v>
                </c:pt>
              </c:numCache>
            </c:numRef>
          </c:val>
          <c:extLst>
            <c:ext xmlns:c16="http://schemas.microsoft.com/office/drawing/2014/chart" uri="{C3380CC4-5D6E-409C-BE32-E72D297353CC}">
              <c16:uniqueId val="{00000001-6DC8-4811-8457-BF0B2AFADA9B}"/>
            </c:ext>
          </c:extLst>
        </c:ser>
        <c:ser>
          <c:idx val="2"/>
          <c:order val="2"/>
          <c:tx>
            <c:strRef>
              <c:f>Sheet1!$D$1</c:f>
              <c:strCache>
                <c:ptCount val="1"/>
                <c:pt idx="0">
                  <c:v>Ejecutada</c:v>
                </c:pt>
              </c:strCache>
            </c:strRef>
          </c:tx>
          <c:spPr>
            <a:solidFill>
              <a:schemeClr val="accent6"/>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064" b="0" i="0" u="none" strike="noStrike" kern="1200" baseline="0">
                    <a:solidFill>
                      <a:schemeClr val="tx1">
                        <a:lumMod val="50000"/>
                        <a:lumOff val="50000"/>
                      </a:schemeClr>
                    </a:solidFill>
                    <a:latin typeface="+mn-lt"/>
                    <a:ea typeface="+mn-ea"/>
                    <a:cs typeface="+mn-cs"/>
                  </a:defRPr>
                </a:pPr>
                <a:endParaRPr lang="es-EC"/>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c:f>
              <c:strCache>
                <c:ptCount val="1"/>
                <c:pt idx="0">
                  <c:v>Producción vegetal en Viveros Municipales</c:v>
                </c:pt>
              </c:strCache>
            </c:strRef>
          </c:cat>
          <c:val>
            <c:numRef>
              <c:f>Sheet1!$D$2</c:f>
              <c:numCache>
                <c:formatCode>General</c:formatCode>
                <c:ptCount val="1"/>
                <c:pt idx="0">
                  <c:v>228000</c:v>
                </c:pt>
              </c:numCache>
            </c:numRef>
          </c:val>
          <c:extLst>
            <c:ext xmlns:c16="http://schemas.microsoft.com/office/drawing/2014/chart" uri="{C3380CC4-5D6E-409C-BE32-E72D297353CC}">
              <c16:uniqueId val="{00000000-B49C-4346-A7A3-9325E455DAE9}"/>
            </c:ext>
          </c:extLst>
        </c:ser>
        <c:dLbls>
          <c:dLblPos val="outEnd"/>
          <c:showLegendKey val="0"/>
          <c:showVal val="1"/>
          <c:showCatName val="0"/>
          <c:showSerName val="0"/>
          <c:showPercent val="0"/>
          <c:showBubbleSize val="0"/>
        </c:dLbls>
        <c:gapWidth val="444"/>
        <c:overlap val="-90"/>
        <c:axId val="490927008"/>
        <c:axId val="490928648"/>
      </c:barChart>
      <c:catAx>
        <c:axId val="490927008"/>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cap="all" spc="120" normalizeH="0" baseline="0">
                <a:solidFill>
                  <a:schemeClr val="tx1">
                    <a:lumMod val="65000"/>
                    <a:lumOff val="35000"/>
                  </a:schemeClr>
                </a:solidFill>
                <a:latin typeface="+mn-lt"/>
                <a:ea typeface="+mn-ea"/>
                <a:cs typeface="+mn-cs"/>
              </a:defRPr>
            </a:pPr>
            <a:endParaRPr lang="es-EC"/>
          </a:p>
        </c:txPr>
        <c:crossAx val="490928648"/>
        <c:crosses val="autoZero"/>
        <c:auto val="1"/>
        <c:lblAlgn val="ctr"/>
        <c:lblOffset val="100"/>
        <c:noMultiLvlLbl val="0"/>
      </c:catAx>
      <c:valAx>
        <c:axId val="490928648"/>
        <c:scaling>
          <c:orientation val="minMax"/>
        </c:scaling>
        <c:delete val="1"/>
        <c:axPos val="l"/>
        <c:numFmt formatCode="General" sourceLinked="1"/>
        <c:majorTickMark val="none"/>
        <c:minorTickMark val="none"/>
        <c:tickLblPos val="nextTo"/>
        <c:crossAx val="490927008"/>
        <c:crosses val="autoZero"/>
        <c:crossBetween val="between"/>
      </c:valAx>
      <c:spPr>
        <a:noFill/>
        <a:ln>
          <a:noFill/>
        </a:ln>
        <a:effectLst/>
      </c:spPr>
    </c:plotArea>
    <c:legend>
      <c:legendPos val="t"/>
      <c:layout>
        <c:manualLayout>
          <c:xMode val="edge"/>
          <c:yMode val="edge"/>
          <c:x val="0.284420564656858"/>
          <c:y val="0.10495153669143424"/>
          <c:w val="0.62272183525136282"/>
          <c:h val="8.8471101500821075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EC"/>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s-EC"/>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Obras
Ejecutadas</c:v>
                </c:pt>
              </c:strCache>
            </c:strRef>
          </c:tx>
          <c:spPr>
            <a:solidFill>
              <a:schemeClr val="accent5">
                <a:lumMod val="75000"/>
              </a:schemeClr>
            </a:solidFill>
            <a:ln>
              <a:noFill/>
            </a:ln>
            <a:effectLst/>
          </c:spPr>
          <c:invertIfNegative val="0"/>
          <c:cat>
            <c:strRef>
              <c:f>Sheet1!$A$2:$A$4</c:f>
              <c:strCache>
                <c:ptCount val="3"/>
                <c:pt idx="0">
                  <c:v>Regeneración urbana 
en entorno de infraestructura vial</c:v>
                </c:pt>
                <c:pt idx="1">
                  <c:v>Regeneración de 
Parques Metropotolitanos</c:v>
                </c:pt>
                <c:pt idx="2">
                  <c:v>Implementación de 
Parques de Escala Menor</c:v>
                </c:pt>
              </c:strCache>
            </c:strRef>
          </c:cat>
          <c:val>
            <c:numRef>
              <c:f>Sheet1!$B$2:$B$4</c:f>
              <c:numCache>
                <c:formatCode>General</c:formatCode>
                <c:ptCount val="3"/>
                <c:pt idx="0">
                  <c:v>4</c:v>
                </c:pt>
                <c:pt idx="1">
                  <c:v>6</c:v>
                </c:pt>
                <c:pt idx="2">
                  <c:v>4</c:v>
                </c:pt>
              </c:numCache>
            </c:numRef>
          </c:val>
          <c:extLst>
            <c:ext xmlns:c16="http://schemas.microsoft.com/office/drawing/2014/chart" uri="{C3380CC4-5D6E-409C-BE32-E72D297353CC}">
              <c16:uniqueId val="{00000000-1C7E-49D2-803D-2F781F797BC2}"/>
            </c:ext>
          </c:extLst>
        </c:ser>
        <c:ser>
          <c:idx val="1"/>
          <c:order val="1"/>
          <c:tx>
            <c:strRef>
              <c:f>Sheet1!$C$1</c:f>
              <c:strCache>
                <c:ptCount val="1"/>
                <c:pt idx="0">
                  <c:v>Obras 
programadas</c:v>
                </c:pt>
              </c:strCache>
            </c:strRef>
          </c:tx>
          <c:spPr>
            <a:solidFill>
              <a:schemeClr val="accent5">
                <a:lumMod val="40000"/>
                <a:lumOff val="60000"/>
              </a:schemeClr>
            </a:solidFill>
            <a:ln>
              <a:noFill/>
            </a:ln>
            <a:effectLst/>
          </c:spPr>
          <c:invertIfNegative val="0"/>
          <c:cat>
            <c:strRef>
              <c:f>Sheet1!$A$2:$A$4</c:f>
              <c:strCache>
                <c:ptCount val="3"/>
                <c:pt idx="0">
                  <c:v>Regeneración urbana 
en entorno de infraestructura vial</c:v>
                </c:pt>
                <c:pt idx="1">
                  <c:v>Regeneración de 
Parques Metropotolitanos</c:v>
                </c:pt>
                <c:pt idx="2">
                  <c:v>Implementación de 
Parques de Escala Menor</c:v>
                </c:pt>
              </c:strCache>
            </c:strRef>
          </c:cat>
          <c:val>
            <c:numRef>
              <c:f>Sheet1!$C$2:$C$4</c:f>
              <c:numCache>
                <c:formatCode>General</c:formatCode>
                <c:ptCount val="3"/>
                <c:pt idx="0">
                  <c:v>7</c:v>
                </c:pt>
                <c:pt idx="1">
                  <c:v>16</c:v>
                </c:pt>
                <c:pt idx="2">
                  <c:v>9</c:v>
                </c:pt>
              </c:numCache>
            </c:numRef>
          </c:val>
          <c:extLst>
            <c:ext xmlns:c16="http://schemas.microsoft.com/office/drawing/2014/chart" uri="{C3380CC4-5D6E-409C-BE32-E72D297353CC}">
              <c16:uniqueId val="{00000001-1C7E-49D2-803D-2F781F797BC2}"/>
            </c:ext>
          </c:extLst>
        </c:ser>
        <c:ser>
          <c:idx val="2"/>
          <c:order val="2"/>
          <c:tx>
            <c:strRef>
              <c:f>Sheet1!$D$1</c:f>
              <c:strCache>
                <c:ptCount val="1"/>
                <c:pt idx="0">
                  <c:v>Diseño
 Ejecutado</c:v>
                </c:pt>
              </c:strCache>
            </c:strRef>
          </c:tx>
          <c:spPr>
            <a:solidFill>
              <a:schemeClr val="accent6"/>
            </a:solidFill>
            <a:ln>
              <a:noFill/>
            </a:ln>
            <a:effectLst/>
          </c:spPr>
          <c:invertIfNegative val="0"/>
          <c:cat>
            <c:strRef>
              <c:f>Sheet1!$A$2:$A$4</c:f>
              <c:strCache>
                <c:ptCount val="3"/>
                <c:pt idx="0">
                  <c:v>Regeneración urbana 
en entorno de infraestructura vial</c:v>
                </c:pt>
                <c:pt idx="1">
                  <c:v>Regeneración de 
Parques Metropotolitanos</c:v>
                </c:pt>
                <c:pt idx="2">
                  <c:v>Implementación de 
Parques de Escala Menor</c:v>
                </c:pt>
              </c:strCache>
            </c:strRef>
          </c:cat>
          <c:val>
            <c:numRef>
              <c:f>Sheet1!$D$2:$D$4</c:f>
              <c:numCache>
                <c:formatCode>General</c:formatCode>
                <c:ptCount val="3"/>
                <c:pt idx="0">
                  <c:v>6</c:v>
                </c:pt>
                <c:pt idx="1">
                  <c:v>12</c:v>
                </c:pt>
                <c:pt idx="2">
                  <c:v>8</c:v>
                </c:pt>
              </c:numCache>
            </c:numRef>
          </c:val>
          <c:extLst>
            <c:ext xmlns:c16="http://schemas.microsoft.com/office/drawing/2014/chart" uri="{C3380CC4-5D6E-409C-BE32-E72D297353CC}">
              <c16:uniqueId val="{00000004-1C7E-49D2-803D-2F781F797BC2}"/>
            </c:ext>
          </c:extLst>
        </c:ser>
        <c:ser>
          <c:idx val="3"/>
          <c:order val="3"/>
          <c:tx>
            <c:strRef>
              <c:f>Sheet1!$E$1</c:f>
              <c:strCache>
                <c:ptCount val="1"/>
                <c:pt idx="0">
                  <c:v>Diseño 
programado</c:v>
                </c:pt>
              </c:strCache>
            </c:strRef>
          </c:tx>
          <c:spPr>
            <a:solidFill>
              <a:schemeClr val="accent6">
                <a:lumMod val="40000"/>
                <a:lumOff val="60000"/>
              </a:schemeClr>
            </a:solidFill>
            <a:ln>
              <a:noFill/>
            </a:ln>
            <a:effectLst/>
          </c:spPr>
          <c:invertIfNegative val="0"/>
          <c:cat>
            <c:strRef>
              <c:f>Sheet1!$A$2:$A$4</c:f>
              <c:strCache>
                <c:ptCount val="3"/>
                <c:pt idx="0">
                  <c:v>Regeneración urbana 
en entorno de infraestructura vial</c:v>
                </c:pt>
                <c:pt idx="1">
                  <c:v>Regeneración de 
Parques Metropotolitanos</c:v>
                </c:pt>
                <c:pt idx="2">
                  <c:v>Implementación de 
Parques de Escala Menor</c:v>
                </c:pt>
              </c:strCache>
            </c:strRef>
          </c:cat>
          <c:val>
            <c:numRef>
              <c:f>Sheet1!$E$2:$E$4</c:f>
              <c:numCache>
                <c:formatCode>General</c:formatCode>
                <c:ptCount val="3"/>
                <c:pt idx="0">
                  <c:v>7</c:v>
                </c:pt>
                <c:pt idx="1">
                  <c:v>16</c:v>
                </c:pt>
                <c:pt idx="2">
                  <c:v>9</c:v>
                </c:pt>
              </c:numCache>
            </c:numRef>
          </c:val>
          <c:extLst>
            <c:ext xmlns:c16="http://schemas.microsoft.com/office/drawing/2014/chart" uri="{C3380CC4-5D6E-409C-BE32-E72D297353CC}">
              <c16:uniqueId val="{00000005-1C7E-49D2-803D-2F781F797BC2}"/>
            </c:ext>
          </c:extLst>
        </c:ser>
        <c:dLbls>
          <c:showLegendKey val="0"/>
          <c:showVal val="0"/>
          <c:showCatName val="0"/>
          <c:showSerName val="0"/>
          <c:showPercent val="0"/>
          <c:showBubbleSize val="0"/>
        </c:dLbls>
        <c:gapWidth val="182"/>
        <c:axId val="716087376"/>
        <c:axId val="716081144"/>
      </c:barChart>
      <c:catAx>
        <c:axId val="71608737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es-EC"/>
          </a:p>
        </c:txPr>
        <c:crossAx val="716081144"/>
        <c:crosses val="autoZero"/>
        <c:auto val="1"/>
        <c:lblAlgn val="ctr"/>
        <c:lblOffset val="100"/>
        <c:noMultiLvlLbl val="0"/>
      </c:catAx>
      <c:valAx>
        <c:axId val="716081144"/>
        <c:scaling>
          <c:orientation val="minMax"/>
          <c:max val="20"/>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EC"/>
          </a:p>
        </c:txPr>
        <c:crossAx val="71608737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es-EC"/>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s-EC"/>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baseline="0">
                <a:solidFill>
                  <a:schemeClr val="tx1">
                    <a:lumMod val="65000"/>
                    <a:lumOff val="35000"/>
                  </a:schemeClr>
                </a:solidFill>
                <a:latin typeface="+mn-lt"/>
                <a:ea typeface="+mn-ea"/>
                <a:cs typeface="+mn-cs"/>
              </a:defRPr>
            </a:pPr>
            <a:r>
              <a:rPr lang="en-US" dirty="0" smtClean="0"/>
              <a:t>ESPACIOS</a:t>
            </a:r>
            <a:r>
              <a:rPr lang="en-US" baseline="0" dirty="0" smtClean="0"/>
              <a:t> VERDES DEL DMQ (Ha)</a:t>
            </a:r>
            <a:endParaRPr lang="en-US" dirty="0"/>
          </a:p>
        </c:rich>
      </c:tx>
      <c:overlay val="0"/>
      <c:spPr>
        <a:noFill/>
        <a:ln>
          <a:noFill/>
        </a:ln>
        <a:effectLst/>
      </c:spPr>
      <c:txPr>
        <a:bodyPr rot="0" spcFirstLastPara="1" vertOverflow="ellipsis" vert="horz" wrap="square" anchor="ctr" anchorCtr="1"/>
        <a:lstStyle/>
        <a:p>
          <a:pPr>
            <a:defRPr sz="2128" b="1" i="0" u="none" strike="noStrike" kern="1200" baseline="0">
              <a:solidFill>
                <a:schemeClr val="tx1">
                  <a:lumMod val="65000"/>
                  <a:lumOff val="35000"/>
                </a:schemeClr>
              </a:solidFill>
              <a:latin typeface="+mn-lt"/>
              <a:ea typeface="+mn-ea"/>
              <a:cs typeface="+mn-cs"/>
            </a:defRPr>
          </a:pPr>
          <a:endParaRPr lang="es-EC"/>
        </a:p>
      </c:txPr>
    </c:title>
    <c:autoTitleDeleted val="0"/>
    <c:plotArea>
      <c:layout/>
      <c:pieChart>
        <c:varyColors val="1"/>
        <c:ser>
          <c:idx val="0"/>
          <c:order val="0"/>
          <c:tx>
            <c:strRef>
              <c:f>Sheet1!$B$1</c:f>
              <c:strCache>
                <c:ptCount val="1"/>
                <c:pt idx="0">
                  <c:v>CANTIDAD</c:v>
                </c:pt>
              </c:strCache>
            </c:strRef>
          </c:tx>
          <c:dPt>
            <c:idx val="0"/>
            <c:bubble3D val="0"/>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0C74-4CDE-A0F5-FCB8EC9E9505}"/>
              </c:ext>
            </c:extLst>
          </c:dPt>
          <c:dPt>
            <c:idx val="1"/>
            <c:bubble3D val="0"/>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0C74-4CDE-A0F5-FCB8EC9E9505}"/>
              </c:ext>
            </c:extLst>
          </c:dPt>
          <c:dPt>
            <c:idx val="2"/>
            <c:bubble3D val="0"/>
            <c:spPr>
              <a:solidFill>
                <a:schemeClr val="accent4">
                  <a:lumMod val="20000"/>
                  <a:lumOff val="80000"/>
                </a:schemeClr>
              </a:soli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0C74-4CDE-A0F5-FCB8EC9E9505}"/>
              </c:ext>
            </c:extLst>
          </c:dPt>
          <c:dPt>
            <c:idx val="3"/>
            <c:bubble3D val="0"/>
            <c:spPr>
              <a:gradFill rotWithShape="1">
                <a:gsLst>
                  <a:gs pos="0">
                    <a:schemeClr val="accent6">
                      <a:lumMod val="60000"/>
                      <a:satMod val="103000"/>
                      <a:lumMod val="102000"/>
                      <a:tint val="94000"/>
                    </a:schemeClr>
                  </a:gs>
                  <a:gs pos="50000">
                    <a:schemeClr val="accent6">
                      <a:lumMod val="60000"/>
                      <a:satMod val="110000"/>
                      <a:lumMod val="100000"/>
                      <a:shade val="100000"/>
                    </a:schemeClr>
                  </a:gs>
                  <a:gs pos="100000">
                    <a:schemeClr val="accent6">
                      <a:lumMod val="60000"/>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7-0C74-4CDE-A0F5-FCB8EC9E9505}"/>
              </c:ext>
            </c:extLst>
          </c:dPt>
          <c:dPt>
            <c:idx val="4"/>
            <c:bubble3D val="0"/>
            <c:spPr>
              <a:solidFill>
                <a:schemeClr val="accent2">
                  <a:lumMod val="75000"/>
                </a:schemeClr>
              </a:soli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9-0C74-4CDE-A0F5-FCB8EC9E9505}"/>
              </c:ext>
            </c:extLst>
          </c:dPt>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s-EC"/>
              </a:p>
            </c:txPr>
            <c:dLblPos val="outEnd"/>
            <c:showLegendKey val="0"/>
            <c:showVal val="1"/>
            <c:showCatName val="0"/>
            <c:showSerName val="0"/>
            <c:showPercent val="0"/>
            <c:showBubbleSize val="0"/>
            <c:showLeaderLines val="0"/>
            <c:extLst>
              <c:ext xmlns:c15="http://schemas.microsoft.com/office/drawing/2012/chart" uri="{CE6537A1-D6FC-4f65-9D91-7224C49458BB}"/>
            </c:extLst>
          </c:dLbls>
          <c:cat>
            <c:strRef>
              <c:f>Sheet1!$A$2:$A$4</c:f>
              <c:strCache>
                <c:ptCount val="3"/>
                <c:pt idx="0">
                  <c:v>Parterres, redondeles, 
miradores, intercambiadores  (Ha)</c:v>
                </c:pt>
                <c:pt idx="1">
                  <c:v>Plazas, plazoletas y bulevares</c:v>
                </c:pt>
                <c:pt idx="2">
                  <c:v>Otros espacios verdes accesibles</c:v>
                </c:pt>
              </c:strCache>
            </c:strRef>
          </c:cat>
          <c:val>
            <c:numRef>
              <c:f>Sheet1!$B$2:$B$4</c:f>
              <c:numCache>
                <c:formatCode>General</c:formatCode>
                <c:ptCount val="3"/>
                <c:pt idx="0">
                  <c:v>208</c:v>
                </c:pt>
                <c:pt idx="1">
                  <c:v>44</c:v>
                </c:pt>
                <c:pt idx="2">
                  <c:v>113</c:v>
                </c:pt>
              </c:numCache>
            </c:numRef>
          </c:val>
          <c:extLst>
            <c:ext xmlns:c16="http://schemas.microsoft.com/office/drawing/2014/chart" uri="{C3380CC4-5D6E-409C-BE32-E72D297353CC}">
              <c16:uniqueId val="{00000008-0C74-4CDE-A0F5-FCB8EC9E9505}"/>
            </c:ext>
          </c:extLst>
        </c:ser>
        <c:dLbls>
          <c:showLegendKey val="0"/>
          <c:showVal val="0"/>
          <c:showCatName val="0"/>
          <c:showSerName val="0"/>
          <c:showPercent val="0"/>
          <c:showBubbleSize val="0"/>
          <c:showLeaderLines val="0"/>
        </c:dLbls>
        <c:firstSliceAng val="0"/>
      </c:pieChart>
      <c:spPr>
        <a:noFill/>
        <a:ln>
          <a:noFill/>
        </a:ln>
        <a:effectLst/>
      </c:spPr>
    </c:plotArea>
    <c:legend>
      <c:legendPos val="b"/>
      <c:legendEntry>
        <c:idx val="0"/>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EC"/>
          </a:p>
        </c:txPr>
      </c:legendEntry>
      <c:legendEntry>
        <c:idx val="1"/>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EC"/>
          </a:p>
        </c:txPr>
      </c:legendEntry>
      <c:legendEntry>
        <c:idx val="2"/>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EC"/>
          </a:p>
        </c:txPr>
      </c:legendEntry>
      <c:layout>
        <c:manualLayout>
          <c:xMode val="edge"/>
          <c:yMode val="edge"/>
          <c:x val="0.10963218862685029"/>
          <c:y val="0.86428181066407783"/>
          <c:w val="0.86081108316797861"/>
          <c:h val="0.12304066443749326"/>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EC"/>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s-EC"/>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baseline="0">
                <a:solidFill>
                  <a:schemeClr val="tx1">
                    <a:lumMod val="65000"/>
                    <a:lumOff val="35000"/>
                  </a:schemeClr>
                </a:solidFill>
                <a:latin typeface="+mn-lt"/>
                <a:ea typeface="+mn-ea"/>
                <a:cs typeface="+mn-cs"/>
              </a:defRPr>
            </a:pPr>
            <a:r>
              <a:rPr lang="en-US" dirty="0" smtClean="0"/>
              <a:t>Personal</a:t>
            </a:r>
            <a:r>
              <a:rPr lang="en-US" baseline="0" dirty="0" smtClean="0"/>
              <a:t> GAPEV</a:t>
            </a:r>
            <a:endParaRPr lang="en-US" dirty="0"/>
          </a:p>
        </c:rich>
      </c:tx>
      <c:overlay val="0"/>
      <c:spPr>
        <a:noFill/>
        <a:ln>
          <a:noFill/>
        </a:ln>
        <a:effectLst/>
      </c:spPr>
      <c:txPr>
        <a:bodyPr rot="0" spcFirstLastPara="1" vertOverflow="ellipsis" vert="horz" wrap="square" anchor="ctr" anchorCtr="1"/>
        <a:lstStyle/>
        <a:p>
          <a:pPr>
            <a:defRPr sz="2128" b="1" i="0" u="none" strike="noStrike" kern="1200" baseline="0">
              <a:solidFill>
                <a:schemeClr val="tx1">
                  <a:lumMod val="65000"/>
                  <a:lumOff val="35000"/>
                </a:schemeClr>
              </a:solidFill>
              <a:latin typeface="+mn-lt"/>
              <a:ea typeface="+mn-ea"/>
              <a:cs typeface="+mn-cs"/>
            </a:defRPr>
          </a:pPr>
          <a:endParaRPr lang="es-EC"/>
        </a:p>
      </c:txPr>
    </c:title>
    <c:autoTitleDeleted val="0"/>
    <c:plotArea>
      <c:layout/>
      <c:pieChart>
        <c:varyColors val="1"/>
        <c:ser>
          <c:idx val="0"/>
          <c:order val="0"/>
          <c:tx>
            <c:strRef>
              <c:f>Sheet1!$B$1</c:f>
              <c:strCache>
                <c:ptCount val="1"/>
                <c:pt idx="0">
                  <c:v>CANTIDAD</c:v>
                </c:pt>
              </c:strCache>
            </c:strRef>
          </c:tx>
          <c:dPt>
            <c:idx val="0"/>
            <c:bubble3D val="0"/>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6562-45FA-A10C-3F3FEB84D7D1}"/>
              </c:ext>
            </c:extLst>
          </c:dPt>
          <c:dPt>
            <c:idx val="1"/>
            <c:bubble3D val="0"/>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6562-45FA-A10C-3F3FEB84D7D1}"/>
              </c:ext>
            </c:extLst>
          </c:dPt>
          <c:dPt>
            <c:idx val="2"/>
            <c:bubble3D val="0"/>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6562-45FA-A10C-3F3FEB84D7D1}"/>
              </c:ext>
            </c:extLst>
          </c:dPt>
          <c:dPt>
            <c:idx val="3"/>
            <c:bubble3D val="0"/>
            <c:spPr>
              <a:gradFill rotWithShape="1">
                <a:gsLst>
                  <a:gs pos="0">
                    <a:schemeClr val="accent6">
                      <a:lumMod val="60000"/>
                      <a:satMod val="103000"/>
                      <a:lumMod val="102000"/>
                      <a:tint val="94000"/>
                    </a:schemeClr>
                  </a:gs>
                  <a:gs pos="50000">
                    <a:schemeClr val="accent6">
                      <a:lumMod val="60000"/>
                      <a:satMod val="110000"/>
                      <a:lumMod val="100000"/>
                      <a:shade val="100000"/>
                    </a:schemeClr>
                  </a:gs>
                  <a:gs pos="100000">
                    <a:schemeClr val="accent6">
                      <a:lumMod val="60000"/>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7-6562-45FA-A10C-3F3FEB84D7D1}"/>
              </c:ext>
            </c:extLst>
          </c:dPt>
          <c:dPt>
            <c:idx val="4"/>
            <c:bubble3D val="0"/>
            <c:spPr>
              <a:gradFill rotWithShape="1">
                <a:gsLst>
                  <a:gs pos="0">
                    <a:schemeClr val="accent5">
                      <a:lumMod val="60000"/>
                      <a:satMod val="103000"/>
                      <a:lumMod val="102000"/>
                      <a:tint val="94000"/>
                    </a:schemeClr>
                  </a:gs>
                  <a:gs pos="50000">
                    <a:schemeClr val="accent5">
                      <a:lumMod val="60000"/>
                      <a:satMod val="110000"/>
                      <a:lumMod val="100000"/>
                      <a:shade val="100000"/>
                    </a:schemeClr>
                  </a:gs>
                  <a:gs pos="100000">
                    <a:schemeClr val="accent5">
                      <a:lumMod val="60000"/>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9-6562-45FA-A10C-3F3FEB84D7D1}"/>
              </c:ext>
            </c:extLst>
          </c:dPt>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s-EC"/>
              </a:p>
            </c:txPr>
            <c:dLblPos val="outEnd"/>
            <c:showLegendKey val="0"/>
            <c:showVal val="1"/>
            <c:showCatName val="0"/>
            <c:showSerName val="0"/>
            <c:showPercent val="0"/>
            <c:showBubbleSize val="0"/>
            <c:showLeaderLines val="0"/>
            <c:extLst>
              <c:ext xmlns:c15="http://schemas.microsoft.com/office/drawing/2012/chart" uri="{CE6537A1-D6FC-4f65-9D91-7224C49458BB}"/>
            </c:extLst>
          </c:dLbls>
          <c:cat>
            <c:strRef>
              <c:f>Sheet1!$A$2:$A$6</c:f>
              <c:strCache>
                <c:ptCount val="5"/>
                <c:pt idx="0">
                  <c:v>GERENCIA - ADMINISTRATIVO</c:v>
                </c:pt>
                <c:pt idx="1">
                  <c:v>DIRECCION DE MANTENIMIENTO DE ESPACIOS VERDES</c:v>
                </c:pt>
                <c:pt idx="2">
                  <c:v>DIRECCION DE CONSTRUCCION Y REHABILITACION</c:v>
                </c:pt>
                <c:pt idx="3">
                  <c:v>DIRECCION DE AREAS NATURALES</c:v>
                </c:pt>
                <c:pt idx="4">
                  <c:v>DIRECCION DE ADMINISTRACION DE 
PARQUES METROPOLITANOS</c:v>
                </c:pt>
              </c:strCache>
            </c:strRef>
          </c:cat>
          <c:val>
            <c:numRef>
              <c:f>Sheet1!$B$2:$B$6</c:f>
              <c:numCache>
                <c:formatCode>General</c:formatCode>
                <c:ptCount val="5"/>
                <c:pt idx="0">
                  <c:v>18</c:v>
                </c:pt>
                <c:pt idx="1">
                  <c:v>412</c:v>
                </c:pt>
                <c:pt idx="2">
                  <c:v>98</c:v>
                </c:pt>
                <c:pt idx="3">
                  <c:v>133</c:v>
                </c:pt>
                <c:pt idx="4">
                  <c:v>229</c:v>
                </c:pt>
              </c:numCache>
            </c:numRef>
          </c:val>
          <c:extLst>
            <c:ext xmlns:c16="http://schemas.microsoft.com/office/drawing/2014/chart" uri="{C3380CC4-5D6E-409C-BE32-E72D297353CC}">
              <c16:uniqueId val="{0000000A-6562-45FA-A10C-3F3FEB84D7D1}"/>
            </c:ext>
          </c:extLst>
        </c:ser>
        <c:dLbls>
          <c:showLegendKey val="0"/>
          <c:showVal val="0"/>
          <c:showCatName val="0"/>
          <c:showSerName val="0"/>
          <c:showPercent val="0"/>
          <c:showBubbleSize val="0"/>
          <c:showLeaderLines val="0"/>
        </c:dLbls>
        <c:firstSliceAng val="0"/>
      </c:pieChart>
      <c:spPr>
        <a:noFill/>
        <a:ln>
          <a:noFill/>
        </a:ln>
        <a:effectLst/>
      </c:spPr>
    </c:plotArea>
    <c:legend>
      <c:legendPos val="b"/>
      <c:legendEntry>
        <c:idx val="0"/>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legendEntry>
      <c:legendEntry>
        <c:idx val="1"/>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legendEntry>
      <c:legendEntry>
        <c:idx val="2"/>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legendEntry>
      <c:legendEntry>
        <c:idx val="3"/>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legendEntry>
      <c:legendEntry>
        <c:idx val="4"/>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legendEntry>
      <c:layout>
        <c:manualLayout>
          <c:xMode val="edge"/>
          <c:yMode val="edge"/>
          <c:x val="0.7292589068525559"/>
          <c:y val="0.38622154883622056"/>
          <c:w val="0.255182261570775"/>
          <c:h val="0.57168135756502259"/>
        </c:manualLayout>
      </c:layout>
      <c:overlay val="1"/>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s-EC"/>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NO operativo</c:v>
                </c:pt>
              </c:strCache>
            </c:strRef>
          </c:tx>
          <c:spPr>
            <a:solidFill>
              <a:schemeClr val="bg1">
                <a:lumMod val="75000"/>
              </a:schemeClr>
            </a:solidFill>
            <a:ln>
              <a:noFill/>
            </a:ln>
            <a:effectLst/>
          </c:spPr>
          <c:invertIfNegative val="0"/>
          <c:cat>
            <c:strRef>
              <c:f>Sheet1!$A$2:$A$4</c:f>
              <c:strCache>
                <c:ptCount val="3"/>
                <c:pt idx="0">
                  <c:v>Vehículos 
livianos</c:v>
                </c:pt>
                <c:pt idx="1">
                  <c:v>Maquinaria 
pesada</c:v>
                </c:pt>
                <c:pt idx="2">
                  <c:v>Maquinaria 
menor</c:v>
                </c:pt>
              </c:strCache>
            </c:strRef>
          </c:cat>
          <c:val>
            <c:numRef>
              <c:f>Sheet1!$B$2:$B$4</c:f>
              <c:numCache>
                <c:formatCode>General</c:formatCode>
                <c:ptCount val="3"/>
                <c:pt idx="0">
                  <c:v>9</c:v>
                </c:pt>
                <c:pt idx="1">
                  <c:v>7</c:v>
                </c:pt>
                <c:pt idx="2">
                  <c:v>60</c:v>
                </c:pt>
              </c:numCache>
            </c:numRef>
          </c:val>
          <c:extLst>
            <c:ext xmlns:c16="http://schemas.microsoft.com/office/drawing/2014/chart" uri="{C3380CC4-5D6E-409C-BE32-E72D297353CC}">
              <c16:uniqueId val="{00000000-D781-4FBC-BA62-1115CECCA197}"/>
            </c:ext>
          </c:extLst>
        </c:ser>
        <c:ser>
          <c:idx val="1"/>
          <c:order val="1"/>
          <c:tx>
            <c:strRef>
              <c:f>Sheet1!$C$1</c:f>
              <c:strCache>
                <c:ptCount val="1"/>
                <c:pt idx="0">
                  <c:v>OPERATIVOS</c:v>
                </c:pt>
              </c:strCache>
            </c:strRef>
          </c:tx>
          <c:spPr>
            <a:solidFill>
              <a:schemeClr val="accent5">
                <a:lumMod val="75000"/>
              </a:schemeClr>
            </a:solidFill>
            <a:ln>
              <a:noFill/>
            </a:ln>
            <a:effectLst/>
          </c:spPr>
          <c:invertIfNegative val="0"/>
          <c:cat>
            <c:strRef>
              <c:f>Sheet1!$A$2:$A$4</c:f>
              <c:strCache>
                <c:ptCount val="3"/>
                <c:pt idx="0">
                  <c:v>Vehículos 
livianos</c:v>
                </c:pt>
                <c:pt idx="1">
                  <c:v>Maquinaria 
pesada</c:v>
                </c:pt>
                <c:pt idx="2">
                  <c:v>Maquinaria 
menor</c:v>
                </c:pt>
              </c:strCache>
            </c:strRef>
          </c:cat>
          <c:val>
            <c:numRef>
              <c:f>Sheet1!$C$2:$C$4</c:f>
              <c:numCache>
                <c:formatCode>General</c:formatCode>
                <c:ptCount val="3"/>
                <c:pt idx="0">
                  <c:v>41</c:v>
                </c:pt>
                <c:pt idx="1">
                  <c:v>34</c:v>
                </c:pt>
                <c:pt idx="2">
                  <c:v>120</c:v>
                </c:pt>
              </c:numCache>
            </c:numRef>
          </c:val>
          <c:extLst>
            <c:ext xmlns:c16="http://schemas.microsoft.com/office/drawing/2014/chart" uri="{C3380CC4-5D6E-409C-BE32-E72D297353CC}">
              <c16:uniqueId val="{00000001-D781-4FBC-BA62-1115CECCA197}"/>
            </c:ext>
          </c:extLst>
        </c:ser>
        <c:ser>
          <c:idx val="2"/>
          <c:order val="2"/>
          <c:tx>
            <c:strRef>
              <c:f>Sheet1!$D$1</c:f>
              <c:strCache>
                <c:ptCount val="1"/>
                <c:pt idx="0">
                  <c:v>Óptimos</c:v>
                </c:pt>
              </c:strCache>
            </c:strRef>
          </c:tx>
          <c:spPr>
            <a:solidFill>
              <a:schemeClr val="accent5">
                <a:lumMod val="60000"/>
                <a:lumOff val="40000"/>
              </a:schemeClr>
            </a:solidFill>
            <a:ln>
              <a:noFill/>
            </a:ln>
            <a:effectLst/>
          </c:spPr>
          <c:invertIfNegative val="0"/>
          <c:cat>
            <c:strRef>
              <c:f>Sheet1!$A$2:$A$4</c:f>
              <c:strCache>
                <c:ptCount val="3"/>
                <c:pt idx="0">
                  <c:v>Vehículos 
livianos</c:v>
                </c:pt>
                <c:pt idx="1">
                  <c:v>Maquinaria 
pesada</c:v>
                </c:pt>
                <c:pt idx="2">
                  <c:v>Maquinaria 
menor</c:v>
                </c:pt>
              </c:strCache>
            </c:strRef>
          </c:cat>
          <c:val>
            <c:numRef>
              <c:f>Sheet1!$D$2:$D$4</c:f>
              <c:numCache>
                <c:formatCode>General</c:formatCode>
                <c:ptCount val="3"/>
                <c:pt idx="0">
                  <c:v>68</c:v>
                </c:pt>
                <c:pt idx="1">
                  <c:v>70</c:v>
                </c:pt>
                <c:pt idx="2">
                  <c:v>240</c:v>
                </c:pt>
              </c:numCache>
            </c:numRef>
          </c:val>
          <c:extLst>
            <c:ext xmlns:c16="http://schemas.microsoft.com/office/drawing/2014/chart" uri="{C3380CC4-5D6E-409C-BE32-E72D297353CC}">
              <c16:uniqueId val="{00000002-D781-4FBC-BA62-1115CECCA197}"/>
            </c:ext>
          </c:extLst>
        </c:ser>
        <c:ser>
          <c:idx val="3"/>
          <c:order val="3"/>
          <c:tx>
            <c:strRef>
              <c:f>Sheet1!$E$1</c:f>
              <c:strCache>
                <c:ptCount val="1"/>
                <c:pt idx="0">
                  <c:v>TOTAL</c:v>
                </c:pt>
              </c:strCache>
            </c:strRef>
          </c:tx>
          <c:spPr>
            <a:solidFill>
              <a:schemeClr val="accent1">
                <a:lumMod val="60000"/>
              </a:schemeClr>
            </a:solidFill>
            <a:ln>
              <a:noFill/>
            </a:ln>
            <a:effectLst/>
          </c:spPr>
          <c:invertIfNegative val="0"/>
          <c:cat>
            <c:strRef>
              <c:f>Sheet1!$A$2:$A$4</c:f>
              <c:strCache>
                <c:ptCount val="3"/>
                <c:pt idx="0">
                  <c:v>Vehículos 
livianos</c:v>
                </c:pt>
                <c:pt idx="1">
                  <c:v>Maquinaria 
pesada</c:v>
                </c:pt>
                <c:pt idx="2">
                  <c:v>Maquinaria 
menor</c:v>
                </c:pt>
              </c:strCache>
            </c:strRef>
          </c:cat>
          <c:val>
            <c:numRef>
              <c:f>Sheet1!$E$2:$E$4</c:f>
              <c:numCache>
                <c:formatCode>General</c:formatCode>
                <c:ptCount val="3"/>
                <c:pt idx="0">
                  <c:v>118</c:v>
                </c:pt>
                <c:pt idx="1">
                  <c:v>111</c:v>
                </c:pt>
                <c:pt idx="2">
                  <c:v>420</c:v>
                </c:pt>
              </c:numCache>
            </c:numRef>
          </c:val>
          <c:extLst>
            <c:ext xmlns:c16="http://schemas.microsoft.com/office/drawing/2014/chart" uri="{C3380CC4-5D6E-409C-BE32-E72D297353CC}">
              <c16:uniqueId val="{00000003-D781-4FBC-BA62-1115CECCA197}"/>
            </c:ext>
          </c:extLst>
        </c:ser>
        <c:dLbls>
          <c:showLegendKey val="0"/>
          <c:showVal val="0"/>
          <c:showCatName val="0"/>
          <c:showSerName val="0"/>
          <c:showPercent val="0"/>
          <c:showBubbleSize val="0"/>
        </c:dLbls>
        <c:gapWidth val="182"/>
        <c:axId val="716087376"/>
        <c:axId val="716081144"/>
      </c:barChart>
      <c:catAx>
        <c:axId val="71608737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EC"/>
          </a:p>
        </c:txPr>
        <c:crossAx val="716081144"/>
        <c:crosses val="autoZero"/>
        <c:auto val="1"/>
        <c:lblAlgn val="r"/>
        <c:lblOffset val="100"/>
        <c:noMultiLvlLbl val="0"/>
      </c:catAx>
      <c:valAx>
        <c:axId val="716081144"/>
        <c:scaling>
          <c:orientation val="minMax"/>
          <c:max val="300"/>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EC"/>
          </a:p>
        </c:txPr>
        <c:crossAx val="71608737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EC"/>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s-EC"/>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Hoja1!$B$1</c:f>
              <c:strCache>
                <c:ptCount val="1"/>
                <c:pt idx="0">
                  <c:v>RECREATIVO</c:v>
                </c:pt>
              </c:strCache>
            </c:strRef>
          </c:tx>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strRef>
              <c:f>Hoja1!$A$2:$A$16</c:f>
              <c:strCache>
                <c:ptCount val="15"/>
                <c:pt idx="0">
                  <c:v>EQUINOCCIAL</c:v>
                </c:pt>
                <c:pt idx="1">
                  <c:v>BICENTENARIO</c:v>
                </c:pt>
                <c:pt idx="2">
                  <c:v>GUANGUILTAGUA</c:v>
                </c:pt>
                <c:pt idx="3">
                  <c:v>LA CAROLINA</c:v>
                </c:pt>
                <c:pt idx="4">
                  <c:v>ITCHIMBIA</c:v>
                </c:pt>
                <c:pt idx="5">
                  <c:v>CUSCUNGO</c:v>
                </c:pt>
                <c:pt idx="6">
                  <c:v>LA ARMENIA</c:v>
                </c:pt>
                <c:pt idx="7">
                  <c:v>METRO SUR</c:v>
                </c:pt>
                <c:pt idx="8">
                  <c:v>LAS CUADRAS</c:v>
                </c:pt>
                <c:pt idx="9">
                  <c:v>CHILIBULO</c:v>
                </c:pt>
                <c:pt idx="10">
                  <c:v>EL CHAQUIÑAN Y ALGARROBOS</c:v>
                </c:pt>
                <c:pt idx="11">
                  <c:v>CAROLLO</c:v>
                </c:pt>
                <c:pt idx="12">
                  <c:v>EL EJIDO</c:v>
                </c:pt>
                <c:pt idx="13">
                  <c:v>LA ALAMEDA</c:v>
                </c:pt>
                <c:pt idx="14">
                  <c:v>DE LA MUJER Y DIRECCIÓN</c:v>
                </c:pt>
              </c:strCache>
            </c:strRef>
          </c:cat>
          <c:val>
            <c:numRef>
              <c:f>Hoja1!$B$2:$B$16</c:f>
              <c:numCache>
                <c:formatCode>General</c:formatCode>
                <c:ptCount val="15"/>
                <c:pt idx="0">
                  <c:v>1</c:v>
                </c:pt>
                <c:pt idx="1">
                  <c:v>1</c:v>
                </c:pt>
                <c:pt idx="3">
                  <c:v>1</c:v>
                </c:pt>
                <c:pt idx="5">
                  <c:v>1</c:v>
                </c:pt>
                <c:pt idx="8">
                  <c:v>1</c:v>
                </c:pt>
                <c:pt idx="10">
                  <c:v>1</c:v>
                </c:pt>
                <c:pt idx="11">
                  <c:v>1</c:v>
                </c:pt>
                <c:pt idx="14">
                  <c:v>1</c:v>
                </c:pt>
              </c:numCache>
            </c:numRef>
          </c:val>
          <c:extLst>
            <c:ext xmlns:c16="http://schemas.microsoft.com/office/drawing/2014/chart" uri="{C3380CC4-5D6E-409C-BE32-E72D297353CC}">
              <c16:uniqueId val="{00000000-2894-447A-BA74-D90D94F76ABA}"/>
            </c:ext>
          </c:extLst>
        </c:ser>
        <c:ser>
          <c:idx val="1"/>
          <c:order val="1"/>
          <c:tx>
            <c:strRef>
              <c:f>Hoja1!$C$1</c:f>
              <c:strCache>
                <c:ptCount val="1"/>
                <c:pt idx="0">
                  <c:v>ECOLOGICO</c:v>
                </c:pt>
              </c:strCache>
            </c:strRef>
          </c:tx>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strRef>
              <c:f>Hoja1!$A$2:$A$16</c:f>
              <c:strCache>
                <c:ptCount val="15"/>
                <c:pt idx="0">
                  <c:v>EQUINOCCIAL</c:v>
                </c:pt>
                <c:pt idx="1">
                  <c:v>BICENTENARIO</c:v>
                </c:pt>
                <c:pt idx="2">
                  <c:v>GUANGUILTAGUA</c:v>
                </c:pt>
                <c:pt idx="3">
                  <c:v>LA CAROLINA</c:v>
                </c:pt>
                <c:pt idx="4">
                  <c:v>ITCHIMBIA</c:v>
                </c:pt>
                <c:pt idx="5">
                  <c:v>CUSCUNGO</c:v>
                </c:pt>
                <c:pt idx="6">
                  <c:v>LA ARMENIA</c:v>
                </c:pt>
                <c:pt idx="7">
                  <c:v>METRO SUR</c:v>
                </c:pt>
                <c:pt idx="8">
                  <c:v>LAS CUADRAS</c:v>
                </c:pt>
                <c:pt idx="9">
                  <c:v>CHILIBULO</c:v>
                </c:pt>
                <c:pt idx="10">
                  <c:v>EL CHAQUIÑAN Y ALGARROBOS</c:v>
                </c:pt>
                <c:pt idx="11">
                  <c:v>CAROLLO</c:v>
                </c:pt>
                <c:pt idx="12">
                  <c:v>EL EJIDO</c:v>
                </c:pt>
                <c:pt idx="13">
                  <c:v>LA ALAMEDA</c:v>
                </c:pt>
                <c:pt idx="14">
                  <c:v>DE LA MUJER Y DIRECCIÓN</c:v>
                </c:pt>
              </c:strCache>
            </c:strRef>
          </c:cat>
          <c:val>
            <c:numRef>
              <c:f>Hoja1!$C$2:$C$16</c:f>
              <c:numCache>
                <c:formatCode>General</c:formatCode>
                <c:ptCount val="15"/>
                <c:pt idx="2">
                  <c:v>1</c:v>
                </c:pt>
                <c:pt idx="4">
                  <c:v>1</c:v>
                </c:pt>
                <c:pt idx="6">
                  <c:v>1</c:v>
                </c:pt>
                <c:pt idx="7">
                  <c:v>1</c:v>
                </c:pt>
                <c:pt idx="8">
                  <c:v>1</c:v>
                </c:pt>
                <c:pt idx="9">
                  <c:v>1</c:v>
                </c:pt>
                <c:pt idx="10">
                  <c:v>1</c:v>
                </c:pt>
              </c:numCache>
            </c:numRef>
          </c:val>
          <c:extLst>
            <c:ext xmlns:c16="http://schemas.microsoft.com/office/drawing/2014/chart" uri="{C3380CC4-5D6E-409C-BE32-E72D297353CC}">
              <c16:uniqueId val="{00000001-2894-447A-BA74-D90D94F76ABA}"/>
            </c:ext>
          </c:extLst>
        </c:ser>
        <c:ser>
          <c:idx val="2"/>
          <c:order val="2"/>
          <c:tx>
            <c:strRef>
              <c:f>Hoja1!$D$1</c:f>
              <c:strCache>
                <c:ptCount val="1"/>
                <c:pt idx="0">
                  <c:v>DEPORTIVO</c:v>
                </c:pt>
              </c:strCache>
            </c:strRef>
          </c:tx>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strRef>
              <c:f>Hoja1!$A$2:$A$16</c:f>
              <c:strCache>
                <c:ptCount val="15"/>
                <c:pt idx="0">
                  <c:v>EQUINOCCIAL</c:v>
                </c:pt>
                <c:pt idx="1">
                  <c:v>BICENTENARIO</c:v>
                </c:pt>
                <c:pt idx="2">
                  <c:v>GUANGUILTAGUA</c:v>
                </c:pt>
                <c:pt idx="3">
                  <c:v>LA CAROLINA</c:v>
                </c:pt>
                <c:pt idx="4">
                  <c:v>ITCHIMBIA</c:v>
                </c:pt>
                <c:pt idx="5">
                  <c:v>CUSCUNGO</c:v>
                </c:pt>
                <c:pt idx="6">
                  <c:v>LA ARMENIA</c:v>
                </c:pt>
                <c:pt idx="7">
                  <c:v>METRO SUR</c:v>
                </c:pt>
                <c:pt idx="8">
                  <c:v>LAS CUADRAS</c:v>
                </c:pt>
                <c:pt idx="9">
                  <c:v>CHILIBULO</c:v>
                </c:pt>
                <c:pt idx="10">
                  <c:v>EL CHAQUIÑAN Y ALGARROBOS</c:v>
                </c:pt>
                <c:pt idx="11">
                  <c:v>CAROLLO</c:v>
                </c:pt>
                <c:pt idx="12">
                  <c:v>EL EJIDO</c:v>
                </c:pt>
                <c:pt idx="13">
                  <c:v>LA ALAMEDA</c:v>
                </c:pt>
                <c:pt idx="14">
                  <c:v>DE LA MUJER Y DIRECCIÓN</c:v>
                </c:pt>
              </c:strCache>
            </c:strRef>
          </c:cat>
          <c:val>
            <c:numRef>
              <c:f>Hoja1!$D$2:$D$16</c:f>
              <c:numCache>
                <c:formatCode>General</c:formatCode>
                <c:ptCount val="15"/>
                <c:pt idx="0">
                  <c:v>1</c:v>
                </c:pt>
                <c:pt idx="3">
                  <c:v>1</c:v>
                </c:pt>
                <c:pt idx="7">
                  <c:v>1</c:v>
                </c:pt>
                <c:pt idx="11">
                  <c:v>1</c:v>
                </c:pt>
              </c:numCache>
            </c:numRef>
          </c:val>
          <c:extLst>
            <c:ext xmlns:c16="http://schemas.microsoft.com/office/drawing/2014/chart" uri="{C3380CC4-5D6E-409C-BE32-E72D297353CC}">
              <c16:uniqueId val="{00000002-2894-447A-BA74-D90D94F76ABA}"/>
            </c:ext>
          </c:extLst>
        </c:ser>
        <c:ser>
          <c:idx val="3"/>
          <c:order val="3"/>
          <c:tx>
            <c:strRef>
              <c:f>Hoja1!$E$1</c:f>
              <c:strCache>
                <c:ptCount val="1"/>
                <c:pt idx="0">
                  <c:v>COMTEMPLATIVO</c:v>
                </c:pt>
              </c:strCache>
            </c:strRef>
          </c:tx>
          <c:spPr>
            <a:gradFill rotWithShape="1">
              <a:gsLst>
                <a:gs pos="0">
                  <a:schemeClr val="accent6">
                    <a:lumMod val="60000"/>
                    <a:satMod val="103000"/>
                    <a:lumMod val="102000"/>
                    <a:tint val="94000"/>
                  </a:schemeClr>
                </a:gs>
                <a:gs pos="50000">
                  <a:schemeClr val="accent6">
                    <a:lumMod val="60000"/>
                    <a:satMod val="110000"/>
                    <a:lumMod val="100000"/>
                    <a:shade val="100000"/>
                  </a:schemeClr>
                </a:gs>
                <a:gs pos="100000">
                  <a:schemeClr val="accent6">
                    <a:lumMod val="60000"/>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strRef>
              <c:f>Hoja1!$A$2:$A$16</c:f>
              <c:strCache>
                <c:ptCount val="15"/>
                <c:pt idx="0">
                  <c:v>EQUINOCCIAL</c:v>
                </c:pt>
                <c:pt idx="1">
                  <c:v>BICENTENARIO</c:v>
                </c:pt>
                <c:pt idx="2">
                  <c:v>GUANGUILTAGUA</c:v>
                </c:pt>
                <c:pt idx="3">
                  <c:v>LA CAROLINA</c:v>
                </c:pt>
                <c:pt idx="4">
                  <c:v>ITCHIMBIA</c:v>
                </c:pt>
                <c:pt idx="5">
                  <c:v>CUSCUNGO</c:v>
                </c:pt>
                <c:pt idx="6">
                  <c:v>LA ARMENIA</c:v>
                </c:pt>
                <c:pt idx="7">
                  <c:v>METRO SUR</c:v>
                </c:pt>
                <c:pt idx="8">
                  <c:v>LAS CUADRAS</c:v>
                </c:pt>
                <c:pt idx="9">
                  <c:v>CHILIBULO</c:v>
                </c:pt>
                <c:pt idx="10">
                  <c:v>EL CHAQUIÑAN Y ALGARROBOS</c:v>
                </c:pt>
                <c:pt idx="11">
                  <c:v>CAROLLO</c:v>
                </c:pt>
                <c:pt idx="12">
                  <c:v>EL EJIDO</c:v>
                </c:pt>
                <c:pt idx="13">
                  <c:v>LA ALAMEDA</c:v>
                </c:pt>
                <c:pt idx="14">
                  <c:v>DE LA MUJER Y DIRECCIÓN</c:v>
                </c:pt>
              </c:strCache>
            </c:strRef>
          </c:cat>
          <c:val>
            <c:numRef>
              <c:f>Hoja1!$E$2:$E$16</c:f>
              <c:numCache>
                <c:formatCode>General</c:formatCode>
                <c:ptCount val="15"/>
                <c:pt idx="2">
                  <c:v>1</c:v>
                </c:pt>
                <c:pt idx="4">
                  <c:v>1</c:v>
                </c:pt>
                <c:pt idx="6">
                  <c:v>1</c:v>
                </c:pt>
                <c:pt idx="7">
                  <c:v>1</c:v>
                </c:pt>
                <c:pt idx="8">
                  <c:v>1</c:v>
                </c:pt>
                <c:pt idx="10">
                  <c:v>1</c:v>
                </c:pt>
                <c:pt idx="12">
                  <c:v>1</c:v>
                </c:pt>
                <c:pt idx="13">
                  <c:v>1</c:v>
                </c:pt>
              </c:numCache>
            </c:numRef>
          </c:val>
          <c:extLst xmlns:c15="http://schemas.microsoft.com/office/drawing/2012/chart">
            <c:ext xmlns:c16="http://schemas.microsoft.com/office/drawing/2014/chart" uri="{C3380CC4-5D6E-409C-BE32-E72D297353CC}">
              <c16:uniqueId val="{00000003-2894-447A-BA74-D90D94F76ABA}"/>
            </c:ext>
          </c:extLst>
        </c:ser>
        <c:ser>
          <c:idx val="4"/>
          <c:order val="4"/>
          <c:tx>
            <c:strRef>
              <c:f>Hoja1!$F$1</c:f>
              <c:strCache>
                <c:ptCount val="1"/>
                <c:pt idx="0">
                  <c:v>EMBLEMATICO</c:v>
                </c:pt>
              </c:strCache>
            </c:strRef>
          </c:tx>
          <c:spPr>
            <a:gradFill rotWithShape="1">
              <a:gsLst>
                <a:gs pos="0">
                  <a:schemeClr val="accent5">
                    <a:lumMod val="60000"/>
                    <a:satMod val="103000"/>
                    <a:lumMod val="102000"/>
                    <a:tint val="94000"/>
                  </a:schemeClr>
                </a:gs>
                <a:gs pos="50000">
                  <a:schemeClr val="accent5">
                    <a:lumMod val="60000"/>
                    <a:satMod val="110000"/>
                    <a:lumMod val="100000"/>
                    <a:shade val="100000"/>
                  </a:schemeClr>
                </a:gs>
                <a:gs pos="100000">
                  <a:schemeClr val="accent5">
                    <a:lumMod val="60000"/>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strRef>
              <c:f>Hoja1!$A$2:$A$16</c:f>
              <c:strCache>
                <c:ptCount val="15"/>
                <c:pt idx="0">
                  <c:v>EQUINOCCIAL</c:v>
                </c:pt>
                <c:pt idx="1">
                  <c:v>BICENTENARIO</c:v>
                </c:pt>
                <c:pt idx="2">
                  <c:v>GUANGUILTAGUA</c:v>
                </c:pt>
                <c:pt idx="3">
                  <c:v>LA CAROLINA</c:v>
                </c:pt>
                <c:pt idx="4">
                  <c:v>ITCHIMBIA</c:v>
                </c:pt>
                <c:pt idx="5">
                  <c:v>CUSCUNGO</c:v>
                </c:pt>
                <c:pt idx="6">
                  <c:v>LA ARMENIA</c:v>
                </c:pt>
                <c:pt idx="7">
                  <c:v>METRO SUR</c:v>
                </c:pt>
                <c:pt idx="8">
                  <c:v>LAS CUADRAS</c:v>
                </c:pt>
                <c:pt idx="9">
                  <c:v>CHILIBULO</c:v>
                </c:pt>
                <c:pt idx="10">
                  <c:v>EL CHAQUIÑAN Y ALGARROBOS</c:v>
                </c:pt>
                <c:pt idx="11">
                  <c:v>CAROLLO</c:v>
                </c:pt>
                <c:pt idx="12">
                  <c:v>EL EJIDO</c:v>
                </c:pt>
                <c:pt idx="13">
                  <c:v>LA ALAMEDA</c:v>
                </c:pt>
                <c:pt idx="14">
                  <c:v>DE LA MUJER Y DIRECCIÓN</c:v>
                </c:pt>
              </c:strCache>
            </c:strRef>
          </c:cat>
          <c:val>
            <c:numRef>
              <c:f>Hoja1!$F$2:$F$16</c:f>
              <c:numCache>
                <c:formatCode>General</c:formatCode>
                <c:ptCount val="15"/>
                <c:pt idx="3">
                  <c:v>1</c:v>
                </c:pt>
                <c:pt idx="4">
                  <c:v>1</c:v>
                </c:pt>
                <c:pt idx="12">
                  <c:v>1</c:v>
                </c:pt>
                <c:pt idx="13">
                  <c:v>1</c:v>
                </c:pt>
              </c:numCache>
            </c:numRef>
          </c:val>
          <c:extLst xmlns:c15="http://schemas.microsoft.com/office/drawing/2012/chart">
            <c:ext xmlns:c16="http://schemas.microsoft.com/office/drawing/2014/chart" uri="{C3380CC4-5D6E-409C-BE32-E72D297353CC}">
              <c16:uniqueId val="{00000004-2894-447A-BA74-D90D94F76ABA}"/>
            </c:ext>
          </c:extLst>
        </c:ser>
        <c:dLbls>
          <c:showLegendKey val="0"/>
          <c:showVal val="0"/>
          <c:showCatName val="0"/>
          <c:showSerName val="0"/>
          <c:showPercent val="0"/>
          <c:showBubbleSize val="0"/>
        </c:dLbls>
        <c:gapWidth val="150"/>
        <c:axId val="1810130736"/>
        <c:axId val="1810134896"/>
        <c:extLst>
          <c:ext xmlns:c15="http://schemas.microsoft.com/office/drawing/2012/chart" uri="{02D57815-91ED-43cb-92C2-25804820EDAC}">
            <c15:filteredBarSeries>
              <c15:ser>
                <c:idx val="5"/>
                <c:order val="5"/>
                <c:tx>
                  <c:strRef>
                    <c:extLst>
                      <c:ext uri="{02D57815-91ED-43cb-92C2-25804820EDAC}">
                        <c15:formulaRef>
                          <c15:sqref>Hoja1!$G$1</c15:sqref>
                        </c15:formulaRef>
                      </c:ext>
                    </c:extLst>
                    <c:strCache>
                      <c:ptCount val="1"/>
                      <c:pt idx="0">
                        <c:v>ADMINISTRACIÓN ZONAL</c:v>
                      </c:pt>
                    </c:strCache>
                  </c:strRef>
                </c:tx>
                <c:spPr>
                  <a:gradFill rotWithShape="1">
                    <a:gsLst>
                      <a:gs pos="0">
                        <a:schemeClr val="accent4">
                          <a:lumMod val="60000"/>
                          <a:satMod val="103000"/>
                          <a:lumMod val="102000"/>
                          <a:tint val="94000"/>
                        </a:schemeClr>
                      </a:gs>
                      <a:gs pos="50000">
                        <a:schemeClr val="accent4">
                          <a:lumMod val="60000"/>
                          <a:satMod val="110000"/>
                          <a:lumMod val="100000"/>
                          <a:shade val="100000"/>
                        </a:schemeClr>
                      </a:gs>
                      <a:gs pos="100000">
                        <a:schemeClr val="accent4">
                          <a:lumMod val="60000"/>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strRef>
                    <c:extLst>
                      <c:ext uri="{02D57815-91ED-43cb-92C2-25804820EDAC}">
                        <c15:formulaRef>
                          <c15:sqref>Hoja1!$A$2:$A$16</c15:sqref>
                        </c15:formulaRef>
                      </c:ext>
                    </c:extLst>
                    <c:strCache>
                      <c:ptCount val="15"/>
                      <c:pt idx="0">
                        <c:v>EQUINOCCIAL</c:v>
                      </c:pt>
                      <c:pt idx="1">
                        <c:v>BICENTENARIO</c:v>
                      </c:pt>
                      <c:pt idx="2">
                        <c:v>GUANGUILTAGUA</c:v>
                      </c:pt>
                      <c:pt idx="3">
                        <c:v>LA CAROLINA</c:v>
                      </c:pt>
                      <c:pt idx="4">
                        <c:v>ITCHIMBIA</c:v>
                      </c:pt>
                      <c:pt idx="5">
                        <c:v>CUSCUNGO</c:v>
                      </c:pt>
                      <c:pt idx="6">
                        <c:v>LA ARMENIA</c:v>
                      </c:pt>
                      <c:pt idx="7">
                        <c:v>METRO SUR</c:v>
                      </c:pt>
                      <c:pt idx="8">
                        <c:v>LAS CUADRAS</c:v>
                      </c:pt>
                      <c:pt idx="9">
                        <c:v>CHILIBULO</c:v>
                      </c:pt>
                      <c:pt idx="10">
                        <c:v>EL CHAQUIÑAN Y ALGARROBOS</c:v>
                      </c:pt>
                      <c:pt idx="11">
                        <c:v>CAROLLO</c:v>
                      </c:pt>
                      <c:pt idx="12">
                        <c:v>EL EJIDO</c:v>
                      </c:pt>
                      <c:pt idx="13">
                        <c:v>LA ALAMEDA</c:v>
                      </c:pt>
                      <c:pt idx="14">
                        <c:v>DE LA MUJER Y DIRECCIÓN</c:v>
                      </c:pt>
                    </c:strCache>
                  </c:strRef>
                </c:cat>
                <c:val>
                  <c:numRef>
                    <c:extLst>
                      <c:ext uri="{02D57815-91ED-43cb-92C2-25804820EDAC}">
                        <c15:formulaRef>
                          <c15:sqref>Hoja1!$G$2:$G$16</c15:sqref>
                        </c15:formulaRef>
                      </c:ext>
                    </c:extLst>
                    <c:numCache>
                      <c:formatCode>General</c:formatCode>
                      <c:ptCount val="15"/>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numCache>
                  </c:numRef>
                </c:val>
                <c:extLst>
                  <c:ext xmlns:c16="http://schemas.microsoft.com/office/drawing/2014/chart" uri="{C3380CC4-5D6E-409C-BE32-E72D297353CC}">
                    <c16:uniqueId val="{00000005-2894-447A-BA74-D90D94F76ABA}"/>
                  </c:ext>
                </c:extLst>
              </c15:ser>
            </c15:filteredBarSeries>
          </c:ext>
        </c:extLst>
      </c:barChart>
      <c:catAx>
        <c:axId val="1810130736"/>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EC"/>
          </a:p>
        </c:txPr>
        <c:crossAx val="1810134896"/>
        <c:crosses val="autoZero"/>
        <c:auto val="1"/>
        <c:lblAlgn val="ctr"/>
        <c:lblOffset val="100"/>
        <c:noMultiLvlLbl val="0"/>
      </c:catAx>
      <c:valAx>
        <c:axId val="181013489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es-EC"/>
          </a:p>
        </c:txPr>
        <c:crossAx val="1810130736"/>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700" b="0" i="0" u="none" strike="noStrike" kern="1200" baseline="0">
                <a:solidFill>
                  <a:schemeClr val="tx1">
                    <a:lumMod val="65000"/>
                    <a:lumOff val="35000"/>
                  </a:schemeClr>
                </a:solidFill>
                <a:latin typeface="+mn-lt"/>
                <a:ea typeface="+mn-ea"/>
                <a:cs typeface="+mn-cs"/>
              </a:defRPr>
            </a:pPr>
            <a:endParaRPr lang="es-EC"/>
          </a:p>
        </c:txPr>
      </c:dTable>
      <c:spPr>
        <a:noFill/>
        <a:ln w="25400">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s-EC"/>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cap="all" spc="120" normalizeH="0" baseline="0">
                <a:solidFill>
                  <a:schemeClr val="tx1">
                    <a:lumMod val="65000"/>
                    <a:lumOff val="35000"/>
                  </a:schemeClr>
                </a:solidFill>
                <a:latin typeface="+mn-lt"/>
                <a:ea typeface="+mn-ea"/>
                <a:cs typeface="+mn-cs"/>
              </a:defRPr>
            </a:pPr>
            <a:r>
              <a:rPr lang="es-EC" sz="2000" dirty="0" smtClean="0"/>
              <a:t>Mantenimiento</a:t>
            </a:r>
            <a:r>
              <a:rPr lang="es-EC" sz="2000" baseline="0" dirty="0" smtClean="0"/>
              <a:t> de espacios verdes (Ha)</a:t>
            </a:r>
            <a:endParaRPr lang="es-EC" sz="2000" dirty="0"/>
          </a:p>
        </c:rich>
      </c:tx>
      <c:overlay val="0"/>
      <c:spPr>
        <a:noFill/>
        <a:ln>
          <a:noFill/>
        </a:ln>
        <a:effectLst/>
      </c:spPr>
      <c:txPr>
        <a:bodyPr rot="0" spcFirstLastPara="1" vertOverflow="ellipsis" vert="horz" wrap="square" anchor="ctr" anchorCtr="1"/>
        <a:lstStyle/>
        <a:p>
          <a:pPr>
            <a:defRPr sz="1800" b="1" i="0" u="none" strike="noStrike" kern="1200" cap="all" spc="120" normalizeH="0" baseline="0">
              <a:solidFill>
                <a:schemeClr val="tx1">
                  <a:lumMod val="65000"/>
                  <a:lumOff val="35000"/>
                </a:schemeClr>
              </a:solidFill>
              <a:latin typeface="+mn-lt"/>
              <a:ea typeface="+mn-ea"/>
              <a:cs typeface="+mn-cs"/>
            </a:defRPr>
          </a:pPr>
          <a:endParaRPr lang="es-EC"/>
        </a:p>
      </c:txPr>
    </c:title>
    <c:autoTitleDeleted val="0"/>
    <c:plotArea>
      <c:layout>
        <c:manualLayout>
          <c:layoutTarget val="inner"/>
          <c:xMode val="edge"/>
          <c:yMode val="edge"/>
          <c:x val="1.5293708724365659E-2"/>
          <c:y val="0.34718274241211861"/>
          <c:w val="0.96941258255126872"/>
          <c:h val="0.58700717350309606"/>
        </c:manualLayout>
      </c:layout>
      <c:barChart>
        <c:barDir val="col"/>
        <c:grouping val="clustered"/>
        <c:varyColors val="0"/>
        <c:ser>
          <c:idx val="0"/>
          <c:order val="0"/>
          <c:tx>
            <c:strRef>
              <c:f>Sheet1!$B$1</c:f>
              <c:strCache>
                <c:ptCount val="1"/>
                <c:pt idx="0">
                  <c:v>Óptima</c:v>
                </c:pt>
              </c:strCache>
            </c:strRef>
          </c:tx>
          <c:spPr>
            <a:solidFill>
              <a:schemeClr val="accent5">
                <a:lumMod val="50000"/>
              </a:schemeClr>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064" b="0" i="0" u="none" strike="noStrike" kern="1200" baseline="0">
                    <a:solidFill>
                      <a:schemeClr val="tx1">
                        <a:lumMod val="50000"/>
                        <a:lumOff val="50000"/>
                      </a:schemeClr>
                    </a:solidFill>
                    <a:latin typeface="+mn-lt"/>
                    <a:ea typeface="+mn-ea"/>
                    <a:cs typeface="+mn-cs"/>
                  </a:defRPr>
                </a:pPr>
                <a:endParaRPr lang="es-EC"/>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Sheet1!$A$2:$A$4</c:f>
              <c:strCache>
                <c:ptCount val="3"/>
                <c:pt idx="0">
                  <c:v>Infraestructura vial</c:v>
                </c:pt>
                <c:pt idx="1">
                  <c:v>Parques Menores</c:v>
                </c:pt>
                <c:pt idx="2">
                  <c:v>Parques Metropolitanos</c:v>
                </c:pt>
              </c:strCache>
            </c:strRef>
          </c:cat>
          <c:val>
            <c:numRef>
              <c:f>Sheet1!$B$2:$B$4</c:f>
              <c:numCache>
                <c:formatCode>General</c:formatCode>
                <c:ptCount val="3"/>
                <c:pt idx="0">
                  <c:v>2190</c:v>
                </c:pt>
                <c:pt idx="1">
                  <c:v>16884</c:v>
                </c:pt>
                <c:pt idx="2">
                  <c:v>3150</c:v>
                </c:pt>
              </c:numCache>
            </c:numRef>
          </c:val>
          <c:extLst>
            <c:ext xmlns:c16="http://schemas.microsoft.com/office/drawing/2014/chart" uri="{C3380CC4-5D6E-409C-BE32-E72D297353CC}">
              <c16:uniqueId val="{00000000-6DC8-4811-8457-BF0B2AFADA9B}"/>
            </c:ext>
          </c:extLst>
        </c:ser>
        <c:ser>
          <c:idx val="1"/>
          <c:order val="1"/>
          <c:tx>
            <c:strRef>
              <c:f>Sheet1!$C$1</c:f>
              <c:strCache>
                <c:ptCount val="1"/>
                <c:pt idx="0">
                  <c:v>Efectiva</c:v>
                </c:pt>
              </c:strCache>
            </c:strRef>
          </c:tx>
          <c:spPr>
            <a:solidFill>
              <a:schemeClr val="accent4"/>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064" b="0" i="0" u="none" strike="noStrike" kern="1200" baseline="0">
                    <a:solidFill>
                      <a:schemeClr val="tx1">
                        <a:lumMod val="50000"/>
                        <a:lumOff val="50000"/>
                      </a:schemeClr>
                    </a:solidFill>
                    <a:latin typeface="+mn-lt"/>
                    <a:ea typeface="+mn-ea"/>
                    <a:cs typeface="+mn-cs"/>
                  </a:defRPr>
                </a:pPr>
                <a:endParaRPr lang="es-EC"/>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Sheet1!$A$2:$A$4</c:f>
              <c:strCache>
                <c:ptCount val="3"/>
                <c:pt idx="0">
                  <c:v>Infraestructura vial</c:v>
                </c:pt>
                <c:pt idx="1">
                  <c:v>Parques Menores</c:v>
                </c:pt>
                <c:pt idx="2">
                  <c:v>Parques Metropolitanos</c:v>
                </c:pt>
              </c:strCache>
            </c:strRef>
          </c:cat>
          <c:val>
            <c:numRef>
              <c:f>Sheet1!$C$2:$C$4</c:f>
              <c:numCache>
                <c:formatCode>General</c:formatCode>
                <c:ptCount val="3"/>
                <c:pt idx="0">
                  <c:v>1460</c:v>
                </c:pt>
                <c:pt idx="1">
                  <c:v>11256</c:v>
                </c:pt>
                <c:pt idx="2">
                  <c:v>2100</c:v>
                </c:pt>
              </c:numCache>
            </c:numRef>
          </c:val>
          <c:extLst>
            <c:ext xmlns:c16="http://schemas.microsoft.com/office/drawing/2014/chart" uri="{C3380CC4-5D6E-409C-BE32-E72D297353CC}">
              <c16:uniqueId val="{00000001-6DC8-4811-8457-BF0B2AFADA9B}"/>
            </c:ext>
          </c:extLst>
        </c:ser>
        <c:ser>
          <c:idx val="2"/>
          <c:order val="2"/>
          <c:tx>
            <c:strRef>
              <c:f>Sheet1!$D$1</c:f>
              <c:strCache>
                <c:ptCount val="1"/>
                <c:pt idx="0">
                  <c:v>Ejecutada</c:v>
                </c:pt>
              </c:strCache>
            </c:strRef>
          </c:tx>
          <c:spPr>
            <a:solidFill>
              <a:schemeClr val="accent6"/>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064" b="0" i="0" u="none" strike="noStrike" kern="1200" baseline="0">
                    <a:solidFill>
                      <a:schemeClr val="tx1">
                        <a:lumMod val="50000"/>
                        <a:lumOff val="50000"/>
                      </a:schemeClr>
                    </a:solidFill>
                    <a:latin typeface="+mn-lt"/>
                    <a:ea typeface="+mn-ea"/>
                    <a:cs typeface="+mn-cs"/>
                  </a:defRPr>
                </a:pPr>
                <a:endParaRPr lang="es-EC"/>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Sheet1!$A$2:$A$4</c:f>
              <c:strCache>
                <c:ptCount val="3"/>
                <c:pt idx="0">
                  <c:v>Infraestructura vial</c:v>
                </c:pt>
                <c:pt idx="1">
                  <c:v>Parques Menores</c:v>
                </c:pt>
                <c:pt idx="2">
                  <c:v>Parques Metropolitanos</c:v>
                </c:pt>
              </c:strCache>
            </c:strRef>
          </c:cat>
          <c:val>
            <c:numRef>
              <c:f>Sheet1!$D$2:$D$4</c:f>
              <c:numCache>
                <c:formatCode>General</c:formatCode>
                <c:ptCount val="3"/>
                <c:pt idx="0">
                  <c:v>730</c:v>
                </c:pt>
                <c:pt idx="1">
                  <c:v>1688.3999999999999</c:v>
                </c:pt>
                <c:pt idx="2">
                  <c:v>1575</c:v>
                </c:pt>
              </c:numCache>
            </c:numRef>
          </c:val>
          <c:extLst>
            <c:ext xmlns:c16="http://schemas.microsoft.com/office/drawing/2014/chart" uri="{C3380CC4-5D6E-409C-BE32-E72D297353CC}">
              <c16:uniqueId val="{00000003-6DC8-4811-8457-BF0B2AFADA9B}"/>
            </c:ext>
          </c:extLst>
        </c:ser>
        <c:dLbls>
          <c:dLblPos val="outEnd"/>
          <c:showLegendKey val="0"/>
          <c:showVal val="1"/>
          <c:showCatName val="0"/>
          <c:showSerName val="0"/>
          <c:showPercent val="0"/>
          <c:showBubbleSize val="0"/>
        </c:dLbls>
        <c:gapWidth val="444"/>
        <c:overlap val="-90"/>
        <c:axId val="490927008"/>
        <c:axId val="490928648"/>
      </c:barChart>
      <c:catAx>
        <c:axId val="490927008"/>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64" b="0" i="0" u="none" strike="noStrike" kern="1200" cap="all" spc="120" normalizeH="0" baseline="0">
                <a:solidFill>
                  <a:schemeClr val="tx1">
                    <a:lumMod val="65000"/>
                    <a:lumOff val="35000"/>
                  </a:schemeClr>
                </a:solidFill>
                <a:latin typeface="+mn-lt"/>
                <a:ea typeface="+mn-ea"/>
                <a:cs typeface="+mn-cs"/>
              </a:defRPr>
            </a:pPr>
            <a:endParaRPr lang="es-EC"/>
          </a:p>
        </c:txPr>
        <c:crossAx val="490928648"/>
        <c:crosses val="autoZero"/>
        <c:auto val="1"/>
        <c:lblAlgn val="ctr"/>
        <c:lblOffset val="100"/>
        <c:noMultiLvlLbl val="0"/>
      </c:catAx>
      <c:valAx>
        <c:axId val="490928648"/>
        <c:scaling>
          <c:orientation val="minMax"/>
        </c:scaling>
        <c:delete val="1"/>
        <c:axPos val="l"/>
        <c:numFmt formatCode="General" sourceLinked="1"/>
        <c:majorTickMark val="none"/>
        <c:minorTickMark val="none"/>
        <c:tickLblPos val="nextTo"/>
        <c:crossAx val="490927008"/>
        <c:crosses val="autoZero"/>
        <c:crossBetween val="between"/>
      </c:valAx>
      <c:spPr>
        <a:noFill/>
        <a:ln>
          <a:noFill/>
        </a:ln>
        <a:effectLst/>
      </c:spPr>
    </c:plotArea>
    <c:legend>
      <c:legendPos val="t"/>
      <c:layout>
        <c:manualLayout>
          <c:xMode val="edge"/>
          <c:yMode val="edge"/>
          <c:x val="0.36633352904431377"/>
          <c:y val="0.11900839254028076"/>
          <c:w val="0.26460907401896522"/>
          <c:h val="5.6095313598427642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EC"/>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s-EC"/>
    </a:p>
  </c:txPr>
  <c:externalData r:id="rId3">
    <c:autoUpdate val="0"/>
  </c:externalData>
  <c:userShapes r:id="rId4"/>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cap="all" spc="120" normalizeH="0" baseline="0">
                <a:solidFill>
                  <a:schemeClr val="tx1">
                    <a:lumMod val="65000"/>
                    <a:lumOff val="35000"/>
                  </a:schemeClr>
                </a:solidFill>
                <a:latin typeface="+mn-lt"/>
                <a:ea typeface="+mn-ea"/>
                <a:cs typeface="+mn-cs"/>
              </a:defRPr>
            </a:pPr>
            <a:r>
              <a:rPr lang="es-EC" sz="1200" dirty="0" smtClean="0"/>
              <a:t>Manejo</a:t>
            </a:r>
            <a:r>
              <a:rPr lang="es-EC" sz="1200" baseline="0" dirty="0" smtClean="0"/>
              <a:t> </a:t>
            </a:r>
            <a:r>
              <a:rPr lang="es-EC" sz="1200" dirty="0" smtClean="0"/>
              <a:t>ARBOLADO URBANO (u)</a:t>
            </a:r>
            <a:endParaRPr lang="es-EC" sz="1200" dirty="0"/>
          </a:p>
        </c:rich>
      </c:tx>
      <c:overlay val="0"/>
      <c:spPr>
        <a:noFill/>
        <a:ln>
          <a:noFill/>
        </a:ln>
        <a:effectLst/>
      </c:spPr>
      <c:txPr>
        <a:bodyPr rot="0" spcFirstLastPara="1" vertOverflow="ellipsis" vert="horz" wrap="square" anchor="ctr" anchorCtr="1"/>
        <a:lstStyle/>
        <a:p>
          <a:pPr>
            <a:defRPr sz="1800" b="1" i="0" u="none" strike="noStrike" kern="1200" cap="all" spc="120" normalizeH="0" baseline="0">
              <a:solidFill>
                <a:schemeClr val="tx1">
                  <a:lumMod val="65000"/>
                  <a:lumOff val="35000"/>
                </a:schemeClr>
              </a:solidFill>
              <a:latin typeface="+mn-lt"/>
              <a:ea typeface="+mn-ea"/>
              <a:cs typeface="+mn-cs"/>
            </a:defRPr>
          </a:pPr>
          <a:endParaRPr lang="es-EC"/>
        </a:p>
      </c:txPr>
    </c:title>
    <c:autoTitleDeleted val="0"/>
    <c:plotArea>
      <c:layout>
        <c:manualLayout>
          <c:layoutTarget val="inner"/>
          <c:xMode val="edge"/>
          <c:yMode val="edge"/>
          <c:x val="1.5293699391643109E-2"/>
          <c:y val="0.28852299471110504"/>
          <c:w val="0.96941258255126872"/>
          <c:h val="0.58700717350309606"/>
        </c:manualLayout>
      </c:layout>
      <c:barChart>
        <c:barDir val="col"/>
        <c:grouping val="clustered"/>
        <c:varyColors val="0"/>
        <c:ser>
          <c:idx val="0"/>
          <c:order val="0"/>
          <c:tx>
            <c:strRef>
              <c:f>Sheet1!$B$1</c:f>
              <c:strCache>
                <c:ptCount val="1"/>
                <c:pt idx="0">
                  <c:v>Efectiva</c:v>
                </c:pt>
              </c:strCache>
            </c:strRef>
          </c:tx>
          <c:spPr>
            <a:solidFill>
              <a:schemeClr val="accent4"/>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064" b="0" i="0" u="none" strike="noStrike" kern="1200" baseline="0">
                    <a:solidFill>
                      <a:schemeClr val="tx1">
                        <a:lumMod val="50000"/>
                        <a:lumOff val="50000"/>
                      </a:schemeClr>
                    </a:solidFill>
                    <a:latin typeface="+mn-lt"/>
                    <a:ea typeface="+mn-ea"/>
                    <a:cs typeface="+mn-cs"/>
                  </a:defRPr>
                </a:pPr>
                <a:endParaRPr lang="es-EC"/>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c:f>
              <c:strCache>
                <c:ptCount val="1"/>
                <c:pt idx="0">
                  <c:v>Manejo de arbolado urbano 
(podas técnicas)</c:v>
                </c:pt>
              </c:strCache>
            </c:strRef>
          </c:cat>
          <c:val>
            <c:numRef>
              <c:f>Sheet1!$B$2</c:f>
              <c:numCache>
                <c:formatCode>General</c:formatCode>
                <c:ptCount val="1"/>
                <c:pt idx="0">
                  <c:v>625000</c:v>
                </c:pt>
              </c:numCache>
            </c:numRef>
          </c:val>
          <c:extLst>
            <c:ext xmlns:c16="http://schemas.microsoft.com/office/drawing/2014/chart" uri="{C3380CC4-5D6E-409C-BE32-E72D297353CC}">
              <c16:uniqueId val="{00000000-6DC8-4811-8457-BF0B2AFADA9B}"/>
            </c:ext>
          </c:extLst>
        </c:ser>
        <c:ser>
          <c:idx val="1"/>
          <c:order val="1"/>
          <c:tx>
            <c:strRef>
              <c:f>Sheet1!$C$1</c:f>
              <c:strCache>
                <c:ptCount val="1"/>
                <c:pt idx="0">
                  <c:v>Ejecutada</c:v>
                </c:pt>
              </c:strCache>
            </c:strRef>
          </c:tx>
          <c:spPr>
            <a:solidFill>
              <a:schemeClr val="accent6"/>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064" b="0" i="0" u="none" strike="noStrike" kern="1200" baseline="0">
                    <a:solidFill>
                      <a:schemeClr val="tx1">
                        <a:lumMod val="50000"/>
                        <a:lumOff val="50000"/>
                      </a:schemeClr>
                    </a:solidFill>
                    <a:latin typeface="+mn-lt"/>
                    <a:ea typeface="+mn-ea"/>
                    <a:cs typeface="+mn-cs"/>
                  </a:defRPr>
                </a:pPr>
                <a:endParaRPr lang="es-EC"/>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c:f>
              <c:strCache>
                <c:ptCount val="1"/>
                <c:pt idx="0">
                  <c:v>Manejo de arbolado urbano 
(podas técnicas)</c:v>
                </c:pt>
              </c:strCache>
            </c:strRef>
          </c:cat>
          <c:val>
            <c:numRef>
              <c:f>Sheet1!$C$2</c:f>
              <c:numCache>
                <c:formatCode>General</c:formatCode>
                <c:ptCount val="1"/>
                <c:pt idx="0">
                  <c:v>356250</c:v>
                </c:pt>
              </c:numCache>
            </c:numRef>
          </c:val>
          <c:extLst>
            <c:ext xmlns:c16="http://schemas.microsoft.com/office/drawing/2014/chart" uri="{C3380CC4-5D6E-409C-BE32-E72D297353CC}">
              <c16:uniqueId val="{00000001-6DC8-4811-8457-BF0B2AFADA9B}"/>
            </c:ext>
          </c:extLst>
        </c:ser>
        <c:dLbls>
          <c:dLblPos val="outEnd"/>
          <c:showLegendKey val="0"/>
          <c:showVal val="1"/>
          <c:showCatName val="0"/>
          <c:showSerName val="0"/>
          <c:showPercent val="0"/>
          <c:showBubbleSize val="0"/>
        </c:dLbls>
        <c:gapWidth val="444"/>
        <c:overlap val="-90"/>
        <c:axId val="490927008"/>
        <c:axId val="490928648"/>
      </c:barChart>
      <c:catAx>
        <c:axId val="490927008"/>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cap="all" spc="120" normalizeH="0" baseline="0">
                <a:solidFill>
                  <a:schemeClr val="tx1">
                    <a:lumMod val="65000"/>
                    <a:lumOff val="35000"/>
                  </a:schemeClr>
                </a:solidFill>
                <a:latin typeface="+mn-lt"/>
                <a:ea typeface="+mn-ea"/>
                <a:cs typeface="+mn-cs"/>
              </a:defRPr>
            </a:pPr>
            <a:endParaRPr lang="es-EC"/>
          </a:p>
        </c:txPr>
        <c:crossAx val="490928648"/>
        <c:crosses val="autoZero"/>
        <c:auto val="1"/>
        <c:lblAlgn val="ctr"/>
        <c:lblOffset val="100"/>
        <c:noMultiLvlLbl val="0"/>
      </c:catAx>
      <c:valAx>
        <c:axId val="490928648"/>
        <c:scaling>
          <c:orientation val="minMax"/>
        </c:scaling>
        <c:delete val="1"/>
        <c:axPos val="l"/>
        <c:numFmt formatCode="General" sourceLinked="1"/>
        <c:majorTickMark val="none"/>
        <c:minorTickMark val="none"/>
        <c:tickLblPos val="nextTo"/>
        <c:crossAx val="490927008"/>
        <c:crosses val="autoZero"/>
        <c:crossBetween val="between"/>
      </c:valAx>
      <c:spPr>
        <a:noFill/>
        <a:ln>
          <a:noFill/>
        </a:ln>
        <a:effectLst/>
      </c:spPr>
    </c:plotArea>
    <c:legend>
      <c:legendPos val="t"/>
      <c:layout>
        <c:manualLayout>
          <c:xMode val="edge"/>
          <c:yMode val="edge"/>
          <c:x val="0.284420564656858"/>
          <c:y val="0.10495153669143424"/>
          <c:w val="0.43266732283464565"/>
          <c:h val="8.8471101500821075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EC"/>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s-EC"/>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cap="all" spc="120" normalizeH="0" baseline="0">
                <a:solidFill>
                  <a:schemeClr val="tx1">
                    <a:lumMod val="65000"/>
                    <a:lumOff val="35000"/>
                  </a:schemeClr>
                </a:solidFill>
                <a:latin typeface="+mn-lt"/>
                <a:ea typeface="+mn-ea"/>
                <a:cs typeface="+mn-cs"/>
              </a:defRPr>
            </a:pPr>
            <a:r>
              <a:rPr lang="es-EC" sz="1200" dirty="0" smtClean="0"/>
              <a:t>PLANTACIÓN DE ÁRBOLES (u)</a:t>
            </a:r>
            <a:endParaRPr lang="es-EC" sz="1200" dirty="0"/>
          </a:p>
        </c:rich>
      </c:tx>
      <c:overlay val="0"/>
      <c:spPr>
        <a:noFill/>
        <a:ln>
          <a:noFill/>
        </a:ln>
        <a:effectLst/>
      </c:spPr>
      <c:txPr>
        <a:bodyPr rot="0" spcFirstLastPara="1" vertOverflow="ellipsis" vert="horz" wrap="square" anchor="ctr" anchorCtr="1"/>
        <a:lstStyle/>
        <a:p>
          <a:pPr>
            <a:defRPr sz="1800" b="1" i="0" u="none" strike="noStrike" kern="1200" cap="all" spc="120" normalizeH="0" baseline="0">
              <a:solidFill>
                <a:schemeClr val="tx1">
                  <a:lumMod val="65000"/>
                  <a:lumOff val="35000"/>
                </a:schemeClr>
              </a:solidFill>
              <a:latin typeface="+mn-lt"/>
              <a:ea typeface="+mn-ea"/>
              <a:cs typeface="+mn-cs"/>
            </a:defRPr>
          </a:pPr>
          <a:endParaRPr lang="es-EC"/>
        </a:p>
      </c:txPr>
    </c:title>
    <c:autoTitleDeleted val="0"/>
    <c:plotArea>
      <c:layout>
        <c:manualLayout>
          <c:layoutTarget val="inner"/>
          <c:xMode val="edge"/>
          <c:yMode val="edge"/>
          <c:x val="1.5293699391643109E-2"/>
          <c:y val="0.28852299471110504"/>
          <c:w val="0.96941258255126872"/>
          <c:h val="0.58700717350309606"/>
        </c:manualLayout>
      </c:layout>
      <c:barChart>
        <c:barDir val="col"/>
        <c:grouping val="clustered"/>
        <c:varyColors val="0"/>
        <c:ser>
          <c:idx val="0"/>
          <c:order val="0"/>
          <c:tx>
            <c:strRef>
              <c:f>Sheet1!$B$1</c:f>
              <c:strCache>
                <c:ptCount val="1"/>
                <c:pt idx="0">
                  <c:v>Óptima</c:v>
                </c:pt>
              </c:strCache>
            </c:strRef>
          </c:tx>
          <c:spPr>
            <a:solidFill>
              <a:schemeClr val="accent5">
                <a:lumMod val="50000"/>
              </a:schemeClr>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064" b="0" i="0" u="none" strike="noStrike" kern="1200" baseline="0">
                    <a:solidFill>
                      <a:schemeClr val="tx1">
                        <a:lumMod val="50000"/>
                        <a:lumOff val="50000"/>
                      </a:schemeClr>
                    </a:solidFill>
                    <a:latin typeface="+mn-lt"/>
                    <a:ea typeface="+mn-ea"/>
                    <a:cs typeface="+mn-cs"/>
                  </a:defRPr>
                </a:pPr>
                <a:endParaRPr lang="es-EC"/>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c:f>
              <c:strCache>
                <c:ptCount val="1"/>
                <c:pt idx="0">
                  <c:v>Plantación de árbol
(producción - plantación)</c:v>
                </c:pt>
              </c:strCache>
            </c:strRef>
          </c:cat>
          <c:val>
            <c:numRef>
              <c:f>Sheet1!$B$2</c:f>
              <c:numCache>
                <c:formatCode>General</c:formatCode>
                <c:ptCount val="1"/>
                <c:pt idx="0">
                  <c:v>60000</c:v>
                </c:pt>
              </c:numCache>
            </c:numRef>
          </c:val>
          <c:extLst>
            <c:ext xmlns:c16="http://schemas.microsoft.com/office/drawing/2014/chart" uri="{C3380CC4-5D6E-409C-BE32-E72D297353CC}">
              <c16:uniqueId val="{00000000-6DC8-4811-8457-BF0B2AFADA9B}"/>
            </c:ext>
          </c:extLst>
        </c:ser>
        <c:ser>
          <c:idx val="1"/>
          <c:order val="1"/>
          <c:tx>
            <c:strRef>
              <c:f>Sheet1!$C$1</c:f>
              <c:strCache>
                <c:ptCount val="1"/>
                <c:pt idx="0">
                  <c:v>Efectiva</c:v>
                </c:pt>
              </c:strCache>
            </c:strRef>
          </c:tx>
          <c:spPr>
            <a:solidFill>
              <a:schemeClr val="accent4"/>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064" b="0" i="0" u="none" strike="noStrike" kern="1200" baseline="0">
                    <a:solidFill>
                      <a:schemeClr val="tx1">
                        <a:lumMod val="50000"/>
                        <a:lumOff val="50000"/>
                      </a:schemeClr>
                    </a:solidFill>
                    <a:latin typeface="+mn-lt"/>
                    <a:ea typeface="+mn-ea"/>
                    <a:cs typeface="+mn-cs"/>
                  </a:defRPr>
                </a:pPr>
                <a:endParaRPr lang="es-EC"/>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c:f>
              <c:strCache>
                <c:ptCount val="1"/>
                <c:pt idx="0">
                  <c:v>Plantación de árbol
(producción - plantación)</c:v>
                </c:pt>
              </c:strCache>
            </c:strRef>
          </c:cat>
          <c:val>
            <c:numRef>
              <c:f>Sheet1!$C$2</c:f>
              <c:numCache>
                <c:formatCode>General</c:formatCode>
                <c:ptCount val="1"/>
                <c:pt idx="0">
                  <c:v>20000</c:v>
                </c:pt>
              </c:numCache>
            </c:numRef>
          </c:val>
          <c:extLst>
            <c:ext xmlns:c16="http://schemas.microsoft.com/office/drawing/2014/chart" uri="{C3380CC4-5D6E-409C-BE32-E72D297353CC}">
              <c16:uniqueId val="{00000001-6DC8-4811-8457-BF0B2AFADA9B}"/>
            </c:ext>
          </c:extLst>
        </c:ser>
        <c:ser>
          <c:idx val="2"/>
          <c:order val="2"/>
          <c:tx>
            <c:strRef>
              <c:f>Sheet1!$D$1</c:f>
              <c:strCache>
                <c:ptCount val="1"/>
                <c:pt idx="0">
                  <c:v>Ejecutada</c:v>
                </c:pt>
              </c:strCache>
            </c:strRef>
          </c:tx>
          <c:spPr>
            <a:solidFill>
              <a:schemeClr val="accent6"/>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064" b="0" i="0" u="none" strike="noStrike" kern="1200" baseline="0">
                    <a:solidFill>
                      <a:schemeClr val="tx1">
                        <a:lumMod val="50000"/>
                        <a:lumOff val="50000"/>
                      </a:schemeClr>
                    </a:solidFill>
                    <a:latin typeface="+mn-lt"/>
                    <a:ea typeface="+mn-ea"/>
                    <a:cs typeface="+mn-cs"/>
                  </a:defRPr>
                </a:pPr>
                <a:endParaRPr lang="es-EC"/>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c:f>
              <c:strCache>
                <c:ptCount val="1"/>
                <c:pt idx="0">
                  <c:v>Plantación de árbol
(producción - plantación)</c:v>
                </c:pt>
              </c:strCache>
            </c:strRef>
          </c:cat>
          <c:val>
            <c:numRef>
              <c:f>Sheet1!$D$2</c:f>
              <c:numCache>
                <c:formatCode>General</c:formatCode>
                <c:ptCount val="1"/>
                <c:pt idx="0">
                  <c:v>11400</c:v>
                </c:pt>
              </c:numCache>
            </c:numRef>
          </c:val>
          <c:extLst>
            <c:ext xmlns:c16="http://schemas.microsoft.com/office/drawing/2014/chart" uri="{C3380CC4-5D6E-409C-BE32-E72D297353CC}">
              <c16:uniqueId val="{00000000-B49C-4346-A7A3-9325E455DAE9}"/>
            </c:ext>
          </c:extLst>
        </c:ser>
        <c:dLbls>
          <c:dLblPos val="outEnd"/>
          <c:showLegendKey val="0"/>
          <c:showVal val="1"/>
          <c:showCatName val="0"/>
          <c:showSerName val="0"/>
          <c:showPercent val="0"/>
          <c:showBubbleSize val="0"/>
        </c:dLbls>
        <c:gapWidth val="444"/>
        <c:overlap val="-90"/>
        <c:axId val="490927008"/>
        <c:axId val="490928648"/>
      </c:barChart>
      <c:catAx>
        <c:axId val="490927008"/>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cap="all" spc="120" normalizeH="0" baseline="0">
                <a:solidFill>
                  <a:schemeClr val="tx1">
                    <a:lumMod val="65000"/>
                    <a:lumOff val="35000"/>
                  </a:schemeClr>
                </a:solidFill>
                <a:latin typeface="+mn-lt"/>
                <a:ea typeface="+mn-ea"/>
                <a:cs typeface="+mn-cs"/>
              </a:defRPr>
            </a:pPr>
            <a:endParaRPr lang="es-EC"/>
          </a:p>
        </c:txPr>
        <c:crossAx val="490928648"/>
        <c:crosses val="autoZero"/>
        <c:auto val="1"/>
        <c:lblAlgn val="ctr"/>
        <c:lblOffset val="100"/>
        <c:noMultiLvlLbl val="0"/>
      </c:catAx>
      <c:valAx>
        <c:axId val="490928648"/>
        <c:scaling>
          <c:orientation val="minMax"/>
        </c:scaling>
        <c:delete val="1"/>
        <c:axPos val="l"/>
        <c:numFmt formatCode="General" sourceLinked="1"/>
        <c:majorTickMark val="none"/>
        <c:minorTickMark val="none"/>
        <c:tickLblPos val="nextTo"/>
        <c:crossAx val="490927008"/>
        <c:crosses val="autoZero"/>
        <c:crossBetween val="between"/>
      </c:valAx>
      <c:spPr>
        <a:noFill/>
        <a:ln>
          <a:noFill/>
        </a:ln>
        <a:effectLst/>
      </c:spPr>
    </c:plotArea>
    <c:legend>
      <c:legendPos val="t"/>
      <c:layout>
        <c:manualLayout>
          <c:xMode val="edge"/>
          <c:yMode val="edge"/>
          <c:x val="0.284420564656858"/>
          <c:y val="0.10495153669143424"/>
          <c:w val="0.62272183525136282"/>
          <c:h val="8.8471101500821075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EC"/>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s-EC"/>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cap="all" spc="120" normalizeH="0" baseline="0">
                <a:solidFill>
                  <a:schemeClr val="tx1">
                    <a:lumMod val="65000"/>
                    <a:lumOff val="35000"/>
                  </a:schemeClr>
                </a:solidFill>
                <a:latin typeface="+mn-lt"/>
                <a:ea typeface="+mn-ea"/>
                <a:cs typeface="+mn-cs"/>
              </a:defRPr>
            </a:pPr>
            <a:r>
              <a:rPr lang="es-EC" sz="1200" dirty="0" smtClean="0"/>
              <a:t>Manejo</a:t>
            </a:r>
            <a:r>
              <a:rPr lang="es-EC" sz="1200" baseline="0" dirty="0" smtClean="0"/>
              <a:t> JARDINERIAS </a:t>
            </a:r>
            <a:r>
              <a:rPr lang="es-EC" sz="1200" dirty="0" smtClean="0"/>
              <a:t>(u)</a:t>
            </a:r>
            <a:endParaRPr lang="es-EC" sz="1200" dirty="0"/>
          </a:p>
        </c:rich>
      </c:tx>
      <c:overlay val="0"/>
      <c:spPr>
        <a:noFill/>
        <a:ln>
          <a:noFill/>
        </a:ln>
        <a:effectLst/>
      </c:spPr>
      <c:txPr>
        <a:bodyPr rot="0" spcFirstLastPara="1" vertOverflow="ellipsis" vert="horz" wrap="square" anchor="ctr" anchorCtr="1"/>
        <a:lstStyle/>
        <a:p>
          <a:pPr>
            <a:defRPr sz="1800" b="1" i="0" u="none" strike="noStrike" kern="1200" cap="all" spc="120" normalizeH="0" baseline="0">
              <a:solidFill>
                <a:schemeClr val="tx1">
                  <a:lumMod val="65000"/>
                  <a:lumOff val="35000"/>
                </a:schemeClr>
              </a:solidFill>
              <a:latin typeface="+mn-lt"/>
              <a:ea typeface="+mn-ea"/>
              <a:cs typeface="+mn-cs"/>
            </a:defRPr>
          </a:pPr>
          <a:endParaRPr lang="es-EC"/>
        </a:p>
      </c:txPr>
    </c:title>
    <c:autoTitleDeleted val="0"/>
    <c:plotArea>
      <c:layout>
        <c:manualLayout>
          <c:layoutTarget val="inner"/>
          <c:xMode val="edge"/>
          <c:yMode val="edge"/>
          <c:x val="1.5293699391643109E-2"/>
          <c:y val="0.28852299471110504"/>
          <c:w val="0.96941258255126872"/>
          <c:h val="0.58700717350309606"/>
        </c:manualLayout>
      </c:layout>
      <c:barChart>
        <c:barDir val="col"/>
        <c:grouping val="clustered"/>
        <c:varyColors val="0"/>
        <c:ser>
          <c:idx val="0"/>
          <c:order val="0"/>
          <c:tx>
            <c:strRef>
              <c:f>Sheet1!$B$1</c:f>
              <c:strCache>
                <c:ptCount val="1"/>
                <c:pt idx="0">
                  <c:v>Óptima</c:v>
                </c:pt>
              </c:strCache>
            </c:strRef>
          </c:tx>
          <c:spPr>
            <a:solidFill>
              <a:schemeClr val="accent5">
                <a:lumMod val="50000"/>
              </a:schemeClr>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064" b="0" i="0" u="none" strike="noStrike" kern="1200" baseline="0">
                    <a:solidFill>
                      <a:schemeClr val="tx1">
                        <a:lumMod val="50000"/>
                        <a:lumOff val="50000"/>
                      </a:schemeClr>
                    </a:solidFill>
                    <a:latin typeface="+mn-lt"/>
                    <a:ea typeface="+mn-ea"/>
                    <a:cs typeface="+mn-cs"/>
                  </a:defRPr>
                </a:pPr>
                <a:endParaRPr lang="es-EC"/>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c:f>
              <c:strCache>
                <c:ptCount val="1"/>
                <c:pt idx="0">
                  <c:v>Manejo de Jardinería 
(siembra - mantenimiento)</c:v>
                </c:pt>
              </c:strCache>
            </c:strRef>
          </c:cat>
          <c:val>
            <c:numRef>
              <c:f>Sheet1!$B$2</c:f>
              <c:numCache>
                <c:formatCode>General</c:formatCode>
                <c:ptCount val="1"/>
                <c:pt idx="0">
                  <c:v>500000</c:v>
                </c:pt>
              </c:numCache>
            </c:numRef>
          </c:val>
          <c:extLst>
            <c:ext xmlns:c16="http://schemas.microsoft.com/office/drawing/2014/chart" uri="{C3380CC4-5D6E-409C-BE32-E72D297353CC}">
              <c16:uniqueId val="{00000000-6DC8-4811-8457-BF0B2AFADA9B}"/>
            </c:ext>
          </c:extLst>
        </c:ser>
        <c:ser>
          <c:idx val="1"/>
          <c:order val="1"/>
          <c:tx>
            <c:strRef>
              <c:f>Sheet1!$C$1</c:f>
              <c:strCache>
                <c:ptCount val="1"/>
                <c:pt idx="0">
                  <c:v>Efectiva</c:v>
                </c:pt>
              </c:strCache>
            </c:strRef>
          </c:tx>
          <c:spPr>
            <a:solidFill>
              <a:schemeClr val="accent4"/>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064" b="0" i="0" u="none" strike="noStrike" kern="1200" baseline="0">
                    <a:solidFill>
                      <a:schemeClr val="tx1">
                        <a:lumMod val="50000"/>
                        <a:lumOff val="50000"/>
                      </a:schemeClr>
                    </a:solidFill>
                    <a:latin typeface="+mn-lt"/>
                    <a:ea typeface="+mn-ea"/>
                    <a:cs typeface="+mn-cs"/>
                  </a:defRPr>
                </a:pPr>
                <a:endParaRPr lang="es-EC"/>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c:f>
              <c:strCache>
                <c:ptCount val="1"/>
                <c:pt idx="0">
                  <c:v>Manejo de Jardinería 
(siembra - mantenimiento)</c:v>
                </c:pt>
              </c:strCache>
            </c:strRef>
          </c:cat>
          <c:val>
            <c:numRef>
              <c:f>Sheet1!$C$2</c:f>
              <c:numCache>
                <c:formatCode>General</c:formatCode>
                <c:ptCount val="1"/>
                <c:pt idx="0">
                  <c:v>225930</c:v>
                </c:pt>
              </c:numCache>
            </c:numRef>
          </c:val>
          <c:extLst>
            <c:ext xmlns:c16="http://schemas.microsoft.com/office/drawing/2014/chart" uri="{C3380CC4-5D6E-409C-BE32-E72D297353CC}">
              <c16:uniqueId val="{00000001-6DC8-4811-8457-BF0B2AFADA9B}"/>
            </c:ext>
          </c:extLst>
        </c:ser>
        <c:ser>
          <c:idx val="2"/>
          <c:order val="2"/>
          <c:tx>
            <c:strRef>
              <c:f>Sheet1!$D$1</c:f>
              <c:strCache>
                <c:ptCount val="1"/>
                <c:pt idx="0">
                  <c:v>Ejecutada</c:v>
                </c:pt>
              </c:strCache>
            </c:strRef>
          </c:tx>
          <c:spPr>
            <a:solidFill>
              <a:schemeClr val="accent6"/>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064" b="0" i="0" u="none" strike="noStrike" kern="1200" baseline="0">
                    <a:solidFill>
                      <a:schemeClr val="tx1">
                        <a:lumMod val="50000"/>
                        <a:lumOff val="50000"/>
                      </a:schemeClr>
                    </a:solidFill>
                    <a:latin typeface="+mn-lt"/>
                    <a:ea typeface="+mn-ea"/>
                    <a:cs typeface="+mn-cs"/>
                  </a:defRPr>
                </a:pPr>
                <a:endParaRPr lang="es-EC"/>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c:f>
              <c:strCache>
                <c:ptCount val="1"/>
                <c:pt idx="0">
                  <c:v>Manejo de Jardinería 
(siembra - mantenimiento)</c:v>
                </c:pt>
              </c:strCache>
            </c:strRef>
          </c:cat>
          <c:val>
            <c:numRef>
              <c:f>Sheet1!$D$2</c:f>
              <c:numCache>
                <c:formatCode>General</c:formatCode>
                <c:ptCount val="1"/>
                <c:pt idx="0">
                  <c:v>128780</c:v>
                </c:pt>
              </c:numCache>
            </c:numRef>
          </c:val>
          <c:extLst>
            <c:ext xmlns:c16="http://schemas.microsoft.com/office/drawing/2014/chart" uri="{C3380CC4-5D6E-409C-BE32-E72D297353CC}">
              <c16:uniqueId val="{00000000-190F-44AE-9D77-66767B3745B0}"/>
            </c:ext>
          </c:extLst>
        </c:ser>
        <c:dLbls>
          <c:dLblPos val="outEnd"/>
          <c:showLegendKey val="0"/>
          <c:showVal val="1"/>
          <c:showCatName val="0"/>
          <c:showSerName val="0"/>
          <c:showPercent val="0"/>
          <c:showBubbleSize val="0"/>
        </c:dLbls>
        <c:gapWidth val="444"/>
        <c:overlap val="-90"/>
        <c:axId val="490927008"/>
        <c:axId val="490928648"/>
      </c:barChart>
      <c:catAx>
        <c:axId val="490927008"/>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cap="all" spc="120" normalizeH="0" baseline="0">
                <a:solidFill>
                  <a:schemeClr val="tx1">
                    <a:lumMod val="65000"/>
                    <a:lumOff val="35000"/>
                  </a:schemeClr>
                </a:solidFill>
                <a:latin typeface="+mn-lt"/>
                <a:ea typeface="+mn-ea"/>
                <a:cs typeface="+mn-cs"/>
              </a:defRPr>
            </a:pPr>
            <a:endParaRPr lang="es-EC"/>
          </a:p>
        </c:txPr>
        <c:crossAx val="490928648"/>
        <c:crosses val="autoZero"/>
        <c:auto val="1"/>
        <c:lblAlgn val="ctr"/>
        <c:lblOffset val="100"/>
        <c:noMultiLvlLbl val="0"/>
      </c:catAx>
      <c:valAx>
        <c:axId val="490928648"/>
        <c:scaling>
          <c:orientation val="minMax"/>
        </c:scaling>
        <c:delete val="1"/>
        <c:axPos val="l"/>
        <c:numFmt formatCode="General" sourceLinked="1"/>
        <c:majorTickMark val="none"/>
        <c:minorTickMark val="none"/>
        <c:tickLblPos val="nextTo"/>
        <c:crossAx val="490927008"/>
        <c:crosses val="autoZero"/>
        <c:crossBetween val="between"/>
      </c:valAx>
      <c:spPr>
        <a:noFill/>
        <a:ln>
          <a:noFill/>
        </a:ln>
        <a:effectLst/>
      </c:spPr>
    </c:plotArea>
    <c:legend>
      <c:legendPos val="t"/>
      <c:layout>
        <c:manualLayout>
          <c:xMode val="edge"/>
          <c:yMode val="edge"/>
          <c:x val="0.284420564656858"/>
          <c:y val="0.10495153669143424"/>
          <c:w val="0.62272183525136282"/>
          <c:h val="8.8471101500821075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EC"/>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s-EC"/>
    </a:p>
  </c:txPr>
  <c:externalData r:id="rId3">
    <c:autoUpdate val="0"/>
  </c:externalData>
</c:chartSpace>
</file>

<file path=ppt/charts/colors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10.xml><?xml version="1.0" encoding="utf-8"?>
<cs:chartStyle xmlns:cs="http://schemas.microsoft.com/office/drawing/2012/chartStyle" xmlns:a="http://schemas.openxmlformats.org/drawingml/2006/main" id="202">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064" b="0" i="0" u="none" strike="noStrike" kern="1200" baseline="0"/>
    <cs:bodyPr rot="-5400000" spcFirstLastPara="1" vertOverflow="clip" horzOverflow="clip" vert="horz" wrap="square" lIns="38100" tIns="19050" rIns="38100" bIns="19050" anchor="ctr" anchorCtr="1">
      <a:spAutoFit/>
    </cs:bodyPr>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1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3.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6.xml><?xml version="1.0" encoding="utf-8"?>
<cs:chartStyle xmlns:cs="http://schemas.microsoft.com/office/drawing/2012/chartStyle" xmlns:a="http://schemas.openxmlformats.org/drawingml/2006/main" id="202">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064" b="0" i="0" u="none" strike="noStrike" kern="1200" baseline="0"/>
    <cs:bodyPr rot="-5400000" spcFirstLastPara="1" vertOverflow="clip" horzOverflow="clip" vert="horz" wrap="square" lIns="38100" tIns="19050" rIns="38100" bIns="19050" anchor="ctr" anchorCtr="1">
      <a:spAutoFit/>
    </cs:bodyPr>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7.xml><?xml version="1.0" encoding="utf-8"?>
<cs:chartStyle xmlns:cs="http://schemas.microsoft.com/office/drawing/2012/chartStyle" xmlns:a="http://schemas.openxmlformats.org/drawingml/2006/main" id="202">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064" b="0" i="0" u="none" strike="noStrike" kern="1200" baseline="0"/>
    <cs:bodyPr rot="-5400000" spcFirstLastPara="1" vertOverflow="clip" horzOverflow="clip" vert="horz" wrap="square" lIns="38100" tIns="19050" rIns="38100" bIns="19050" anchor="ctr" anchorCtr="1">
      <a:spAutoFit/>
    </cs:bodyPr>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8.xml><?xml version="1.0" encoding="utf-8"?>
<cs:chartStyle xmlns:cs="http://schemas.microsoft.com/office/drawing/2012/chartStyle" xmlns:a="http://schemas.openxmlformats.org/drawingml/2006/main" id="202">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064" b="0" i="0" u="none" strike="noStrike" kern="1200" baseline="0"/>
    <cs:bodyPr rot="-5400000" spcFirstLastPara="1" vertOverflow="clip" horzOverflow="clip" vert="horz" wrap="square" lIns="38100" tIns="19050" rIns="38100" bIns="19050" anchor="ctr" anchorCtr="1">
      <a:spAutoFit/>
    </cs:bodyPr>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9.xml><?xml version="1.0" encoding="utf-8"?>
<cs:chartStyle xmlns:cs="http://schemas.microsoft.com/office/drawing/2012/chartStyle" xmlns:a="http://schemas.openxmlformats.org/drawingml/2006/main" id="202">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064" b="0" i="0" u="none" strike="noStrike" kern="1200" baseline="0"/>
    <cs:bodyPr rot="-5400000" spcFirstLastPara="1" vertOverflow="clip" horzOverflow="clip" vert="horz" wrap="square" lIns="38100" tIns="19050" rIns="38100" bIns="19050" anchor="ctr" anchorCtr="1">
      <a:spAutoFit/>
    </cs:bodyPr>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6_5">
  <dgm:title val=""/>
  <dgm:desc val=""/>
  <dgm:catLst>
    <dgm:cat type="accent6" pri="11500"/>
  </dgm:catLst>
  <dgm:styleLbl name="node0">
    <dgm:fillClrLst meth="cycle">
      <a:schemeClr val="accent6">
        <a:alpha val="80000"/>
      </a:schemeClr>
    </dgm:fillClrLst>
    <dgm:linClrLst meth="repeat">
      <a:schemeClr val="lt1"/>
    </dgm:linClrLst>
    <dgm:effectClrLst/>
    <dgm:txLinClrLst/>
    <dgm:txFillClrLst/>
    <dgm:txEffectClrLst/>
  </dgm:styleLbl>
  <dgm:styleLbl name="alignNode1">
    <dgm:fillClrLst>
      <a:schemeClr val="accent6">
        <a:alpha val="90000"/>
      </a:schemeClr>
      <a:schemeClr val="accent6">
        <a:alpha val="50000"/>
      </a:schemeClr>
    </dgm:fillClrLst>
    <dgm:linClrLst>
      <a:schemeClr val="accent6">
        <a:alpha val="90000"/>
      </a:schemeClr>
      <a:schemeClr val="accent6">
        <a:alpha val="50000"/>
      </a:schemeClr>
    </dgm:linClrLst>
    <dgm:effectClrLst/>
    <dgm:txLinClrLst/>
    <dgm:txFillClrLst/>
    <dgm:txEffectClrLst/>
  </dgm:styleLbl>
  <dgm:styleLbl name="node1">
    <dgm:fillClrLst>
      <a:schemeClr val="accent6">
        <a:alpha val="90000"/>
      </a:schemeClr>
      <a:schemeClr val="accent6">
        <a:alpha val="50000"/>
      </a:schemeClr>
    </dgm:fillClrLst>
    <dgm:linClrLst meth="repeat">
      <a:schemeClr val="lt1"/>
    </dgm:linClrLst>
    <dgm:effectClrLst/>
    <dgm:txLinClrLst/>
    <dgm:txFillClrLst/>
    <dgm:txEffectClrLst/>
  </dgm:styleLbl>
  <dgm:styleLbl name="lnNode1">
    <dgm:fillClrLst>
      <a:schemeClr val="accent6">
        <a:shade val="90000"/>
      </a:schemeClr>
      <a:schemeClr val="accent6">
        <a:tint val="50000"/>
        <a:alpha val="5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alpha val="80000"/>
      </a:schemeClr>
    </dgm:fillClrLst>
    <dgm:linClrLst meth="repeat">
      <a:schemeClr val="lt1"/>
    </dgm:linClrLst>
    <dgm:effectClrLst/>
    <dgm:txLinClrLst/>
    <dgm:txFillClrLst/>
    <dgm:txEffectClrLst/>
  </dgm:styleLbl>
  <dgm:styleLbl name="node2">
    <dgm:fillClrLst>
      <a:schemeClr val="accent6">
        <a:alpha val="70000"/>
      </a:schemeClr>
    </dgm:fillClrLst>
    <dgm:linClrLst meth="repeat">
      <a:schemeClr val="lt1"/>
    </dgm:linClrLst>
    <dgm:effectClrLst/>
    <dgm:txLinClrLst/>
    <dgm:txFillClrLst/>
    <dgm:txEffectClrLst/>
  </dgm:styleLbl>
  <dgm:styleLbl name="node3">
    <dgm:fillClrLst>
      <a:schemeClr val="accent6">
        <a:alpha val="50000"/>
      </a:schemeClr>
    </dgm:fillClrLst>
    <dgm:linClrLst meth="repeat">
      <a:schemeClr val="lt1"/>
    </dgm:linClrLst>
    <dgm:effectClrLst/>
    <dgm:txLinClrLst/>
    <dgm:txFillClrLst/>
    <dgm:txEffectClrLst/>
  </dgm:styleLbl>
  <dgm:styleLbl name="node4">
    <dgm:fillClrLst>
      <a:schemeClr val="accent6">
        <a:alpha val="30000"/>
      </a:schemeClr>
    </dgm:fillClrLst>
    <dgm:linClrLst meth="repeat">
      <a:schemeClr val="lt1"/>
    </dgm:linClrLst>
    <dgm:effectClrLst/>
    <dgm:txLinClrLst/>
    <dgm:txFillClrLst/>
    <dgm:txEffectClrLst/>
  </dgm:styleLbl>
  <dgm:styleLbl name="fgImgPlace1">
    <dgm:fillClrLst>
      <a:schemeClr val="accent6">
        <a:tint val="50000"/>
        <a:alpha val="90000"/>
      </a:schemeClr>
      <a:schemeClr val="accent6">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f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b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sibTrans1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alpha val="90000"/>
      </a:schemeClr>
    </dgm:fillClrLst>
    <dgm:linClrLst meth="repeat">
      <a:schemeClr val="lt1"/>
    </dgm:linClrLst>
    <dgm:effectClrLst/>
    <dgm:txLinClrLst/>
    <dgm:txFillClrLst/>
    <dgm:txEffectClrLst/>
  </dgm:styleLbl>
  <dgm:styleLbl name="asst1">
    <dgm:fillClrLst meth="repeat">
      <a:schemeClr val="accent6">
        <a:alpha val="90000"/>
      </a:schemeClr>
    </dgm:fillClrLst>
    <dgm:linClrLst meth="repeat">
      <a:schemeClr val="lt1"/>
    </dgm:linClrLst>
    <dgm:effectClrLst/>
    <dgm:txLinClrLst/>
    <dgm:txFillClrLst/>
    <dgm:txEffectClrLst/>
  </dgm:styleLbl>
  <dgm:styleLbl name="asst2">
    <dgm:fillClrLst>
      <a:schemeClr val="accent6">
        <a:alpha val="90000"/>
      </a:schemeClr>
    </dgm:fillClrLst>
    <dgm:linClrLst meth="repeat">
      <a:schemeClr val="lt1"/>
    </dgm:linClrLst>
    <dgm:effectClrLst/>
    <dgm:txLinClrLst/>
    <dgm:txFillClrLst/>
    <dgm:txEffectClrLst/>
  </dgm:styleLbl>
  <dgm:styleLbl name="asst3">
    <dgm:fillClrLst>
      <a:schemeClr val="accent6">
        <a:alpha val="70000"/>
      </a:schemeClr>
    </dgm:fillClrLst>
    <dgm:linClrLst meth="repeat">
      <a:schemeClr val="lt1"/>
    </dgm:linClrLst>
    <dgm:effectClrLst/>
    <dgm:txLinClrLst/>
    <dgm:txFillClrLst/>
    <dgm:txEffectClrLst/>
  </dgm:styleLbl>
  <dgm:styleLbl name="asst4">
    <dgm:fillClrLst>
      <a:schemeClr val="accent6">
        <a:alpha val="50000"/>
      </a:schemeClr>
    </dgm:fillClrLst>
    <dgm:linClrLst meth="repeat">
      <a:schemeClr val="lt1"/>
    </dgm:linClrLst>
    <dgm:effectClrLst/>
    <dgm:txLinClrLst/>
    <dgm:txFillClrLst/>
    <dgm:txEffectClrLst/>
  </dgm:styleLbl>
  <dgm:styleLbl name="parChTrans2D1">
    <dgm:fillClrLst meth="repeat">
      <a:schemeClr val="accent6">
        <a:shade val="8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a:schemeClr val="accent6">
        <a:alpha val="90000"/>
        <a:tint val="40000"/>
      </a:schemeClr>
      <a:schemeClr val="accent6">
        <a:alpha val="5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3ACED6C-0578-4258-AC9E-9C8AF75ADD3B}"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s-ES"/>
        </a:p>
      </dgm:t>
    </dgm:pt>
    <dgm:pt modelId="{CF9B81E0-376F-4D29-BB0B-A69EAE4603B6}">
      <dgm:prSet phldrT="[Texto]"/>
      <dgm:spPr/>
      <dgm:t>
        <a:bodyPr/>
        <a:lstStyle/>
        <a:p>
          <a:r>
            <a:rPr lang="es-ES" dirty="0" smtClean="0"/>
            <a:t>DE</a:t>
          </a:r>
          <a:r>
            <a:rPr lang="es-ES" baseline="0" dirty="0" smtClean="0"/>
            <a:t> LA GESTIÓN RESPECTO A SEGURIDAD EN PARQUES</a:t>
          </a:r>
          <a:endParaRPr lang="es-ES" dirty="0"/>
        </a:p>
      </dgm:t>
    </dgm:pt>
    <dgm:pt modelId="{C13D3280-4A17-4781-86CB-69B995D88E39}" type="parTrans" cxnId="{980E30D9-DB9F-44C3-9D0A-7F4ADFE64416}">
      <dgm:prSet/>
      <dgm:spPr/>
      <dgm:t>
        <a:bodyPr/>
        <a:lstStyle/>
        <a:p>
          <a:endParaRPr lang="es-ES"/>
        </a:p>
      </dgm:t>
    </dgm:pt>
    <dgm:pt modelId="{F2EBABDB-6E2B-45E1-BD00-87E40B520459}" type="sibTrans" cxnId="{980E30D9-DB9F-44C3-9D0A-7F4ADFE64416}">
      <dgm:prSet/>
      <dgm:spPr/>
      <dgm:t>
        <a:bodyPr/>
        <a:lstStyle/>
        <a:p>
          <a:endParaRPr lang="es-ES"/>
        </a:p>
      </dgm:t>
    </dgm:pt>
    <dgm:pt modelId="{834E0E2A-17D8-4198-809E-F6526896BF3D}">
      <dgm:prSet phldrT="[Texto]" custT="1"/>
      <dgm:spPr/>
      <dgm:t>
        <a:bodyPr/>
        <a:lstStyle/>
        <a:p>
          <a:pPr algn="just"/>
          <a:r>
            <a:rPr lang="es-ES" sz="1800" b="0" dirty="0" smtClean="0">
              <a:solidFill>
                <a:schemeClr val="accent5">
                  <a:lumMod val="50000"/>
                </a:schemeClr>
              </a:solidFill>
              <a:latin typeface="Arial" panose="020B0604020202020204" pitchFamily="34" charset="0"/>
              <a:cs typeface="Arial" panose="020B0604020202020204" pitchFamily="34" charset="0"/>
            </a:rPr>
            <a:t>La EPMMOP ha realizado mesas de trabajo con funcionarios del Cuerpo de Agentes de Control Metropolitano de Quito para determinar los lineamientos necesarios para la suscripción de un convenio interinstitucional. Además, se ha coordinado con la Policía Nacional la seguridad de los parques.</a:t>
          </a:r>
          <a:endParaRPr lang="es-ES" sz="1800" b="0" dirty="0">
            <a:solidFill>
              <a:schemeClr val="accent5">
                <a:lumMod val="50000"/>
              </a:schemeClr>
            </a:solidFill>
          </a:endParaRPr>
        </a:p>
      </dgm:t>
    </dgm:pt>
    <dgm:pt modelId="{FFE75517-ECB4-449B-B778-9A1A27093B00}" type="parTrans" cxnId="{71ED0CCC-0D77-4A63-A271-1CA54CC2DBE8}">
      <dgm:prSet/>
      <dgm:spPr/>
      <dgm:t>
        <a:bodyPr/>
        <a:lstStyle/>
        <a:p>
          <a:endParaRPr lang="es-ES"/>
        </a:p>
      </dgm:t>
    </dgm:pt>
    <dgm:pt modelId="{1173E18D-87C3-4475-88BD-666E803FA102}" type="sibTrans" cxnId="{71ED0CCC-0D77-4A63-A271-1CA54CC2DBE8}">
      <dgm:prSet/>
      <dgm:spPr/>
      <dgm:t>
        <a:bodyPr/>
        <a:lstStyle/>
        <a:p>
          <a:endParaRPr lang="es-ES"/>
        </a:p>
      </dgm:t>
    </dgm:pt>
    <dgm:pt modelId="{C375F588-8B1E-495B-BA47-27EFBD2A62F9}">
      <dgm:prSet phldrT="[Texto]"/>
      <dgm:spPr/>
      <dgm:t>
        <a:bodyPr/>
        <a:lstStyle/>
        <a:p>
          <a:r>
            <a:rPr lang="es-ES" dirty="0" smtClean="0"/>
            <a:t>DEL PROCESO DE SEGURIDAD PRIVADA </a:t>
          </a:r>
          <a:endParaRPr lang="es-ES" dirty="0"/>
        </a:p>
      </dgm:t>
    </dgm:pt>
    <dgm:pt modelId="{709E1DCB-3B82-47F4-9963-AD965CFB8698}" type="parTrans" cxnId="{C6E3128A-C1CB-447B-ABF2-C5EF6513A818}">
      <dgm:prSet/>
      <dgm:spPr/>
      <dgm:t>
        <a:bodyPr/>
        <a:lstStyle/>
        <a:p>
          <a:endParaRPr lang="es-ES"/>
        </a:p>
      </dgm:t>
    </dgm:pt>
    <dgm:pt modelId="{8BAA8C0D-DB96-470A-A14C-29F24152AB13}" type="sibTrans" cxnId="{C6E3128A-C1CB-447B-ABF2-C5EF6513A818}">
      <dgm:prSet/>
      <dgm:spPr/>
      <dgm:t>
        <a:bodyPr/>
        <a:lstStyle/>
        <a:p>
          <a:endParaRPr lang="es-ES"/>
        </a:p>
      </dgm:t>
    </dgm:pt>
    <dgm:pt modelId="{BA1487ED-FBEE-4A7E-9032-81173F48B81C}">
      <dgm:prSet phldrT="[Texto]" custT="1"/>
      <dgm:spPr/>
      <dgm:t>
        <a:bodyPr/>
        <a:lstStyle/>
        <a:p>
          <a:pPr algn="just"/>
          <a:r>
            <a:rPr lang="es-EC" sz="1800" dirty="0" smtClean="0">
              <a:solidFill>
                <a:schemeClr val="accent5">
                  <a:lumMod val="50000"/>
                </a:schemeClr>
              </a:solidFill>
              <a:latin typeface="Arial" panose="020B0604020202020204" pitchFamily="34" charset="0"/>
              <a:cs typeface="Arial" panose="020B0604020202020204" pitchFamily="34" charset="0"/>
            </a:rPr>
            <a:t>El Servicio de Seguridad Privada que contrató la EPMMOP, se lo hace con la finalidad de precautelar los bienes patrimoniales de la empresa, tal como los establecen las Normas de Control Interno de la Contraloría General del Estado; y, el aseguramiento de los bienes a través de una póliza de seguros.</a:t>
          </a:r>
          <a:endParaRPr lang="es-ES" sz="1800" dirty="0">
            <a:solidFill>
              <a:schemeClr val="accent5">
                <a:lumMod val="50000"/>
              </a:schemeClr>
            </a:solidFill>
          </a:endParaRPr>
        </a:p>
      </dgm:t>
    </dgm:pt>
    <dgm:pt modelId="{E5053C58-29CE-4523-A94D-1506537722BE}" type="parTrans" cxnId="{C610CEE1-83B4-483B-881E-53212964E913}">
      <dgm:prSet/>
      <dgm:spPr/>
      <dgm:t>
        <a:bodyPr/>
        <a:lstStyle/>
        <a:p>
          <a:endParaRPr lang="es-ES"/>
        </a:p>
      </dgm:t>
    </dgm:pt>
    <dgm:pt modelId="{66BF9533-6087-462B-97A6-20A2ADFD6E78}" type="sibTrans" cxnId="{C610CEE1-83B4-483B-881E-53212964E913}">
      <dgm:prSet/>
      <dgm:spPr/>
      <dgm:t>
        <a:bodyPr/>
        <a:lstStyle/>
        <a:p>
          <a:endParaRPr lang="es-ES"/>
        </a:p>
      </dgm:t>
    </dgm:pt>
    <dgm:pt modelId="{A50541B4-74E1-4108-A3B8-FEA7AC8D7362}">
      <dgm:prSet phldrT="[Texto]" custT="1"/>
      <dgm:spPr/>
      <dgm:t>
        <a:bodyPr/>
        <a:lstStyle/>
        <a:p>
          <a:pPr algn="just"/>
          <a:endParaRPr lang="es-ES" sz="1800" dirty="0"/>
        </a:p>
      </dgm:t>
    </dgm:pt>
    <dgm:pt modelId="{F0A301B7-785A-4794-B233-55C45C82E71E}" type="parTrans" cxnId="{97212310-14F1-4F86-99E8-38D3FF395021}">
      <dgm:prSet/>
      <dgm:spPr/>
      <dgm:t>
        <a:bodyPr/>
        <a:lstStyle/>
        <a:p>
          <a:endParaRPr lang="es-ES"/>
        </a:p>
      </dgm:t>
    </dgm:pt>
    <dgm:pt modelId="{83FB2579-D2D4-4FF0-BE35-A60E2F63D1F0}" type="sibTrans" cxnId="{97212310-14F1-4F86-99E8-38D3FF395021}">
      <dgm:prSet/>
      <dgm:spPr/>
      <dgm:t>
        <a:bodyPr/>
        <a:lstStyle/>
        <a:p>
          <a:endParaRPr lang="es-ES"/>
        </a:p>
      </dgm:t>
    </dgm:pt>
    <dgm:pt modelId="{856829E0-0B5A-4D10-92CF-746657010469}">
      <dgm:prSet phldrT="[Texto]" custT="1"/>
      <dgm:spPr/>
      <dgm:t>
        <a:bodyPr/>
        <a:lstStyle/>
        <a:p>
          <a:pPr algn="just"/>
          <a:endParaRPr lang="es-ES" sz="1800" dirty="0">
            <a:solidFill>
              <a:schemeClr val="accent5">
                <a:lumMod val="50000"/>
              </a:schemeClr>
            </a:solidFill>
          </a:endParaRPr>
        </a:p>
      </dgm:t>
    </dgm:pt>
    <dgm:pt modelId="{4463A6FE-9AAC-43CB-A75B-50BC5D7A0D5B}" type="parTrans" cxnId="{4F6E3905-AAD3-4A97-8D22-FFC27FEFA72D}">
      <dgm:prSet/>
      <dgm:spPr/>
      <dgm:t>
        <a:bodyPr/>
        <a:lstStyle/>
        <a:p>
          <a:endParaRPr lang="es-ES"/>
        </a:p>
      </dgm:t>
    </dgm:pt>
    <dgm:pt modelId="{9E042B76-C0F0-4DD2-9C7B-6DC18BAD66B4}" type="sibTrans" cxnId="{4F6E3905-AAD3-4A97-8D22-FFC27FEFA72D}">
      <dgm:prSet/>
      <dgm:spPr/>
      <dgm:t>
        <a:bodyPr/>
        <a:lstStyle/>
        <a:p>
          <a:endParaRPr lang="es-ES"/>
        </a:p>
      </dgm:t>
    </dgm:pt>
    <dgm:pt modelId="{046ACF04-40B6-49F4-B752-8B707EB01E1D}">
      <dgm:prSet phldrT="[Texto]" custT="1"/>
      <dgm:spPr/>
      <dgm:t>
        <a:bodyPr/>
        <a:lstStyle/>
        <a:p>
          <a:pPr algn="just"/>
          <a:endParaRPr lang="es-ES" sz="1800" dirty="0">
            <a:solidFill>
              <a:schemeClr val="accent5">
                <a:lumMod val="50000"/>
              </a:schemeClr>
            </a:solidFill>
          </a:endParaRPr>
        </a:p>
      </dgm:t>
    </dgm:pt>
    <dgm:pt modelId="{705BFAB6-3137-4944-B14B-C756841B276A}" type="parTrans" cxnId="{0FB4EECE-8053-4034-9A58-040E6EA7BE62}">
      <dgm:prSet/>
      <dgm:spPr/>
      <dgm:t>
        <a:bodyPr/>
        <a:lstStyle/>
        <a:p>
          <a:endParaRPr lang="es-ES"/>
        </a:p>
      </dgm:t>
    </dgm:pt>
    <dgm:pt modelId="{F0D9BC74-201F-4BC3-84FB-F9CA66C8777E}" type="sibTrans" cxnId="{0FB4EECE-8053-4034-9A58-040E6EA7BE62}">
      <dgm:prSet/>
      <dgm:spPr/>
      <dgm:t>
        <a:bodyPr/>
        <a:lstStyle/>
        <a:p>
          <a:endParaRPr lang="es-ES"/>
        </a:p>
      </dgm:t>
    </dgm:pt>
    <dgm:pt modelId="{C791EF16-2192-412F-8883-D2B4B8492E1A}" type="pres">
      <dgm:prSet presAssocID="{C3ACED6C-0578-4258-AC9E-9C8AF75ADD3B}" presName="linear" presStyleCnt="0">
        <dgm:presLayoutVars>
          <dgm:animLvl val="lvl"/>
          <dgm:resizeHandles val="exact"/>
        </dgm:presLayoutVars>
      </dgm:prSet>
      <dgm:spPr/>
      <dgm:t>
        <a:bodyPr/>
        <a:lstStyle/>
        <a:p>
          <a:endParaRPr lang="es-ES"/>
        </a:p>
      </dgm:t>
    </dgm:pt>
    <dgm:pt modelId="{BD589CC4-8A15-4F5D-BFB6-C689E4D5FA6A}" type="pres">
      <dgm:prSet presAssocID="{CF9B81E0-376F-4D29-BB0B-A69EAE4603B6}" presName="parentText" presStyleLbl="node1" presStyleIdx="0" presStyleCnt="2">
        <dgm:presLayoutVars>
          <dgm:chMax val="0"/>
          <dgm:bulletEnabled val="1"/>
        </dgm:presLayoutVars>
      </dgm:prSet>
      <dgm:spPr/>
      <dgm:t>
        <a:bodyPr/>
        <a:lstStyle/>
        <a:p>
          <a:endParaRPr lang="es-ES"/>
        </a:p>
      </dgm:t>
    </dgm:pt>
    <dgm:pt modelId="{89887A90-DADF-40D7-9934-DE661AA5CEDA}" type="pres">
      <dgm:prSet presAssocID="{CF9B81E0-376F-4D29-BB0B-A69EAE4603B6}" presName="childText" presStyleLbl="revTx" presStyleIdx="0" presStyleCnt="2">
        <dgm:presLayoutVars>
          <dgm:bulletEnabled val="1"/>
        </dgm:presLayoutVars>
      </dgm:prSet>
      <dgm:spPr/>
      <dgm:t>
        <a:bodyPr/>
        <a:lstStyle/>
        <a:p>
          <a:endParaRPr lang="es-ES"/>
        </a:p>
      </dgm:t>
    </dgm:pt>
    <dgm:pt modelId="{8234FD51-70BE-4827-90F7-0FE8915925C4}" type="pres">
      <dgm:prSet presAssocID="{C375F588-8B1E-495B-BA47-27EFBD2A62F9}" presName="parentText" presStyleLbl="node1" presStyleIdx="1" presStyleCnt="2">
        <dgm:presLayoutVars>
          <dgm:chMax val="0"/>
          <dgm:bulletEnabled val="1"/>
        </dgm:presLayoutVars>
      </dgm:prSet>
      <dgm:spPr/>
      <dgm:t>
        <a:bodyPr/>
        <a:lstStyle/>
        <a:p>
          <a:endParaRPr lang="es-ES"/>
        </a:p>
      </dgm:t>
    </dgm:pt>
    <dgm:pt modelId="{D65240E6-D432-477A-8E56-0F244F783CA3}" type="pres">
      <dgm:prSet presAssocID="{C375F588-8B1E-495B-BA47-27EFBD2A62F9}" presName="childText" presStyleLbl="revTx" presStyleIdx="1" presStyleCnt="2">
        <dgm:presLayoutVars>
          <dgm:bulletEnabled val="1"/>
        </dgm:presLayoutVars>
      </dgm:prSet>
      <dgm:spPr/>
      <dgm:t>
        <a:bodyPr/>
        <a:lstStyle/>
        <a:p>
          <a:endParaRPr lang="es-ES"/>
        </a:p>
      </dgm:t>
    </dgm:pt>
  </dgm:ptLst>
  <dgm:cxnLst>
    <dgm:cxn modelId="{57BCC17C-5C59-4704-99BE-8F7227D51A47}" type="presOf" srcId="{CF9B81E0-376F-4D29-BB0B-A69EAE4603B6}" destId="{BD589CC4-8A15-4F5D-BFB6-C689E4D5FA6A}" srcOrd="0" destOrd="0" presId="urn:microsoft.com/office/officeart/2005/8/layout/vList2"/>
    <dgm:cxn modelId="{769D6CE7-25DD-47B4-8D79-2CB2BA5B886B}" type="presOf" srcId="{856829E0-0B5A-4D10-92CF-746657010469}" destId="{89887A90-DADF-40D7-9934-DE661AA5CEDA}" srcOrd="0" destOrd="0" presId="urn:microsoft.com/office/officeart/2005/8/layout/vList2"/>
    <dgm:cxn modelId="{980E30D9-DB9F-44C3-9D0A-7F4ADFE64416}" srcId="{C3ACED6C-0578-4258-AC9E-9C8AF75ADD3B}" destId="{CF9B81E0-376F-4D29-BB0B-A69EAE4603B6}" srcOrd="0" destOrd="0" parTransId="{C13D3280-4A17-4781-86CB-69B995D88E39}" sibTransId="{F2EBABDB-6E2B-45E1-BD00-87E40B520459}"/>
    <dgm:cxn modelId="{97212310-14F1-4F86-99E8-38D3FF395021}" srcId="{CF9B81E0-376F-4D29-BB0B-A69EAE4603B6}" destId="{A50541B4-74E1-4108-A3B8-FEA7AC8D7362}" srcOrd="2" destOrd="0" parTransId="{F0A301B7-785A-4794-B233-55C45C82E71E}" sibTransId="{83FB2579-D2D4-4FF0-BE35-A60E2F63D1F0}"/>
    <dgm:cxn modelId="{46F75341-F7D6-4FBA-A7BB-0F7545A3DE88}" type="presOf" srcId="{046ACF04-40B6-49F4-B752-8B707EB01E1D}" destId="{D65240E6-D432-477A-8E56-0F244F783CA3}" srcOrd="0" destOrd="0" presId="urn:microsoft.com/office/officeart/2005/8/layout/vList2"/>
    <dgm:cxn modelId="{71ED0CCC-0D77-4A63-A271-1CA54CC2DBE8}" srcId="{CF9B81E0-376F-4D29-BB0B-A69EAE4603B6}" destId="{834E0E2A-17D8-4198-809E-F6526896BF3D}" srcOrd="1" destOrd="0" parTransId="{FFE75517-ECB4-449B-B778-9A1A27093B00}" sibTransId="{1173E18D-87C3-4475-88BD-666E803FA102}"/>
    <dgm:cxn modelId="{45E7C4BA-8FEA-43E7-A811-C3E7D2DC0197}" type="presOf" srcId="{834E0E2A-17D8-4198-809E-F6526896BF3D}" destId="{89887A90-DADF-40D7-9934-DE661AA5CEDA}" srcOrd="0" destOrd="1" presId="urn:microsoft.com/office/officeart/2005/8/layout/vList2"/>
    <dgm:cxn modelId="{39426241-0582-4A7B-B713-568907460337}" type="presOf" srcId="{C3ACED6C-0578-4258-AC9E-9C8AF75ADD3B}" destId="{C791EF16-2192-412F-8883-D2B4B8492E1A}" srcOrd="0" destOrd="0" presId="urn:microsoft.com/office/officeart/2005/8/layout/vList2"/>
    <dgm:cxn modelId="{0FB4EECE-8053-4034-9A58-040E6EA7BE62}" srcId="{C375F588-8B1E-495B-BA47-27EFBD2A62F9}" destId="{046ACF04-40B6-49F4-B752-8B707EB01E1D}" srcOrd="0" destOrd="0" parTransId="{705BFAB6-3137-4944-B14B-C756841B276A}" sibTransId="{F0D9BC74-201F-4BC3-84FB-F9CA66C8777E}"/>
    <dgm:cxn modelId="{C610CEE1-83B4-483B-881E-53212964E913}" srcId="{C375F588-8B1E-495B-BA47-27EFBD2A62F9}" destId="{BA1487ED-FBEE-4A7E-9032-81173F48B81C}" srcOrd="1" destOrd="0" parTransId="{E5053C58-29CE-4523-A94D-1506537722BE}" sibTransId="{66BF9533-6087-462B-97A6-20A2ADFD6E78}"/>
    <dgm:cxn modelId="{9C3CEFA0-C595-4104-A2FD-DC4CCCD127F2}" type="presOf" srcId="{A50541B4-74E1-4108-A3B8-FEA7AC8D7362}" destId="{89887A90-DADF-40D7-9934-DE661AA5CEDA}" srcOrd="0" destOrd="2" presId="urn:microsoft.com/office/officeart/2005/8/layout/vList2"/>
    <dgm:cxn modelId="{4F6E3905-AAD3-4A97-8D22-FFC27FEFA72D}" srcId="{CF9B81E0-376F-4D29-BB0B-A69EAE4603B6}" destId="{856829E0-0B5A-4D10-92CF-746657010469}" srcOrd="0" destOrd="0" parTransId="{4463A6FE-9AAC-43CB-A75B-50BC5D7A0D5B}" sibTransId="{9E042B76-C0F0-4DD2-9C7B-6DC18BAD66B4}"/>
    <dgm:cxn modelId="{C6E3128A-C1CB-447B-ABF2-C5EF6513A818}" srcId="{C3ACED6C-0578-4258-AC9E-9C8AF75ADD3B}" destId="{C375F588-8B1E-495B-BA47-27EFBD2A62F9}" srcOrd="1" destOrd="0" parTransId="{709E1DCB-3B82-47F4-9963-AD965CFB8698}" sibTransId="{8BAA8C0D-DB96-470A-A14C-29F24152AB13}"/>
    <dgm:cxn modelId="{64556C26-F7E7-4540-A6AE-EC0734CEB1A0}" type="presOf" srcId="{C375F588-8B1E-495B-BA47-27EFBD2A62F9}" destId="{8234FD51-70BE-4827-90F7-0FE8915925C4}" srcOrd="0" destOrd="0" presId="urn:microsoft.com/office/officeart/2005/8/layout/vList2"/>
    <dgm:cxn modelId="{EB259466-669D-4586-ADE7-4122A5AE6AB7}" type="presOf" srcId="{BA1487ED-FBEE-4A7E-9032-81173F48B81C}" destId="{D65240E6-D432-477A-8E56-0F244F783CA3}" srcOrd="0" destOrd="1" presId="urn:microsoft.com/office/officeart/2005/8/layout/vList2"/>
    <dgm:cxn modelId="{E713EE3F-1BFF-41FF-A363-A045877CEBA9}" type="presParOf" srcId="{C791EF16-2192-412F-8883-D2B4B8492E1A}" destId="{BD589CC4-8A15-4F5D-BFB6-C689E4D5FA6A}" srcOrd="0" destOrd="0" presId="urn:microsoft.com/office/officeart/2005/8/layout/vList2"/>
    <dgm:cxn modelId="{83AA482A-1A52-4F3C-970C-64C0125A1658}" type="presParOf" srcId="{C791EF16-2192-412F-8883-D2B4B8492E1A}" destId="{89887A90-DADF-40D7-9934-DE661AA5CEDA}" srcOrd="1" destOrd="0" presId="urn:microsoft.com/office/officeart/2005/8/layout/vList2"/>
    <dgm:cxn modelId="{F448FCA7-5A21-4365-A22E-0570669D5A65}" type="presParOf" srcId="{C791EF16-2192-412F-8883-D2B4B8492E1A}" destId="{8234FD51-70BE-4827-90F7-0FE8915925C4}" srcOrd="2" destOrd="0" presId="urn:microsoft.com/office/officeart/2005/8/layout/vList2"/>
    <dgm:cxn modelId="{815BDC0A-D457-4CB7-8220-C6F99DA8F212}" type="presParOf" srcId="{C791EF16-2192-412F-8883-D2B4B8492E1A}" destId="{D65240E6-D432-477A-8E56-0F244F783CA3}" srcOrd="3"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92EA01A-88CD-A84F-9E03-7C4BF4A243AA}" type="doc">
      <dgm:prSet loTypeId="urn:microsoft.com/office/officeart/2005/8/layout/radial5" loCatId="relationship" qsTypeId="urn:microsoft.com/office/officeart/2005/8/quickstyle/simple5" qsCatId="simple" csTypeId="urn:microsoft.com/office/officeart/2005/8/colors/accent6_5" csCatId="accent6" phldr="1"/>
      <dgm:spPr/>
      <dgm:t>
        <a:bodyPr/>
        <a:lstStyle/>
        <a:p>
          <a:endParaRPr lang="en-US"/>
        </a:p>
      </dgm:t>
    </dgm:pt>
    <dgm:pt modelId="{B29C93C7-D45F-3643-8539-25A849E94E07}">
      <dgm:prSet phldrT="[Text]" custT="1"/>
      <dgm:spPr/>
      <dgm:t>
        <a:bodyPr/>
        <a:lstStyle/>
        <a:p>
          <a:pPr algn="ctr"/>
          <a:r>
            <a:rPr lang="es-EC" sz="1100" noProof="0" dirty="0">
              <a:solidFill>
                <a:schemeClr val="bg1"/>
              </a:solidFill>
              <a:latin typeface="GeosansLight" panose="02000603020000020003" pitchFamily="2" charset="0"/>
            </a:rPr>
            <a:t>Recreación y deporte</a:t>
          </a:r>
        </a:p>
      </dgm:t>
    </dgm:pt>
    <dgm:pt modelId="{EE6DA093-D79B-2348-A102-C89AC234AA84}" type="parTrans" cxnId="{3822FE73-227B-CC46-9358-9DE02EAEA6DE}">
      <dgm:prSet custT="1"/>
      <dgm:spPr/>
      <dgm:t>
        <a:bodyPr/>
        <a:lstStyle/>
        <a:p>
          <a:pPr algn="ctr"/>
          <a:endParaRPr lang="en-US" sz="1100">
            <a:solidFill>
              <a:schemeClr val="bg1"/>
            </a:solidFill>
            <a:latin typeface="GeosansLight" panose="02000603020000020003" pitchFamily="2" charset="0"/>
          </a:endParaRPr>
        </a:p>
      </dgm:t>
    </dgm:pt>
    <dgm:pt modelId="{19A8940E-9EB0-5A40-A2E5-34CC9E12E526}" type="sibTrans" cxnId="{3822FE73-227B-CC46-9358-9DE02EAEA6DE}">
      <dgm:prSet/>
      <dgm:spPr/>
      <dgm:t>
        <a:bodyPr/>
        <a:lstStyle/>
        <a:p>
          <a:pPr algn="ctr"/>
          <a:endParaRPr lang="en-US" sz="1100">
            <a:solidFill>
              <a:schemeClr val="bg1"/>
            </a:solidFill>
            <a:latin typeface="GeosansLight" panose="02000603020000020003" pitchFamily="2" charset="0"/>
          </a:endParaRPr>
        </a:p>
      </dgm:t>
    </dgm:pt>
    <dgm:pt modelId="{B4D0BCCD-2482-7440-BB6B-1F03646D8F77}">
      <dgm:prSet phldrT="[Text]" custT="1"/>
      <dgm:spPr/>
      <dgm:t>
        <a:bodyPr/>
        <a:lstStyle/>
        <a:p>
          <a:pPr algn="ctr"/>
          <a:r>
            <a:rPr lang="es-EC" sz="1100" noProof="0" dirty="0">
              <a:solidFill>
                <a:schemeClr val="bg1"/>
              </a:solidFill>
              <a:latin typeface="GeosansLight" panose="02000603020000020003" pitchFamily="2" charset="0"/>
            </a:rPr>
            <a:t>Administración y gestión</a:t>
          </a:r>
        </a:p>
      </dgm:t>
    </dgm:pt>
    <dgm:pt modelId="{0D0ADD7D-65D7-1245-8344-FD63ADE51B41}" type="parTrans" cxnId="{F4B8FBF7-E334-F447-91D2-69D8F935D9FB}">
      <dgm:prSet custT="1"/>
      <dgm:spPr/>
      <dgm:t>
        <a:bodyPr/>
        <a:lstStyle/>
        <a:p>
          <a:pPr algn="ctr"/>
          <a:endParaRPr lang="en-US" sz="1100">
            <a:solidFill>
              <a:schemeClr val="bg1"/>
            </a:solidFill>
            <a:latin typeface="GeosansLight" panose="02000603020000020003" pitchFamily="2" charset="0"/>
          </a:endParaRPr>
        </a:p>
      </dgm:t>
    </dgm:pt>
    <dgm:pt modelId="{6A43AD77-FFE3-F842-A2B0-B3BA5D9B8240}" type="sibTrans" cxnId="{F4B8FBF7-E334-F447-91D2-69D8F935D9FB}">
      <dgm:prSet/>
      <dgm:spPr/>
      <dgm:t>
        <a:bodyPr/>
        <a:lstStyle/>
        <a:p>
          <a:pPr algn="ctr"/>
          <a:endParaRPr lang="en-US" sz="1100">
            <a:solidFill>
              <a:schemeClr val="bg1"/>
            </a:solidFill>
            <a:latin typeface="GeosansLight" panose="02000603020000020003" pitchFamily="2" charset="0"/>
          </a:endParaRPr>
        </a:p>
      </dgm:t>
    </dgm:pt>
    <dgm:pt modelId="{D76AD01F-7103-4678-9DD6-A9F1DD87AC32}">
      <dgm:prSet phldrT="[Text]" custT="1"/>
      <dgm:spPr/>
      <dgm:t>
        <a:bodyPr/>
        <a:lstStyle/>
        <a:p>
          <a:pPr algn="ctr"/>
          <a:r>
            <a:rPr lang="es-EC" sz="1100" noProof="0" dirty="0">
              <a:solidFill>
                <a:schemeClr val="bg1"/>
              </a:solidFill>
              <a:latin typeface="GeosansLight" panose="02000603020000020003" pitchFamily="2" charset="0"/>
            </a:rPr>
            <a:t>Educación  y cultura</a:t>
          </a:r>
        </a:p>
      </dgm:t>
    </dgm:pt>
    <dgm:pt modelId="{6528A996-2EEA-4ACC-9B0B-FB5FB3394686}" type="parTrans" cxnId="{6B119076-AB3C-41A0-91D9-89F747A61954}">
      <dgm:prSet custT="1"/>
      <dgm:spPr/>
      <dgm:t>
        <a:bodyPr/>
        <a:lstStyle/>
        <a:p>
          <a:pPr algn="ctr"/>
          <a:endParaRPr lang="es-ES" sz="1100">
            <a:solidFill>
              <a:schemeClr val="bg1"/>
            </a:solidFill>
            <a:latin typeface="GeosansLight" panose="02000603020000020003" pitchFamily="2" charset="0"/>
          </a:endParaRPr>
        </a:p>
      </dgm:t>
    </dgm:pt>
    <dgm:pt modelId="{346FEFEC-1F84-46F5-93BE-9D0E3D7999C8}" type="sibTrans" cxnId="{6B119076-AB3C-41A0-91D9-89F747A61954}">
      <dgm:prSet/>
      <dgm:spPr/>
      <dgm:t>
        <a:bodyPr/>
        <a:lstStyle/>
        <a:p>
          <a:pPr algn="ctr"/>
          <a:endParaRPr lang="es-ES" sz="1100">
            <a:solidFill>
              <a:schemeClr val="bg1"/>
            </a:solidFill>
            <a:latin typeface="GeosansLight" panose="02000603020000020003" pitchFamily="2" charset="0"/>
          </a:endParaRPr>
        </a:p>
      </dgm:t>
    </dgm:pt>
    <dgm:pt modelId="{41B236FD-7673-46E1-84E0-7EFA9D986531}">
      <dgm:prSet phldrT="[Text]" custT="1"/>
      <dgm:spPr/>
      <dgm:t>
        <a:bodyPr/>
        <a:lstStyle/>
        <a:p>
          <a:pPr algn="ctr"/>
          <a:r>
            <a:rPr lang="es-EC" sz="1100" noProof="0" dirty="0">
              <a:solidFill>
                <a:schemeClr val="bg1"/>
              </a:solidFill>
              <a:latin typeface="GeosansLight" panose="02000603020000020003" pitchFamily="2" charset="0"/>
            </a:rPr>
            <a:t>Seguridad</a:t>
          </a:r>
        </a:p>
      </dgm:t>
    </dgm:pt>
    <dgm:pt modelId="{0E3B6540-0322-4CDA-974A-88F40734DFF0}" type="parTrans" cxnId="{011EDF55-3BA4-4436-B1F5-5E2A0B3BA7BC}">
      <dgm:prSet custT="1"/>
      <dgm:spPr/>
      <dgm:t>
        <a:bodyPr/>
        <a:lstStyle/>
        <a:p>
          <a:pPr algn="ctr"/>
          <a:endParaRPr lang="es-ES" sz="1100">
            <a:solidFill>
              <a:schemeClr val="bg1"/>
            </a:solidFill>
            <a:latin typeface="GeosansLight" panose="02000603020000020003" pitchFamily="2" charset="0"/>
          </a:endParaRPr>
        </a:p>
      </dgm:t>
    </dgm:pt>
    <dgm:pt modelId="{60DC060C-53BD-45ED-8CA9-B0170957515D}" type="sibTrans" cxnId="{011EDF55-3BA4-4436-B1F5-5E2A0B3BA7BC}">
      <dgm:prSet/>
      <dgm:spPr/>
      <dgm:t>
        <a:bodyPr/>
        <a:lstStyle/>
        <a:p>
          <a:pPr algn="ctr"/>
          <a:endParaRPr lang="es-ES" sz="1100">
            <a:solidFill>
              <a:schemeClr val="bg1"/>
            </a:solidFill>
            <a:latin typeface="GeosansLight" panose="02000603020000020003" pitchFamily="2" charset="0"/>
          </a:endParaRPr>
        </a:p>
      </dgm:t>
    </dgm:pt>
    <dgm:pt modelId="{05302E63-2A8B-4342-9E43-F093DAF2AA5C}">
      <dgm:prSet phldrT="[Text]" custT="1"/>
      <dgm:spPr/>
      <dgm:t>
        <a:bodyPr/>
        <a:lstStyle/>
        <a:p>
          <a:pPr algn="ctr"/>
          <a:r>
            <a:rPr lang="es-EC" sz="1100" noProof="0" dirty="0">
              <a:solidFill>
                <a:schemeClr val="bg1"/>
              </a:solidFill>
              <a:latin typeface="GeosansLight" panose="02000603020000020003" pitchFamily="2" charset="0"/>
            </a:rPr>
            <a:t>Ambientales</a:t>
          </a:r>
        </a:p>
      </dgm:t>
    </dgm:pt>
    <dgm:pt modelId="{E699EE7F-DEFD-49F2-8A3D-291961736479}" type="parTrans" cxnId="{03BF81E1-833C-4D38-927D-F3FC825A47BA}">
      <dgm:prSet custT="1"/>
      <dgm:spPr/>
      <dgm:t>
        <a:bodyPr/>
        <a:lstStyle/>
        <a:p>
          <a:pPr algn="ctr"/>
          <a:endParaRPr lang="es-ES" sz="1100">
            <a:solidFill>
              <a:schemeClr val="bg1"/>
            </a:solidFill>
            <a:latin typeface="GeosansLight" panose="02000603020000020003" pitchFamily="2" charset="0"/>
          </a:endParaRPr>
        </a:p>
      </dgm:t>
    </dgm:pt>
    <dgm:pt modelId="{20ADF7C1-55EE-4B7F-AD92-A269DD6F0362}" type="sibTrans" cxnId="{03BF81E1-833C-4D38-927D-F3FC825A47BA}">
      <dgm:prSet/>
      <dgm:spPr/>
      <dgm:t>
        <a:bodyPr/>
        <a:lstStyle/>
        <a:p>
          <a:pPr algn="ctr"/>
          <a:endParaRPr lang="es-ES" sz="1100">
            <a:solidFill>
              <a:schemeClr val="bg1"/>
            </a:solidFill>
            <a:latin typeface="GeosansLight" panose="02000603020000020003" pitchFamily="2" charset="0"/>
          </a:endParaRPr>
        </a:p>
      </dgm:t>
    </dgm:pt>
    <dgm:pt modelId="{7370EAB3-0C72-4469-BBB8-7D60665AA725}">
      <dgm:prSet phldrT="[Text]" custT="1"/>
      <dgm:spPr/>
      <dgm:t>
        <a:bodyPr/>
        <a:lstStyle/>
        <a:p>
          <a:pPr algn="ctr"/>
          <a:r>
            <a:rPr lang="es-EC" sz="1100" noProof="0" dirty="0">
              <a:solidFill>
                <a:schemeClr val="bg1"/>
              </a:solidFill>
              <a:latin typeface="GeosansLight" panose="02000603020000020003" pitchFamily="2" charset="0"/>
            </a:rPr>
            <a:t>Comercio  y Convenios de uso</a:t>
          </a:r>
        </a:p>
      </dgm:t>
    </dgm:pt>
    <dgm:pt modelId="{10F2D689-9209-4967-B6B4-E87BA8275133}" type="parTrans" cxnId="{F3827148-0F2A-463F-9184-1EE5BAF4E724}">
      <dgm:prSet custT="1"/>
      <dgm:spPr/>
      <dgm:t>
        <a:bodyPr/>
        <a:lstStyle/>
        <a:p>
          <a:pPr algn="ctr"/>
          <a:endParaRPr lang="es-ES" sz="1100">
            <a:solidFill>
              <a:schemeClr val="bg1"/>
            </a:solidFill>
            <a:latin typeface="GeosansLight" panose="02000603020000020003" pitchFamily="2" charset="0"/>
          </a:endParaRPr>
        </a:p>
      </dgm:t>
    </dgm:pt>
    <dgm:pt modelId="{DA7543CF-8BA8-4006-BD89-F4FD6418BCF3}" type="sibTrans" cxnId="{F3827148-0F2A-463F-9184-1EE5BAF4E724}">
      <dgm:prSet/>
      <dgm:spPr/>
      <dgm:t>
        <a:bodyPr/>
        <a:lstStyle/>
        <a:p>
          <a:pPr algn="ctr"/>
          <a:endParaRPr lang="es-ES" sz="1100">
            <a:solidFill>
              <a:schemeClr val="bg1"/>
            </a:solidFill>
            <a:latin typeface="GeosansLight" panose="02000603020000020003" pitchFamily="2" charset="0"/>
          </a:endParaRPr>
        </a:p>
      </dgm:t>
    </dgm:pt>
    <dgm:pt modelId="{5FDF098D-D957-E546-9C1F-C24467239CF0}">
      <dgm:prSet phldrT="[Text]" custT="1"/>
      <dgm:spPr/>
      <dgm:t>
        <a:bodyPr/>
        <a:lstStyle/>
        <a:p>
          <a:pPr algn="ctr"/>
          <a:r>
            <a:rPr lang="es-EC" sz="1100" noProof="0" dirty="0">
              <a:solidFill>
                <a:schemeClr val="bg1"/>
              </a:solidFill>
              <a:latin typeface="GeosansLight" panose="02000603020000020003" pitchFamily="2" charset="0"/>
            </a:rPr>
            <a:t>Mantenimiento</a:t>
          </a:r>
        </a:p>
      </dgm:t>
    </dgm:pt>
    <dgm:pt modelId="{22C8B0BE-8854-4C45-981F-8C455046543E}" type="sibTrans" cxnId="{EB8546B7-5C12-1D40-A46C-6617B2626453}">
      <dgm:prSet/>
      <dgm:spPr/>
      <dgm:t>
        <a:bodyPr/>
        <a:lstStyle/>
        <a:p>
          <a:pPr algn="ctr"/>
          <a:endParaRPr lang="en-US" sz="1100">
            <a:solidFill>
              <a:schemeClr val="bg1"/>
            </a:solidFill>
            <a:latin typeface="GeosansLight" panose="02000603020000020003" pitchFamily="2" charset="0"/>
          </a:endParaRPr>
        </a:p>
      </dgm:t>
    </dgm:pt>
    <dgm:pt modelId="{A66CFA45-642F-2A4D-B57A-5C7E0C6D09DF}" type="parTrans" cxnId="{EB8546B7-5C12-1D40-A46C-6617B2626453}">
      <dgm:prSet custT="1"/>
      <dgm:spPr/>
      <dgm:t>
        <a:bodyPr/>
        <a:lstStyle/>
        <a:p>
          <a:pPr algn="ctr"/>
          <a:endParaRPr lang="en-US" sz="1100">
            <a:solidFill>
              <a:schemeClr val="bg1"/>
            </a:solidFill>
            <a:latin typeface="GeosansLight" panose="02000603020000020003" pitchFamily="2" charset="0"/>
          </a:endParaRPr>
        </a:p>
      </dgm:t>
    </dgm:pt>
    <dgm:pt modelId="{2E2BF573-8923-8041-B08A-CD0AD92826E5}">
      <dgm:prSet phldrT="[Text]" custT="1"/>
      <dgm:spPr/>
      <dgm:t>
        <a:bodyPr/>
        <a:lstStyle/>
        <a:p>
          <a:pPr algn="ctr"/>
          <a:endParaRPr lang="es-EC" sz="1100" b="1" noProof="0" dirty="0">
            <a:solidFill>
              <a:schemeClr val="bg1"/>
            </a:solidFill>
            <a:latin typeface="GeosansLight" panose="02000603020000020003" pitchFamily="2" charset="0"/>
          </a:endParaRPr>
        </a:p>
      </dgm:t>
    </dgm:pt>
    <dgm:pt modelId="{5642819B-07C5-FB4D-AE74-AA480B005D19}" type="sibTrans" cxnId="{4343A1DF-2FA3-8546-9301-3FE36AA4A867}">
      <dgm:prSet/>
      <dgm:spPr/>
      <dgm:t>
        <a:bodyPr/>
        <a:lstStyle/>
        <a:p>
          <a:pPr algn="ctr"/>
          <a:endParaRPr lang="en-US" sz="1100">
            <a:solidFill>
              <a:schemeClr val="bg1"/>
            </a:solidFill>
            <a:latin typeface="GeosansLight" panose="02000603020000020003" pitchFamily="2" charset="0"/>
          </a:endParaRPr>
        </a:p>
      </dgm:t>
    </dgm:pt>
    <dgm:pt modelId="{58E491D0-B57A-B449-B3CA-62FF7FFD63DB}" type="parTrans" cxnId="{4343A1DF-2FA3-8546-9301-3FE36AA4A867}">
      <dgm:prSet/>
      <dgm:spPr/>
      <dgm:t>
        <a:bodyPr/>
        <a:lstStyle/>
        <a:p>
          <a:pPr algn="ctr"/>
          <a:endParaRPr lang="en-US" sz="1100">
            <a:solidFill>
              <a:schemeClr val="bg1"/>
            </a:solidFill>
            <a:latin typeface="GeosansLight" panose="02000603020000020003" pitchFamily="2" charset="0"/>
          </a:endParaRPr>
        </a:p>
      </dgm:t>
    </dgm:pt>
    <dgm:pt modelId="{791CF322-3005-42B1-B030-3821B1271F94}" type="pres">
      <dgm:prSet presAssocID="{D92EA01A-88CD-A84F-9E03-7C4BF4A243AA}" presName="Name0" presStyleCnt="0">
        <dgm:presLayoutVars>
          <dgm:chMax val="1"/>
          <dgm:dir/>
          <dgm:animLvl val="ctr"/>
          <dgm:resizeHandles val="exact"/>
        </dgm:presLayoutVars>
      </dgm:prSet>
      <dgm:spPr/>
      <dgm:t>
        <a:bodyPr/>
        <a:lstStyle/>
        <a:p>
          <a:endParaRPr lang="es-ES"/>
        </a:p>
      </dgm:t>
    </dgm:pt>
    <dgm:pt modelId="{BB77F7E3-2B5C-4F4B-A0DE-CC032698FC6C}" type="pres">
      <dgm:prSet presAssocID="{2E2BF573-8923-8041-B08A-CD0AD92826E5}" presName="centerShape" presStyleLbl="node0" presStyleIdx="0" presStyleCnt="1" custScaleX="118950" custScaleY="118950"/>
      <dgm:spPr/>
      <dgm:t>
        <a:bodyPr/>
        <a:lstStyle/>
        <a:p>
          <a:endParaRPr lang="es-ES"/>
        </a:p>
      </dgm:t>
    </dgm:pt>
    <dgm:pt modelId="{2C6CEF40-7CE1-4032-B2FA-054C7C21EE92}" type="pres">
      <dgm:prSet presAssocID="{A66CFA45-642F-2A4D-B57A-5C7E0C6D09DF}" presName="parTrans" presStyleLbl="sibTrans2D1" presStyleIdx="0" presStyleCnt="7"/>
      <dgm:spPr/>
      <dgm:t>
        <a:bodyPr/>
        <a:lstStyle/>
        <a:p>
          <a:endParaRPr lang="es-ES"/>
        </a:p>
      </dgm:t>
    </dgm:pt>
    <dgm:pt modelId="{F905C69A-6EA8-449B-A34A-164045E80951}" type="pres">
      <dgm:prSet presAssocID="{A66CFA45-642F-2A4D-B57A-5C7E0C6D09DF}" presName="connectorText" presStyleLbl="sibTrans2D1" presStyleIdx="0" presStyleCnt="7"/>
      <dgm:spPr/>
      <dgm:t>
        <a:bodyPr/>
        <a:lstStyle/>
        <a:p>
          <a:endParaRPr lang="es-ES"/>
        </a:p>
      </dgm:t>
    </dgm:pt>
    <dgm:pt modelId="{34867B8B-130C-47D4-B1CC-19BA98813A5A}" type="pres">
      <dgm:prSet presAssocID="{5FDF098D-D957-E546-9C1F-C24467239CF0}" presName="node" presStyleLbl="node1" presStyleIdx="0" presStyleCnt="7">
        <dgm:presLayoutVars>
          <dgm:bulletEnabled val="1"/>
        </dgm:presLayoutVars>
      </dgm:prSet>
      <dgm:spPr/>
      <dgm:t>
        <a:bodyPr/>
        <a:lstStyle/>
        <a:p>
          <a:endParaRPr lang="es-ES"/>
        </a:p>
      </dgm:t>
    </dgm:pt>
    <dgm:pt modelId="{04B1A358-2366-42FE-BA64-A573001D81FD}" type="pres">
      <dgm:prSet presAssocID="{E699EE7F-DEFD-49F2-8A3D-291961736479}" presName="parTrans" presStyleLbl="sibTrans2D1" presStyleIdx="1" presStyleCnt="7"/>
      <dgm:spPr/>
      <dgm:t>
        <a:bodyPr/>
        <a:lstStyle/>
        <a:p>
          <a:endParaRPr lang="es-ES"/>
        </a:p>
      </dgm:t>
    </dgm:pt>
    <dgm:pt modelId="{FAEB751A-6E6C-4007-89C8-A7B46F3A570D}" type="pres">
      <dgm:prSet presAssocID="{E699EE7F-DEFD-49F2-8A3D-291961736479}" presName="connectorText" presStyleLbl="sibTrans2D1" presStyleIdx="1" presStyleCnt="7"/>
      <dgm:spPr/>
      <dgm:t>
        <a:bodyPr/>
        <a:lstStyle/>
        <a:p>
          <a:endParaRPr lang="es-ES"/>
        </a:p>
      </dgm:t>
    </dgm:pt>
    <dgm:pt modelId="{6DDE90E6-CB42-479C-8C04-B01D1ECFD6FC}" type="pres">
      <dgm:prSet presAssocID="{05302E63-2A8B-4342-9E43-F093DAF2AA5C}" presName="node" presStyleLbl="node1" presStyleIdx="1" presStyleCnt="7">
        <dgm:presLayoutVars>
          <dgm:bulletEnabled val="1"/>
        </dgm:presLayoutVars>
      </dgm:prSet>
      <dgm:spPr/>
      <dgm:t>
        <a:bodyPr/>
        <a:lstStyle/>
        <a:p>
          <a:endParaRPr lang="es-ES"/>
        </a:p>
      </dgm:t>
    </dgm:pt>
    <dgm:pt modelId="{935DA5BD-5639-4292-8DAA-CE4DA2A3752F}" type="pres">
      <dgm:prSet presAssocID="{0E3B6540-0322-4CDA-974A-88F40734DFF0}" presName="parTrans" presStyleLbl="sibTrans2D1" presStyleIdx="2" presStyleCnt="7"/>
      <dgm:spPr/>
      <dgm:t>
        <a:bodyPr/>
        <a:lstStyle/>
        <a:p>
          <a:endParaRPr lang="es-ES"/>
        </a:p>
      </dgm:t>
    </dgm:pt>
    <dgm:pt modelId="{97BFD382-21FF-4E46-87C8-6CD8CD129C66}" type="pres">
      <dgm:prSet presAssocID="{0E3B6540-0322-4CDA-974A-88F40734DFF0}" presName="connectorText" presStyleLbl="sibTrans2D1" presStyleIdx="2" presStyleCnt="7"/>
      <dgm:spPr/>
      <dgm:t>
        <a:bodyPr/>
        <a:lstStyle/>
        <a:p>
          <a:endParaRPr lang="es-ES"/>
        </a:p>
      </dgm:t>
    </dgm:pt>
    <dgm:pt modelId="{A0104BD7-9D7F-4BFE-89CC-C9C4FE5AE69B}" type="pres">
      <dgm:prSet presAssocID="{41B236FD-7673-46E1-84E0-7EFA9D986531}" presName="node" presStyleLbl="node1" presStyleIdx="2" presStyleCnt="7" custScaleY="100000">
        <dgm:presLayoutVars>
          <dgm:bulletEnabled val="1"/>
        </dgm:presLayoutVars>
      </dgm:prSet>
      <dgm:spPr/>
      <dgm:t>
        <a:bodyPr/>
        <a:lstStyle/>
        <a:p>
          <a:endParaRPr lang="es-ES"/>
        </a:p>
      </dgm:t>
    </dgm:pt>
    <dgm:pt modelId="{B8A540FB-FEEF-4E6C-8B1A-9D349A8E6263}" type="pres">
      <dgm:prSet presAssocID="{10F2D689-9209-4967-B6B4-E87BA8275133}" presName="parTrans" presStyleLbl="sibTrans2D1" presStyleIdx="3" presStyleCnt="7"/>
      <dgm:spPr/>
      <dgm:t>
        <a:bodyPr/>
        <a:lstStyle/>
        <a:p>
          <a:endParaRPr lang="es-ES"/>
        </a:p>
      </dgm:t>
    </dgm:pt>
    <dgm:pt modelId="{6DAFE3C0-A56F-42F4-8B14-DD8F86146D8F}" type="pres">
      <dgm:prSet presAssocID="{10F2D689-9209-4967-B6B4-E87BA8275133}" presName="connectorText" presStyleLbl="sibTrans2D1" presStyleIdx="3" presStyleCnt="7"/>
      <dgm:spPr/>
      <dgm:t>
        <a:bodyPr/>
        <a:lstStyle/>
        <a:p>
          <a:endParaRPr lang="es-ES"/>
        </a:p>
      </dgm:t>
    </dgm:pt>
    <dgm:pt modelId="{7DEF42A4-9236-4385-9B22-21459C7FF03A}" type="pres">
      <dgm:prSet presAssocID="{7370EAB3-0C72-4469-BBB8-7D60665AA725}" presName="node" presStyleLbl="node1" presStyleIdx="3" presStyleCnt="7">
        <dgm:presLayoutVars>
          <dgm:bulletEnabled val="1"/>
        </dgm:presLayoutVars>
      </dgm:prSet>
      <dgm:spPr/>
      <dgm:t>
        <a:bodyPr/>
        <a:lstStyle/>
        <a:p>
          <a:endParaRPr lang="es-ES"/>
        </a:p>
      </dgm:t>
    </dgm:pt>
    <dgm:pt modelId="{CE31C9EB-DCEC-4212-AE09-8A30E2470B6A}" type="pres">
      <dgm:prSet presAssocID="{EE6DA093-D79B-2348-A102-C89AC234AA84}" presName="parTrans" presStyleLbl="sibTrans2D1" presStyleIdx="4" presStyleCnt="7"/>
      <dgm:spPr/>
      <dgm:t>
        <a:bodyPr/>
        <a:lstStyle/>
        <a:p>
          <a:endParaRPr lang="es-ES"/>
        </a:p>
      </dgm:t>
    </dgm:pt>
    <dgm:pt modelId="{DF8EA94C-C9ED-49C0-8880-8E3BF807CA8C}" type="pres">
      <dgm:prSet presAssocID="{EE6DA093-D79B-2348-A102-C89AC234AA84}" presName="connectorText" presStyleLbl="sibTrans2D1" presStyleIdx="4" presStyleCnt="7"/>
      <dgm:spPr/>
      <dgm:t>
        <a:bodyPr/>
        <a:lstStyle/>
        <a:p>
          <a:endParaRPr lang="es-ES"/>
        </a:p>
      </dgm:t>
    </dgm:pt>
    <dgm:pt modelId="{7A93B06C-ADD4-48E1-BC96-948925C77665}" type="pres">
      <dgm:prSet presAssocID="{B29C93C7-D45F-3643-8539-25A849E94E07}" presName="node" presStyleLbl="node1" presStyleIdx="4" presStyleCnt="7">
        <dgm:presLayoutVars>
          <dgm:bulletEnabled val="1"/>
        </dgm:presLayoutVars>
      </dgm:prSet>
      <dgm:spPr/>
      <dgm:t>
        <a:bodyPr/>
        <a:lstStyle/>
        <a:p>
          <a:endParaRPr lang="es-ES"/>
        </a:p>
      </dgm:t>
    </dgm:pt>
    <dgm:pt modelId="{F03B5CC3-E3F2-413F-9726-B65CF32C4C9A}" type="pres">
      <dgm:prSet presAssocID="{0D0ADD7D-65D7-1245-8344-FD63ADE51B41}" presName="parTrans" presStyleLbl="sibTrans2D1" presStyleIdx="5" presStyleCnt="7"/>
      <dgm:spPr/>
      <dgm:t>
        <a:bodyPr/>
        <a:lstStyle/>
        <a:p>
          <a:endParaRPr lang="es-ES"/>
        </a:p>
      </dgm:t>
    </dgm:pt>
    <dgm:pt modelId="{0CD744BE-F169-4113-B38C-C672F781A445}" type="pres">
      <dgm:prSet presAssocID="{0D0ADD7D-65D7-1245-8344-FD63ADE51B41}" presName="connectorText" presStyleLbl="sibTrans2D1" presStyleIdx="5" presStyleCnt="7"/>
      <dgm:spPr/>
      <dgm:t>
        <a:bodyPr/>
        <a:lstStyle/>
        <a:p>
          <a:endParaRPr lang="es-ES"/>
        </a:p>
      </dgm:t>
    </dgm:pt>
    <dgm:pt modelId="{5DC87557-0F16-44EB-A5EB-D72685276AA2}" type="pres">
      <dgm:prSet presAssocID="{B4D0BCCD-2482-7440-BB6B-1F03646D8F77}" presName="node" presStyleLbl="node1" presStyleIdx="5" presStyleCnt="7">
        <dgm:presLayoutVars>
          <dgm:bulletEnabled val="1"/>
        </dgm:presLayoutVars>
      </dgm:prSet>
      <dgm:spPr/>
      <dgm:t>
        <a:bodyPr/>
        <a:lstStyle/>
        <a:p>
          <a:endParaRPr lang="es-ES"/>
        </a:p>
      </dgm:t>
    </dgm:pt>
    <dgm:pt modelId="{C7D07AFB-718E-4D61-BAA3-5EA777A94852}" type="pres">
      <dgm:prSet presAssocID="{6528A996-2EEA-4ACC-9B0B-FB5FB3394686}" presName="parTrans" presStyleLbl="sibTrans2D1" presStyleIdx="6" presStyleCnt="7"/>
      <dgm:spPr/>
      <dgm:t>
        <a:bodyPr/>
        <a:lstStyle/>
        <a:p>
          <a:endParaRPr lang="es-ES"/>
        </a:p>
      </dgm:t>
    </dgm:pt>
    <dgm:pt modelId="{DD483CC9-FE4E-418A-AE6C-7E07F7E86992}" type="pres">
      <dgm:prSet presAssocID="{6528A996-2EEA-4ACC-9B0B-FB5FB3394686}" presName="connectorText" presStyleLbl="sibTrans2D1" presStyleIdx="6" presStyleCnt="7"/>
      <dgm:spPr/>
      <dgm:t>
        <a:bodyPr/>
        <a:lstStyle/>
        <a:p>
          <a:endParaRPr lang="es-ES"/>
        </a:p>
      </dgm:t>
    </dgm:pt>
    <dgm:pt modelId="{37E1C375-E9FB-46BE-9D8F-41AC6F90FAF6}" type="pres">
      <dgm:prSet presAssocID="{D76AD01F-7103-4678-9DD6-A9F1DD87AC32}" presName="node" presStyleLbl="node1" presStyleIdx="6" presStyleCnt="7">
        <dgm:presLayoutVars>
          <dgm:bulletEnabled val="1"/>
        </dgm:presLayoutVars>
      </dgm:prSet>
      <dgm:spPr/>
      <dgm:t>
        <a:bodyPr/>
        <a:lstStyle/>
        <a:p>
          <a:endParaRPr lang="es-ES"/>
        </a:p>
      </dgm:t>
    </dgm:pt>
  </dgm:ptLst>
  <dgm:cxnLst>
    <dgm:cxn modelId="{6B119076-AB3C-41A0-91D9-89F747A61954}" srcId="{2E2BF573-8923-8041-B08A-CD0AD92826E5}" destId="{D76AD01F-7103-4678-9DD6-A9F1DD87AC32}" srcOrd="6" destOrd="0" parTransId="{6528A996-2EEA-4ACC-9B0B-FB5FB3394686}" sibTransId="{346FEFEC-1F84-46F5-93BE-9D0E3D7999C8}"/>
    <dgm:cxn modelId="{794A6DD9-EDD1-4A08-8921-95FEB9F81C64}" type="presOf" srcId="{0E3B6540-0322-4CDA-974A-88F40734DFF0}" destId="{935DA5BD-5639-4292-8DAA-CE4DA2A3752F}" srcOrd="0" destOrd="0" presId="urn:microsoft.com/office/officeart/2005/8/layout/radial5"/>
    <dgm:cxn modelId="{FADA0F6E-879C-4491-9C2F-4B9043E1A29B}" type="presOf" srcId="{41B236FD-7673-46E1-84E0-7EFA9D986531}" destId="{A0104BD7-9D7F-4BFE-89CC-C9C4FE5AE69B}" srcOrd="0" destOrd="0" presId="urn:microsoft.com/office/officeart/2005/8/layout/radial5"/>
    <dgm:cxn modelId="{4C3A2175-69D5-4532-A7C1-990D2133C2D6}" type="presOf" srcId="{D76AD01F-7103-4678-9DD6-A9F1DD87AC32}" destId="{37E1C375-E9FB-46BE-9D8F-41AC6F90FAF6}" srcOrd="0" destOrd="0" presId="urn:microsoft.com/office/officeart/2005/8/layout/radial5"/>
    <dgm:cxn modelId="{E4EDC3CA-0AE8-40C5-ACC5-167A5CCF3FEF}" type="presOf" srcId="{05302E63-2A8B-4342-9E43-F093DAF2AA5C}" destId="{6DDE90E6-CB42-479C-8C04-B01D1ECFD6FC}" srcOrd="0" destOrd="0" presId="urn:microsoft.com/office/officeart/2005/8/layout/radial5"/>
    <dgm:cxn modelId="{4343A1DF-2FA3-8546-9301-3FE36AA4A867}" srcId="{D92EA01A-88CD-A84F-9E03-7C4BF4A243AA}" destId="{2E2BF573-8923-8041-B08A-CD0AD92826E5}" srcOrd="0" destOrd="0" parTransId="{58E491D0-B57A-B449-B3CA-62FF7FFD63DB}" sibTransId="{5642819B-07C5-FB4D-AE74-AA480B005D19}"/>
    <dgm:cxn modelId="{D88A497D-83F6-4575-BA4B-D010A7181344}" type="presOf" srcId="{EE6DA093-D79B-2348-A102-C89AC234AA84}" destId="{CE31C9EB-DCEC-4212-AE09-8A30E2470B6A}" srcOrd="0" destOrd="0" presId="urn:microsoft.com/office/officeart/2005/8/layout/radial5"/>
    <dgm:cxn modelId="{011EDF55-3BA4-4436-B1F5-5E2A0B3BA7BC}" srcId="{2E2BF573-8923-8041-B08A-CD0AD92826E5}" destId="{41B236FD-7673-46E1-84E0-7EFA9D986531}" srcOrd="2" destOrd="0" parTransId="{0E3B6540-0322-4CDA-974A-88F40734DFF0}" sibTransId="{60DC060C-53BD-45ED-8CA9-B0170957515D}"/>
    <dgm:cxn modelId="{BC1E7C64-B56E-4BDB-93BF-D80D7984549A}" type="presOf" srcId="{6528A996-2EEA-4ACC-9B0B-FB5FB3394686}" destId="{C7D07AFB-718E-4D61-BAA3-5EA777A94852}" srcOrd="0" destOrd="0" presId="urn:microsoft.com/office/officeart/2005/8/layout/radial5"/>
    <dgm:cxn modelId="{BDA54674-EA1B-4683-89F6-09F4AEB5F982}" type="presOf" srcId="{EE6DA093-D79B-2348-A102-C89AC234AA84}" destId="{DF8EA94C-C9ED-49C0-8880-8E3BF807CA8C}" srcOrd="1" destOrd="0" presId="urn:microsoft.com/office/officeart/2005/8/layout/radial5"/>
    <dgm:cxn modelId="{749FCAB8-9AA2-4B60-9204-93AFBB3966D4}" type="presOf" srcId="{0D0ADD7D-65D7-1245-8344-FD63ADE51B41}" destId="{0CD744BE-F169-4113-B38C-C672F781A445}" srcOrd="1" destOrd="0" presId="urn:microsoft.com/office/officeart/2005/8/layout/radial5"/>
    <dgm:cxn modelId="{9D32CEA2-0657-4D7D-B5E2-10B0DDACC0C1}" type="presOf" srcId="{10F2D689-9209-4967-B6B4-E87BA8275133}" destId="{B8A540FB-FEEF-4E6C-8B1A-9D349A8E6263}" srcOrd="0" destOrd="0" presId="urn:microsoft.com/office/officeart/2005/8/layout/radial5"/>
    <dgm:cxn modelId="{2A83936E-48E8-49A5-A131-6A37F193F717}" type="presOf" srcId="{D92EA01A-88CD-A84F-9E03-7C4BF4A243AA}" destId="{791CF322-3005-42B1-B030-3821B1271F94}" srcOrd="0" destOrd="0" presId="urn:microsoft.com/office/officeart/2005/8/layout/radial5"/>
    <dgm:cxn modelId="{F3827148-0F2A-463F-9184-1EE5BAF4E724}" srcId="{2E2BF573-8923-8041-B08A-CD0AD92826E5}" destId="{7370EAB3-0C72-4469-BBB8-7D60665AA725}" srcOrd="3" destOrd="0" parTransId="{10F2D689-9209-4967-B6B4-E87BA8275133}" sibTransId="{DA7543CF-8BA8-4006-BD89-F4FD6418BCF3}"/>
    <dgm:cxn modelId="{BC60F13F-025D-4FC5-96C1-1F75624FA195}" type="presOf" srcId="{0D0ADD7D-65D7-1245-8344-FD63ADE51B41}" destId="{F03B5CC3-E3F2-413F-9726-B65CF32C4C9A}" srcOrd="0" destOrd="0" presId="urn:microsoft.com/office/officeart/2005/8/layout/radial5"/>
    <dgm:cxn modelId="{09B274F0-F00B-4782-A134-CF98C8F76E4E}" type="presOf" srcId="{A66CFA45-642F-2A4D-B57A-5C7E0C6D09DF}" destId="{2C6CEF40-7CE1-4032-B2FA-054C7C21EE92}" srcOrd="0" destOrd="0" presId="urn:microsoft.com/office/officeart/2005/8/layout/radial5"/>
    <dgm:cxn modelId="{F4661936-5AC7-4633-8BAE-D0185BC7A506}" type="presOf" srcId="{10F2D689-9209-4967-B6B4-E87BA8275133}" destId="{6DAFE3C0-A56F-42F4-8B14-DD8F86146D8F}" srcOrd="1" destOrd="0" presId="urn:microsoft.com/office/officeart/2005/8/layout/radial5"/>
    <dgm:cxn modelId="{DBA5C0F2-7B01-4DD6-B747-232E27A35E4E}" type="presOf" srcId="{0E3B6540-0322-4CDA-974A-88F40734DFF0}" destId="{97BFD382-21FF-4E46-87C8-6CD8CD129C66}" srcOrd="1" destOrd="0" presId="urn:microsoft.com/office/officeart/2005/8/layout/radial5"/>
    <dgm:cxn modelId="{EB8546B7-5C12-1D40-A46C-6617B2626453}" srcId="{2E2BF573-8923-8041-B08A-CD0AD92826E5}" destId="{5FDF098D-D957-E546-9C1F-C24467239CF0}" srcOrd="0" destOrd="0" parTransId="{A66CFA45-642F-2A4D-B57A-5C7E0C6D09DF}" sibTransId="{22C8B0BE-8854-4C45-981F-8C455046543E}"/>
    <dgm:cxn modelId="{F4B8FBF7-E334-F447-91D2-69D8F935D9FB}" srcId="{2E2BF573-8923-8041-B08A-CD0AD92826E5}" destId="{B4D0BCCD-2482-7440-BB6B-1F03646D8F77}" srcOrd="5" destOrd="0" parTransId="{0D0ADD7D-65D7-1245-8344-FD63ADE51B41}" sibTransId="{6A43AD77-FFE3-F842-A2B0-B3BA5D9B8240}"/>
    <dgm:cxn modelId="{EAC98DB6-D924-43C7-A466-C9397AF2B781}" type="presOf" srcId="{A66CFA45-642F-2A4D-B57A-5C7E0C6D09DF}" destId="{F905C69A-6EA8-449B-A34A-164045E80951}" srcOrd="1" destOrd="0" presId="urn:microsoft.com/office/officeart/2005/8/layout/radial5"/>
    <dgm:cxn modelId="{3822FE73-227B-CC46-9358-9DE02EAEA6DE}" srcId="{2E2BF573-8923-8041-B08A-CD0AD92826E5}" destId="{B29C93C7-D45F-3643-8539-25A849E94E07}" srcOrd="4" destOrd="0" parTransId="{EE6DA093-D79B-2348-A102-C89AC234AA84}" sibTransId="{19A8940E-9EB0-5A40-A2E5-34CC9E12E526}"/>
    <dgm:cxn modelId="{EAEE3CDB-D14C-4AFE-8AAB-B0F4C7B88275}" type="presOf" srcId="{5FDF098D-D957-E546-9C1F-C24467239CF0}" destId="{34867B8B-130C-47D4-B1CC-19BA98813A5A}" srcOrd="0" destOrd="0" presId="urn:microsoft.com/office/officeart/2005/8/layout/radial5"/>
    <dgm:cxn modelId="{ED3767A8-C507-4E87-A192-E715A065E0F6}" type="presOf" srcId="{2E2BF573-8923-8041-B08A-CD0AD92826E5}" destId="{BB77F7E3-2B5C-4F4B-A0DE-CC032698FC6C}" srcOrd="0" destOrd="0" presId="urn:microsoft.com/office/officeart/2005/8/layout/radial5"/>
    <dgm:cxn modelId="{0CAD1583-E215-4BDD-B3C8-F280B161909F}" type="presOf" srcId="{7370EAB3-0C72-4469-BBB8-7D60665AA725}" destId="{7DEF42A4-9236-4385-9B22-21459C7FF03A}" srcOrd="0" destOrd="0" presId="urn:microsoft.com/office/officeart/2005/8/layout/radial5"/>
    <dgm:cxn modelId="{2B22EA1F-9D10-4788-9137-934F43DA7DD3}" type="presOf" srcId="{B29C93C7-D45F-3643-8539-25A849E94E07}" destId="{7A93B06C-ADD4-48E1-BC96-948925C77665}" srcOrd="0" destOrd="0" presId="urn:microsoft.com/office/officeart/2005/8/layout/radial5"/>
    <dgm:cxn modelId="{E7771632-5D56-4D01-A20D-5A8562310F9B}" type="presOf" srcId="{E699EE7F-DEFD-49F2-8A3D-291961736479}" destId="{04B1A358-2366-42FE-BA64-A573001D81FD}" srcOrd="0" destOrd="0" presId="urn:microsoft.com/office/officeart/2005/8/layout/radial5"/>
    <dgm:cxn modelId="{01DE63BA-416D-475C-B8DA-7574C54F56CC}" type="presOf" srcId="{B4D0BCCD-2482-7440-BB6B-1F03646D8F77}" destId="{5DC87557-0F16-44EB-A5EB-D72685276AA2}" srcOrd="0" destOrd="0" presId="urn:microsoft.com/office/officeart/2005/8/layout/radial5"/>
    <dgm:cxn modelId="{5F321A19-FBEF-40C4-BD37-60A0CE0C51CA}" type="presOf" srcId="{6528A996-2EEA-4ACC-9B0B-FB5FB3394686}" destId="{DD483CC9-FE4E-418A-AE6C-7E07F7E86992}" srcOrd="1" destOrd="0" presId="urn:microsoft.com/office/officeart/2005/8/layout/radial5"/>
    <dgm:cxn modelId="{03BF81E1-833C-4D38-927D-F3FC825A47BA}" srcId="{2E2BF573-8923-8041-B08A-CD0AD92826E5}" destId="{05302E63-2A8B-4342-9E43-F093DAF2AA5C}" srcOrd="1" destOrd="0" parTransId="{E699EE7F-DEFD-49F2-8A3D-291961736479}" sibTransId="{20ADF7C1-55EE-4B7F-AD92-A269DD6F0362}"/>
    <dgm:cxn modelId="{037325E5-A864-4BDA-805E-64731DB1820E}" type="presOf" srcId="{E699EE7F-DEFD-49F2-8A3D-291961736479}" destId="{FAEB751A-6E6C-4007-89C8-A7B46F3A570D}" srcOrd="1" destOrd="0" presId="urn:microsoft.com/office/officeart/2005/8/layout/radial5"/>
    <dgm:cxn modelId="{1773F249-0186-4256-A88A-99CACB711601}" type="presParOf" srcId="{791CF322-3005-42B1-B030-3821B1271F94}" destId="{BB77F7E3-2B5C-4F4B-A0DE-CC032698FC6C}" srcOrd="0" destOrd="0" presId="urn:microsoft.com/office/officeart/2005/8/layout/radial5"/>
    <dgm:cxn modelId="{1E4CEAA0-81FF-4948-843E-CB68A98D2D13}" type="presParOf" srcId="{791CF322-3005-42B1-B030-3821B1271F94}" destId="{2C6CEF40-7CE1-4032-B2FA-054C7C21EE92}" srcOrd="1" destOrd="0" presId="urn:microsoft.com/office/officeart/2005/8/layout/radial5"/>
    <dgm:cxn modelId="{69123008-87D1-48D7-869C-92F6116216F0}" type="presParOf" srcId="{2C6CEF40-7CE1-4032-B2FA-054C7C21EE92}" destId="{F905C69A-6EA8-449B-A34A-164045E80951}" srcOrd="0" destOrd="0" presId="urn:microsoft.com/office/officeart/2005/8/layout/radial5"/>
    <dgm:cxn modelId="{B5D2289D-EE59-41C4-B469-24567ADE536B}" type="presParOf" srcId="{791CF322-3005-42B1-B030-3821B1271F94}" destId="{34867B8B-130C-47D4-B1CC-19BA98813A5A}" srcOrd="2" destOrd="0" presId="urn:microsoft.com/office/officeart/2005/8/layout/radial5"/>
    <dgm:cxn modelId="{E28B8D58-D9DB-4DCC-B708-61894219E636}" type="presParOf" srcId="{791CF322-3005-42B1-B030-3821B1271F94}" destId="{04B1A358-2366-42FE-BA64-A573001D81FD}" srcOrd="3" destOrd="0" presId="urn:microsoft.com/office/officeart/2005/8/layout/radial5"/>
    <dgm:cxn modelId="{B4C9C7AC-8EFD-47BD-9D47-DFE8CE68FF8B}" type="presParOf" srcId="{04B1A358-2366-42FE-BA64-A573001D81FD}" destId="{FAEB751A-6E6C-4007-89C8-A7B46F3A570D}" srcOrd="0" destOrd="0" presId="urn:microsoft.com/office/officeart/2005/8/layout/radial5"/>
    <dgm:cxn modelId="{77B0645E-8BF8-4143-A8F0-9B32683720B2}" type="presParOf" srcId="{791CF322-3005-42B1-B030-3821B1271F94}" destId="{6DDE90E6-CB42-479C-8C04-B01D1ECFD6FC}" srcOrd="4" destOrd="0" presId="urn:microsoft.com/office/officeart/2005/8/layout/radial5"/>
    <dgm:cxn modelId="{17F9743C-0B53-4C6F-BABE-FF91226EF9A6}" type="presParOf" srcId="{791CF322-3005-42B1-B030-3821B1271F94}" destId="{935DA5BD-5639-4292-8DAA-CE4DA2A3752F}" srcOrd="5" destOrd="0" presId="urn:microsoft.com/office/officeart/2005/8/layout/radial5"/>
    <dgm:cxn modelId="{54C69C06-0FA0-4670-92B5-485901E5355E}" type="presParOf" srcId="{935DA5BD-5639-4292-8DAA-CE4DA2A3752F}" destId="{97BFD382-21FF-4E46-87C8-6CD8CD129C66}" srcOrd="0" destOrd="0" presId="urn:microsoft.com/office/officeart/2005/8/layout/radial5"/>
    <dgm:cxn modelId="{86A97B1F-80BF-4F8C-976C-2CA1401206D9}" type="presParOf" srcId="{791CF322-3005-42B1-B030-3821B1271F94}" destId="{A0104BD7-9D7F-4BFE-89CC-C9C4FE5AE69B}" srcOrd="6" destOrd="0" presId="urn:microsoft.com/office/officeart/2005/8/layout/radial5"/>
    <dgm:cxn modelId="{0BA5DBF9-C825-4CEF-8075-6107D6620906}" type="presParOf" srcId="{791CF322-3005-42B1-B030-3821B1271F94}" destId="{B8A540FB-FEEF-4E6C-8B1A-9D349A8E6263}" srcOrd="7" destOrd="0" presId="urn:microsoft.com/office/officeart/2005/8/layout/radial5"/>
    <dgm:cxn modelId="{05008C52-FCE8-41A3-8909-5573AB8B1D33}" type="presParOf" srcId="{B8A540FB-FEEF-4E6C-8B1A-9D349A8E6263}" destId="{6DAFE3C0-A56F-42F4-8B14-DD8F86146D8F}" srcOrd="0" destOrd="0" presId="urn:microsoft.com/office/officeart/2005/8/layout/radial5"/>
    <dgm:cxn modelId="{81C9030B-7FA7-47A8-AD26-098846167523}" type="presParOf" srcId="{791CF322-3005-42B1-B030-3821B1271F94}" destId="{7DEF42A4-9236-4385-9B22-21459C7FF03A}" srcOrd="8" destOrd="0" presId="urn:microsoft.com/office/officeart/2005/8/layout/radial5"/>
    <dgm:cxn modelId="{11A1F057-2059-4569-A2E0-BAFE5218E6C9}" type="presParOf" srcId="{791CF322-3005-42B1-B030-3821B1271F94}" destId="{CE31C9EB-DCEC-4212-AE09-8A30E2470B6A}" srcOrd="9" destOrd="0" presId="urn:microsoft.com/office/officeart/2005/8/layout/radial5"/>
    <dgm:cxn modelId="{3EB08374-9187-474F-AAD0-2E8AA91083E8}" type="presParOf" srcId="{CE31C9EB-DCEC-4212-AE09-8A30E2470B6A}" destId="{DF8EA94C-C9ED-49C0-8880-8E3BF807CA8C}" srcOrd="0" destOrd="0" presId="urn:microsoft.com/office/officeart/2005/8/layout/radial5"/>
    <dgm:cxn modelId="{5F54FCAF-4E38-4203-A571-2CC26B6FC2AD}" type="presParOf" srcId="{791CF322-3005-42B1-B030-3821B1271F94}" destId="{7A93B06C-ADD4-48E1-BC96-948925C77665}" srcOrd="10" destOrd="0" presId="urn:microsoft.com/office/officeart/2005/8/layout/radial5"/>
    <dgm:cxn modelId="{7BEECAD8-1B52-4C98-A69E-D056D73AAA93}" type="presParOf" srcId="{791CF322-3005-42B1-B030-3821B1271F94}" destId="{F03B5CC3-E3F2-413F-9726-B65CF32C4C9A}" srcOrd="11" destOrd="0" presId="urn:microsoft.com/office/officeart/2005/8/layout/radial5"/>
    <dgm:cxn modelId="{5D9BFDDB-7248-464C-BBF7-F7652975EC1D}" type="presParOf" srcId="{F03B5CC3-E3F2-413F-9726-B65CF32C4C9A}" destId="{0CD744BE-F169-4113-B38C-C672F781A445}" srcOrd="0" destOrd="0" presId="urn:microsoft.com/office/officeart/2005/8/layout/radial5"/>
    <dgm:cxn modelId="{EF6F6A99-94D0-4B77-B8B7-C9439EC4C478}" type="presParOf" srcId="{791CF322-3005-42B1-B030-3821B1271F94}" destId="{5DC87557-0F16-44EB-A5EB-D72685276AA2}" srcOrd="12" destOrd="0" presId="urn:microsoft.com/office/officeart/2005/8/layout/radial5"/>
    <dgm:cxn modelId="{6948E673-6D18-4238-B7FF-517F66A664DE}" type="presParOf" srcId="{791CF322-3005-42B1-B030-3821B1271F94}" destId="{C7D07AFB-718E-4D61-BAA3-5EA777A94852}" srcOrd="13" destOrd="0" presId="urn:microsoft.com/office/officeart/2005/8/layout/radial5"/>
    <dgm:cxn modelId="{D600788E-D572-4808-9C01-4F33C87FD264}" type="presParOf" srcId="{C7D07AFB-718E-4D61-BAA3-5EA777A94852}" destId="{DD483CC9-FE4E-418A-AE6C-7E07F7E86992}" srcOrd="0" destOrd="0" presId="urn:microsoft.com/office/officeart/2005/8/layout/radial5"/>
    <dgm:cxn modelId="{08812E78-E05B-4079-B035-F8DEB1B8C78C}" type="presParOf" srcId="{791CF322-3005-42B1-B030-3821B1271F94}" destId="{37E1C375-E9FB-46BE-9D8F-41AC6F90FAF6}" srcOrd="14" destOrd="0" presId="urn:microsoft.com/office/officeart/2005/8/layout/radial5"/>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589CC4-8A15-4F5D-BFB6-C689E4D5FA6A}">
      <dsp:nvSpPr>
        <dsp:cNvPr id="0" name=""/>
        <dsp:cNvSpPr/>
      </dsp:nvSpPr>
      <dsp:spPr>
        <a:xfrm>
          <a:off x="0" y="298953"/>
          <a:ext cx="8128000" cy="6715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a:lnSpc>
              <a:spcPct val="90000"/>
            </a:lnSpc>
            <a:spcBef>
              <a:spcPct val="0"/>
            </a:spcBef>
            <a:spcAft>
              <a:spcPct val="35000"/>
            </a:spcAft>
          </a:pPr>
          <a:r>
            <a:rPr lang="es-ES" sz="2800" kern="1200" dirty="0" smtClean="0"/>
            <a:t>DE</a:t>
          </a:r>
          <a:r>
            <a:rPr lang="es-ES" sz="2800" kern="1200" baseline="0" dirty="0" smtClean="0"/>
            <a:t> LA GESTIÓN RESPECTO A SEGURIDAD EN PARQUES</a:t>
          </a:r>
          <a:endParaRPr lang="es-ES" sz="2800" kern="1200" dirty="0"/>
        </a:p>
      </dsp:txBody>
      <dsp:txXfrm>
        <a:off x="32784" y="331737"/>
        <a:ext cx="8062432" cy="606012"/>
      </dsp:txXfrm>
    </dsp:sp>
    <dsp:sp modelId="{89887A90-DADF-40D7-9934-DE661AA5CEDA}">
      <dsp:nvSpPr>
        <dsp:cNvPr id="0" name=""/>
        <dsp:cNvSpPr/>
      </dsp:nvSpPr>
      <dsp:spPr>
        <a:xfrm>
          <a:off x="0" y="970533"/>
          <a:ext cx="8128000" cy="19126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8064" tIns="22860" rIns="128016" bIns="22860" numCol="1" spcCol="1270" anchor="t" anchorCtr="0">
          <a:noAutofit/>
        </a:bodyPr>
        <a:lstStyle/>
        <a:p>
          <a:pPr marL="171450" lvl="1" indent="-171450" algn="just" defTabSz="800100">
            <a:lnSpc>
              <a:spcPct val="90000"/>
            </a:lnSpc>
            <a:spcBef>
              <a:spcPct val="0"/>
            </a:spcBef>
            <a:spcAft>
              <a:spcPct val="20000"/>
            </a:spcAft>
            <a:buChar char="••"/>
          </a:pPr>
          <a:endParaRPr lang="es-ES" sz="1800" kern="1200" dirty="0">
            <a:solidFill>
              <a:schemeClr val="accent5">
                <a:lumMod val="50000"/>
              </a:schemeClr>
            </a:solidFill>
          </a:endParaRPr>
        </a:p>
        <a:p>
          <a:pPr marL="171450" lvl="1" indent="-171450" algn="just" defTabSz="800100">
            <a:lnSpc>
              <a:spcPct val="90000"/>
            </a:lnSpc>
            <a:spcBef>
              <a:spcPct val="0"/>
            </a:spcBef>
            <a:spcAft>
              <a:spcPct val="20000"/>
            </a:spcAft>
            <a:buChar char="••"/>
          </a:pPr>
          <a:r>
            <a:rPr lang="es-ES" sz="1800" b="0" kern="1200" dirty="0" smtClean="0">
              <a:solidFill>
                <a:schemeClr val="accent5">
                  <a:lumMod val="50000"/>
                </a:schemeClr>
              </a:solidFill>
              <a:latin typeface="Arial" panose="020B0604020202020204" pitchFamily="34" charset="0"/>
              <a:cs typeface="Arial" panose="020B0604020202020204" pitchFamily="34" charset="0"/>
            </a:rPr>
            <a:t>La EPMMOP ha realizado mesas de trabajo con funcionarios del Cuerpo de Agentes de Control Metropolitano de Quito para determinar los lineamientos necesarios para la suscripción de un convenio interinstitucional. Además, se ha coordinado con la Policía Nacional la seguridad de los parques.</a:t>
          </a:r>
          <a:endParaRPr lang="es-ES" sz="1800" b="0" kern="1200" dirty="0">
            <a:solidFill>
              <a:schemeClr val="accent5">
                <a:lumMod val="50000"/>
              </a:schemeClr>
            </a:solidFill>
          </a:endParaRPr>
        </a:p>
        <a:p>
          <a:pPr marL="171450" lvl="1" indent="-171450" algn="just" defTabSz="800100">
            <a:lnSpc>
              <a:spcPct val="90000"/>
            </a:lnSpc>
            <a:spcBef>
              <a:spcPct val="0"/>
            </a:spcBef>
            <a:spcAft>
              <a:spcPct val="20000"/>
            </a:spcAft>
            <a:buChar char="••"/>
          </a:pPr>
          <a:endParaRPr lang="es-ES" sz="1800" kern="1200" dirty="0"/>
        </a:p>
      </dsp:txBody>
      <dsp:txXfrm>
        <a:off x="0" y="970533"/>
        <a:ext cx="8128000" cy="1912680"/>
      </dsp:txXfrm>
    </dsp:sp>
    <dsp:sp modelId="{8234FD51-70BE-4827-90F7-0FE8915925C4}">
      <dsp:nvSpPr>
        <dsp:cNvPr id="0" name=""/>
        <dsp:cNvSpPr/>
      </dsp:nvSpPr>
      <dsp:spPr>
        <a:xfrm>
          <a:off x="0" y="2883213"/>
          <a:ext cx="8128000" cy="6715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a:lnSpc>
              <a:spcPct val="90000"/>
            </a:lnSpc>
            <a:spcBef>
              <a:spcPct val="0"/>
            </a:spcBef>
            <a:spcAft>
              <a:spcPct val="35000"/>
            </a:spcAft>
          </a:pPr>
          <a:r>
            <a:rPr lang="es-ES" sz="2800" kern="1200" dirty="0" smtClean="0"/>
            <a:t>DEL PROCESO DE SEGURIDAD PRIVADA </a:t>
          </a:r>
          <a:endParaRPr lang="es-ES" sz="2800" kern="1200" dirty="0"/>
        </a:p>
      </dsp:txBody>
      <dsp:txXfrm>
        <a:off x="32784" y="2915997"/>
        <a:ext cx="8062432" cy="606012"/>
      </dsp:txXfrm>
    </dsp:sp>
    <dsp:sp modelId="{D65240E6-D432-477A-8E56-0F244F783CA3}">
      <dsp:nvSpPr>
        <dsp:cNvPr id="0" name=""/>
        <dsp:cNvSpPr/>
      </dsp:nvSpPr>
      <dsp:spPr>
        <a:xfrm>
          <a:off x="0" y="3554793"/>
          <a:ext cx="8128000" cy="15649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8064" tIns="22860" rIns="128016" bIns="22860" numCol="1" spcCol="1270" anchor="t" anchorCtr="0">
          <a:noAutofit/>
        </a:bodyPr>
        <a:lstStyle/>
        <a:p>
          <a:pPr marL="171450" lvl="1" indent="-171450" algn="just" defTabSz="800100">
            <a:lnSpc>
              <a:spcPct val="90000"/>
            </a:lnSpc>
            <a:spcBef>
              <a:spcPct val="0"/>
            </a:spcBef>
            <a:spcAft>
              <a:spcPct val="20000"/>
            </a:spcAft>
            <a:buChar char="••"/>
          </a:pPr>
          <a:endParaRPr lang="es-ES" sz="1800" kern="1200" dirty="0">
            <a:solidFill>
              <a:schemeClr val="accent5">
                <a:lumMod val="50000"/>
              </a:schemeClr>
            </a:solidFill>
          </a:endParaRPr>
        </a:p>
        <a:p>
          <a:pPr marL="171450" lvl="1" indent="-171450" algn="just" defTabSz="800100">
            <a:lnSpc>
              <a:spcPct val="90000"/>
            </a:lnSpc>
            <a:spcBef>
              <a:spcPct val="0"/>
            </a:spcBef>
            <a:spcAft>
              <a:spcPct val="20000"/>
            </a:spcAft>
            <a:buChar char="••"/>
          </a:pPr>
          <a:r>
            <a:rPr lang="es-EC" sz="1800" kern="1200" dirty="0" smtClean="0">
              <a:solidFill>
                <a:schemeClr val="accent5">
                  <a:lumMod val="50000"/>
                </a:schemeClr>
              </a:solidFill>
              <a:latin typeface="Arial" panose="020B0604020202020204" pitchFamily="34" charset="0"/>
              <a:cs typeface="Arial" panose="020B0604020202020204" pitchFamily="34" charset="0"/>
            </a:rPr>
            <a:t>El Servicio de Seguridad Privada que contrató la EPMMOP, se lo hace con la finalidad de precautelar los bienes patrimoniales de la empresa, tal como los establecen las Normas de Control Interno de la Contraloría General del Estado; y, el aseguramiento de los bienes a través de una póliza de seguros.</a:t>
          </a:r>
          <a:endParaRPr lang="es-ES" sz="1800" kern="1200" dirty="0">
            <a:solidFill>
              <a:schemeClr val="accent5">
                <a:lumMod val="50000"/>
              </a:schemeClr>
            </a:solidFill>
          </a:endParaRPr>
        </a:p>
      </dsp:txBody>
      <dsp:txXfrm>
        <a:off x="0" y="3554793"/>
        <a:ext cx="8128000" cy="156492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77F7E3-2B5C-4F4B-A0DE-CC032698FC6C}">
      <dsp:nvSpPr>
        <dsp:cNvPr id="0" name=""/>
        <dsp:cNvSpPr/>
      </dsp:nvSpPr>
      <dsp:spPr>
        <a:xfrm>
          <a:off x="1577255" y="1325362"/>
          <a:ext cx="1305602" cy="1305602"/>
        </a:xfrm>
        <a:prstGeom prst="ellipse">
          <a:avLst/>
        </a:prstGeom>
        <a:gradFill rotWithShape="0">
          <a:gsLst>
            <a:gs pos="0">
              <a:schemeClr val="accent6">
                <a:alpha val="80000"/>
                <a:hueOff val="0"/>
                <a:satOff val="0"/>
                <a:lumOff val="0"/>
                <a:alphaOff val="0"/>
                <a:satMod val="103000"/>
                <a:lumMod val="102000"/>
                <a:tint val="94000"/>
              </a:schemeClr>
            </a:gs>
            <a:gs pos="50000">
              <a:schemeClr val="accent6">
                <a:alpha val="80000"/>
                <a:hueOff val="0"/>
                <a:satOff val="0"/>
                <a:lumOff val="0"/>
                <a:alphaOff val="0"/>
                <a:satMod val="110000"/>
                <a:lumMod val="100000"/>
                <a:shade val="100000"/>
              </a:schemeClr>
            </a:gs>
            <a:gs pos="100000">
              <a:schemeClr val="accent6">
                <a:alpha val="8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endParaRPr lang="es-EC" sz="1100" b="1" kern="1200" noProof="0" dirty="0">
            <a:solidFill>
              <a:schemeClr val="bg1"/>
            </a:solidFill>
            <a:latin typeface="GeosansLight" panose="02000603020000020003" pitchFamily="2" charset="0"/>
          </a:endParaRPr>
        </a:p>
      </dsp:txBody>
      <dsp:txXfrm>
        <a:off x="1768456" y="1516563"/>
        <a:ext cx="923200" cy="923200"/>
      </dsp:txXfrm>
    </dsp:sp>
    <dsp:sp modelId="{2C6CEF40-7CE1-4032-B2FA-054C7C21EE92}">
      <dsp:nvSpPr>
        <dsp:cNvPr id="0" name=""/>
        <dsp:cNvSpPr/>
      </dsp:nvSpPr>
      <dsp:spPr>
        <a:xfrm rot="16200000">
          <a:off x="2141000" y="975780"/>
          <a:ext cx="178111" cy="373186"/>
        </a:xfrm>
        <a:prstGeom prst="rightArrow">
          <a:avLst>
            <a:gd name="adj1" fmla="val 60000"/>
            <a:gd name="adj2" fmla="val 50000"/>
          </a:avLst>
        </a:prstGeom>
        <a:gradFill rotWithShape="0">
          <a:gsLst>
            <a:gs pos="0">
              <a:schemeClr val="accent6">
                <a:shade val="90000"/>
                <a:hueOff val="0"/>
                <a:satOff val="0"/>
                <a:lumOff val="0"/>
                <a:alphaOff val="0"/>
                <a:satMod val="103000"/>
                <a:lumMod val="102000"/>
                <a:tint val="94000"/>
              </a:schemeClr>
            </a:gs>
            <a:gs pos="50000">
              <a:schemeClr val="accent6">
                <a:shade val="90000"/>
                <a:hueOff val="0"/>
                <a:satOff val="0"/>
                <a:lumOff val="0"/>
                <a:alphaOff val="0"/>
                <a:satMod val="110000"/>
                <a:lumMod val="100000"/>
                <a:shade val="100000"/>
              </a:schemeClr>
            </a:gs>
            <a:gs pos="100000">
              <a:schemeClr val="accent6">
                <a:shade val="9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US" sz="1100" kern="1200">
            <a:solidFill>
              <a:schemeClr val="bg1"/>
            </a:solidFill>
            <a:latin typeface="GeosansLight" panose="02000603020000020003" pitchFamily="2" charset="0"/>
          </a:endParaRPr>
        </a:p>
      </dsp:txBody>
      <dsp:txXfrm>
        <a:off x="2167717" y="1077134"/>
        <a:ext cx="124678" cy="223912"/>
      </dsp:txXfrm>
    </dsp:sp>
    <dsp:sp modelId="{34867B8B-130C-47D4-B1CC-19BA98813A5A}">
      <dsp:nvSpPr>
        <dsp:cNvPr id="0" name=""/>
        <dsp:cNvSpPr/>
      </dsp:nvSpPr>
      <dsp:spPr>
        <a:xfrm>
          <a:off x="1736133" y="1457"/>
          <a:ext cx="987845" cy="987845"/>
        </a:xfrm>
        <a:prstGeom prst="ellipse">
          <a:avLst/>
        </a:prstGeom>
        <a:gradFill rotWithShape="0">
          <a:gsLst>
            <a:gs pos="0">
              <a:schemeClr val="accent6">
                <a:alpha val="90000"/>
                <a:hueOff val="0"/>
                <a:satOff val="0"/>
                <a:lumOff val="0"/>
                <a:alphaOff val="0"/>
                <a:satMod val="103000"/>
                <a:lumMod val="102000"/>
                <a:tint val="94000"/>
              </a:schemeClr>
            </a:gs>
            <a:gs pos="50000">
              <a:schemeClr val="accent6">
                <a:alpha val="90000"/>
                <a:hueOff val="0"/>
                <a:satOff val="0"/>
                <a:lumOff val="0"/>
                <a:alphaOff val="0"/>
                <a:satMod val="110000"/>
                <a:lumMod val="100000"/>
                <a:shade val="100000"/>
              </a:schemeClr>
            </a:gs>
            <a:gs pos="100000">
              <a:schemeClr val="accent6">
                <a:alpha val="9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s-EC" sz="1100" kern="1200" noProof="0" dirty="0">
              <a:solidFill>
                <a:schemeClr val="bg1"/>
              </a:solidFill>
              <a:latin typeface="GeosansLight" panose="02000603020000020003" pitchFamily="2" charset="0"/>
            </a:rPr>
            <a:t>Mantenimiento</a:t>
          </a:r>
        </a:p>
      </dsp:txBody>
      <dsp:txXfrm>
        <a:off x="1880800" y="146124"/>
        <a:ext cx="698511" cy="698511"/>
      </dsp:txXfrm>
    </dsp:sp>
    <dsp:sp modelId="{04B1A358-2366-42FE-BA64-A573001D81FD}">
      <dsp:nvSpPr>
        <dsp:cNvPr id="0" name=""/>
        <dsp:cNvSpPr/>
      </dsp:nvSpPr>
      <dsp:spPr>
        <a:xfrm rot="19285714">
          <a:off x="2778811" y="1282933"/>
          <a:ext cx="178111" cy="373186"/>
        </a:xfrm>
        <a:prstGeom prst="rightArrow">
          <a:avLst>
            <a:gd name="adj1" fmla="val 60000"/>
            <a:gd name="adj2" fmla="val 50000"/>
          </a:avLst>
        </a:prstGeom>
        <a:gradFill rotWithShape="0">
          <a:gsLst>
            <a:gs pos="0">
              <a:schemeClr val="accent6">
                <a:shade val="90000"/>
                <a:hueOff val="63312"/>
                <a:satOff val="-2529"/>
                <a:lumOff val="5865"/>
                <a:alphaOff val="0"/>
                <a:satMod val="103000"/>
                <a:lumMod val="102000"/>
                <a:tint val="94000"/>
              </a:schemeClr>
            </a:gs>
            <a:gs pos="50000">
              <a:schemeClr val="accent6">
                <a:shade val="90000"/>
                <a:hueOff val="63312"/>
                <a:satOff val="-2529"/>
                <a:lumOff val="5865"/>
                <a:alphaOff val="0"/>
                <a:satMod val="110000"/>
                <a:lumMod val="100000"/>
                <a:shade val="100000"/>
              </a:schemeClr>
            </a:gs>
            <a:gs pos="100000">
              <a:schemeClr val="accent6">
                <a:shade val="90000"/>
                <a:hueOff val="63312"/>
                <a:satOff val="-2529"/>
                <a:lumOff val="5865"/>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s-ES" sz="1100" kern="1200">
            <a:solidFill>
              <a:schemeClr val="bg1"/>
            </a:solidFill>
            <a:latin typeface="GeosansLight" panose="02000603020000020003" pitchFamily="2" charset="0"/>
          </a:endParaRPr>
        </a:p>
      </dsp:txBody>
      <dsp:txXfrm>
        <a:off x="2784640" y="1374227"/>
        <a:ext cx="124678" cy="223912"/>
      </dsp:txXfrm>
    </dsp:sp>
    <dsp:sp modelId="{6DDE90E6-CB42-479C-8C04-B01D1ECFD6FC}">
      <dsp:nvSpPr>
        <dsp:cNvPr id="0" name=""/>
        <dsp:cNvSpPr/>
      </dsp:nvSpPr>
      <dsp:spPr>
        <a:xfrm>
          <a:off x="2895421" y="559740"/>
          <a:ext cx="987845" cy="987845"/>
        </a:xfrm>
        <a:prstGeom prst="ellipse">
          <a:avLst/>
        </a:prstGeom>
        <a:gradFill rotWithShape="0">
          <a:gsLst>
            <a:gs pos="0">
              <a:schemeClr val="accent6">
                <a:alpha val="90000"/>
                <a:hueOff val="0"/>
                <a:satOff val="0"/>
                <a:lumOff val="0"/>
                <a:alphaOff val="-6667"/>
                <a:satMod val="103000"/>
                <a:lumMod val="102000"/>
                <a:tint val="94000"/>
              </a:schemeClr>
            </a:gs>
            <a:gs pos="50000">
              <a:schemeClr val="accent6">
                <a:alpha val="90000"/>
                <a:hueOff val="0"/>
                <a:satOff val="0"/>
                <a:lumOff val="0"/>
                <a:alphaOff val="-6667"/>
                <a:satMod val="110000"/>
                <a:lumMod val="100000"/>
                <a:shade val="100000"/>
              </a:schemeClr>
            </a:gs>
            <a:gs pos="100000">
              <a:schemeClr val="accent6">
                <a:alpha val="90000"/>
                <a:hueOff val="0"/>
                <a:satOff val="0"/>
                <a:lumOff val="0"/>
                <a:alphaOff val="-6667"/>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s-EC" sz="1100" kern="1200" noProof="0" dirty="0">
              <a:solidFill>
                <a:schemeClr val="bg1"/>
              </a:solidFill>
              <a:latin typeface="GeosansLight" panose="02000603020000020003" pitchFamily="2" charset="0"/>
            </a:rPr>
            <a:t>Ambientales</a:t>
          </a:r>
        </a:p>
      </dsp:txBody>
      <dsp:txXfrm>
        <a:off x="3040088" y="704407"/>
        <a:ext cx="698511" cy="698511"/>
      </dsp:txXfrm>
    </dsp:sp>
    <dsp:sp modelId="{935DA5BD-5639-4292-8DAA-CE4DA2A3752F}">
      <dsp:nvSpPr>
        <dsp:cNvPr id="0" name=""/>
        <dsp:cNvSpPr/>
      </dsp:nvSpPr>
      <dsp:spPr>
        <a:xfrm rot="771429">
          <a:off x="2936337" y="1973101"/>
          <a:ext cx="178111" cy="373186"/>
        </a:xfrm>
        <a:prstGeom prst="rightArrow">
          <a:avLst>
            <a:gd name="adj1" fmla="val 60000"/>
            <a:gd name="adj2" fmla="val 50000"/>
          </a:avLst>
        </a:prstGeom>
        <a:gradFill rotWithShape="0">
          <a:gsLst>
            <a:gs pos="0">
              <a:schemeClr val="accent6">
                <a:shade val="90000"/>
                <a:hueOff val="126623"/>
                <a:satOff val="-5058"/>
                <a:lumOff val="11730"/>
                <a:alphaOff val="0"/>
                <a:satMod val="103000"/>
                <a:lumMod val="102000"/>
                <a:tint val="94000"/>
              </a:schemeClr>
            </a:gs>
            <a:gs pos="50000">
              <a:schemeClr val="accent6">
                <a:shade val="90000"/>
                <a:hueOff val="126623"/>
                <a:satOff val="-5058"/>
                <a:lumOff val="11730"/>
                <a:alphaOff val="0"/>
                <a:satMod val="110000"/>
                <a:lumMod val="100000"/>
                <a:shade val="100000"/>
              </a:schemeClr>
            </a:gs>
            <a:gs pos="100000">
              <a:schemeClr val="accent6">
                <a:shade val="90000"/>
                <a:hueOff val="126623"/>
                <a:satOff val="-5058"/>
                <a:lumOff val="1173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s-ES" sz="1100" kern="1200">
            <a:solidFill>
              <a:schemeClr val="bg1"/>
            </a:solidFill>
            <a:latin typeface="GeosansLight" panose="02000603020000020003" pitchFamily="2" charset="0"/>
          </a:endParaRPr>
        </a:p>
      </dsp:txBody>
      <dsp:txXfrm>
        <a:off x="2937007" y="2041793"/>
        <a:ext cx="124678" cy="223912"/>
      </dsp:txXfrm>
    </dsp:sp>
    <dsp:sp modelId="{A0104BD7-9D7F-4BFE-89CC-C9C4FE5AE69B}">
      <dsp:nvSpPr>
        <dsp:cNvPr id="0" name=""/>
        <dsp:cNvSpPr/>
      </dsp:nvSpPr>
      <dsp:spPr>
        <a:xfrm>
          <a:off x="3181741" y="1814191"/>
          <a:ext cx="987845" cy="987845"/>
        </a:xfrm>
        <a:prstGeom prst="ellipse">
          <a:avLst/>
        </a:prstGeom>
        <a:gradFill rotWithShape="0">
          <a:gsLst>
            <a:gs pos="0">
              <a:schemeClr val="accent6">
                <a:alpha val="90000"/>
                <a:hueOff val="0"/>
                <a:satOff val="0"/>
                <a:lumOff val="0"/>
                <a:alphaOff val="-13333"/>
                <a:satMod val="103000"/>
                <a:lumMod val="102000"/>
                <a:tint val="94000"/>
              </a:schemeClr>
            </a:gs>
            <a:gs pos="50000">
              <a:schemeClr val="accent6">
                <a:alpha val="90000"/>
                <a:hueOff val="0"/>
                <a:satOff val="0"/>
                <a:lumOff val="0"/>
                <a:alphaOff val="-13333"/>
                <a:satMod val="110000"/>
                <a:lumMod val="100000"/>
                <a:shade val="100000"/>
              </a:schemeClr>
            </a:gs>
            <a:gs pos="100000">
              <a:schemeClr val="accent6">
                <a:alpha val="90000"/>
                <a:hueOff val="0"/>
                <a:satOff val="0"/>
                <a:lumOff val="0"/>
                <a:alphaOff val="-13333"/>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s-EC" sz="1100" kern="1200" noProof="0" dirty="0">
              <a:solidFill>
                <a:schemeClr val="bg1"/>
              </a:solidFill>
              <a:latin typeface="GeosansLight" panose="02000603020000020003" pitchFamily="2" charset="0"/>
            </a:rPr>
            <a:t>Seguridad</a:t>
          </a:r>
        </a:p>
      </dsp:txBody>
      <dsp:txXfrm>
        <a:off x="3326408" y="1958858"/>
        <a:ext cx="698511" cy="698511"/>
      </dsp:txXfrm>
    </dsp:sp>
    <dsp:sp modelId="{B8A540FB-FEEF-4E6C-8B1A-9D349A8E6263}">
      <dsp:nvSpPr>
        <dsp:cNvPr id="0" name=""/>
        <dsp:cNvSpPr/>
      </dsp:nvSpPr>
      <dsp:spPr>
        <a:xfrm rot="3857143">
          <a:off x="2494958" y="2526572"/>
          <a:ext cx="178111" cy="373186"/>
        </a:xfrm>
        <a:prstGeom prst="rightArrow">
          <a:avLst>
            <a:gd name="adj1" fmla="val 60000"/>
            <a:gd name="adj2" fmla="val 50000"/>
          </a:avLst>
        </a:prstGeom>
        <a:gradFill rotWithShape="0">
          <a:gsLst>
            <a:gs pos="0">
              <a:schemeClr val="accent6">
                <a:shade val="90000"/>
                <a:hueOff val="189935"/>
                <a:satOff val="-7587"/>
                <a:lumOff val="17596"/>
                <a:alphaOff val="0"/>
                <a:satMod val="103000"/>
                <a:lumMod val="102000"/>
                <a:tint val="94000"/>
              </a:schemeClr>
            </a:gs>
            <a:gs pos="50000">
              <a:schemeClr val="accent6">
                <a:shade val="90000"/>
                <a:hueOff val="189935"/>
                <a:satOff val="-7587"/>
                <a:lumOff val="17596"/>
                <a:alphaOff val="0"/>
                <a:satMod val="110000"/>
                <a:lumMod val="100000"/>
                <a:shade val="100000"/>
              </a:schemeClr>
            </a:gs>
            <a:gs pos="100000">
              <a:schemeClr val="accent6">
                <a:shade val="90000"/>
                <a:hueOff val="189935"/>
                <a:satOff val="-7587"/>
                <a:lumOff val="17596"/>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s-ES" sz="1100" kern="1200">
            <a:solidFill>
              <a:schemeClr val="bg1"/>
            </a:solidFill>
            <a:latin typeface="GeosansLight" panose="02000603020000020003" pitchFamily="2" charset="0"/>
          </a:endParaRPr>
        </a:p>
      </dsp:txBody>
      <dsp:txXfrm>
        <a:off x="2510083" y="2577138"/>
        <a:ext cx="124678" cy="223912"/>
      </dsp:txXfrm>
    </dsp:sp>
    <dsp:sp modelId="{7DEF42A4-9236-4385-9B22-21459C7FF03A}">
      <dsp:nvSpPr>
        <dsp:cNvPr id="0" name=""/>
        <dsp:cNvSpPr/>
      </dsp:nvSpPr>
      <dsp:spPr>
        <a:xfrm>
          <a:off x="2379489" y="2820183"/>
          <a:ext cx="987845" cy="987845"/>
        </a:xfrm>
        <a:prstGeom prst="ellipse">
          <a:avLst/>
        </a:prstGeom>
        <a:gradFill rotWithShape="0">
          <a:gsLst>
            <a:gs pos="0">
              <a:schemeClr val="accent6">
                <a:alpha val="90000"/>
                <a:hueOff val="0"/>
                <a:satOff val="0"/>
                <a:lumOff val="0"/>
                <a:alphaOff val="-20000"/>
                <a:satMod val="103000"/>
                <a:lumMod val="102000"/>
                <a:tint val="94000"/>
              </a:schemeClr>
            </a:gs>
            <a:gs pos="50000">
              <a:schemeClr val="accent6">
                <a:alpha val="90000"/>
                <a:hueOff val="0"/>
                <a:satOff val="0"/>
                <a:lumOff val="0"/>
                <a:alphaOff val="-20000"/>
                <a:satMod val="110000"/>
                <a:lumMod val="100000"/>
                <a:shade val="100000"/>
              </a:schemeClr>
            </a:gs>
            <a:gs pos="100000">
              <a:schemeClr val="accent6">
                <a:alpha val="90000"/>
                <a:hueOff val="0"/>
                <a:satOff val="0"/>
                <a:lumOff val="0"/>
                <a:alphaOff val="-2000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s-EC" sz="1100" kern="1200" noProof="0" dirty="0">
              <a:solidFill>
                <a:schemeClr val="bg1"/>
              </a:solidFill>
              <a:latin typeface="GeosansLight" panose="02000603020000020003" pitchFamily="2" charset="0"/>
            </a:rPr>
            <a:t>Comercio  y Convenios de uso</a:t>
          </a:r>
        </a:p>
      </dsp:txBody>
      <dsp:txXfrm>
        <a:off x="2524156" y="2964850"/>
        <a:ext cx="698511" cy="698511"/>
      </dsp:txXfrm>
    </dsp:sp>
    <dsp:sp modelId="{CE31C9EB-DCEC-4212-AE09-8A30E2470B6A}">
      <dsp:nvSpPr>
        <dsp:cNvPr id="0" name=""/>
        <dsp:cNvSpPr/>
      </dsp:nvSpPr>
      <dsp:spPr>
        <a:xfrm rot="6942857">
          <a:off x="1787042" y="2526572"/>
          <a:ext cx="178111" cy="373186"/>
        </a:xfrm>
        <a:prstGeom prst="rightArrow">
          <a:avLst>
            <a:gd name="adj1" fmla="val 60000"/>
            <a:gd name="adj2" fmla="val 50000"/>
          </a:avLst>
        </a:prstGeom>
        <a:gradFill rotWithShape="0">
          <a:gsLst>
            <a:gs pos="0">
              <a:schemeClr val="accent6">
                <a:shade val="90000"/>
                <a:hueOff val="253246"/>
                <a:satOff val="-10115"/>
                <a:lumOff val="23461"/>
                <a:alphaOff val="0"/>
                <a:satMod val="103000"/>
                <a:lumMod val="102000"/>
                <a:tint val="94000"/>
              </a:schemeClr>
            </a:gs>
            <a:gs pos="50000">
              <a:schemeClr val="accent6">
                <a:shade val="90000"/>
                <a:hueOff val="253246"/>
                <a:satOff val="-10115"/>
                <a:lumOff val="23461"/>
                <a:alphaOff val="0"/>
                <a:satMod val="110000"/>
                <a:lumMod val="100000"/>
                <a:shade val="100000"/>
              </a:schemeClr>
            </a:gs>
            <a:gs pos="100000">
              <a:schemeClr val="accent6">
                <a:shade val="90000"/>
                <a:hueOff val="253246"/>
                <a:satOff val="-10115"/>
                <a:lumOff val="23461"/>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US" sz="1100" kern="1200">
            <a:solidFill>
              <a:schemeClr val="bg1"/>
            </a:solidFill>
            <a:latin typeface="GeosansLight" panose="02000603020000020003" pitchFamily="2" charset="0"/>
          </a:endParaRPr>
        </a:p>
      </dsp:txBody>
      <dsp:txXfrm rot="10800000">
        <a:off x="1825350" y="2577138"/>
        <a:ext cx="124678" cy="223912"/>
      </dsp:txXfrm>
    </dsp:sp>
    <dsp:sp modelId="{7A93B06C-ADD4-48E1-BC96-948925C77665}">
      <dsp:nvSpPr>
        <dsp:cNvPr id="0" name=""/>
        <dsp:cNvSpPr/>
      </dsp:nvSpPr>
      <dsp:spPr>
        <a:xfrm>
          <a:off x="1092777" y="2820183"/>
          <a:ext cx="987845" cy="987845"/>
        </a:xfrm>
        <a:prstGeom prst="ellipse">
          <a:avLst/>
        </a:prstGeom>
        <a:gradFill rotWithShape="0">
          <a:gsLst>
            <a:gs pos="0">
              <a:schemeClr val="accent6">
                <a:alpha val="90000"/>
                <a:hueOff val="0"/>
                <a:satOff val="0"/>
                <a:lumOff val="0"/>
                <a:alphaOff val="-26667"/>
                <a:satMod val="103000"/>
                <a:lumMod val="102000"/>
                <a:tint val="94000"/>
              </a:schemeClr>
            </a:gs>
            <a:gs pos="50000">
              <a:schemeClr val="accent6">
                <a:alpha val="90000"/>
                <a:hueOff val="0"/>
                <a:satOff val="0"/>
                <a:lumOff val="0"/>
                <a:alphaOff val="-26667"/>
                <a:satMod val="110000"/>
                <a:lumMod val="100000"/>
                <a:shade val="100000"/>
              </a:schemeClr>
            </a:gs>
            <a:gs pos="100000">
              <a:schemeClr val="accent6">
                <a:alpha val="90000"/>
                <a:hueOff val="0"/>
                <a:satOff val="0"/>
                <a:lumOff val="0"/>
                <a:alphaOff val="-26667"/>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s-EC" sz="1100" kern="1200" noProof="0" dirty="0">
              <a:solidFill>
                <a:schemeClr val="bg1"/>
              </a:solidFill>
              <a:latin typeface="GeosansLight" panose="02000603020000020003" pitchFamily="2" charset="0"/>
            </a:rPr>
            <a:t>Recreación y deporte</a:t>
          </a:r>
        </a:p>
      </dsp:txBody>
      <dsp:txXfrm>
        <a:off x="1237444" y="2964850"/>
        <a:ext cx="698511" cy="698511"/>
      </dsp:txXfrm>
    </dsp:sp>
    <dsp:sp modelId="{F03B5CC3-E3F2-413F-9726-B65CF32C4C9A}">
      <dsp:nvSpPr>
        <dsp:cNvPr id="0" name=""/>
        <dsp:cNvSpPr/>
      </dsp:nvSpPr>
      <dsp:spPr>
        <a:xfrm rot="10028571">
          <a:off x="1345663" y="1973101"/>
          <a:ext cx="178111" cy="373186"/>
        </a:xfrm>
        <a:prstGeom prst="rightArrow">
          <a:avLst>
            <a:gd name="adj1" fmla="val 60000"/>
            <a:gd name="adj2" fmla="val 50000"/>
          </a:avLst>
        </a:prstGeom>
        <a:gradFill rotWithShape="0">
          <a:gsLst>
            <a:gs pos="0">
              <a:schemeClr val="accent6">
                <a:shade val="90000"/>
                <a:hueOff val="316558"/>
                <a:satOff val="-12644"/>
                <a:lumOff val="29326"/>
                <a:alphaOff val="0"/>
                <a:satMod val="103000"/>
                <a:lumMod val="102000"/>
                <a:tint val="94000"/>
              </a:schemeClr>
            </a:gs>
            <a:gs pos="50000">
              <a:schemeClr val="accent6">
                <a:shade val="90000"/>
                <a:hueOff val="316558"/>
                <a:satOff val="-12644"/>
                <a:lumOff val="29326"/>
                <a:alphaOff val="0"/>
                <a:satMod val="110000"/>
                <a:lumMod val="100000"/>
                <a:shade val="100000"/>
              </a:schemeClr>
            </a:gs>
            <a:gs pos="100000">
              <a:schemeClr val="accent6">
                <a:shade val="90000"/>
                <a:hueOff val="316558"/>
                <a:satOff val="-12644"/>
                <a:lumOff val="29326"/>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US" sz="1100" kern="1200">
            <a:solidFill>
              <a:schemeClr val="bg1"/>
            </a:solidFill>
            <a:latin typeface="GeosansLight" panose="02000603020000020003" pitchFamily="2" charset="0"/>
          </a:endParaRPr>
        </a:p>
      </dsp:txBody>
      <dsp:txXfrm rot="10800000">
        <a:off x="1398426" y="2041793"/>
        <a:ext cx="124678" cy="223912"/>
      </dsp:txXfrm>
    </dsp:sp>
    <dsp:sp modelId="{5DC87557-0F16-44EB-A5EB-D72685276AA2}">
      <dsp:nvSpPr>
        <dsp:cNvPr id="0" name=""/>
        <dsp:cNvSpPr/>
      </dsp:nvSpPr>
      <dsp:spPr>
        <a:xfrm>
          <a:off x="290526" y="1814191"/>
          <a:ext cx="987845" cy="987845"/>
        </a:xfrm>
        <a:prstGeom prst="ellipse">
          <a:avLst/>
        </a:prstGeom>
        <a:gradFill rotWithShape="0">
          <a:gsLst>
            <a:gs pos="0">
              <a:schemeClr val="accent6">
                <a:alpha val="90000"/>
                <a:hueOff val="0"/>
                <a:satOff val="0"/>
                <a:lumOff val="0"/>
                <a:alphaOff val="-33333"/>
                <a:satMod val="103000"/>
                <a:lumMod val="102000"/>
                <a:tint val="94000"/>
              </a:schemeClr>
            </a:gs>
            <a:gs pos="50000">
              <a:schemeClr val="accent6">
                <a:alpha val="90000"/>
                <a:hueOff val="0"/>
                <a:satOff val="0"/>
                <a:lumOff val="0"/>
                <a:alphaOff val="-33333"/>
                <a:satMod val="110000"/>
                <a:lumMod val="100000"/>
                <a:shade val="100000"/>
              </a:schemeClr>
            </a:gs>
            <a:gs pos="100000">
              <a:schemeClr val="accent6">
                <a:alpha val="90000"/>
                <a:hueOff val="0"/>
                <a:satOff val="0"/>
                <a:lumOff val="0"/>
                <a:alphaOff val="-33333"/>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s-EC" sz="1100" kern="1200" noProof="0" dirty="0">
              <a:solidFill>
                <a:schemeClr val="bg1"/>
              </a:solidFill>
              <a:latin typeface="GeosansLight" panose="02000603020000020003" pitchFamily="2" charset="0"/>
            </a:rPr>
            <a:t>Administración y gestión</a:t>
          </a:r>
        </a:p>
      </dsp:txBody>
      <dsp:txXfrm>
        <a:off x="435193" y="1958858"/>
        <a:ext cx="698511" cy="698511"/>
      </dsp:txXfrm>
    </dsp:sp>
    <dsp:sp modelId="{C7D07AFB-718E-4D61-BAA3-5EA777A94852}">
      <dsp:nvSpPr>
        <dsp:cNvPr id="0" name=""/>
        <dsp:cNvSpPr/>
      </dsp:nvSpPr>
      <dsp:spPr>
        <a:xfrm rot="13114286">
          <a:off x="1503189" y="1282933"/>
          <a:ext cx="178111" cy="373186"/>
        </a:xfrm>
        <a:prstGeom prst="rightArrow">
          <a:avLst>
            <a:gd name="adj1" fmla="val 60000"/>
            <a:gd name="adj2" fmla="val 50000"/>
          </a:avLst>
        </a:prstGeom>
        <a:gradFill rotWithShape="0">
          <a:gsLst>
            <a:gs pos="0">
              <a:schemeClr val="accent6">
                <a:shade val="90000"/>
                <a:hueOff val="379870"/>
                <a:satOff val="-15173"/>
                <a:lumOff val="35191"/>
                <a:alphaOff val="0"/>
                <a:satMod val="103000"/>
                <a:lumMod val="102000"/>
                <a:tint val="94000"/>
              </a:schemeClr>
            </a:gs>
            <a:gs pos="50000">
              <a:schemeClr val="accent6">
                <a:shade val="90000"/>
                <a:hueOff val="379870"/>
                <a:satOff val="-15173"/>
                <a:lumOff val="35191"/>
                <a:alphaOff val="0"/>
                <a:satMod val="110000"/>
                <a:lumMod val="100000"/>
                <a:shade val="100000"/>
              </a:schemeClr>
            </a:gs>
            <a:gs pos="100000">
              <a:schemeClr val="accent6">
                <a:shade val="90000"/>
                <a:hueOff val="379870"/>
                <a:satOff val="-15173"/>
                <a:lumOff val="35191"/>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s-ES" sz="1100" kern="1200">
            <a:solidFill>
              <a:schemeClr val="bg1"/>
            </a:solidFill>
            <a:latin typeface="GeosansLight" panose="02000603020000020003" pitchFamily="2" charset="0"/>
          </a:endParaRPr>
        </a:p>
      </dsp:txBody>
      <dsp:txXfrm rot="10800000">
        <a:off x="1550793" y="1374227"/>
        <a:ext cx="124678" cy="223912"/>
      </dsp:txXfrm>
    </dsp:sp>
    <dsp:sp modelId="{37E1C375-E9FB-46BE-9D8F-41AC6F90FAF6}">
      <dsp:nvSpPr>
        <dsp:cNvPr id="0" name=""/>
        <dsp:cNvSpPr/>
      </dsp:nvSpPr>
      <dsp:spPr>
        <a:xfrm>
          <a:off x="576846" y="559740"/>
          <a:ext cx="987845" cy="987845"/>
        </a:xfrm>
        <a:prstGeom prst="ellipse">
          <a:avLst/>
        </a:prstGeom>
        <a:gradFill rotWithShape="0">
          <a:gsLst>
            <a:gs pos="0">
              <a:schemeClr val="accent6">
                <a:alpha val="90000"/>
                <a:hueOff val="0"/>
                <a:satOff val="0"/>
                <a:lumOff val="0"/>
                <a:alphaOff val="-40000"/>
                <a:satMod val="103000"/>
                <a:lumMod val="102000"/>
                <a:tint val="94000"/>
              </a:schemeClr>
            </a:gs>
            <a:gs pos="50000">
              <a:schemeClr val="accent6">
                <a:alpha val="90000"/>
                <a:hueOff val="0"/>
                <a:satOff val="0"/>
                <a:lumOff val="0"/>
                <a:alphaOff val="-40000"/>
                <a:satMod val="110000"/>
                <a:lumMod val="100000"/>
                <a:shade val="100000"/>
              </a:schemeClr>
            </a:gs>
            <a:gs pos="100000">
              <a:schemeClr val="accent6">
                <a:alpha val="90000"/>
                <a:hueOff val="0"/>
                <a:satOff val="0"/>
                <a:lumOff val="0"/>
                <a:alphaOff val="-4000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s-EC" sz="1100" kern="1200" noProof="0" dirty="0">
              <a:solidFill>
                <a:schemeClr val="bg1"/>
              </a:solidFill>
              <a:latin typeface="GeosansLight" panose="02000603020000020003" pitchFamily="2" charset="0"/>
            </a:rPr>
            <a:t>Educación  y cultura</a:t>
          </a:r>
        </a:p>
      </dsp:txBody>
      <dsp:txXfrm>
        <a:off x="721513" y="704407"/>
        <a:ext cx="698511" cy="698511"/>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0.46925</cdr:x>
      <cdr:y>0.16602</cdr:y>
    </cdr:from>
    <cdr:to>
      <cdr:x>0.53234</cdr:x>
      <cdr:y>0.23245</cdr:y>
    </cdr:to>
    <cdr:sp macro="" textlink="">
      <cdr:nvSpPr>
        <cdr:cNvPr id="3" name="Rectángulo 2"/>
        <cdr:cNvSpPr/>
      </cdr:nvSpPr>
      <cdr:spPr>
        <a:xfrm xmlns:a="http://schemas.openxmlformats.org/drawingml/2006/main" flipH="1">
          <a:off x="4375739" y="769157"/>
          <a:ext cx="588346" cy="307777"/>
        </a:xfrm>
        <a:prstGeom xmlns:a="http://schemas.openxmlformats.org/drawingml/2006/main" prst="rect">
          <a:avLst/>
        </a:prstGeom>
      </cdr:spPr>
      <cdr:txBody>
        <a:bodyPr xmlns:a="http://schemas.openxmlformats.org/drawingml/2006/main" wrap="square">
          <a:spAutoFit/>
        </a:bodyPr>
        <a:lstStyle xmlns:a="http://schemas.openxmlformats.org/drawingml/2006/main">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r"/>
          <a:r>
            <a:rPr lang="es-ES" sz="1400" b="1" dirty="0" smtClean="0">
              <a:solidFill>
                <a:schemeClr val="bg2">
                  <a:lumMod val="75000"/>
                </a:schemeClr>
              </a:solidFill>
              <a:latin typeface="+mj-lt"/>
            </a:rPr>
            <a:t>4 </a:t>
          </a:r>
          <a:r>
            <a:rPr lang="es-ES" sz="1400" b="1" dirty="0" err="1" smtClean="0">
              <a:solidFill>
                <a:schemeClr val="bg2">
                  <a:lumMod val="75000"/>
                </a:schemeClr>
              </a:solidFill>
              <a:latin typeface="+mj-lt"/>
            </a:rPr>
            <a:t>int</a:t>
          </a:r>
          <a:r>
            <a:rPr lang="es-ES" sz="1400" b="1" dirty="0" smtClean="0">
              <a:solidFill>
                <a:schemeClr val="bg2">
                  <a:lumMod val="75000"/>
                </a:schemeClr>
              </a:solidFill>
              <a:latin typeface="+mj-lt"/>
            </a:rPr>
            <a:t>.</a:t>
          </a:r>
          <a:endParaRPr lang="es-ES" sz="1400" b="1" dirty="0">
            <a:solidFill>
              <a:schemeClr val="bg2">
                <a:lumMod val="75000"/>
              </a:schemeClr>
            </a:solidFill>
            <a:latin typeface="+mj-lt"/>
          </a:endParaRPr>
        </a:p>
      </cdr:txBody>
    </cdr:sp>
  </cdr:relSizeAnchor>
  <cdr:relSizeAnchor xmlns:cdr="http://schemas.openxmlformats.org/drawingml/2006/chartDrawing">
    <cdr:from>
      <cdr:x>0.39041</cdr:x>
      <cdr:y>0.16602</cdr:y>
    </cdr:from>
    <cdr:to>
      <cdr:x>0.45351</cdr:x>
      <cdr:y>0.23245</cdr:y>
    </cdr:to>
    <cdr:sp macro="" textlink="">
      <cdr:nvSpPr>
        <cdr:cNvPr id="4" name="Rectángulo 3"/>
        <cdr:cNvSpPr/>
      </cdr:nvSpPr>
      <cdr:spPr>
        <a:xfrm xmlns:a="http://schemas.openxmlformats.org/drawingml/2006/main" flipH="1">
          <a:off x="3640584" y="769157"/>
          <a:ext cx="588347" cy="307777"/>
        </a:xfrm>
        <a:prstGeom xmlns:a="http://schemas.openxmlformats.org/drawingml/2006/main" prst="rect">
          <a:avLst/>
        </a:prstGeom>
      </cdr:spPr>
      <cdr:txBody>
        <a:bodyPr xmlns:a="http://schemas.openxmlformats.org/drawingml/2006/main" wrap="square">
          <a:spAutoFit/>
        </a:bodyPr>
        <a:lstStyle xmlns:a="http://schemas.openxmlformats.org/drawingml/2006/main">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l"/>
          <a:r>
            <a:rPr lang="es-ES" sz="1400" b="1" dirty="0" smtClean="0">
              <a:solidFill>
                <a:schemeClr val="bg2">
                  <a:lumMod val="75000"/>
                </a:schemeClr>
              </a:solidFill>
              <a:latin typeface="+mj-lt"/>
            </a:rPr>
            <a:t>6 </a:t>
          </a:r>
          <a:r>
            <a:rPr lang="es-ES" sz="1400" b="1" dirty="0" err="1" smtClean="0">
              <a:solidFill>
                <a:schemeClr val="bg2">
                  <a:lumMod val="75000"/>
                </a:schemeClr>
              </a:solidFill>
              <a:latin typeface="+mj-lt"/>
            </a:rPr>
            <a:t>int</a:t>
          </a:r>
          <a:r>
            <a:rPr lang="es-ES" sz="1400" b="1" dirty="0" smtClean="0">
              <a:solidFill>
                <a:schemeClr val="bg2">
                  <a:lumMod val="75000"/>
                </a:schemeClr>
              </a:solidFill>
              <a:latin typeface="+mj-lt"/>
            </a:rPr>
            <a:t>.</a:t>
          </a:r>
          <a:endParaRPr lang="es-ES" sz="1400" b="1" dirty="0">
            <a:solidFill>
              <a:schemeClr val="bg2">
                <a:lumMod val="75000"/>
              </a:schemeClr>
            </a:solidFill>
            <a:latin typeface="+mj-lt"/>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C"/>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04BAF01-CA8E-4C33-A2E9-B95777F365A1}" type="datetimeFigureOut">
              <a:rPr lang="es-EC" smtClean="0"/>
              <a:t>29/6/2021</a:t>
            </a:fld>
            <a:endParaRPr lang="es-EC"/>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C"/>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C"/>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F999F16-1F73-4868-A5D3-1B4B8A49A064}" type="slidenum">
              <a:rPr lang="es-EC" smtClean="0"/>
              <a:t>‹Nº›</a:t>
            </a:fld>
            <a:endParaRPr lang="es-EC"/>
          </a:p>
        </p:txBody>
      </p:sp>
    </p:spTree>
    <p:extLst>
      <p:ext uri="{BB962C8B-B14F-4D97-AF65-F5344CB8AC3E}">
        <p14:creationId xmlns:p14="http://schemas.microsoft.com/office/powerpoint/2010/main" val="37136598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4B358E2-1E5B-4318-8865-0E70571D15CA}"/>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EC"/>
          </a:p>
        </p:txBody>
      </p:sp>
      <p:sp>
        <p:nvSpPr>
          <p:cNvPr id="3" name="Subtítulo 2">
            <a:extLst>
              <a:ext uri="{FF2B5EF4-FFF2-40B4-BE49-F238E27FC236}">
                <a16:creationId xmlns:a16="http://schemas.microsoft.com/office/drawing/2014/main" id="{28449EA4-4EC0-4BC0-8B59-09619FA5E37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EC"/>
          </a:p>
        </p:txBody>
      </p:sp>
      <p:sp>
        <p:nvSpPr>
          <p:cNvPr id="4" name="Marcador de fecha 3">
            <a:extLst>
              <a:ext uri="{FF2B5EF4-FFF2-40B4-BE49-F238E27FC236}">
                <a16:creationId xmlns:a16="http://schemas.microsoft.com/office/drawing/2014/main" id="{D2C0B70D-B3D8-4A9B-83AB-CCA68162CC4E}"/>
              </a:ext>
            </a:extLst>
          </p:cNvPr>
          <p:cNvSpPr>
            <a:spLocks noGrp="1"/>
          </p:cNvSpPr>
          <p:nvPr>
            <p:ph type="dt" sz="half" idx="10"/>
          </p:nvPr>
        </p:nvSpPr>
        <p:spPr/>
        <p:txBody>
          <a:bodyPr/>
          <a:lstStyle/>
          <a:p>
            <a:fld id="{1490D32D-EDFA-4BD6-AECD-1C3AE1F4AD2A}" type="datetimeFigureOut">
              <a:rPr lang="es-EC" smtClean="0"/>
              <a:t>29/6/2021</a:t>
            </a:fld>
            <a:endParaRPr lang="es-EC"/>
          </a:p>
        </p:txBody>
      </p:sp>
      <p:sp>
        <p:nvSpPr>
          <p:cNvPr id="5" name="Marcador de pie de página 4">
            <a:extLst>
              <a:ext uri="{FF2B5EF4-FFF2-40B4-BE49-F238E27FC236}">
                <a16:creationId xmlns:a16="http://schemas.microsoft.com/office/drawing/2014/main" id="{C85763F8-7DE6-4ACD-A7CD-186C6B2CBD62}"/>
              </a:ext>
            </a:extLst>
          </p:cNvPr>
          <p:cNvSpPr>
            <a:spLocks noGrp="1"/>
          </p:cNvSpPr>
          <p:nvPr>
            <p:ph type="ftr" sz="quarter" idx="11"/>
          </p:nvPr>
        </p:nvSpPr>
        <p:spPr/>
        <p:txBody>
          <a:bodyPr/>
          <a:lstStyle/>
          <a:p>
            <a:endParaRPr lang="es-EC"/>
          </a:p>
        </p:txBody>
      </p:sp>
      <p:sp>
        <p:nvSpPr>
          <p:cNvPr id="6" name="Marcador de número de diapositiva 5">
            <a:extLst>
              <a:ext uri="{FF2B5EF4-FFF2-40B4-BE49-F238E27FC236}">
                <a16:creationId xmlns:a16="http://schemas.microsoft.com/office/drawing/2014/main" id="{D0519AC9-5CDB-491B-8D2F-09B65B5944EE}"/>
              </a:ext>
            </a:extLst>
          </p:cNvPr>
          <p:cNvSpPr>
            <a:spLocks noGrp="1"/>
          </p:cNvSpPr>
          <p:nvPr>
            <p:ph type="sldNum" sz="quarter" idx="12"/>
          </p:nvPr>
        </p:nvSpPr>
        <p:spPr/>
        <p:txBody>
          <a:bodyPr/>
          <a:lstStyle/>
          <a:p>
            <a:fld id="{E96F5F37-67A1-4086-9B0D-1AB2711FE0DD}" type="slidenum">
              <a:rPr lang="es-EC" smtClean="0"/>
              <a:t>‹Nº›</a:t>
            </a:fld>
            <a:endParaRPr lang="es-EC"/>
          </a:p>
        </p:txBody>
      </p:sp>
    </p:spTree>
    <p:extLst>
      <p:ext uri="{BB962C8B-B14F-4D97-AF65-F5344CB8AC3E}">
        <p14:creationId xmlns:p14="http://schemas.microsoft.com/office/powerpoint/2010/main" val="15578184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6562795-CAC8-490C-B780-167E15DFB5F5}"/>
              </a:ext>
            </a:extLst>
          </p:cNvPr>
          <p:cNvSpPr>
            <a:spLocks noGrp="1"/>
          </p:cNvSpPr>
          <p:nvPr>
            <p:ph type="title"/>
          </p:nvPr>
        </p:nvSpPr>
        <p:spPr/>
        <p:txBody>
          <a:bodyPr/>
          <a:lstStyle/>
          <a:p>
            <a:r>
              <a:rPr lang="es-ES"/>
              <a:t>Haga clic para modificar el estilo de título del patrón</a:t>
            </a:r>
            <a:endParaRPr lang="es-EC"/>
          </a:p>
        </p:txBody>
      </p:sp>
      <p:sp>
        <p:nvSpPr>
          <p:cNvPr id="3" name="Marcador de texto vertical 2">
            <a:extLst>
              <a:ext uri="{FF2B5EF4-FFF2-40B4-BE49-F238E27FC236}">
                <a16:creationId xmlns:a16="http://schemas.microsoft.com/office/drawing/2014/main" id="{40D213BE-BA0B-495F-9347-433F482E6802}"/>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fecha 3">
            <a:extLst>
              <a:ext uri="{FF2B5EF4-FFF2-40B4-BE49-F238E27FC236}">
                <a16:creationId xmlns:a16="http://schemas.microsoft.com/office/drawing/2014/main" id="{C5940C3B-0A7A-491C-86AB-6649A1446BE7}"/>
              </a:ext>
            </a:extLst>
          </p:cNvPr>
          <p:cNvSpPr>
            <a:spLocks noGrp="1"/>
          </p:cNvSpPr>
          <p:nvPr>
            <p:ph type="dt" sz="half" idx="10"/>
          </p:nvPr>
        </p:nvSpPr>
        <p:spPr/>
        <p:txBody>
          <a:bodyPr/>
          <a:lstStyle/>
          <a:p>
            <a:fld id="{1490D32D-EDFA-4BD6-AECD-1C3AE1F4AD2A}" type="datetimeFigureOut">
              <a:rPr lang="es-EC" smtClean="0"/>
              <a:t>29/6/2021</a:t>
            </a:fld>
            <a:endParaRPr lang="es-EC"/>
          </a:p>
        </p:txBody>
      </p:sp>
      <p:sp>
        <p:nvSpPr>
          <p:cNvPr id="5" name="Marcador de pie de página 4">
            <a:extLst>
              <a:ext uri="{FF2B5EF4-FFF2-40B4-BE49-F238E27FC236}">
                <a16:creationId xmlns:a16="http://schemas.microsoft.com/office/drawing/2014/main" id="{62280EAD-C036-4F0D-85C8-EC027707B116}"/>
              </a:ext>
            </a:extLst>
          </p:cNvPr>
          <p:cNvSpPr>
            <a:spLocks noGrp="1"/>
          </p:cNvSpPr>
          <p:nvPr>
            <p:ph type="ftr" sz="quarter" idx="11"/>
          </p:nvPr>
        </p:nvSpPr>
        <p:spPr/>
        <p:txBody>
          <a:bodyPr/>
          <a:lstStyle/>
          <a:p>
            <a:endParaRPr lang="es-EC"/>
          </a:p>
        </p:txBody>
      </p:sp>
      <p:sp>
        <p:nvSpPr>
          <p:cNvPr id="6" name="Marcador de número de diapositiva 5">
            <a:extLst>
              <a:ext uri="{FF2B5EF4-FFF2-40B4-BE49-F238E27FC236}">
                <a16:creationId xmlns:a16="http://schemas.microsoft.com/office/drawing/2014/main" id="{7A449115-BB78-4326-BBD1-EE49213A7339}"/>
              </a:ext>
            </a:extLst>
          </p:cNvPr>
          <p:cNvSpPr>
            <a:spLocks noGrp="1"/>
          </p:cNvSpPr>
          <p:nvPr>
            <p:ph type="sldNum" sz="quarter" idx="12"/>
          </p:nvPr>
        </p:nvSpPr>
        <p:spPr/>
        <p:txBody>
          <a:bodyPr/>
          <a:lstStyle/>
          <a:p>
            <a:fld id="{E96F5F37-67A1-4086-9B0D-1AB2711FE0DD}" type="slidenum">
              <a:rPr lang="es-EC" smtClean="0"/>
              <a:t>‹Nº›</a:t>
            </a:fld>
            <a:endParaRPr lang="es-EC"/>
          </a:p>
        </p:txBody>
      </p:sp>
    </p:spTree>
    <p:extLst>
      <p:ext uri="{BB962C8B-B14F-4D97-AF65-F5344CB8AC3E}">
        <p14:creationId xmlns:p14="http://schemas.microsoft.com/office/powerpoint/2010/main" val="19678379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37979D16-F87C-4D16-BECD-C82BBBE607E4}"/>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EC"/>
          </a:p>
        </p:txBody>
      </p:sp>
      <p:sp>
        <p:nvSpPr>
          <p:cNvPr id="3" name="Marcador de texto vertical 2">
            <a:extLst>
              <a:ext uri="{FF2B5EF4-FFF2-40B4-BE49-F238E27FC236}">
                <a16:creationId xmlns:a16="http://schemas.microsoft.com/office/drawing/2014/main" id="{22535318-00AB-42BE-BD1E-2DA194E374F9}"/>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fecha 3">
            <a:extLst>
              <a:ext uri="{FF2B5EF4-FFF2-40B4-BE49-F238E27FC236}">
                <a16:creationId xmlns:a16="http://schemas.microsoft.com/office/drawing/2014/main" id="{AFD7433B-85F7-4C2C-9946-6BD85EB972AE}"/>
              </a:ext>
            </a:extLst>
          </p:cNvPr>
          <p:cNvSpPr>
            <a:spLocks noGrp="1"/>
          </p:cNvSpPr>
          <p:nvPr>
            <p:ph type="dt" sz="half" idx="10"/>
          </p:nvPr>
        </p:nvSpPr>
        <p:spPr/>
        <p:txBody>
          <a:bodyPr/>
          <a:lstStyle/>
          <a:p>
            <a:fld id="{1490D32D-EDFA-4BD6-AECD-1C3AE1F4AD2A}" type="datetimeFigureOut">
              <a:rPr lang="es-EC" smtClean="0"/>
              <a:t>29/6/2021</a:t>
            </a:fld>
            <a:endParaRPr lang="es-EC"/>
          </a:p>
        </p:txBody>
      </p:sp>
      <p:sp>
        <p:nvSpPr>
          <p:cNvPr id="5" name="Marcador de pie de página 4">
            <a:extLst>
              <a:ext uri="{FF2B5EF4-FFF2-40B4-BE49-F238E27FC236}">
                <a16:creationId xmlns:a16="http://schemas.microsoft.com/office/drawing/2014/main" id="{22463056-35B5-4CB8-A642-D5E033A99718}"/>
              </a:ext>
            </a:extLst>
          </p:cNvPr>
          <p:cNvSpPr>
            <a:spLocks noGrp="1"/>
          </p:cNvSpPr>
          <p:nvPr>
            <p:ph type="ftr" sz="quarter" idx="11"/>
          </p:nvPr>
        </p:nvSpPr>
        <p:spPr/>
        <p:txBody>
          <a:bodyPr/>
          <a:lstStyle/>
          <a:p>
            <a:endParaRPr lang="es-EC"/>
          </a:p>
        </p:txBody>
      </p:sp>
      <p:sp>
        <p:nvSpPr>
          <p:cNvPr id="6" name="Marcador de número de diapositiva 5">
            <a:extLst>
              <a:ext uri="{FF2B5EF4-FFF2-40B4-BE49-F238E27FC236}">
                <a16:creationId xmlns:a16="http://schemas.microsoft.com/office/drawing/2014/main" id="{A2C4A0A1-692A-4181-97EE-66B498D32658}"/>
              </a:ext>
            </a:extLst>
          </p:cNvPr>
          <p:cNvSpPr>
            <a:spLocks noGrp="1"/>
          </p:cNvSpPr>
          <p:nvPr>
            <p:ph type="sldNum" sz="quarter" idx="12"/>
          </p:nvPr>
        </p:nvSpPr>
        <p:spPr/>
        <p:txBody>
          <a:bodyPr/>
          <a:lstStyle/>
          <a:p>
            <a:fld id="{E96F5F37-67A1-4086-9B0D-1AB2711FE0DD}" type="slidenum">
              <a:rPr lang="es-EC" smtClean="0"/>
              <a:t>‹Nº›</a:t>
            </a:fld>
            <a:endParaRPr lang="es-EC"/>
          </a:p>
        </p:txBody>
      </p:sp>
    </p:spTree>
    <p:extLst>
      <p:ext uri="{BB962C8B-B14F-4D97-AF65-F5344CB8AC3E}">
        <p14:creationId xmlns:p14="http://schemas.microsoft.com/office/powerpoint/2010/main" val="39519004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CECA04B-8026-45EA-8486-BC3777700875}"/>
              </a:ext>
            </a:extLst>
          </p:cNvPr>
          <p:cNvSpPr>
            <a:spLocks noGrp="1"/>
          </p:cNvSpPr>
          <p:nvPr>
            <p:ph type="title"/>
          </p:nvPr>
        </p:nvSpPr>
        <p:spPr/>
        <p:txBody>
          <a:bodyPr/>
          <a:lstStyle/>
          <a:p>
            <a:r>
              <a:rPr lang="es-ES"/>
              <a:t>Haga clic para modificar el estilo de título del patrón</a:t>
            </a:r>
            <a:endParaRPr lang="es-EC"/>
          </a:p>
        </p:txBody>
      </p:sp>
      <p:sp>
        <p:nvSpPr>
          <p:cNvPr id="3" name="Marcador de contenido 2">
            <a:extLst>
              <a:ext uri="{FF2B5EF4-FFF2-40B4-BE49-F238E27FC236}">
                <a16:creationId xmlns:a16="http://schemas.microsoft.com/office/drawing/2014/main" id="{16D17237-ACD1-4D37-B745-2F1DEAF29AA2}"/>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fecha 3">
            <a:extLst>
              <a:ext uri="{FF2B5EF4-FFF2-40B4-BE49-F238E27FC236}">
                <a16:creationId xmlns:a16="http://schemas.microsoft.com/office/drawing/2014/main" id="{91B30259-4025-4C29-8DE4-FEF3D968AAB7}"/>
              </a:ext>
            </a:extLst>
          </p:cNvPr>
          <p:cNvSpPr>
            <a:spLocks noGrp="1"/>
          </p:cNvSpPr>
          <p:nvPr>
            <p:ph type="dt" sz="half" idx="10"/>
          </p:nvPr>
        </p:nvSpPr>
        <p:spPr/>
        <p:txBody>
          <a:bodyPr/>
          <a:lstStyle/>
          <a:p>
            <a:fld id="{1490D32D-EDFA-4BD6-AECD-1C3AE1F4AD2A}" type="datetimeFigureOut">
              <a:rPr lang="es-EC" smtClean="0"/>
              <a:t>29/6/2021</a:t>
            </a:fld>
            <a:endParaRPr lang="es-EC"/>
          </a:p>
        </p:txBody>
      </p:sp>
      <p:sp>
        <p:nvSpPr>
          <p:cNvPr id="5" name="Marcador de pie de página 4">
            <a:extLst>
              <a:ext uri="{FF2B5EF4-FFF2-40B4-BE49-F238E27FC236}">
                <a16:creationId xmlns:a16="http://schemas.microsoft.com/office/drawing/2014/main" id="{BFF93D38-A7FD-4F39-8687-D592A826034C}"/>
              </a:ext>
            </a:extLst>
          </p:cNvPr>
          <p:cNvSpPr>
            <a:spLocks noGrp="1"/>
          </p:cNvSpPr>
          <p:nvPr>
            <p:ph type="ftr" sz="quarter" idx="11"/>
          </p:nvPr>
        </p:nvSpPr>
        <p:spPr/>
        <p:txBody>
          <a:bodyPr/>
          <a:lstStyle/>
          <a:p>
            <a:endParaRPr lang="es-EC"/>
          </a:p>
        </p:txBody>
      </p:sp>
      <p:sp>
        <p:nvSpPr>
          <p:cNvPr id="6" name="Marcador de número de diapositiva 5">
            <a:extLst>
              <a:ext uri="{FF2B5EF4-FFF2-40B4-BE49-F238E27FC236}">
                <a16:creationId xmlns:a16="http://schemas.microsoft.com/office/drawing/2014/main" id="{331FA822-BB03-4381-A6AA-6ADE256E3DA1}"/>
              </a:ext>
            </a:extLst>
          </p:cNvPr>
          <p:cNvSpPr>
            <a:spLocks noGrp="1"/>
          </p:cNvSpPr>
          <p:nvPr>
            <p:ph type="sldNum" sz="quarter" idx="12"/>
          </p:nvPr>
        </p:nvSpPr>
        <p:spPr/>
        <p:txBody>
          <a:bodyPr/>
          <a:lstStyle/>
          <a:p>
            <a:fld id="{E96F5F37-67A1-4086-9B0D-1AB2711FE0DD}" type="slidenum">
              <a:rPr lang="es-EC" smtClean="0"/>
              <a:t>‹Nº›</a:t>
            </a:fld>
            <a:endParaRPr lang="es-EC"/>
          </a:p>
        </p:txBody>
      </p:sp>
    </p:spTree>
    <p:extLst>
      <p:ext uri="{BB962C8B-B14F-4D97-AF65-F5344CB8AC3E}">
        <p14:creationId xmlns:p14="http://schemas.microsoft.com/office/powerpoint/2010/main" val="15620713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545E48E-9803-435A-BE19-2F9D42B49AF5}"/>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EC"/>
          </a:p>
        </p:txBody>
      </p:sp>
      <p:sp>
        <p:nvSpPr>
          <p:cNvPr id="3" name="Marcador de texto 2">
            <a:extLst>
              <a:ext uri="{FF2B5EF4-FFF2-40B4-BE49-F238E27FC236}">
                <a16:creationId xmlns:a16="http://schemas.microsoft.com/office/drawing/2014/main" id="{98B1AD2E-9A8B-4E7C-A66A-4960463340C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0994744C-5A32-448A-A83A-83ADEFF5D5C3}"/>
              </a:ext>
            </a:extLst>
          </p:cNvPr>
          <p:cNvSpPr>
            <a:spLocks noGrp="1"/>
          </p:cNvSpPr>
          <p:nvPr>
            <p:ph type="dt" sz="half" idx="10"/>
          </p:nvPr>
        </p:nvSpPr>
        <p:spPr/>
        <p:txBody>
          <a:bodyPr/>
          <a:lstStyle/>
          <a:p>
            <a:fld id="{1490D32D-EDFA-4BD6-AECD-1C3AE1F4AD2A}" type="datetimeFigureOut">
              <a:rPr lang="es-EC" smtClean="0"/>
              <a:t>29/6/2021</a:t>
            </a:fld>
            <a:endParaRPr lang="es-EC"/>
          </a:p>
        </p:txBody>
      </p:sp>
      <p:sp>
        <p:nvSpPr>
          <p:cNvPr id="5" name="Marcador de pie de página 4">
            <a:extLst>
              <a:ext uri="{FF2B5EF4-FFF2-40B4-BE49-F238E27FC236}">
                <a16:creationId xmlns:a16="http://schemas.microsoft.com/office/drawing/2014/main" id="{84184077-C401-474F-8905-0A43940275A0}"/>
              </a:ext>
            </a:extLst>
          </p:cNvPr>
          <p:cNvSpPr>
            <a:spLocks noGrp="1"/>
          </p:cNvSpPr>
          <p:nvPr>
            <p:ph type="ftr" sz="quarter" idx="11"/>
          </p:nvPr>
        </p:nvSpPr>
        <p:spPr/>
        <p:txBody>
          <a:bodyPr/>
          <a:lstStyle/>
          <a:p>
            <a:endParaRPr lang="es-EC"/>
          </a:p>
        </p:txBody>
      </p:sp>
      <p:sp>
        <p:nvSpPr>
          <p:cNvPr id="6" name="Marcador de número de diapositiva 5">
            <a:extLst>
              <a:ext uri="{FF2B5EF4-FFF2-40B4-BE49-F238E27FC236}">
                <a16:creationId xmlns:a16="http://schemas.microsoft.com/office/drawing/2014/main" id="{A95ECC48-6D41-458F-83EE-826F43B51531}"/>
              </a:ext>
            </a:extLst>
          </p:cNvPr>
          <p:cNvSpPr>
            <a:spLocks noGrp="1"/>
          </p:cNvSpPr>
          <p:nvPr>
            <p:ph type="sldNum" sz="quarter" idx="12"/>
          </p:nvPr>
        </p:nvSpPr>
        <p:spPr/>
        <p:txBody>
          <a:bodyPr/>
          <a:lstStyle/>
          <a:p>
            <a:fld id="{E96F5F37-67A1-4086-9B0D-1AB2711FE0DD}" type="slidenum">
              <a:rPr lang="es-EC" smtClean="0"/>
              <a:t>‹Nº›</a:t>
            </a:fld>
            <a:endParaRPr lang="es-EC"/>
          </a:p>
        </p:txBody>
      </p:sp>
    </p:spTree>
    <p:extLst>
      <p:ext uri="{BB962C8B-B14F-4D97-AF65-F5344CB8AC3E}">
        <p14:creationId xmlns:p14="http://schemas.microsoft.com/office/powerpoint/2010/main" val="3032780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1348042-FFF5-4D1F-9179-CFA0E90C9557}"/>
              </a:ext>
            </a:extLst>
          </p:cNvPr>
          <p:cNvSpPr>
            <a:spLocks noGrp="1"/>
          </p:cNvSpPr>
          <p:nvPr>
            <p:ph type="title"/>
          </p:nvPr>
        </p:nvSpPr>
        <p:spPr/>
        <p:txBody>
          <a:bodyPr/>
          <a:lstStyle/>
          <a:p>
            <a:r>
              <a:rPr lang="es-ES"/>
              <a:t>Haga clic para modificar el estilo de título del patrón</a:t>
            </a:r>
            <a:endParaRPr lang="es-EC"/>
          </a:p>
        </p:txBody>
      </p:sp>
      <p:sp>
        <p:nvSpPr>
          <p:cNvPr id="3" name="Marcador de contenido 2">
            <a:extLst>
              <a:ext uri="{FF2B5EF4-FFF2-40B4-BE49-F238E27FC236}">
                <a16:creationId xmlns:a16="http://schemas.microsoft.com/office/drawing/2014/main" id="{E665307C-8DD0-427F-8FBB-B15BC29A5556}"/>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contenido 3">
            <a:extLst>
              <a:ext uri="{FF2B5EF4-FFF2-40B4-BE49-F238E27FC236}">
                <a16:creationId xmlns:a16="http://schemas.microsoft.com/office/drawing/2014/main" id="{9D16C2A5-954D-4F80-8F5A-B428E7653D86}"/>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5" name="Marcador de fecha 4">
            <a:extLst>
              <a:ext uri="{FF2B5EF4-FFF2-40B4-BE49-F238E27FC236}">
                <a16:creationId xmlns:a16="http://schemas.microsoft.com/office/drawing/2014/main" id="{B0B7C012-13BB-4F07-9319-3C1B95AF6C33}"/>
              </a:ext>
            </a:extLst>
          </p:cNvPr>
          <p:cNvSpPr>
            <a:spLocks noGrp="1"/>
          </p:cNvSpPr>
          <p:nvPr>
            <p:ph type="dt" sz="half" idx="10"/>
          </p:nvPr>
        </p:nvSpPr>
        <p:spPr/>
        <p:txBody>
          <a:bodyPr/>
          <a:lstStyle/>
          <a:p>
            <a:fld id="{1490D32D-EDFA-4BD6-AECD-1C3AE1F4AD2A}" type="datetimeFigureOut">
              <a:rPr lang="es-EC" smtClean="0"/>
              <a:t>29/6/2021</a:t>
            </a:fld>
            <a:endParaRPr lang="es-EC"/>
          </a:p>
        </p:txBody>
      </p:sp>
      <p:sp>
        <p:nvSpPr>
          <p:cNvPr id="6" name="Marcador de pie de página 5">
            <a:extLst>
              <a:ext uri="{FF2B5EF4-FFF2-40B4-BE49-F238E27FC236}">
                <a16:creationId xmlns:a16="http://schemas.microsoft.com/office/drawing/2014/main" id="{55F5F2DB-E35E-4132-A3D8-C7F5CB0B04B0}"/>
              </a:ext>
            </a:extLst>
          </p:cNvPr>
          <p:cNvSpPr>
            <a:spLocks noGrp="1"/>
          </p:cNvSpPr>
          <p:nvPr>
            <p:ph type="ftr" sz="quarter" idx="11"/>
          </p:nvPr>
        </p:nvSpPr>
        <p:spPr/>
        <p:txBody>
          <a:bodyPr/>
          <a:lstStyle/>
          <a:p>
            <a:endParaRPr lang="es-EC"/>
          </a:p>
        </p:txBody>
      </p:sp>
      <p:sp>
        <p:nvSpPr>
          <p:cNvPr id="7" name="Marcador de número de diapositiva 6">
            <a:extLst>
              <a:ext uri="{FF2B5EF4-FFF2-40B4-BE49-F238E27FC236}">
                <a16:creationId xmlns:a16="http://schemas.microsoft.com/office/drawing/2014/main" id="{F3E63B08-B18A-4202-9959-5EA2E779ED89}"/>
              </a:ext>
            </a:extLst>
          </p:cNvPr>
          <p:cNvSpPr>
            <a:spLocks noGrp="1"/>
          </p:cNvSpPr>
          <p:nvPr>
            <p:ph type="sldNum" sz="quarter" idx="12"/>
          </p:nvPr>
        </p:nvSpPr>
        <p:spPr/>
        <p:txBody>
          <a:bodyPr/>
          <a:lstStyle/>
          <a:p>
            <a:fld id="{E96F5F37-67A1-4086-9B0D-1AB2711FE0DD}" type="slidenum">
              <a:rPr lang="es-EC" smtClean="0"/>
              <a:t>‹Nº›</a:t>
            </a:fld>
            <a:endParaRPr lang="es-EC"/>
          </a:p>
        </p:txBody>
      </p:sp>
    </p:spTree>
    <p:extLst>
      <p:ext uri="{BB962C8B-B14F-4D97-AF65-F5344CB8AC3E}">
        <p14:creationId xmlns:p14="http://schemas.microsoft.com/office/powerpoint/2010/main" val="10349962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5799A92-75C9-4D40-9AB6-1811B50A9700}"/>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EC"/>
          </a:p>
        </p:txBody>
      </p:sp>
      <p:sp>
        <p:nvSpPr>
          <p:cNvPr id="3" name="Marcador de texto 2">
            <a:extLst>
              <a:ext uri="{FF2B5EF4-FFF2-40B4-BE49-F238E27FC236}">
                <a16:creationId xmlns:a16="http://schemas.microsoft.com/office/drawing/2014/main" id="{FE55E50F-6BF6-429E-9DE0-287C69865BE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A34385CC-B905-486B-BAF0-04EBE1C8EA8F}"/>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5" name="Marcador de texto 4">
            <a:extLst>
              <a:ext uri="{FF2B5EF4-FFF2-40B4-BE49-F238E27FC236}">
                <a16:creationId xmlns:a16="http://schemas.microsoft.com/office/drawing/2014/main" id="{8A605D95-9CD4-40AA-A284-70366F2DE80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FEA3C9BD-CADE-476E-860F-B9B7FF5890CA}"/>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7" name="Marcador de fecha 6">
            <a:extLst>
              <a:ext uri="{FF2B5EF4-FFF2-40B4-BE49-F238E27FC236}">
                <a16:creationId xmlns:a16="http://schemas.microsoft.com/office/drawing/2014/main" id="{EF630D6F-DBBE-4BBE-99F2-6CDB573B0FE2}"/>
              </a:ext>
            </a:extLst>
          </p:cNvPr>
          <p:cNvSpPr>
            <a:spLocks noGrp="1"/>
          </p:cNvSpPr>
          <p:nvPr>
            <p:ph type="dt" sz="half" idx="10"/>
          </p:nvPr>
        </p:nvSpPr>
        <p:spPr/>
        <p:txBody>
          <a:bodyPr/>
          <a:lstStyle/>
          <a:p>
            <a:fld id="{1490D32D-EDFA-4BD6-AECD-1C3AE1F4AD2A}" type="datetimeFigureOut">
              <a:rPr lang="es-EC" smtClean="0"/>
              <a:t>29/6/2021</a:t>
            </a:fld>
            <a:endParaRPr lang="es-EC"/>
          </a:p>
        </p:txBody>
      </p:sp>
      <p:sp>
        <p:nvSpPr>
          <p:cNvPr id="8" name="Marcador de pie de página 7">
            <a:extLst>
              <a:ext uri="{FF2B5EF4-FFF2-40B4-BE49-F238E27FC236}">
                <a16:creationId xmlns:a16="http://schemas.microsoft.com/office/drawing/2014/main" id="{5BE35565-DA6F-4032-B0F7-B9EE399868E8}"/>
              </a:ext>
            </a:extLst>
          </p:cNvPr>
          <p:cNvSpPr>
            <a:spLocks noGrp="1"/>
          </p:cNvSpPr>
          <p:nvPr>
            <p:ph type="ftr" sz="quarter" idx="11"/>
          </p:nvPr>
        </p:nvSpPr>
        <p:spPr/>
        <p:txBody>
          <a:bodyPr/>
          <a:lstStyle/>
          <a:p>
            <a:endParaRPr lang="es-EC"/>
          </a:p>
        </p:txBody>
      </p:sp>
      <p:sp>
        <p:nvSpPr>
          <p:cNvPr id="9" name="Marcador de número de diapositiva 8">
            <a:extLst>
              <a:ext uri="{FF2B5EF4-FFF2-40B4-BE49-F238E27FC236}">
                <a16:creationId xmlns:a16="http://schemas.microsoft.com/office/drawing/2014/main" id="{289E9617-8378-4875-923E-ED4A7ABE42DE}"/>
              </a:ext>
            </a:extLst>
          </p:cNvPr>
          <p:cNvSpPr>
            <a:spLocks noGrp="1"/>
          </p:cNvSpPr>
          <p:nvPr>
            <p:ph type="sldNum" sz="quarter" idx="12"/>
          </p:nvPr>
        </p:nvSpPr>
        <p:spPr/>
        <p:txBody>
          <a:bodyPr/>
          <a:lstStyle/>
          <a:p>
            <a:fld id="{E96F5F37-67A1-4086-9B0D-1AB2711FE0DD}" type="slidenum">
              <a:rPr lang="es-EC" smtClean="0"/>
              <a:t>‹Nº›</a:t>
            </a:fld>
            <a:endParaRPr lang="es-EC"/>
          </a:p>
        </p:txBody>
      </p:sp>
    </p:spTree>
    <p:extLst>
      <p:ext uri="{BB962C8B-B14F-4D97-AF65-F5344CB8AC3E}">
        <p14:creationId xmlns:p14="http://schemas.microsoft.com/office/powerpoint/2010/main" val="6375612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4D072F7-29C2-4B14-9962-04F129541791}"/>
              </a:ext>
            </a:extLst>
          </p:cNvPr>
          <p:cNvSpPr>
            <a:spLocks noGrp="1"/>
          </p:cNvSpPr>
          <p:nvPr>
            <p:ph type="title"/>
          </p:nvPr>
        </p:nvSpPr>
        <p:spPr/>
        <p:txBody>
          <a:bodyPr/>
          <a:lstStyle/>
          <a:p>
            <a:r>
              <a:rPr lang="es-ES"/>
              <a:t>Haga clic para modificar el estilo de título del patrón</a:t>
            </a:r>
            <a:endParaRPr lang="es-EC"/>
          </a:p>
        </p:txBody>
      </p:sp>
      <p:sp>
        <p:nvSpPr>
          <p:cNvPr id="3" name="Marcador de fecha 2">
            <a:extLst>
              <a:ext uri="{FF2B5EF4-FFF2-40B4-BE49-F238E27FC236}">
                <a16:creationId xmlns:a16="http://schemas.microsoft.com/office/drawing/2014/main" id="{5936558C-B87C-4219-88AF-892EDAF83737}"/>
              </a:ext>
            </a:extLst>
          </p:cNvPr>
          <p:cNvSpPr>
            <a:spLocks noGrp="1"/>
          </p:cNvSpPr>
          <p:nvPr>
            <p:ph type="dt" sz="half" idx="10"/>
          </p:nvPr>
        </p:nvSpPr>
        <p:spPr/>
        <p:txBody>
          <a:bodyPr/>
          <a:lstStyle/>
          <a:p>
            <a:fld id="{1490D32D-EDFA-4BD6-AECD-1C3AE1F4AD2A}" type="datetimeFigureOut">
              <a:rPr lang="es-EC" smtClean="0"/>
              <a:t>29/6/2021</a:t>
            </a:fld>
            <a:endParaRPr lang="es-EC"/>
          </a:p>
        </p:txBody>
      </p:sp>
      <p:sp>
        <p:nvSpPr>
          <p:cNvPr id="4" name="Marcador de pie de página 3">
            <a:extLst>
              <a:ext uri="{FF2B5EF4-FFF2-40B4-BE49-F238E27FC236}">
                <a16:creationId xmlns:a16="http://schemas.microsoft.com/office/drawing/2014/main" id="{8D7EC5CE-90F3-4C75-A410-8A3444936A5C}"/>
              </a:ext>
            </a:extLst>
          </p:cNvPr>
          <p:cNvSpPr>
            <a:spLocks noGrp="1"/>
          </p:cNvSpPr>
          <p:nvPr>
            <p:ph type="ftr" sz="quarter" idx="11"/>
          </p:nvPr>
        </p:nvSpPr>
        <p:spPr/>
        <p:txBody>
          <a:bodyPr/>
          <a:lstStyle/>
          <a:p>
            <a:endParaRPr lang="es-EC"/>
          </a:p>
        </p:txBody>
      </p:sp>
      <p:sp>
        <p:nvSpPr>
          <p:cNvPr id="5" name="Marcador de número de diapositiva 4">
            <a:extLst>
              <a:ext uri="{FF2B5EF4-FFF2-40B4-BE49-F238E27FC236}">
                <a16:creationId xmlns:a16="http://schemas.microsoft.com/office/drawing/2014/main" id="{1CFD7B8E-88AB-47A2-9D4A-0071942621D5}"/>
              </a:ext>
            </a:extLst>
          </p:cNvPr>
          <p:cNvSpPr>
            <a:spLocks noGrp="1"/>
          </p:cNvSpPr>
          <p:nvPr>
            <p:ph type="sldNum" sz="quarter" idx="12"/>
          </p:nvPr>
        </p:nvSpPr>
        <p:spPr/>
        <p:txBody>
          <a:bodyPr/>
          <a:lstStyle/>
          <a:p>
            <a:fld id="{E96F5F37-67A1-4086-9B0D-1AB2711FE0DD}" type="slidenum">
              <a:rPr lang="es-EC" smtClean="0"/>
              <a:t>‹Nº›</a:t>
            </a:fld>
            <a:endParaRPr lang="es-EC"/>
          </a:p>
        </p:txBody>
      </p:sp>
    </p:spTree>
    <p:extLst>
      <p:ext uri="{BB962C8B-B14F-4D97-AF65-F5344CB8AC3E}">
        <p14:creationId xmlns:p14="http://schemas.microsoft.com/office/powerpoint/2010/main" val="7302496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12BD060E-669E-456D-BCEA-3C7755B7595D}"/>
              </a:ext>
            </a:extLst>
          </p:cNvPr>
          <p:cNvSpPr>
            <a:spLocks noGrp="1"/>
          </p:cNvSpPr>
          <p:nvPr>
            <p:ph type="dt" sz="half" idx="10"/>
          </p:nvPr>
        </p:nvSpPr>
        <p:spPr/>
        <p:txBody>
          <a:bodyPr/>
          <a:lstStyle/>
          <a:p>
            <a:fld id="{1490D32D-EDFA-4BD6-AECD-1C3AE1F4AD2A}" type="datetimeFigureOut">
              <a:rPr lang="es-EC" smtClean="0"/>
              <a:t>29/6/2021</a:t>
            </a:fld>
            <a:endParaRPr lang="es-EC"/>
          </a:p>
        </p:txBody>
      </p:sp>
      <p:sp>
        <p:nvSpPr>
          <p:cNvPr id="3" name="Marcador de pie de página 2">
            <a:extLst>
              <a:ext uri="{FF2B5EF4-FFF2-40B4-BE49-F238E27FC236}">
                <a16:creationId xmlns:a16="http://schemas.microsoft.com/office/drawing/2014/main" id="{0677A058-1B11-44D9-B6CF-87F0D3A80387}"/>
              </a:ext>
            </a:extLst>
          </p:cNvPr>
          <p:cNvSpPr>
            <a:spLocks noGrp="1"/>
          </p:cNvSpPr>
          <p:nvPr>
            <p:ph type="ftr" sz="quarter" idx="11"/>
          </p:nvPr>
        </p:nvSpPr>
        <p:spPr/>
        <p:txBody>
          <a:bodyPr/>
          <a:lstStyle/>
          <a:p>
            <a:endParaRPr lang="es-EC"/>
          </a:p>
        </p:txBody>
      </p:sp>
      <p:sp>
        <p:nvSpPr>
          <p:cNvPr id="4" name="Marcador de número de diapositiva 3">
            <a:extLst>
              <a:ext uri="{FF2B5EF4-FFF2-40B4-BE49-F238E27FC236}">
                <a16:creationId xmlns:a16="http://schemas.microsoft.com/office/drawing/2014/main" id="{0A1087F5-C1B5-4AD0-8BC0-6EDFA3B78EC8}"/>
              </a:ext>
            </a:extLst>
          </p:cNvPr>
          <p:cNvSpPr>
            <a:spLocks noGrp="1"/>
          </p:cNvSpPr>
          <p:nvPr>
            <p:ph type="sldNum" sz="quarter" idx="12"/>
          </p:nvPr>
        </p:nvSpPr>
        <p:spPr/>
        <p:txBody>
          <a:bodyPr/>
          <a:lstStyle/>
          <a:p>
            <a:fld id="{E96F5F37-67A1-4086-9B0D-1AB2711FE0DD}" type="slidenum">
              <a:rPr lang="es-EC" smtClean="0"/>
              <a:t>‹Nº›</a:t>
            </a:fld>
            <a:endParaRPr lang="es-EC"/>
          </a:p>
        </p:txBody>
      </p:sp>
    </p:spTree>
    <p:extLst>
      <p:ext uri="{BB962C8B-B14F-4D97-AF65-F5344CB8AC3E}">
        <p14:creationId xmlns:p14="http://schemas.microsoft.com/office/powerpoint/2010/main" val="21679067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5C209C1-E3EA-4AE4-BFA7-3A20CA7117F4}"/>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EC"/>
          </a:p>
        </p:txBody>
      </p:sp>
      <p:sp>
        <p:nvSpPr>
          <p:cNvPr id="3" name="Marcador de contenido 2">
            <a:extLst>
              <a:ext uri="{FF2B5EF4-FFF2-40B4-BE49-F238E27FC236}">
                <a16:creationId xmlns:a16="http://schemas.microsoft.com/office/drawing/2014/main" id="{3C038F1C-904B-4AD7-9AD8-F2223DC028F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texto 3">
            <a:extLst>
              <a:ext uri="{FF2B5EF4-FFF2-40B4-BE49-F238E27FC236}">
                <a16:creationId xmlns:a16="http://schemas.microsoft.com/office/drawing/2014/main" id="{AC24290F-6D0D-46A5-A449-355D678B15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564EF1B2-B5AF-423C-B37B-BBB2F3BE762B}"/>
              </a:ext>
            </a:extLst>
          </p:cNvPr>
          <p:cNvSpPr>
            <a:spLocks noGrp="1"/>
          </p:cNvSpPr>
          <p:nvPr>
            <p:ph type="dt" sz="half" idx="10"/>
          </p:nvPr>
        </p:nvSpPr>
        <p:spPr/>
        <p:txBody>
          <a:bodyPr/>
          <a:lstStyle/>
          <a:p>
            <a:fld id="{1490D32D-EDFA-4BD6-AECD-1C3AE1F4AD2A}" type="datetimeFigureOut">
              <a:rPr lang="es-EC" smtClean="0"/>
              <a:t>29/6/2021</a:t>
            </a:fld>
            <a:endParaRPr lang="es-EC"/>
          </a:p>
        </p:txBody>
      </p:sp>
      <p:sp>
        <p:nvSpPr>
          <p:cNvPr id="6" name="Marcador de pie de página 5">
            <a:extLst>
              <a:ext uri="{FF2B5EF4-FFF2-40B4-BE49-F238E27FC236}">
                <a16:creationId xmlns:a16="http://schemas.microsoft.com/office/drawing/2014/main" id="{7EA4DD0D-F8EB-47CD-AB7A-B27922C37938}"/>
              </a:ext>
            </a:extLst>
          </p:cNvPr>
          <p:cNvSpPr>
            <a:spLocks noGrp="1"/>
          </p:cNvSpPr>
          <p:nvPr>
            <p:ph type="ftr" sz="quarter" idx="11"/>
          </p:nvPr>
        </p:nvSpPr>
        <p:spPr/>
        <p:txBody>
          <a:bodyPr/>
          <a:lstStyle/>
          <a:p>
            <a:endParaRPr lang="es-EC"/>
          </a:p>
        </p:txBody>
      </p:sp>
      <p:sp>
        <p:nvSpPr>
          <p:cNvPr id="7" name="Marcador de número de diapositiva 6">
            <a:extLst>
              <a:ext uri="{FF2B5EF4-FFF2-40B4-BE49-F238E27FC236}">
                <a16:creationId xmlns:a16="http://schemas.microsoft.com/office/drawing/2014/main" id="{8D243337-8BDF-478D-881A-3EF5CB946D37}"/>
              </a:ext>
            </a:extLst>
          </p:cNvPr>
          <p:cNvSpPr>
            <a:spLocks noGrp="1"/>
          </p:cNvSpPr>
          <p:nvPr>
            <p:ph type="sldNum" sz="quarter" idx="12"/>
          </p:nvPr>
        </p:nvSpPr>
        <p:spPr/>
        <p:txBody>
          <a:bodyPr/>
          <a:lstStyle/>
          <a:p>
            <a:fld id="{E96F5F37-67A1-4086-9B0D-1AB2711FE0DD}" type="slidenum">
              <a:rPr lang="es-EC" smtClean="0"/>
              <a:t>‹Nº›</a:t>
            </a:fld>
            <a:endParaRPr lang="es-EC"/>
          </a:p>
        </p:txBody>
      </p:sp>
    </p:spTree>
    <p:extLst>
      <p:ext uri="{BB962C8B-B14F-4D97-AF65-F5344CB8AC3E}">
        <p14:creationId xmlns:p14="http://schemas.microsoft.com/office/powerpoint/2010/main" val="26619337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430DB48-8B14-4ED4-AB24-EF548A23FCE3}"/>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EC"/>
          </a:p>
        </p:txBody>
      </p:sp>
      <p:sp>
        <p:nvSpPr>
          <p:cNvPr id="3" name="Marcador de posición de imagen 2">
            <a:extLst>
              <a:ext uri="{FF2B5EF4-FFF2-40B4-BE49-F238E27FC236}">
                <a16:creationId xmlns:a16="http://schemas.microsoft.com/office/drawing/2014/main" id="{A5799495-EF8E-4226-80AB-9E365D0FE0F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C"/>
          </a:p>
        </p:txBody>
      </p:sp>
      <p:sp>
        <p:nvSpPr>
          <p:cNvPr id="4" name="Marcador de texto 3">
            <a:extLst>
              <a:ext uri="{FF2B5EF4-FFF2-40B4-BE49-F238E27FC236}">
                <a16:creationId xmlns:a16="http://schemas.microsoft.com/office/drawing/2014/main" id="{DB79B70F-4688-4815-A229-470A839C6F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DCC634F2-A5D1-4C9F-B187-6611BBF62DEB}"/>
              </a:ext>
            </a:extLst>
          </p:cNvPr>
          <p:cNvSpPr>
            <a:spLocks noGrp="1"/>
          </p:cNvSpPr>
          <p:nvPr>
            <p:ph type="dt" sz="half" idx="10"/>
          </p:nvPr>
        </p:nvSpPr>
        <p:spPr/>
        <p:txBody>
          <a:bodyPr/>
          <a:lstStyle/>
          <a:p>
            <a:fld id="{1490D32D-EDFA-4BD6-AECD-1C3AE1F4AD2A}" type="datetimeFigureOut">
              <a:rPr lang="es-EC" smtClean="0"/>
              <a:t>29/6/2021</a:t>
            </a:fld>
            <a:endParaRPr lang="es-EC"/>
          </a:p>
        </p:txBody>
      </p:sp>
      <p:sp>
        <p:nvSpPr>
          <p:cNvPr id="6" name="Marcador de pie de página 5">
            <a:extLst>
              <a:ext uri="{FF2B5EF4-FFF2-40B4-BE49-F238E27FC236}">
                <a16:creationId xmlns:a16="http://schemas.microsoft.com/office/drawing/2014/main" id="{1377A3D6-B910-4A30-AEBE-D2D38D2B4FD1}"/>
              </a:ext>
            </a:extLst>
          </p:cNvPr>
          <p:cNvSpPr>
            <a:spLocks noGrp="1"/>
          </p:cNvSpPr>
          <p:nvPr>
            <p:ph type="ftr" sz="quarter" idx="11"/>
          </p:nvPr>
        </p:nvSpPr>
        <p:spPr/>
        <p:txBody>
          <a:bodyPr/>
          <a:lstStyle/>
          <a:p>
            <a:endParaRPr lang="es-EC"/>
          </a:p>
        </p:txBody>
      </p:sp>
      <p:sp>
        <p:nvSpPr>
          <p:cNvPr id="7" name="Marcador de número de diapositiva 6">
            <a:extLst>
              <a:ext uri="{FF2B5EF4-FFF2-40B4-BE49-F238E27FC236}">
                <a16:creationId xmlns:a16="http://schemas.microsoft.com/office/drawing/2014/main" id="{20C833BA-9B1D-449B-A7FB-061470B1AB6B}"/>
              </a:ext>
            </a:extLst>
          </p:cNvPr>
          <p:cNvSpPr>
            <a:spLocks noGrp="1"/>
          </p:cNvSpPr>
          <p:nvPr>
            <p:ph type="sldNum" sz="quarter" idx="12"/>
          </p:nvPr>
        </p:nvSpPr>
        <p:spPr/>
        <p:txBody>
          <a:bodyPr/>
          <a:lstStyle/>
          <a:p>
            <a:fld id="{E96F5F37-67A1-4086-9B0D-1AB2711FE0DD}" type="slidenum">
              <a:rPr lang="es-EC" smtClean="0"/>
              <a:t>‹Nº›</a:t>
            </a:fld>
            <a:endParaRPr lang="es-EC"/>
          </a:p>
        </p:txBody>
      </p:sp>
    </p:spTree>
    <p:extLst>
      <p:ext uri="{BB962C8B-B14F-4D97-AF65-F5344CB8AC3E}">
        <p14:creationId xmlns:p14="http://schemas.microsoft.com/office/powerpoint/2010/main" val="38786656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8A690F1E-B85F-41DA-AE58-DD30CC13D6A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EC"/>
          </a:p>
        </p:txBody>
      </p:sp>
      <p:sp>
        <p:nvSpPr>
          <p:cNvPr id="3" name="Marcador de texto 2">
            <a:extLst>
              <a:ext uri="{FF2B5EF4-FFF2-40B4-BE49-F238E27FC236}">
                <a16:creationId xmlns:a16="http://schemas.microsoft.com/office/drawing/2014/main" id="{D5B0290F-866F-4083-B2C4-340F3F45372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fecha 3">
            <a:extLst>
              <a:ext uri="{FF2B5EF4-FFF2-40B4-BE49-F238E27FC236}">
                <a16:creationId xmlns:a16="http://schemas.microsoft.com/office/drawing/2014/main" id="{AC54C8C8-2A84-4C96-BBC9-59316C92E2A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490D32D-EDFA-4BD6-AECD-1C3AE1F4AD2A}" type="datetimeFigureOut">
              <a:rPr lang="es-EC" smtClean="0"/>
              <a:t>29/6/2021</a:t>
            </a:fld>
            <a:endParaRPr lang="es-EC"/>
          </a:p>
        </p:txBody>
      </p:sp>
      <p:sp>
        <p:nvSpPr>
          <p:cNvPr id="5" name="Marcador de pie de página 4">
            <a:extLst>
              <a:ext uri="{FF2B5EF4-FFF2-40B4-BE49-F238E27FC236}">
                <a16:creationId xmlns:a16="http://schemas.microsoft.com/office/drawing/2014/main" id="{1D0EACC2-8505-4C2C-B836-41152CCEB21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C"/>
          </a:p>
        </p:txBody>
      </p:sp>
      <p:sp>
        <p:nvSpPr>
          <p:cNvPr id="6" name="Marcador de número de diapositiva 5">
            <a:extLst>
              <a:ext uri="{FF2B5EF4-FFF2-40B4-BE49-F238E27FC236}">
                <a16:creationId xmlns:a16="http://schemas.microsoft.com/office/drawing/2014/main" id="{C0D9E3E5-A663-4286-A5DE-E1433C69FB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96F5F37-67A1-4086-9B0D-1AB2711FE0DD}" type="slidenum">
              <a:rPr lang="es-EC" smtClean="0"/>
              <a:t>‹Nº›</a:t>
            </a:fld>
            <a:endParaRPr lang="es-EC"/>
          </a:p>
        </p:txBody>
      </p:sp>
    </p:spTree>
    <p:extLst>
      <p:ext uri="{BB962C8B-B14F-4D97-AF65-F5344CB8AC3E}">
        <p14:creationId xmlns:p14="http://schemas.microsoft.com/office/powerpoint/2010/main" val="429541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3.jpg"/><Relationship Id="rId3" Type="http://schemas.openxmlformats.org/officeDocument/2006/relationships/image" Target="../media/image6.png"/><Relationship Id="rId7" Type="http://schemas.openxmlformats.org/officeDocument/2006/relationships/image" Target="../media/image6.svg"/><Relationship Id="rId2" Type="http://schemas.openxmlformats.org/officeDocument/2006/relationships/image" Target="../media/image32.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7.png"/><Relationship Id="rId10" Type="http://schemas.openxmlformats.org/officeDocument/2006/relationships/image" Target="../media/image35.jpg"/><Relationship Id="rId4" Type="http://schemas.microsoft.com/office/2007/relationships/hdphoto" Target="../media/hdphoto1.wdp"/><Relationship Id="rId9" Type="http://schemas.openxmlformats.org/officeDocument/2006/relationships/image" Target="../media/image34.jpg"/></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chart" Target="../charts/chart1.xml"/><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6.svg"/><Relationship Id="rId5" Type="http://schemas.microsoft.com/office/2007/relationships/hdphoto" Target="../media/hdphoto2.wdp"/><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chart" Target="../charts/chart2.xml"/><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6.svg"/><Relationship Id="rId5" Type="http://schemas.microsoft.com/office/2007/relationships/hdphoto" Target="../media/hdphoto2.wdp"/><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8" Type="http://schemas.openxmlformats.org/officeDocument/2006/relationships/chart" Target="../charts/chart4.xml"/><Relationship Id="rId3" Type="http://schemas.microsoft.com/office/2007/relationships/hdphoto" Target="../media/hdphoto1.wdp"/><Relationship Id="rId7" Type="http://schemas.openxmlformats.org/officeDocument/2006/relationships/chart" Target="../charts/chart3.xml"/><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6.svg"/><Relationship Id="rId5" Type="http://schemas.microsoft.com/office/2007/relationships/hdphoto" Target="../media/hdphoto2.wdp"/><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36.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6.svg"/><Relationship Id="rId5" Type="http://schemas.microsoft.com/office/2007/relationships/hdphoto" Target="../media/hdphoto2.wdp"/><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8" Type="http://schemas.microsoft.com/office/2007/relationships/hdphoto" Target="../media/hdphoto3.wdp"/><Relationship Id="rId3" Type="http://schemas.microsoft.com/office/2007/relationships/hdphoto" Target="../media/hdphoto1.wdp"/><Relationship Id="rId7" Type="http://schemas.openxmlformats.org/officeDocument/2006/relationships/image" Target="../media/image37.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6.svg"/><Relationship Id="rId11" Type="http://schemas.openxmlformats.org/officeDocument/2006/relationships/chart" Target="../charts/chart5.xml"/><Relationship Id="rId5" Type="http://schemas.microsoft.com/office/2007/relationships/hdphoto" Target="../media/hdphoto2.wdp"/><Relationship Id="rId10" Type="http://schemas.openxmlformats.org/officeDocument/2006/relationships/image" Target="../media/image39.png"/><Relationship Id="rId4" Type="http://schemas.openxmlformats.org/officeDocument/2006/relationships/image" Target="../media/image7.png"/><Relationship Id="rId9" Type="http://schemas.openxmlformats.org/officeDocument/2006/relationships/image" Target="../media/image38.png"/></Relationships>
</file>

<file path=ppt/slides/_rels/slide16.xml.rels><?xml version="1.0" encoding="UTF-8" standalone="yes"?>
<Relationships xmlns="http://schemas.openxmlformats.org/package/2006/relationships"><Relationship Id="rId8" Type="http://schemas.openxmlformats.org/officeDocument/2006/relationships/diagramLayout" Target="../diagrams/layout2.xml"/><Relationship Id="rId13" Type="http://schemas.openxmlformats.org/officeDocument/2006/relationships/image" Target="../media/image41.png"/><Relationship Id="rId3" Type="http://schemas.microsoft.com/office/2007/relationships/hdphoto" Target="../media/hdphoto1.wdp"/><Relationship Id="rId7" Type="http://schemas.openxmlformats.org/officeDocument/2006/relationships/diagramData" Target="../diagrams/data2.xml"/><Relationship Id="rId12" Type="http://schemas.openxmlformats.org/officeDocument/2006/relationships/image" Target="../media/image40.emf"/><Relationship Id="rId2" Type="http://schemas.openxmlformats.org/officeDocument/2006/relationships/image" Target="../media/image6.png"/><Relationship Id="rId16" Type="http://schemas.openxmlformats.org/officeDocument/2006/relationships/image" Target="../media/image44.jpeg"/><Relationship Id="rId1" Type="http://schemas.openxmlformats.org/officeDocument/2006/relationships/slideLayout" Target="../slideLayouts/slideLayout7.xml"/><Relationship Id="rId6" Type="http://schemas.openxmlformats.org/officeDocument/2006/relationships/image" Target="../media/image6.svg"/><Relationship Id="rId11" Type="http://schemas.microsoft.com/office/2007/relationships/diagramDrawing" Target="../diagrams/drawing2.xml"/><Relationship Id="rId5" Type="http://schemas.microsoft.com/office/2007/relationships/hdphoto" Target="../media/hdphoto2.wdp"/><Relationship Id="rId15" Type="http://schemas.openxmlformats.org/officeDocument/2006/relationships/image" Target="../media/image43.png"/><Relationship Id="rId10" Type="http://schemas.openxmlformats.org/officeDocument/2006/relationships/diagramColors" Target="../diagrams/colors2.xml"/><Relationship Id="rId4" Type="http://schemas.openxmlformats.org/officeDocument/2006/relationships/image" Target="../media/image7.png"/><Relationship Id="rId9" Type="http://schemas.openxmlformats.org/officeDocument/2006/relationships/diagramQuickStyle" Target="../diagrams/quickStyle2.xml"/><Relationship Id="rId14" Type="http://schemas.openxmlformats.org/officeDocument/2006/relationships/image" Target="../media/image42.jpeg"/></Relationships>
</file>

<file path=ppt/slides/_rels/slide17.xml.rels><?xml version="1.0" encoding="UTF-8" standalone="yes"?>
<Relationships xmlns="http://schemas.openxmlformats.org/package/2006/relationships"><Relationship Id="rId13" Type="http://schemas.openxmlformats.org/officeDocument/2006/relationships/image" Target="../media/image48.jpeg"/><Relationship Id="rId18" Type="http://schemas.openxmlformats.org/officeDocument/2006/relationships/image" Target="../media/image53.jpeg"/><Relationship Id="rId3" Type="http://schemas.microsoft.com/office/2007/relationships/hdphoto" Target="../media/hdphoto1.wdp"/><Relationship Id="rId7" Type="http://schemas.microsoft.com/office/2007/relationships/hdphoto" Target="../media/hdphoto2.wdp"/><Relationship Id="rId12" Type="http://schemas.openxmlformats.org/officeDocument/2006/relationships/image" Target="../media/image47.jpeg"/><Relationship Id="rId17" Type="http://schemas.openxmlformats.org/officeDocument/2006/relationships/image" Target="../media/image52.jpeg"/><Relationship Id="rId2" Type="http://schemas.openxmlformats.org/officeDocument/2006/relationships/image" Target="../media/image6.png"/><Relationship Id="rId16" Type="http://schemas.openxmlformats.org/officeDocument/2006/relationships/image" Target="../media/image51.jpe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6.svg"/><Relationship Id="rId5" Type="http://schemas.openxmlformats.org/officeDocument/2006/relationships/image" Target="../media/image46.jpeg"/><Relationship Id="rId15" Type="http://schemas.openxmlformats.org/officeDocument/2006/relationships/image" Target="../media/image50.jpeg"/><Relationship Id="rId4" Type="http://schemas.openxmlformats.org/officeDocument/2006/relationships/image" Target="../media/image45.jpeg"/><Relationship Id="rId14" Type="http://schemas.openxmlformats.org/officeDocument/2006/relationships/image" Target="../media/image49.jpeg"/></Relationships>
</file>

<file path=ppt/slides/_rels/slide18.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chart" Target="../charts/chart6.xml"/><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6.svg"/><Relationship Id="rId5" Type="http://schemas.microsoft.com/office/2007/relationships/hdphoto" Target="../media/hdphoto2.wdp"/><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13" Type="http://schemas.openxmlformats.org/officeDocument/2006/relationships/image" Target="../media/image55.png"/><Relationship Id="rId18" Type="http://schemas.openxmlformats.org/officeDocument/2006/relationships/image" Target="../media/image60.jpeg"/><Relationship Id="rId3" Type="http://schemas.microsoft.com/office/2007/relationships/hdphoto" Target="../media/hdphoto1.wdp"/><Relationship Id="rId12" Type="http://schemas.openxmlformats.org/officeDocument/2006/relationships/image" Target="../media/image54.jpeg"/><Relationship Id="rId17" Type="http://schemas.openxmlformats.org/officeDocument/2006/relationships/image" Target="../media/image59.png"/><Relationship Id="rId2" Type="http://schemas.openxmlformats.org/officeDocument/2006/relationships/image" Target="../media/image6.png"/><Relationship Id="rId16" Type="http://schemas.openxmlformats.org/officeDocument/2006/relationships/image" Target="../media/image58.jpeg"/><Relationship Id="rId1" Type="http://schemas.openxmlformats.org/officeDocument/2006/relationships/slideLayout" Target="../slideLayouts/slideLayout7.xml"/><Relationship Id="rId11" Type="http://schemas.openxmlformats.org/officeDocument/2006/relationships/image" Target="../media/image6.svg"/><Relationship Id="rId5" Type="http://schemas.microsoft.com/office/2007/relationships/hdphoto" Target="../media/hdphoto2.wdp"/><Relationship Id="rId15" Type="http://schemas.openxmlformats.org/officeDocument/2006/relationships/image" Target="../media/image57.png"/><Relationship Id="rId19" Type="http://schemas.openxmlformats.org/officeDocument/2006/relationships/image" Target="../media/image61.jpeg"/><Relationship Id="rId4" Type="http://schemas.openxmlformats.org/officeDocument/2006/relationships/image" Target="../media/image7.png"/><Relationship Id="rId14" Type="http://schemas.openxmlformats.org/officeDocument/2006/relationships/image" Target="../media/image56.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chart" Target="../charts/chart8.xml"/><Relationship Id="rId3" Type="http://schemas.microsoft.com/office/2007/relationships/hdphoto" Target="../media/hdphoto1.wdp"/><Relationship Id="rId7" Type="http://schemas.openxmlformats.org/officeDocument/2006/relationships/chart" Target="../charts/chart7.xml"/><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6.svg"/><Relationship Id="rId5" Type="http://schemas.microsoft.com/office/2007/relationships/hdphoto" Target="../media/hdphoto2.wdp"/><Relationship Id="rId10" Type="http://schemas.openxmlformats.org/officeDocument/2006/relationships/chart" Target="../charts/chart10.xml"/><Relationship Id="rId4" Type="http://schemas.openxmlformats.org/officeDocument/2006/relationships/image" Target="../media/image7.png"/><Relationship Id="rId9" Type="http://schemas.openxmlformats.org/officeDocument/2006/relationships/chart" Target="../charts/chart9.xml"/></Relationships>
</file>

<file path=ppt/slides/_rels/slide21.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chart" Target="../charts/chart11.xml"/><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6.svg"/><Relationship Id="rId5" Type="http://schemas.microsoft.com/office/2007/relationships/hdphoto" Target="../media/hdphoto2.wdp"/><Relationship Id="rId4" Type="http://schemas.openxmlformats.org/officeDocument/2006/relationships/image" Target="../media/image7.png"/></Relationships>
</file>

<file path=ppt/slides/_rels/slide22.xml.rels><?xml version="1.0" encoding="UTF-8" standalone="yes"?>
<Relationships xmlns="http://schemas.openxmlformats.org/package/2006/relationships"><Relationship Id="rId8" Type="http://schemas.openxmlformats.org/officeDocument/2006/relationships/image" Target="../media/image6.svg"/><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7.png"/><Relationship Id="rId4" Type="http://schemas.openxmlformats.org/officeDocument/2006/relationships/image" Target="../media/image62.jpeg"/><Relationship Id="rId9" Type="http://schemas.openxmlformats.org/officeDocument/2006/relationships/image" Target="../media/image63.png"/></Relationships>
</file>

<file path=ppt/slides/_rels/slide23.xml.rels><?xml version="1.0" encoding="UTF-8" standalone="yes"?>
<Relationships xmlns="http://schemas.openxmlformats.org/package/2006/relationships"><Relationship Id="rId13" Type="http://schemas.openxmlformats.org/officeDocument/2006/relationships/image" Target="../media/image65.png"/><Relationship Id="rId3" Type="http://schemas.microsoft.com/office/2007/relationships/hdphoto" Target="../media/hdphoto1.wdp"/><Relationship Id="rId12" Type="http://schemas.openxmlformats.org/officeDocument/2006/relationships/image" Target="../media/image64.png"/><Relationship Id="rId2" Type="http://schemas.openxmlformats.org/officeDocument/2006/relationships/image" Target="../media/image6.png"/><Relationship Id="rId1" Type="http://schemas.openxmlformats.org/officeDocument/2006/relationships/slideLayout" Target="../slideLayouts/slideLayout7.xml"/><Relationship Id="rId11" Type="http://schemas.openxmlformats.org/officeDocument/2006/relationships/image" Target="../media/image6.svg"/><Relationship Id="rId5" Type="http://schemas.microsoft.com/office/2007/relationships/hdphoto" Target="../media/hdphoto2.wdp"/><Relationship Id="rId4" Type="http://schemas.openxmlformats.org/officeDocument/2006/relationships/image" Target="../media/image7.png"/><Relationship Id="rId14" Type="http://schemas.openxmlformats.org/officeDocument/2006/relationships/image" Target="../media/image66.png"/></Relationships>
</file>

<file path=ppt/slides/_rels/slide24.xml.rels><?xml version="1.0" encoding="UTF-8" standalone="yes"?>
<Relationships xmlns="http://schemas.openxmlformats.org/package/2006/relationships"><Relationship Id="rId8" Type="http://schemas.openxmlformats.org/officeDocument/2006/relationships/image" Target="../media/image68.png"/><Relationship Id="rId3" Type="http://schemas.microsoft.com/office/2007/relationships/hdphoto" Target="../media/hdphoto1.wdp"/><Relationship Id="rId7" Type="http://schemas.openxmlformats.org/officeDocument/2006/relationships/image" Target="../media/image67.jp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6.svg"/><Relationship Id="rId11" Type="http://schemas.openxmlformats.org/officeDocument/2006/relationships/image" Target="../media/image71.png"/><Relationship Id="rId5" Type="http://schemas.microsoft.com/office/2007/relationships/hdphoto" Target="../media/hdphoto2.wdp"/><Relationship Id="rId10" Type="http://schemas.openxmlformats.org/officeDocument/2006/relationships/image" Target="../media/image70.png"/><Relationship Id="rId4" Type="http://schemas.openxmlformats.org/officeDocument/2006/relationships/image" Target="../media/image7.png"/><Relationship Id="rId9" Type="http://schemas.openxmlformats.org/officeDocument/2006/relationships/image" Target="../media/image69.png"/></Relationships>
</file>

<file path=ppt/slides/_rels/slide25.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72.jpe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6.svg"/><Relationship Id="rId5" Type="http://schemas.microsoft.com/office/2007/relationships/hdphoto" Target="../media/hdphoto2.wdp"/><Relationship Id="rId4" Type="http://schemas.openxmlformats.org/officeDocument/2006/relationships/image" Target="../media/image7.png"/></Relationships>
</file>

<file path=ppt/slides/_rels/slide2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6.svg"/><Relationship Id="rId5" Type="http://schemas.microsoft.com/office/2007/relationships/hdphoto" Target="../media/hdphoto2.wdp"/><Relationship Id="rId4" Type="http://schemas.openxmlformats.org/officeDocument/2006/relationships/image" Target="../media/image7.png"/></Relationships>
</file>

<file path=ppt/slides/_rels/slide27.xml.rels><?xml version="1.0" encoding="UTF-8" standalone="yes"?>
<Relationships xmlns="http://schemas.openxmlformats.org/package/2006/relationships"><Relationship Id="rId8" Type="http://schemas.openxmlformats.org/officeDocument/2006/relationships/image" Target="../media/image74.png"/><Relationship Id="rId3" Type="http://schemas.microsoft.com/office/2007/relationships/hdphoto" Target="../media/hdphoto1.wdp"/><Relationship Id="rId7" Type="http://schemas.openxmlformats.org/officeDocument/2006/relationships/image" Target="../media/image6.svg"/><Relationship Id="rId2" Type="http://schemas.openxmlformats.org/officeDocument/2006/relationships/image" Target="../media/image6.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7.png"/><Relationship Id="rId4" Type="http://schemas.openxmlformats.org/officeDocument/2006/relationships/image" Target="../media/image73.jpeg"/></Relationships>
</file>

<file path=ppt/slides/_rels/slide2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6.svg"/><Relationship Id="rId5" Type="http://schemas.microsoft.com/office/2007/relationships/hdphoto" Target="../media/hdphoto2.wdp"/><Relationship Id="rId4" Type="http://schemas.openxmlformats.org/officeDocument/2006/relationships/image" Target="../media/image7.png"/></Relationships>
</file>

<file path=ppt/slides/_rels/slide2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6.svg"/><Relationship Id="rId5" Type="http://schemas.microsoft.com/office/2007/relationships/hdphoto" Target="../media/hdphoto2.wdp"/><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60.svg"/></Relationships>
</file>

<file path=ppt/slides/_rels/slide31.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75.jpe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6.svg"/><Relationship Id="rId5" Type="http://schemas.microsoft.com/office/2007/relationships/hdphoto" Target="../media/hdphoto2.wdp"/><Relationship Id="rId4" Type="http://schemas.openxmlformats.org/officeDocument/2006/relationships/image" Target="../media/image7.png"/></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3.jpeg"/><Relationship Id="rId7" Type="http://schemas.openxmlformats.org/officeDocument/2006/relationships/diagramColors" Target="../diagrams/colors1.xml"/><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7.xml"/><Relationship Id="rId4" Type="http://schemas.openxmlformats.org/officeDocument/2006/relationships/image" Target="../media/image3.svg"/></Relationships>
</file>

<file path=ppt/slides/_rels/slide6.xml.rels><?xml version="1.0" encoding="UTF-8" standalone="yes"?>
<Relationships xmlns="http://schemas.openxmlformats.org/package/2006/relationships"><Relationship Id="rId8" Type="http://schemas.openxmlformats.org/officeDocument/2006/relationships/image" Target="../media/image9.jpeg"/><Relationship Id="rId13" Type="http://schemas.openxmlformats.org/officeDocument/2006/relationships/image" Target="../media/image14.jpeg"/><Relationship Id="rId3" Type="http://schemas.microsoft.com/office/2007/relationships/hdphoto" Target="../media/hdphoto1.wdp"/><Relationship Id="rId7" Type="http://schemas.openxmlformats.org/officeDocument/2006/relationships/image" Target="../media/image8.jpeg"/><Relationship Id="rId12" Type="http://schemas.openxmlformats.org/officeDocument/2006/relationships/image" Target="../media/image13.jpe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6.svg"/><Relationship Id="rId11" Type="http://schemas.openxmlformats.org/officeDocument/2006/relationships/image" Target="../media/image12.jpeg"/><Relationship Id="rId5" Type="http://schemas.microsoft.com/office/2007/relationships/hdphoto" Target="../media/hdphoto2.wdp"/><Relationship Id="rId15" Type="http://schemas.openxmlformats.org/officeDocument/2006/relationships/image" Target="../media/image16.png"/><Relationship Id="rId10" Type="http://schemas.openxmlformats.org/officeDocument/2006/relationships/image" Target="../media/image11.jpeg"/><Relationship Id="rId4" Type="http://schemas.openxmlformats.org/officeDocument/2006/relationships/image" Target="../media/image7.png"/><Relationship Id="rId9" Type="http://schemas.openxmlformats.org/officeDocument/2006/relationships/image" Target="../media/image10.png"/><Relationship Id="rId1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6.svg"/><Relationship Id="rId5" Type="http://schemas.microsoft.com/office/2007/relationships/hdphoto" Target="../media/hdphoto2.wdp"/><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8" Type="http://schemas.openxmlformats.org/officeDocument/2006/relationships/image" Target="../media/image18.jpg"/><Relationship Id="rId3" Type="http://schemas.microsoft.com/office/2007/relationships/hdphoto" Target="../media/hdphoto1.wdp"/><Relationship Id="rId7" Type="http://schemas.openxmlformats.org/officeDocument/2006/relationships/image" Target="../media/image17.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6.svg"/><Relationship Id="rId5" Type="http://schemas.microsoft.com/office/2007/relationships/hdphoto" Target="../media/hdphoto2.wdp"/><Relationship Id="rId4" Type="http://schemas.openxmlformats.org/officeDocument/2006/relationships/image" Target="../media/image7.png"/><Relationship Id="rId9" Type="http://schemas.openxmlformats.org/officeDocument/2006/relationships/image" Target="../media/image19.png"/></Relationships>
</file>

<file path=ppt/slides/_rels/slide9.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png"/><Relationship Id="rId18" Type="http://schemas.openxmlformats.org/officeDocument/2006/relationships/image" Target="../media/image31.jpg"/><Relationship Id="rId3" Type="http://schemas.microsoft.com/office/2007/relationships/hdphoto" Target="../media/hdphoto1.wdp"/><Relationship Id="rId7" Type="http://schemas.openxmlformats.org/officeDocument/2006/relationships/image" Target="../media/image20.jpeg"/><Relationship Id="rId12" Type="http://schemas.openxmlformats.org/officeDocument/2006/relationships/image" Target="../media/image25.png"/><Relationship Id="rId17" Type="http://schemas.openxmlformats.org/officeDocument/2006/relationships/image" Target="../media/image30.jpeg"/><Relationship Id="rId2" Type="http://schemas.openxmlformats.org/officeDocument/2006/relationships/image" Target="../media/image6.png"/><Relationship Id="rId16"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6.svg"/><Relationship Id="rId11" Type="http://schemas.openxmlformats.org/officeDocument/2006/relationships/image" Target="../media/image24.png"/><Relationship Id="rId5" Type="http://schemas.microsoft.com/office/2007/relationships/hdphoto" Target="../media/hdphoto2.wdp"/><Relationship Id="rId15" Type="http://schemas.openxmlformats.org/officeDocument/2006/relationships/image" Target="../media/image28.png"/><Relationship Id="rId10" Type="http://schemas.openxmlformats.org/officeDocument/2006/relationships/image" Target="../media/image23.png"/><Relationship Id="rId4" Type="http://schemas.openxmlformats.org/officeDocument/2006/relationships/image" Target="../media/image7.png"/><Relationship Id="rId9" Type="http://schemas.openxmlformats.org/officeDocument/2006/relationships/image" Target="../media/image22.png"/><Relationship Id="rId1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1870987" y="3249929"/>
            <a:ext cx="9144000" cy="1749743"/>
          </a:xfrm>
        </p:spPr>
        <p:txBody>
          <a:bodyPr anchor="ctr">
            <a:normAutofit/>
          </a:bodyPr>
          <a:lstStyle/>
          <a:p>
            <a:r>
              <a:rPr lang="es-EC" sz="3200" b="1" dirty="0">
                <a:solidFill>
                  <a:schemeClr val="accent1"/>
                </a:solidFill>
                <a:latin typeface="Arial" panose="020B0604020202020204" pitchFamily="34" charset="0"/>
                <a:cs typeface="Arial" panose="020B0604020202020204" pitchFamily="34" charset="0"/>
              </a:rPr>
              <a:t>P</a:t>
            </a:r>
            <a:r>
              <a:rPr lang="es-EC" sz="3200" b="1" dirty="0" smtClean="0">
                <a:solidFill>
                  <a:schemeClr val="accent1"/>
                </a:solidFill>
                <a:latin typeface="Arial" panose="020B0604020202020204" pitchFamily="34" charset="0"/>
                <a:cs typeface="Arial" panose="020B0604020202020204" pitchFamily="34" charset="0"/>
              </a:rPr>
              <a:t>untos de seguridad en los parques metropolitanos</a:t>
            </a:r>
            <a:endParaRPr lang="es-EC" sz="3200" b="1" dirty="0">
              <a:solidFill>
                <a:schemeClr val="accent1"/>
              </a:solidFill>
              <a:latin typeface="Arial" panose="020B0604020202020204" pitchFamily="34" charset="0"/>
              <a:cs typeface="Arial" panose="020B0604020202020204" pitchFamily="34" charset="0"/>
            </a:endParaRPr>
          </a:p>
        </p:txBody>
      </p:sp>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45912" y="816291"/>
            <a:ext cx="6519464" cy="2224088"/>
          </a:xfrm>
          <a:prstGeom prst="rect">
            <a:avLst/>
          </a:prstGeom>
        </p:spPr>
      </p:pic>
      <p:pic>
        <p:nvPicPr>
          <p:cNvPr id="5" name="Imagen 4"/>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465376" y="5580063"/>
            <a:ext cx="2203871" cy="1020762"/>
          </a:xfrm>
          <a:prstGeom prst="rect">
            <a:avLst/>
          </a:prstGeom>
        </p:spPr>
      </p:pic>
    </p:spTree>
    <p:extLst>
      <p:ext uri="{BB962C8B-B14F-4D97-AF65-F5344CB8AC3E}">
        <p14:creationId xmlns:p14="http://schemas.microsoft.com/office/powerpoint/2010/main" val="26898093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 name="Grupo 44"/>
          <p:cNvGrpSpPr/>
          <p:nvPr/>
        </p:nvGrpSpPr>
        <p:grpSpPr>
          <a:xfrm>
            <a:off x="2559051" y="1000195"/>
            <a:ext cx="8352928" cy="4676496"/>
            <a:chOff x="251519" y="1054748"/>
            <a:chExt cx="8352928" cy="4676496"/>
          </a:xfrm>
        </p:grpSpPr>
        <p:grpSp>
          <p:nvGrpSpPr>
            <p:cNvPr id="47" name="Grupo 46"/>
            <p:cNvGrpSpPr/>
            <p:nvPr/>
          </p:nvGrpSpPr>
          <p:grpSpPr>
            <a:xfrm>
              <a:off x="251519" y="1054748"/>
              <a:ext cx="8352928" cy="4676496"/>
              <a:chOff x="251519" y="1054748"/>
              <a:chExt cx="8352928" cy="4676496"/>
            </a:xfrm>
          </p:grpSpPr>
          <p:pic>
            <p:nvPicPr>
              <p:cNvPr id="98" name="Imagen 9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519" y="1054748"/>
                <a:ext cx="8352928" cy="4676496"/>
              </a:xfrm>
              <a:prstGeom prst="rect">
                <a:avLst/>
              </a:prstGeom>
              <a:ln>
                <a:noFill/>
              </a:ln>
            </p:spPr>
          </p:pic>
          <p:sp>
            <p:nvSpPr>
              <p:cNvPr id="99" name="CuadroTexto 98"/>
              <p:cNvSpPr txBox="1"/>
              <p:nvPr/>
            </p:nvSpPr>
            <p:spPr>
              <a:xfrm>
                <a:off x="3707904" y="2937051"/>
                <a:ext cx="737309" cy="400110"/>
              </a:xfrm>
              <a:prstGeom prst="rect">
                <a:avLst/>
              </a:prstGeom>
              <a:noFill/>
              <a:ln>
                <a:noFill/>
              </a:ln>
            </p:spPr>
            <p:txBody>
              <a:bodyPr wrap="square" rtlCol="0">
                <a:spAutoFit/>
              </a:bodyPr>
              <a:lstStyle/>
              <a:p>
                <a:r>
                  <a:rPr lang="es-419" sz="2000" b="1" dirty="0">
                    <a:solidFill>
                      <a:srgbClr val="0070C0"/>
                    </a:solidFill>
                    <a:latin typeface="Arial Narrow" panose="020B0606020202030204" pitchFamily="34" charset="0"/>
                  </a:rPr>
                  <a:t>IMPU</a:t>
                </a:r>
                <a:endParaRPr lang="es-ES_tradnl" sz="2000" b="1" dirty="0">
                  <a:solidFill>
                    <a:srgbClr val="0070C0"/>
                  </a:solidFill>
                  <a:latin typeface="Arial Narrow" panose="020B0606020202030204" pitchFamily="34" charset="0"/>
                </a:endParaRPr>
              </a:p>
            </p:txBody>
          </p:sp>
        </p:grpSp>
        <p:sp>
          <p:nvSpPr>
            <p:cNvPr id="49" name="Elipse 48"/>
            <p:cNvSpPr/>
            <p:nvPr/>
          </p:nvSpPr>
          <p:spPr>
            <a:xfrm>
              <a:off x="4327618" y="3347832"/>
              <a:ext cx="155312" cy="155312"/>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rgbClr val="FFC000"/>
                </a:solidFill>
              </a:endParaRPr>
            </a:p>
          </p:txBody>
        </p:sp>
        <p:sp>
          <p:nvSpPr>
            <p:cNvPr id="50" name="Elipse 49"/>
            <p:cNvSpPr/>
            <p:nvPr/>
          </p:nvSpPr>
          <p:spPr>
            <a:xfrm>
              <a:off x="4460304" y="1796830"/>
              <a:ext cx="155312" cy="155312"/>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rgbClr val="FFC000"/>
                </a:solidFill>
              </a:endParaRPr>
            </a:p>
          </p:txBody>
        </p:sp>
        <p:sp>
          <p:nvSpPr>
            <p:cNvPr id="51" name="Elipse 50"/>
            <p:cNvSpPr/>
            <p:nvPr/>
          </p:nvSpPr>
          <p:spPr>
            <a:xfrm>
              <a:off x="5224324" y="2186839"/>
              <a:ext cx="155312" cy="155312"/>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rgbClr val="FFC000"/>
                </a:solidFill>
              </a:endParaRPr>
            </a:p>
          </p:txBody>
        </p:sp>
        <p:sp>
          <p:nvSpPr>
            <p:cNvPr id="53" name="Elipse 52"/>
            <p:cNvSpPr/>
            <p:nvPr/>
          </p:nvSpPr>
          <p:spPr>
            <a:xfrm>
              <a:off x="5985360" y="2122212"/>
              <a:ext cx="155312" cy="155312"/>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rgbClr val="FFC000"/>
                </a:solidFill>
              </a:endParaRPr>
            </a:p>
          </p:txBody>
        </p:sp>
        <p:sp>
          <p:nvSpPr>
            <p:cNvPr id="55" name="Elipse 54"/>
            <p:cNvSpPr/>
            <p:nvPr/>
          </p:nvSpPr>
          <p:spPr>
            <a:xfrm>
              <a:off x="6665719" y="2471879"/>
              <a:ext cx="155312" cy="155312"/>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rgbClr val="FFC000"/>
                </a:solidFill>
              </a:endParaRPr>
            </a:p>
          </p:txBody>
        </p:sp>
        <p:sp>
          <p:nvSpPr>
            <p:cNvPr id="56" name="Elipse 55"/>
            <p:cNvSpPr/>
            <p:nvPr/>
          </p:nvSpPr>
          <p:spPr>
            <a:xfrm>
              <a:off x="7126205" y="3394561"/>
              <a:ext cx="155312" cy="155312"/>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rgbClr val="FFC000"/>
                </a:solidFill>
              </a:endParaRPr>
            </a:p>
          </p:txBody>
        </p:sp>
        <p:sp>
          <p:nvSpPr>
            <p:cNvPr id="57" name="Elipse 56"/>
            <p:cNvSpPr/>
            <p:nvPr/>
          </p:nvSpPr>
          <p:spPr>
            <a:xfrm>
              <a:off x="6588063" y="4504410"/>
              <a:ext cx="155312" cy="155312"/>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rgbClr val="FFC000"/>
                </a:solidFill>
              </a:endParaRPr>
            </a:p>
          </p:txBody>
        </p:sp>
        <p:sp>
          <p:nvSpPr>
            <p:cNvPr id="58" name="Elipse 57"/>
            <p:cNvSpPr/>
            <p:nvPr/>
          </p:nvSpPr>
          <p:spPr>
            <a:xfrm>
              <a:off x="4594662" y="1999536"/>
              <a:ext cx="155312" cy="155312"/>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1" name="Elipse 90"/>
            <p:cNvSpPr/>
            <p:nvPr/>
          </p:nvSpPr>
          <p:spPr>
            <a:xfrm>
              <a:off x="5508104" y="2109811"/>
              <a:ext cx="155312" cy="155312"/>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2" name="Elipse 91"/>
            <p:cNvSpPr/>
            <p:nvPr/>
          </p:nvSpPr>
          <p:spPr>
            <a:xfrm>
              <a:off x="6819975" y="2669898"/>
              <a:ext cx="155312" cy="155312"/>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3" name="Elipse 92"/>
            <p:cNvSpPr/>
            <p:nvPr/>
          </p:nvSpPr>
          <p:spPr>
            <a:xfrm>
              <a:off x="7372232" y="3392996"/>
              <a:ext cx="155312" cy="155312"/>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4" name="Elipse 93"/>
            <p:cNvSpPr/>
            <p:nvPr/>
          </p:nvSpPr>
          <p:spPr>
            <a:xfrm>
              <a:off x="7485579" y="4623575"/>
              <a:ext cx="155312" cy="155312"/>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5" name="Elipse 94"/>
            <p:cNvSpPr/>
            <p:nvPr/>
          </p:nvSpPr>
          <p:spPr>
            <a:xfrm>
              <a:off x="6366711" y="4635604"/>
              <a:ext cx="155312" cy="155312"/>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6" name="Elipse 95"/>
            <p:cNvSpPr/>
            <p:nvPr/>
          </p:nvSpPr>
          <p:spPr>
            <a:xfrm>
              <a:off x="7605200" y="4441084"/>
              <a:ext cx="155312" cy="15531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7" name="Elipse 96"/>
            <p:cNvSpPr/>
            <p:nvPr/>
          </p:nvSpPr>
          <p:spPr>
            <a:xfrm>
              <a:off x="4295299" y="1980370"/>
              <a:ext cx="155312" cy="15531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pic>
        <p:nvPicPr>
          <p:cNvPr id="46" name="Imagen 45">
            <a:extLst>
              <a:ext uri="{FF2B5EF4-FFF2-40B4-BE49-F238E27FC236}">
                <a16:creationId xmlns:a16="http://schemas.microsoft.com/office/drawing/2014/main" id="{E75CB538-3F4C-46B9-86ED-E5154D5A6C20}"/>
              </a:ext>
            </a:extLst>
          </p:cNvPr>
          <p:cNvPicPr>
            <a:picLocks noChangeAspect="1"/>
          </p:cNvPicPr>
          <p:nvPr/>
        </p:nvPicPr>
        <p:blipFill>
          <a:blip r:embed="rId3">
            <a:duotone>
              <a:schemeClr val="accent6">
                <a:shade val="45000"/>
                <a:satMod val="135000"/>
              </a:schemeClr>
              <a:prstClr val="white"/>
            </a:duotone>
            <a:extLst>
              <a:ext uri="{BEBA8EAE-BF5A-486C-A8C5-ECC9F3942E4B}">
                <a14:imgProps xmlns:a14="http://schemas.microsoft.com/office/drawing/2010/main">
                  <a14:imgLayer r:embed="rId4">
                    <a14:imgEffect>
                      <a14:colorTemperature colorTemp="15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0" y="-1457"/>
            <a:ext cx="12192000" cy="6858000"/>
          </a:xfrm>
          <a:prstGeom prst="rect">
            <a:avLst/>
          </a:prstGeom>
          <a:effectLst/>
        </p:spPr>
      </p:pic>
      <p:pic>
        <p:nvPicPr>
          <p:cNvPr id="48" name="Gráfico 47">
            <a:extLst>
              <a:ext uri="{FF2B5EF4-FFF2-40B4-BE49-F238E27FC236}">
                <a16:creationId xmlns:a16="http://schemas.microsoft.com/office/drawing/2014/main" id="{F91CD457-E956-4879-A093-97D25627C9C1}"/>
              </a:ext>
            </a:extLst>
          </p:cNvPr>
          <p:cNvPicPr>
            <a:picLocks noChangeAspect="1"/>
          </p:cNvPicPr>
          <p:nvPr/>
        </p:nvPicPr>
        <p:blipFill>
          <a:blip r:embed="rId5">
            <a:duotone>
              <a:prstClr val="black"/>
              <a:schemeClr val="accent6">
                <a:tint val="45000"/>
                <a:satMod val="400000"/>
              </a:schemeClr>
            </a:duotone>
            <a:extLst>
              <a:ext uri="{BEBA8EAE-BF5A-486C-A8C5-ECC9F3942E4B}">
                <a14:imgProps xmlns:a14="http://schemas.microsoft.com/office/drawing/2010/main">
                  <a14:imgLayer r:embed="rId6">
                    <a14:imgEffect>
                      <a14:colorTemperature colorTemp="1500"/>
                    </a14:imgEffect>
                    <a14:imgEffect>
                      <a14:saturation sat="400000"/>
                    </a14:imgEffect>
                  </a14:imgLayer>
                </a14:imgProps>
              </a:ext>
              <a:ext uri="{96DAC541-7B7A-43D3-8B79-37D633B846F1}">
                <asvg:svgBlip xmlns="" xmlns:asvg="http://schemas.microsoft.com/office/drawing/2016/SVG/main" r:embed="rId7"/>
              </a:ext>
            </a:extLst>
          </a:blip>
          <a:stretch>
            <a:fillRect/>
          </a:stretch>
        </p:blipFill>
        <p:spPr>
          <a:xfrm>
            <a:off x="10018185" y="6206712"/>
            <a:ext cx="2055135" cy="603534"/>
          </a:xfrm>
          <a:prstGeom prst="rect">
            <a:avLst/>
          </a:prstGeom>
        </p:spPr>
      </p:pic>
      <p:sp>
        <p:nvSpPr>
          <p:cNvPr id="3" name="Rectángulo 2"/>
          <p:cNvSpPr/>
          <p:nvPr/>
        </p:nvSpPr>
        <p:spPr>
          <a:xfrm>
            <a:off x="2651382" y="6206712"/>
            <a:ext cx="5527475" cy="338554"/>
          </a:xfrm>
          <a:prstGeom prst="rect">
            <a:avLst/>
          </a:prstGeom>
          <a:noFill/>
        </p:spPr>
        <p:txBody>
          <a:bodyPr wrap="square" rtlCol="0">
            <a:spAutoFit/>
          </a:bodyPr>
          <a:lstStyle/>
          <a:p>
            <a:r>
              <a:rPr lang="es-ES" sz="1600" b="1" dirty="0" smtClean="0">
                <a:solidFill>
                  <a:schemeClr val="tx1">
                    <a:lumMod val="50000"/>
                    <a:lumOff val="50000"/>
                  </a:schemeClr>
                </a:solidFill>
                <a:latin typeface="Century Gothic" panose="020B0502020202020204" pitchFamily="34" charset="0"/>
              </a:rPr>
              <a:t>GESTIÓN LOCAL DEL ESPACIO PÚBLICO en el DMQ</a:t>
            </a:r>
            <a:endParaRPr lang="es-EC" sz="1600" b="1" dirty="0">
              <a:solidFill>
                <a:schemeClr val="tx1">
                  <a:lumMod val="50000"/>
                  <a:lumOff val="50000"/>
                </a:schemeClr>
              </a:solidFill>
              <a:latin typeface="Century Gothic" panose="020B0502020202020204" pitchFamily="34" charset="0"/>
            </a:endParaRPr>
          </a:p>
        </p:txBody>
      </p:sp>
      <p:sp>
        <p:nvSpPr>
          <p:cNvPr id="100" name="CuadroTexto 99"/>
          <p:cNvSpPr txBox="1"/>
          <p:nvPr/>
        </p:nvSpPr>
        <p:spPr>
          <a:xfrm>
            <a:off x="6703497" y="259160"/>
            <a:ext cx="5112568" cy="615553"/>
          </a:xfrm>
          <a:prstGeom prst="rect">
            <a:avLst/>
          </a:prstGeom>
          <a:noFill/>
        </p:spPr>
        <p:txBody>
          <a:bodyPr wrap="square" rtlCol="0">
            <a:spAutoFit/>
          </a:bodyPr>
          <a:lstStyle/>
          <a:p>
            <a:pPr algn="r"/>
            <a:r>
              <a:rPr lang="es-419" sz="2000" b="1" dirty="0">
                <a:solidFill>
                  <a:schemeClr val="accent1"/>
                </a:solidFill>
                <a:latin typeface="+mj-lt"/>
              </a:rPr>
              <a:t>Gestión actual del Espacio Público</a:t>
            </a:r>
          </a:p>
          <a:p>
            <a:pPr algn="r"/>
            <a:r>
              <a:rPr lang="es-419" sz="1400" b="1" dirty="0">
                <a:solidFill>
                  <a:schemeClr val="bg1">
                    <a:lumMod val="65000"/>
                  </a:schemeClr>
                </a:solidFill>
                <a:latin typeface="+mj-lt"/>
              </a:rPr>
              <a:t>en planificación, diseño, ejecución, administración y c</a:t>
            </a:r>
            <a:r>
              <a:rPr lang="es-419" sz="1400" b="1" dirty="0" smtClean="0">
                <a:solidFill>
                  <a:schemeClr val="bg1">
                    <a:lumMod val="65000"/>
                  </a:schemeClr>
                </a:solidFill>
                <a:latin typeface="+mj-lt"/>
              </a:rPr>
              <a:t>ontrol </a:t>
            </a:r>
            <a:endParaRPr lang="es-ES_tradnl" sz="1400" b="1" dirty="0">
              <a:solidFill>
                <a:schemeClr val="bg1">
                  <a:lumMod val="65000"/>
                </a:schemeClr>
              </a:solidFill>
              <a:latin typeface="+mj-lt"/>
            </a:endParaRPr>
          </a:p>
        </p:txBody>
      </p:sp>
      <p:grpSp>
        <p:nvGrpSpPr>
          <p:cNvPr id="101" name="Grupo 100"/>
          <p:cNvGrpSpPr/>
          <p:nvPr/>
        </p:nvGrpSpPr>
        <p:grpSpPr>
          <a:xfrm>
            <a:off x="3762104" y="2643442"/>
            <a:ext cx="5142221" cy="2715707"/>
            <a:chOff x="1454572" y="2708920"/>
            <a:chExt cx="5142221" cy="2715707"/>
          </a:xfrm>
        </p:grpSpPr>
        <p:sp>
          <p:nvSpPr>
            <p:cNvPr id="102" name="Elipse 101"/>
            <p:cNvSpPr/>
            <p:nvPr/>
          </p:nvSpPr>
          <p:spPr>
            <a:xfrm>
              <a:off x="5012344" y="2708920"/>
              <a:ext cx="1584449" cy="1559059"/>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103" name="Conector angular 102"/>
            <p:cNvCxnSpPr/>
            <p:nvPr/>
          </p:nvCxnSpPr>
          <p:spPr>
            <a:xfrm flipV="1">
              <a:off x="4594662" y="4267980"/>
              <a:ext cx="1209906" cy="805337"/>
            </a:xfrm>
            <a:prstGeom prst="bentConnector3">
              <a:avLst>
                <a:gd name="adj1" fmla="val 100091"/>
              </a:avLst>
            </a:prstGeom>
            <a:ln w="28575">
              <a:solidFill>
                <a:srgbClr val="C0000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104" name="CuadroTexto 103"/>
            <p:cNvSpPr txBox="1"/>
            <p:nvPr/>
          </p:nvSpPr>
          <p:spPr>
            <a:xfrm>
              <a:off x="1454572" y="4685963"/>
              <a:ext cx="2964096" cy="738664"/>
            </a:xfrm>
            <a:prstGeom prst="rect">
              <a:avLst/>
            </a:prstGeom>
            <a:noFill/>
          </p:spPr>
          <p:txBody>
            <a:bodyPr wrap="square" rtlCol="0">
              <a:spAutoFit/>
            </a:bodyPr>
            <a:lstStyle/>
            <a:p>
              <a:pPr algn="r"/>
              <a:r>
                <a:rPr lang="es-419" sz="1400" b="1" dirty="0" err="1" smtClean="0">
                  <a:solidFill>
                    <a:srgbClr val="A50021"/>
                  </a:solidFill>
                  <a:latin typeface="Arial Narrow" panose="020B0606020202030204" pitchFamily="34" charset="0"/>
                </a:rPr>
                <a:t>Policia</a:t>
              </a:r>
              <a:r>
                <a:rPr lang="es-419" sz="1400" b="1" dirty="0" smtClean="0">
                  <a:solidFill>
                    <a:srgbClr val="A50021"/>
                  </a:solidFill>
                  <a:latin typeface="Arial Narrow" panose="020B0606020202030204" pitchFamily="34" charset="0"/>
                </a:rPr>
                <a:t> </a:t>
              </a:r>
              <a:r>
                <a:rPr lang="es-419" sz="1400" b="1" dirty="0" smtClean="0">
                  <a:solidFill>
                    <a:srgbClr val="A50021"/>
                  </a:solidFill>
                  <a:latin typeface="+mj-lt"/>
                </a:rPr>
                <a:t>Nacional</a:t>
              </a:r>
            </a:p>
            <a:p>
              <a:pPr algn="r"/>
              <a:r>
                <a:rPr lang="es-419" sz="1400" b="1" dirty="0" smtClean="0">
                  <a:solidFill>
                    <a:srgbClr val="A50021"/>
                  </a:solidFill>
                  <a:latin typeface="Arial Narrow" panose="020B0606020202030204" pitchFamily="34" charset="0"/>
                </a:rPr>
                <a:t>Cuerpo de Agentes Metropolitanos</a:t>
              </a:r>
            </a:p>
            <a:p>
              <a:pPr algn="r"/>
              <a:r>
                <a:rPr lang="es-419" sz="1400" b="1" dirty="0" smtClean="0">
                  <a:solidFill>
                    <a:srgbClr val="A50021"/>
                  </a:solidFill>
                  <a:latin typeface="Arial Narrow" panose="020B0606020202030204" pitchFamily="34" charset="0"/>
                </a:rPr>
                <a:t>AMC</a:t>
              </a:r>
              <a:endParaRPr lang="es-ES_tradnl" sz="1400" b="1" dirty="0">
                <a:solidFill>
                  <a:srgbClr val="A50021"/>
                </a:solidFill>
                <a:latin typeface="Arial Narrow" panose="020B0606020202030204" pitchFamily="34" charset="0"/>
              </a:endParaRPr>
            </a:p>
          </p:txBody>
        </p:sp>
        <p:sp>
          <p:nvSpPr>
            <p:cNvPr id="105" name="CuadroTexto 104"/>
            <p:cNvSpPr txBox="1"/>
            <p:nvPr/>
          </p:nvSpPr>
          <p:spPr>
            <a:xfrm>
              <a:off x="4615616" y="5079170"/>
              <a:ext cx="1528040" cy="276999"/>
            </a:xfrm>
            <a:prstGeom prst="rect">
              <a:avLst/>
            </a:prstGeom>
            <a:noFill/>
          </p:spPr>
          <p:txBody>
            <a:bodyPr wrap="square" rtlCol="0">
              <a:spAutoFit/>
            </a:bodyPr>
            <a:lstStyle/>
            <a:p>
              <a:r>
                <a:rPr lang="es-ES" sz="1200" dirty="0" smtClean="0">
                  <a:solidFill>
                    <a:schemeClr val="bg1">
                      <a:lumMod val="50000"/>
                    </a:schemeClr>
                  </a:solidFill>
                  <a:latin typeface="Arial Narrow" panose="020B0606020202030204" pitchFamily="34" charset="0"/>
                </a:rPr>
                <a:t>Seguridad </a:t>
              </a:r>
              <a:r>
                <a:rPr lang="es-419" sz="1200" dirty="0" smtClean="0">
                  <a:solidFill>
                    <a:schemeClr val="bg1">
                      <a:lumMod val="50000"/>
                    </a:schemeClr>
                  </a:solidFill>
                  <a:latin typeface="Arial Narrow" panose="020B0606020202030204" pitchFamily="34" charset="0"/>
                </a:rPr>
                <a:t>y </a:t>
              </a:r>
              <a:r>
                <a:rPr lang="es-419" sz="1200" dirty="0">
                  <a:solidFill>
                    <a:schemeClr val="bg1">
                      <a:lumMod val="50000"/>
                    </a:schemeClr>
                  </a:solidFill>
                  <a:latin typeface="Arial Narrow" panose="020B0606020202030204" pitchFamily="34" charset="0"/>
                </a:rPr>
                <a:t>control</a:t>
              </a:r>
              <a:endParaRPr lang="es-ES_tradnl" sz="1200" dirty="0">
                <a:solidFill>
                  <a:schemeClr val="bg1">
                    <a:lumMod val="50000"/>
                  </a:schemeClr>
                </a:solidFill>
                <a:latin typeface="Arial Narrow" panose="020B0606020202030204" pitchFamily="34" charset="0"/>
              </a:endParaRPr>
            </a:p>
          </p:txBody>
        </p:sp>
      </p:grpSp>
      <p:grpSp>
        <p:nvGrpSpPr>
          <p:cNvPr id="106" name="Grupo 105"/>
          <p:cNvGrpSpPr/>
          <p:nvPr/>
        </p:nvGrpSpPr>
        <p:grpSpPr>
          <a:xfrm>
            <a:off x="10593339" y="4867360"/>
            <a:ext cx="1385901" cy="923330"/>
            <a:chOff x="831439" y="4816848"/>
            <a:chExt cx="1385901" cy="923330"/>
          </a:xfrm>
        </p:grpSpPr>
        <p:sp>
          <p:nvSpPr>
            <p:cNvPr id="107" name="CuadroTexto 106"/>
            <p:cNvSpPr txBox="1"/>
            <p:nvPr/>
          </p:nvSpPr>
          <p:spPr>
            <a:xfrm>
              <a:off x="959872" y="4816848"/>
              <a:ext cx="1257468" cy="923330"/>
            </a:xfrm>
            <a:prstGeom prst="rect">
              <a:avLst/>
            </a:prstGeom>
            <a:noFill/>
          </p:spPr>
          <p:txBody>
            <a:bodyPr wrap="square" rtlCol="0">
              <a:spAutoFit/>
            </a:bodyPr>
            <a:lstStyle/>
            <a:p>
              <a:pPr>
                <a:lnSpc>
                  <a:spcPct val="150000"/>
                </a:lnSpc>
              </a:pPr>
              <a:r>
                <a:rPr lang="es-ES" sz="1200" b="1" dirty="0">
                  <a:solidFill>
                    <a:schemeClr val="bg1">
                      <a:lumMod val="50000"/>
                    </a:schemeClr>
                  </a:solidFill>
                  <a:latin typeface="+mj-lt"/>
                </a:rPr>
                <a:t>D</a:t>
              </a:r>
              <a:r>
                <a:rPr lang="es-419" sz="1200" b="1" dirty="0">
                  <a:solidFill>
                    <a:schemeClr val="bg1">
                      <a:lumMod val="50000"/>
                    </a:schemeClr>
                  </a:solidFill>
                  <a:latin typeface="+mj-lt"/>
                </a:rPr>
                <a:t>iseño</a:t>
              </a:r>
            </a:p>
            <a:p>
              <a:pPr>
                <a:lnSpc>
                  <a:spcPct val="150000"/>
                </a:lnSpc>
              </a:pPr>
              <a:r>
                <a:rPr lang="es-419" sz="1200" b="1" dirty="0">
                  <a:solidFill>
                    <a:schemeClr val="bg1">
                      <a:lumMod val="50000"/>
                    </a:schemeClr>
                  </a:solidFill>
                  <a:latin typeface="+mj-lt"/>
                </a:rPr>
                <a:t>Ejecución</a:t>
              </a:r>
            </a:p>
            <a:p>
              <a:pPr>
                <a:lnSpc>
                  <a:spcPct val="150000"/>
                </a:lnSpc>
              </a:pPr>
              <a:r>
                <a:rPr lang="es-419" sz="1200" b="1" dirty="0">
                  <a:solidFill>
                    <a:schemeClr val="bg1">
                      <a:lumMod val="50000"/>
                    </a:schemeClr>
                  </a:solidFill>
                  <a:latin typeface="+mj-lt"/>
                </a:rPr>
                <a:t>Administración</a:t>
              </a:r>
            </a:p>
          </p:txBody>
        </p:sp>
        <p:sp>
          <p:nvSpPr>
            <p:cNvPr id="108" name="Elipse 107"/>
            <p:cNvSpPr/>
            <p:nvPr/>
          </p:nvSpPr>
          <p:spPr>
            <a:xfrm>
              <a:off x="831440" y="4954301"/>
              <a:ext cx="128431" cy="12843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rgbClr val="FFC000"/>
                </a:solidFill>
              </a:endParaRPr>
            </a:p>
          </p:txBody>
        </p:sp>
        <p:sp>
          <p:nvSpPr>
            <p:cNvPr id="109" name="Elipse 108"/>
            <p:cNvSpPr/>
            <p:nvPr/>
          </p:nvSpPr>
          <p:spPr>
            <a:xfrm>
              <a:off x="831439" y="5225746"/>
              <a:ext cx="128431" cy="128431"/>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0" name="Elipse 109"/>
            <p:cNvSpPr/>
            <p:nvPr/>
          </p:nvSpPr>
          <p:spPr>
            <a:xfrm>
              <a:off x="831439" y="5497191"/>
              <a:ext cx="128431" cy="12843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pic>
        <p:nvPicPr>
          <p:cNvPr id="2" name="Imagen 1"/>
          <p:cNvPicPr>
            <a:picLocks noChangeAspect="1"/>
          </p:cNvPicPr>
          <p:nvPr/>
        </p:nvPicPr>
        <p:blipFill rotWithShape="1">
          <a:blip r:embed="rId8" cstate="hqprint">
            <a:extLst>
              <a:ext uri="{28A0092B-C50C-407E-A947-70E740481C1C}">
                <a14:useLocalDpi xmlns:a14="http://schemas.microsoft.com/office/drawing/2010/main" val="0"/>
              </a:ext>
            </a:extLst>
          </a:blip>
          <a:srcRect l="5829" t="24692" r="5305" b="20411"/>
          <a:stretch/>
        </p:blipFill>
        <p:spPr>
          <a:xfrm>
            <a:off x="2926077" y="1263745"/>
            <a:ext cx="1506813" cy="646414"/>
          </a:xfrm>
          <a:prstGeom prst="rect">
            <a:avLst/>
          </a:prstGeom>
        </p:spPr>
      </p:pic>
      <p:pic>
        <p:nvPicPr>
          <p:cNvPr id="5" name="Imagen 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912033" y="645464"/>
            <a:ext cx="1633978" cy="617778"/>
          </a:xfrm>
          <a:prstGeom prst="rect">
            <a:avLst/>
          </a:prstGeom>
        </p:spPr>
      </p:pic>
      <p:pic>
        <p:nvPicPr>
          <p:cNvPr id="7" name="Imagen 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960872" y="1988588"/>
            <a:ext cx="1542787" cy="626757"/>
          </a:xfrm>
          <a:prstGeom prst="rect">
            <a:avLst/>
          </a:prstGeom>
        </p:spPr>
      </p:pic>
      <p:sp>
        <p:nvSpPr>
          <p:cNvPr id="111" name="Rectángulo 110"/>
          <p:cNvSpPr/>
          <p:nvPr/>
        </p:nvSpPr>
        <p:spPr>
          <a:xfrm>
            <a:off x="0" y="2969111"/>
            <a:ext cx="2261881" cy="923330"/>
          </a:xfrm>
          <a:prstGeom prst="rect">
            <a:avLst/>
          </a:prstGeom>
          <a:noFill/>
        </p:spPr>
        <p:txBody>
          <a:bodyPr wrap="square" rtlCol="0">
            <a:spAutoFit/>
          </a:bodyPr>
          <a:lstStyle/>
          <a:p>
            <a:pPr algn="ctr"/>
            <a:r>
              <a:rPr lang="es-ES" b="1" dirty="0" smtClean="0">
                <a:solidFill>
                  <a:schemeClr val="bg1"/>
                </a:solidFill>
                <a:latin typeface="Century Gothic" panose="020B0502020202020204" pitchFamily="34" charset="0"/>
              </a:rPr>
              <a:t>GESTIÓN DEL ESPACIO PÚBLICO EN EL DMQ</a:t>
            </a:r>
          </a:p>
        </p:txBody>
      </p:sp>
    </p:spTree>
    <p:extLst>
      <p:ext uri="{BB962C8B-B14F-4D97-AF65-F5344CB8AC3E}">
        <p14:creationId xmlns:p14="http://schemas.microsoft.com/office/powerpoint/2010/main" val="215432223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Imagen 45">
            <a:extLst>
              <a:ext uri="{FF2B5EF4-FFF2-40B4-BE49-F238E27FC236}">
                <a16:creationId xmlns:a16="http://schemas.microsoft.com/office/drawing/2014/main" id="{E75CB538-3F4C-46B9-86ED-E5154D5A6C20}"/>
              </a:ext>
            </a:extLst>
          </p:cNvPr>
          <p:cNvPicPr>
            <a:picLocks noChangeAspect="1"/>
          </p:cNvPicPr>
          <p:nvPr/>
        </p:nvPicPr>
        <p:blipFill>
          <a:blip r:embed="rId2">
            <a:duotone>
              <a:schemeClr val="accent6">
                <a:shade val="45000"/>
                <a:satMod val="135000"/>
              </a:schemeClr>
              <a:prstClr val="white"/>
            </a:duotone>
            <a:extLst>
              <a:ext uri="{BEBA8EAE-BF5A-486C-A8C5-ECC9F3942E4B}">
                <a14:imgProps xmlns:a14="http://schemas.microsoft.com/office/drawing/2010/main">
                  <a14:imgLayer r:embed="rId3">
                    <a14:imgEffect>
                      <a14:colorTemperature colorTemp="15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0" y="-1457"/>
            <a:ext cx="12192000" cy="6858000"/>
          </a:xfrm>
          <a:prstGeom prst="rect">
            <a:avLst/>
          </a:prstGeom>
          <a:effectLst/>
        </p:spPr>
      </p:pic>
      <p:pic>
        <p:nvPicPr>
          <p:cNvPr id="48" name="Gráfico 47">
            <a:extLst>
              <a:ext uri="{FF2B5EF4-FFF2-40B4-BE49-F238E27FC236}">
                <a16:creationId xmlns:a16="http://schemas.microsoft.com/office/drawing/2014/main" id="{F91CD457-E956-4879-A093-97D25627C9C1}"/>
              </a:ext>
            </a:extLst>
          </p:cNvPr>
          <p:cNvPicPr>
            <a:picLocks noChangeAspect="1"/>
          </p:cNvPicPr>
          <p:nvPr/>
        </p:nvPicPr>
        <p:blipFill>
          <a:blip r:embed="rId4">
            <a:duotone>
              <a:prstClr val="black"/>
              <a:schemeClr val="accent6">
                <a:tint val="45000"/>
                <a:satMod val="400000"/>
              </a:schemeClr>
            </a:duotone>
            <a:extLst>
              <a:ext uri="{BEBA8EAE-BF5A-486C-A8C5-ECC9F3942E4B}">
                <a14:imgProps xmlns:a14="http://schemas.microsoft.com/office/drawing/2010/main">
                  <a14:imgLayer r:embed="rId5">
                    <a14:imgEffect>
                      <a14:colorTemperature colorTemp="1500"/>
                    </a14:imgEffect>
                    <a14:imgEffect>
                      <a14:saturation sat="400000"/>
                    </a14:imgEffect>
                  </a14:imgLayer>
                </a14:imgProps>
              </a:ext>
              <a:ext uri="{96DAC541-7B7A-43D3-8B79-37D633B846F1}">
                <asvg:svgBlip xmlns="" xmlns:asvg="http://schemas.microsoft.com/office/drawing/2016/SVG/main" r:embed="rId6"/>
              </a:ext>
            </a:extLst>
          </a:blip>
          <a:stretch>
            <a:fillRect/>
          </a:stretch>
        </p:blipFill>
        <p:spPr>
          <a:xfrm>
            <a:off x="10018185" y="6206712"/>
            <a:ext cx="2055135" cy="603534"/>
          </a:xfrm>
          <a:prstGeom prst="rect">
            <a:avLst/>
          </a:prstGeom>
        </p:spPr>
      </p:pic>
      <p:sp>
        <p:nvSpPr>
          <p:cNvPr id="3" name="Rectángulo 2"/>
          <p:cNvSpPr/>
          <p:nvPr/>
        </p:nvSpPr>
        <p:spPr>
          <a:xfrm>
            <a:off x="2672402" y="6248752"/>
            <a:ext cx="5527475" cy="338554"/>
          </a:xfrm>
          <a:prstGeom prst="rect">
            <a:avLst/>
          </a:prstGeom>
          <a:noFill/>
        </p:spPr>
        <p:txBody>
          <a:bodyPr wrap="square" rtlCol="0">
            <a:spAutoFit/>
          </a:bodyPr>
          <a:lstStyle/>
          <a:p>
            <a:r>
              <a:rPr lang="es-ES" sz="1600" b="1" dirty="0" smtClean="0">
                <a:solidFill>
                  <a:schemeClr val="tx1">
                    <a:lumMod val="50000"/>
                    <a:lumOff val="50000"/>
                  </a:schemeClr>
                </a:solidFill>
                <a:latin typeface="Century Gothic" panose="020B0502020202020204" pitchFamily="34" charset="0"/>
              </a:rPr>
              <a:t>ÁMBITO DE ACCIÓN</a:t>
            </a:r>
            <a:endParaRPr lang="es-EC" sz="1600" b="1" dirty="0">
              <a:solidFill>
                <a:schemeClr val="tx1">
                  <a:lumMod val="50000"/>
                  <a:lumOff val="50000"/>
                </a:schemeClr>
              </a:solidFill>
              <a:latin typeface="Century Gothic" panose="020B0502020202020204" pitchFamily="34" charset="0"/>
            </a:endParaRPr>
          </a:p>
        </p:txBody>
      </p:sp>
      <p:sp>
        <p:nvSpPr>
          <p:cNvPr id="8" name="Rectángulo 7"/>
          <p:cNvSpPr/>
          <p:nvPr/>
        </p:nvSpPr>
        <p:spPr>
          <a:xfrm>
            <a:off x="0" y="2969111"/>
            <a:ext cx="2261881" cy="923330"/>
          </a:xfrm>
          <a:prstGeom prst="rect">
            <a:avLst/>
          </a:prstGeom>
          <a:noFill/>
        </p:spPr>
        <p:txBody>
          <a:bodyPr wrap="square" rtlCol="0">
            <a:spAutoFit/>
          </a:bodyPr>
          <a:lstStyle/>
          <a:p>
            <a:pPr algn="ctr"/>
            <a:r>
              <a:rPr lang="es-ES" b="1" dirty="0" smtClean="0">
                <a:solidFill>
                  <a:schemeClr val="bg1"/>
                </a:solidFill>
                <a:latin typeface="Century Gothic" panose="020B0502020202020204" pitchFamily="34" charset="0"/>
              </a:rPr>
              <a:t>GESTIÓN DEL ESPACIO PÚBLICO EN EL DMQ</a:t>
            </a:r>
          </a:p>
        </p:txBody>
      </p:sp>
      <p:graphicFrame>
        <p:nvGraphicFramePr>
          <p:cNvPr id="9" name="Chart Placeholder 12">
            <a:extLst>
              <a:ext uri="{FF2B5EF4-FFF2-40B4-BE49-F238E27FC236}">
                <a16:creationId xmlns:a16="http://schemas.microsoft.com/office/drawing/2014/main" id="{6474DB9F-3B91-47BD-8100-E9A87005D61F}"/>
              </a:ext>
            </a:extLst>
          </p:cNvPr>
          <p:cNvGraphicFramePr>
            <a:graphicFrameLocks/>
          </p:cNvGraphicFramePr>
          <p:nvPr>
            <p:extLst>
              <p:ext uri="{D42A27DB-BD31-4B8C-83A1-F6EECF244321}">
                <p14:modId xmlns:p14="http://schemas.microsoft.com/office/powerpoint/2010/main" val="583770408"/>
              </p:ext>
            </p:extLst>
          </p:nvPr>
        </p:nvGraphicFramePr>
        <p:xfrm>
          <a:off x="2332216" y="644084"/>
          <a:ext cx="5088290" cy="4881525"/>
        </p:xfrm>
        <a:graphic>
          <a:graphicData uri="http://schemas.openxmlformats.org/drawingml/2006/chart">
            <c:chart xmlns:c="http://schemas.openxmlformats.org/drawingml/2006/chart" xmlns:r="http://schemas.openxmlformats.org/officeDocument/2006/relationships" r:id="rId7"/>
          </a:graphicData>
        </a:graphic>
      </p:graphicFrame>
      <p:sp>
        <p:nvSpPr>
          <p:cNvPr id="11" name="Rectángulo 10"/>
          <p:cNvSpPr/>
          <p:nvPr/>
        </p:nvSpPr>
        <p:spPr>
          <a:xfrm>
            <a:off x="7360738" y="197303"/>
            <a:ext cx="3953565" cy="784830"/>
          </a:xfrm>
          <a:prstGeom prst="rect">
            <a:avLst/>
          </a:prstGeom>
          <a:noFill/>
        </p:spPr>
        <p:txBody>
          <a:bodyPr wrap="square" rtlCol="0">
            <a:spAutoFit/>
          </a:bodyPr>
          <a:lstStyle/>
          <a:p>
            <a:pPr algn="just">
              <a:lnSpc>
                <a:spcPct val="150000"/>
              </a:lnSpc>
            </a:pPr>
            <a:r>
              <a:rPr lang="es-ES" sz="1600" b="1" dirty="0" smtClean="0">
                <a:solidFill>
                  <a:schemeClr val="accent1"/>
                </a:solidFill>
                <a:latin typeface="Century Gothic" panose="020B0502020202020204" pitchFamily="34" charset="0"/>
              </a:rPr>
              <a:t>EPMMOP-GAPEV</a:t>
            </a:r>
            <a:r>
              <a:rPr lang="es-ES" sz="1600" dirty="0" smtClean="0">
                <a:solidFill>
                  <a:schemeClr val="accent1"/>
                </a:solidFill>
                <a:latin typeface="Century Gothic" panose="020B0502020202020204" pitchFamily="34" charset="0"/>
              </a:rPr>
              <a:t> </a:t>
            </a:r>
          </a:p>
          <a:p>
            <a:pPr>
              <a:lnSpc>
                <a:spcPct val="150000"/>
              </a:lnSpc>
            </a:pPr>
            <a:r>
              <a:rPr lang="es-ES" sz="1400" dirty="0">
                <a:solidFill>
                  <a:schemeClr val="bg2">
                    <a:lumMod val="50000"/>
                  </a:schemeClr>
                </a:solidFill>
                <a:latin typeface="Century Gothic" panose="020B0502020202020204" pitchFamily="34" charset="0"/>
              </a:rPr>
              <a:t>A</a:t>
            </a:r>
            <a:r>
              <a:rPr lang="es-ES" sz="1400" dirty="0" smtClean="0">
                <a:solidFill>
                  <a:schemeClr val="bg2">
                    <a:lumMod val="50000"/>
                  </a:schemeClr>
                </a:solidFill>
                <a:latin typeface="Century Gothic" panose="020B0502020202020204" pitchFamily="34" charset="0"/>
              </a:rPr>
              <a:t>dministración </a:t>
            </a:r>
            <a:r>
              <a:rPr lang="es-ES" sz="1400" b="1" dirty="0" smtClean="0">
                <a:solidFill>
                  <a:schemeClr val="bg2">
                    <a:lumMod val="50000"/>
                  </a:schemeClr>
                </a:solidFill>
                <a:latin typeface="Century Gothic" panose="020B0502020202020204" pitchFamily="34" charset="0"/>
              </a:rPr>
              <a:t>15 parques metropolitanos</a:t>
            </a:r>
          </a:p>
        </p:txBody>
      </p:sp>
      <p:sp>
        <p:nvSpPr>
          <p:cNvPr id="2" name="Rectángulo 1"/>
          <p:cNvSpPr/>
          <p:nvPr/>
        </p:nvSpPr>
        <p:spPr>
          <a:xfrm>
            <a:off x="2684778" y="5525609"/>
            <a:ext cx="4479728" cy="369332"/>
          </a:xfrm>
          <a:prstGeom prst="rect">
            <a:avLst/>
          </a:prstGeom>
        </p:spPr>
        <p:txBody>
          <a:bodyPr wrap="square">
            <a:spAutoFit/>
          </a:bodyPr>
          <a:lstStyle/>
          <a:p>
            <a:r>
              <a:rPr lang="es-ES" b="1" dirty="0">
                <a:solidFill>
                  <a:schemeClr val="accent6"/>
                </a:solidFill>
                <a:latin typeface="Century Gothic" panose="020B0502020202020204" pitchFamily="34" charset="0"/>
              </a:rPr>
              <a:t>Total </a:t>
            </a:r>
            <a:r>
              <a:rPr lang="es-ES" b="1" dirty="0" smtClean="0">
                <a:solidFill>
                  <a:schemeClr val="accent6"/>
                </a:solidFill>
                <a:latin typeface="Century Gothic" panose="020B0502020202020204" pitchFamily="34" charset="0"/>
              </a:rPr>
              <a:t>Parques = 1.661 (u)  = 2.814 </a:t>
            </a:r>
            <a:r>
              <a:rPr lang="es-ES" b="1" dirty="0">
                <a:solidFill>
                  <a:schemeClr val="accent6"/>
                </a:solidFill>
                <a:latin typeface="Century Gothic" panose="020B0502020202020204" pitchFamily="34" charset="0"/>
              </a:rPr>
              <a:t> (Ha) </a:t>
            </a:r>
            <a:endParaRPr lang="es-EC" dirty="0">
              <a:solidFill>
                <a:schemeClr val="accent6"/>
              </a:solidFill>
            </a:endParaRPr>
          </a:p>
        </p:txBody>
      </p:sp>
      <p:graphicFrame>
        <p:nvGraphicFramePr>
          <p:cNvPr id="4" name="Tabla 3"/>
          <p:cNvGraphicFramePr>
            <a:graphicFrameLocks noGrp="1"/>
          </p:cNvGraphicFramePr>
          <p:nvPr>
            <p:extLst>
              <p:ext uri="{D42A27DB-BD31-4B8C-83A1-F6EECF244321}">
                <p14:modId xmlns:p14="http://schemas.microsoft.com/office/powerpoint/2010/main" val="3447958595"/>
              </p:ext>
            </p:extLst>
          </p:nvPr>
        </p:nvGraphicFramePr>
        <p:xfrm>
          <a:off x="7420506" y="1598714"/>
          <a:ext cx="4292703" cy="4551004"/>
        </p:xfrm>
        <a:graphic>
          <a:graphicData uri="http://schemas.openxmlformats.org/drawingml/2006/table">
            <a:tbl>
              <a:tblPr>
                <a:tableStyleId>{7DF18680-E054-41AD-8BC1-D1AEF772440D}</a:tableStyleId>
              </a:tblPr>
              <a:tblGrid>
                <a:gridCol w="216917">
                  <a:extLst>
                    <a:ext uri="{9D8B030D-6E8A-4147-A177-3AD203B41FA5}">
                      <a16:colId xmlns:a16="http://schemas.microsoft.com/office/drawing/2014/main" val="1275929894"/>
                    </a:ext>
                  </a:extLst>
                </a:gridCol>
                <a:gridCol w="867675">
                  <a:extLst>
                    <a:ext uri="{9D8B030D-6E8A-4147-A177-3AD203B41FA5}">
                      <a16:colId xmlns:a16="http://schemas.microsoft.com/office/drawing/2014/main" val="1203147707"/>
                    </a:ext>
                  </a:extLst>
                </a:gridCol>
                <a:gridCol w="993259">
                  <a:extLst>
                    <a:ext uri="{9D8B030D-6E8A-4147-A177-3AD203B41FA5}">
                      <a16:colId xmlns:a16="http://schemas.microsoft.com/office/drawing/2014/main" val="3755337033"/>
                    </a:ext>
                  </a:extLst>
                </a:gridCol>
                <a:gridCol w="810591">
                  <a:extLst>
                    <a:ext uri="{9D8B030D-6E8A-4147-A177-3AD203B41FA5}">
                      <a16:colId xmlns:a16="http://schemas.microsoft.com/office/drawing/2014/main" val="323302326"/>
                    </a:ext>
                  </a:extLst>
                </a:gridCol>
                <a:gridCol w="776339">
                  <a:extLst>
                    <a:ext uri="{9D8B030D-6E8A-4147-A177-3AD203B41FA5}">
                      <a16:colId xmlns:a16="http://schemas.microsoft.com/office/drawing/2014/main" val="3064844379"/>
                    </a:ext>
                  </a:extLst>
                </a:gridCol>
                <a:gridCol w="627922">
                  <a:extLst>
                    <a:ext uri="{9D8B030D-6E8A-4147-A177-3AD203B41FA5}">
                      <a16:colId xmlns:a16="http://schemas.microsoft.com/office/drawing/2014/main" val="3342288901"/>
                    </a:ext>
                  </a:extLst>
                </a:gridCol>
              </a:tblGrid>
              <a:tr h="254967">
                <a:tc>
                  <a:txBody>
                    <a:bodyPr/>
                    <a:lstStyle/>
                    <a:p>
                      <a:pPr algn="ctr" fontAlgn="ctr"/>
                      <a:r>
                        <a:rPr lang="es-ES" sz="800" b="1" u="none" strike="noStrike" dirty="0">
                          <a:effectLst/>
                        </a:rPr>
                        <a:t>#</a:t>
                      </a:r>
                      <a:endParaRPr lang="es-ES" sz="800" b="1" i="0" u="none" strike="noStrike" dirty="0">
                        <a:solidFill>
                          <a:srgbClr val="000000"/>
                        </a:solidFill>
                        <a:effectLst/>
                        <a:latin typeface="Century Gothic" panose="020B0502020202020204" pitchFamily="34" charset="0"/>
                      </a:endParaRPr>
                    </a:p>
                  </a:txBody>
                  <a:tcPr marL="6495" marR="6495" marT="6495" marB="0" anchor="ctr">
                    <a:solidFill>
                      <a:schemeClr val="accent1">
                        <a:lumMod val="40000"/>
                        <a:lumOff val="60000"/>
                      </a:schemeClr>
                    </a:solidFill>
                  </a:tcPr>
                </a:tc>
                <a:tc>
                  <a:txBody>
                    <a:bodyPr/>
                    <a:lstStyle/>
                    <a:p>
                      <a:pPr algn="ctr" fontAlgn="ctr"/>
                      <a:r>
                        <a:rPr lang="es-ES" sz="800" b="1" u="none" strike="noStrike" dirty="0">
                          <a:effectLst/>
                        </a:rPr>
                        <a:t>Parque Metropolitano</a:t>
                      </a:r>
                      <a:endParaRPr lang="es-ES" sz="800" b="1" i="0" u="none" strike="noStrike" dirty="0">
                        <a:solidFill>
                          <a:srgbClr val="000000"/>
                        </a:solidFill>
                        <a:effectLst/>
                        <a:latin typeface="Century Gothic" panose="020B0502020202020204" pitchFamily="34" charset="0"/>
                      </a:endParaRPr>
                    </a:p>
                  </a:txBody>
                  <a:tcPr marL="6495" marR="6495" marT="6495" marB="0" anchor="ctr">
                    <a:solidFill>
                      <a:schemeClr val="accent1">
                        <a:lumMod val="40000"/>
                        <a:lumOff val="60000"/>
                      </a:schemeClr>
                    </a:solidFill>
                  </a:tcPr>
                </a:tc>
                <a:tc>
                  <a:txBody>
                    <a:bodyPr/>
                    <a:lstStyle/>
                    <a:p>
                      <a:pPr algn="ctr" fontAlgn="ctr"/>
                      <a:r>
                        <a:rPr lang="es-ES" sz="800" b="1" u="none" strike="noStrike" dirty="0">
                          <a:effectLst/>
                        </a:rPr>
                        <a:t>Doc. Habilitante</a:t>
                      </a:r>
                      <a:endParaRPr lang="es-ES" sz="800" b="1" i="0" u="none" strike="noStrike" dirty="0">
                        <a:solidFill>
                          <a:srgbClr val="000000"/>
                        </a:solidFill>
                        <a:effectLst/>
                        <a:latin typeface="Century Gothic" panose="020B0502020202020204" pitchFamily="34" charset="0"/>
                      </a:endParaRPr>
                    </a:p>
                  </a:txBody>
                  <a:tcPr marL="6495" marR="6495" marT="6495" marB="0" anchor="ctr">
                    <a:solidFill>
                      <a:schemeClr val="accent1">
                        <a:lumMod val="40000"/>
                        <a:lumOff val="60000"/>
                      </a:schemeClr>
                    </a:solidFill>
                  </a:tcPr>
                </a:tc>
                <a:tc>
                  <a:txBody>
                    <a:bodyPr/>
                    <a:lstStyle/>
                    <a:p>
                      <a:pPr algn="ctr" fontAlgn="ctr"/>
                      <a:r>
                        <a:rPr lang="es-ES" sz="800" b="1" u="none" strike="noStrike" dirty="0">
                          <a:effectLst/>
                        </a:rPr>
                        <a:t>Administración</a:t>
                      </a:r>
                      <a:endParaRPr lang="es-ES" sz="800" b="1" i="0" u="none" strike="noStrike" dirty="0">
                        <a:solidFill>
                          <a:srgbClr val="000000"/>
                        </a:solidFill>
                        <a:effectLst/>
                        <a:latin typeface="Century Gothic" panose="020B0502020202020204" pitchFamily="34" charset="0"/>
                      </a:endParaRPr>
                    </a:p>
                  </a:txBody>
                  <a:tcPr marL="6495" marR="6495" marT="6495" marB="0" anchor="ctr">
                    <a:solidFill>
                      <a:schemeClr val="accent1">
                        <a:lumMod val="40000"/>
                        <a:lumOff val="60000"/>
                      </a:schemeClr>
                    </a:solidFill>
                  </a:tcPr>
                </a:tc>
                <a:tc>
                  <a:txBody>
                    <a:bodyPr/>
                    <a:lstStyle/>
                    <a:p>
                      <a:pPr algn="ctr" fontAlgn="ctr"/>
                      <a:r>
                        <a:rPr lang="es-ES" sz="800" b="1" u="none" strike="noStrike" dirty="0">
                          <a:effectLst/>
                        </a:rPr>
                        <a:t>Mantenimiento</a:t>
                      </a:r>
                      <a:endParaRPr lang="es-ES" sz="800" b="1" i="0" u="none" strike="noStrike" dirty="0">
                        <a:solidFill>
                          <a:srgbClr val="000000"/>
                        </a:solidFill>
                        <a:effectLst/>
                        <a:latin typeface="Century Gothic" panose="020B0502020202020204" pitchFamily="34" charset="0"/>
                      </a:endParaRPr>
                    </a:p>
                  </a:txBody>
                  <a:tcPr marL="6495" marR="6495" marT="6495" marB="0" anchor="ctr">
                    <a:solidFill>
                      <a:schemeClr val="accent1">
                        <a:lumMod val="40000"/>
                        <a:lumOff val="60000"/>
                      </a:schemeClr>
                    </a:solidFill>
                  </a:tcPr>
                </a:tc>
                <a:tc>
                  <a:txBody>
                    <a:bodyPr/>
                    <a:lstStyle/>
                    <a:p>
                      <a:pPr algn="ctr" fontAlgn="ctr"/>
                      <a:r>
                        <a:rPr lang="es-ES" sz="800" b="1" u="none" strike="noStrike" dirty="0">
                          <a:effectLst/>
                        </a:rPr>
                        <a:t>Explotación</a:t>
                      </a:r>
                      <a:endParaRPr lang="es-ES" sz="800" b="1" i="0" u="none" strike="noStrike" dirty="0">
                        <a:solidFill>
                          <a:srgbClr val="000000"/>
                        </a:solidFill>
                        <a:effectLst/>
                        <a:latin typeface="Century Gothic" panose="020B0502020202020204" pitchFamily="34" charset="0"/>
                      </a:endParaRPr>
                    </a:p>
                  </a:txBody>
                  <a:tcPr marL="6495" marR="6495" marT="6495" marB="0" anchor="ctr">
                    <a:solidFill>
                      <a:schemeClr val="accent1">
                        <a:lumMod val="40000"/>
                        <a:lumOff val="60000"/>
                      </a:schemeClr>
                    </a:solidFill>
                  </a:tcPr>
                </a:tc>
                <a:extLst>
                  <a:ext uri="{0D108BD9-81ED-4DB2-BD59-A6C34878D82A}">
                    <a16:rowId xmlns:a16="http://schemas.microsoft.com/office/drawing/2014/main" val="1723838801"/>
                  </a:ext>
                </a:extLst>
              </a:tr>
              <a:tr h="233650">
                <a:tc>
                  <a:txBody>
                    <a:bodyPr/>
                    <a:lstStyle/>
                    <a:p>
                      <a:pPr algn="ctr" fontAlgn="ctr"/>
                      <a:r>
                        <a:rPr lang="es-ES" sz="800" u="none" strike="noStrike">
                          <a:effectLst/>
                        </a:rPr>
                        <a:t>1</a:t>
                      </a:r>
                      <a:endParaRPr lang="es-ES" sz="800" b="0" i="0" u="none" strike="noStrike">
                        <a:solidFill>
                          <a:srgbClr val="000000"/>
                        </a:solidFill>
                        <a:effectLst/>
                        <a:latin typeface="Century Gothic" panose="020B0502020202020204" pitchFamily="34" charset="0"/>
                      </a:endParaRPr>
                    </a:p>
                  </a:txBody>
                  <a:tcPr marL="6495" marR="6495" marT="6495" marB="0" anchor="ctr"/>
                </a:tc>
                <a:tc>
                  <a:txBody>
                    <a:bodyPr/>
                    <a:lstStyle/>
                    <a:p>
                      <a:pPr algn="ctr" fontAlgn="ctr"/>
                      <a:r>
                        <a:rPr lang="es-ES" sz="800" b="1" u="none" strike="noStrike" dirty="0">
                          <a:effectLst/>
                        </a:rPr>
                        <a:t>EQUINOCCIAL</a:t>
                      </a:r>
                      <a:endParaRPr lang="es-ES" sz="800" b="1" i="0" u="none" strike="noStrike" dirty="0">
                        <a:solidFill>
                          <a:srgbClr val="000000"/>
                        </a:solidFill>
                        <a:effectLst/>
                        <a:latin typeface="Century Gothic" panose="020B0502020202020204" pitchFamily="34" charset="0"/>
                      </a:endParaRPr>
                    </a:p>
                  </a:txBody>
                  <a:tcPr marL="6495" marR="6495" marT="6495" marB="0" anchor="ctr"/>
                </a:tc>
                <a:tc>
                  <a:txBody>
                    <a:bodyPr/>
                    <a:lstStyle/>
                    <a:p>
                      <a:pPr algn="ctr" fontAlgn="ctr"/>
                      <a:r>
                        <a:rPr lang="es-ES" sz="800" u="none" strike="noStrike" dirty="0">
                          <a:effectLst/>
                        </a:rPr>
                        <a:t>CONVENIO </a:t>
                      </a:r>
                      <a:br>
                        <a:rPr lang="es-ES" sz="800" u="none" strike="noStrike" dirty="0">
                          <a:effectLst/>
                        </a:rPr>
                      </a:br>
                      <a:r>
                        <a:rPr lang="es-ES" sz="800" u="none" strike="noStrike" dirty="0">
                          <a:effectLst/>
                        </a:rPr>
                        <a:t>MDMQ/CGE</a:t>
                      </a:r>
                      <a:endParaRPr lang="es-ES" sz="800" b="0" i="0" u="none" strike="noStrike" dirty="0">
                        <a:solidFill>
                          <a:srgbClr val="000000"/>
                        </a:solidFill>
                        <a:effectLst/>
                        <a:latin typeface="Century Gothic" panose="020B0502020202020204" pitchFamily="34" charset="0"/>
                      </a:endParaRPr>
                    </a:p>
                  </a:txBody>
                  <a:tcPr marL="6495" marR="6495" marT="6495" marB="0" anchor="ctr"/>
                </a:tc>
                <a:tc>
                  <a:txBody>
                    <a:bodyPr/>
                    <a:lstStyle/>
                    <a:p>
                      <a:pPr algn="ctr" fontAlgn="ctr"/>
                      <a:r>
                        <a:rPr lang="es-EC" sz="800" u="none" strike="noStrike">
                          <a:effectLst/>
                        </a:rPr>
                        <a:t> </a:t>
                      </a:r>
                      <a:endParaRPr lang="es-EC" sz="800" b="0" i="0" u="none" strike="noStrike">
                        <a:solidFill>
                          <a:srgbClr val="000000"/>
                        </a:solidFill>
                        <a:effectLst/>
                        <a:latin typeface="Century Gothic" panose="020B0502020202020204" pitchFamily="34" charset="0"/>
                      </a:endParaRPr>
                    </a:p>
                  </a:txBody>
                  <a:tcPr marL="6495" marR="6495" marT="6495" marB="0" anchor="ctr"/>
                </a:tc>
                <a:tc>
                  <a:txBody>
                    <a:bodyPr/>
                    <a:lstStyle/>
                    <a:p>
                      <a:pPr algn="ctr" fontAlgn="ctr"/>
                      <a:r>
                        <a:rPr lang="es-EC" sz="800" u="none" strike="noStrike">
                          <a:effectLst/>
                        </a:rPr>
                        <a:t>X</a:t>
                      </a:r>
                      <a:endParaRPr lang="es-EC" sz="800" b="0" i="0" u="none" strike="noStrike">
                        <a:solidFill>
                          <a:srgbClr val="000000"/>
                        </a:solidFill>
                        <a:effectLst/>
                        <a:latin typeface="Century Gothic" panose="020B0502020202020204" pitchFamily="34" charset="0"/>
                      </a:endParaRPr>
                    </a:p>
                  </a:txBody>
                  <a:tcPr marL="6495" marR="6495" marT="6495" marB="0" anchor="ctr"/>
                </a:tc>
                <a:tc>
                  <a:txBody>
                    <a:bodyPr/>
                    <a:lstStyle/>
                    <a:p>
                      <a:pPr algn="ctr" fontAlgn="ctr"/>
                      <a:r>
                        <a:rPr lang="es-EC" sz="800" u="none" strike="noStrike">
                          <a:effectLst/>
                        </a:rPr>
                        <a:t> </a:t>
                      </a:r>
                      <a:endParaRPr lang="es-EC" sz="800" b="0" i="0" u="none" strike="noStrike">
                        <a:solidFill>
                          <a:srgbClr val="000000"/>
                        </a:solidFill>
                        <a:effectLst/>
                        <a:latin typeface="Century Gothic" panose="020B0502020202020204" pitchFamily="34" charset="0"/>
                      </a:endParaRPr>
                    </a:p>
                  </a:txBody>
                  <a:tcPr marL="6495" marR="6495" marT="6495" marB="0" anchor="ctr"/>
                </a:tc>
                <a:extLst>
                  <a:ext uri="{0D108BD9-81ED-4DB2-BD59-A6C34878D82A}">
                    <a16:rowId xmlns:a16="http://schemas.microsoft.com/office/drawing/2014/main" val="737505791"/>
                  </a:ext>
                </a:extLst>
              </a:tr>
              <a:tr h="155767">
                <a:tc>
                  <a:txBody>
                    <a:bodyPr/>
                    <a:lstStyle/>
                    <a:p>
                      <a:pPr algn="ctr" fontAlgn="ctr"/>
                      <a:r>
                        <a:rPr lang="es-ES" sz="800" u="none" strike="noStrike">
                          <a:effectLst/>
                        </a:rPr>
                        <a:t>2</a:t>
                      </a:r>
                      <a:endParaRPr lang="es-ES" sz="800" b="0" i="0" u="none" strike="noStrike">
                        <a:solidFill>
                          <a:srgbClr val="000000"/>
                        </a:solidFill>
                        <a:effectLst/>
                        <a:latin typeface="Century Gothic" panose="020B0502020202020204" pitchFamily="34" charset="0"/>
                      </a:endParaRPr>
                    </a:p>
                  </a:txBody>
                  <a:tcPr marL="6495" marR="6495" marT="6495" marB="0" anchor="ctr"/>
                </a:tc>
                <a:tc>
                  <a:txBody>
                    <a:bodyPr/>
                    <a:lstStyle/>
                    <a:p>
                      <a:pPr algn="ctr" fontAlgn="ctr"/>
                      <a:r>
                        <a:rPr lang="es-ES" sz="800" b="1" u="none" strike="noStrike" dirty="0">
                          <a:effectLst/>
                        </a:rPr>
                        <a:t>BICENTENARIO</a:t>
                      </a:r>
                      <a:endParaRPr lang="es-ES" sz="800" b="1" i="0" u="none" strike="noStrike" dirty="0">
                        <a:solidFill>
                          <a:srgbClr val="000000"/>
                        </a:solidFill>
                        <a:effectLst/>
                        <a:latin typeface="Century Gothic" panose="020B0502020202020204" pitchFamily="34" charset="0"/>
                      </a:endParaRPr>
                    </a:p>
                  </a:txBody>
                  <a:tcPr marL="6495" marR="6495" marT="6495" marB="0" anchor="ctr"/>
                </a:tc>
                <a:tc>
                  <a:txBody>
                    <a:bodyPr/>
                    <a:lstStyle/>
                    <a:p>
                      <a:pPr algn="ctr" fontAlgn="ctr"/>
                      <a:r>
                        <a:rPr lang="es-ES" sz="800" u="none" strike="noStrike">
                          <a:effectLst/>
                        </a:rPr>
                        <a:t>ORDENANZA 0352 </a:t>
                      </a:r>
                      <a:endParaRPr lang="es-ES" sz="800" b="0" i="0" u="none" strike="noStrike">
                        <a:solidFill>
                          <a:srgbClr val="000000"/>
                        </a:solidFill>
                        <a:effectLst/>
                        <a:latin typeface="Century Gothic" panose="020B0502020202020204" pitchFamily="34" charset="0"/>
                      </a:endParaRPr>
                    </a:p>
                  </a:txBody>
                  <a:tcPr marL="6495" marR="6495" marT="6495" marB="0" anchor="ctr"/>
                </a:tc>
                <a:tc>
                  <a:txBody>
                    <a:bodyPr/>
                    <a:lstStyle/>
                    <a:p>
                      <a:pPr algn="ctr" fontAlgn="ctr"/>
                      <a:r>
                        <a:rPr lang="es-EC" sz="800" u="none" strike="noStrike">
                          <a:effectLst/>
                        </a:rPr>
                        <a:t>X</a:t>
                      </a:r>
                      <a:endParaRPr lang="es-EC" sz="800" b="0" i="0" u="none" strike="noStrike">
                        <a:solidFill>
                          <a:srgbClr val="000000"/>
                        </a:solidFill>
                        <a:effectLst/>
                        <a:latin typeface="Century Gothic" panose="020B0502020202020204" pitchFamily="34" charset="0"/>
                      </a:endParaRPr>
                    </a:p>
                  </a:txBody>
                  <a:tcPr marL="6495" marR="6495" marT="6495" marB="0" anchor="ctr"/>
                </a:tc>
                <a:tc>
                  <a:txBody>
                    <a:bodyPr/>
                    <a:lstStyle/>
                    <a:p>
                      <a:pPr algn="ctr" fontAlgn="ctr"/>
                      <a:r>
                        <a:rPr lang="es-EC" sz="800" u="none" strike="noStrike">
                          <a:effectLst/>
                        </a:rPr>
                        <a:t>X</a:t>
                      </a:r>
                      <a:endParaRPr lang="es-EC" sz="800" b="0" i="0" u="none" strike="noStrike">
                        <a:solidFill>
                          <a:srgbClr val="000000"/>
                        </a:solidFill>
                        <a:effectLst/>
                        <a:latin typeface="Century Gothic" panose="020B0502020202020204" pitchFamily="34" charset="0"/>
                      </a:endParaRPr>
                    </a:p>
                  </a:txBody>
                  <a:tcPr marL="6495" marR="6495" marT="6495" marB="0" anchor="ctr"/>
                </a:tc>
                <a:tc>
                  <a:txBody>
                    <a:bodyPr/>
                    <a:lstStyle/>
                    <a:p>
                      <a:pPr algn="ctr" fontAlgn="ctr"/>
                      <a:r>
                        <a:rPr lang="es-EC" sz="800" u="none" strike="noStrike">
                          <a:effectLst/>
                        </a:rPr>
                        <a:t> </a:t>
                      </a:r>
                      <a:endParaRPr lang="es-EC" sz="800" b="0" i="0" u="none" strike="noStrike">
                        <a:solidFill>
                          <a:srgbClr val="000000"/>
                        </a:solidFill>
                        <a:effectLst/>
                        <a:latin typeface="Century Gothic" panose="020B0502020202020204" pitchFamily="34" charset="0"/>
                      </a:endParaRPr>
                    </a:p>
                  </a:txBody>
                  <a:tcPr marL="6495" marR="6495" marT="6495" marB="0" anchor="ctr"/>
                </a:tc>
                <a:extLst>
                  <a:ext uri="{0D108BD9-81ED-4DB2-BD59-A6C34878D82A}">
                    <a16:rowId xmlns:a16="http://schemas.microsoft.com/office/drawing/2014/main" val="1907513747"/>
                  </a:ext>
                </a:extLst>
              </a:tr>
              <a:tr h="155767">
                <a:tc>
                  <a:txBody>
                    <a:bodyPr/>
                    <a:lstStyle/>
                    <a:p>
                      <a:pPr algn="ctr" fontAlgn="ctr"/>
                      <a:r>
                        <a:rPr lang="es-ES" sz="800" u="none" strike="noStrike">
                          <a:effectLst/>
                        </a:rPr>
                        <a:t>3</a:t>
                      </a:r>
                      <a:endParaRPr lang="es-ES" sz="800" b="0" i="0" u="none" strike="noStrike">
                        <a:solidFill>
                          <a:srgbClr val="000000"/>
                        </a:solidFill>
                        <a:effectLst/>
                        <a:latin typeface="Century Gothic" panose="020B0502020202020204" pitchFamily="34" charset="0"/>
                      </a:endParaRPr>
                    </a:p>
                  </a:txBody>
                  <a:tcPr marL="6495" marR="6495" marT="6495" marB="0" anchor="ctr"/>
                </a:tc>
                <a:tc>
                  <a:txBody>
                    <a:bodyPr/>
                    <a:lstStyle/>
                    <a:p>
                      <a:pPr algn="ctr" fontAlgn="ctr"/>
                      <a:r>
                        <a:rPr lang="es-ES" sz="800" b="1" u="none" strike="noStrike" dirty="0">
                          <a:effectLst/>
                        </a:rPr>
                        <a:t>LA CAROLINA</a:t>
                      </a:r>
                      <a:endParaRPr lang="es-ES" sz="800" b="1" i="0" u="none" strike="noStrike" dirty="0">
                        <a:solidFill>
                          <a:srgbClr val="000000"/>
                        </a:solidFill>
                        <a:effectLst/>
                        <a:latin typeface="Century Gothic" panose="020B0502020202020204" pitchFamily="34" charset="0"/>
                      </a:endParaRPr>
                    </a:p>
                  </a:txBody>
                  <a:tcPr marL="6495" marR="6495" marT="6495" marB="0" anchor="ctr"/>
                </a:tc>
                <a:tc>
                  <a:txBody>
                    <a:bodyPr/>
                    <a:lstStyle/>
                    <a:p>
                      <a:pPr algn="ctr" fontAlgn="ctr"/>
                      <a:r>
                        <a:rPr lang="es-ES" sz="800" u="none" strike="noStrike">
                          <a:effectLst/>
                        </a:rPr>
                        <a:t>RESOLUCIÓN 004</a:t>
                      </a:r>
                      <a:endParaRPr lang="es-ES" sz="800" b="0" i="0" u="none" strike="noStrike">
                        <a:solidFill>
                          <a:srgbClr val="000000"/>
                        </a:solidFill>
                        <a:effectLst/>
                        <a:latin typeface="Century Gothic" panose="020B0502020202020204" pitchFamily="34" charset="0"/>
                      </a:endParaRPr>
                    </a:p>
                  </a:txBody>
                  <a:tcPr marL="6495" marR="6495" marT="6495" marB="0" anchor="ctr"/>
                </a:tc>
                <a:tc>
                  <a:txBody>
                    <a:bodyPr/>
                    <a:lstStyle/>
                    <a:p>
                      <a:pPr algn="ctr" fontAlgn="ctr"/>
                      <a:r>
                        <a:rPr lang="es-EC" sz="800" u="none" strike="noStrike">
                          <a:effectLst/>
                        </a:rPr>
                        <a:t>X</a:t>
                      </a:r>
                      <a:endParaRPr lang="es-EC" sz="800" b="0" i="0" u="none" strike="noStrike">
                        <a:solidFill>
                          <a:srgbClr val="000000"/>
                        </a:solidFill>
                        <a:effectLst/>
                        <a:latin typeface="Century Gothic" panose="020B0502020202020204" pitchFamily="34" charset="0"/>
                      </a:endParaRPr>
                    </a:p>
                  </a:txBody>
                  <a:tcPr marL="6495" marR="6495" marT="6495" marB="0" anchor="ctr"/>
                </a:tc>
                <a:tc>
                  <a:txBody>
                    <a:bodyPr/>
                    <a:lstStyle/>
                    <a:p>
                      <a:pPr algn="ctr" fontAlgn="ctr"/>
                      <a:r>
                        <a:rPr lang="es-EC" sz="800" u="none" strike="noStrike">
                          <a:effectLst/>
                        </a:rPr>
                        <a:t>X</a:t>
                      </a:r>
                      <a:endParaRPr lang="es-EC" sz="800" b="0" i="0" u="none" strike="noStrike">
                        <a:solidFill>
                          <a:srgbClr val="000000"/>
                        </a:solidFill>
                        <a:effectLst/>
                        <a:latin typeface="Century Gothic" panose="020B0502020202020204" pitchFamily="34" charset="0"/>
                      </a:endParaRPr>
                    </a:p>
                  </a:txBody>
                  <a:tcPr marL="6495" marR="6495" marT="6495" marB="0" anchor="ctr"/>
                </a:tc>
                <a:tc>
                  <a:txBody>
                    <a:bodyPr/>
                    <a:lstStyle/>
                    <a:p>
                      <a:pPr algn="ctr" fontAlgn="ctr"/>
                      <a:r>
                        <a:rPr lang="es-EC" sz="800" u="none" strike="noStrike">
                          <a:effectLst/>
                        </a:rPr>
                        <a:t>X</a:t>
                      </a:r>
                      <a:endParaRPr lang="es-EC" sz="800" b="0" i="0" u="none" strike="noStrike">
                        <a:solidFill>
                          <a:srgbClr val="000000"/>
                        </a:solidFill>
                        <a:effectLst/>
                        <a:latin typeface="Century Gothic" panose="020B0502020202020204" pitchFamily="34" charset="0"/>
                      </a:endParaRPr>
                    </a:p>
                  </a:txBody>
                  <a:tcPr marL="6495" marR="6495" marT="6495" marB="0" anchor="ctr"/>
                </a:tc>
                <a:extLst>
                  <a:ext uri="{0D108BD9-81ED-4DB2-BD59-A6C34878D82A}">
                    <a16:rowId xmlns:a16="http://schemas.microsoft.com/office/drawing/2014/main" val="1705599977"/>
                  </a:ext>
                </a:extLst>
              </a:tr>
              <a:tr h="350475">
                <a:tc>
                  <a:txBody>
                    <a:bodyPr/>
                    <a:lstStyle/>
                    <a:p>
                      <a:pPr algn="ctr" fontAlgn="ctr"/>
                      <a:r>
                        <a:rPr lang="es-ES" sz="800" u="none" strike="noStrike">
                          <a:effectLst/>
                        </a:rPr>
                        <a:t>4</a:t>
                      </a:r>
                      <a:endParaRPr lang="es-ES" sz="800" b="0" i="0" u="none" strike="noStrike">
                        <a:solidFill>
                          <a:srgbClr val="000000"/>
                        </a:solidFill>
                        <a:effectLst/>
                        <a:latin typeface="Century Gothic" panose="020B0502020202020204" pitchFamily="34" charset="0"/>
                      </a:endParaRPr>
                    </a:p>
                  </a:txBody>
                  <a:tcPr marL="6495" marR="6495" marT="6495" marB="0" anchor="ctr"/>
                </a:tc>
                <a:tc>
                  <a:txBody>
                    <a:bodyPr/>
                    <a:lstStyle/>
                    <a:p>
                      <a:pPr algn="ctr" fontAlgn="ctr"/>
                      <a:r>
                        <a:rPr lang="es-ES" sz="800" b="1" u="none" strike="noStrike" dirty="0">
                          <a:effectLst/>
                        </a:rPr>
                        <a:t>GUANGUILTAGUA</a:t>
                      </a:r>
                      <a:endParaRPr lang="es-ES" sz="800" b="1" i="0" u="none" strike="noStrike" dirty="0">
                        <a:solidFill>
                          <a:srgbClr val="000000"/>
                        </a:solidFill>
                        <a:effectLst/>
                        <a:latin typeface="Century Gothic" panose="020B0502020202020204" pitchFamily="34" charset="0"/>
                      </a:endParaRPr>
                    </a:p>
                  </a:txBody>
                  <a:tcPr marL="6495" marR="6495" marT="6495" marB="0" anchor="ctr"/>
                </a:tc>
                <a:tc>
                  <a:txBody>
                    <a:bodyPr/>
                    <a:lstStyle/>
                    <a:p>
                      <a:pPr algn="ctr" fontAlgn="ctr"/>
                      <a:r>
                        <a:rPr lang="pt-BR" sz="800" u="none" strike="noStrike" dirty="0">
                          <a:effectLst/>
                        </a:rPr>
                        <a:t>CONVENIO </a:t>
                      </a:r>
                      <a:br>
                        <a:rPr lang="pt-BR" sz="800" u="none" strike="noStrike" dirty="0">
                          <a:effectLst/>
                        </a:rPr>
                      </a:br>
                      <a:r>
                        <a:rPr lang="pt-BR" sz="800" u="none" strike="noStrike" dirty="0">
                          <a:effectLst/>
                        </a:rPr>
                        <a:t>Vida para Quito /EPMMOP</a:t>
                      </a:r>
                      <a:endParaRPr lang="pt-BR" sz="800" b="0" i="0" u="none" strike="noStrike" dirty="0">
                        <a:solidFill>
                          <a:srgbClr val="000000"/>
                        </a:solidFill>
                        <a:effectLst/>
                        <a:latin typeface="Century Gothic" panose="020B0502020202020204" pitchFamily="34" charset="0"/>
                      </a:endParaRPr>
                    </a:p>
                  </a:txBody>
                  <a:tcPr marL="6495" marR="6495" marT="6495" marB="0" anchor="ctr"/>
                </a:tc>
                <a:tc>
                  <a:txBody>
                    <a:bodyPr/>
                    <a:lstStyle/>
                    <a:p>
                      <a:pPr algn="ctr" fontAlgn="ctr"/>
                      <a:r>
                        <a:rPr lang="es-EC" sz="800" u="none" strike="noStrike" dirty="0">
                          <a:effectLst/>
                        </a:rPr>
                        <a:t>X</a:t>
                      </a:r>
                      <a:endParaRPr lang="es-EC" sz="800" b="0" i="0" u="none" strike="noStrike" dirty="0">
                        <a:solidFill>
                          <a:srgbClr val="000000"/>
                        </a:solidFill>
                        <a:effectLst/>
                        <a:latin typeface="Century Gothic" panose="020B0502020202020204" pitchFamily="34" charset="0"/>
                      </a:endParaRPr>
                    </a:p>
                  </a:txBody>
                  <a:tcPr marL="6495" marR="6495" marT="6495" marB="0" anchor="ctr"/>
                </a:tc>
                <a:tc>
                  <a:txBody>
                    <a:bodyPr/>
                    <a:lstStyle/>
                    <a:p>
                      <a:pPr algn="ctr" fontAlgn="ctr"/>
                      <a:r>
                        <a:rPr lang="es-EC" sz="800" u="none" strike="noStrike">
                          <a:effectLst/>
                        </a:rPr>
                        <a:t>X</a:t>
                      </a:r>
                      <a:endParaRPr lang="es-EC" sz="800" b="0" i="0" u="none" strike="noStrike">
                        <a:solidFill>
                          <a:srgbClr val="000000"/>
                        </a:solidFill>
                        <a:effectLst/>
                        <a:latin typeface="Century Gothic" panose="020B0502020202020204" pitchFamily="34" charset="0"/>
                      </a:endParaRPr>
                    </a:p>
                  </a:txBody>
                  <a:tcPr marL="6495" marR="6495" marT="6495" marB="0" anchor="ctr"/>
                </a:tc>
                <a:tc>
                  <a:txBody>
                    <a:bodyPr/>
                    <a:lstStyle/>
                    <a:p>
                      <a:pPr algn="ctr" fontAlgn="ctr"/>
                      <a:r>
                        <a:rPr lang="es-EC" sz="800" u="none" strike="noStrike">
                          <a:effectLst/>
                        </a:rPr>
                        <a:t> </a:t>
                      </a:r>
                      <a:endParaRPr lang="es-EC" sz="800" b="0" i="0" u="none" strike="noStrike">
                        <a:solidFill>
                          <a:srgbClr val="000000"/>
                        </a:solidFill>
                        <a:effectLst/>
                        <a:latin typeface="Century Gothic" panose="020B0502020202020204" pitchFamily="34" charset="0"/>
                      </a:endParaRPr>
                    </a:p>
                  </a:txBody>
                  <a:tcPr marL="6495" marR="6495" marT="6495" marB="0" anchor="ctr"/>
                </a:tc>
                <a:extLst>
                  <a:ext uri="{0D108BD9-81ED-4DB2-BD59-A6C34878D82A}">
                    <a16:rowId xmlns:a16="http://schemas.microsoft.com/office/drawing/2014/main" val="2352017633"/>
                  </a:ext>
                </a:extLst>
              </a:tr>
              <a:tr h="350475">
                <a:tc>
                  <a:txBody>
                    <a:bodyPr/>
                    <a:lstStyle/>
                    <a:p>
                      <a:pPr algn="ctr" fontAlgn="ctr"/>
                      <a:r>
                        <a:rPr lang="es-ES" sz="800" u="none" strike="noStrike">
                          <a:effectLst/>
                        </a:rPr>
                        <a:t>5</a:t>
                      </a:r>
                      <a:endParaRPr lang="es-ES" sz="800" b="0" i="0" u="none" strike="noStrike">
                        <a:solidFill>
                          <a:srgbClr val="000000"/>
                        </a:solidFill>
                        <a:effectLst/>
                        <a:latin typeface="Century Gothic" panose="020B0502020202020204" pitchFamily="34" charset="0"/>
                      </a:endParaRPr>
                    </a:p>
                  </a:txBody>
                  <a:tcPr marL="6495" marR="6495" marT="6495" marB="0" anchor="ctr"/>
                </a:tc>
                <a:tc>
                  <a:txBody>
                    <a:bodyPr/>
                    <a:lstStyle/>
                    <a:p>
                      <a:pPr algn="ctr" fontAlgn="ctr"/>
                      <a:r>
                        <a:rPr lang="es-ES" sz="800" b="1" u="none" strike="noStrike">
                          <a:effectLst/>
                        </a:rPr>
                        <a:t>ITCHIMBÍA</a:t>
                      </a:r>
                      <a:endParaRPr lang="es-ES" sz="800" b="1" i="0" u="none" strike="noStrike">
                        <a:solidFill>
                          <a:srgbClr val="000000"/>
                        </a:solidFill>
                        <a:effectLst/>
                        <a:latin typeface="Century Gothic" panose="020B0502020202020204" pitchFamily="34" charset="0"/>
                      </a:endParaRPr>
                    </a:p>
                  </a:txBody>
                  <a:tcPr marL="6495" marR="6495" marT="6495" marB="0" anchor="ctr"/>
                </a:tc>
                <a:tc>
                  <a:txBody>
                    <a:bodyPr/>
                    <a:lstStyle/>
                    <a:p>
                      <a:pPr algn="ctr" fontAlgn="ctr"/>
                      <a:r>
                        <a:rPr lang="pt-BR" sz="800" u="none" strike="noStrike" dirty="0">
                          <a:effectLst/>
                        </a:rPr>
                        <a:t>CONVENIO </a:t>
                      </a:r>
                      <a:br>
                        <a:rPr lang="pt-BR" sz="800" u="none" strike="noStrike" dirty="0">
                          <a:effectLst/>
                        </a:rPr>
                      </a:br>
                      <a:r>
                        <a:rPr lang="pt-BR" sz="800" u="none" strike="noStrike" dirty="0">
                          <a:effectLst/>
                        </a:rPr>
                        <a:t>Vida para Quito /EPMMOP</a:t>
                      </a:r>
                      <a:endParaRPr lang="pt-BR" sz="800" b="0" i="0" u="none" strike="noStrike" dirty="0">
                        <a:solidFill>
                          <a:srgbClr val="000000"/>
                        </a:solidFill>
                        <a:effectLst/>
                        <a:latin typeface="Century Gothic" panose="020B0502020202020204" pitchFamily="34" charset="0"/>
                      </a:endParaRPr>
                    </a:p>
                  </a:txBody>
                  <a:tcPr marL="6495" marR="6495" marT="6495" marB="0" anchor="ctr"/>
                </a:tc>
                <a:tc>
                  <a:txBody>
                    <a:bodyPr/>
                    <a:lstStyle/>
                    <a:p>
                      <a:pPr algn="ctr" fontAlgn="ctr"/>
                      <a:r>
                        <a:rPr lang="es-EC" sz="800" u="none" strike="noStrike">
                          <a:effectLst/>
                        </a:rPr>
                        <a:t>X</a:t>
                      </a:r>
                      <a:endParaRPr lang="es-EC" sz="800" b="0" i="0" u="none" strike="noStrike">
                        <a:solidFill>
                          <a:srgbClr val="000000"/>
                        </a:solidFill>
                        <a:effectLst/>
                        <a:latin typeface="Century Gothic" panose="020B0502020202020204" pitchFamily="34" charset="0"/>
                      </a:endParaRPr>
                    </a:p>
                  </a:txBody>
                  <a:tcPr marL="6495" marR="6495" marT="6495" marB="0" anchor="ctr"/>
                </a:tc>
                <a:tc>
                  <a:txBody>
                    <a:bodyPr/>
                    <a:lstStyle/>
                    <a:p>
                      <a:pPr algn="ctr" fontAlgn="ctr"/>
                      <a:r>
                        <a:rPr lang="es-EC" sz="800" u="none" strike="noStrike">
                          <a:effectLst/>
                        </a:rPr>
                        <a:t>X</a:t>
                      </a:r>
                      <a:endParaRPr lang="es-EC" sz="800" b="0" i="0" u="none" strike="noStrike">
                        <a:solidFill>
                          <a:srgbClr val="000000"/>
                        </a:solidFill>
                        <a:effectLst/>
                        <a:latin typeface="Century Gothic" panose="020B0502020202020204" pitchFamily="34" charset="0"/>
                      </a:endParaRPr>
                    </a:p>
                  </a:txBody>
                  <a:tcPr marL="6495" marR="6495" marT="6495" marB="0" anchor="ctr"/>
                </a:tc>
                <a:tc>
                  <a:txBody>
                    <a:bodyPr/>
                    <a:lstStyle/>
                    <a:p>
                      <a:pPr algn="ctr" fontAlgn="ctr"/>
                      <a:r>
                        <a:rPr lang="es-EC" sz="800" u="none" strike="noStrike">
                          <a:effectLst/>
                        </a:rPr>
                        <a:t> </a:t>
                      </a:r>
                      <a:endParaRPr lang="es-EC" sz="800" b="0" i="0" u="none" strike="noStrike">
                        <a:solidFill>
                          <a:srgbClr val="000000"/>
                        </a:solidFill>
                        <a:effectLst/>
                        <a:latin typeface="Century Gothic" panose="020B0502020202020204" pitchFamily="34" charset="0"/>
                      </a:endParaRPr>
                    </a:p>
                  </a:txBody>
                  <a:tcPr marL="6495" marR="6495" marT="6495" marB="0" anchor="ctr"/>
                </a:tc>
                <a:extLst>
                  <a:ext uri="{0D108BD9-81ED-4DB2-BD59-A6C34878D82A}">
                    <a16:rowId xmlns:a16="http://schemas.microsoft.com/office/drawing/2014/main" val="3920822499"/>
                  </a:ext>
                </a:extLst>
              </a:tr>
              <a:tr h="350475">
                <a:tc>
                  <a:txBody>
                    <a:bodyPr/>
                    <a:lstStyle/>
                    <a:p>
                      <a:pPr algn="ctr" fontAlgn="ctr"/>
                      <a:r>
                        <a:rPr lang="es-ES" sz="800" u="none" strike="noStrike">
                          <a:effectLst/>
                        </a:rPr>
                        <a:t>6</a:t>
                      </a:r>
                      <a:endParaRPr lang="es-ES" sz="800" b="0" i="0" u="none" strike="noStrike">
                        <a:solidFill>
                          <a:srgbClr val="000000"/>
                        </a:solidFill>
                        <a:effectLst/>
                        <a:latin typeface="Century Gothic" panose="020B0502020202020204" pitchFamily="34" charset="0"/>
                      </a:endParaRPr>
                    </a:p>
                  </a:txBody>
                  <a:tcPr marL="6495" marR="6495" marT="6495" marB="0" anchor="ctr"/>
                </a:tc>
                <a:tc>
                  <a:txBody>
                    <a:bodyPr/>
                    <a:lstStyle/>
                    <a:p>
                      <a:pPr algn="ctr" fontAlgn="ctr"/>
                      <a:r>
                        <a:rPr lang="es-ES" sz="800" b="1" u="none" strike="noStrike">
                          <a:effectLst/>
                        </a:rPr>
                        <a:t>LAS CUADRAS</a:t>
                      </a:r>
                      <a:endParaRPr lang="es-ES" sz="800" b="1" i="0" u="none" strike="noStrike">
                        <a:solidFill>
                          <a:srgbClr val="000000"/>
                        </a:solidFill>
                        <a:effectLst/>
                        <a:latin typeface="Century Gothic" panose="020B0502020202020204" pitchFamily="34" charset="0"/>
                      </a:endParaRPr>
                    </a:p>
                  </a:txBody>
                  <a:tcPr marL="6495" marR="6495" marT="6495" marB="0" anchor="ctr"/>
                </a:tc>
                <a:tc>
                  <a:txBody>
                    <a:bodyPr/>
                    <a:lstStyle/>
                    <a:p>
                      <a:pPr algn="ctr" fontAlgn="ctr"/>
                      <a:r>
                        <a:rPr lang="pt-BR" sz="800" u="none" strike="noStrike" dirty="0">
                          <a:effectLst/>
                        </a:rPr>
                        <a:t>CONVENIO </a:t>
                      </a:r>
                      <a:br>
                        <a:rPr lang="pt-BR" sz="800" u="none" strike="noStrike" dirty="0">
                          <a:effectLst/>
                        </a:rPr>
                      </a:br>
                      <a:r>
                        <a:rPr lang="pt-BR" sz="800" u="none" strike="noStrike" dirty="0">
                          <a:effectLst/>
                        </a:rPr>
                        <a:t>Vida para Quito /EPMMOP</a:t>
                      </a:r>
                      <a:endParaRPr lang="pt-BR" sz="800" b="0" i="0" u="none" strike="noStrike" dirty="0">
                        <a:solidFill>
                          <a:srgbClr val="000000"/>
                        </a:solidFill>
                        <a:effectLst/>
                        <a:latin typeface="Century Gothic" panose="020B0502020202020204" pitchFamily="34" charset="0"/>
                      </a:endParaRPr>
                    </a:p>
                  </a:txBody>
                  <a:tcPr marL="6495" marR="6495" marT="6495" marB="0" anchor="ctr"/>
                </a:tc>
                <a:tc>
                  <a:txBody>
                    <a:bodyPr/>
                    <a:lstStyle/>
                    <a:p>
                      <a:pPr algn="ctr" fontAlgn="ctr"/>
                      <a:r>
                        <a:rPr lang="es-EC" sz="800" u="none" strike="noStrike">
                          <a:effectLst/>
                        </a:rPr>
                        <a:t>X</a:t>
                      </a:r>
                      <a:endParaRPr lang="es-EC" sz="800" b="0" i="0" u="none" strike="noStrike">
                        <a:solidFill>
                          <a:srgbClr val="000000"/>
                        </a:solidFill>
                        <a:effectLst/>
                        <a:latin typeface="Century Gothic" panose="020B0502020202020204" pitchFamily="34" charset="0"/>
                      </a:endParaRPr>
                    </a:p>
                  </a:txBody>
                  <a:tcPr marL="6495" marR="6495" marT="6495" marB="0" anchor="ctr"/>
                </a:tc>
                <a:tc>
                  <a:txBody>
                    <a:bodyPr/>
                    <a:lstStyle/>
                    <a:p>
                      <a:pPr algn="ctr" fontAlgn="ctr"/>
                      <a:r>
                        <a:rPr lang="es-EC" sz="800" u="none" strike="noStrike">
                          <a:effectLst/>
                        </a:rPr>
                        <a:t>X</a:t>
                      </a:r>
                      <a:endParaRPr lang="es-EC" sz="800" b="0" i="0" u="none" strike="noStrike">
                        <a:solidFill>
                          <a:srgbClr val="000000"/>
                        </a:solidFill>
                        <a:effectLst/>
                        <a:latin typeface="Century Gothic" panose="020B0502020202020204" pitchFamily="34" charset="0"/>
                      </a:endParaRPr>
                    </a:p>
                  </a:txBody>
                  <a:tcPr marL="6495" marR="6495" marT="6495" marB="0" anchor="ctr"/>
                </a:tc>
                <a:tc>
                  <a:txBody>
                    <a:bodyPr/>
                    <a:lstStyle/>
                    <a:p>
                      <a:pPr algn="ctr" fontAlgn="ctr"/>
                      <a:r>
                        <a:rPr lang="es-EC" sz="800" u="none" strike="noStrike">
                          <a:effectLst/>
                        </a:rPr>
                        <a:t> </a:t>
                      </a:r>
                      <a:endParaRPr lang="es-EC" sz="800" b="0" i="0" u="none" strike="noStrike">
                        <a:solidFill>
                          <a:srgbClr val="000000"/>
                        </a:solidFill>
                        <a:effectLst/>
                        <a:latin typeface="Century Gothic" panose="020B0502020202020204" pitchFamily="34" charset="0"/>
                      </a:endParaRPr>
                    </a:p>
                  </a:txBody>
                  <a:tcPr marL="6495" marR="6495" marT="6495" marB="0" anchor="ctr"/>
                </a:tc>
                <a:extLst>
                  <a:ext uri="{0D108BD9-81ED-4DB2-BD59-A6C34878D82A}">
                    <a16:rowId xmlns:a16="http://schemas.microsoft.com/office/drawing/2014/main" val="1364469463"/>
                  </a:ext>
                </a:extLst>
              </a:tr>
              <a:tr h="254967">
                <a:tc>
                  <a:txBody>
                    <a:bodyPr/>
                    <a:lstStyle/>
                    <a:p>
                      <a:pPr algn="ctr" fontAlgn="ctr"/>
                      <a:r>
                        <a:rPr lang="es-ES" sz="800" u="none" strike="noStrike">
                          <a:effectLst/>
                        </a:rPr>
                        <a:t>7</a:t>
                      </a:r>
                      <a:endParaRPr lang="es-ES" sz="800" b="0" i="0" u="none" strike="noStrike">
                        <a:solidFill>
                          <a:srgbClr val="000000"/>
                        </a:solidFill>
                        <a:effectLst/>
                        <a:latin typeface="Century Gothic" panose="020B0502020202020204" pitchFamily="34" charset="0"/>
                      </a:endParaRPr>
                    </a:p>
                  </a:txBody>
                  <a:tcPr marL="6495" marR="6495" marT="6495" marB="0" anchor="ctr"/>
                </a:tc>
                <a:tc>
                  <a:txBody>
                    <a:bodyPr/>
                    <a:lstStyle/>
                    <a:p>
                      <a:pPr algn="ctr" fontAlgn="ctr"/>
                      <a:r>
                        <a:rPr lang="es-ES" sz="800" b="1" u="none" strike="noStrike">
                          <a:effectLst/>
                        </a:rPr>
                        <a:t>CAROLLO EXFUNDEPORTE</a:t>
                      </a:r>
                      <a:endParaRPr lang="es-ES" sz="800" b="1" i="0" u="none" strike="noStrike">
                        <a:solidFill>
                          <a:srgbClr val="000000"/>
                        </a:solidFill>
                        <a:effectLst/>
                        <a:latin typeface="Century Gothic" panose="020B0502020202020204" pitchFamily="34" charset="0"/>
                      </a:endParaRPr>
                    </a:p>
                  </a:txBody>
                  <a:tcPr marL="6495" marR="6495" marT="6495" marB="0" anchor="ctr"/>
                </a:tc>
                <a:tc>
                  <a:txBody>
                    <a:bodyPr/>
                    <a:lstStyle/>
                    <a:p>
                      <a:pPr algn="ctr" fontAlgn="ctr"/>
                      <a:r>
                        <a:rPr lang="es-ES" sz="800" u="none" strike="noStrike" dirty="0">
                          <a:effectLst/>
                        </a:rPr>
                        <a:t>ACTA </a:t>
                      </a:r>
                      <a:br>
                        <a:rPr lang="es-ES" sz="800" u="none" strike="noStrike" dirty="0">
                          <a:effectLst/>
                        </a:rPr>
                      </a:br>
                      <a:r>
                        <a:rPr lang="es-ES" sz="800" u="none" strike="noStrike" dirty="0">
                          <a:effectLst/>
                        </a:rPr>
                        <a:t>DMBI/ EPMMOP</a:t>
                      </a:r>
                      <a:endParaRPr lang="es-ES" sz="800" b="0" i="0" u="none" strike="noStrike" dirty="0">
                        <a:solidFill>
                          <a:srgbClr val="000000"/>
                        </a:solidFill>
                        <a:effectLst/>
                        <a:latin typeface="Century Gothic" panose="020B0502020202020204" pitchFamily="34" charset="0"/>
                      </a:endParaRPr>
                    </a:p>
                  </a:txBody>
                  <a:tcPr marL="6495" marR="6495" marT="6495" marB="0" anchor="ctr"/>
                </a:tc>
                <a:tc>
                  <a:txBody>
                    <a:bodyPr/>
                    <a:lstStyle/>
                    <a:p>
                      <a:pPr algn="ctr" fontAlgn="ctr"/>
                      <a:r>
                        <a:rPr lang="es-ES" sz="800" b="0" i="0" u="none" strike="noStrike" dirty="0" smtClean="0">
                          <a:solidFill>
                            <a:srgbClr val="000000"/>
                          </a:solidFill>
                          <a:effectLst/>
                          <a:latin typeface="Century Gothic" panose="020B0502020202020204" pitchFamily="34" charset="0"/>
                        </a:rPr>
                        <a:t>X</a:t>
                      </a:r>
                      <a:endParaRPr lang="es-EC" sz="800" b="0" i="0" u="none" strike="noStrike" dirty="0">
                        <a:solidFill>
                          <a:srgbClr val="000000"/>
                        </a:solidFill>
                        <a:effectLst/>
                        <a:latin typeface="Century Gothic" panose="020B0502020202020204" pitchFamily="34" charset="0"/>
                      </a:endParaRPr>
                    </a:p>
                  </a:txBody>
                  <a:tcPr marL="6495" marR="6495" marT="6495" marB="0" anchor="ctr"/>
                </a:tc>
                <a:tc>
                  <a:txBody>
                    <a:bodyPr/>
                    <a:lstStyle/>
                    <a:p>
                      <a:pPr algn="ctr" fontAlgn="ctr"/>
                      <a:r>
                        <a:rPr lang="es-EC" sz="800" u="none" strike="noStrike">
                          <a:effectLst/>
                        </a:rPr>
                        <a:t>X</a:t>
                      </a:r>
                      <a:endParaRPr lang="es-EC" sz="800" b="0" i="0" u="none" strike="noStrike">
                        <a:solidFill>
                          <a:srgbClr val="000000"/>
                        </a:solidFill>
                        <a:effectLst/>
                        <a:latin typeface="Century Gothic" panose="020B0502020202020204" pitchFamily="34" charset="0"/>
                      </a:endParaRPr>
                    </a:p>
                  </a:txBody>
                  <a:tcPr marL="6495" marR="6495" marT="6495" marB="0" anchor="ctr"/>
                </a:tc>
                <a:tc>
                  <a:txBody>
                    <a:bodyPr/>
                    <a:lstStyle/>
                    <a:p>
                      <a:pPr algn="ctr" fontAlgn="ctr"/>
                      <a:r>
                        <a:rPr lang="es-EC" sz="800" u="none" strike="noStrike">
                          <a:effectLst/>
                        </a:rPr>
                        <a:t> </a:t>
                      </a:r>
                      <a:endParaRPr lang="es-EC" sz="800" b="0" i="0" u="none" strike="noStrike">
                        <a:solidFill>
                          <a:srgbClr val="000000"/>
                        </a:solidFill>
                        <a:effectLst/>
                        <a:latin typeface="Century Gothic" panose="020B0502020202020204" pitchFamily="34" charset="0"/>
                      </a:endParaRPr>
                    </a:p>
                  </a:txBody>
                  <a:tcPr marL="6495" marR="6495" marT="6495" marB="0" anchor="ctr"/>
                </a:tc>
                <a:extLst>
                  <a:ext uri="{0D108BD9-81ED-4DB2-BD59-A6C34878D82A}">
                    <a16:rowId xmlns:a16="http://schemas.microsoft.com/office/drawing/2014/main" val="185685349"/>
                  </a:ext>
                </a:extLst>
              </a:tr>
              <a:tr h="350475">
                <a:tc>
                  <a:txBody>
                    <a:bodyPr/>
                    <a:lstStyle/>
                    <a:p>
                      <a:pPr algn="ctr" fontAlgn="ctr"/>
                      <a:r>
                        <a:rPr lang="es-ES" sz="800" u="none" strike="noStrike">
                          <a:effectLst/>
                        </a:rPr>
                        <a:t>8</a:t>
                      </a:r>
                      <a:endParaRPr lang="es-ES" sz="800" b="0" i="0" u="none" strike="noStrike">
                        <a:solidFill>
                          <a:srgbClr val="000000"/>
                        </a:solidFill>
                        <a:effectLst/>
                        <a:latin typeface="Century Gothic" panose="020B0502020202020204" pitchFamily="34" charset="0"/>
                      </a:endParaRPr>
                    </a:p>
                  </a:txBody>
                  <a:tcPr marL="6495" marR="6495" marT="6495" marB="0" anchor="ctr"/>
                </a:tc>
                <a:tc>
                  <a:txBody>
                    <a:bodyPr/>
                    <a:lstStyle/>
                    <a:p>
                      <a:pPr algn="ctr" fontAlgn="ctr"/>
                      <a:r>
                        <a:rPr lang="es-ES" sz="800" b="1" u="none" strike="noStrike">
                          <a:effectLst/>
                        </a:rPr>
                        <a:t>METRO SUR</a:t>
                      </a:r>
                      <a:endParaRPr lang="es-ES" sz="800" b="1" i="0" u="none" strike="noStrike">
                        <a:solidFill>
                          <a:srgbClr val="000000"/>
                        </a:solidFill>
                        <a:effectLst/>
                        <a:latin typeface="Century Gothic" panose="020B0502020202020204" pitchFamily="34" charset="0"/>
                      </a:endParaRPr>
                    </a:p>
                  </a:txBody>
                  <a:tcPr marL="6495" marR="6495" marT="6495" marB="0" anchor="ctr"/>
                </a:tc>
                <a:tc>
                  <a:txBody>
                    <a:bodyPr/>
                    <a:lstStyle/>
                    <a:p>
                      <a:pPr algn="ctr" fontAlgn="ctr"/>
                      <a:r>
                        <a:rPr lang="pt-BR" sz="800" u="none" strike="noStrike" dirty="0">
                          <a:effectLst/>
                        </a:rPr>
                        <a:t>CONVENIO </a:t>
                      </a:r>
                      <a:br>
                        <a:rPr lang="pt-BR" sz="800" u="none" strike="noStrike" dirty="0">
                          <a:effectLst/>
                        </a:rPr>
                      </a:br>
                      <a:r>
                        <a:rPr lang="pt-BR" sz="800" u="none" strike="noStrike" dirty="0">
                          <a:effectLst/>
                        </a:rPr>
                        <a:t>Vida para Quito /EPMMOP</a:t>
                      </a:r>
                      <a:endParaRPr lang="pt-BR" sz="800" b="0" i="0" u="none" strike="noStrike" dirty="0">
                        <a:solidFill>
                          <a:srgbClr val="000000"/>
                        </a:solidFill>
                        <a:effectLst/>
                        <a:latin typeface="Century Gothic" panose="020B0502020202020204" pitchFamily="34" charset="0"/>
                      </a:endParaRPr>
                    </a:p>
                  </a:txBody>
                  <a:tcPr marL="6495" marR="6495" marT="6495" marB="0" anchor="ctr"/>
                </a:tc>
                <a:tc>
                  <a:txBody>
                    <a:bodyPr/>
                    <a:lstStyle/>
                    <a:p>
                      <a:pPr algn="ctr" fontAlgn="ctr"/>
                      <a:r>
                        <a:rPr lang="es-EC" sz="800" u="none" strike="noStrike">
                          <a:effectLst/>
                        </a:rPr>
                        <a:t>X</a:t>
                      </a:r>
                      <a:endParaRPr lang="es-EC" sz="800" b="0" i="0" u="none" strike="noStrike">
                        <a:solidFill>
                          <a:srgbClr val="000000"/>
                        </a:solidFill>
                        <a:effectLst/>
                        <a:latin typeface="Century Gothic" panose="020B0502020202020204" pitchFamily="34" charset="0"/>
                      </a:endParaRPr>
                    </a:p>
                  </a:txBody>
                  <a:tcPr marL="6495" marR="6495" marT="6495" marB="0" anchor="ctr"/>
                </a:tc>
                <a:tc>
                  <a:txBody>
                    <a:bodyPr/>
                    <a:lstStyle/>
                    <a:p>
                      <a:pPr algn="ctr" fontAlgn="ctr"/>
                      <a:r>
                        <a:rPr lang="es-EC" sz="800" u="none" strike="noStrike">
                          <a:effectLst/>
                        </a:rPr>
                        <a:t>X</a:t>
                      </a:r>
                      <a:endParaRPr lang="es-EC" sz="800" b="0" i="0" u="none" strike="noStrike">
                        <a:solidFill>
                          <a:srgbClr val="000000"/>
                        </a:solidFill>
                        <a:effectLst/>
                        <a:latin typeface="Century Gothic" panose="020B0502020202020204" pitchFamily="34" charset="0"/>
                      </a:endParaRPr>
                    </a:p>
                  </a:txBody>
                  <a:tcPr marL="6495" marR="6495" marT="6495" marB="0" anchor="ctr"/>
                </a:tc>
                <a:tc>
                  <a:txBody>
                    <a:bodyPr/>
                    <a:lstStyle/>
                    <a:p>
                      <a:pPr algn="ctr" fontAlgn="ctr"/>
                      <a:r>
                        <a:rPr lang="es-EC" sz="800" u="none" strike="noStrike">
                          <a:effectLst/>
                        </a:rPr>
                        <a:t> </a:t>
                      </a:r>
                      <a:endParaRPr lang="es-EC" sz="800" b="0" i="0" u="none" strike="noStrike">
                        <a:solidFill>
                          <a:srgbClr val="000000"/>
                        </a:solidFill>
                        <a:effectLst/>
                        <a:latin typeface="Century Gothic" panose="020B0502020202020204" pitchFamily="34" charset="0"/>
                      </a:endParaRPr>
                    </a:p>
                  </a:txBody>
                  <a:tcPr marL="6495" marR="6495" marT="6495" marB="0" anchor="ctr"/>
                </a:tc>
                <a:extLst>
                  <a:ext uri="{0D108BD9-81ED-4DB2-BD59-A6C34878D82A}">
                    <a16:rowId xmlns:a16="http://schemas.microsoft.com/office/drawing/2014/main" val="1716242507"/>
                  </a:ext>
                </a:extLst>
              </a:tr>
              <a:tr h="350475">
                <a:tc>
                  <a:txBody>
                    <a:bodyPr/>
                    <a:lstStyle/>
                    <a:p>
                      <a:pPr algn="ctr" fontAlgn="ctr"/>
                      <a:r>
                        <a:rPr lang="es-ES" sz="800" u="none" strike="noStrike">
                          <a:effectLst/>
                        </a:rPr>
                        <a:t>9</a:t>
                      </a:r>
                      <a:endParaRPr lang="es-ES" sz="800" b="0" i="0" u="none" strike="noStrike">
                        <a:solidFill>
                          <a:srgbClr val="000000"/>
                        </a:solidFill>
                        <a:effectLst/>
                        <a:latin typeface="Century Gothic" panose="020B0502020202020204" pitchFamily="34" charset="0"/>
                      </a:endParaRPr>
                    </a:p>
                  </a:txBody>
                  <a:tcPr marL="6495" marR="6495" marT="6495" marB="0" anchor="ctr"/>
                </a:tc>
                <a:tc>
                  <a:txBody>
                    <a:bodyPr/>
                    <a:lstStyle/>
                    <a:p>
                      <a:pPr algn="ctr" fontAlgn="ctr"/>
                      <a:r>
                        <a:rPr lang="es-ES" sz="800" b="1" u="none" strike="noStrike">
                          <a:effectLst/>
                        </a:rPr>
                        <a:t>CHILIBULO</a:t>
                      </a:r>
                      <a:endParaRPr lang="es-ES" sz="800" b="1" i="0" u="none" strike="noStrike">
                        <a:solidFill>
                          <a:srgbClr val="000000"/>
                        </a:solidFill>
                        <a:effectLst/>
                        <a:latin typeface="Century Gothic" panose="020B0502020202020204" pitchFamily="34" charset="0"/>
                      </a:endParaRPr>
                    </a:p>
                  </a:txBody>
                  <a:tcPr marL="6495" marR="6495" marT="6495" marB="0" anchor="ctr"/>
                </a:tc>
                <a:tc>
                  <a:txBody>
                    <a:bodyPr/>
                    <a:lstStyle/>
                    <a:p>
                      <a:pPr algn="ctr" fontAlgn="ctr"/>
                      <a:r>
                        <a:rPr lang="pt-BR" sz="800" u="none" strike="noStrike" dirty="0">
                          <a:effectLst/>
                        </a:rPr>
                        <a:t>CONVENIO </a:t>
                      </a:r>
                      <a:br>
                        <a:rPr lang="pt-BR" sz="800" u="none" strike="noStrike" dirty="0">
                          <a:effectLst/>
                        </a:rPr>
                      </a:br>
                      <a:r>
                        <a:rPr lang="pt-BR" sz="800" u="none" strike="noStrike" dirty="0">
                          <a:effectLst/>
                        </a:rPr>
                        <a:t>Vida para Quito /EPMMOP</a:t>
                      </a:r>
                      <a:endParaRPr lang="pt-BR" sz="800" b="0" i="0" u="none" strike="noStrike" dirty="0">
                        <a:solidFill>
                          <a:srgbClr val="000000"/>
                        </a:solidFill>
                        <a:effectLst/>
                        <a:latin typeface="Century Gothic" panose="020B0502020202020204" pitchFamily="34" charset="0"/>
                      </a:endParaRPr>
                    </a:p>
                  </a:txBody>
                  <a:tcPr marL="6495" marR="6495" marT="6495" marB="0" anchor="ctr"/>
                </a:tc>
                <a:tc>
                  <a:txBody>
                    <a:bodyPr/>
                    <a:lstStyle/>
                    <a:p>
                      <a:pPr algn="ctr" fontAlgn="ctr"/>
                      <a:r>
                        <a:rPr lang="es-EC" sz="800" u="none" strike="noStrike">
                          <a:effectLst/>
                        </a:rPr>
                        <a:t>X</a:t>
                      </a:r>
                      <a:endParaRPr lang="es-EC" sz="800" b="0" i="0" u="none" strike="noStrike">
                        <a:solidFill>
                          <a:srgbClr val="000000"/>
                        </a:solidFill>
                        <a:effectLst/>
                        <a:latin typeface="Century Gothic" panose="020B0502020202020204" pitchFamily="34" charset="0"/>
                      </a:endParaRPr>
                    </a:p>
                  </a:txBody>
                  <a:tcPr marL="6495" marR="6495" marT="6495" marB="0" anchor="ctr"/>
                </a:tc>
                <a:tc>
                  <a:txBody>
                    <a:bodyPr/>
                    <a:lstStyle/>
                    <a:p>
                      <a:pPr algn="ctr" fontAlgn="ctr"/>
                      <a:r>
                        <a:rPr lang="es-EC" sz="800" u="none" strike="noStrike">
                          <a:effectLst/>
                        </a:rPr>
                        <a:t>X</a:t>
                      </a:r>
                      <a:endParaRPr lang="es-EC" sz="800" b="0" i="0" u="none" strike="noStrike">
                        <a:solidFill>
                          <a:srgbClr val="000000"/>
                        </a:solidFill>
                        <a:effectLst/>
                        <a:latin typeface="Century Gothic" panose="020B0502020202020204" pitchFamily="34" charset="0"/>
                      </a:endParaRPr>
                    </a:p>
                  </a:txBody>
                  <a:tcPr marL="6495" marR="6495" marT="6495" marB="0" anchor="ctr"/>
                </a:tc>
                <a:tc>
                  <a:txBody>
                    <a:bodyPr/>
                    <a:lstStyle/>
                    <a:p>
                      <a:pPr algn="ctr" fontAlgn="ctr"/>
                      <a:r>
                        <a:rPr lang="es-EC" sz="800" u="none" strike="noStrike">
                          <a:effectLst/>
                        </a:rPr>
                        <a:t> </a:t>
                      </a:r>
                      <a:endParaRPr lang="es-EC" sz="800" b="0" i="0" u="none" strike="noStrike">
                        <a:solidFill>
                          <a:srgbClr val="000000"/>
                        </a:solidFill>
                        <a:effectLst/>
                        <a:latin typeface="Century Gothic" panose="020B0502020202020204" pitchFamily="34" charset="0"/>
                      </a:endParaRPr>
                    </a:p>
                  </a:txBody>
                  <a:tcPr marL="6495" marR="6495" marT="6495" marB="0" anchor="ctr"/>
                </a:tc>
                <a:extLst>
                  <a:ext uri="{0D108BD9-81ED-4DB2-BD59-A6C34878D82A}">
                    <a16:rowId xmlns:a16="http://schemas.microsoft.com/office/drawing/2014/main" val="3687254036"/>
                  </a:ext>
                </a:extLst>
              </a:tr>
              <a:tr h="254967">
                <a:tc>
                  <a:txBody>
                    <a:bodyPr/>
                    <a:lstStyle/>
                    <a:p>
                      <a:pPr algn="ctr" fontAlgn="ctr"/>
                      <a:r>
                        <a:rPr lang="es-ES" sz="800" u="none" strike="noStrike">
                          <a:effectLst/>
                        </a:rPr>
                        <a:t>10</a:t>
                      </a:r>
                      <a:endParaRPr lang="es-ES" sz="800" b="0" i="0" u="none" strike="noStrike">
                        <a:solidFill>
                          <a:srgbClr val="000000"/>
                        </a:solidFill>
                        <a:effectLst/>
                        <a:latin typeface="Century Gothic" panose="020B0502020202020204" pitchFamily="34" charset="0"/>
                      </a:endParaRPr>
                    </a:p>
                  </a:txBody>
                  <a:tcPr marL="6495" marR="6495" marT="6495" marB="0" anchor="ctr"/>
                </a:tc>
                <a:tc>
                  <a:txBody>
                    <a:bodyPr/>
                    <a:lstStyle/>
                    <a:p>
                      <a:pPr algn="ctr" fontAlgn="ctr"/>
                      <a:r>
                        <a:rPr lang="es-ES" sz="800" b="1" u="none" strike="noStrike">
                          <a:effectLst/>
                        </a:rPr>
                        <a:t>RUTA ECOLÓGICA CHAQUÑÁN</a:t>
                      </a:r>
                      <a:endParaRPr lang="es-ES" sz="800" b="1" i="0" u="none" strike="noStrike">
                        <a:solidFill>
                          <a:srgbClr val="000000"/>
                        </a:solidFill>
                        <a:effectLst/>
                        <a:latin typeface="Century Gothic" panose="020B0502020202020204" pitchFamily="34" charset="0"/>
                      </a:endParaRPr>
                    </a:p>
                  </a:txBody>
                  <a:tcPr marL="6495" marR="6495" marT="6495" marB="0" anchor="ctr"/>
                </a:tc>
                <a:tc>
                  <a:txBody>
                    <a:bodyPr/>
                    <a:lstStyle/>
                    <a:p>
                      <a:pPr algn="ctr" fontAlgn="ctr"/>
                      <a:r>
                        <a:rPr lang="es-ES" sz="800" u="none" strike="noStrike" dirty="0">
                          <a:effectLst/>
                        </a:rPr>
                        <a:t>CONVENIO</a:t>
                      </a:r>
                      <a:br>
                        <a:rPr lang="es-ES" sz="800" u="none" strike="noStrike" dirty="0">
                          <a:effectLst/>
                        </a:rPr>
                      </a:br>
                      <a:r>
                        <a:rPr lang="es-ES" sz="800" u="none" strike="noStrike" dirty="0">
                          <a:effectLst/>
                        </a:rPr>
                        <a:t>EFE/MDMQ</a:t>
                      </a:r>
                      <a:endParaRPr lang="es-ES" sz="800" b="0" i="0" u="none" strike="noStrike" dirty="0">
                        <a:solidFill>
                          <a:srgbClr val="000000"/>
                        </a:solidFill>
                        <a:effectLst/>
                        <a:latin typeface="Century Gothic" panose="020B0502020202020204" pitchFamily="34" charset="0"/>
                      </a:endParaRPr>
                    </a:p>
                  </a:txBody>
                  <a:tcPr marL="6495" marR="6495" marT="6495" marB="0" anchor="ctr"/>
                </a:tc>
                <a:tc>
                  <a:txBody>
                    <a:bodyPr/>
                    <a:lstStyle/>
                    <a:p>
                      <a:pPr algn="ctr" fontAlgn="ctr"/>
                      <a:r>
                        <a:rPr lang="es-EC" sz="800" u="none" strike="noStrike">
                          <a:effectLst/>
                        </a:rPr>
                        <a:t>X</a:t>
                      </a:r>
                      <a:endParaRPr lang="es-EC" sz="800" b="0" i="0" u="none" strike="noStrike">
                        <a:solidFill>
                          <a:srgbClr val="000000"/>
                        </a:solidFill>
                        <a:effectLst/>
                        <a:latin typeface="Century Gothic" panose="020B0502020202020204" pitchFamily="34" charset="0"/>
                      </a:endParaRPr>
                    </a:p>
                  </a:txBody>
                  <a:tcPr marL="6495" marR="6495" marT="6495" marB="0" anchor="ctr"/>
                </a:tc>
                <a:tc>
                  <a:txBody>
                    <a:bodyPr/>
                    <a:lstStyle/>
                    <a:p>
                      <a:pPr algn="ctr" fontAlgn="ctr"/>
                      <a:r>
                        <a:rPr lang="es-EC" sz="800" u="none" strike="noStrike">
                          <a:effectLst/>
                        </a:rPr>
                        <a:t>X</a:t>
                      </a:r>
                      <a:endParaRPr lang="es-EC" sz="800" b="0" i="0" u="none" strike="noStrike">
                        <a:solidFill>
                          <a:srgbClr val="000000"/>
                        </a:solidFill>
                        <a:effectLst/>
                        <a:latin typeface="Century Gothic" panose="020B0502020202020204" pitchFamily="34" charset="0"/>
                      </a:endParaRPr>
                    </a:p>
                  </a:txBody>
                  <a:tcPr marL="6495" marR="6495" marT="6495" marB="0" anchor="ctr"/>
                </a:tc>
                <a:tc>
                  <a:txBody>
                    <a:bodyPr/>
                    <a:lstStyle/>
                    <a:p>
                      <a:pPr algn="ctr" fontAlgn="ctr"/>
                      <a:r>
                        <a:rPr lang="es-EC" sz="800" u="none" strike="noStrike">
                          <a:effectLst/>
                        </a:rPr>
                        <a:t> </a:t>
                      </a:r>
                      <a:endParaRPr lang="es-EC" sz="800" b="0" i="0" u="none" strike="noStrike">
                        <a:solidFill>
                          <a:srgbClr val="000000"/>
                        </a:solidFill>
                        <a:effectLst/>
                        <a:latin typeface="Century Gothic" panose="020B0502020202020204" pitchFamily="34" charset="0"/>
                      </a:endParaRPr>
                    </a:p>
                  </a:txBody>
                  <a:tcPr marL="6495" marR="6495" marT="6495" marB="0" anchor="ctr"/>
                </a:tc>
                <a:extLst>
                  <a:ext uri="{0D108BD9-81ED-4DB2-BD59-A6C34878D82A}">
                    <a16:rowId xmlns:a16="http://schemas.microsoft.com/office/drawing/2014/main" val="1153241452"/>
                  </a:ext>
                </a:extLst>
              </a:tr>
              <a:tr h="350475">
                <a:tc>
                  <a:txBody>
                    <a:bodyPr/>
                    <a:lstStyle/>
                    <a:p>
                      <a:pPr algn="ctr" fontAlgn="ctr"/>
                      <a:r>
                        <a:rPr lang="es-ES" sz="800" u="none" strike="noStrike">
                          <a:effectLst/>
                        </a:rPr>
                        <a:t>11</a:t>
                      </a:r>
                      <a:endParaRPr lang="es-ES" sz="800" b="0" i="0" u="none" strike="noStrike">
                        <a:solidFill>
                          <a:srgbClr val="000000"/>
                        </a:solidFill>
                        <a:effectLst/>
                        <a:latin typeface="Century Gothic" panose="020B0502020202020204" pitchFamily="34" charset="0"/>
                      </a:endParaRPr>
                    </a:p>
                  </a:txBody>
                  <a:tcPr marL="6495" marR="6495" marT="6495" marB="0" anchor="ctr"/>
                </a:tc>
                <a:tc>
                  <a:txBody>
                    <a:bodyPr/>
                    <a:lstStyle/>
                    <a:p>
                      <a:pPr algn="ctr" fontAlgn="ctr"/>
                      <a:r>
                        <a:rPr lang="es-ES" sz="800" b="1" u="none" strike="noStrike">
                          <a:effectLst/>
                        </a:rPr>
                        <a:t>EL EJIDO</a:t>
                      </a:r>
                      <a:endParaRPr lang="es-ES" sz="800" b="1" i="0" u="none" strike="noStrike">
                        <a:solidFill>
                          <a:srgbClr val="000000"/>
                        </a:solidFill>
                        <a:effectLst/>
                        <a:latin typeface="Century Gothic" panose="020B0502020202020204" pitchFamily="34" charset="0"/>
                      </a:endParaRPr>
                    </a:p>
                  </a:txBody>
                  <a:tcPr marL="6495" marR="6495" marT="6495" marB="0" anchor="ctr"/>
                </a:tc>
                <a:tc>
                  <a:txBody>
                    <a:bodyPr/>
                    <a:lstStyle/>
                    <a:p>
                      <a:pPr algn="ctr" fontAlgn="ctr"/>
                      <a:r>
                        <a:rPr lang="es-ES" sz="800" u="none" strike="noStrike">
                          <a:effectLst/>
                        </a:rPr>
                        <a:t>CONVENIO (caducado)</a:t>
                      </a:r>
                      <a:br>
                        <a:rPr lang="es-ES" sz="800" u="none" strike="noStrike">
                          <a:effectLst/>
                        </a:rPr>
                      </a:br>
                      <a:r>
                        <a:rPr lang="es-ES" sz="800" u="none" strike="noStrike">
                          <a:effectLst/>
                        </a:rPr>
                        <a:t>EPMMOP/MDMQ/IMP</a:t>
                      </a:r>
                      <a:endParaRPr lang="es-ES" sz="800" b="0" i="0" u="none" strike="noStrike">
                        <a:solidFill>
                          <a:srgbClr val="000000"/>
                        </a:solidFill>
                        <a:effectLst/>
                        <a:latin typeface="Century Gothic" panose="020B0502020202020204" pitchFamily="34" charset="0"/>
                      </a:endParaRPr>
                    </a:p>
                  </a:txBody>
                  <a:tcPr marL="6495" marR="6495" marT="6495" marB="0" anchor="ctr"/>
                </a:tc>
                <a:tc>
                  <a:txBody>
                    <a:bodyPr/>
                    <a:lstStyle/>
                    <a:p>
                      <a:pPr algn="ctr" fontAlgn="ctr"/>
                      <a:r>
                        <a:rPr lang="es-EC" sz="800" u="none" strike="noStrike">
                          <a:effectLst/>
                        </a:rPr>
                        <a:t> </a:t>
                      </a:r>
                      <a:endParaRPr lang="es-EC" sz="800" b="0" i="0" u="none" strike="noStrike">
                        <a:solidFill>
                          <a:srgbClr val="000000"/>
                        </a:solidFill>
                        <a:effectLst/>
                        <a:latin typeface="Century Gothic" panose="020B0502020202020204" pitchFamily="34" charset="0"/>
                      </a:endParaRPr>
                    </a:p>
                  </a:txBody>
                  <a:tcPr marL="6495" marR="6495" marT="6495" marB="0" anchor="ctr"/>
                </a:tc>
                <a:tc>
                  <a:txBody>
                    <a:bodyPr/>
                    <a:lstStyle/>
                    <a:p>
                      <a:pPr algn="ctr" fontAlgn="ctr"/>
                      <a:r>
                        <a:rPr lang="es-EC" sz="800" u="none" strike="noStrike">
                          <a:effectLst/>
                        </a:rPr>
                        <a:t>X</a:t>
                      </a:r>
                      <a:endParaRPr lang="es-EC" sz="800" b="0" i="0" u="none" strike="noStrike">
                        <a:solidFill>
                          <a:srgbClr val="000000"/>
                        </a:solidFill>
                        <a:effectLst/>
                        <a:latin typeface="Century Gothic" panose="020B0502020202020204" pitchFamily="34" charset="0"/>
                      </a:endParaRPr>
                    </a:p>
                  </a:txBody>
                  <a:tcPr marL="6495" marR="6495" marT="6495" marB="0" anchor="ctr"/>
                </a:tc>
                <a:tc>
                  <a:txBody>
                    <a:bodyPr/>
                    <a:lstStyle/>
                    <a:p>
                      <a:pPr algn="ctr" fontAlgn="ctr"/>
                      <a:r>
                        <a:rPr lang="es-EC" sz="800" u="none" strike="noStrike">
                          <a:effectLst/>
                        </a:rPr>
                        <a:t> </a:t>
                      </a:r>
                      <a:endParaRPr lang="es-EC" sz="800" b="0" i="0" u="none" strike="noStrike">
                        <a:solidFill>
                          <a:srgbClr val="000000"/>
                        </a:solidFill>
                        <a:effectLst/>
                        <a:latin typeface="Century Gothic" panose="020B0502020202020204" pitchFamily="34" charset="0"/>
                      </a:endParaRPr>
                    </a:p>
                  </a:txBody>
                  <a:tcPr marL="6495" marR="6495" marT="6495" marB="0" anchor="ctr"/>
                </a:tc>
                <a:extLst>
                  <a:ext uri="{0D108BD9-81ED-4DB2-BD59-A6C34878D82A}">
                    <a16:rowId xmlns:a16="http://schemas.microsoft.com/office/drawing/2014/main" val="3632074511"/>
                  </a:ext>
                </a:extLst>
              </a:tr>
              <a:tr h="350475">
                <a:tc>
                  <a:txBody>
                    <a:bodyPr/>
                    <a:lstStyle/>
                    <a:p>
                      <a:pPr algn="ctr" fontAlgn="ctr"/>
                      <a:r>
                        <a:rPr lang="es-ES" sz="800" u="none" strike="noStrike">
                          <a:effectLst/>
                        </a:rPr>
                        <a:t>12</a:t>
                      </a:r>
                      <a:endParaRPr lang="es-ES" sz="800" b="0" i="0" u="none" strike="noStrike">
                        <a:solidFill>
                          <a:srgbClr val="000000"/>
                        </a:solidFill>
                        <a:effectLst/>
                        <a:latin typeface="Century Gothic" panose="020B0502020202020204" pitchFamily="34" charset="0"/>
                      </a:endParaRPr>
                    </a:p>
                  </a:txBody>
                  <a:tcPr marL="6495" marR="6495" marT="6495" marB="0" anchor="ctr"/>
                </a:tc>
                <a:tc>
                  <a:txBody>
                    <a:bodyPr/>
                    <a:lstStyle/>
                    <a:p>
                      <a:pPr algn="ctr" fontAlgn="ctr"/>
                      <a:r>
                        <a:rPr lang="es-ES" sz="800" b="1" u="none" strike="noStrike" dirty="0">
                          <a:effectLst/>
                        </a:rPr>
                        <a:t>ALAMEDA </a:t>
                      </a:r>
                      <a:endParaRPr lang="es-ES" sz="800" b="1" i="0" u="none" strike="noStrike" dirty="0">
                        <a:solidFill>
                          <a:srgbClr val="000000"/>
                        </a:solidFill>
                        <a:effectLst/>
                        <a:latin typeface="Century Gothic" panose="020B0502020202020204" pitchFamily="34" charset="0"/>
                      </a:endParaRPr>
                    </a:p>
                  </a:txBody>
                  <a:tcPr marL="6495" marR="6495" marT="6495" marB="0" anchor="ctr"/>
                </a:tc>
                <a:tc>
                  <a:txBody>
                    <a:bodyPr/>
                    <a:lstStyle/>
                    <a:p>
                      <a:pPr algn="ctr" fontAlgn="ctr"/>
                      <a:r>
                        <a:rPr lang="es-ES" sz="800" u="none" strike="noStrike">
                          <a:effectLst/>
                        </a:rPr>
                        <a:t>CONVENIO (caducado)</a:t>
                      </a:r>
                      <a:br>
                        <a:rPr lang="es-ES" sz="800" u="none" strike="noStrike">
                          <a:effectLst/>
                        </a:rPr>
                      </a:br>
                      <a:r>
                        <a:rPr lang="es-ES" sz="800" u="none" strike="noStrike">
                          <a:effectLst/>
                        </a:rPr>
                        <a:t>EPMMOP/MDMQ/IMP</a:t>
                      </a:r>
                      <a:endParaRPr lang="es-ES" sz="800" b="0" i="0" u="none" strike="noStrike">
                        <a:solidFill>
                          <a:srgbClr val="000000"/>
                        </a:solidFill>
                        <a:effectLst/>
                        <a:latin typeface="Century Gothic" panose="020B0502020202020204" pitchFamily="34" charset="0"/>
                      </a:endParaRPr>
                    </a:p>
                  </a:txBody>
                  <a:tcPr marL="6495" marR="6495" marT="6495" marB="0" anchor="ctr"/>
                </a:tc>
                <a:tc>
                  <a:txBody>
                    <a:bodyPr/>
                    <a:lstStyle/>
                    <a:p>
                      <a:pPr algn="ctr" fontAlgn="ctr"/>
                      <a:r>
                        <a:rPr lang="es-EC" sz="800" u="none" strike="noStrike">
                          <a:effectLst/>
                        </a:rPr>
                        <a:t> </a:t>
                      </a:r>
                      <a:endParaRPr lang="es-EC" sz="800" b="0" i="0" u="none" strike="noStrike">
                        <a:solidFill>
                          <a:srgbClr val="000000"/>
                        </a:solidFill>
                        <a:effectLst/>
                        <a:latin typeface="Century Gothic" panose="020B0502020202020204" pitchFamily="34" charset="0"/>
                      </a:endParaRPr>
                    </a:p>
                  </a:txBody>
                  <a:tcPr marL="6495" marR="6495" marT="6495" marB="0" anchor="ctr"/>
                </a:tc>
                <a:tc>
                  <a:txBody>
                    <a:bodyPr/>
                    <a:lstStyle/>
                    <a:p>
                      <a:pPr algn="ctr" fontAlgn="ctr"/>
                      <a:r>
                        <a:rPr lang="es-EC" sz="800" u="none" strike="noStrike">
                          <a:effectLst/>
                        </a:rPr>
                        <a:t>X</a:t>
                      </a:r>
                      <a:endParaRPr lang="es-EC" sz="800" b="0" i="0" u="none" strike="noStrike">
                        <a:solidFill>
                          <a:srgbClr val="000000"/>
                        </a:solidFill>
                        <a:effectLst/>
                        <a:latin typeface="Century Gothic" panose="020B0502020202020204" pitchFamily="34" charset="0"/>
                      </a:endParaRPr>
                    </a:p>
                  </a:txBody>
                  <a:tcPr marL="6495" marR="6495" marT="6495" marB="0" anchor="ctr"/>
                </a:tc>
                <a:tc>
                  <a:txBody>
                    <a:bodyPr/>
                    <a:lstStyle/>
                    <a:p>
                      <a:pPr algn="ctr" fontAlgn="ctr"/>
                      <a:r>
                        <a:rPr lang="es-EC" sz="800" u="none" strike="noStrike">
                          <a:effectLst/>
                        </a:rPr>
                        <a:t> </a:t>
                      </a:r>
                      <a:endParaRPr lang="es-EC" sz="800" b="0" i="0" u="none" strike="noStrike">
                        <a:solidFill>
                          <a:srgbClr val="000000"/>
                        </a:solidFill>
                        <a:effectLst/>
                        <a:latin typeface="Century Gothic" panose="020B0502020202020204" pitchFamily="34" charset="0"/>
                      </a:endParaRPr>
                    </a:p>
                  </a:txBody>
                  <a:tcPr marL="6495" marR="6495" marT="6495" marB="0" anchor="ctr"/>
                </a:tc>
                <a:extLst>
                  <a:ext uri="{0D108BD9-81ED-4DB2-BD59-A6C34878D82A}">
                    <a16:rowId xmlns:a16="http://schemas.microsoft.com/office/drawing/2014/main" val="823404143"/>
                  </a:ext>
                </a:extLst>
              </a:tr>
              <a:tr h="350475">
                <a:tc>
                  <a:txBody>
                    <a:bodyPr/>
                    <a:lstStyle/>
                    <a:p>
                      <a:pPr algn="ctr" fontAlgn="ctr"/>
                      <a:r>
                        <a:rPr lang="es-ES" sz="800" u="none" strike="noStrike">
                          <a:effectLst/>
                        </a:rPr>
                        <a:t>13</a:t>
                      </a:r>
                      <a:endParaRPr lang="es-ES" sz="800" b="0" i="0" u="none" strike="noStrike">
                        <a:solidFill>
                          <a:srgbClr val="000000"/>
                        </a:solidFill>
                        <a:effectLst/>
                        <a:latin typeface="Century Gothic" panose="020B0502020202020204" pitchFamily="34" charset="0"/>
                      </a:endParaRPr>
                    </a:p>
                  </a:txBody>
                  <a:tcPr marL="6495" marR="6495" marT="6495" marB="0" anchor="ctr"/>
                </a:tc>
                <a:tc>
                  <a:txBody>
                    <a:bodyPr/>
                    <a:lstStyle/>
                    <a:p>
                      <a:pPr algn="ctr" fontAlgn="ctr"/>
                      <a:r>
                        <a:rPr lang="es-ES" sz="800" b="1" u="none" strike="noStrike" dirty="0">
                          <a:effectLst/>
                        </a:rPr>
                        <a:t>ARBOLITO</a:t>
                      </a:r>
                      <a:endParaRPr lang="es-ES" sz="800" b="1" i="0" u="none" strike="noStrike" dirty="0">
                        <a:solidFill>
                          <a:srgbClr val="000000"/>
                        </a:solidFill>
                        <a:effectLst/>
                        <a:latin typeface="Century Gothic" panose="020B0502020202020204" pitchFamily="34" charset="0"/>
                      </a:endParaRPr>
                    </a:p>
                  </a:txBody>
                  <a:tcPr marL="6495" marR="6495" marT="6495" marB="0" anchor="ctr"/>
                </a:tc>
                <a:tc>
                  <a:txBody>
                    <a:bodyPr/>
                    <a:lstStyle/>
                    <a:p>
                      <a:pPr algn="ctr" fontAlgn="ctr"/>
                      <a:r>
                        <a:rPr lang="es-ES" sz="800" u="none" strike="noStrike">
                          <a:effectLst/>
                        </a:rPr>
                        <a:t>CONVENIO (caducado)</a:t>
                      </a:r>
                      <a:br>
                        <a:rPr lang="es-ES" sz="800" u="none" strike="noStrike">
                          <a:effectLst/>
                        </a:rPr>
                      </a:br>
                      <a:r>
                        <a:rPr lang="es-ES" sz="800" u="none" strike="noStrike">
                          <a:effectLst/>
                        </a:rPr>
                        <a:t>EPMMOP/MDMQ/IMP</a:t>
                      </a:r>
                      <a:endParaRPr lang="es-ES" sz="800" b="0" i="0" u="none" strike="noStrike">
                        <a:solidFill>
                          <a:srgbClr val="000000"/>
                        </a:solidFill>
                        <a:effectLst/>
                        <a:latin typeface="Century Gothic" panose="020B0502020202020204" pitchFamily="34" charset="0"/>
                      </a:endParaRPr>
                    </a:p>
                  </a:txBody>
                  <a:tcPr marL="6495" marR="6495" marT="6495" marB="0" anchor="ctr"/>
                </a:tc>
                <a:tc>
                  <a:txBody>
                    <a:bodyPr/>
                    <a:lstStyle/>
                    <a:p>
                      <a:pPr algn="ctr" fontAlgn="ctr"/>
                      <a:r>
                        <a:rPr lang="es-EC" sz="800" u="none" strike="noStrike">
                          <a:effectLst/>
                        </a:rPr>
                        <a:t> </a:t>
                      </a:r>
                      <a:endParaRPr lang="es-EC" sz="800" b="0" i="0" u="none" strike="noStrike">
                        <a:solidFill>
                          <a:srgbClr val="000000"/>
                        </a:solidFill>
                        <a:effectLst/>
                        <a:latin typeface="Century Gothic" panose="020B0502020202020204" pitchFamily="34" charset="0"/>
                      </a:endParaRPr>
                    </a:p>
                  </a:txBody>
                  <a:tcPr marL="6495" marR="6495" marT="6495" marB="0" anchor="ctr"/>
                </a:tc>
                <a:tc>
                  <a:txBody>
                    <a:bodyPr/>
                    <a:lstStyle/>
                    <a:p>
                      <a:pPr algn="ctr" fontAlgn="ctr"/>
                      <a:r>
                        <a:rPr lang="es-EC" sz="800" u="none" strike="noStrike">
                          <a:effectLst/>
                        </a:rPr>
                        <a:t>X</a:t>
                      </a:r>
                      <a:endParaRPr lang="es-EC" sz="800" b="0" i="0" u="none" strike="noStrike">
                        <a:solidFill>
                          <a:srgbClr val="000000"/>
                        </a:solidFill>
                        <a:effectLst/>
                        <a:latin typeface="Century Gothic" panose="020B0502020202020204" pitchFamily="34" charset="0"/>
                      </a:endParaRPr>
                    </a:p>
                  </a:txBody>
                  <a:tcPr marL="6495" marR="6495" marT="6495" marB="0" anchor="ctr"/>
                </a:tc>
                <a:tc>
                  <a:txBody>
                    <a:bodyPr/>
                    <a:lstStyle/>
                    <a:p>
                      <a:pPr algn="ctr" fontAlgn="ctr"/>
                      <a:r>
                        <a:rPr lang="es-EC" sz="800" u="none" strike="noStrike">
                          <a:effectLst/>
                        </a:rPr>
                        <a:t> </a:t>
                      </a:r>
                      <a:endParaRPr lang="es-EC" sz="800" b="0" i="0" u="none" strike="noStrike">
                        <a:solidFill>
                          <a:srgbClr val="000000"/>
                        </a:solidFill>
                        <a:effectLst/>
                        <a:latin typeface="Century Gothic" panose="020B0502020202020204" pitchFamily="34" charset="0"/>
                      </a:endParaRPr>
                    </a:p>
                  </a:txBody>
                  <a:tcPr marL="6495" marR="6495" marT="6495" marB="0" anchor="ctr"/>
                </a:tc>
                <a:extLst>
                  <a:ext uri="{0D108BD9-81ED-4DB2-BD59-A6C34878D82A}">
                    <a16:rowId xmlns:a16="http://schemas.microsoft.com/office/drawing/2014/main" val="1874774060"/>
                  </a:ext>
                </a:extLst>
              </a:tr>
              <a:tr h="155767">
                <a:tc>
                  <a:txBody>
                    <a:bodyPr/>
                    <a:lstStyle/>
                    <a:p>
                      <a:pPr algn="ctr" fontAlgn="ctr"/>
                      <a:r>
                        <a:rPr lang="es-ES" sz="800" u="none" strike="noStrike">
                          <a:effectLst/>
                        </a:rPr>
                        <a:t>14</a:t>
                      </a:r>
                      <a:endParaRPr lang="es-ES" sz="800" b="0" i="0" u="none" strike="noStrike">
                        <a:solidFill>
                          <a:srgbClr val="000000"/>
                        </a:solidFill>
                        <a:effectLst/>
                        <a:latin typeface="Century Gothic" panose="020B0502020202020204" pitchFamily="34" charset="0"/>
                      </a:endParaRPr>
                    </a:p>
                  </a:txBody>
                  <a:tcPr marL="6495" marR="6495" marT="6495" marB="0" anchor="ctr"/>
                </a:tc>
                <a:tc>
                  <a:txBody>
                    <a:bodyPr/>
                    <a:lstStyle/>
                    <a:p>
                      <a:pPr algn="ctr" fontAlgn="ctr"/>
                      <a:r>
                        <a:rPr lang="es-ES" sz="800" b="1" u="none" strike="noStrike" dirty="0">
                          <a:effectLst/>
                        </a:rPr>
                        <a:t>LA ARMENIA</a:t>
                      </a:r>
                      <a:endParaRPr lang="es-ES" sz="800" b="1" i="0" u="none" strike="noStrike" dirty="0">
                        <a:solidFill>
                          <a:srgbClr val="000000"/>
                        </a:solidFill>
                        <a:effectLst/>
                        <a:latin typeface="Century Gothic" panose="020B0502020202020204" pitchFamily="34" charset="0"/>
                      </a:endParaRPr>
                    </a:p>
                  </a:txBody>
                  <a:tcPr marL="6495" marR="6495" marT="6495" marB="0" anchor="ctr"/>
                </a:tc>
                <a:tc>
                  <a:txBody>
                    <a:bodyPr/>
                    <a:lstStyle/>
                    <a:p>
                      <a:pPr algn="ctr" fontAlgn="ctr"/>
                      <a:r>
                        <a:rPr lang="es-EC" sz="800" u="none" strike="noStrike">
                          <a:effectLst/>
                        </a:rPr>
                        <a:t> </a:t>
                      </a:r>
                      <a:endParaRPr lang="es-EC" sz="800" b="0" i="0" u="none" strike="noStrike">
                        <a:solidFill>
                          <a:srgbClr val="000000"/>
                        </a:solidFill>
                        <a:effectLst/>
                        <a:latin typeface="Century Gothic" panose="020B0502020202020204" pitchFamily="34" charset="0"/>
                      </a:endParaRPr>
                    </a:p>
                  </a:txBody>
                  <a:tcPr marL="6495" marR="6495" marT="6495" marB="0" anchor="ctr"/>
                </a:tc>
                <a:tc>
                  <a:txBody>
                    <a:bodyPr/>
                    <a:lstStyle/>
                    <a:p>
                      <a:pPr algn="ctr" fontAlgn="ctr"/>
                      <a:r>
                        <a:rPr lang="es-EC" sz="800" u="none" strike="noStrike">
                          <a:effectLst/>
                        </a:rPr>
                        <a:t> </a:t>
                      </a:r>
                      <a:endParaRPr lang="es-EC" sz="800" b="0" i="0" u="none" strike="noStrike">
                        <a:solidFill>
                          <a:srgbClr val="000000"/>
                        </a:solidFill>
                        <a:effectLst/>
                        <a:latin typeface="Century Gothic" panose="020B0502020202020204" pitchFamily="34" charset="0"/>
                      </a:endParaRPr>
                    </a:p>
                  </a:txBody>
                  <a:tcPr marL="6495" marR="6495" marT="6495" marB="0" anchor="ctr"/>
                </a:tc>
                <a:tc>
                  <a:txBody>
                    <a:bodyPr/>
                    <a:lstStyle/>
                    <a:p>
                      <a:pPr algn="ctr" fontAlgn="ctr"/>
                      <a:r>
                        <a:rPr lang="es-EC" sz="800" u="none" strike="noStrike">
                          <a:effectLst/>
                        </a:rPr>
                        <a:t>X</a:t>
                      </a:r>
                      <a:endParaRPr lang="es-EC" sz="800" b="0" i="0" u="none" strike="noStrike">
                        <a:solidFill>
                          <a:srgbClr val="000000"/>
                        </a:solidFill>
                        <a:effectLst/>
                        <a:latin typeface="Century Gothic" panose="020B0502020202020204" pitchFamily="34" charset="0"/>
                      </a:endParaRPr>
                    </a:p>
                  </a:txBody>
                  <a:tcPr marL="6495" marR="6495" marT="6495" marB="0" anchor="ctr"/>
                </a:tc>
                <a:tc>
                  <a:txBody>
                    <a:bodyPr/>
                    <a:lstStyle/>
                    <a:p>
                      <a:pPr algn="ctr" fontAlgn="ctr"/>
                      <a:r>
                        <a:rPr lang="es-EC" sz="800" u="none" strike="noStrike">
                          <a:effectLst/>
                        </a:rPr>
                        <a:t> </a:t>
                      </a:r>
                      <a:endParaRPr lang="es-EC" sz="800" b="0" i="0" u="none" strike="noStrike">
                        <a:solidFill>
                          <a:srgbClr val="000000"/>
                        </a:solidFill>
                        <a:effectLst/>
                        <a:latin typeface="Century Gothic" panose="020B0502020202020204" pitchFamily="34" charset="0"/>
                      </a:endParaRPr>
                    </a:p>
                  </a:txBody>
                  <a:tcPr marL="6495" marR="6495" marT="6495" marB="0" anchor="ctr"/>
                </a:tc>
                <a:extLst>
                  <a:ext uri="{0D108BD9-81ED-4DB2-BD59-A6C34878D82A}">
                    <a16:rowId xmlns:a16="http://schemas.microsoft.com/office/drawing/2014/main" val="2707842474"/>
                  </a:ext>
                </a:extLst>
              </a:tr>
              <a:tr h="155767">
                <a:tc>
                  <a:txBody>
                    <a:bodyPr/>
                    <a:lstStyle/>
                    <a:p>
                      <a:pPr algn="ctr" fontAlgn="ctr"/>
                      <a:r>
                        <a:rPr lang="es-ES" sz="800" u="none" strike="noStrike">
                          <a:effectLst/>
                        </a:rPr>
                        <a:t>15</a:t>
                      </a:r>
                      <a:endParaRPr lang="es-ES" sz="800" b="0" i="0" u="none" strike="noStrike">
                        <a:solidFill>
                          <a:srgbClr val="000000"/>
                        </a:solidFill>
                        <a:effectLst/>
                        <a:latin typeface="Century Gothic" panose="020B0502020202020204" pitchFamily="34" charset="0"/>
                      </a:endParaRPr>
                    </a:p>
                  </a:txBody>
                  <a:tcPr marL="6495" marR="6495" marT="6495" marB="0" anchor="ctr"/>
                </a:tc>
                <a:tc>
                  <a:txBody>
                    <a:bodyPr/>
                    <a:lstStyle/>
                    <a:p>
                      <a:pPr algn="ctr" fontAlgn="ctr"/>
                      <a:r>
                        <a:rPr lang="es-ES" sz="800" b="1" u="none" strike="noStrike" dirty="0">
                          <a:effectLst/>
                        </a:rPr>
                        <a:t>CUSCUNGO</a:t>
                      </a:r>
                      <a:endParaRPr lang="es-ES" sz="800" b="1" i="0" u="none" strike="noStrike" dirty="0">
                        <a:solidFill>
                          <a:srgbClr val="000000"/>
                        </a:solidFill>
                        <a:effectLst/>
                        <a:latin typeface="Century Gothic" panose="020B0502020202020204" pitchFamily="34" charset="0"/>
                      </a:endParaRPr>
                    </a:p>
                  </a:txBody>
                  <a:tcPr marL="6495" marR="6495" marT="6495" marB="0" anchor="ctr"/>
                </a:tc>
                <a:tc>
                  <a:txBody>
                    <a:bodyPr/>
                    <a:lstStyle/>
                    <a:p>
                      <a:pPr algn="ctr" fontAlgn="ctr"/>
                      <a:r>
                        <a:rPr lang="es-EC" sz="800" u="none" strike="noStrike">
                          <a:effectLst/>
                        </a:rPr>
                        <a:t> </a:t>
                      </a:r>
                      <a:endParaRPr lang="es-EC" sz="800" b="0" i="0" u="none" strike="noStrike">
                        <a:solidFill>
                          <a:srgbClr val="000000"/>
                        </a:solidFill>
                        <a:effectLst/>
                        <a:latin typeface="Century Gothic" panose="020B0502020202020204" pitchFamily="34" charset="0"/>
                      </a:endParaRPr>
                    </a:p>
                  </a:txBody>
                  <a:tcPr marL="6495" marR="6495" marT="6495" marB="0" anchor="ctr"/>
                </a:tc>
                <a:tc>
                  <a:txBody>
                    <a:bodyPr/>
                    <a:lstStyle/>
                    <a:p>
                      <a:pPr algn="ctr" fontAlgn="ctr"/>
                      <a:r>
                        <a:rPr lang="es-EC" sz="800" u="none" strike="noStrike">
                          <a:effectLst/>
                        </a:rPr>
                        <a:t> </a:t>
                      </a:r>
                      <a:endParaRPr lang="es-EC" sz="800" b="0" i="0" u="none" strike="noStrike">
                        <a:solidFill>
                          <a:srgbClr val="000000"/>
                        </a:solidFill>
                        <a:effectLst/>
                        <a:latin typeface="Century Gothic" panose="020B0502020202020204" pitchFamily="34" charset="0"/>
                      </a:endParaRPr>
                    </a:p>
                  </a:txBody>
                  <a:tcPr marL="6495" marR="6495" marT="6495" marB="0" anchor="ctr"/>
                </a:tc>
                <a:tc>
                  <a:txBody>
                    <a:bodyPr/>
                    <a:lstStyle/>
                    <a:p>
                      <a:pPr algn="ctr" fontAlgn="ctr"/>
                      <a:r>
                        <a:rPr lang="es-EC" sz="800" u="none" strike="noStrike">
                          <a:effectLst/>
                        </a:rPr>
                        <a:t>X</a:t>
                      </a:r>
                      <a:endParaRPr lang="es-EC" sz="800" b="0" i="0" u="none" strike="noStrike">
                        <a:solidFill>
                          <a:srgbClr val="000000"/>
                        </a:solidFill>
                        <a:effectLst/>
                        <a:latin typeface="Century Gothic" panose="020B0502020202020204" pitchFamily="34" charset="0"/>
                      </a:endParaRPr>
                    </a:p>
                  </a:txBody>
                  <a:tcPr marL="6495" marR="6495" marT="6495" marB="0" anchor="ctr"/>
                </a:tc>
                <a:tc>
                  <a:txBody>
                    <a:bodyPr/>
                    <a:lstStyle/>
                    <a:p>
                      <a:pPr algn="ctr" fontAlgn="ctr"/>
                      <a:r>
                        <a:rPr lang="es-EC" sz="800" u="none" strike="noStrike" dirty="0">
                          <a:effectLst/>
                        </a:rPr>
                        <a:t> </a:t>
                      </a:r>
                      <a:endParaRPr lang="es-EC" sz="800" b="0" i="0" u="none" strike="noStrike" dirty="0">
                        <a:solidFill>
                          <a:srgbClr val="000000"/>
                        </a:solidFill>
                        <a:effectLst/>
                        <a:latin typeface="Century Gothic" panose="020B0502020202020204" pitchFamily="34" charset="0"/>
                      </a:endParaRPr>
                    </a:p>
                  </a:txBody>
                  <a:tcPr marL="6495" marR="6495" marT="6495" marB="0" anchor="ctr"/>
                </a:tc>
                <a:extLst>
                  <a:ext uri="{0D108BD9-81ED-4DB2-BD59-A6C34878D82A}">
                    <a16:rowId xmlns:a16="http://schemas.microsoft.com/office/drawing/2014/main" val="2398699413"/>
                  </a:ext>
                </a:extLst>
              </a:tr>
            </a:tbl>
          </a:graphicData>
        </a:graphic>
      </p:graphicFrame>
      <p:sp>
        <p:nvSpPr>
          <p:cNvPr id="7" name="Rectángulo 6"/>
          <p:cNvSpPr/>
          <p:nvPr/>
        </p:nvSpPr>
        <p:spPr>
          <a:xfrm>
            <a:off x="7360738" y="1183216"/>
            <a:ext cx="2953053" cy="415498"/>
          </a:xfrm>
          <a:prstGeom prst="rect">
            <a:avLst/>
          </a:prstGeom>
        </p:spPr>
        <p:txBody>
          <a:bodyPr wrap="none">
            <a:spAutoFit/>
          </a:bodyPr>
          <a:lstStyle/>
          <a:p>
            <a:pPr>
              <a:lnSpc>
                <a:spcPct val="150000"/>
              </a:lnSpc>
            </a:pPr>
            <a:r>
              <a:rPr lang="es-ES" sz="1400" b="1" dirty="0">
                <a:solidFill>
                  <a:schemeClr val="accent6">
                    <a:lumMod val="75000"/>
                  </a:schemeClr>
                </a:solidFill>
                <a:latin typeface="Century Gothic" panose="020B0502020202020204" pitchFamily="34" charset="0"/>
              </a:rPr>
              <a:t>Red de Parques </a:t>
            </a:r>
            <a:r>
              <a:rPr lang="es-ES" sz="1400" b="1" dirty="0" smtClean="0">
                <a:solidFill>
                  <a:schemeClr val="accent6">
                    <a:lumMod val="75000"/>
                  </a:schemeClr>
                </a:solidFill>
                <a:latin typeface="Century Gothic" panose="020B0502020202020204" pitchFamily="34" charset="0"/>
              </a:rPr>
              <a:t>Metropolitanos</a:t>
            </a:r>
            <a:endParaRPr lang="es-ES" sz="1400" dirty="0">
              <a:solidFill>
                <a:schemeClr val="accent6">
                  <a:lumMod val="75000"/>
                </a:schemeClr>
              </a:solidFill>
              <a:latin typeface="Century Gothic" panose="020B0502020202020204" pitchFamily="34" charset="0"/>
            </a:endParaRPr>
          </a:p>
        </p:txBody>
      </p:sp>
    </p:spTree>
    <p:extLst>
      <p:ext uri="{BB962C8B-B14F-4D97-AF65-F5344CB8AC3E}">
        <p14:creationId xmlns:p14="http://schemas.microsoft.com/office/powerpoint/2010/main" val="328537419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Imagen 45">
            <a:extLst>
              <a:ext uri="{FF2B5EF4-FFF2-40B4-BE49-F238E27FC236}">
                <a16:creationId xmlns:a16="http://schemas.microsoft.com/office/drawing/2014/main" id="{E75CB538-3F4C-46B9-86ED-E5154D5A6C20}"/>
              </a:ext>
            </a:extLst>
          </p:cNvPr>
          <p:cNvPicPr>
            <a:picLocks noChangeAspect="1"/>
          </p:cNvPicPr>
          <p:nvPr/>
        </p:nvPicPr>
        <p:blipFill>
          <a:blip r:embed="rId2">
            <a:duotone>
              <a:schemeClr val="accent6">
                <a:shade val="45000"/>
                <a:satMod val="135000"/>
              </a:schemeClr>
              <a:prstClr val="white"/>
            </a:duotone>
            <a:extLst>
              <a:ext uri="{BEBA8EAE-BF5A-486C-A8C5-ECC9F3942E4B}">
                <a14:imgProps xmlns:a14="http://schemas.microsoft.com/office/drawing/2010/main">
                  <a14:imgLayer r:embed="rId3">
                    <a14:imgEffect>
                      <a14:colorTemperature colorTemp="15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0" y="2449"/>
            <a:ext cx="12192000" cy="6858000"/>
          </a:xfrm>
          <a:prstGeom prst="rect">
            <a:avLst/>
          </a:prstGeom>
          <a:effectLst/>
        </p:spPr>
      </p:pic>
      <p:pic>
        <p:nvPicPr>
          <p:cNvPr id="48" name="Gráfico 47">
            <a:extLst>
              <a:ext uri="{FF2B5EF4-FFF2-40B4-BE49-F238E27FC236}">
                <a16:creationId xmlns:a16="http://schemas.microsoft.com/office/drawing/2014/main" id="{F91CD457-E956-4879-A093-97D25627C9C1}"/>
              </a:ext>
            </a:extLst>
          </p:cNvPr>
          <p:cNvPicPr>
            <a:picLocks noChangeAspect="1"/>
          </p:cNvPicPr>
          <p:nvPr/>
        </p:nvPicPr>
        <p:blipFill>
          <a:blip r:embed="rId4">
            <a:duotone>
              <a:prstClr val="black"/>
              <a:schemeClr val="accent6">
                <a:tint val="45000"/>
                <a:satMod val="400000"/>
              </a:schemeClr>
            </a:duotone>
            <a:extLst>
              <a:ext uri="{BEBA8EAE-BF5A-486C-A8C5-ECC9F3942E4B}">
                <a14:imgProps xmlns:a14="http://schemas.microsoft.com/office/drawing/2010/main">
                  <a14:imgLayer r:embed="rId5">
                    <a14:imgEffect>
                      <a14:colorTemperature colorTemp="1500"/>
                    </a14:imgEffect>
                    <a14:imgEffect>
                      <a14:saturation sat="400000"/>
                    </a14:imgEffect>
                  </a14:imgLayer>
                </a14:imgProps>
              </a:ext>
              <a:ext uri="{96DAC541-7B7A-43D3-8B79-37D633B846F1}">
                <asvg:svgBlip xmlns="" xmlns:asvg="http://schemas.microsoft.com/office/drawing/2016/SVG/main" r:embed="rId6"/>
              </a:ext>
            </a:extLst>
          </a:blip>
          <a:stretch>
            <a:fillRect/>
          </a:stretch>
        </p:blipFill>
        <p:spPr>
          <a:xfrm>
            <a:off x="10018185" y="6206712"/>
            <a:ext cx="2055135" cy="603534"/>
          </a:xfrm>
          <a:prstGeom prst="rect">
            <a:avLst/>
          </a:prstGeom>
        </p:spPr>
      </p:pic>
      <p:sp>
        <p:nvSpPr>
          <p:cNvPr id="3" name="Rectángulo 2"/>
          <p:cNvSpPr/>
          <p:nvPr/>
        </p:nvSpPr>
        <p:spPr>
          <a:xfrm>
            <a:off x="2672402" y="6248752"/>
            <a:ext cx="5527475" cy="338554"/>
          </a:xfrm>
          <a:prstGeom prst="rect">
            <a:avLst/>
          </a:prstGeom>
          <a:noFill/>
        </p:spPr>
        <p:txBody>
          <a:bodyPr wrap="square" rtlCol="0">
            <a:spAutoFit/>
          </a:bodyPr>
          <a:lstStyle/>
          <a:p>
            <a:r>
              <a:rPr lang="es-ES" sz="1600" b="1" dirty="0" smtClean="0">
                <a:solidFill>
                  <a:schemeClr val="tx1">
                    <a:lumMod val="50000"/>
                    <a:lumOff val="50000"/>
                  </a:schemeClr>
                </a:solidFill>
                <a:latin typeface="Century Gothic" panose="020B0502020202020204" pitchFamily="34" charset="0"/>
              </a:rPr>
              <a:t>ÁMBITO DE ACCIÓN</a:t>
            </a:r>
            <a:endParaRPr lang="es-EC" sz="1600" b="1" dirty="0">
              <a:solidFill>
                <a:schemeClr val="tx1">
                  <a:lumMod val="50000"/>
                  <a:lumOff val="50000"/>
                </a:schemeClr>
              </a:solidFill>
              <a:latin typeface="Century Gothic" panose="020B0502020202020204" pitchFamily="34" charset="0"/>
            </a:endParaRPr>
          </a:p>
        </p:txBody>
      </p:sp>
      <p:sp>
        <p:nvSpPr>
          <p:cNvPr id="8" name="Rectángulo 7"/>
          <p:cNvSpPr/>
          <p:nvPr/>
        </p:nvSpPr>
        <p:spPr>
          <a:xfrm>
            <a:off x="0" y="2969111"/>
            <a:ext cx="2261881" cy="923330"/>
          </a:xfrm>
          <a:prstGeom prst="rect">
            <a:avLst/>
          </a:prstGeom>
          <a:noFill/>
        </p:spPr>
        <p:txBody>
          <a:bodyPr wrap="square" rtlCol="0">
            <a:spAutoFit/>
          </a:bodyPr>
          <a:lstStyle/>
          <a:p>
            <a:pPr algn="ctr"/>
            <a:r>
              <a:rPr lang="es-ES" b="1" dirty="0" smtClean="0">
                <a:solidFill>
                  <a:schemeClr val="bg1"/>
                </a:solidFill>
                <a:latin typeface="Century Gothic" panose="020B0502020202020204" pitchFamily="34" charset="0"/>
              </a:rPr>
              <a:t>GESTIÓN DEL ESPACIO PÚBLICO EN EL DMQ</a:t>
            </a:r>
          </a:p>
        </p:txBody>
      </p:sp>
      <p:graphicFrame>
        <p:nvGraphicFramePr>
          <p:cNvPr id="9" name="Chart Placeholder 12">
            <a:extLst>
              <a:ext uri="{FF2B5EF4-FFF2-40B4-BE49-F238E27FC236}">
                <a16:creationId xmlns:a16="http://schemas.microsoft.com/office/drawing/2014/main" id="{6474DB9F-3B91-47BD-8100-E9A87005D61F}"/>
              </a:ext>
            </a:extLst>
          </p:cNvPr>
          <p:cNvGraphicFramePr>
            <a:graphicFrameLocks/>
          </p:cNvGraphicFramePr>
          <p:nvPr>
            <p:extLst>
              <p:ext uri="{D42A27DB-BD31-4B8C-83A1-F6EECF244321}">
                <p14:modId xmlns:p14="http://schemas.microsoft.com/office/powerpoint/2010/main" val="871414097"/>
              </p:ext>
            </p:extLst>
          </p:nvPr>
        </p:nvGraphicFramePr>
        <p:xfrm>
          <a:off x="2038115" y="590082"/>
          <a:ext cx="5619986" cy="4550501"/>
        </p:xfrm>
        <a:graphic>
          <a:graphicData uri="http://schemas.openxmlformats.org/drawingml/2006/chart">
            <c:chart xmlns:c="http://schemas.openxmlformats.org/drawingml/2006/chart" xmlns:r="http://schemas.openxmlformats.org/officeDocument/2006/relationships" r:id="rId7"/>
          </a:graphicData>
        </a:graphic>
      </p:graphicFrame>
      <p:sp>
        <p:nvSpPr>
          <p:cNvPr id="11" name="Rectángulo 10"/>
          <p:cNvSpPr/>
          <p:nvPr/>
        </p:nvSpPr>
        <p:spPr>
          <a:xfrm>
            <a:off x="7957946" y="3380533"/>
            <a:ext cx="3721674" cy="2123658"/>
          </a:xfrm>
          <a:prstGeom prst="rect">
            <a:avLst/>
          </a:prstGeom>
          <a:noFill/>
        </p:spPr>
        <p:txBody>
          <a:bodyPr wrap="square" rtlCol="0">
            <a:spAutoFit/>
          </a:bodyPr>
          <a:lstStyle/>
          <a:p>
            <a:pPr algn="just">
              <a:lnSpc>
                <a:spcPct val="150000"/>
              </a:lnSpc>
            </a:pPr>
            <a:r>
              <a:rPr lang="es-ES" sz="1600" b="1" dirty="0" smtClean="0">
                <a:solidFill>
                  <a:schemeClr val="accent1"/>
                </a:solidFill>
                <a:latin typeface="Century Gothic" panose="020B0502020202020204" pitchFamily="34" charset="0"/>
              </a:rPr>
              <a:t>EPMMOP-GAPEV</a:t>
            </a:r>
            <a:r>
              <a:rPr lang="es-ES" sz="1600" dirty="0" smtClean="0">
                <a:solidFill>
                  <a:schemeClr val="accent6"/>
                </a:solidFill>
                <a:latin typeface="Century Gothic" panose="020B0502020202020204" pitchFamily="34" charset="0"/>
              </a:rPr>
              <a:t> </a:t>
            </a:r>
          </a:p>
          <a:p>
            <a:pPr>
              <a:lnSpc>
                <a:spcPct val="150000"/>
              </a:lnSpc>
            </a:pPr>
            <a:r>
              <a:rPr lang="es-ES" sz="1200" b="1" dirty="0" smtClean="0">
                <a:solidFill>
                  <a:schemeClr val="accent6"/>
                </a:solidFill>
                <a:latin typeface="Century Gothic" panose="020B0502020202020204" pitchFamily="34" charset="0"/>
              </a:rPr>
              <a:t>Mantenimiento de Espacios Verdes:</a:t>
            </a:r>
          </a:p>
          <a:p>
            <a:pPr marL="171450" indent="-171450">
              <a:lnSpc>
                <a:spcPct val="150000"/>
              </a:lnSpc>
              <a:buFont typeface="Arial" panose="020B0604020202020204" pitchFamily="34" charset="0"/>
              <a:buChar char="•"/>
            </a:pPr>
            <a:r>
              <a:rPr lang="es-ES" sz="1200" dirty="0" smtClean="0">
                <a:solidFill>
                  <a:schemeClr val="bg2">
                    <a:lumMod val="50000"/>
                  </a:schemeClr>
                </a:solidFill>
                <a:latin typeface="Century Gothic" panose="020B0502020202020204" pitchFamily="34" charset="0"/>
              </a:rPr>
              <a:t>Asociados a la infraestructura vial</a:t>
            </a:r>
          </a:p>
          <a:p>
            <a:pPr marL="171450" indent="-171450">
              <a:lnSpc>
                <a:spcPct val="150000"/>
              </a:lnSpc>
              <a:buFont typeface="Arial" panose="020B0604020202020204" pitchFamily="34" charset="0"/>
              <a:buChar char="•"/>
            </a:pPr>
            <a:r>
              <a:rPr lang="es-ES" sz="1200" dirty="0" smtClean="0">
                <a:solidFill>
                  <a:schemeClr val="bg2">
                    <a:lumMod val="50000"/>
                  </a:schemeClr>
                </a:solidFill>
                <a:latin typeface="Century Gothic" panose="020B0502020202020204" pitchFamily="34" charset="0"/>
              </a:rPr>
              <a:t>Parques Metropolitanos</a:t>
            </a:r>
          </a:p>
          <a:p>
            <a:pPr marL="171450" indent="-171450">
              <a:lnSpc>
                <a:spcPct val="150000"/>
              </a:lnSpc>
              <a:buFont typeface="Arial" panose="020B0604020202020204" pitchFamily="34" charset="0"/>
              <a:buChar char="•"/>
            </a:pPr>
            <a:r>
              <a:rPr lang="es-ES" sz="1200" dirty="0" smtClean="0">
                <a:solidFill>
                  <a:schemeClr val="bg2">
                    <a:lumMod val="50000"/>
                  </a:schemeClr>
                </a:solidFill>
                <a:latin typeface="Century Gothic" panose="020B0502020202020204" pitchFamily="34" charset="0"/>
              </a:rPr>
              <a:t>Parques de escala menor</a:t>
            </a:r>
          </a:p>
          <a:p>
            <a:pPr marL="171450" indent="-171450">
              <a:lnSpc>
                <a:spcPct val="150000"/>
              </a:lnSpc>
              <a:buFont typeface="Arial" panose="020B0604020202020204" pitchFamily="34" charset="0"/>
              <a:buChar char="•"/>
            </a:pPr>
            <a:r>
              <a:rPr lang="es-ES" sz="1200" dirty="0" smtClean="0">
                <a:solidFill>
                  <a:schemeClr val="bg2">
                    <a:lumMod val="50000"/>
                  </a:schemeClr>
                </a:solidFill>
                <a:latin typeface="Century Gothic" panose="020B0502020202020204" pitchFamily="34" charset="0"/>
              </a:rPr>
              <a:t>Plazas, plazoletas, bulevares</a:t>
            </a:r>
          </a:p>
          <a:p>
            <a:pPr marL="171450" indent="-171450">
              <a:lnSpc>
                <a:spcPct val="150000"/>
              </a:lnSpc>
              <a:buFont typeface="Arial" panose="020B0604020202020204" pitchFamily="34" charset="0"/>
              <a:buChar char="•"/>
            </a:pPr>
            <a:r>
              <a:rPr lang="es-ES" sz="1200" dirty="0" smtClean="0">
                <a:solidFill>
                  <a:schemeClr val="bg2">
                    <a:lumMod val="50000"/>
                  </a:schemeClr>
                </a:solidFill>
                <a:latin typeface="Century Gothic" panose="020B0502020202020204" pitchFamily="34" charset="0"/>
              </a:rPr>
              <a:t>Otros espacios verdes accesibles</a:t>
            </a:r>
          </a:p>
        </p:txBody>
      </p:sp>
      <p:sp>
        <p:nvSpPr>
          <p:cNvPr id="5" name="Rectángulo 4"/>
          <p:cNvSpPr/>
          <p:nvPr/>
        </p:nvSpPr>
        <p:spPr>
          <a:xfrm>
            <a:off x="7957946" y="603332"/>
            <a:ext cx="3497976" cy="2646878"/>
          </a:xfrm>
          <a:prstGeom prst="rect">
            <a:avLst/>
          </a:prstGeom>
        </p:spPr>
        <p:txBody>
          <a:bodyPr wrap="square">
            <a:spAutoFit/>
          </a:bodyPr>
          <a:lstStyle/>
          <a:p>
            <a:r>
              <a:rPr lang="es-ES" b="1" dirty="0" smtClean="0">
                <a:solidFill>
                  <a:schemeClr val="accent6"/>
                </a:solidFill>
                <a:latin typeface="Century Gothic" panose="020B0502020202020204" pitchFamily="34" charset="0"/>
              </a:rPr>
              <a:t>Espacios Verdes DMQ</a:t>
            </a:r>
          </a:p>
          <a:p>
            <a:endParaRPr lang="es-ES" sz="1600" b="1" dirty="0" smtClean="0">
              <a:solidFill>
                <a:schemeClr val="accent6">
                  <a:lumMod val="50000"/>
                </a:schemeClr>
              </a:solidFill>
              <a:latin typeface="Century Gothic" panose="020B0502020202020204" pitchFamily="34" charset="0"/>
            </a:endParaRPr>
          </a:p>
          <a:p>
            <a:pPr marL="171450" indent="-171450">
              <a:buFont typeface="Arial" panose="020B0604020202020204" pitchFamily="34" charset="0"/>
              <a:buChar char="•"/>
            </a:pPr>
            <a:r>
              <a:rPr lang="es-ES" sz="1200" dirty="0" smtClean="0">
                <a:solidFill>
                  <a:schemeClr val="bg2">
                    <a:lumMod val="50000"/>
                  </a:schemeClr>
                </a:solidFill>
                <a:latin typeface="Century Gothic" panose="020B0502020202020204" pitchFamily="34" charset="0"/>
              </a:rPr>
              <a:t>Parques DMQ	</a:t>
            </a:r>
            <a:r>
              <a:rPr lang="es-ES" sz="1400" b="1" dirty="0" smtClean="0">
                <a:solidFill>
                  <a:schemeClr val="bg2">
                    <a:lumMod val="50000"/>
                  </a:schemeClr>
                </a:solidFill>
                <a:latin typeface="Century Gothic" panose="020B0502020202020204" pitchFamily="34" charset="0"/>
              </a:rPr>
              <a:t>= 2.814 (Ha)</a:t>
            </a:r>
          </a:p>
          <a:p>
            <a:pPr marL="171450" indent="-171450">
              <a:buFont typeface="Arial" panose="020B0604020202020204" pitchFamily="34" charset="0"/>
              <a:buChar char="•"/>
            </a:pPr>
            <a:endParaRPr lang="es-ES" sz="1200" b="1" dirty="0" smtClean="0">
              <a:solidFill>
                <a:schemeClr val="bg2">
                  <a:lumMod val="50000"/>
                </a:schemeClr>
              </a:solidFill>
              <a:latin typeface="Century Gothic" panose="020B0502020202020204" pitchFamily="34" charset="0"/>
            </a:endParaRPr>
          </a:p>
          <a:p>
            <a:pPr marL="171450" indent="-171450">
              <a:buFont typeface="Arial" panose="020B0604020202020204" pitchFamily="34" charset="0"/>
              <a:buChar char="•"/>
            </a:pPr>
            <a:r>
              <a:rPr lang="es-ES" sz="1200" dirty="0" smtClean="0">
                <a:solidFill>
                  <a:schemeClr val="bg2">
                    <a:lumMod val="50000"/>
                  </a:schemeClr>
                </a:solidFill>
                <a:latin typeface="Century Gothic" panose="020B0502020202020204" pitchFamily="34" charset="0"/>
              </a:rPr>
              <a:t>Infraestructura </a:t>
            </a:r>
            <a:r>
              <a:rPr lang="es-ES" sz="1200" dirty="0">
                <a:solidFill>
                  <a:schemeClr val="bg2">
                    <a:lumMod val="50000"/>
                  </a:schemeClr>
                </a:solidFill>
                <a:latin typeface="Century Gothic" panose="020B0502020202020204" pitchFamily="34" charset="0"/>
              </a:rPr>
              <a:t>v</a:t>
            </a:r>
            <a:r>
              <a:rPr lang="es-ES" sz="1200" dirty="0" smtClean="0">
                <a:solidFill>
                  <a:schemeClr val="bg2">
                    <a:lumMod val="50000"/>
                  </a:schemeClr>
                </a:solidFill>
                <a:latin typeface="Century Gothic" panose="020B0502020202020204" pitchFamily="34" charset="0"/>
              </a:rPr>
              <a:t>ial</a:t>
            </a:r>
          </a:p>
          <a:p>
            <a:pPr marL="171450" indent="-171450">
              <a:buFont typeface="Arial" panose="020B0604020202020204" pitchFamily="34" charset="0"/>
              <a:buChar char="•"/>
            </a:pPr>
            <a:r>
              <a:rPr lang="es-ES" sz="1200" dirty="0">
                <a:solidFill>
                  <a:schemeClr val="bg2">
                    <a:lumMod val="50000"/>
                  </a:schemeClr>
                </a:solidFill>
                <a:latin typeface="Century Gothic" panose="020B0502020202020204" pitchFamily="34" charset="0"/>
              </a:rPr>
              <a:t>Plazas, plazoletas y </a:t>
            </a:r>
            <a:endParaRPr lang="es-ES" sz="1200" dirty="0" smtClean="0">
              <a:solidFill>
                <a:schemeClr val="bg2">
                  <a:lumMod val="50000"/>
                </a:schemeClr>
              </a:solidFill>
              <a:latin typeface="Century Gothic" panose="020B0502020202020204" pitchFamily="34" charset="0"/>
            </a:endParaRPr>
          </a:p>
          <a:p>
            <a:r>
              <a:rPr lang="es-ES" sz="1200" dirty="0" smtClean="0">
                <a:solidFill>
                  <a:schemeClr val="bg2">
                    <a:lumMod val="50000"/>
                  </a:schemeClr>
                </a:solidFill>
                <a:latin typeface="Century Gothic" panose="020B0502020202020204" pitchFamily="34" charset="0"/>
              </a:rPr>
              <a:t>    bulevares</a:t>
            </a:r>
            <a:endParaRPr lang="es-ES" sz="1200" dirty="0">
              <a:solidFill>
                <a:schemeClr val="bg2">
                  <a:lumMod val="50000"/>
                </a:schemeClr>
              </a:solidFill>
              <a:latin typeface="Century Gothic" panose="020B0502020202020204" pitchFamily="34" charset="0"/>
            </a:endParaRPr>
          </a:p>
          <a:p>
            <a:pPr marL="171450" indent="-171450">
              <a:buFont typeface="Arial" panose="020B0604020202020204" pitchFamily="34" charset="0"/>
              <a:buChar char="•"/>
            </a:pPr>
            <a:r>
              <a:rPr lang="es-ES" sz="1200" dirty="0" smtClean="0">
                <a:solidFill>
                  <a:schemeClr val="bg2">
                    <a:lumMod val="50000"/>
                  </a:schemeClr>
                </a:solidFill>
                <a:latin typeface="Century Gothic" panose="020B0502020202020204" pitchFamily="34" charset="0"/>
              </a:rPr>
              <a:t>Otros espacios de       </a:t>
            </a:r>
          </a:p>
          <a:p>
            <a:r>
              <a:rPr lang="es-ES" sz="1200" dirty="0">
                <a:solidFill>
                  <a:schemeClr val="bg2">
                    <a:lumMod val="50000"/>
                  </a:schemeClr>
                </a:solidFill>
                <a:latin typeface="Century Gothic" panose="020B0502020202020204" pitchFamily="34" charset="0"/>
              </a:rPr>
              <a:t> </a:t>
            </a:r>
            <a:r>
              <a:rPr lang="es-ES" sz="1200" dirty="0" smtClean="0">
                <a:solidFill>
                  <a:schemeClr val="bg2">
                    <a:lumMod val="50000"/>
                  </a:schemeClr>
                </a:solidFill>
                <a:latin typeface="Century Gothic" panose="020B0502020202020204" pitchFamily="34" charset="0"/>
              </a:rPr>
              <a:t>   acceso humano	</a:t>
            </a:r>
            <a:r>
              <a:rPr lang="es-ES" sz="1400" b="1" dirty="0">
                <a:solidFill>
                  <a:schemeClr val="bg2">
                    <a:lumMod val="50000"/>
                  </a:schemeClr>
                </a:solidFill>
                <a:latin typeface="Century Gothic" panose="020B0502020202020204" pitchFamily="34" charset="0"/>
              </a:rPr>
              <a:t>= 365 </a:t>
            </a:r>
            <a:r>
              <a:rPr lang="es-ES" sz="1400" b="1" dirty="0" smtClean="0">
                <a:solidFill>
                  <a:schemeClr val="bg2">
                    <a:lumMod val="50000"/>
                  </a:schemeClr>
                </a:solidFill>
                <a:latin typeface="Century Gothic" panose="020B0502020202020204" pitchFamily="34" charset="0"/>
              </a:rPr>
              <a:t>(Ha)</a:t>
            </a:r>
            <a:endParaRPr lang="es-ES" sz="1400" b="1" dirty="0">
              <a:solidFill>
                <a:schemeClr val="bg2">
                  <a:lumMod val="50000"/>
                </a:schemeClr>
              </a:solidFill>
              <a:latin typeface="Century Gothic" panose="020B0502020202020204" pitchFamily="34" charset="0"/>
            </a:endParaRPr>
          </a:p>
          <a:p>
            <a:endParaRPr lang="es-ES" sz="1400" b="1" dirty="0">
              <a:solidFill>
                <a:schemeClr val="bg2">
                  <a:lumMod val="50000"/>
                </a:schemeClr>
              </a:solidFill>
              <a:latin typeface="Century Gothic" panose="020B0502020202020204" pitchFamily="34" charset="0"/>
            </a:endParaRPr>
          </a:p>
          <a:p>
            <a:r>
              <a:rPr lang="es-ES" sz="1600" b="1" dirty="0" smtClean="0">
                <a:solidFill>
                  <a:schemeClr val="accent6"/>
                </a:solidFill>
                <a:latin typeface="Century Gothic" panose="020B0502020202020204" pitchFamily="34" charset="0"/>
              </a:rPr>
              <a:t>                       Total = 3.179 </a:t>
            </a:r>
            <a:r>
              <a:rPr lang="es-ES" sz="1600" b="1" dirty="0">
                <a:solidFill>
                  <a:schemeClr val="accent6"/>
                </a:solidFill>
                <a:latin typeface="Century Gothic" panose="020B0502020202020204" pitchFamily="34" charset="0"/>
              </a:rPr>
              <a:t>(Ha)</a:t>
            </a:r>
            <a:endParaRPr lang="es-EC" sz="1600" b="1" dirty="0">
              <a:solidFill>
                <a:schemeClr val="accent6"/>
              </a:solidFill>
              <a:latin typeface="Century Gothic" panose="020B0502020202020204" pitchFamily="34" charset="0"/>
            </a:endParaRPr>
          </a:p>
          <a:p>
            <a:endParaRPr lang="es-EC" sz="1400" b="1" dirty="0"/>
          </a:p>
        </p:txBody>
      </p:sp>
    </p:spTree>
    <p:extLst>
      <p:ext uri="{BB962C8B-B14F-4D97-AF65-F5344CB8AC3E}">
        <p14:creationId xmlns:p14="http://schemas.microsoft.com/office/powerpoint/2010/main" val="239898746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Imagen 45">
            <a:extLst>
              <a:ext uri="{FF2B5EF4-FFF2-40B4-BE49-F238E27FC236}">
                <a16:creationId xmlns:a16="http://schemas.microsoft.com/office/drawing/2014/main" id="{E75CB538-3F4C-46B9-86ED-E5154D5A6C20}"/>
              </a:ext>
            </a:extLst>
          </p:cNvPr>
          <p:cNvPicPr>
            <a:picLocks noChangeAspect="1"/>
          </p:cNvPicPr>
          <p:nvPr/>
        </p:nvPicPr>
        <p:blipFill>
          <a:blip r:embed="rId2">
            <a:duotone>
              <a:schemeClr val="accent6">
                <a:shade val="45000"/>
                <a:satMod val="135000"/>
              </a:schemeClr>
              <a:prstClr val="white"/>
            </a:duotone>
            <a:extLst>
              <a:ext uri="{BEBA8EAE-BF5A-486C-A8C5-ECC9F3942E4B}">
                <a14:imgProps xmlns:a14="http://schemas.microsoft.com/office/drawing/2010/main">
                  <a14:imgLayer r:embed="rId3">
                    <a14:imgEffect>
                      <a14:colorTemperature colorTemp="15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0" y="-1457"/>
            <a:ext cx="12192000" cy="6858000"/>
          </a:xfrm>
          <a:prstGeom prst="rect">
            <a:avLst/>
          </a:prstGeom>
          <a:effectLst/>
        </p:spPr>
      </p:pic>
      <p:pic>
        <p:nvPicPr>
          <p:cNvPr id="48" name="Gráfico 47">
            <a:extLst>
              <a:ext uri="{FF2B5EF4-FFF2-40B4-BE49-F238E27FC236}">
                <a16:creationId xmlns:a16="http://schemas.microsoft.com/office/drawing/2014/main" id="{F91CD457-E956-4879-A093-97D25627C9C1}"/>
              </a:ext>
            </a:extLst>
          </p:cNvPr>
          <p:cNvPicPr>
            <a:picLocks noChangeAspect="1"/>
          </p:cNvPicPr>
          <p:nvPr/>
        </p:nvPicPr>
        <p:blipFill>
          <a:blip r:embed="rId4">
            <a:duotone>
              <a:prstClr val="black"/>
              <a:schemeClr val="accent6">
                <a:tint val="45000"/>
                <a:satMod val="400000"/>
              </a:schemeClr>
            </a:duotone>
            <a:extLst>
              <a:ext uri="{BEBA8EAE-BF5A-486C-A8C5-ECC9F3942E4B}">
                <a14:imgProps xmlns:a14="http://schemas.microsoft.com/office/drawing/2010/main">
                  <a14:imgLayer r:embed="rId5">
                    <a14:imgEffect>
                      <a14:colorTemperature colorTemp="1500"/>
                    </a14:imgEffect>
                    <a14:imgEffect>
                      <a14:saturation sat="400000"/>
                    </a14:imgEffect>
                  </a14:imgLayer>
                </a14:imgProps>
              </a:ext>
              <a:ext uri="{96DAC541-7B7A-43D3-8B79-37D633B846F1}">
                <asvg:svgBlip xmlns="" xmlns:asvg="http://schemas.microsoft.com/office/drawing/2016/SVG/main" r:embed="rId6"/>
              </a:ext>
            </a:extLst>
          </a:blip>
          <a:stretch>
            <a:fillRect/>
          </a:stretch>
        </p:blipFill>
        <p:spPr>
          <a:xfrm>
            <a:off x="10018185" y="6206712"/>
            <a:ext cx="2055135" cy="603534"/>
          </a:xfrm>
          <a:prstGeom prst="rect">
            <a:avLst/>
          </a:prstGeom>
        </p:spPr>
      </p:pic>
      <p:sp>
        <p:nvSpPr>
          <p:cNvPr id="3" name="Rectángulo 2"/>
          <p:cNvSpPr/>
          <p:nvPr/>
        </p:nvSpPr>
        <p:spPr>
          <a:xfrm>
            <a:off x="2672402" y="6248752"/>
            <a:ext cx="5527475" cy="338554"/>
          </a:xfrm>
          <a:prstGeom prst="rect">
            <a:avLst/>
          </a:prstGeom>
          <a:noFill/>
        </p:spPr>
        <p:txBody>
          <a:bodyPr wrap="square" rtlCol="0">
            <a:spAutoFit/>
          </a:bodyPr>
          <a:lstStyle/>
          <a:p>
            <a:r>
              <a:rPr lang="es-ES" sz="1600" b="1" dirty="0" smtClean="0">
                <a:solidFill>
                  <a:schemeClr val="tx1">
                    <a:lumMod val="50000"/>
                    <a:lumOff val="50000"/>
                  </a:schemeClr>
                </a:solidFill>
                <a:latin typeface="Century Gothic" panose="020B0502020202020204" pitchFamily="34" charset="0"/>
              </a:rPr>
              <a:t>Atribuciones, Estructura, Logística</a:t>
            </a:r>
            <a:endParaRPr lang="es-EC" sz="1600" b="1" dirty="0">
              <a:solidFill>
                <a:schemeClr val="tx1">
                  <a:lumMod val="50000"/>
                  <a:lumOff val="50000"/>
                </a:schemeClr>
              </a:solidFill>
              <a:latin typeface="Century Gothic" panose="020B0502020202020204" pitchFamily="34" charset="0"/>
            </a:endParaRPr>
          </a:p>
        </p:txBody>
      </p:sp>
      <p:sp>
        <p:nvSpPr>
          <p:cNvPr id="8" name="Rectángulo 7"/>
          <p:cNvSpPr/>
          <p:nvPr/>
        </p:nvSpPr>
        <p:spPr>
          <a:xfrm>
            <a:off x="0" y="2969111"/>
            <a:ext cx="2261881" cy="923330"/>
          </a:xfrm>
          <a:prstGeom prst="rect">
            <a:avLst/>
          </a:prstGeom>
          <a:noFill/>
        </p:spPr>
        <p:txBody>
          <a:bodyPr wrap="square" rtlCol="0">
            <a:spAutoFit/>
          </a:bodyPr>
          <a:lstStyle/>
          <a:p>
            <a:pPr algn="ctr"/>
            <a:r>
              <a:rPr lang="es-ES" b="1" dirty="0" smtClean="0">
                <a:solidFill>
                  <a:schemeClr val="bg1"/>
                </a:solidFill>
                <a:latin typeface="Century Gothic" panose="020B0502020202020204" pitchFamily="34" charset="0"/>
              </a:rPr>
              <a:t>GESTIÓN</a:t>
            </a:r>
          </a:p>
          <a:p>
            <a:pPr algn="ctr"/>
            <a:endParaRPr lang="es-ES" b="1" dirty="0">
              <a:solidFill>
                <a:schemeClr val="bg1"/>
              </a:solidFill>
              <a:latin typeface="Century Gothic" panose="020B0502020202020204" pitchFamily="34" charset="0"/>
            </a:endParaRPr>
          </a:p>
          <a:p>
            <a:pPr algn="ctr"/>
            <a:r>
              <a:rPr lang="es-ES" b="1" dirty="0" smtClean="0">
                <a:solidFill>
                  <a:schemeClr val="bg1"/>
                </a:solidFill>
                <a:latin typeface="Century Gothic" panose="020B0502020202020204" pitchFamily="34" charset="0"/>
              </a:rPr>
              <a:t>EPMMOP/GAPEV</a:t>
            </a:r>
          </a:p>
        </p:txBody>
      </p:sp>
      <p:sp>
        <p:nvSpPr>
          <p:cNvPr id="10" name="Rectángulo 9"/>
          <p:cNvSpPr/>
          <p:nvPr/>
        </p:nvSpPr>
        <p:spPr>
          <a:xfrm>
            <a:off x="2569029" y="282519"/>
            <a:ext cx="4812153" cy="2031325"/>
          </a:xfrm>
          <a:prstGeom prst="rect">
            <a:avLst/>
          </a:prstGeom>
          <a:noFill/>
        </p:spPr>
        <p:txBody>
          <a:bodyPr wrap="square" rtlCol="0">
            <a:spAutoFit/>
          </a:bodyPr>
          <a:lstStyle/>
          <a:p>
            <a:pPr algn="just">
              <a:lnSpc>
                <a:spcPct val="150000"/>
              </a:lnSpc>
            </a:pPr>
            <a:r>
              <a:rPr lang="es-ES" sz="1600" b="1" dirty="0" smtClean="0">
                <a:solidFill>
                  <a:schemeClr val="accent1"/>
                </a:solidFill>
                <a:latin typeface="Century Gothic" panose="020B0502020202020204" pitchFamily="34" charset="0"/>
              </a:rPr>
              <a:t>EPMMOP-GAPEV</a:t>
            </a:r>
            <a:r>
              <a:rPr lang="es-ES" sz="1600" dirty="0" smtClean="0">
                <a:solidFill>
                  <a:schemeClr val="accent1"/>
                </a:solidFill>
                <a:latin typeface="Century Gothic" panose="020B0502020202020204" pitchFamily="34" charset="0"/>
              </a:rPr>
              <a:t> </a:t>
            </a:r>
          </a:p>
          <a:p>
            <a:pPr algn="just"/>
            <a:r>
              <a:rPr lang="es-ES" sz="1200" dirty="0">
                <a:solidFill>
                  <a:schemeClr val="bg2">
                    <a:lumMod val="50000"/>
                  </a:schemeClr>
                </a:solidFill>
                <a:latin typeface="Century Gothic" panose="020B0502020202020204" pitchFamily="34" charset="0"/>
              </a:rPr>
              <a:t>D</a:t>
            </a:r>
            <a:r>
              <a:rPr lang="es-ES" sz="1200" dirty="0" smtClean="0">
                <a:solidFill>
                  <a:schemeClr val="bg2">
                    <a:lumMod val="50000"/>
                  </a:schemeClr>
                </a:solidFill>
                <a:latin typeface="Century Gothic" panose="020B0502020202020204" pitchFamily="34" charset="0"/>
              </a:rPr>
              <a:t>iseñar</a:t>
            </a:r>
            <a:r>
              <a:rPr lang="es-ES" sz="1200" dirty="0">
                <a:solidFill>
                  <a:schemeClr val="bg2">
                    <a:lumMod val="50000"/>
                  </a:schemeClr>
                </a:solidFill>
                <a:latin typeface="Century Gothic" panose="020B0502020202020204" pitchFamily="34" charset="0"/>
              </a:rPr>
              <a:t>, construir, mantener, operar y explotar los espacios verdes asociados a la infraestructura vial y los parques del DMQ, principalmente los parques metropolitanos, así como la gestión de las jardineras y el arbolado urbano con el objetivo de contribuir a la mejora de las condiciones ambientales y de habitabilidad, la imagen urbana, y la calidad de vida de los habitantes de la </a:t>
            </a:r>
            <a:r>
              <a:rPr lang="es-ES" sz="1200" dirty="0" smtClean="0">
                <a:solidFill>
                  <a:schemeClr val="bg2">
                    <a:lumMod val="50000"/>
                  </a:schemeClr>
                </a:solidFill>
                <a:latin typeface="Century Gothic" panose="020B0502020202020204" pitchFamily="34" charset="0"/>
              </a:rPr>
              <a:t>ciudad</a:t>
            </a:r>
          </a:p>
          <a:p>
            <a:pPr algn="just">
              <a:lnSpc>
                <a:spcPct val="150000"/>
              </a:lnSpc>
            </a:pPr>
            <a:endParaRPr lang="es-ES" sz="1200" dirty="0">
              <a:solidFill>
                <a:schemeClr val="bg2">
                  <a:lumMod val="50000"/>
                </a:schemeClr>
              </a:solidFill>
              <a:latin typeface="Century Gothic" panose="020B0502020202020204" pitchFamily="34" charset="0"/>
            </a:endParaRPr>
          </a:p>
        </p:txBody>
      </p:sp>
      <p:graphicFrame>
        <p:nvGraphicFramePr>
          <p:cNvPr id="12" name="Chart Placeholder 12">
            <a:extLst>
              <a:ext uri="{FF2B5EF4-FFF2-40B4-BE49-F238E27FC236}">
                <a16:creationId xmlns:a16="http://schemas.microsoft.com/office/drawing/2014/main" id="{6474DB9F-3B91-47BD-8100-E9A87005D61F}"/>
              </a:ext>
            </a:extLst>
          </p:cNvPr>
          <p:cNvGraphicFramePr>
            <a:graphicFrameLocks/>
          </p:cNvGraphicFramePr>
          <p:nvPr>
            <p:extLst>
              <p:ext uri="{D42A27DB-BD31-4B8C-83A1-F6EECF244321}">
                <p14:modId xmlns:p14="http://schemas.microsoft.com/office/powerpoint/2010/main" val="105263613"/>
              </p:ext>
            </p:extLst>
          </p:nvPr>
        </p:nvGraphicFramePr>
        <p:xfrm>
          <a:off x="211801" y="2560239"/>
          <a:ext cx="7346310" cy="3396434"/>
        </p:xfrm>
        <a:graphic>
          <a:graphicData uri="http://schemas.openxmlformats.org/drawingml/2006/chart">
            <c:chart xmlns:c="http://schemas.openxmlformats.org/drawingml/2006/chart" xmlns:r="http://schemas.openxmlformats.org/officeDocument/2006/relationships" r:id="rId7"/>
          </a:graphicData>
        </a:graphic>
      </p:graphicFrame>
      <p:grpSp>
        <p:nvGrpSpPr>
          <p:cNvPr id="13" name="Group 8"/>
          <p:cNvGrpSpPr/>
          <p:nvPr/>
        </p:nvGrpSpPr>
        <p:grpSpPr>
          <a:xfrm>
            <a:off x="5182688" y="2641932"/>
            <a:ext cx="619126" cy="619195"/>
            <a:chOff x="4580320" y="2276872"/>
            <a:chExt cx="2251770" cy="2252020"/>
          </a:xfrm>
        </p:grpSpPr>
        <p:sp>
          <p:nvSpPr>
            <p:cNvPr id="14" name="Freeform 6"/>
            <p:cNvSpPr/>
            <p:nvPr/>
          </p:nvSpPr>
          <p:spPr>
            <a:xfrm>
              <a:off x="4580320" y="2276872"/>
              <a:ext cx="894130" cy="2252020"/>
            </a:xfrm>
            <a:custGeom>
              <a:avLst/>
              <a:gdLst>
                <a:gd name="connsiteX0" fmla="*/ 85839 w 512808"/>
                <a:gd name="connsiteY0" fmla="*/ 264542 h 1291595"/>
                <a:gd name="connsiteX1" fmla="*/ 91440 w 512808"/>
                <a:gd name="connsiteY1" fmla="*/ 264542 h 1291595"/>
                <a:gd name="connsiteX2" fmla="*/ 122168 w 512808"/>
                <a:gd name="connsiteY2" fmla="*/ 264542 h 1291595"/>
                <a:gd name="connsiteX3" fmla="*/ 390640 w 512808"/>
                <a:gd name="connsiteY3" fmla="*/ 264542 h 1291595"/>
                <a:gd name="connsiteX4" fmla="*/ 421368 w 512808"/>
                <a:gd name="connsiteY4" fmla="*/ 264542 h 1291595"/>
                <a:gd name="connsiteX5" fmla="*/ 426969 w 512808"/>
                <a:gd name="connsiteY5" fmla="*/ 264542 h 1291595"/>
                <a:gd name="connsiteX6" fmla="*/ 512808 w 512808"/>
                <a:gd name="connsiteY6" fmla="*/ 350381 h 1291595"/>
                <a:gd name="connsiteX7" fmla="*/ 512808 w 512808"/>
                <a:gd name="connsiteY7" fmla="*/ 722878 h 1291595"/>
                <a:gd name="connsiteX8" fmla="*/ 467088 w 512808"/>
                <a:gd name="connsiteY8" fmla="*/ 768598 h 1291595"/>
                <a:gd name="connsiteX9" fmla="*/ 424961 w 512808"/>
                <a:gd name="connsiteY9" fmla="*/ 740674 h 1291595"/>
                <a:gd name="connsiteX10" fmla="*/ 424105 w 512808"/>
                <a:gd name="connsiteY10" fmla="*/ 736435 h 1291595"/>
                <a:gd name="connsiteX11" fmla="*/ 424292 w 512808"/>
                <a:gd name="connsiteY11" fmla="*/ 735984 h 1291595"/>
                <a:gd name="connsiteX12" fmla="*/ 424292 w 512808"/>
                <a:gd name="connsiteY12" fmla="*/ 412520 h 1291595"/>
                <a:gd name="connsiteX13" fmla="*/ 406004 w 512808"/>
                <a:gd name="connsiteY13" fmla="*/ 394232 h 1291595"/>
                <a:gd name="connsiteX14" fmla="*/ 393073 w 512808"/>
                <a:gd name="connsiteY14" fmla="*/ 399589 h 1291595"/>
                <a:gd name="connsiteX15" fmla="*/ 390640 w 512808"/>
                <a:gd name="connsiteY15" fmla="*/ 405461 h 1291595"/>
                <a:gd name="connsiteX16" fmla="*/ 390640 w 512808"/>
                <a:gd name="connsiteY16" fmla="*/ 630951 h 1291595"/>
                <a:gd name="connsiteX17" fmla="*/ 390640 w 512808"/>
                <a:gd name="connsiteY17" fmla="*/ 768598 h 1291595"/>
                <a:gd name="connsiteX18" fmla="*/ 390640 w 512808"/>
                <a:gd name="connsiteY18" fmla="*/ 1232159 h 1291595"/>
                <a:gd name="connsiteX19" fmla="*/ 331204 w 512808"/>
                <a:gd name="connsiteY19" fmla="*/ 1291595 h 1291595"/>
                <a:gd name="connsiteX20" fmla="*/ 271768 w 512808"/>
                <a:gd name="connsiteY20" fmla="*/ 1232159 h 1291595"/>
                <a:gd name="connsiteX21" fmla="*/ 271768 w 512808"/>
                <a:gd name="connsiteY21" fmla="*/ 768598 h 1291595"/>
                <a:gd name="connsiteX22" fmla="*/ 241040 w 512808"/>
                <a:gd name="connsiteY22" fmla="*/ 768598 h 1291595"/>
                <a:gd name="connsiteX23" fmla="*/ 241040 w 512808"/>
                <a:gd name="connsiteY23" fmla="*/ 1232159 h 1291595"/>
                <a:gd name="connsiteX24" fmla="*/ 181604 w 512808"/>
                <a:gd name="connsiteY24" fmla="*/ 1291595 h 1291595"/>
                <a:gd name="connsiteX25" fmla="*/ 122168 w 512808"/>
                <a:gd name="connsiteY25" fmla="*/ 1232159 h 1291595"/>
                <a:gd name="connsiteX26" fmla="*/ 122168 w 512808"/>
                <a:gd name="connsiteY26" fmla="*/ 768598 h 1291595"/>
                <a:gd name="connsiteX27" fmla="*/ 122168 w 512808"/>
                <a:gd name="connsiteY27" fmla="*/ 630951 h 1291595"/>
                <a:gd name="connsiteX28" fmla="*/ 122168 w 512808"/>
                <a:gd name="connsiteY28" fmla="*/ 405460 h 1291595"/>
                <a:gd name="connsiteX29" fmla="*/ 119736 w 512808"/>
                <a:gd name="connsiteY29" fmla="*/ 399589 h 1291595"/>
                <a:gd name="connsiteX30" fmla="*/ 106804 w 512808"/>
                <a:gd name="connsiteY30" fmla="*/ 394232 h 1291595"/>
                <a:gd name="connsiteX31" fmla="*/ 88516 w 512808"/>
                <a:gd name="connsiteY31" fmla="*/ 412520 h 1291595"/>
                <a:gd name="connsiteX32" fmla="*/ 88516 w 512808"/>
                <a:gd name="connsiteY32" fmla="*/ 735984 h 1291595"/>
                <a:gd name="connsiteX33" fmla="*/ 88703 w 512808"/>
                <a:gd name="connsiteY33" fmla="*/ 736435 h 1291595"/>
                <a:gd name="connsiteX34" fmla="*/ 87847 w 512808"/>
                <a:gd name="connsiteY34" fmla="*/ 740674 h 1291595"/>
                <a:gd name="connsiteX35" fmla="*/ 45720 w 512808"/>
                <a:gd name="connsiteY35" fmla="*/ 768598 h 1291595"/>
                <a:gd name="connsiteX36" fmla="*/ 0 w 512808"/>
                <a:gd name="connsiteY36" fmla="*/ 722878 h 1291595"/>
                <a:gd name="connsiteX37" fmla="*/ 0 w 512808"/>
                <a:gd name="connsiteY37" fmla="*/ 350381 h 1291595"/>
                <a:gd name="connsiteX38" fmla="*/ 85839 w 512808"/>
                <a:gd name="connsiteY38" fmla="*/ 264542 h 1291595"/>
                <a:gd name="connsiteX39" fmla="*/ 251550 w 512808"/>
                <a:gd name="connsiteY39" fmla="*/ 0 h 1291595"/>
                <a:gd name="connsiteX40" fmla="*/ 374038 w 512808"/>
                <a:gd name="connsiteY40" fmla="*/ 122488 h 1291595"/>
                <a:gd name="connsiteX41" fmla="*/ 251550 w 512808"/>
                <a:gd name="connsiteY41" fmla="*/ 244976 h 1291595"/>
                <a:gd name="connsiteX42" fmla="*/ 129062 w 512808"/>
                <a:gd name="connsiteY42" fmla="*/ 122488 h 1291595"/>
                <a:gd name="connsiteX43" fmla="*/ 251550 w 512808"/>
                <a:gd name="connsiteY43" fmla="*/ 0 h 1291595"/>
                <a:gd name="connsiteX0" fmla="*/ 85839 w 512808"/>
                <a:gd name="connsiteY0" fmla="*/ 264542 h 1291595"/>
                <a:gd name="connsiteX1" fmla="*/ 91440 w 512808"/>
                <a:gd name="connsiteY1" fmla="*/ 264542 h 1291595"/>
                <a:gd name="connsiteX2" fmla="*/ 122168 w 512808"/>
                <a:gd name="connsiteY2" fmla="*/ 264542 h 1291595"/>
                <a:gd name="connsiteX3" fmla="*/ 390640 w 512808"/>
                <a:gd name="connsiteY3" fmla="*/ 264542 h 1291595"/>
                <a:gd name="connsiteX4" fmla="*/ 421368 w 512808"/>
                <a:gd name="connsiteY4" fmla="*/ 264542 h 1291595"/>
                <a:gd name="connsiteX5" fmla="*/ 426969 w 512808"/>
                <a:gd name="connsiteY5" fmla="*/ 264542 h 1291595"/>
                <a:gd name="connsiteX6" fmla="*/ 512808 w 512808"/>
                <a:gd name="connsiteY6" fmla="*/ 350381 h 1291595"/>
                <a:gd name="connsiteX7" fmla="*/ 512808 w 512808"/>
                <a:gd name="connsiteY7" fmla="*/ 722878 h 1291595"/>
                <a:gd name="connsiteX8" fmla="*/ 467088 w 512808"/>
                <a:gd name="connsiteY8" fmla="*/ 768598 h 1291595"/>
                <a:gd name="connsiteX9" fmla="*/ 424961 w 512808"/>
                <a:gd name="connsiteY9" fmla="*/ 740674 h 1291595"/>
                <a:gd name="connsiteX10" fmla="*/ 424105 w 512808"/>
                <a:gd name="connsiteY10" fmla="*/ 736435 h 1291595"/>
                <a:gd name="connsiteX11" fmla="*/ 424292 w 512808"/>
                <a:gd name="connsiteY11" fmla="*/ 735984 h 1291595"/>
                <a:gd name="connsiteX12" fmla="*/ 424292 w 512808"/>
                <a:gd name="connsiteY12" fmla="*/ 412520 h 1291595"/>
                <a:gd name="connsiteX13" fmla="*/ 406004 w 512808"/>
                <a:gd name="connsiteY13" fmla="*/ 394232 h 1291595"/>
                <a:gd name="connsiteX14" fmla="*/ 393073 w 512808"/>
                <a:gd name="connsiteY14" fmla="*/ 399589 h 1291595"/>
                <a:gd name="connsiteX15" fmla="*/ 390640 w 512808"/>
                <a:gd name="connsiteY15" fmla="*/ 405461 h 1291595"/>
                <a:gd name="connsiteX16" fmla="*/ 390640 w 512808"/>
                <a:gd name="connsiteY16" fmla="*/ 630951 h 1291595"/>
                <a:gd name="connsiteX17" fmla="*/ 390640 w 512808"/>
                <a:gd name="connsiteY17" fmla="*/ 768598 h 1291595"/>
                <a:gd name="connsiteX18" fmla="*/ 390640 w 512808"/>
                <a:gd name="connsiteY18" fmla="*/ 1232159 h 1291595"/>
                <a:gd name="connsiteX19" fmla="*/ 331204 w 512808"/>
                <a:gd name="connsiteY19" fmla="*/ 1291595 h 1291595"/>
                <a:gd name="connsiteX20" fmla="*/ 271768 w 512808"/>
                <a:gd name="connsiteY20" fmla="*/ 1232159 h 1291595"/>
                <a:gd name="connsiteX21" fmla="*/ 271768 w 512808"/>
                <a:gd name="connsiteY21" fmla="*/ 768598 h 1291595"/>
                <a:gd name="connsiteX22" fmla="*/ 241040 w 512808"/>
                <a:gd name="connsiteY22" fmla="*/ 768598 h 1291595"/>
                <a:gd name="connsiteX23" fmla="*/ 241040 w 512808"/>
                <a:gd name="connsiteY23" fmla="*/ 1232159 h 1291595"/>
                <a:gd name="connsiteX24" fmla="*/ 181604 w 512808"/>
                <a:gd name="connsiteY24" fmla="*/ 1291595 h 1291595"/>
                <a:gd name="connsiteX25" fmla="*/ 122168 w 512808"/>
                <a:gd name="connsiteY25" fmla="*/ 1232159 h 1291595"/>
                <a:gd name="connsiteX26" fmla="*/ 122168 w 512808"/>
                <a:gd name="connsiteY26" fmla="*/ 768598 h 1291595"/>
                <a:gd name="connsiteX27" fmla="*/ 122168 w 512808"/>
                <a:gd name="connsiteY27" fmla="*/ 630951 h 1291595"/>
                <a:gd name="connsiteX28" fmla="*/ 122168 w 512808"/>
                <a:gd name="connsiteY28" fmla="*/ 405460 h 1291595"/>
                <a:gd name="connsiteX29" fmla="*/ 119736 w 512808"/>
                <a:gd name="connsiteY29" fmla="*/ 399589 h 1291595"/>
                <a:gd name="connsiteX30" fmla="*/ 106804 w 512808"/>
                <a:gd name="connsiteY30" fmla="*/ 394232 h 1291595"/>
                <a:gd name="connsiteX31" fmla="*/ 88516 w 512808"/>
                <a:gd name="connsiteY31" fmla="*/ 412520 h 1291595"/>
                <a:gd name="connsiteX32" fmla="*/ 88516 w 512808"/>
                <a:gd name="connsiteY32" fmla="*/ 735984 h 1291595"/>
                <a:gd name="connsiteX33" fmla="*/ 88703 w 512808"/>
                <a:gd name="connsiteY33" fmla="*/ 736435 h 1291595"/>
                <a:gd name="connsiteX34" fmla="*/ 87847 w 512808"/>
                <a:gd name="connsiteY34" fmla="*/ 740674 h 1291595"/>
                <a:gd name="connsiteX35" fmla="*/ 45720 w 512808"/>
                <a:gd name="connsiteY35" fmla="*/ 768598 h 1291595"/>
                <a:gd name="connsiteX36" fmla="*/ 0 w 512808"/>
                <a:gd name="connsiteY36" fmla="*/ 722878 h 1291595"/>
                <a:gd name="connsiteX37" fmla="*/ 0 w 512808"/>
                <a:gd name="connsiteY37" fmla="*/ 350381 h 1291595"/>
                <a:gd name="connsiteX38" fmla="*/ 85839 w 512808"/>
                <a:gd name="connsiteY38" fmla="*/ 264542 h 1291595"/>
                <a:gd name="connsiteX39" fmla="*/ 251550 w 512808"/>
                <a:gd name="connsiteY39" fmla="*/ 0 h 1291595"/>
                <a:gd name="connsiteX40" fmla="*/ 374038 w 512808"/>
                <a:gd name="connsiteY40" fmla="*/ 122488 h 1291595"/>
                <a:gd name="connsiteX41" fmla="*/ 251550 w 512808"/>
                <a:gd name="connsiteY41" fmla="*/ 244976 h 1291595"/>
                <a:gd name="connsiteX42" fmla="*/ 129062 w 512808"/>
                <a:gd name="connsiteY42" fmla="*/ 122488 h 1291595"/>
                <a:gd name="connsiteX43" fmla="*/ 251550 w 512808"/>
                <a:gd name="connsiteY43" fmla="*/ 0 h 1291595"/>
                <a:gd name="connsiteX0" fmla="*/ 85839 w 512808"/>
                <a:gd name="connsiteY0" fmla="*/ 264542 h 1291595"/>
                <a:gd name="connsiteX1" fmla="*/ 91440 w 512808"/>
                <a:gd name="connsiteY1" fmla="*/ 264542 h 1291595"/>
                <a:gd name="connsiteX2" fmla="*/ 122168 w 512808"/>
                <a:gd name="connsiteY2" fmla="*/ 264542 h 1291595"/>
                <a:gd name="connsiteX3" fmla="*/ 390640 w 512808"/>
                <a:gd name="connsiteY3" fmla="*/ 264542 h 1291595"/>
                <a:gd name="connsiteX4" fmla="*/ 421368 w 512808"/>
                <a:gd name="connsiteY4" fmla="*/ 264542 h 1291595"/>
                <a:gd name="connsiteX5" fmla="*/ 426969 w 512808"/>
                <a:gd name="connsiteY5" fmla="*/ 264542 h 1291595"/>
                <a:gd name="connsiteX6" fmla="*/ 512808 w 512808"/>
                <a:gd name="connsiteY6" fmla="*/ 350381 h 1291595"/>
                <a:gd name="connsiteX7" fmla="*/ 512808 w 512808"/>
                <a:gd name="connsiteY7" fmla="*/ 722878 h 1291595"/>
                <a:gd name="connsiteX8" fmla="*/ 467088 w 512808"/>
                <a:gd name="connsiteY8" fmla="*/ 768598 h 1291595"/>
                <a:gd name="connsiteX9" fmla="*/ 424961 w 512808"/>
                <a:gd name="connsiteY9" fmla="*/ 740674 h 1291595"/>
                <a:gd name="connsiteX10" fmla="*/ 424105 w 512808"/>
                <a:gd name="connsiteY10" fmla="*/ 736435 h 1291595"/>
                <a:gd name="connsiteX11" fmla="*/ 424292 w 512808"/>
                <a:gd name="connsiteY11" fmla="*/ 735984 h 1291595"/>
                <a:gd name="connsiteX12" fmla="*/ 424292 w 512808"/>
                <a:gd name="connsiteY12" fmla="*/ 412520 h 1291595"/>
                <a:gd name="connsiteX13" fmla="*/ 406004 w 512808"/>
                <a:gd name="connsiteY13" fmla="*/ 394232 h 1291595"/>
                <a:gd name="connsiteX14" fmla="*/ 393073 w 512808"/>
                <a:gd name="connsiteY14" fmla="*/ 399589 h 1291595"/>
                <a:gd name="connsiteX15" fmla="*/ 390640 w 512808"/>
                <a:gd name="connsiteY15" fmla="*/ 405461 h 1291595"/>
                <a:gd name="connsiteX16" fmla="*/ 390640 w 512808"/>
                <a:gd name="connsiteY16" fmla="*/ 630951 h 1291595"/>
                <a:gd name="connsiteX17" fmla="*/ 390640 w 512808"/>
                <a:gd name="connsiteY17" fmla="*/ 768598 h 1291595"/>
                <a:gd name="connsiteX18" fmla="*/ 390640 w 512808"/>
                <a:gd name="connsiteY18" fmla="*/ 1232159 h 1291595"/>
                <a:gd name="connsiteX19" fmla="*/ 331204 w 512808"/>
                <a:gd name="connsiteY19" fmla="*/ 1291595 h 1291595"/>
                <a:gd name="connsiteX20" fmla="*/ 271768 w 512808"/>
                <a:gd name="connsiteY20" fmla="*/ 1232159 h 1291595"/>
                <a:gd name="connsiteX21" fmla="*/ 271768 w 512808"/>
                <a:gd name="connsiteY21" fmla="*/ 768598 h 1291595"/>
                <a:gd name="connsiteX22" fmla="*/ 241040 w 512808"/>
                <a:gd name="connsiteY22" fmla="*/ 768598 h 1291595"/>
                <a:gd name="connsiteX23" fmla="*/ 241040 w 512808"/>
                <a:gd name="connsiteY23" fmla="*/ 1232159 h 1291595"/>
                <a:gd name="connsiteX24" fmla="*/ 181604 w 512808"/>
                <a:gd name="connsiteY24" fmla="*/ 1291595 h 1291595"/>
                <a:gd name="connsiteX25" fmla="*/ 122168 w 512808"/>
                <a:gd name="connsiteY25" fmla="*/ 1232159 h 1291595"/>
                <a:gd name="connsiteX26" fmla="*/ 122168 w 512808"/>
                <a:gd name="connsiteY26" fmla="*/ 630951 h 1291595"/>
                <a:gd name="connsiteX27" fmla="*/ 122168 w 512808"/>
                <a:gd name="connsiteY27" fmla="*/ 405460 h 1291595"/>
                <a:gd name="connsiteX28" fmla="*/ 119736 w 512808"/>
                <a:gd name="connsiteY28" fmla="*/ 399589 h 1291595"/>
                <a:gd name="connsiteX29" fmla="*/ 106804 w 512808"/>
                <a:gd name="connsiteY29" fmla="*/ 394232 h 1291595"/>
                <a:gd name="connsiteX30" fmla="*/ 88516 w 512808"/>
                <a:gd name="connsiteY30" fmla="*/ 412520 h 1291595"/>
                <a:gd name="connsiteX31" fmla="*/ 88516 w 512808"/>
                <a:gd name="connsiteY31" fmla="*/ 735984 h 1291595"/>
                <a:gd name="connsiteX32" fmla="*/ 88703 w 512808"/>
                <a:gd name="connsiteY32" fmla="*/ 736435 h 1291595"/>
                <a:gd name="connsiteX33" fmla="*/ 87847 w 512808"/>
                <a:gd name="connsiteY33" fmla="*/ 740674 h 1291595"/>
                <a:gd name="connsiteX34" fmla="*/ 45720 w 512808"/>
                <a:gd name="connsiteY34" fmla="*/ 768598 h 1291595"/>
                <a:gd name="connsiteX35" fmla="*/ 0 w 512808"/>
                <a:gd name="connsiteY35" fmla="*/ 722878 h 1291595"/>
                <a:gd name="connsiteX36" fmla="*/ 0 w 512808"/>
                <a:gd name="connsiteY36" fmla="*/ 350381 h 1291595"/>
                <a:gd name="connsiteX37" fmla="*/ 85839 w 512808"/>
                <a:gd name="connsiteY37" fmla="*/ 264542 h 1291595"/>
                <a:gd name="connsiteX38" fmla="*/ 251550 w 512808"/>
                <a:gd name="connsiteY38" fmla="*/ 0 h 1291595"/>
                <a:gd name="connsiteX39" fmla="*/ 374038 w 512808"/>
                <a:gd name="connsiteY39" fmla="*/ 122488 h 1291595"/>
                <a:gd name="connsiteX40" fmla="*/ 251550 w 512808"/>
                <a:gd name="connsiteY40" fmla="*/ 244976 h 1291595"/>
                <a:gd name="connsiteX41" fmla="*/ 129062 w 512808"/>
                <a:gd name="connsiteY41" fmla="*/ 122488 h 1291595"/>
                <a:gd name="connsiteX42" fmla="*/ 251550 w 512808"/>
                <a:gd name="connsiteY42" fmla="*/ 0 h 1291595"/>
                <a:gd name="connsiteX0" fmla="*/ 85839 w 512808"/>
                <a:gd name="connsiteY0" fmla="*/ 264542 h 1291595"/>
                <a:gd name="connsiteX1" fmla="*/ 91440 w 512808"/>
                <a:gd name="connsiteY1" fmla="*/ 264542 h 1291595"/>
                <a:gd name="connsiteX2" fmla="*/ 122168 w 512808"/>
                <a:gd name="connsiteY2" fmla="*/ 264542 h 1291595"/>
                <a:gd name="connsiteX3" fmla="*/ 390640 w 512808"/>
                <a:gd name="connsiteY3" fmla="*/ 264542 h 1291595"/>
                <a:gd name="connsiteX4" fmla="*/ 421368 w 512808"/>
                <a:gd name="connsiteY4" fmla="*/ 264542 h 1291595"/>
                <a:gd name="connsiteX5" fmla="*/ 426969 w 512808"/>
                <a:gd name="connsiteY5" fmla="*/ 264542 h 1291595"/>
                <a:gd name="connsiteX6" fmla="*/ 512808 w 512808"/>
                <a:gd name="connsiteY6" fmla="*/ 350381 h 1291595"/>
                <a:gd name="connsiteX7" fmla="*/ 512808 w 512808"/>
                <a:gd name="connsiteY7" fmla="*/ 722878 h 1291595"/>
                <a:gd name="connsiteX8" fmla="*/ 467088 w 512808"/>
                <a:gd name="connsiteY8" fmla="*/ 768598 h 1291595"/>
                <a:gd name="connsiteX9" fmla="*/ 424961 w 512808"/>
                <a:gd name="connsiteY9" fmla="*/ 740674 h 1291595"/>
                <a:gd name="connsiteX10" fmla="*/ 424105 w 512808"/>
                <a:gd name="connsiteY10" fmla="*/ 736435 h 1291595"/>
                <a:gd name="connsiteX11" fmla="*/ 424292 w 512808"/>
                <a:gd name="connsiteY11" fmla="*/ 735984 h 1291595"/>
                <a:gd name="connsiteX12" fmla="*/ 424292 w 512808"/>
                <a:gd name="connsiteY12" fmla="*/ 412520 h 1291595"/>
                <a:gd name="connsiteX13" fmla="*/ 406004 w 512808"/>
                <a:gd name="connsiteY13" fmla="*/ 394232 h 1291595"/>
                <a:gd name="connsiteX14" fmla="*/ 393073 w 512808"/>
                <a:gd name="connsiteY14" fmla="*/ 399589 h 1291595"/>
                <a:gd name="connsiteX15" fmla="*/ 390640 w 512808"/>
                <a:gd name="connsiteY15" fmla="*/ 405461 h 1291595"/>
                <a:gd name="connsiteX16" fmla="*/ 390640 w 512808"/>
                <a:gd name="connsiteY16" fmla="*/ 630951 h 1291595"/>
                <a:gd name="connsiteX17" fmla="*/ 390640 w 512808"/>
                <a:gd name="connsiteY17" fmla="*/ 768598 h 1291595"/>
                <a:gd name="connsiteX18" fmla="*/ 390640 w 512808"/>
                <a:gd name="connsiteY18" fmla="*/ 1232159 h 1291595"/>
                <a:gd name="connsiteX19" fmla="*/ 331204 w 512808"/>
                <a:gd name="connsiteY19" fmla="*/ 1291595 h 1291595"/>
                <a:gd name="connsiteX20" fmla="*/ 271768 w 512808"/>
                <a:gd name="connsiteY20" fmla="*/ 1232159 h 1291595"/>
                <a:gd name="connsiteX21" fmla="*/ 271768 w 512808"/>
                <a:gd name="connsiteY21" fmla="*/ 768598 h 1291595"/>
                <a:gd name="connsiteX22" fmla="*/ 241040 w 512808"/>
                <a:gd name="connsiteY22" fmla="*/ 768598 h 1291595"/>
                <a:gd name="connsiteX23" fmla="*/ 241040 w 512808"/>
                <a:gd name="connsiteY23" fmla="*/ 1232159 h 1291595"/>
                <a:gd name="connsiteX24" fmla="*/ 181604 w 512808"/>
                <a:gd name="connsiteY24" fmla="*/ 1291595 h 1291595"/>
                <a:gd name="connsiteX25" fmla="*/ 122168 w 512808"/>
                <a:gd name="connsiteY25" fmla="*/ 1232159 h 1291595"/>
                <a:gd name="connsiteX26" fmla="*/ 122168 w 512808"/>
                <a:gd name="connsiteY26" fmla="*/ 405460 h 1291595"/>
                <a:gd name="connsiteX27" fmla="*/ 119736 w 512808"/>
                <a:gd name="connsiteY27" fmla="*/ 399589 h 1291595"/>
                <a:gd name="connsiteX28" fmla="*/ 106804 w 512808"/>
                <a:gd name="connsiteY28" fmla="*/ 394232 h 1291595"/>
                <a:gd name="connsiteX29" fmla="*/ 88516 w 512808"/>
                <a:gd name="connsiteY29" fmla="*/ 412520 h 1291595"/>
                <a:gd name="connsiteX30" fmla="*/ 88516 w 512808"/>
                <a:gd name="connsiteY30" fmla="*/ 735984 h 1291595"/>
                <a:gd name="connsiteX31" fmla="*/ 88703 w 512808"/>
                <a:gd name="connsiteY31" fmla="*/ 736435 h 1291595"/>
                <a:gd name="connsiteX32" fmla="*/ 87847 w 512808"/>
                <a:gd name="connsiteY32" fmla="*/ 740674 h 1291595"/>
                <a:gd name="connsiteX33" fmla="*/ 45720 w 512808"/>
                <a:gd name="connsiteY33" fmla="*/ 768598 h 1291595"/>
                <a:gd name="connsiteX34" fmla="*/ 0 w 512808"/>
                <a:gd name="connsiteY34" fmla="*/ 722878 h 1291595"/>
                <a:gd name="connsiteX35" fmla="*/ 0 w 512808"/>
                <a:gd name="connsiteY35" fmla="*/ 350381 h 1291595"/>
                <a:gd name="connsiteX36" fmla="*/ 85839 w 512808"/>
                <a:gd name="connsiteY36" fmla="*/ 264542 h 1291595"/>
                <a:gd name="connsiteX37" fmla="*/ 251550 w 512808"/>
                <a:gd name="connsiteY37" fmla="*/ 0 h 1291595"/>
                <a:gd name="connsiteX38" fmla="*/ 374038 w 512808"/>
                <a:gd name="connsiteY38" fmla="*/ 122488 h 1291595"/>
                <a:gd name="connsiteX39" fmla="*/ 251550 w 512808"/>
                <a:gd name="connsiteY39" fmla="*/ 244976 h 1291595"/>
                <a:gd name="connsiteX40" fmla="*/ 129062 w 512808"/>
                <a:gd name="connsiteY40" fmla="*/ 122488 h 1291595"/>
                <a:gd name="connsiteX41" fmla="*/ 251550 w 512808"/>
                <a:gd name="connsiteY41" fmla="*/ 0 h 1291595"/>
                <a:gd name="connsiteX0" fmla="*/ 85839 w 512808"/>
                <a:gd name="connsiteY0" fmla="*/ 264542 h 1291595"/>
                <a:gd name="connsiteX1" fmla="*/ 91440 w 512808"/>
                <a:gd name="connsiteY1" fmla="*/ 264542 h 1291595"/>
                <a:gd name="connsiteX2" fmla="*/ 122168 w 512808"/>
                <a:gd name="connsiteY2" fmla="*/ 264542 h 1291595"/>
                <a:gd name="connsiteX3" fmla="*/ 390640 w 512808"/>
                <a:gd name="connsiteY3" fmla="*/ 264542 h 1291595"/>
                <a:gd name="connsiteX4" fmla="*/ 421368 w 512808"/>
                <a:gd name="connsiteY4" fmla="*/ 264542 h 1291595"/>
                <a:gd name="connsiteX5" fmla="*/ 426969 w 512808"/>
                <a:gd name="connsiteY5" fmla="*/ 264542 h 1291595"/>
                <a:gd name="connsiteX6" fmla="*/ 512808 w 512808"/>
                <a:gd name="connsiteY6" fmla="*/ 350381 h 1291595"/>
                <a:gd name="connsiteX7" fmla="*/ 512808 w 512808"/>
                <a:gd name="connsiteY7" fmla="*/ 722878 h 1291595"/>
                <a:gd name="connsiteX8" fmla="*/ 467088 w 512808"/>
                <a:gd name="connsiteY8" fmla="*/ 768598 h 1291595"/>
                <a:gd name="connsiteX9" fmla="*/ 424961 w 512808"/>
                <a:gd name="connsiteY9" fmla="*/ 740674 h 1291595"/>
                <a:gd name="connsiteX10" fmla="*/ 424105 w 512808"/>
                <a:gd name="connsiteY10" fmla="*/ 736435 h 1291595"/>
                <a:gd name="connsiteX11" fmla="*/ 424292 w 512808"/>
                <a:gd name="connsiteY11" fmla="*/ 735984 h 1291595"/>
                <a:gd name="connsiteX12" fmla="*/ 424292 w 512808"/>
                <a:gd name="connsiteY12" fmla="*/ 412520 h 1291595"/>
                <a:gd name="connsiteX13" fmla="*/ 406004 w 512808"/>
                <a:gd name="connsiteY13" fmla="*/ 394232 h 1291595"/>
                <a:gd name="connsiteX14" fmla="*/ 393073 w 512808"/>
                <a:gd name="connsiteY14" fmla="*/ 399589 h 1291595"/>
                <a:gd name="connsiteX15" fmla="*/ 390640 w 512808"/>
                <a:gd name="connsiteY15" fmla="*/ 405461 h 1291595"/>
                <a:gd name="connsiteX16" fmla="*/ 390640 w 512808"/>
                <a:gd name="connsiteY16" fmla="*/ 630951 h 1291595"/>
                <a:gd name="connsiteX17" fmla="*/ 390640 w 512808"/>
                <a:gd name="connsiteY17" fmla="*/ 1232159 h 1291595"/>
                <a:gd name="connsiteX18" fmla="*/ 331204 w 512808"/>
                <a:gd name="connsiteY18" fmla="*/ 1291595 h 1291595"/>
                <a:gd name="connsiteX19" fmla="*/ 271768 w 512808"/>
                <a:gd name="connsiteY19" fmla="*/ 1232159 h 1291595"/>
                <a:gd name="connsiteX20" fmla="*/ 271768 w 512808"/>
                <a:gd name="connsiteY20" fmla="*/ 768598 h 1291595"/>
                <a:gd name="connsiteX21" fmla="*/ 241040 w 512808"/>
                <a:gd name="connsiteY21" fmla="*/ 768598 h 1291595"/>
                <a:gd name="connsiteX22" fmla="*/ 241040 w 512808"/>
                <a:gd name="connsiteY22" fmla="*/ 1232159 h 1291595"/>
                <a:gd name="connsiteX23" fmla="*/ 181604 w 512808"/>
                <a:gd name="connsiteY23" fmla="*/ 1291595 h 1291595"/>
                <a:gd name="connsiteX24" fmla="*/ 122168 w 512808"/>
                <a:gd name="connsiteY24" fmla="*/ 1232159 h 1291595"/>
                <a:gd name="connsiteX25" fmla="*/ 122168 w 512808"/>
                <a:gd name="connsiteY25" fmla="*/ 405460 h 1291595"/>
                <a:gd name="connsiteX26" fmla="*/ 119736 w 512808"/>
                <a:gd name="connsiteY26" fmla="*/ 399589 h 1291595"/>
                <a:gd name="connsiteX27" fmla="*/ 106804 w 512808"/>
                <a:gd name="connsiteY27" fmla="*/ 394232 h 1291595"/>
                <a:gd name="connsiteX28" fmla="*/ 88516 w 512808"/>
                <a:gd name="connsiteY28" fmla="*/ 412520 h 1291595"/>
                <a:gd name="connsiteX29" fmla="*/ 88516 w 512808"/>
                <a:gd name="connsiteY29" fmla="*/ 735984 h 1291595"/>
                <a:gd name="connsiteX30" fmla="*/ 88703 w 512808"/>
                <a:gd name="connsiteY30" fmla="*/ 736435 h 1291595"/>
                <a:gd name="connsiteX31" fmla="*/ 87847 w 512808"/>
                <a:gd name="connsiteY31" fmla="*/ 740674 h 1291595"/>
                <a:gd name="connsiteX32" fmla="*/ 45720 w 512808"/>
                <a:gd name="connsiteY32" fmla="*/ 768598 h 1291595"/>
                <a:gd name="connsiteX33" fmla="*/ 0 w 512808"/>
                <a:gd name="connsiteY33" fmla="*/ 722878 h 1291595"/>
                <a:gd name="connsiteX34" fmla="*/ 0 w 512808"/>
                <a:gd name="connsiteY34" fmla="*/ 350381 h 1291595"/>
                <a:gd name="connsiteX35" fmla="*/ 85839 w 512808"/>
                <a:gd name="connsiteY35" fmla="*/ 264542 h 1291595"/>
                <a:gd name="connsiteX36" fmla="*/ 251550 w 512808"/>
                <a:gd name="connsiteY36" fmla="*/ 0 h 1291595"/>
                <a:gd name="connsiteX37" fmla="*/ 374038 w 512808"/>
                <a:gd name="connsiteY37" fmla="*/ 122488 h 1291595"/>
                <a:gd name="connsiteX38" fmla="*/ 251550 w 512808"/>
                <a:gd name="connsiteY38" fmla="*/ 244976 h 1291595"/>
                <a:gd name="connsiteX39" fmla="*/ 129062 w 512808"/>
                <a:gd name="connsiteY39" fmla="*/ 122488 h 1291595"/>
                <a:gd name="connsiteX40" fmla="*/ 251550 w 512808"/>
                <a:gd name="connsiteY40" fmla="*/ 0 h 1291595"/>
                <a:gd name="connsiteX0" fmla="*/ 85839 w 512808"/>
                <a:gd name="connsiteY0" fmla="*/ 264542 h 1291595"/>
                <a:gd name="connsiteX1" fmla="*/ 91440 w 512808"/>
                <a:gd name="connsiteY1" fmla="*/ 264542 h 1291595"/>
                <a:gd name="connsiteX2" fmla="*/ 122168 w 512808"/>
                <a:gd name="connsiteY2" fmla="*/ 264542 h 1291595"/>
                <a:gd name="connsiteX3" fmla="*/ 390640 w 512808"/>
                <a:gd name="connsiteY3" fmla="*/ 264542 h 1291595"/>
                <a:gd name="connsiteX4" fmla="*/ 421368 w 512808"/>
                <a:gd name="connsiteY4" fmla="*/ 264542 h 1291595"/>
                <a:gd name="connsiteX5" fmla="*/ 426969 w 512808"/>
                <a:gd name="connsiteY5" fmla="*/ 264542 h 1291595"/>
                <a:gd name="connsiteX6" fmla="*/ 512808 w 512808"/>
                <a:gd name="connsiteY6" fmla="*/ 350381 h 1291595"/>
                <a:gd name="connsiteX7" fmla="*/ 512808 w 512808"/>
                <a:gd name="connsiteY7" fmla="*/ 722878 h 1291595"/>
                <a:gd name="connsiteX8" fmla="*/ 467088 w 512808"/>
                <a:gd name="connsiteY8" fmla="*/ 768598 h 1291595"/>
                <a:gd name="connsiteX9" fmla="*/ 424961 w 512808"/>
                <a:gd name="connsiteY9" fmla="*/ 740674 h 1291595"/>
                <a:gd name="connsiteX10" fmla="*/ 424105 w 512808"/>
                <a:gd name="connsiteY10" fmla="*/ 736435 h 1291595"/>
                <a:gd name="connsiteX11" fmla="*/ 424292 w 512808"/>
                <a:gd name="connsiteY11" fmla="*/ 735984 h 1291595"/>
                <a:gd name="connsiteX12" fmla="*/ 424292 w 512808"/>
                <a:gd name="connsiteY12" fmla="*/ 412520 h 1291595"/>
                <a:gd name="connsiteX13" fmla="*/ 406004 w 512808"/>
                <a:gd name="connsiteY13" fmla="*/ 394232 h 1291595"/>
                <a:gd name="connsiteX14" fmla="*/ 393073 w 512808"/>
                <a:gd name="connsiteY14" fmla="*/ 399589 h 1291595"/>
                <a:gd name="connsiteX15" fmla="*/ 390640 w 512808"/>
                <a:gd name="connsiteY15" fmla="*/ 405461 h 1291595"/>
                <a:gd name="connsiteX16" fmla="*/ 390640 w 512808"/>
                <a:gd name="connsiteY16" fmla="*/ 1232159 h 1291595"/>
                <a:gd name="connsiteX17" fmla="*/ 331204 w 512808"/>
                <a:gd name="connsiteY17" fmla="*/ 1291595 h 1291595"/>
                <a:gd name="connsiteX18" fmla="*/ 271768 w 512808"/>
                <a:gd name="connsiteY18" fmla="*/ 1232159 h 1291595"/>
                <a:gd name="connsiteX19" fmla="*/ 271768 w 512808"/>
                <a:gd name="connsiteY19" fmla="*/ 768598 h 1291595"/>
                <a:gd name="connsiteX20" fmla="*/ 241040 w 512808"/>
                <a:gd name="connsiteY20" fmla="*/ 768598 h 1291595"/>
                <a:gd name="connsiteX21" fmla="*/ 241040 w 512808"/>
                <a:gd name="connsiteY21" fmla="*/ 1232159 h 1291595"/>
                <a:gd name="connsiteX22" fmla="*/ 181604 w 512808"/>
                <a:gd name="connsiteY22" fmla="*/ 1291595 h 1291595"/>
                <a:gd name="connsiteX23" fmla="*/ 122168 w 512808"/>
                <a:gd name="connsiteY23" fmla="*/ 1232159 h 1291595"/>
                <a:gd name="connsiteX24" fmla="*/ 122168 w 512808"/>
                <a:gd name="connsiteY24" fmla="*/ 405460 h 1291595"/>
                <a:gd name="connsiteX25" fmla="*/ 119736 w 512808"/>
                <a:gd name="connsiteY25" fmla="*/ 399589 h 1291595"/>
                <a:gd name="connsiteX26" fmla="*/ 106804 w 512808"/>
                <a:gd name="connsiteY26" fmla="*/ 394232 h 1291595"/>
                <a:gd name="connsiteX27" fmla="*/ 88516 w 512808"/>
                <a:gd name="connsiteY27" fmla="*/ 412520 h 1291595"/>
                <a:gd name="connsiteX28" fmla="*/ 88516 w 512808"/>
                <a:gd name="connsiteY28" fmla="*/ 735984 h 1291595"/>
                <a:gd name="connsiteX29" fmla="*/ 88703 w 512808"/>
                <a:gd name="connsiteY29" fmla="*/ 736435 h 1291595"/>
                <a:gd name="connsiteX30" fmla="*/ 87847 w 512808"/>
                <a:gd name="connsiteY30" fmla="*/ 740674 h 1291595"/>
                <a:gd name="connsiteX31" fmla="*/ 45720 w 512808"/>
                <a:gd name="connsiteY31" fmla="*/ 768598 h 1291595"/>
                <a:gd name="connsiteX32" fmla="*/ 0 w 512808"/>
                <a:gd name="connsiteY32" fmla="*/ 722878 h 1291595"/>
                <a:gd name="connsiteX33" fmla="*/ 0 w 512808"/>
                <a:gd name="connsiteY33" fmla="*/ 350381 h 1291595"/>
                <a:gd name="connsiteX34" fmla="*/ 85839 w 512808"/>
                <a:gd name="connsiteY34" fmla="*/ 264542 h 1291595"/>
                <a:gd name="connsiteX35" fmla="*/ 251550 w 512808"/>
                <a:gd name="connsiteY35" fmla="*/ 0 h 1291595"/>
                <a:gd name="connsiteX36" fmla="*/ 374038 w 512808"/>
                <a:gd name="connsiteY36" fmla="*/ 122488 h 1291595"/>
                <a:gd name="connsiteX37" fmla="*/ 251550 w 512808"/>
                <a:gd name="connsiteY37" fmla="*/ 244976 h 1291595"/>
                <a:gd name="connsiteX38" fmla="*/ 129062 w 512808"/>
                <a:gd name="connsiteY38" fmla="*/ 122488 h 1291595"/>
                <a:gd name="connsiteX39" fmla="*/ 251550 w 512808"/>
                <a:gd name="connsiteY39" fmla="*/ 0 h 1291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512808" h="1291595">
                  <a:moveTo>
                    <a:pt x="85839" y="264542"/>
                  </a:moveTo>
                  <a:lnTo>
                    <a:pt x="91440" y="264542"/>
                  </a:lnTo>
                  <a:lnTo>
                    <a:pt x="122168" y="264542"/>
                  </a:lnTo>
                  <a:lnTo>
                    <a:pt x="390640" y="264542"/>
                  </a:lnTo>
                  <a:lnTo>
                    <a:pt x="421368" y="264542"/>
                  </a:lnTo>
                  <a:lnTo>
                    <a:pt x="426969" y="264542"/>
                  </a:lnTo>
                  <a:cubicBezTo>
                    <a:pt x="474377" y="264542"/>
                    <a:pt x="512808" y="302973"/>
                    <a:pt x="512808" y="350381"/>
                  </a:cubicBezTo>
                  <a:lnTo>
                    <a:pt x="512808" y="722878"/>
                  </a:lnTo>
                  <a:cubicBezTo>
                    <a:pt x="512808" y="748128"/>
                    <a:pt x="492338" y="768598"/>
                    <a:pt x="467088" y="768598"/>
                  </a:cubicBezTo>
                  <a:cubicBezTo>
                    <a:pt x="448151" y="768598"/>
                    <a:pt x="431902" y="757084"/>
                    <a:pt x="424961" y="740674"/>
                  </a:cubicBezTo>
                  <a:lnTo>
                    <a:pt x="424105" y="736435"/>
                  </a:lnTo>
                  <a:lnTo>
                    <a:pt x="424292" y="735984"/>
                  </a:lnTo>
                  <a:lnTo>
                    <a:pt x="424292" y="412520"/>
                  </a:lnTo>
                  <a:cubicBezTo>
                    <a:pt x="424292" y="402420"/>
                    <a:pt x="416104" y="394232"/>
                    <a:pt x="406004" y="394232"/>
                  </a:cubicBezTo>
                  <a:cubicBezTo>
                    <a:pt x="400954" y="394232"/>
                    <a:pt x="396382" y="396279"/>
                    <a:pt x="393073" y="399589"/>
                  </a:cubicBezTo>
                  <a:lnTo>
                    <a:pt x="390640" y="405461"/>
                  </a:lnTo>
                  <a:lnTo>
                    <a:pt x="390640" y="1232159"/>
                  </a:lnTo>
                  <a:cubicBezTo>
                    <a:pt x="390640" y="1264985"/>
                    <a:pt x="364030" y="1291595"/>
                    <a:pt x="331204" y="1291595"/>
                  </a:cubicBezTo>
                  <a:cubicBezTo>
                    <a:pt x="298378" y="1291595"/>
                    <a:pt x="271768" y="1264985"/>
                    <a:pt x="271768" y="1232159"/>
                  </a:cubicBezTo>
                  <a:lnTo>
                    <a:pt x="271768" y="768598"/>
                  </a:lnTo>
                  <a:lnTo>
                    <a:pt x="241040" y="768598"/>
                  </a:lnTo>
                  <a:lnTo>
                    <a:pt x="241040" y="1232159"/>
                  </a:lnTo>
                  <a:cubicBezTo>
                    <a:pt x="241040" y="1264985"/>
                    <a:pt x="214430" y="1291595"/>
                    <a:pt x="181604" y="1291595"/>
                  </a:cubicBezTo>
                  <a:cubicBezTo>
                    <a:pt x="148778" y="1291595"/>
                    <a:pt x="122168" y="1264985"/>
                    <a:pt x="122168" y="1232159"/>
                  </a:cubicBezTo>
                  <a:lnTo>
                    <a:pt x="122168" y="405460"/>
                  </a:lnTo>
                  <a:lnTo>
                    <a:pt x="119736" y="399589"/>
                  </a:lnTo>
                  <a:cubicBezTo>
                    <a:pt x="116426" y="396279"/>
                    <a:pt x="111854" y="394232"/>
                    <a:pt x="106804" y="394232"/>
                  </a:cubicBezTo>
                  <a:cubicBezTo>
                    <a:pt x="96704" y="394232"/>
                    <a:pt x="88516" y="402420"/>
                    <a:pt x="88516" y="412520"/>
                  </a:cubicBezTo>
                  <a:lnTo>
                    <a:pt x="88516" y="735984"/>
                  </a:lnTo>
                  <a:lnTo>
                    <a:pt x="88703" y="736435"/>
                  </a:lnTo>
                  <a:lnTo>
                    <a:pt x="87847" y="740674"/>
                  </a:lnTo>
                  <a:cubicBezTo>
                    <a:pt x="80907" y="757084"/>
                    <a:pt x="64658" y="768598"/>
                    <a:pt x="45720" y="768598"/>
                  </a:cubicBezTo>
                  <a:cubicBezTo>
                    <a:pt x="20470" y="768598"/>
                    <a:pt x="0" y="748128"/>
                    <a:pt x="0" y="722878"/>
                  </a:cubicBezTo>
                  <a:lnTo>
                    <a:pt x="0" y="350381"/>
                  </a:lnTo>
                  <a:cubicBezTo>
                    <a:pt x="0" y="302973"/>
                    <a:pt x="38431" y="264542"/>
                    <a:pt x="85839" y="264542"/>
                  </a:cubicBezTo>
                  <a:close/>
                  <a:moveTo>
                    <a:pt x="251550" y="0"/>
                  </a:moveTo>
                  <a:cubicBezTo>
                    <a:pt x="319198" y="0"/>
                    <a:pt x="374038" y="54840"/>
                    <a:pt x="374038" y="122488"/>
                  </a:cubicBezTo>
                  <a:cubicBezTo>
                    <a:pt x="374038" y="190136"/>
                    <a:pt x="319198" y="244976"/>
                    <a:pt x="251550" y="244976"/>
                  </a:cubicBezTo>
                  <a:cubicBezTo>
                    <a:pt x="183902" y="244976"/>
                    <a:pt x="129062" y="190136"/>
                    <a:pt x="129062" y="122488"/>
                  </a:cubicBezTo>
                  <a:cubicBezTo>
                    <a:pt x="129062" y="54840"/>
                    <a:pt x="183902" y="0"/>
                    <a:pt x="251550" y="0"/>
                  </a:cubicBezTo>
                  <a:close/>
                </a:path>
              </a:pathLst>
            </a:cu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 name="Freeform 7"/>
            <p:cNvSpPr/>
            <p:nvPr/>
          </p:nvSpPr>
          <p:spPr>
            <a:xfrm>
              <a:off x="5782395" y="2276872"/>
              <a:ext cx="1049695" cy="2252020"/>
            </a:xfrm>
            <a:custGeom>
              <a:avLst/>
              <a:gdLst>
                <a:gd name="connsiteX0" fmla="*/ 166619 w 602029"/>
                <a:gd name="connsiteY0" fmla="*/ 264542 h 1291595"/>
                <a:gd name="connsiteX1" fmla="*/ 166620 w 602029"/>
                <a:gd name="connsiteY1" fmla="*/ 264542 h 1291595"/>
                <a:gd name="connsiteX2" fmla="*/ 428634 w 602029"/>
                <a:gd name="connsiteY2" fmla="*/ 264542 h 1291595"/>
                <a:gd name="connsiteX3" fmla="*/ 435091 w 602029"/>
                <a:gd name="connsiteY3" fmla="*/ 264542 h 1291595"/>
                <a:gd name="connsiteX4" fmla="*/ 454339 w 602029"/>
                <a:gd name="connsiteY4" fmla="*/ 269732 h 1291595"/>
                <a:gd name="connsiteX5" fmla="*/ 489482 w 602029"/>
                <a:gd name="connsiteY5" fmla="*/ 304875 h 1291595"/>
                <a:gd name="connsiteX6" fmla="*/ 600279 w 602029"/>
                <a:gd name="connsiteY6" fmla="*/ 686222 h 1291595"/>
                <a:gd name="connsiteX7" fmla="*/ 569014 w 602029"/>
                <a:gd name="connsiteY7" fmla="*/ 742589 h 1291595"/>
                <a:gd name="connsiteX8" fmla="*/ 521127 w 602029"/>
                <a:gd name="connsiteY8" fmla="*/ 727123 h 1291595"/>
                <a:gd name="connsiteX9" fmla="*/ 519154 w 602029"/>
                <a:gd name="connsiteY9" fmla="*/ 723276 h 1291595"/>
                <a:gd name="connsiteX10" fmla="*/ 519209 w 602029"/>
                <a:gd name="connsiteY10" fmla="*/ 722792 h 1291595"/>
                <a:gd name="connsiteX11" fmla="*/ 435091 w 602029"/>
                <a:gd name="connsiteY11" fmla="*/ 425635 h 1291595"/>
                <a:gd name="connsiteX12" fmla="*/ 435091 w 602029"/>
                <a:gd name="connsiteY12" fmla="*/ 531915 h 1291595"/>
                <a:gd name="connsiteX13" fmla="*/ 532452 w 602029"/>
                <a:gd name="connsiteY13" fmla="*/ 886095 h 1291595"/>
                <a:gd name="connsiteX14" fmla="*/ 435092 w 602029"/>
                <a:gd name="connsiteY14" fmla="*/ 886095 h 1291595"/>
                <a:gd name="connsiteX15" fmla="*/ 435092 w 602029"/>
                <a:gd name="connsiteY15" fmla="*/ 1232159 h 1291595"/>
                <a:gd name="connsiteX16" fmla="*/ 375656 w 602029"/>
                <a:gd name="connsiteY16" fmla="*/ 1291595 h 1291595"/>
                <a:gd name="connsiteX17" fmla="*/ 316220 w 602029"/>
                <a:gd name="connsiteY17" fmla="*/ 1232159 h 1291595"/>
                <a:gd name="connsiteX18" fmla="*/ 316220 w 602029"/>
                <a:gd name="connsiteY18" fmla="*/ 886095 h 1291595"/>
                <a:gd name="connsiteX19" fmla="*/ 285492 w 602029"/>
                <a:gd name="connsiteY19" fmla="*/ 886095 h 1291595"/>
                <a:gd name="connsiteX20" fmla="*/ 285492 w 602029"/>
                <a:gd name="connsiteY20" fmla="*/ 1232159 h 1291595"/>
                <a:gd name="connsiteX21" fmla="*/ 226056 w 602029"/>
                <a:gd name="connsiteY21" fmla="*/ 1291595 h 1291595"/>
                <a:gd name="connsiteX22" fmla="*/ 166620 w 602029"/>
                <a:gd name="connsiteY22" fmla="*/ 1232159 h 1291595"/>
                <a:gd name="connsiteX23" fmla="*/ 166620 w 602029"/>
                <a:gd name="connsiteY23" fmla="*/ 886095 h 1291595"/>
                <a:gd name="connsiteX24" fmla="*/ 67018 w 602029"/>
                <a:gd name="connsiteY24" fmla="*/ 886095 h 1291595"/>
                <a:gd name="connsiteX25" fmla="*/ 166619 w 602029"/>
                <a:gd name="connsiteY25" fmla="*/ 523766 h 1291595"/>
                <a:gd name="connsiteX26" fmla="*/ 166619 w 602029"/>
                <a:gd name="connsiteY26" fmla="*/ 411846 h 1291595"/>
                <a:gd name="connsiteX27" fmla="*/ 165999 w 602029"/>
                <a:gd name="connsiteY27" fmla="*/ 412662 h 1291595"/>
                <a:gd name="connsiteX28" fmla="*/ 83790 w 602029"/>
                <a:gd name="connsiteY28" fmla="*/ 725504 h 1291595"/>
                <a:gd name="connsiteX29" fmla="*/ 83856 w 602029"/>
                <a:gd name="connsiteY29" fmla="*/ 725988 h 1291595"/>
                <a:gd name="connsiteX30" fmla="*/ 81951 w 602029"/>
                <a:gd name="connsiteY30" fmla="*/ 729870 h 1291595"/>
                <a:gd name="connsiteX31" fmla="*/ 34111 w 602029"/>
                <a:gd name="connsiteY31" fmla="*/ 746171 h 1291595"/>
                <a:gd name="connsiteX32" fmla="*/ 1512 w 602029"/>
                <a:gd name="connsiteY32" fmla="*/ 690332 h 1291595"/>
                <a:gd name="connsiteX33" fmla="*/ 96183 w 602029"/>
                <a:gd name="connsiteY33" fmla="*/ 330067 h 1291595"/>
                <a:gd name="connsiteX34" fmla="*/ 105773 w 602029"/>
                <a:gd name="connsiteY34" fmla="*/ 304875 h 1291595"/>
                <a:gd name="connsiteX35" fmla="*/ 140916 w 602029"/>
                <a:gd name="connsiteY35" fmla="*/ 269732 h 1291595"/>
                <a:gd name="connsiteX36" fmla="*/ 296002 w 602029"/>
                <a:gd name="connsiteY36" fmla="*/ 0 h 1291595"/>
                <a:gd name="connsiteX37" fmla="*/ 418490 w 602029"/>
                <a:gd name="connsiteY37" fmla="*/ 122488 h 1291595"/>
                <a:gd name="connsiteX38" fmla="*/ 296002 w 602029"/>
                <a:gd name="connsiteY38" fmla="*/ 244976 h 1291595"/>
                <a:gd name="connsiteX39" fmla="*/ 173514 w 602029"/>
                <a:gd name="connsiteY39" fmla="*/ 122488 h 1291595"/>
                <a:gd name="connsiteX40" fmla="*/ 296002 w 602029"/>
                <a:gd name="connsiteY40" fmla="*/ 0 h 1291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602029" h="1291595">
                  <a:moveTo>
                    <a:pt x="166619" y="264542"/>
                  </a:moveTo>
                  <a:lnTo>
                    <a:pt x="166620" y="264542"/>
                  </a:lnTo>
                  <a:lnTo>
                    <a:pt x="428634" y="264542"/>
                  </a:lnTo>
                  <a:lnTo>
                    <a:pt x="435091" y="264542"/>
                  </a:lnTo>
                  <a:lnTo>
                    <a:pt x="454339" y="269732"/>
                  </a:lnTo>
                  <a:cubicBezTo>
                    <a:pt x="470140" y="276415"/>
                    <a:pt x="482798" y="289074"/>
                    <a:pt x="489482" y="304875"/>
                  </a:cubicBezTo>
                  <a:lnTo>
                    <a:pt x="600279" y="686222"/>
                  </a:lnTo>
                  <a:cubicBezTo>
                    <a:pt x="607156" y="710517"/>
                    <a:pt x="593158" y="735754"/>
                    <a:pt x="569014" y="742589"/>
                  </a:cubicBezTo>
                  <a:cubicBezTo>
                    <a:pt x="550906" y="747715"/>
                    <a:pt x="532232" y="741035"/>
                    <a:pt x="521127" y="727123"/>
                  </a:cubicBezTo>
                  <a:lnTo>
                    <a:pt x="519154" y="723276"/>
                  </a:lnTo>
                  <a:cubicBezTo>
                    <a:pt x="519172" y="723115"/>
                    <a:pt x="519191" y="722953"/>
                    <a:pt x="519209" y="722792"/>
                  </a:cubicBezTo>
                  <a:lnTo>
                    <a:pt x="435091" y="425635"/>
                  </a:lnTo>
                  <a:lnTo>
                    <a:pt x="435091" y="531915"/>
                  </a:lnTo>
                  <a:lnTo>
                    <a:pt x="532452" y="886095"/>
                  </a:lnTo>
                  <a:lnTo>
                    <a:pt x="435092" y="886095"/>
                  </a:lnTo>
                  <a:lnTo>
                    <a:pt x="435092" y="1232159"/>
                  </a:lnTo>
                  <a:cubicBezTo>
                    <a:pt x="435092" y="1264985"/>
                    <a:pt x="408482" y="1291595"/>
                    <a:pt x="375656" y="1291595"/>
                  </a:cubicBezTo>
                  <a:cubicBezTo>
                    <a:pt x="342830" y="1291595"/>
                    <a:pt x="316220" y="1264985"/>
                    <a:pt x="316220" y="1232159"/>
                  </a:cubicBezTo>
                  <a:lnTo>
                    <a:pt x="316220" y="886095"/>
                  </a:lnTo>
                  <a:lnTo>
                    <a:pt x="285492" y="886095"/>
                  </a:lnTo>
                  <a:lnTo>
                    <a:pt x="285492" y="1232159"/>
                  </a:lnTo>
                  <a:cubicBezTo>
                    <a:pt x="285492" y="1264985"/>
                    <a:pt x="258882" y="1291595"/>
                    <a:pt x="226056" y="1291595"/>
                  </a:cubicBezTo>
                  <a:cubicBezTo>
                    <a:pt x="193230" y="1291595"/>
                    <a:pt x="166620" y="1264985"/>
                    <a:pt x="166620" y="1232159"/>
                  </a:cubicBezTo>
                  <a:lnTo>
                    <a:pt x="166620" y="886095"/>
                  </a:lnTo>
                  <a:lnTo>
                    <a:pt x="67018" y="886095"/>
                  </a:lnTo>
                  <a:lnTo>
                    <a:pt x="166619" y="523766"/>
                  </a:lnTo>
                  <a:lnTo>
                    <a:pt x="166619" y="411846"/>
                  </a:lnTo>
                  <a:lnTo>
                    <a:pt x="165999" y="412662"/>
                  </a:lnTo>
                  <a:lnTo>
                    <a:pt x="83790" y="725504"/>
                  </a:lnTo>
                  <a:cubicBezTo>
                    <a:pt x="83812" y="725665"/>
                    <a:pt x="83834" y="725827"/>
                    <a:pt x="83856" y="725988"/>
                  </a:cubicBezTo>
                  <a:lnTo>
                    <a:pt x="81951" y="729870"/>
                  </a:lnTo>
                  <a:cubicBezTo>
                    <a:pt x="71068" y="743978"/>
                    <a:pt x="52427" y="750984"/>
                    <a:pt x="34111" y="746171"/>
                  </a:cubicBezTo>
                  <a:cubicBezTo>
                    <a:pt x="9690" y="739754"/>
                    <a:pt x="-4906" y="714753"/>
                    <a:pt x="1512" y="690332"/>
                  </a:cubicBezTo>
                  <a:lnTo>
                    <a:pt x="96183" y="330067"/>
                  </a:lnTo>
                  <a:lnTo>
                    <a:pt x="105773" y="304875"/>
                  </a:lnTo>
                  <a:cubicBezTo>
                    <a:pt x="112456" y="289074"/>
                    <a:pt x="125115" y="276415"/>
                    <a:pt x="140916" y="269732"/>
                  </a:cubicBezTo>
                  <a:close/>
                  <a:moveTo>
                    <a:pt x="296002" y="0"/>
                  </a:moveTo>
                  <a:cubicBezTo>
                    <a:pt x="363650" y="0"/>
                    <a:pt x="418490" y="54840"/>
                    <a:pt x="418490" y="122488"/>
                  </a:cubicBezTo>
                  <a:cubicBezTo>
                    <a:pt x="418490" y="190136"/>
                    <a:pt x="363650" y="244976"/>
                    <a:pt x="296002" y="244976"/>
                  </a:cubicBezTo>
                  <a:cubicBezTo>
                    <a:pt x="228354" y="244976"/>
                    <a:pt x="173514" y="190136"/>
                    <a:pt x="173514" y="122488"/>
                  </a:cubicBezTo>
                  <a:cubicBezTo>
                    <a:pt x="173514" y="54840"/>
                    <a:pt x="228354" y="0"/>
                    <a:pt x="296002" y="0"/>
                  </a:cubicBezTo>
                  <a:close/>
                </a:path>
              </a:pathLst>
            </a:cu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5" name="Rectángulo 4"/>
          <p:cNvSpPr/>
          <p:nvPr/>
        </p:nvSpPr>
        <p:spPr>
          <a:xfrm>
            <a:off x="5956580" y="2489864"/>
            <a:ext cx="1563248" cy="1323439"/>
          </a:xfrm>
          <a:prstGeom prst="rect">
            <a:avLst/>
          </a:prstGeom>
        </p:spPr>
        <p:txBody>
          <a:bodyPr wrap="none">
            <a:spAutoFit/>
          </a:bodyPr>
          <a:lstStyle/>
          <a:p>
            <a:r>
              <a:rPr lang="es-ES" sz="1600" b="1" dirty="0" smtClean="0">
                <a:solidFill>
                  <a:schemeClr val="bg2">
                    <a:lumMod val="75000"/>
                  </a:schemeClr>
                </a:solidFill>
                <a:latin typeface="Century Gothic" panose="020B0502020202020204" pitchFamily="34" charset="0"/>
              </a:rPr>
              <a:t>759 Código</a:t>
            </a:r>
          </a:p>
          <a:p>
            <a:r>
              <a:rPr lang="es-ES" sz="1600" b="1" dirty="0" smtClean="0">
                <a:solidFill>
                  <a:schemeClr val="bg2">
                    <a:lumMod val="75000"/>
                  </a:schemeClr>
                </a:solidFill>
                <a:latin typeface="Century Gothic" panose="020B0502020202020204" pitchFamily="34" charset="0"/>
              </a:rPr>
              <a:t>131 LOEP</a:t>
            </a:r>
          </a:p>
          <a:p>
            <a:r>
              <a:rPr lang="es-ES" sz="1600" b="1" dirty="0" smtClean="0">
                <a:solidFill>
                  <a:schemeClr val="accent6"/>
                </a:solidFill>
                <a:latin typeface="Century Gothic" panose="020B0502020202020204" pitchFamily="34" charset="0"/>
              </a:rPr>
              <a:t>Total = 890</a:t>
            </a:r>
          </a:p>
          <a:p>
            <a:r>
              <a:rPr lang="es-ES" sz="1400" dirty="0">
                <a:solidFill>
                  <a:schemeClr val="accent5"/>
                </a:solidFill>
                <a:latin typeface="Century Gothic" panose="020B0502020202020204" pitchFamily="34" charset="0"/>
              </a:rPr>
              <a:t>15% vulnerables</a:t>
            </a:r>
            <a:endParaRPr lang="es-EC" sz="1400" dirty="0">
              <a:solidFill>
                <a:schemeClr val="accent5"/>
              </a:solidFill>
            </a:endParaRPr>
          </a:p>
          <a:p>
            <a:endParaRPr lang="es-ES" b="1" dirty="0">
              <a:solidFill>
                <a:schemeClr val="bg2">
                  <a:lumMod val="50000"/>
                </a:schemeClr>
              </a:solidFill>
              <a:latin typeface="Century Gothic" panose="020B0502020202020204" pitchFamily="34" charset="0"/>
            </a:endParaRPr>
          </a:p>
        </p:txBody>
      </p:sp>
      <p:graphicFrame>
        <p:nvGraphicFramePr>
          <p:cNvPr id="18" name="Content Placeholder 9">
            <a:extLst>
              <a:ext uri="{FF2B5EF4-FFF2-40B4-BE49-F238E27FC236}">
                <a16:creationId xmlns:a16="http://schemas.microsoft.com/office/drawing/2014/main" id="{3B09E405-8C58-4BA7-A908-BBFA3794128D}"/>
              </a:ext>
            </a:extLst>
          </p:cNvPr>
          <p:cNvGraphicFramePr>
            <a:graphicFrameLocks/>
          </p:cNvGraphicFramePr>
          <p:nvPr>
            <p:extLst>
              <p:ext uri="{D42A27DB-BD31-4B8C-83A1-F6EECF244321}">
                <p14:modId xmlns:p14="http://schemas.microsoft.com/office/powerpoint/2010/main" val="3260602330"/>
              </p:ext>
            </p:extLst>
          </p:nvPr>
        </p:nvGraphicFramePr>
        <p:xfrm>
          <a:off x="7832956" y="1483937"/>
          <a:ext cx="4248362" cy="2030049"/>
        </p:xfrm>
        <a:graphic>
          <a:graphicData uri="http://schemas.openxmlformats.org/drawingml/2006/chart">
            <c:chart xmlns:c="http://schemas.openxmlformats.org/drawingml/2006/chart" xmlns:r="http://schemas.openxmlformats.org/officeDocument/2006/relationships" r:id="rId8"/>
          </a:graphicData>
        </a:graphic>
      </p:graphicFrame>
      <p:sp>
        <p:nvSpPr>
          <p:cNvPr id="19" name="Rectángulo 18"/>
          <p:cNvSpPr/>
          <p:nvPr/>
        </p:nvSpPr>
        <p:spPr>
          <a:xfrm>
            <a:off x="7744672" y="384329"/>
            <a:ext cx="2420856" cy="1292662"/>
          </a:xfrm>
          <a:prstGeom prst="rect">
            <a:avLst/>
          </a:prstGeom>
        </p:spPr>
        <p:txBody>
          <a:bodyPr wrap="none">
            <a:spAutoFit/>
          </a:bodyPr>
          <a:lstStyle/>
          <a:p>
            <a:r>
              <a:rPr lang="es-ES" b="1" dirty="0">
                <a:solidFill>
                  <a:schemeClr val="accent5"/>
                </a:solidFill>
                <a:latin typeface="Century Gothic" panose="020B0502020202020204" pitchFamily="34" charset="0"/>
              </a:rPr>
              <a:t>Vehículos GAPEV</a:t>
            </a:r>
          </a:p>
          <a:p>
            <a:r>
              <a:rPr lang="es-ES" sz="1200" b="1" dirty="0" smtClean="0">
                <a:solidFill>
                  <a:schemeClr val="bg2">
                    <a:lumMod val="75000"/>
                  </a:schemeClr>
                </a:solidFill>
                <a:latin typeface="Century Gothic" panose="020B0502020202020204" pitchFamily="34" charset="0"/>
              </a:rPr>
              <a:t>Livianos + maquinaria pesada</a:t>
            </a:r>
          </a:p>
          <a:p>
            <a:r>
              <a:rPr lang="es-ES" sz="1600" b="1" dirty="0" smtClean="0">
                <a:solidFill>
                  <a:schemeClr val="accent6"/>
                </a:solidFill>
                <a:latin typeface="Century Gothic" panose="020B0502020202020204" pitchFamily="34" charset="0"/>
              </a:rPr>
              <a:t>Total actual = 83</a:t>
            </a:r>
          </a:p>
          <a:p>
            <a:r>
              <a:rPr lang="es-ES" sz="1400" dirty="0" smtClean="0">
                <a:solidFill>
                  <a:schemeClr val="accent5"/>
                </a:solidFill>
                <a:latin typeface="Century Gothic" panose="020B0502020202020204" pitchFamily="34" charset="0"/>
              </a:rPr>
              <a:t>20% No operativos</a:t>
            </a:r>
            <a:endParaRPr lang="es-EC" sz="1400" dirty="0">
              <a:solidFill>
                <a:schemeClr val="accent5"/>
              </a:solidFill>
            </a:endParaRPr>
          </a:p>
          <a:p>
            <a:endParaRPr lang="es-ES" sz="1600" b="1" dirty="0" smtClean="0">
              <a:solidFill>
                <a:schemeClr val="accent6"/>
              </a:solidFill>
              <a:latin typeface="Century Gothic" panose="020B0502020202020204" pitchFamily="34" charset="0"/>
            </a:endParaRPr>
          </a:p>
        </p:txBody>
      </p:sp>
      <p:sp>
        <p:nvSpPr>
          <p:cNvPr id="20" name="Freeform 227"/>
          <p:cNvSpPr/>
          <p:nvPr/>
        </p:nvSpPr>
        <p:spPr>
          <a:xfrm>
            <a:off x="10556780" y="574589"/>
            <a:ext cx="785590" cy="640111"/>
          </a:xfrm>
          <a:custGeom>
            <a:avLst/>
            <a:gdLst/>
            <a:ahLst/>
            <a:cxnLst/>
            <a:rect l="l" t="t" r="r" b="b"/>
            <a:pathLst>
              <a:path w="486795" h="396648">
                <a:moveTo>
                  <a:pt x="180295" y="0"/>
                </a:moveTo>
                <a:lnTo>
                  <a:pt x="468766" y="0"/>
                </a:lnTo>
                <a:cubicBezTo>
                  <a:pt x="473649" y="0"/>
                  <a:pt x="477875" y="1784"/>
                  <a:pt x="481444" y="5352"/>
                </a:cubicBezTo>
                <a:cubicBezTo>
                  <a:pt x="485012" y="8921"/>
                  <a:pt x="486795" y="13146"/>
                  <a:pt x="486795" y="18029"/>
                </a:cubicBezTo>
                <a:lnTo>
                  <a:pt x="486795" y="306501"/>
                </a:lnTo>
                <a:cubicBezTo>
                  <a:pt x="486795" y="309318"/>
                  <a:pt x="486420" y="311806"/>
                  <a:pt x="485669" y="313966"/>
                </a:cubicBezTo>
                <a:cubicBezTo>
                  <a:pt x="484918" y="316126"/>
                  <a:pt x="483650" y="317863"/>
                  <a:pt x="481866" y="319178"/>
                </a:cubicBezTo>
                <a:cubicBezTo>
                  <a:pt x="480081" y="320492"/>
                  <a:pt x="478532" y="321572"/>
                  <a:pt x="477218" y="322418"/>
                </a:cubicBezTo>
                <a:cubicBezTo>
                  <a:pt x="475903" y="323263"/>
                  <a:pt x="473696" y="323826"/>
                  <a:pt x="470598" y="324108"/>
                </a:cubicBezTo>
                <a:cubicBezTo>
                  <a:pt x="467499" y="324389"/>
                  <a:pt x="465386" y="324577"/>
                  <a:pt x="464259" y="324671"/>
                </a:cubicBezTo>
                <a:cubicBezTo>
                  <a:pt x="463132" y="324765"/>
                  <a:pt x="460738" y="324765"/>
                  <a:pt x="457076" y="324671"/>
                </a:cubicBezTo>
                <a:cubicBezTo>
                  <a:pt x="453414" y="324577"/>
                  <a:pt x="451300" y="324530"/>
                  <a:pt x="450737" y="324530"/>
                </a:cubicBezTo>
                <a:cubicBezTo>
                  <a:pt x="450737" y="344438"/>
                  <a:pt x="443694" y="361434"/>
                  <a:pt x="429608" y="375520"/>
                </a:cubicBezTo>
                <a:cubicBezTo>
                  <a:pt x="415523" y="389605"/>
                  <a:pt x="398527" y="396648"/>
                  <a:pt x="378619" y="396648"/>
                </a:cubicBezTo>
                <a:cubicBezTo>
                  <a:pt x="358711" y="396648"/>
                  <a:pt x="341716" y="389605"/>
                  <a:pt x="327630" y="375520"/>
                </a:cubicBezTo>
                <a:cubicBezTo>
                  <a:pt x="313545" y="361434"/>
                  <a:pt x="306501" y="344438"/>
                  <a:pt x="306501" y="324530"/>
                </a:cubicBezTo>
                <a:lnTo>
                  <a:pt x="198325" y="324530"/>
                </a:lnTo>
                <a:cubicBezTo>
                  <a:pt x="198325" y="344438"/>
                  <a:pt x="191281" y="361434"/>
                  <a:pt x="177196" y="375520"/>
                </a:cubicBezTo>
                <a:cubicBezTo>
                  <a:pt x="163110" y="389605"/>
                  <a:pt x="146115" y="396648"/>
                  <a:pt x="126206" y="396648"/>
                </a:cubicBezTo>
                <a:cubicBezTo>
                  <a:pt x="106299" y="396648"/>
                  <a:pt x="89303" y="389605"/>
                  <a:pt x="75218" y="375520"/>
                </a:cubicBezTo>
                <a:cubicBezTo>
                  <a:pt x="61132" y="361434"/>
                  <a:pt x="54089" y="344438"/>
                  <a:pt x="54089" y="324530"/>
                </a:cubicBezTo>
                <a:lnTo>
                  <a:pt x="36060" y="324530"/>
                </a:lnTo>
                <a:cubicBezTo>
                  <a:pt x="35496" y="324530"/>
                  <a:pt x="33383" y="324577"/>
                  <a:pt x="29721" y="324671"/>
                </a:cubicBezTo>
                <a:cubicBezTo>
                  <a:pt x="26059" y="324765"/>
                  <a:pt x="23664" y="324765"/>
                  <a:pt x="22537" y="324671"/>
                </a:cubicBezTo>
                <a:cubicBezTo>
                  <a:pt x="21411" y="324577"/>
                  <a:pt x="19298" y="324389"/>
                  <a:pt x="16199" y="324108"/>
                </a:cubicBezTo>
                <a:cubicBezTo>
                  <a:pt x="13100" y="323826"/>
                  <a:pt x="10893" y="323263"/>
                  <a:pt x="9578" y="322418"/>
                </a:cubicBezTo>
                <a:cubicBezTo>
                  <a:pt x="8264" y="321572"/>
                  <a:pt x="6714" y="320492"/>
                  <a:pt x="4930" y="319178"/>
                </a:cubicBezTo>
                <a:cubicBezTo>
                  <a:pt x="3146" y="317863"/>
                  <a:pt x="1878" y="316126"/>
                  <a:pt x="1127" y="313966"/>
                </a:cubicBezTo>
                <a:cubicBezTo>
                  <a:pt x="376" y="311806"/>
                  <a:pt x="0" y="309318"/>
                  <a:pt x="0" y="306501"/>
                </a:cubicBezTo>
                <a:cubicBezTo>
                  <a:pt x="0" y="301618"/>
                  <a:pt x="1785" y="297392"/>
                  <a:pt x="5353" y="293824"/>
                </a:cubicBezTo>
                <a:cubicBezTo>
                  <a:pt x="8921" y="290256"/>
                  <a:pt x="13147" y="288471"/>
                  <a:pt x="18030" y="288471"/>
                </a:cubicBezTo>
                <a:lnTo>
                  <a:pt x="18030" y="198324"/>
                </a:lnTo>
                <a:cubicBezTo>
                  <a:pt x="18030" y="196821"/>
                  <a:pt x="17982" y="193535"/>
                  <a:pt x="17888" y="188464"/>
                </a:cubicBezTo>
                <a:cubicBezTo>
                  <a:pt x="17795" y="183393"/>
                  <a:pt x="17795" y="179825"/>
                  <a:pt x="17888" y="177759"/>
                </a:cubicBezTo>
                <a:cubicBezTo>
                  <a:pt x="17982" y="175693"/>
                  <a:pt x="18217" y="172454"/>
                  <a:pt x="18594" y="168040"/>
                </a:cubicBezTo>
                <a:cubicBezTo>
                  <a:pt x="18969" y="163627"/>
                  <a:pt x="19579" y="160152"/>
                  <a:pt x="20424" y="157617"/>
                </a:cubicBezTo>
                <a:cubicBezTo>
                  <a:pt x="21270" y="155081"/>
                  <a:pt x="22583" y="152217"/>
                  <a:pt x="24368" y="149025"/>
                </a:cubicBezTo>
                <a:cubicBezTo>
                  <a:pt x="26153" y="145832"/>
                  <a:pt x="28265" y="143015"/>
                  <a:pt x="30706" y="140573"/>
                </a:cubicBezTo>
                <a:lnTo>
                  <a:pt x="86486" y="84795"/>
                </a:lnTo>
                <a:cubicBezTo>
                  <a:pt x="90053" y="81226"/>
                  <a:pt x="94797" y="78221"/>
                  <a:pt x="100712" y="75780"/>
                </a:cubicBezTo>
                <a:cubicBezTo>
                  <a:pt x="106628" y="73339"/>
                  <a:pt x="112121" y="72118"/>
                  <a:pt x="117192" y="72118"/>
                </a:cubicBezTo>
                <a:lnTo>
                  <a:pt x="162266" y="72118"/>
                </a:lnTo>
                <a:lnTo>
                  <a:pt x="162266" y="18029"/>
                </a:lnTo>
                <a:cubicBezTo>
                  <a:pt x="162266" y="13146"/>
                  <a:pt x="164050" y="8921"/>
                  <a:pt x="167618" y="5352"/>
                </a:cubicBezTo>
                <a:cubicBezTo>
                  <a:pt x="171187" y="1784"/>
                  <a:pt x="175412" y="0"/>
                  <a:pt x="180295" y="0"/>
                </a:cubicBezTo>
                <a:close/>
                <a:moveTo>
                  <a:pt x="117755" y="108177"/>
                </a:moveTo>
                <a:cubicBezTo>
                  <a:pt x="115314" y="108177"/>
                  <a:pt x="113248" y="109022"/>
                  <a:pt x="111557" y="110712"/>
                </a:cubicBezTo>
                <a:lnTo>
                  <a:pt x="56624" y="165646"/>
                </a:lnTo>
                <a:cubicBezTo>
                  <a:pt x="54934" y="167336"/>
                  <a:pt x="54089" y="169402"/>
                  <a:pt x="54089" y="171843"/>
                </a:cubicBezTo>
                <a:lnTo>
                  <a:pt x="54089" y="180294"/>
                </a:lnTo>
                <a:lnTo>
                  <a:pt x="162266" y="180294"/>
                </a:lnTo>
                <a:lnTo>
                  <a:pt x="162266" y="108177"/>
                </a:lnTo>
                <a:lnTo>
                  <a:pt x="117755" y="108177"/>
                </a:lnTo>
                <a:close/>
                <a:moveTo>
                  <a:pt x="126206" y="288471"/>
                </a:moveTo>
                <a:cubicBezTo>
                  <a:pt x="116440" y="288471"/>
                  <a:pt x="107990" y="292040"/>
                  <a:pt x="100852" y="299176"/>
                </a:cubicBezTo>
                <a:cubicBezTo>
                  <a:pt x="93716" y="306313"/>
                  <a:pt x="90148" y="314764"/>
                  <a:pt x="90148" y="324530"/>
                </a:cubicBezTo>
                <a:cubicBezTo>
                  <a:pt x="90148" y="334296"/>
                  <a:pt x="93716" y="342747"/>
                  <a:pt x="100852" y="349884"/>
                </a:cubicBezTo>
                <a:cubicBezTo>
                  <a:pt x="107990" y="357021"/>
                  <a:pt x="116440" y="360589"/>
                  <a:pt x="126206" y="360589"/>
                </a:cubicBezTo>
                <a:cubicBezTo>
                  <a:pt x="135973" y="360589"/>
                  <a:pt x="144424" y="357021"/>
                  <a:pt x="151560" y="349884"/>
                </a:cubicBezTo>
                <a:cubicBezTo>
                  <a:pt x="158697" y="342747"/>
                  <a:pt x="162266" y="334296"/>
                  <a:pt x="162266" y="324530"/>
                </a:cubicBezTo>
                <a:cubicBezTo>
                  <a:pt x="162266" y="314764"/>
                  <a:pt x="158697" y="306313"/>
                  <a:pt x="151560" y="299176"/>
                </a:cubicBezTo>
                <a:cubicBezTo>
                  <a:pt x="144424" y="292040"/>
                  <a:pt x="135973" y="288471"/>
                  <a:pt x="126206" y="288471"/>
                </a:cubicBezTo>
                <a:close/>
                <a:moveTo>
                  <a:pt x="378619" y="288471"/>
                </a:moveTo>
                <a:cubicBezTo>
                  <a:pt x="368853" y="288471"/>
                  <a:pt x="360401" y="292040"/>
                  <a:pt x="353265" y="299176"/>
                </a:cubicBezTo>
                <a:cubicBezTo>
                  <a:pt x="346128" y="306313"/>
                  <a:pt x="342561" y="314764"/>
                  <a:pt x="342561" y="324530"/>
                </a:cubicBezTo>
                <a:cubicBezTo>
                  <a:pt x="342561" y="334296"/>
                  <a:pt x="346128" y="342747"/>
                  <a:pt x="353265" y="349884"/>
                </a:cubicBezTo>
                <a:cubicBezTo>
                  <a:pt x="360401" y="357021"/>
                  <a:pt x="368853" y="360589"/>
                  <a:pt x="378619" y="360589"/>
                </a:cubicBezTo>
                <a:cubicBezTo>
                  <a:pt x="388385" y="360589"/>
                  <a:pt x="396837" y="357021"/>
                  <a:pt x="403973" y="349884"/>
                </a:cubicBezTo>
                <a:cubicBezTo>
                  <a:pt x="411110" y="342747"/>
                  <a:pt x="414678" y="334296"/>
                  <a:pt x="414678" y="324530"/>
                </a:cubicBezTo>
                <a:cubicBezTo>
                  <a:pt x="414678" y="314764"/>
                  <a:pt x="411110" y="306313"/>
                  <a:pt x="403973" y="299176"/>
                </a:cubicBezTo>
                <a:cubicBezTo>
                  <a:pt x="396837" y="292040"/>
                  <a:pt x="388385" y="288471"/>
                  <a:pt x="378619" y="288471"/>
                </a:cubicBezTo>
                <a:close/>
              </a:path>
            </a:pathLst>
          </a:cu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accent5">
                  <a:lumMod val="40000"/>
                  <a:lumOff val="60000"/>
                </a:schemeClr>
              </a:solidFill>
            </a:endParaRPr>
          </a:p>
        </p:txBody>
      </p:sp>
      <p:sp>
        <p:nvSpPr>
          <p:cNvPr id="24" name="Rectángulo 23"/>
          <p:cNvSpPr/>
          <p:nvPr/>
        </p:nvSpPr>
        <p:spPr>
          <a:xfrm>
            <a:off x="8553909" y="3758894"/>
            <a:ext cx="2788461" cy="846386"/>
          </a:xfrm>
          <a:prstGeom prst="rect">
            <a:avLst/>
          </a:prstGeom>
        </p:spPr>
        <p:txBody>
          <a:bodyPr wrap="square">
            <a:spAutoFit/>
          </a:bodyPr>
          <a:lstStyle/>
          <a:p>
            <a:r>
              <a:rPr lang="es-ES" sz="1600" b="1" dirty="0" smtClean="0">
                <a:solidFill>
                  <a:schemeClr val="accent6"/>
                </a:solidFill>
                <a:latin typeface="Century Gothic" panose="020B0502020202020204" pitchFamily="34" charset="0"/>
              </a:rPr>
              <a:t>4 Viveros </a:t>
            </a:r>
          </a:p>
          <a:p>
            <a:r>
              <a:rPr lang="es-ES" sz="1100" dirty="0" err="1" smtClean="0">
                <a:solidFill>
                  <a:schemeClr val="tx1">
                    <a:lumMod val="65000"/>
                    <a:lumOff val="35000"/>
                  </a:schemeClr>
                </a:solidFill>
                <a:latin typeface="Century Gothic" panose="020B0502020202020204" pitchFamily="34" charset="0"/>
              </a:rPr>
              <a:t>Caupicho</a:t>
            </a:r>
            <a:r>
              <a:rPr lang="es-ES" sz="1100" dirty="0" smtClean="0">
                <a:solidFill>
                  <a:schemeClr val="tx1">
                    <a:lumMod val="65000"/>
                    <a:lumOff val="35000"/>
                  </a:schemeClr>
                </a:solidFill>
                <a:latin typeface="Century Gothic" panose="020B0502020202020204" pitchFamily="34" charset="0"/>
              </a:rPr>
              <a:t>, Las Cuadras, </a:t>
            </a:r>
            <a:r>
              <a:rPr lang="es-ES" sz="1100" dirty="0" err="1" smtClean="0">
                <a:solidFill>
                  <a:schemeClr val="tx1">
                    <a:lumMod val="65000"/>
                    <a:lumOff val="35000"/>
                  </a:schemeClr>
                </a:solidFill>
                <a:latin typeface="Century Gothic" panose="020B0502020202020204" pitchFamily="34" charset="0"/>
              </a:rPr>
              <a:t>Cununyacu</a:t>
            </a:r>
            <a:r>
              <a:rPr lang="es-ES" sz="1100" dirty="0" smtClean="0">
                <a:solidFill>
                  <a:schemeClr val="tx1">
                    <a:lumMod val="65000"/>
                    <a:lumOff val="35000"/>
                  </a:schemeClr>
                </a:solidFill>
                <a:latin typeface="Century Gothic" panose="020B0502020202020204" pitchFamily="34" charset="0"/>
              </a:rPr>
              <a:t>, La Armenia</a:t>
            </a:r>
            <a:endParaRPr lang="es-EC" sz="1100" dirty="0">
              <a:solidFill>
                <a:schemeClr val="tx1">
                  <a:lumMod val="65000"/>
                  <a:lumOff val="35000"/>
                </a:schemeClr>
              </a:solidFill>
            </a:endParaRPr>
          </a:p>
          <a:p>
            <a:r>
              <a:rPr lang="es-ES" sz="1100" dirty="0" smtClean="0">
                <a:solidFill>
                  <a:schemeClr val="accent5"/>
                </a:solidFill>
                <a:latin typeface="Century Gothic" panose="020B0502020202020204" pitchFamily="34" charset="0"/>
              </a:rPr>
              <a:t>Requiere 1 zona norte</a:t>
            </a:r>
            <a:endParaRPr lang="es-ES" sz="1100" dirty="0">
              <a:solidFill>
                <a:schemeClr val="accent5"/>
              </a:solidFill>
              <a:latin typeface="Century Gothic" panose="020B0502020202020204" pitchFamily="34" charset="0"/>
            </a:endParaRPr>
          </a:p>
        </p:txBody>
      </p:sp>
      <p:sp>
        <p:nvSpPr>
          <p:cNvPr id="32" name="Rectángulo 31"/>
          <p:cNvSpPr/>
          <p:nvPr/>
        </p:nvSpPr>
        <p:spPr>
          <a:xfrm>
            <a:off x="8571327" y="4864066"/>
            <a:ext cx="3427541" cy="1092607"/>
          </a:xfrm>
          <a:prstGeom prst="rect">
            <a:avLst/>
          </a:prstGeom>
        </p:spPr>
        <p:txBody>
          <a:bodyPr wrap="none">
            <a:spAutoFit/>
          </a:bodyPr>
          <a:lstStyle/>
          <a:p>
            <a:r>
              <a:rPr lang="es-ES" sz="1600" b="1" dirty="0" smtClean="0">
                <a:solidFill>
                  <a:schemeClr val="accent6"/>
                </a:solidFill>
                <a:latin typeface="Century Gothic" panose="020B0502020202020204" pitchFamily="34" charset="0"/>
              </a:rPr>
              <a:t>39 Centros de Acopio</a:t>
            </a:r>
          </a:p>
          <a:p>
            <a:r>
              <a:rPr lang="es-ES" sz="1600" b="1" dirty="0" smtClean="0">
                <a:solidFill>
                  <a:schemeClr val="accent6"/>
                </a:solidFill>
                <a:latin typeface="Century Gothic" panose="020B0502020202020204" pitchFamily="34" charset="0"/>
              </a:rPr>
              <a:t>34 Campamentos</a:t>
            </a:r>
          </a:p>
          <a:p>
            <a:r>
              <a:rPr lang="es-ES" sz="1100" dirty="0" smtClean="0">
                <a:solidFill>
                  <a:schemeClr val="tx1">
                    <a:lumMod val="65000"/>
                    <a:lumOff val="35000"/>
                  </a:schemeClr>
                </a:solidFill>
                <a:latin typeface="Century Gothic" panose="020B0502020202020204" pitchFamily="34" charset="0"/>
              </a:rPr>
              <a:t>Parques metropolitanos, instalaciones EPMMOP</a:t>
            </a:r>
          </a:p>
          <a:p>
            <a:r>
              <a:rPr lang="es-ES" sz="1100" dirty="0" smtClean="0">
                <a:solidFill>
                  <a:schemeClr val="accent5"/>
                </a:solidFill>
                <a:latin typeface="Century Gothic" panose="020B0502020202020204" pitchFamily="34" charset="0"/>
              </a:rPr>
              <a:t>Requiere 2 </a:t>
            </a:r>
            <a:r>
              <a:rPr lang="es-ES" sz="1100" dirty="0" err="1" smtClean="0">
                <a:solidFill>
                  <a:schemeClr val="accent5"/>
                </a:solidFill>
                <a:latin typeface="Century Gothic" panose="020B0502020202020204" pitchFamily="34" charset="0"/>
              </a:rPr>
              <a:t>Composteras</a:t>
            </a:r>
            <a:r>
              <a:rPr lang="es-ES" sz="1100" dirty="0" smtClean="0">
                <a:solidFill>
                  <a:schemeClr val="accent5"/>
                </a:solidFill>
                <a:latin typeface="Century Gothic" panose="020B0502020202020204" pitchFamily="34" charset="0"/>
              </a:rPr>
              <a:t> (N y S)</a:t>
            </a:r>
            <a:endParaRPr lang="es-ES" sz="1100" dirty="0">
              <a:solidFill>
                <a:schemeClr val="accent5"/>
              </a:solidFill>
              <a:latin typeface="Century Gothic" panose="020B0502020202020204" pitchFamily="34" charset="0"/>
            </a:endParaRPr>
          </a:p>
          <a:p>
            <a:endParaRPr lang="es-ES" sz="1100" dirty="0" smtClean="0">
              <a:solidFill>
                <a:schemeClr val="tx1">
                  <a:lumMod val="65000"/>
                  <a:lumOff val="35000"/>
                </a:schemeClr>
              </a:solidFill>
              <a:latin typeface="Century Gothic" panose="020B0502020202020204" pitchFamily="34" charset="0"/>
            </a:endParaRPr>
          </a:p>
        </p:txBody>
      </p:sp>
      <p:sp>
        <p:nvSpPr>
          <p:cNvPr id="34" name="Freeform 347"/>
          <p:cNvSpPr/>
          <p:nvPr/>
        </p:nvSpPr>
        <p:spPr>
          <a:xfrm>
            <a:off x="7762552" y="5043793"/>
            <a:ext cx="718831" cy="572045"/>
          </a:xfrm>
          <a:custGeom>
            <a:avLst/>
            <a:gdLst>
              <a:gd name="connsiteX0" fmla="*/ 227088 w 454178"/>
              <a:gd name="connsiteY0" fmla="*/ 72963 h 361434"/>
              <a:gd name="connsiteX1" fmla="*/ 389071 w 454178"/>
              <a:gd name="connsiteY1" fmla="*/ 206493 h 361434"/>
              <a:gd name="connsiteX2" fmla="*/ 389353 w 454178"/>
              <a:gd name="connsiteY2" fmla="*/ 208184 h 361434"/>
              <a:gd name="connsiteX3" fmla="*/ 389353 w 454178"/>
              <a:gd name="connsiteY3" fmla="*/ 343405 h 361434"/>
              <a:gd name="connsiteX4" fmla="*/ 384001 w 454178"/>
              <a:gd name="connsiteY4" fmla="*/ 356082 h 361434"/>
              <a:gd name="connsiteX5" fmla="*/ 371324 w 454178"/>
              <a:gd name="connsiteY5" fmla="*/ 361434 h 361434"/>
              <a:gd name="connsiteX6" fmla="*/ 263147 w 454178"/>
              <a:gd name="connsiteY6" fmla="*/ 361434 h 361434"/>
              <a:gd name="connsiteX7" fmla="*/ 263147 w 454178"/>
              <a:gd name="connsiteY7" fmla="*/ 253257 h 361434"/>
              <a:gd name="connsiteX8" fmla="*/ 191030 w 454178"/>
              <a:gd name="connsiteY8" fmla="*/ 253257 h 361434"/>
              <a:gd name="connsiteX9" fmla="*/ 191030 w 454178"/>
              <a:gd name="connsiteY9" fmla="*/ 361434 h 361434"/>
              <a:gd name="connsiteX10" fmla="*/ 82852 w 454178"/>
              <a:gd name="connsiteY10" fmla="*/ 361434 h 361434"/>
              <a:gd name="connsiteX11" fmla="*/ 70175 w 454178"/>
              <a:gd name="connsiteY11" fmla="*/ 356082 h 361434"/>
              <a:gd name="connsiteX12" fmla="*/ 64823 w 454178"/>
              <a:gd name="connsiteY12" fmla="*/ 343405 h 361434"/>
              <a:gd name="connsiteX13" fmla="*/ 64823 w 454178"/>
              <a:gd name="connsiteY13" fmla="*/ 208184 h 361434"/>
              <a:gd name="connsiteX14" fmla="*/ 64963 w 454178"/>
              <a:gd name="connsiteY14" fmla="*/ 207339 h 361434"/>
              <a:gd name="connsiteX15" fmla="*/ 65104 w 454178"/>
              <a:gd name="connsiteY15" fmla="*/ 206493 h 361434"/>
              <a:gd name="connsiteX16" fmla="*/ 227089 w 454178"/>
              <a:gd name="connsiteY16" fmla="*/ 0 h 361434"/>
              <a:gd name="connsiteX17" fmla="*/ 248499 w 454178"/>
              <a:gd name="connsiteY17" fmla="*/ 7324 h 361434"/>
              <a:gd name="connsiteX18" fmla="*/ 317236 w 454178"/>
              <a:gd name="connsiteY18" fmla="*/ 64793 h 361434"/>
              <a:gd name="connsiteX19" fmla="*/ 317236 w 454178"/>
              <a:gd name="connsiteY19" fmla="*/ 9860 h 361434"/>
              <a:gd name="connsiteX20" fmla="*/ 319772 w 454178"/>
              <a:gd name="connsiteY20" fmla="*/ 3380 h 361434"/>
              <a:gd name="connsiteX21" fmla="*/ 326251 w 454178"/>
              <a:gd name="connsiteY21" fmla="*/ 845 h 361434"/>
              <a:gd name="connsiteX22" fmla="*/ 380340 w 454178"/>
              <a:gd name="connsiteY22" fmla="*/ 845 h 361434"/>
              <a:gd name="connsiteX23" fmla="*/ 386819 w 454178"/>
              <a:gd name="connsiteY23" fmla="*/ 3380 h 361434"/>
              <a:gd name="connsiteX24" fmla="*/ 389354 w 454178"/>
              <a:gd name="connsiteY24" fmla="*/ 9860 h 361434"/>
              <a:gd name="connsiteX25" fmla="*/ 389354 w 454178"/>
              <a:gd name="connsiteY25" fmla="*/ 124797 h 361434"/>
              <a:gd name="connsiteX26" fmla="*/ 451049 w 454178"/>
              <a:gd name="connsiteY26" fmla="*/ 176069 h 361434"/>
              <a:gd name="connsiteX27" fmla="*/ 454147 w 454178"/>
              <a:gd name="connsiteY27" fmla="*/ 182126 h 361434"/>
              <a:gd name="connsiteX28" fmla="*/ 452176 w 454178"/>
              <a:gd name="connsiteY28" fmla="*/ 188746 h 361434"/>
              <a:gd name="connsiteX29" fmla="*/ 434709 w 454178"/>
              <a:gd name="connsiteY29" fmla="*/ 209592 h 361434"/>
              <a:gd name="connsiteX30" fmla="*/ 428794 w 454178"/>
              <a:gd name="connsiteY30" fmla="*/ 212691 h 361434"/>
              <a:gd name="connsiteX31" fmla="*/ 427949 w 454178"/>
              <a:gd name="connsiteY31" fmla="*/ 212691 h 361434"/>
              <a:gd name="connsiteX32" fmla="*/ 422032 w 454178"/>
              <a:gd name="connsiteY32" fmla="*/ 210719 h 361434"/>
              <a:gd name="connsiteX33" fmla="*/ 227089 w 454178"/>
              <a:gd name="connsiteY33" fmla="*/ 48172 h 361434"/>
              <a:gd name="connsiteX34" fmla="*/ 32145 w 454178"/>
              <a:gd name="connsiteY34" fmla="*/ 210719 h 361434"/>
              <a:gd name="connsiteX35" fmla="*/ 25385 w 454178"/>
              <a:gd name="connsiteY35" fmla="*/ 212691 h 361434"/>
              <a:gd name="connsiteX36" fmla="*/ 19469 w 454178"/>
              <a:gd name="connsiteY36" fmla="*/ 209592 h 361434"/>
              <a:gd name="connsiteX37" fmla="*/ 2003 w 454178"/>
              <a:gd name="connsiteY37" fmla="*/ 188746 h 361434"/>
              <a:gd name="connsiteX38" fmla="*/ 31 w 454178"/>
              <a:gd name="connsiteY38" fmla="*/ 182126 h 361434"/>
              <a:gd name="connsiteX39" fmla="*/ 3129 w 454178"/>
              <a:gd name="connsiteY39" fmla="*/ 176069 h 361434"/>
              <a:gd name="connsiteX40" fmla="*/ 205680 w 454178"/>
              <a:gd name="connsiteY40" fmla="*/ 7324 h 361434"/>
              <a:gd name="connsiteX41" fmla="*/ 227089 w 454178"/>
              <a:gd name="connsiteY41" fmla="*/ 0 h 361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54178" h="361434">
                <a:moveTo>
                  <a:pt x="227088" y="72963"/>
                </a:moveTo>
                <a:lnTo>
                  <a:pt x="389071" y="206493"/>
                </a:lnTo>
                <a:cubicBezTo>
                  <a:pt x="389259" y="206869"/>
                  <a:pt x="389353" y="207432"/>
                  <a:pt x="389353" y="208184"/>
                </a:cubicBezTo>
                <a:lnTo>
                  <a:pt x="389353" y="343405"/>
                </a:lnTo>
                <a:cubicBezTo>
                  <a:pt x="389353" y="348288"/>
                  <a:pt x="387570" y="352513"/>
                  <a:pt x="384001" y="356082"/>
                </a:cubicBezTo>
                <a:cubicBezTo>
                  <a:pt x="380432" y="359650"/>
                  <a:pt x="376206" y="361434"/>
                  <a:pt x="371324" y="361434"/>
                </a:cubicBezTo>
                <a:lnTo>
                  <a:pt x="263147" y="361434"/>
                </a:lnTo>
                <a:lnTo>
                  <a:pt x="263147" y="253257"/>
                </a:lnTo>
                <a:lnTo>
                  <a:pt x="191030" y="253257"/>
                </a:lnTo>
                <a:lnTo>
                  <a:pt x="191030" y="361434"/>
                </a:lnTo>
                <a:lnTo>
                  <a:pt x="82852" y="361434"/>
                </a:lnTo>
                <a:cubicBezTo>
                  <a:pt x="77970" y="361434"/>
                  <a:pt x="73744" y="359650"/>
                  <a:pt x="70175" y="356082"/>
                </a:cubicBezTo>
                <a:cubicBezTo>
                  <a:pt x="66607" y="352513"/>
                  <a:pt x="64823" y="348288"/>
                  <a:pt x="64823" y="343405"/>
                </a:cubicBezTo>
                <a:lnTo>
                  <a:pt x="64823" y="208184"/>
                </a:lnTo>
                <a:cubicBezTo>
                  <a:pt x="64823" y="207996"/>
                  <a:pt x="64870" y="207714"/>
                  <a:pt x="64963" y="207339"/>
                </a:cubicBezTo>
                <a:cubicBezTo>
                  <a:pt x="65058" y="206963"/>
                  <a:pt x="65104" y="206681"/>
                  <a:pt x="65104" y="206493"/>
                </a:cubicBezTo>
                <a:close/>
                <a:moveTo>
                  <a:pt x="227089" y="0"/>
                </a:moveTo>
                <a:cubicBezTo>
                  <a:pt x="235353" y="0"/>
                  <a:pt x="242489" y="2441"/>
                  <a:pt x="248499" y="7324"/>
                </a:cubicBezTo>
                <a:lnTo>
                  <a:pt x="317236" y="64793"/>
                </a:lnTo>
                <a:lnTo>
                  <a:pt x="317236" y="9860"/>
                </a:lnTo>
                <a:cubicBezTo>
                  <a:pt x="317236" y="7230"/>
                  <a:pt x="318081" y="5071"/>
                  <a:pt x="319772" y="3380"/>
                </a:cubicBezTo>
                <a:cubicBezTo>
                  <a:pt x="321462" y="1690"/>
                  <a:pt x="323622" y="845"/>
                  <a:pt x="326251" y="845"/>
                </a:cubicBezTo>
                <a:lnTo>
                  <a:pt x="380340" y="845"/>
                </a:lnTo>
                <a:cubicBezTo>
                  <a:pt x="382969" y="845"/>
                  <a:pt x="385128" y="1690"/>
                  <a:pt x="386819" y="3380"/>
                </a:cubicBezTo>
                <a:cubicBezTo>
                  <a:pt x="388509" y="5071"/>
                  <a:pt x="389354" y="7230"/>
                  <a:pt x="389354" y="9860"/>
                </a:cubicBezTo>
                <a:lnTo>
                  <a:pt x="389354" y="124797"/>
                </a:lnTo>
                <a:lnTo>
                  <a:pt x="451049" y="176069"/>
                </a:lnTo>
                <a:cubicBezTo>
                  <a:pt x="452926" y="177571"/>
                  <a:pt x="453961" y="179590"/>
                  <a:pt x="454147" y="182126"/>
                </a:cubicBezTo>
                <a:cubicBezTo>
                  <a:pt x="454335" y="184661"/>
                  <a:pt x="453678" y="186868"/>
                  <a:pt x="452176" y="188746"/>
                </a:cubicBezTo>
                <a:lnTo>
                  <a:pt x="434709" y="209592"/>
                </a:lnTo>
                <a:cubicBezTo>
                  <a:pt x="433207" y="211283"/>
                  <a:pt x="431235" y="212315"/>
                  <a:pt x="428794" y="212691"/>
                </a:cubicBezTo>
                <a:lnTo>
                  <a:pt x="427949" y="212691"/>
                </a:lnTo>
                <a:cubicBezTo>
                  <a:pt x="425506" y="212691"/>
                  <a:pt x="423535" y="212034"/>
                  <a:pt x="422032" y="210719"/>
                </a:cubicBezTo>
                <a:lnTo>
                  <a:pt x="227089" y="48172"/>
                </a:lnTo>
                <a:lnTo>
                  <a:pt x="32145" y="210719"/>
                </a:lnTo>
                <a:cubicBezTo>
                  <a:pt x="29892" y="212222"/>
                  <a:pt x="27638" y="212879"/>
                  <a:pt x="25385" y="212691"/>
                </a:cubicBezTo>
                <a:cubicBezTo>
                  <a:pt x="22943" y="212315"/>
                  <a:pt x="20971" y="211283"/>
                  <a:pt x="19469" y="209592"/>
                </a:cubicBezTo>
                <a:lnTo>
                  <a:pt x="2003" y="188746"/>
                </a:lnTo>
                <a:cubicBezTo>
                  <a:pt x="500" y="186868"/>
                  <a:pt x="-158" y="184661"/>
                  <a:pt x="31" y="182126"/>
                </a:cubicBezTo>
                <a:cubicBezTo>
                  <a:pt x="218" y="179590"/>
                  <a:pt x="1251" y="177571"/>
                  <a:pt x="3129" y="176069"/>
                </a:cubicBezTo>
                <a:lnTo>
                  <a:pt x="205680" y="7324"/>
                </a:lnTo>
                <a:cubicBezTo>
                  <a:pt x="211689" y="2441"/>
                  <a:pt x="218826" y="0"/>
                  <a:pt x="227089" y="0"/>
                </a:cubicBezTo>
                <a:close/>
              </a:path>
            </a:pathLst>
          </a:cu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5" name="Freeform 528"/>
          <p:cNvSpPr/>
          <p:nvPr/>
        </p:nvSpPr>
        <p:spPr>
          <a:xfrm>
            <a:off x="7837461" y="3755455"/>
            <a:ext cx="512007" cy="654433"/>
          </a:xfrm>
          <a:custGeom>
            <a:avLst/>
            <a:gdLst/>
            <a:ahLst/>
            <a:cxnLst/>
            <a:rect l="l" t="t" r="r" b="b"/>
            <a:pathLst>
              <a:path w="394958" h="504825">
                <a:moveTo>
                  <a:pt x="181141" y="0"/>
                </a:moveTo>
                <a:cubicBezTo>
                  <a:pt x="194851" y="4695"/>
                  <a:pt x="206823" y="10470"/>
                  <a:pt x="217059" y="17325"/>
                </a:cubicBezTo>
                <a:cubicBezTo>
                  <a:pt x="227294" y="24180"/>
                  <a:pt x="235229" y="31364"/>
                  <a:pt x="240863" y="38876"/>
                </a:cubicBezTo>
                <a:cubicBezTo>
                  <a:pt x="246498" y="46388"/>
                  <a:pt x="251005" y="54370"/>
                  <a:pt x="254385" y="62821"/>
                </a:cubicBezTo>
                <a:cubicBezTo>
                  <a:pt x="257767" y="71273"/>
                  <a:pt x="259690" y="79630"/>
                  <a:pt x="260160" y="87894"/>
                </a:cubicBezTo>
                <a:cubicBezTo>
                  <a:pt x="260630" y="96157"/>
                  <a:pt x="260583" y="104186"/>
                  <a:pt x="260020" y="111980"/>
                </a:cubicBezTo>
                <a:cubicBezTo>
                  <a:pt x="259456" y="119774"/>
                  <a:pt x="258235" y="126957"/>
                  <a:pt x="256357" y="133531"/>
                </a:cubicBezTo>
                <a:cubicBezTo>
                  <a:pt x="254479" y="140104"/>
                  <a:pt x="252695" y="145926"/>
                  <a:pt x="251005" y="150997"/>
                </a:cubicBezTo>
                <a:cubicBezTo>
                  <a:pt x="249315" y="156068"/>
                  <a:pt x="247718" y="160012"/>
                  <a:pt x="246216" y="162829"/>
                </a:cubicBezTo>
                <a:lnTo>
                  <a:pt x="244244" y="167054"/>
                </a:lnTo>
                <a:cubicBezTo>
                  <a:pt x="244432" y="167993"/>
                  <a:pt x="244526" y="172735"/>
                  <a:pt x="244526" y="181281"/>
                </a:cubicBezTo>
                <a:cubicBezTo>
                  <a:pt x="244526" y="189826"/>
                  <a:pt x="244432" y="196540"/>
                  <a:pt x="244244" y="201423"/>
                </a:cubicBezTo>
                <a:cubicBezTo>
                  <a:pt x="244807" y="200108"/>
                  <a:pt x="245746" y="198371"/>
                  <a:pt x="247061" y="196211"/>
                </a:cubicBezTo>
                <a:cubicBezTo>
                  <a:pt x="248376" y="194051"/>
                  <a:pt x="251239" y="190014"/>
                  <a:pt x="255653" y="184098"/>
                </a:cubicBezTo>
                <a:cubicBezTo>
                  <a:pt x="260066" y="178182"/>
                  <a:pt x="264809" y="172735"/>
                  <a:pt x="269880" y="167758"/>
                </a:cubicBezTo>
                <a:cubicBezTo>
                  <a:pt x="274950" y="162782"/>
                  <a:pt x="281618" y="157570"/>
                  <a:pt x="289881" y="152124"/>
                </a:cubicBezTo>
                <a:cubicBezTo>
                  <a:pt x="298145" y="146677"/>
                  <a:pt x="306738" y="142499"/>
                  <a:pt x="315657" y="139587"/>
                </a:cubicBezTo>
                <a:cubicBezTo>
                  <a:pt x="324579" y="136677"/>
                  <a:pt x="335095" y="135315"/>
                  <a:pt x="347210" y="135503"/>
                </a:cubicBezTo>
                <a:cubicBezTo>
                  <a:pt x="359323" y="135691"/>
                  <a:pt x="371765" y="137944"/>
                  <a:pt x="384536" y="142264"/>
                </a:cubicBezTo>
                <a:cubicBezTo>
                  <a:pt x="384160" y="156913"/>
                  <a:pt x="382141" y="170200"/>
                  <a:pt x="378478" y="182126"/>
                </a:cubicBezTo>
                <a:cubicBezTo>
                  <a:pt x="374817" y="194051"/>
                  <a:pt x="370122" y="203864"/>
                  <a:pt x="364393" y="211564"/>
                </a:cubicBezTo>
                <a:cubicBezTo>
                  <a:pt x="358666" y="219265"/>
                  <a:pt x="352139" y="225979"/>
                  <a:pt x="344814" y="231707"/>
                </a:cubicBezTo>
                <a:cubicBezTo>
                  <a:pt x="337490" y="237435"/>
                  <a:pt x="329836" y="241708"/>
                  <a:pt x="321855" y="244525"/>
                </a:cubicBezTo>
                <a:cubicBezTo>
                  <a:pt x="313874" y="247342"/>
                  <a:pt x="305939" y="249595"/>
                  <a:pt x="298050" y="251286"/>
                </a:cubicBezTo>
                <a:cubicBezTo>
                  <a:pt x="290163" y="252976"/>
                  <a:pt x="282650" y="253868"/>
                  <a:pt x="275514" y="253962"/>
                </a:cubicBezTo>
                <a:cubicBezTo>
                  <a:pt x="268377" y="254056"/>
                  <a:pt x="262038" y="253962"/>
                  <a:pt x="256498" y="253680"/>
                </a:cubicBezTo>
                <a:cubicBezTo>
                  <a:pt x="250958" y="253399"/>
                  <a:pt x="246592" y="252976"/>
                  <a:pt x="243398" y="252413"/>
                </a:cubicBezTo>
                <a:lnTo>
                  <a:pt x="238610" y="251567"/>
                </a:lnTo>
                <a:cubicBezTo>
                  <a:pt x="234290" y="279175"/>
                  <a:pt x="227435" y="305750"/>
                  <a:pt x="218045" y="331291"/>
                </a:cubicBezTo>
                <a:cubicBezTo>
                  <a:pt x="219172" y="329977"/>
                  <a:pt x="220862" y="328239"/>
                  <a:pt x="223115" y="326080"/>
                </a:cubicBezTo>
                <a:cubicBezTo>
                  <a:pt x="225369" y="323920"/>
                  <a:pt x="230018" y="320070"/>
                  <a:pt x="237060" y="314530"/>
                </a:cubicBezTo>
                <a:cubicBezTo>
                  <a:pt x="244103" y="308990"/>
                  <a:pt x="251380" y="304059"/>
                  <a:pt x="258893" y="299740"/>
                </a:cubicBezTo>
                <a:cubicBezTo>
                  <a:pt x="266405" y="295420"/>
                  <a:pt x="275748" y="291476"/>
                  <a:pt x="286923" y="287908"/>
                </a:cubicBezTo>
                <a:cubicBezTo>
                  <a:pt x="298097" y="284340"/>
                  <a:pt x="309131" y="282462"/>
                  <a:pt x="320023" y="282274"/>
                </a:cubicBezTo>
                <a:cubicBezTo>
                  <a:pt x="330917" y="282086"/>
                  <a:pt x="343031" y="284293"/>
                  <a:pt x="356365" y="288894"/>
                </a:cubicBezTo>
                <a:cubicBezTo>
                  <a:pt x="369699" y="293495"/>
                  <a:pt x="382564" y="300773"/>
                  <a:pt x="394958" y="310727"/>
                </a:cubicBezTo>
                <a:cubicBezTo>
                  <a:pt x="388949" y="325751"/>
                  <a:pt x="381812" y="338710"/>
                  <a:pt x="373549" y="349603"/>
                </a:cubicBezTo>
                <a:cubicBezTo>
                  <a:pt x="365286" y="360495"/>
                  <a:pt x="356740" y="368806"/>
                  <a:pt x="347913" y="374534"/>
                </a:cubicBezTo>
                <a:cubicBezTo>
                  <a:pt x="339086" y="380262"/>
                  <a:pt x="329790" y="384629"/>
                  <a:pt x="320023" y="387633"/>
                </a:cubicBezTo>
                <a:cubicBezTo>
                  <a:pt x="310258" y="390639"/>
                  <a:pt x="300727" y="392000"/>
                  <a:pt x="291430" y="391718"/>
                </a:cubicBezTo>
                <a:cubicBezTo>
                  <a:pt x="282134" y="391437"/>
                  <a:pt x="273072" y="390639"/>
                  <a:pt x="264246" y="389324"/>
                </a:cubicBezTo>
                <a:cubicBezTo>
                  <a:pt x="255419" y="388009"/>
                  <a:pt x="247296" y="385943"/>
                  <a:pt x="239877" y="383126"/>
                </a:cubicBezTo>
                <a:cubicBezTo>
                  <a:pt x="232460" y="380309"/>
                  <a:pt x="225933" y="377727"/>
                  <a:pt x="220299" y="375379"/>
                </a:cubicBezTo>
                <a:cubicBezTo>
                  <a:pt x="214665" y="373031"/>
                  <a:pt x="210345" y="370919"/>
                  <a:pt x="207340" y="369041"/>
                </a:cubicBezTo>
                <a:lnTo>
                  <a:pt x="202551" y="366223"/>
                </a:lnTo>
                <a:cubicBezTo>
                  <a:pt x="181329" y="409043"/>
                  <a:pt x="154143" y="442802"/>
                  <a:pt x="120996" y="467498"/>
                </a:cubicBezTo>
                <a:cubicBezTo>
                  <a:pt x="87848" y="492195"/>
                  <a:pt x="51742" y="504637"/>
                  <a:pt x="12678" y="504825"/>
                </a:cubicBezTo>
                <a:cubicBezTo>
                  <a:pt x="9109" y="504825"/>
                  <a:pt x="6105" y="503604"/>
                  <a:pt x="3663" y="501163"/>
                </a:cubicBezTo>
                <a:cubicBezTo>
                  <a:pt x="1221" y="498721"/>
                  <a:pt x="0" y="495716"/>
                  <a:pt x="0" y="492148"/>
                </a:cubicBezTo>
                <a:cubicBezTo>
                  <a:pt x="0" y="488580"/>
                  <a:pt x="1221" y="485622"/>
                  <a:pt x="3663" y="483274"/>
                </a:cubicBezTo>
                <a:cubicBezTo>
                  <a:pt x="6105" y="480927"/>
                  <a:pt x="9109" y="479753"/>
                  <a:pt x="12678" y="479753"/>
                </a:cubicBezTo>
                <a:cubicBezTo>
                  <a:pt x="45168" y="479565"/>
                  <a:pt x="75452" y="469470"/>
                  <a:pt x="103530" y="449469"/>
                </a:cubicBezTo>
                <a:cubicBezTo>
                  <a:pt x="131607" y="429467"/>
                  <a:pt x="155223" y="401813"/>
                  <a:pt x="174379" y="366505"/>
                </a:cubicBezTo>
                <a:cubicBezTo>
                  <a:pt x="167619" y="369135"/>
                  <a:pt x="160858" y="371294"/>
                  <a:pt x="154096" y="372985"/>
                </a:cubicBezTo>
                <a:cubicBezTo>
                  <a:pt x="147336" y="374675"/>
                  <a:pt x="139541" y="375896"/>
                  <a:pt x="130715" y="376647"/>
                </a:cubicBezTo>
                <a:cubicBezTo>
                  <a:pt x="121888" y="377398"/>
                  <a:pt x="113342" y="377163"/>
                  <a:pt x="105079" y="375942"/>
                </a:cubicBezTo>
                <a:cubicBezTo>
                  <a:pt x="96815" y="374722"/>
                  <a:pt x="88083" y="372045"/>
                  <a:pt x="78880" y="367914"/>
                </a:cubicBezTo>
                <a:cubicBezTo>
                  <a:pt x="69677" y="363782"/>
                  <a:pt x="61039" y="358242"/>
                  <a:pt x="52963" y="351293"/>
                </a:cubicBezTo>
                <a:cubicBezTo>
                  <a:pt x="44887" y="344344"/>
                  <a:pt x="36952" y="334954"/>
                  <a:pt x="29158" y="323122"/>
                </a:cubicBezTo>
                <a:cubicBezTo>
                  <a:pt x="21364" y="311290"/>
                  <a:pt x="14368" y="297580"/>
                  <a:pt x="8172" y="281992"/>
                </a:cubicBezTo>
                <a:cubicBezTo>
                  <a:pt x="29581" y="273165"/>
                  <a:pt x="49676" y="267813"/>
                  <a:pt x="68456" y="265935"/>
                </a:cubicBezTo>
                <a:cubicBezTo>
                  <a:pt x="87238" y="264056"/>
                  <a:pt x="102966" y="264761"/>
                  <a:pt x="115643" y="268047"/>
                </a:cubicBezTo>
                <a:cubicBezTo>
                  <a:pt x="128320" y="271334"/>
                  <a:pt x="140011" y="276640"/>
                  <a:pt x="150716" y="283964"/>
                </a:cubicBezTo>
                <a:cubicBezTo>
                  <a:pt x="161421" y="291289"/>
                  <a:pt x="169732" y="298519"/>
                  <a:pt x="175648" y="305656"/>
                </a:cubicBezTo>
                <a:cubicBezTo>
                  <a:pt x="181564" y="312793"/>
                  <a:pt x="186869" y="320493"/>
                  <a:pt x="191564" y="328756"/>
                </a:cubicBezTo>
                <a:cubicBezTo>
                  <a:pt x="201518" y="304153"/>
                  <a:pt x="208936" y="276827"/>
                  <a:pt x="213819" y="246778"/>
                </a:cubicBezTo>
                <a:cubicBezTo>
                  <a:pt x="212505" y="246966"/>
                  <a:pt x="210814" y="247201"/>
                  <a:pt x="208748" y="247483"/>
                </a:cubicBezTo>
                <a:cubicBezTo>
                  <a:pt x="206683" y="247764"/>
                  <a:pt x="202316" y="247999"/>
                  <a:pt x="195649" y="248187"/>
                </a:cubicBezTo>
                <a:cubicBezTo>
                  <a:pt x="188982" y="248375"/>
                  <a:pt x="182456" y="248328"/>
                  <a:pt x="176070" y="248046"/>
                </a:cubicBezTo>
                <a:cubicBezTo>
                  <a:pt x="169685" y="247764"/>
                  <a:pt x="162031" y="246825"/>
                  <a:pt x="153110" y="245229"/>
                </a:cubicBezTo>
                <a:cubicBezTo>
                  <a:pt x="144190" y="243633"/>
                  <a:pt x="135879" y="241473"/>
                  <a:pt x="128179" y="238750"/>
                </a:cubicBezTo>
                <a:cubicBezTo>
                  <a:pt x="120479" y="236026"/>
                  <a:pt x="112591" y="232035"/>
                  <a:pt x="104516" y="226777"/>
                </a:cubicBezTo>
                <a:cubicBezTo>
                  <a:pt x="96440" y="221518"/>
                  <a:pt x="89396" y="215415"/>
                  <a:pt x="83387" y="208466"/>
                </a:cubicBezTo>
                <a:cubicBezTo>
                  <a:pt x="77378" y="201517"/>
                  <a:pt x="72260" y="192643"/>
                  <a:pt x="68034" y="181844"/>
                </a:cubicBezTo>
                <a:cubicBezTo>
                  <a:pt x="63808" y="171045"/>
                  <a:pt x="61133" y="159073"/>
                  <a:pt x="60005" y="145926"/>
                </a:cubicBezTo>
                <a:cubicBezTo>
                  <a:pt x="73152" y="140667"/>
                  <a:pt x="85687" y="137240"/>
                  <a:pt x="97614" y="135644"/>
                </a:cubicBezTo>
                <a:cubicBezTo>
                  <a:pt x="109539" y="134047"/>
                  <a:pt x="120103" y="134141"/>
                  <a:pt x="129306" y="135925"/>
                </a:cubicBezTo>
                <a:cubicBezTo>
                  <a:pt x="138509" y="137709"/>
                  <a:pt x="147148" y="140526"/>
                  <a:pt x="155223" y="144377"/>
                </a:cubicBezTo>
                <a:cubicBezTo>
                  <a:pt x="163299" y="148227"/>
                  <a:pt x="170201" y="152922"/>
                  <a:pt x="175929" y="158462"/>
                </a:cubicBezTo>
                <a:cubicBezTo>
                  <a:pt x="181657" y="164003"/>
                  <a:pt x="186916" y="169731"/>
                  <a:pt x="191704" y="175647"/>
                </a:cubicBezTo>
                <a:cubicBezTo>
                  <a:pt x="196494" y="181563"/>
                  <a:pt x="200438" y="187478"/>
                  <a:pt x="203537" y="193394"/>
                </a:cubicBezTo>
                <a:cubicBezTo>
                  <a:pt x="206635" y="199310"/>
                  <a:pt x="209218" y="204569"/>
                  <a:pt x="211284" y="209170"/>
                </a:cubicBezTo>
                <a:cubicBezTo>
                  <a:pt x="213350" y="213771"/>
                  <a:pt x="214851" y="217480"/>
                  <a:pt x="215791" y="220297"/>
                </a:cubicBezTo>
                <a:lnTo>
                  <a:pt x="216917" y="224805"/>
                </a:lnTo>
                <a:cubicBezTo>
                  <a:pt x="219172" y="201892"/>
                  <a:pt x="220299" y="183581"/>
                  <a:pt x="220299" y="169871"/>
                </a:cubicBezTo>
                <a:cubicBezTo>
                  <a:pt x="218796" y="168745"/>
                  <a:pt x="216777" y="167242"/>
                  <a:pt x="214241" y="165364"/>
                </a:cubicBezTo>
                <a:cubicBezTo>
                  <a:pt x="211706" y="163486"/>
                  <a:pt x="207105" y="159307"/>
                  <a:pt x="200438" y="152828"/>
                </a:cubicBezTo>
                <a:cubicBezTo>
                  <a:pt x="193770" y="146349"/>
                  <a:pt x="187808" y="139634"/>
                  <a:pt x="182550" y="132686"/>
                </a:cubicBezTo>
                <a:cubicBezTo>
                  <a:pt x="177291" y="125737"/>
                  <a:pt x="172220" y="117004"/>
                  <a:pt x="167337" y="106487"/>
                </a:cubicBezTo>
                <a:cubicBezTo>
                  <a:pt x="162454" y="95969"/>
                  <a:pt x="159356" y="85405"/>
                  <a:pt x="158041" y="74794"/>
                </a:cubicBezTo>
                <a:cubicBezTo>
                  <a:pt x="156725" y="64183"/>
                  <a:pt x="157853" y="52257"/>
                  <a:pt x="161421" y="39017"/>
                </a:cubicBezTo>
                <a:cubicBezTo>
                  <a:pt x="164990" y="25777"/>
                  <a:pt x="171563" y="12771"/>
                  <a:pt x="181141" y="0"/>
                </a:cubicBezTo>
                <a:close/>
              </a:path>
            </a:pathLst>
          </a:cu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253911137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Imagen 45">
            <a:extLst>
              <a:ext uri="{FF2B5EF4-FFF2-40B4-BE49-F238E27FC236}">
                <a16:creationId xmlns:a16="http://schemas.microsoft.com/office/drawing/2014/main" id="{E75CB538-3F4C-46B9-86ED-E5154D5A6C20}"/>
              </a:ext>
            </a:extLst>
          </p:cNvPr>
          <p:cNvPicPr>
            <a:picLocks noChangeAspect="1"/>
          </p:cNvPicPr>
          <p:nvPr/>
        </p:nvPicPr>
        <p:blipFill>
          <a:blip r:embed="rId2">
            <a:duotone>
              <a:schemeClr val="accent6">
                <a:shade val="45000"/>
                <a:satMod val="135000"/>
              </a:schemeClr>
              <a:prstClr val="white"/>
            </a:duotone>
            <a:extLst>
              <a:ext uri="{BEBA8EAE-BF5A-486C-A8C5-ECC9F3942E4B}">
                <a14:imgProps xmlns:a14="http://schemas.microsoft.com/office/drawing/2010/main">
                  <a14:imgLayer r:embed="rId3">
                    <a14:imgEffect>
                      <a14:colorTemperature colorTemp="15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0" y="-1457"/>
            <a:ext cx="12192000" cy="6858000"/>
          </a:xfrm>
          <a:prstGeom prst="rect">
            <a:avLst/>
          </a:prstGeom>
          <a:effectLst/>
        </p:spPr>
      </p:pic>
      <p:pic>
        <p:nvPicPr>
          <p:cNvPr id="48" name="Gráfico 47">
            <a:extLst>
              <a:ext uri="{FF2B5EF4-FFF2-40B4-BE49-F238E27FC236}">
                <a16:creationId xmlns:a16="http://schemas.microsoft.com/office/drawing/2014/main" id="{F91CD457-E956-4879-A093-97D25627C9C1}"/>
              </a:ext>
            </a:extLst>
          </p:cNvPr>
          <p:cNvPicPr>
            <a:picLocks noChangeAspect="1"/>
          </p:cNvPicPr>
          <p:nvPr/>
        </p:nvPicPr>
        <p:blipFill>
          <a:blip r:embed="rId4">
            <a:duotone>
              <a:prstClr val="black"/>
              <a:schemeClr val="accent6">
                <a:tint val="45000"/>
                <a:satMod val="400000"/>
              </a:schemeClr>
            </a:duotone>
            <a:extLst>
              <a:ext uri="{BEBA8EAE-BF5A-486C-A8C5-ECC9F3942E4B}">
                <a14:imgProps xmlns:a14="http://schemas.microsoft.com/office/drawing/2010/main">
                  <a14:imgLayer r:embed="rId5">
                    <a14:imgEffect>
                      <a14:colorTemperature colorTemp="1500"/>
                    </a14:imgEffect>
                    <a14:imgEffect>
                      <a14:saturation sat="400000"/>
                    </a14:imgEffect>
                  </a14:imgLayer>
                </a14:imgProps>
              </a:ext>
              <a:ext uri="{96DAC541-7B7A-43D3-8B79-37D633B846F1}">
                <asvg:svgBlip xmlns="" xmlns:asvg="http://schemas.microsoft.com/office/drawing/2016/SVG/main" r:embed="rId6"/>
              </a:ext>
            </a:extLst>
          </a:blip>
          <a:stretch>
            <a:fillRect/>
          </a:stretch>
        </p:blipFill>
        <p:spPr>
          <a:xfrm>
            <a:off x="10018185" y="6206712"/>
            <a:ext cx="2055135" cy="603534"/>
          </a:xfrm>
          <a:prstGeom prst="rect">
            <a:avLst/>
          </a:prstGeom>
        </p:spPr>
      </p:pic>
      <p:sp>
        <p:nvSpPr>
          <p:cNvPr id="3" name="Rectángulo 2"/>
          <p:cNvSpPr/>
          <p:nvPr/>
        </p:nvSpPr>
        <p:spPr>
          <a:xfrm>
            <a:off x="2672402" y="6248752"/>
            <a:ext cx="6401929" cy="338554"/>
          </a:xfrm>
          <a:prstGeom prst="rect">
            <a:avLst/>
          </a:prstGeom>
          <a:noFill/>
        </p:spPr>
        <p:txBody>
          <a:bodyPr wrap="square" rtlCol="0">
            <a:spAutoFit/>
          </a:bodyPr>
          <a:lstStyle/>
          <a:p>
            <a:r>
              <a:rPr lang="es-ES" sz="1600" b="1" dirty="0" smtClean="0">
                <a:solidFill>
                  <a:schemeClr val="tx1">
                    <a:lumMod val="50000"/>
                    <a:lumOff val="50000"/>
                  </a:schemeClr>
                </a:solidFill>
                <a:latin typeface="Century Gothic" panose="020B0502020202020204" pitchFamily="34" charset="0"/>
              </a:rPr>
              <a:t>Recursos para la gestión de parques y espacios verdes</a:t>
            </a:r>
            <a:endParaRPr lang="es-EC" sz="1600" b="1" dirty="0">
              <a:solidFill>
                <a:schemeClr val="tx1">
                  <a:lumMod val="50000"/>
                  <a:lumOff val="50000"/>
                </a:schemeClr>
              </a:solidFill>
              <a:latin typeface="Century Gothic" panose="020B0502020202020204" pitchFamily="34" charset="0"/>
            </a:endParaRPr>
          </a:p>
        </p:txBody>
      </p:sp>
      <p:sp>
        <p:nvSpPr>
          <p:cNvPr id="8" name="Rectángulo 7"/>
          <p:cNvSpPr/>
          <p:nvPr/>
        </p:nvSpPr>
        <p:spPr>
          <a:xfrm>
            <a:off x="0" y="2969111"/>
            <a:ext cx="2261881" cy="923330"/>
          </a:xfrm>
          <a:prstGeom prst="rect">
            <a:avLst/>
          </a:prstGeom>
          <a:noFill/>
        </p:spPr>
        <p:txBody>
          <a:bodyPr wrap="square" rtlCol="0">
            <a:spAutoFit/>
          </a:bodyPr>
          <a:lstStyle/>
          <a:p>
            <a:pPr algn="ctr"/>
            <a:r>
              <a:rPr lang="es-ES" b="1" dirty="0" smtClean="0">
                <a:solidFill>
                  <a:schemeClr val="bg1"/>
                </a:solidFill>
                <a:latin typeface="Century Gothic" panose="020B0502020202020204" pitchFamily="34" charset="0"/>
              </a:rPr>
              <a:t>GESTIÓN</a:t>
            </a:r>
          </a:p>
          <a:p>
            <a:pPr algn="ctr"/>
            <a:endParaRPr lang="es-ES" b="1" dirty="0">
              <a:solidFill>
                <a:schemeClr val="bg1"/>
              </a:solidFill>
              <a:latin typeface="Century Gothic" panose="020B0502020202020204" pitchFamily="34" charset="0"/>
            </a:endParaRPr>
          </a:p>
          <a:p>
            <a:pPr algn="ctr"/>
            <a:r>
              <a:rPr lang="es-ES" b="1" dirty="0" smtClean="0">
                <a:solidFill>
                  <a:schemeClr val="bg1"/>
                </a:solidFill>
                <a:latin typeface="Century Gothic" panose="020B0502020202020204" pitchFamily="34" charset="0"/>
              </a:rPr>
              <a:t>EPMMOP/GAPEV</a:t>
            </a:r>
          </a:p>
        </p:txBody>
      </p:sp>
      <p:pic>
        <p:nvPicPr>
          <p:cNvPr id="21" name="Imagen 2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984500" y="857781"/>
            <a:ext cx="8539980" cy="4961975"/>
          </a:xfrm>
          <a:prstGeom prst="rect">
            <a:avLst/>
          </a:prstGeom>
        </p:spPr>
      </p:pic>
      <p:sp>
        <p:nvSpPr>
          <p:cNvPr id="23" name="CuadroTexto 22"/>
          <p:cNvSpPr txBox="1"/>
          <p:nvPr/>
        </p:nvSpPr>
        <p:spPr>
          <a:xfrm>
            <a:off x="6937910" y="334561"/>
            <a:ext cx="5112568" cy="523220"/>
          </a:xfrm>
          <a:prstGeom prst="rect">
            <a:avLst/>
          </a:prstGeom>
          <a:noFill/>
        </p:spPr>
        <p:txBody>
          <a:bodyPr wrap="square" rtlCol="0">
            <a:spAutoFit/>
          </a:bodyPr>
          <a:lstStyle/>
          <a:p>
            <a:pPr algn="r"/>
            <a:r>
              <a:rPr lang="es-419" sz="1400" b="1" dirty="0" smtClean="0">
                <a:solidFill>
                  <a:schemeClr val="accent1"/>
                </a:solidFill>
                <a:latin typeface="Century Gothic" panose="020B0502020202020204" pitchFamily="34" charset="0"/>
              </a:rPr>
              <a:t> </a:t>
            </a:r>
            <a:r>
              <a:rPr lang="es-419" sz="1400" b="1" dirty="0">
                <a:solidFill>
                  <a:schemeClr val="accent5"/>
                </a:solidFill>
                <a:latin typeface="Century Gothic" panose="020B0502020202020204" pitchFamily="34" charset="0"/>
              </a:rPr>
              <a:t>D</a:t>
            </a:r>
            <a:r>
              <a:rPr lang="es-419" sz="1400" b="1" dirty="0" smtClean="0">
                <a:solidFill>
                  <a:schemeClr val="accent5"/>
                </a:solidFill>
                <a:latin typeface="Century Gothic" panose="020B0502020202020204" pitchFamily="34" charset="0"/>
              </a:rPr>
              <a:t>isponibilidad </a:t>
            </a:r>
            <a:r>
              <a:rPr lang="es-419" sz="1400" b="1" dirty="0">
                <a:solidFill>
                  <a:schemeClr val="accent5"/>
                </a:solidFill>
                <a:latin typeface="Century Gothic" panose="020B0502020202020204" pitchFamily="34" charset="0"/>
              </a:rPr>
              <a:t>de recursos para </a:t>
            </a:r>
            <a:r>
              <a:rPr lang="es-419" sz="1400" b="1" dirty="0" smtClean="0">
                <a:solidFill>
                  <a:schemeClr val="accent5"/>
                </a:solidFill>
                <a:latin typeface="Century Gothic" panose="020B0502020202020204" pitchFamily="34" charset="0"/>
              </a:rPr>
              <a:t>operación, habitación y mantenimiento  </a:t>
            </a:r>
            <a:endParaRPr lang="es-419" sz="1400" b="1" dirty="0">
              <a:solidFill>
                <a:schemeClr val="accent5"/>
              </a:solidFill>
              <a:latin typeface="Century Gothic" panose="020B0502020202020204" pitchFamily="34" charset="0"/>
            </a:endParaRPr>
          </a:p>
        </p:txBody>
      </p:sp>
    </p:spTree>
    <p:extLst>
      <p:ext uri="{BB962C8B-B14F-4D97-AF65-F5344CB8AC3E}">
        <p14:creationId xmlns:p14="http://schemas.microsoft.com/office/powerpoint/2010/main" val="82710676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Imagen 16">
            <a:extLst>
              <a:ext uri="{FF2B5EF4-FFF2-40B4-BE49-F238E27FC236}">
                <a16:creationId xmlns:a16="http://schemas.microsoft.com/office/drawing/2014/main" id="{E75CB538-3F4C-46B9-86ED-E5154D5A6C20}"/>
              </a:ext>
            </a:extLst>
          </p:cNvPr>
          <p:cNvPicPr>
            <a:picLocks noChangeAspect="1"/>
          </p:cNvPicPr>
          <p:nvPr/>
        </p:nvPicPr>
        <p:blipFill>
          <a:blip r:embed="rId2">
            <a:duotone>
              <a:schemeClr val="accent6">
                <a:shade val="45000"/>
                <a:satMod val="135000"/>
              </a:schemeClr>
              <a:prstClr val="white"/>
            </a:duotone>
            <a:extLst>
              <a:ext uri="{BEBA8EAE-BF5A-486C-A8C5-ECC9F3942E4B}">
                <a14:imgProps xmlns:a14="http://schemas.microsoft.com/office/drawing/2010/main">
                  <a14:imgLayer r:embed="rId3">
                    <a14:imgEffect>
                      <a14:colorTemperature colorTemp="15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9525" y="5732"/>
            <a:ext cx="12192000" cy="6858000"/>
          </a:xfrm>
          <a:prstGeom prst="rect">
            <a:avLst/>
          </a:prstGeom>
          <a:effectLst/>
        </p:spPr>
      </p:pic>
      <p:pic>
        <p:nvPicPr>
          <p:cNvPr id="18" name="Gráfico 47">
            <a:extLst>
              <a:ext uri="{FF2B5EF4-FFF2-40B4-BE49-F238E27FC236}">
                <a16:creationId xmlns:a16="http://schemas.microsoft.com/office/drawing/2014/main" id="{F91CD457-E956-4879-A093-97D25627C9C1}"/>
              </a:ext>
            </a:extLst>
          </p:cNvPr>
          <p:cNvPicPr>
            <a:picLocks noChangeAspect="1"/>
          </p:cNvPicPr>
          <p:nvPr/>
        </p:nvPicPr>
        <p:blipFill>
          <a:blip r:embed="rId4">
            <a:duotone>
              <a:prstClr val="black"/>
              <a:schemeClr val="accent6">
                <a:tint val="45000"/>
                <a:satMod val="400000"/>
              </a:schemeClr>
            </a:duotone>
            <a:extLst>
              <a:ext uri="{BEBA8EAE-BF5A-486C-A8C5-ECC9F3942E4B}">
                <a14:imgProps xmlns:a14="http://schemas.microsoft.com/office/drawing/2010/main">
                  <a14:imgLayer r:embed="rId5">
                    <a14:imgEffect>
                      <a14:colorTemperature colorTemp="1500"/>
                    </a14:imgEffect>
                    <a14:imgEffect>
                      <a14:saturation sat="400000"/>
                    </a14:imgEffect>
                  </a14:imgLayer>
                </a14:imgProps>
              </a:ext>
              <a:ext uri="{96DAC541-7B7A-43D3-8B79-37D633B846F1}">
                <asvg:svgBlip xmlns="" xmlns:asvg="http://schemas.microsoft.com/office/drawing/2016/SVG/main" r:embed="rId6"/>
              </a:ext>
            </a:extLst>
          </a:blip>
          <a:stretch>
            <a:fillRect/>
          </a:stretch>
        </p:blipFill>
        <p:spPr>
          <a:xfrm>
            <a:off x="10018185" y="6206712"/>
            <a:ext cx="2055135" cy="603534"/>
          </a:xfrm>
          <a:prstGeom prst="rect">
            <a:avLst/>
          </a:prstGeom>
        </p:spPr>
      </p:pic>
      <p:sp>
        <p:nvSpPr>
          <p:cNvPr id="27" name="CuadroTexto 26">
            <a:extLst>
              <a:ext uri="{FF2B5EF4-FFF2-40B4-BE49-F238E27FC236}">
                <a16:creationId xmlns:a16="http://schemas.microsoft.com/office/drawing/2014/main" id="{E438DB70-7923-4BDF-BB24-C28F31017778}"/>
              </a:ext>
            </a:extLst>
          </p:cNvPr>
          <p:cNvSpPr txBox="1"/>
          <p:nvPr/>
        </p:nvSpPr>
        <p:spPr>
          <a:xfrm>
            <a:off x="2611463" y="6226625"/>
            <a:ext cx="8392126" cy="307777"/>
          </a:xfrm>
          <a:prstGeom prst="rect">
            <a:avLst/>
          </a:prstGeom>
          <a:noFill/>
        </p:spPr>
        <p:txBody>
          <a:bodyPr wrap="square" rtlCol="0">
            <a:spAutoFit/>
          </a:bodyPr>
          <a:lstStyle>
            <a:defPPr>
              <a:defRPr lang="es-EC"/>
            </a:defPPr>
            <a:lvl1pPr>
              <a:defRPr sz="1600">
                <a:solidFill>
                  <a:schemeClr val="tx1">
                    <a:lumMod val="50000"/>
                    <a:lumOff val="50000"/>
                  </a:schemeClr>
                </a:solidFill>
                <a:latin typeface="Century Gothic" panose="020B0502020202020204" pitchFamily="34" charset="0"/>
              </a:defRPr>
            </a:lvl1pPr>
          </a:lstStyle>
          <a:p>
            <a:r>
              <a:rPr lang="en-US" sz="1400" b="1" dirty="0" smtClean="0"/>
              <a:t>RED DE PARQUES METROPOLITANOS</a:t>
            </a:r>
            <a:endParaRPr lang="es-EC" sz="1400" b="1" dirty="0"/>
          </a:p>
        </p:txBody>
      </p:sp>
      <p:sp>
        <p:nvSpPr>
          <p:cNvPr id="24" name="Rectángulo 23"/>
          <p:cNvSpPr/>
          <p:nvPr/>
        </p:nvSpPr>
        <p:spPr>
          <a:xfrm>
            <a:off x="0" y="2969111"/>
            <a:ext cx="2261881" cy="923330"/>
          </a:xfrm>
          <a:prstGeom prst="rect">
            <a:avLst/>
          </a:prstGeom>
          <a:noFill/>
        </p:spPr>
        <p:txBody>
          <a:bodyPr wrap="square" rtlCol="0">
            <a:spAutoFit/>
          </a:bodyPr>
          <a:lstStyle/>
          <a:p>
            <a:pPr algn="ctr"/>
            <a:r>
              <a:rPr lang="es-ES" b="1" dirty="0" smtClean="0">
                <a:solidFill>
                  <a:schemeClr val="bg1"/>
                </a:solidFill>
                <a:latin typeface="Century Gothic" panose="020B0502020202020204" pitchFamily="34" charset="0"/>
              </a:rPr>
              <a:t>ADMINISTRACIÓNDE PARQUES METROPOLITANOS</a:t>
            </a:r>
            <a:endParaRPr lang="es-EC" b="1" dirty="0">
              <a:solidFill>
                <a:schemeClr val="bg1"/>
              </a:solidFill>
              <a:latin typeface="Century Gothic" panose="020B0502020202020204" pitchFamily="34" charset="0"/>
            </a:endParaRPr>
          </a:p>
        </p:txBody>
      </p:sp>
      <p:pic>
        <p:nvPicPr>
          <p:cNvPr id="25" name="Imagen 24"/>
          <p:cNvPicPr/>
          <p:nvPr/>
        </p:nvPicPr>
        <p:blipFill rotWithShape="1">
          <a:blip r:embed="rId7" cstate="print">
            <a:extLst>
              <a:ext uri="{BEBA8EAE-BF5A-486C-A8C5-ECC9F3942E4B}">
                <a14:imgProps xmlns:a14="http://schemas.microsoft.com/office/drawing/2010/main">
                  <a14:imgLayer r:embed="rId8">
                    <a14:imgEffect>
                      <a14:saturation sat="66000"/>
                    </a14:imgEffect>
                  </a14:imgLayer>
                </a14:imgProps>
              </a:ext>
              <a:ext uri="{28A0092B-C50C-407E-A947-70E740481C1C}">
                <a14:useLocalDpi xmlns:a14="http://schemas.microsoft.com/office/drawing/2010/main" val="0"/>
              </a:ext>
            </a:extLst>
          </a:blip>
          <a:srcRect l="811" t="8479" r="1299" b="13271"/>
          <a:stretch/>
        </p:blipFill>
        <p:spPr bwMode="auto">
          <a:xfrm>
            <a:off x="6067425" y="107443"/>
            <a:ext cx="5839049" cy="3022489"/>
          </a:xfrm>
          <a:prstGeom prst="rect">
            <a:avLst/>
          </a:prstGeom>
          <a:ln>
            <a:noFill/>
          </a:ln>
          <a:extLst>
            <a:ext uri="{53640926-AAD7-44D8-BBD7-CCE9431645EC}">
              <a14:shadowObscured xmlns:a14="http://schemas.microsoft.com/office/drawing/2010/main"/>
            </a:ext>
          </a:extLst>
        </p:spPr>
      </p:pic>
      <p:sp>
        <p:nvSpPr>
          <p:cNvPr id="7" name="Rectangle 2"/>
          <p:cNvSpPr>
            <a:spLocks noChangeArrowheads="1"/>
          </p:cNvSpPr>
          <p:nvPr/>
        </p:nvSpPr>
        <p:spPr bwMode="auto">
          <a:xfrm>
            <a:off x="2611463" y="4913808"/>
            <a:ext cx="1084593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grpSp>
        <p:nvGrpSpPr>
          <p:cNvPr id="3" name="Grupo 2"/>
          <p:cNvGrpSpPr/>
          <p:nvPr/>
        </p:nvGrpSpPr>
        <p:grpSpPr>
          <a:xfrm>
            <a:off x="2373808" y="258846"/>
            <a:ext cx="3581690" cy="2653211"/>
            <a:chOff x="2373808" y="458871"/>
            <a:chExt cx="3581690" cy="2653211"/>
          </a:xfrm>
        </p:grpSpPr>
        <p:pic>
          <p:nvPicPr>
            <p:cNvPr id="13" name="Imagen 12"/>
            <p:cNvPicPr>
              <a:picLocks noChangeAspect="1"/>
            </p:cNvPicPr>
            <p:nvPr/>
          </p:nvPicPr>
          <p:blipFill rotWithShape="1">
            <a:blip r:embed="rId9">
              <a:extLst>
                <a:ext uri="{28A0092B-C50C-407E-A947-70E740481C1C}">
                  <a14:useLocalDpi xmlns:a14="http://schemas.microsoft.com/office/drawing/2010/main" val="0"/>
                </a:ext>
              </a:extLst>
            </a:blip>
            <a:srcRect l="9158" t="7081" r="30676" b="15960"/>
            <a:stretch/>
          </p:blipFill>
          <p:spPr>
            <a:xfrm>
              <a:off x="2373808" y="458871"/>
              <a:ext cx="3581690" cy="2653211"/>
            </a:xfrm>
            <a:prstGeom prst="rect">
              <a:avLst/>
            </a:prstGeom>
          </p:spPr>
        </p:pic>
        <p:pic>
          <p:nvPicPr>
            <p:cNvPr id="14" name="Imagen 13"/>
            <p:cNvPicPr/>
            <p:nvPr/>
          </p:nvPicPr>
          <p:blipFill>
            <a:blip r:embed="rId10"/>
            <a:stretch>
              <a:fillRect/>
            </a:stretch>
          </p:blipFill>
          <p:spPr>
            <a:xfrm>
              <a:off x="3376711" y="1044647"/>
              <a:ext cx="1425316" cy="1393569"/>
            </a:xfrm>
            <a:prstGeom prst="ellipse">
              <a:avLst/>
            </a:prstGeom>
          </p:spPr>
        </p:pic>
      </p:grpSp>
      <p:graphicFrame>
        <p:nvGraphicFramePr>
          <p:cNvPr id="23" name="Marcador de contenido 110">
            <a:extLst>
              <a:ext uri="{FF2B5EF4-FFF2-40B4-BE49-F238E27FC236}">
                <a16:creationId xmlns:a16="http://schemas.microsoft.com/office/drawing/2014/main" id="{762B9AA1-6742-4CEC-B5F6-0115BAFFFAA8}"/>
              </a:ext>
            </a:extLst>
          </p:cNvPr>
          <p:cNvGraphicFramePr>
            <a:graphicFrameLocks/>
          </p:cNvGraphicFramePr>
          <p:nvPr>
            <p:extLst>
              <p:ext uri="{D42A27DB-BD31-4B8C-83A1-F6EECF244321}">
                <p14:modId xmlns:p14="http://schemas.microsoft.com/office/powerpoint/2010/main" val="701529605"/>
              </p:ext>
            </p:extLst>
          </p:nvPr>
        </p:nvGraphicFramePr>
        <p:xfrm>
          <a:off x="2601810" y="3108607"/>
          <a:ext cx="9304664" cy="3081429"/>
        </p:xfrm>
        <a:graphic>
          <a:graphicData uri="http://schemas.openxmlformats.org/drawingml/2006/chart">
            <c:chart xmlns:c="http://schemas.openxmlformats.org/drawingml/2006/chart" xmlns:r="http://schemas.openxmlformats.org/officeDocument/2006/relationships" r:id="rId11"/>
          </a:graphicData>
        </a:graphic>
      </p:graphicFrame>
    </p:spTree>
    <p:extLst>
      <p:ext uri="{BB962C8B-B14F-4D97-AF65-F5344CB8AC3E}">
        <p14:creationId xmlns:p14="http://schemas.microsoft.com/office/powerpoint/2010/main" val="288572490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Imagen 16">
            <a:extLst>
              <a:ext uri="{FF2B5EF4-FFF2-40B4-BE49-F238E27FC236}">
                <a16:creationId xmlns:a16="http://schemas.microsoft.com/office/drawing/2014/main" id="{E75CB538-3F4C-46B9-86ED-E5154D5A6C20}"/>
              </a:ext>
            </a:extLst>
          </p:cNvPr>
          <p:cNvPicPr>
            <a:picLocks noChangeAspect="1"/>
          </p:cNvPicPr>
          <p:nvPr/>
        </p:nvPicPr>
        <p:blipFill>
          <a:blip r:embed="rId2">
            <a:duotone>
              <a:schemeClr val="accent6">
                <a:shade val="45000"/>
                <a:satMod val="135000"/>
              </a:schemeClr>
              <a:prstClr val="white"/>
            </a:duotone>
            <a:extLst>
              <a:ext uri="{BEBA8EAE-BF5A-486C-A8C5-ECC9F3942E4B}">
                <a14:imgProps xmlns:a14="http://schemas.microsoft.com/office/drawing/2010/main">
                  <a14:imgLayer r:embed="rId3">
                    <a14:imgEffect>
                      <a14:colorTemperature colorTemp="15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9525" y="5732"/>
            <a:ext cx="12192000" cy="6858000"/>
          </a:xfrm>
          <a:prstGeom prst="rect">
            <a:avLst/>
          </a:prstGeom>
          <a:effectLst/>
        </p:spPr>
      </p:pic>
      <p:pic>
        <p:nvPicPr>
          <p:cNvPr id="18" name="Gráfico 47">
            <a:extLst>
              <a:ext uri="{FF2B5EF4-FFF2-40B4-BE49-F238E27FC236}">
                <a16:creationId xmlns:a16="http://schemas.microsoft.com/office/drawing/2014/main" id="{F91CD457-E956-4879-A093-97D25627C9C1}"/>
              </a:ext>
            </a:extLst>
          </p:cNvPr>
          <p:cNvPicPr>
            <a:picLocks noChangeAspect="1"/>
          </p:cNvPicPr>
          <p:nvPr/>
        </p:nvPicPr>
        <p:blipFill>
          <a:blip r:embed="rId4">
            <a:duotone>
              <a:prstClr val="black"/>
              <a:schemeClr val="accent6">
                <a:tint val="45000"/>
                <a:satMod val="400000"/>
              </a:schemeClr>
            </a:duotone>
            <a:extLst>
              <a:ext uri="{BEBA8EAE-BF5A-486C-A8C5-ECC9F3942E4B}">
                <a14:imgProps xmlns:a14="http://schemas.microsoft.com/office/drawing/2010/main">
                  <a14:imgLayer r:embed="rId5">
                    <a14:imgEffect>
                      <a14:colorTemperature colorTemp="1500"/>
                    </a14:imgEffect>
                    <a14:imgEffect>
                      <a14:saturation sat="400000"/>
                    </a14:imgEffect>
                  </a14:imgLayer>
                </a14:imgProps>
              </a:ext>
              <a:ext uri="{96DAC541-7B7A-43D3-8B79-37D633B846F1}">
                <asvg:svgBlip xmlns="" xmlns:asvg="http://schemas.microsoft.com/office/drawing/2016/SVG/main" r:embed="rId6"/>
              </a:ext>
            </a:extLst>
          </a:blip>
          <a:stretch>
            <a:fillRect/>
          </a:stretch>
        </p:blipFill>
        <p:spPr>
          <a:xfrm>
            <a:off x="10018185" y="6206712"/>
            <a:ext cx="2055135" cy="603534"/>
          </a:xfrm>
          <a:prstGeom prst="rect">
            <a:avLst/>
          </a:prstGeom>
        </p:spPr>
      </p:pic>
      <p:sp>
        <p:nvSpPr>
          <p:cNvPr id="27" name="CuadroTexto 26">
            <a:extLst>
              <a:ext uri="{FF2B5EF4-FFF2-40B4-BE49-F238E27FC236}">
                <a16:creationId xmlns:a16="http://schemas.microsoft.com/office/drawing/2014/main" id="{E438DB70-7923-4BDF-BB24-C28F31017778}"/>
              </a:ext>
            </a:extLst>
          </p:cNvPr>
          <p:cNvSpPr txBox="1"/>
          <p:nvPr/>
        </p:nvSpPr>
        <p:spPr>
          <a:xfrm>
            <a:off x="2611463" y="6226625"/>
            <a:ext cx="8392126" cy="307777"/>
          </a:xfrm>
          <a:prstGeom prst="rect">
            <a:avLst/>
          </a:prstGeom>
          <a:noFill/>
        </p:spPr>
        <p:txBody>
          <a:bodyPr wrap="square" rtlCol="0">
            <a:spAutoFit/>
          </a:bodyPr>
          <a:lstStyle>
            <a:defPPr>
              <a:defRPr lang="es-EC"/>
            </a:defPPr>
            <a:lvl1pPr>
              <a:defRPr sz="1600">
                <a:solidFill>
                  <a:schemeClr val="tx1">
                    <a:lumMod val="50000"/>
                    <a:lumOff val="50000"/>
                  </a:schemeClr>
                </a:solidFill>
                <a:latin typeface="Century Gothic" panose="020B0502020202020204" pitchFamily="34" charset="0"/>
              </a:defRPr>
            </a:lvl1pPr>
          </a:lstStyle>
          <a:p>
            <a:r>
              <a:rPr lang="en-US" sz="1400" b="1" dirty="0" smtClean="0"/>
              <a:t>RED DE PARQUES METROPOLITANOS</a:t>
            </a:r>
            <a:endParaRPr lang="es-EC" sz="1400" b="1" dirty="0"/>
          </a:p>
        </p:txBody>
      </p:sp>
      <p:sp>
        <p:nvSpPr>
          <p:cNvPr id="24" name="Rectángulo 23"/>
          <p:cNvSpPr/>
          <p:nvPr/>
        </p:nvSpPr>
        <p:spPr>
          <a:xfrm>
            <a:off x="0" y="2969111"/>
            <a:ext cx="2261881" cy="923330"/>
          </a:xfrm>
          <a:prstGeom prst="rect">
            <a:avLst/>
          </a:prstGeom>
          <a:noFill/>
        </p:spPr>
        <p:txBody>
          <a:bodyPr wrap="square" rtlCol="0">
            <a:spAutoFit/>
          </a:bodyPr>
          <a:lstStyle/>
          <a:p>
            <a:pPr algn="ctr"/>
            <a:r>
              <a:rPr lang="es-ES" b="1" dirty="0" smtClean="0">
                <a:solidFill>
                  <a:schemeClr val="bg1"/>
                </a:solidFill>
                <a:latin typeface="Century Gothic" panose="020B0502020202020204" pitchFamily="34" charset="0"/>
              </a:rPr>
              <a:t>ADMINISTRACIÓNDE PARQUES METROPOLITANOS</a:t>
            </a:r>
            <a:endParaRPr lang="es-EC" b="1" dirty="0">
              <a:solidFill>
                <a:schemeClr val="bg1"/>
              </a:solidFill>
              <a:latin typeface="Century Gothic" panose="020B0502020202020204" pitchFamily="34" charset="0"/>
            </a:endParaRPr>
          </a:p>
        </p:txBody>
      </p:sp>
      <p:sp>
        <p:nvSpPr>
          <p:cNvPr id="22" name="Flecha derecha 21"/>
          <p:cNvSpPr/>
          <p:nvPr/>
        </p:nvSpPr>
        <p:spPr>
          <a:xfrm>
            <a:off x="3560456" y="1907979"/>
            <a:ext cx="2526019" cy="587857"/>
          </a:xfrm>
          <a:prstGeom prst="rightArrow">
            <a:avLst/>
          </a:prstGeom>
          <a:solidFill>
            <a:schemeClr val="accent6">
              <a:lumMod val="75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1 Título"/>
          <p:cNvSpPr txBox="1">
            <a:spLocks/>
          </p:cNvSpPr>
          <p:nvPr/>
        </p:nvSpPr>
        <p:spPr>
          <a:xfrm>
            <a:off x="3179280" y="1508404"/>
            <a:ext cx="2593725" cy="586393"/>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s-EC" sz="1600" b="1" dirty="0" smtClean="0">
                <a:solidFill>
                  <a:schemeClr val="bg2">
                    <a:lumMod val="50000"/>
                  </a:schemeClr>
                </a:solidFill>
                <a:latin typeface="Century Gothic" panose="020B0502020202020204" pitchFamily="34" charset="0"/>
              </a:rPr>
              <a:t>GESTIÓN DE PARQUES METROPOLITANOS</a:t>
            </a:r>
            <a:endParaRPr lang="es-EC" sz="1600" b="1" dirty="0">
              <a:solidFill>
                <a:schemeClr val="bg2">
                  <a:lumMod val="50000"/>
                </a:schemeClr>
              </a:solidFill>
              <a:latin typeface="Century Gothic" panose="020B0502020202020204" pitchFamily="34" charset="0"/>
            </a:endParaRPr>
          </a:p>
        </p:txBody>
      </p:sp>
      <p:sp>
        <p:nvSpPr>
          <p:cNvPr id="28" name="4 CuadroTexto"/>
          <p:cNvSpPr txBox="1"/>
          <p:nvPr/>
        </p:nvSpPr>
        <p:spPr>
          <a:xfrm>
            <a:off x="3739621" y="2042991"/>
            <a:ext cx="2055469" cy="307777"/>
          </a:xfrm>
          <a:prstGeom prst="rect">
            <a:avLst/>
          </a:prstGeom>
          <a:noFill/>
        </p:spPr>
        <p:txBody>
          <a:bodyPr wrap="square" rtlCol="0">
            <a:spAutoFit/>
          </a:bodyPr>
          <a:lstStyle/>
          <a:p>
            <a:pPr algn="r"/>
            <a:r>
              <a:rPr lang="es-EC" sz="1400" b="1" dirty="0">
                <a:solidFill>
                  <a:schemeClr val="bg1"/>
                </a:solidFill>
                <a:latin typeface="GeosansLight" panose="02000603020000020003" pitchFamily="2" charset="0"/>
              </a:rPr>
              <a:t>Se basa en programas de:</a:t>
            </a:r>
          </a:p>
        </p:txBody>
      </p:sp>
      <p:grpSp>
        <p:nvGrpSpPr>
          <p:cNvPr id="4" name="Grupo 3"/>
          <p:cNvGrpSpPr/>
          <p:nvPr/>
        </p:nvGrpSpPr>
        <p:grpSpPr>
          <a:xfrm>
            <a:off x="6585639" y="214706"/>
            <a:ext cx="4460113" cy="3809486"/>
            <a:chOff x="5457397" y="322145"/>
            <a:chExt cx="5403317" cy="4615099"/>
          </a:xfrm>
        </p:grpSpPr>
        <p:graphicFrame>
          <p:nvGraphicFramePr>
            <p:cNvPr id="26" name="Diagram 6"/>
            <p:cNvGraphicFramePr/>
            <p:nvPr>
              <p:extLst>
                <p:ext uri="{D42A27DB-BD31-4B8C-83A1-F6EECF244321}">
                  <p14:modId xmlns:p14="http://schemas.microsoft.com/office/powerpoint/2010/main" val="2093884444"/>
                </p:ext>
              </p:extLst>
            </p:nvPr>
          </p:nvGraphicFramePr>
          <p:xfrm>
            <a:off x="5457397" y="322145"/>
            <a:ext cx="5403317" cy="4615099"/>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29" name="Imagen 28">
              <a:extLst>
                <a:ext uri="{FF2B5EF4-FFF2-40B4-BE49-F238E27FC236}">
                  <a16:creationId xmlns:a16="http://schemas.microsoft.com/office/drawing/2014/main" id="{824E01AC-4F99-417E-BD4F-E763BD4ABD6F}"/>
                </a:ext>
              </a:extLst>
            </p:cNvPr>
            <p:cNvPicPr>
              <a:picLocks noChangeAspect="1"/>
            </p:cNvPicPr>
            <p:nvPr/>
          </p:nvPicPr>
          <p:blipFill>
            <a:blip r:embed="rId12"/>
            <a:stretch>
              <a:fillRect/>
            </a:stretch>
          </p:blipFill>
          <p:spPr>
            <a:xfrm>
              <a:off x="7086600" y="1686652"/>
              <a:ext cx="2228850" cy="2085881"/>
            </a:xfrm>
            <a:prstGeom prst="rect">
              <a:avLst/>
            </a:prstGeom>
          </p:spPr>
        </p:pic>
      </p:grpSp>
      <p:pic>
        <p:nvPicPr>
          <p:cNvPr id="30" name="Imagen 29"/>
          <p:cNvPicPr/>
          <p:nvPr/>
        </p:nvPicPr>
        <p:blipFill>
          <a:blip r:embed="rId13"/>
          <a:stretch>
            <a:fillRect/>
          </a:stretch>
        </p:blipFill>
        <p:spPr>
          <a:xfrm>
            <a:off x="7302561" y="4456749"/>
            <a:ext cx="2288589" cy="1662430"/>
          </a:xfrm>
          <a:prstGeom prst="rect">
            <a:avLst/>
          </a:prstGeom>
        </p:spPr>
      </p:pic>
      <p:pic>
        <p:nvPicPr>
          <p:cNvPr id="31" name="Picture 6" descr="Vista previa de imagen"/>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611463" y="4461195"/>
            <a:ext cx="2422822" cy="1666875"/>
          </a:xfrm>
          <a:prstGeom prst="rect">
            <a:avLst/>
          </a:prstGeom>
          <a:noFill/>
          <a:extLst/>
        </p:spPr>
      </p:pic>
      <p:pic>
        <p:nvPicPr>
          <p:cNvPr id="32" name="Imagen 31"/>
          <p:cNvPicPr/>
          <p:nvPr/>
        </p:nvPicPr>
        <p:blipFill>
          <a:blip r:embed="rId15" cstate="print">
            <a:extLst>
              <a:ext uri="{28A0092B-C50C-407E-A947-70E740481C1C}">
                <a14:useLocalDpi xmlns:a14="http://schemas.microsoft.com/office/drawing/2010/main" val="0"/>
              </a:ext>
            </a:extLst>
          </a:blip>
          <a:stretch>
            <a:fillRect/>
          </a:stretch>
        </p:blipFill>
        <p:spPr>
          <a:xfrm rot="16200000">
            <a:off x="5337208" y="4158272"/>
            <a:ext cx="1662430" cy="2268276"/>
          </a:xfrm>
          <a:prstGeom prst="rect">
            <a:avLst/>
          </a:prstGeom>
        </p:spPr>
      </p:pic>
      <p:pic>
        <p:nvPicPr>
          <p:cNvPr id="33" name="Picture 2" descr="Mario Vásconez: Ecuador 61: “Los Juegos de Hace Fuuu…” en el ..."/>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9581625" y="4461193"/>
            <a:ext cx="2343675" cy="1657986"/>
          </a:xfrm>
          <a:prstGeom prst="rect">
            <a:avLst/>
          </a:prstGeom>
          <a:noFill/>
          <a:ln w="47625" cap="sq">
            <a:noFill/>
            <a:prstDash val="solid"/>
            <a:miter lim="800000"/>
          </a:ln>
          <a:effectLst/>
          <a:extLst/>
        </p:spPr>
      </p:pic>
    </p:spTree>
    <p:extLst>
      <p:ext uri="{BB962C8B-B14F-4D97-AF65-F5344CB8AC3E}">
        <p14:creationId xmlns:p14="http://schemas.microsoft.com/office/powerpoint/2010/main" val="144076130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n 12">
            <a:extLst>
              <a:ext uri="{FF2B5EF4-FFF2-40B4-BE49-F238E27FC236}">
                <a16:creationId xmlns:a16="http://schemas.microsoft.com/office/drawing/2014/main" id="{E75CB538-3F4C-46B9-86ED-E5154D5A6C20}"/>
              </a:ext>
            </a:extLst>
          </p:cNvPr>
          <p:cNvPicPr>
            <a:picLocks noChangeAspect="1"/>
          </p:cNvPicPr>
          <p:nvPr/>
        </p:nvPicPr>
        <p:blipFill>
          <a:blip r:embed="rId2">
            <a:duotone>
              <a:schemeClr val="accent6">
                <a:shade val="45000"/>
                <a:satMod val="135000"/>
              </a:schemeClr>
              <a:prstClr val="white"/>
            </a:duotone>
            <a:extLst>
              <a:ext uri="{BEBA8EAE-BF5A-486C-A8C5-ECC9F3942E4B}">
                <a14:imgProps xmlns:a14="http://schemas.microsoft.com/office/drawing/2010/main">
                  <a14:imgLayer r:embed="rId3">
                    <a14:imgEffect>
                      <a14:colorTemperature colorTemp="15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0" y="-1457"/>
            <a:ext cx="12192000" cy="6858000"/>
          </a:xfrm>
          <a:prstGeom prst="rect">
            <a:avLst/>
          </a:prstGeom>
          <a:effectLst/>
        </p:spPr>
      </p:pic>
      <p:sp>
        <p:nvSpPr>
          <p:cNvPr id="16" name="CuadroTexto 15">
            <a:extLst>
              <a:ext uri="{FF2B5EF4-FFF2-40B4-BE49-F238E27FC236}">
                <a16:creationId xmlns:a16="http://schemas.microsoft.com/office/drawing/2014/main" id="{E438DB70-7923-4BDF-BB24-C28F31017778}"/>
              </a:ext>
            </a:extLst>
          </p:cNvPr>
          <p:cNvSpPr txBox="1"/>
          <p:nvPr/>
        </p:nvSpPr>
        <p:spPr>
          <a:xfrm>
            <a:off x="2644469" y="6068975"/>
            <a:ext cx="6975781" cy="523220"/>
          </a:xfrm>
          <a:prstGeom prst="rect">
            <a:avLst/>
          </a:prstGeom>
          <a:noFill/>
        </p:spPr>
        <p:txBody>
          <a:bodyPr wrap="square" rtlCol="0">
            <a:spAutoFit/>
          </a:bodyPr>
          <a:lstStyle>
            <a:defPPr>
              <a:defRPr lang="es-EC"/>
            </a:defPPr>
            <a:lvl1pPr>
              <a:defRPr sz="1400">
                <a:solidFill>
                  <a:schemeClr val="tx1">
                    <a:lumMod val="50000"/>
                    <a:lumOff val="50000"/>
                  </a:schemeClr>
                </a:solidFill>
                <a:latin typeface="Century Gothic" panose="020B0502020202020204" pitchFamily="34" charset="0"/>
              </a:defRPr>
            </a:lvl1pPr>
          </a:lstStyle>
          <a:p>
            <a:r>
              <a:rPr lang="en-US" b="1" dirty="0" smtClean="0"/>
              <a:t>MANTENIMIENTO DE ESPACIOS VERDES ASOCIADOS A LA INFRAESTRUCTURA VÍAL Y PARQUES DE ESCALA SECTORIAL, ZONAL Y BARRIAL</a:t>
            </a:r>
            <a:endParaRPr lang="es-EC" b="1" dirty="0"/>
          </a:p>
        </p:txBody>
      </p:sp>
      <p:pic>
        <p:nvPicPr>
          <p:cNvPr id="27" name="Imagen 26"/>
          <p:cNvPicPr/>
          <p:nvPr/>
        </p:nvPicPr>
        <p:blipFill rotWithShape="1">
          <a:blip r:embed="rId4"/>
          <a:srcRect b="19076"/>
          <a:stretch/>
        </p:blipFill>
        <p:spPr>
          <a:xfrm>
            <a:off x="2520644" y="193158"/>
            <a:ext cx="1821952" cy="2310887"/>
          </a:xfrm>
          <a:prstGeom prst="rect">
            <a:avLst/>
          </a:prstGeom>
        </p:spPr>
      </p:pic>
      <p:pic>
        <p:nvPicPr>
          <p:cNvPr id="30" name="Imagen 29"/>
          <p:cNvPicPr>
            <a:picLocks noChangeAspect="1"/>
          </p:cNvPicPr>
          <p:nvPr/>
        </p:nvPicPr>
        <p:blipFill rotWithShape="1">
          <a:blip r:embed="rId5" cstate="print">
            <a:extLst>
              <a:ext uri="{28A0092B-C50C-407E-A947-70E740481C1C}">
                <a14:useLocalDpi xmlns:a14="http://schemas.microsoft.com/office/drawing/2010/main" val="0"/>
              </a:ext>
            </a:extLst>
          </a:blip>
          <a:srcRect l="8654" r="27297"/>
          <a:stretch/>
        </p:blipFill>
        <p:spPr>
          <a:xfrm>
            <a:off x="4352388" y="192525"/>
            <a:ext cx="2779260" cy="2318801"/>
          </a:xfrm>
          <a:prstGeom prst="rect">
            <a:avLst/>
          </a:prstGeom>
        </p:spPr>
      </p:pic>
      <p:pic>
        <p:nvPicPr>
          <p:cNvPr id="14" name="Gráfico 47">
            <a:extLst>
              <a:ext uri="{FF2B5EF4-FFF2-40B4-BE49-F238E27FC236}">
                <a16:creationId xmlns:a16="http://schemas.microsoft.com/office/drawing/2014/main" id="{F91CD457-E956-4879-A093-97D25627C9C1}"/>
              </a:ext>
            </a:extLst>
          </p:cNvPr>
          <p:cNvPicPr>
            <a:picLocks noChangeAspect="1"/>
          </p:cNvPicPr>
          <p:nvPr/>
        </p:nvPicPr>
        <p:blipFill>
          <a:blip r:embed="rId6">
            <a:duotone>
              <a:prstClr val="black"/>
              <a:schemeClr val="accent6">
                <a:tint val="45000"/>
                <a:satMod val="400000"/>
              </a:schemeClr>
            </a:duotone>
            <a:extLst>
              <a:ext uri="{BEBA8EAE-BF5A-486C-A8C5-ECC9F3942E4B}">
                <a14:imgProps xmlns:a14="http://schemas.microsoft.com/office/drawing/2010/main">
                  <a14:imgLayer r:embed="rId7">
                    <a14:imgEffect>
                      <a14:colorTemperature colorTemp="1500"/>
                    </a14:imgEffect>
                    <a14:imgEffect>
                      <a14:saturation sat="400000"/>
                    </a14:imgEffect>
                  </a14:imgLayer>
                </a14:imgProps>
              </a:ext>
              <a:ext uri="{96DAC541-7B7A-43D3-8B79-37D633B846F1}">
                <asvg:svgBlip xmlns="" xmlns:asvg="http://schemas.microsoft.com/office/drawing/2016/SVG/main" r:embed="rId11"/>
              </a:ext>
            </a:extLst>
          </a:blip>
          <a:stretch>
            <a:fillRect/>
          </a:stretch>
        </p:blipFill>
        <p:spPr>
          <a:xfrm>
            <a:off x="10018185" y="6206712"/>
            <a:ext cx="2055135" cy="603534"/>
          </a:xfrm>
          <a:prstGeom prst="rect">
            <a:avLst/>
          </a:prstGeom>
        </p:spPr>
      </p:pic>
      <p:sp>
        <p:nvSpPr>
          <p:cNvPr id="15" name="Rectángulo 14"/>
          <p:cNvSpPr/>
          <p:nvPr/>
        </p:nvSpPr>
        <p:spPr>
          <a:xfrm>
            <a:off x="0" y="2969111"/>
            <a:ext cx="2261881" cy="1477328"/>
          </a:xfrm>
          <a:prstGeom prst="rect">
            <a:avLst/>
          </a:prstGeom>
          <a:noFill/>
        </p:spPr>
        <p:txBody>
          <a:bodyPr wrap="square" rtlCol="0">
            <a:spAutoFit/>
          </a:bodyPr>
          <a:lstStyle/>
          <a:p>
            <a:pPr algn="ctr"/>
            <a:r>
              <a:rPr lang="es-ES" b="1" dirty="0" smtClean="0">
                <a:solidFill>
                  <a:schemeClr val="bg1"/>
                </a:solidFill>
                <a:latin typeface="Century Gothic" panose="020B0502020202020204" pitchFamily="34" charset="0"/>
              </a:rPr>
              <a:t>MANTENIMIENTO DE ESPACIOS VERDES</a:t>
            </a:r>
          </a:p>
          <a:p>
            <a:pPr algn="ctr"/>
            <a:endParaRPr lang="es-ES" b="1" dirty="0">
              <a:solidFill>
                <a:schemeClr val="bg1"/>
              </a:solidFill>
              <a:latin typeface="Century Gothic" panose="020B0502020202020204" pitchFamily="34" charset="0"/>
            </a:endParaRPr>
          </a:p>
          <a:p>
            <a:pPr algn="ctr"/>
            <a:r>
              <a:rPr lang="es-ES" b="1" dirty="0" smtClean="0">
                <a:solidFill>
                  <a:schemeClr val="bg1"/>
                </a:solidFill>
                <a:latin typeface="Century Gothic" panose="020B0502020202020204" pitchFamily="34" charset="0"/>
              </a:rPr>
              <a:t>Ene-Jun/2021</a:t>
            </a:r>
            <a:endParaRPr lang="es-EC" b="1" dirty="0">
              <a:solidFill>
                <a:schemeClr val="bg1"/>
              </a:solidFill>
              <a:latin typeface="Century Gothic" panose="020B0502020202020204" pitchFamily="34" charset="0"/>
            </a:endParaRPr>
          </a:p>
        </p:txBody>
      </p:sp>
      <p:sp>
        <p:nvSpPr>
          <p:cNvPr id="11" name="Rectangle 3"/>
          <p:cNvSpPr>
            <a:spLocks noChangeArrowheads="1"/>
          </p:cNvSpPr>
          <p:nvPr/>
        </p:nvSpPr>
        <p:spPr bwMode="auto">
          <a:xfrm>
            <a:off x="2516479" y="2560330"/>
            <a:ext cx="1108039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17" name="Rectángulo 16"/>
          <p:cNvSpPr/>
          <p:nvPr/>
        </p:nvSpPr>
        <p:spPr>
          <a:xfrm>
            <a:off x="2459316" y="2569938"/>
            <a:ext cx="2959639" cy="430887"/>
          </a:xfrm>
          <a:prstGeom prst="rect">
            <a:avLst/>
          </a:prstGeom>
        </p:spPr>
        <p:txBody>
          <a:bodyPr wrap="square">
            <a:spAutoFit/>
          </a:bodyPr>
          <a:lstStyle/>
          <a:p>
            <a:r>
              <a:rPr lang="es-ES" sz="1100" b="1" dirty="0">
                <a:solidFill>
                  <a:schemeClr val="accent6"/>
                </a:solidFill>
                <a:latin typeface="Century Gothic" panose="020B0502020202020204" pitchFamily="34" charset="0"/>
              </a:rPr>
              <a:t>MANTENIMIENTO DE ESPACIOS VERDES </a:t>
            </a:r>
            <a:r>
              <a:rPr lang="es-ES" sz="1000" b="1" dirty="0">
                <a:latin typeface="Century Gothic" panose="020B0502020202020204" pitchFamily="34" charset="0"/>
              </a:rPr>
              <a:t/>
            </a:r>
            <a:br>
              <a:rPr lang="es-ES" sz="1000" b="1" dirty="0">
                <a:latin typeface="Century Gothic" panose="020B0502020202020204" pitchFamily="34" charset="0"/>
              </a:rPr>
            </a:br>
            <a:r>
              <a:rPr lang="es-ES" sz="1100" b="1" dirty="0">
                <a:solidFill>
                  <a:schemeClr val="bg2">
                    <a:lumMod val="50000"/>
                  </a:schemeClr>
                </a:solidFill>
                <a:latin typeface="Century Gothic" panose="020B0502020202020204" pitchFamily="34" charset="0"/>
              </a:rPr>
              <a:t>Vías y </a:t>
            </a:r>
            <a:r>
              <a:rPr lang="es-ES" sz="1100" b="1" dirty="0" smtClean="0">
                <a:solidFill>
                  <a:schemeClr val="bg2">
                    <a:lumMod val="50000"/>
                  </a:schemeClr>
                </a:solidFill>
                <a:latin typeface="Century Gothic" panose="020B0502020202020204" pitchFamily="34" charset="0"/>
              </a:rPr>
              <a:t>parques</a:t>
            </a:r>
            <a:endParaRPr lang="es-ES" sz="1100" b="1" dirty="0">
              <a:solidFill>
                <a:schemeClr val="bg2">
                  <a:lumMod val="50000"/>
                </a:schemeClr>
              </a:solidFill>
              <a:latin typeface="Century Gothic" panose="020B0502020202020204" pitchFamily="34" charset="0"/>
            </a:endParaRPr>
          </a:p>
        </p:txBody>
      </p:sp>
      <p:sp>
        <p:nvSpPr>
          <p:cNvPr id="2" name="Flecha derecha 1"/>
          <p:cNvSpPr/>
          <p:nvPr/>
        </p:nvSpPr>
        <p:spPr>
          <a:xfrm>
            <a:off x="5313410" y="2646328"/>
            <a:ext cx="247650" cy="197336"/>
          </a:xfrm>
          <a:prstGeom prst="rightArrow">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8" name="Rectángulo 17"/>
          <p:cNvSpPr/>
          <p:nvPr/>
        </p:nvSpPr>
        <p:spPr>
          <a:xfrm>
            <a:off x="5673554" y="2560330"/>
            <a:ext cx="1458094" cy="369332"/>
          </a:xfrm>
          <a:prstGeom prst="rect">
            <a:avLst/>
          </a:prstGeom>
        </p:spPr>
        <p:txBody>
          <a:bodyPr wrap="square">
            <a:spAutoFit/>
          </a:bodyPr>
          <a:lstStyle/>
          <a:p>
            <a:r>
              <a:rPr lang="es-ES" b="1" dirty="0" smtClean="0">
                <a:solidFill>
                  <a:schemeClr val="accent6"/>
                </a:solidFill>
                <a:latin typeface="Century Gothic" panose="020B0502020202020204" pitchFamily="34" charset="0"/>
              </a:rPr>
              <a:t>845,97 Ha</a:t>
            </a:r>
            <a:endParaRPr lang="es-ES" b="1" dirty="0">
              <a:solidFill>
                <a:schemeClr val="accent4"/>
              </a:solidFill>
              <a:latin typeface="Century Gothic" panose="020B0502020202020204" pitchFamily="34" charset="0"/>
            </a:endParaRPr>
          </a:p>
        </p:txBody>
      </p:sp>
      <p:pic>
        <p:nvPicPr>
          <p:cNvPr id="20" name="Imagen 19"/>
          <p:cNvPicPr/>
          <p:nvPr/>
        </p:nvPicPr>
        <p:blipFill>
          <a:blip r:embed="rId12"/>
          <a:stretch>
            <a:fillRect/>
          </a:stretch>
        </p:blipFill>
        <p:spPr>
          <a:xfrm>
            <a:off x="7397407" y="216896"/>
            <a:ext cx="2278616" cy="2287149"/>
          </a:xfrm>
          <a:prstGeom prst="rect">
            <a:avLst/>
          </a:prstGeom>
        </p:spPr>
      </p:pic>
      <p:pic>
        <p:nvPicPr>
          <p:cNvPr id="22" name="Imagen 21"/>
          <p:cNvPicPr/>
          <p:nvPr/>
        </p:nvPicPr>
        <p:blipFill>
          <a:blip r:embed="rId13"/>
          <a:stretch>
            <a:fillRect/>
          </a:stretch>
        </p:blipFill>
        <p:spPr>
          <a:xfrm>
            <a:off x="9680403" y="232100"/>
            <a:ext cx="2278617" cy="2270932"/>
          </a:xfrm>
          <a:prstGeom prst="rect">
            <a:avLst/>
          </a:prstGeom>
        </p:spPr>
      </p:pic>
      <p:sp>
        <p:nvSpPr>
          <p:cNvPr id="23" name="Rectángulo 22"/>
          <p:cNvSpPr/>
          <p:nvPr/>
        </p:nvSpPr>
        <p:spPr>
          <a:xfrm>
            <a:off x="7374216" y="2569938"/>
            <a:ext cx="2959639" cy="430887"/>
          </a:xfrm>
          <a:prstGeom prst="rect">
            <a:avLst/>
          </a:prstGeom>
        </p:spPr>
        <p:txBody>
          <a:bodyPr wrap="square">
            <a:spAutoFit/>
          </a:bodyPr>
          <a:lstStyle/>
          <a:p>
            <a:r>
              <a:rPr lang="es-ES" sz="1100" b="1" dirty="0">
                <a:solidFill>
                  <a:schemeClr val="accent5">
                    <a:lumMod val="75000"/>
                  </a:schemeClr>
                </a:solidFill>
                <a:latin typeface="Century Gothic" panose="020B0502020202020204" pitchFamily="34" charset="0"/>
              </a:rPr>
              <a:t>MANTENIMIENTO </a:t>
            </a:r>
            <a:r>
              <a:rPr lang="es-ES" sz="1100" b="1" dirty="0" smtClean="0">
                <a:solidFill>
                  <a:schemeClr val="accent5">
                    <a:lumMod val="75000"/>
                  </a:schemeClr>
                </a:solidFill>
                <a:latin typeface="Century Gothic" panose="020B0502020202020204" pitchFamily="34" charset="0"/>
              </a:rPr>
              <a:t>MOBILIARIO URBANO</a:t>
            </a:r>
            <a:r>
              <a:rPr lang="es-ES" sz="1000" b="1" dirty="0">
                <a:latin typeface="Century Gothic" panose="020B0502020202020204" pitchFamily="34" charset="0"/>
              </a:rPr>
              <a:t/>
            </a:r>
            <a:br>
              <a:rPr lang="es-ES" sz="1000" b="1" dirty="0">
                <a:latin typeface="Century Gothic" panose="020B0502020202020204" pitchFamily="34" charset="0"/>
              </a:rPr>
            </a:br>
            <a:r>
              <a:rPr lang="es-ES" sz="1100" dirty="0" smtClean="0">
                <a:solidFill>
                  <a:schemeClr val="bg2">
                    <a:lumMod val="50000"/>
                  </a:schemeClr>
                </a:solidFill>
                <a:latin typeface="Century Gothic" panose="020B0502020202020204" pitchFamily="34" charset="0"/>
              </a:rPr>
              <a:t>juegos infantiles, bancas, cercas, otros</a:t>
            </a:r>
            <a:endParaRPr lang="es-ES" sz="1100" b="1" dirty="0">
              <a:solidFill>
                <a:schemeClr val="bg2">
                  <a:lumMod val="50000"/>
                </a:schemeClr>
              </a:solidFill>
              <a:latin typeface="Century Gothic" panose="020B0502020202020204" pitchFamily="34" charset="0"/>
            </a:endParaRPr>
          </a:p>
        </p:txBody>
      </p:sp>
      <p:sp>
        <p:nvSpPr>
          <p:cNvPr id="24" name="Flecha derecha 23"/>
          <p:cNvSpPr/>
          <p:nvPr/>
        </p:nvSpPr>
        <p:spPr>
          <a:xfrm>
            <a:off x="10228310" y="2646328"/>
            <a:ext cx="247650" cy="197336"/>
          </a:xfrm>
          <a:prstGeom prst="rightArrow">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5" name="Rectángulo 24"/>
          <p:cNvSpPr/>
          <p:nvPr/>
        </p:nvSpPr>
        <p:spPr>
          <a:xfrm>
            <a:off x="10588454" y="2560330"/>
            <a:ext cx="993946" cy="369332"/>
          </a:xfrm>
          <a:prstGeom prst="rect">
            <a:avLst/>
          </a:prstGeom>
        </p:spPr>
        <p:txBody>
          <a:bodyPr wrap="square">
            <a:spAutoFit/>
          </a:bodyPr>
          <a:lstStyle/>
          <a:p>
            <a:r>
              <a:rPr lang="es-ES" b="1" dirty="0" smtClean="0">
                <a:solidFill>
                  <a:schemeClr val="accent5">
                    <a:lumMod val="75000"/>
                  </a:schemeClr>
                </a:solidFill>
                <a:latin typeface="Century Gothic" panose="020B0502020202020204" pitchFamily="34" charset="0"/>
              </a:rPr>
              <a:t>592 u</a:t>
            </a:r>
            <a:endParaRPr lang="es-ES" b="1" dirty="0">
              <a:solidFill>
                <a:schemeClr val="accent5">
                  <a:lumMod val="75000"/>
                </a:schemeClr>
              </a:solidFill>
              <a:latin typeface="Century Gothic" panose="020B0502020202020204" pitchFamily="34" charset="0"/>
            </a:endParaRPr>
          </a:p>
        </p:txBody>
      </p:sp>
      <p:pic>
        <p:nvPicPr>
          <p:cNvPr id="29" name="Imagen 28"/>
          <p:cNvPicPr>
            <a:picLocks noChangeAspect="1"/>
          </p:cNvPicPr>
          <p:nvPr/>
        </p:nvPicPr>
        <p:blipFill>
          <a:blip r:embed="rId14"/>
          <a:stretch>
            <a:fillRect/>
          </a:stretch>
        </p:blipFill>
        <p:spPr>
          <a:xfrm>
            <a:off x="2516479" y="3240664"/>
            <a:ext cx="1522121" cy="2093531"/>
          </a:xfrm>
          <a:prstGeom prst="rect">
            <a:avLst/>
          </a:prstGeom>
        </p:spPr>
      </p:pic>
      <p:pic>
        <p:nvPicPr>
          <p:cNvPr id="32" name="Imagen 31"/>
          <p:cNvPicPr>
            <a:picLocks noChangeAspect="1"/>
          </p:cNvPicPr>
          <p:nvPr/>
        </p:nvPicPr>
        <p:blipFill>
          <a:blip r:embed="rId15"/>
          <a:stretch>
            <a:fillRect/>
          </a:stretch>
        </p:blipFill>
        <p:spPr>
          <a:xfrm>
            <a:off x="4038600" y="3240663"/>
            <a:ext cx="1522460" cy="2093532"/>
          </a:xfrm>
          <a:prstGeom prst="rect">
            <a:avLst/>
          </a:prstGeom>
        </p:spPr>
      </p:pic>
      <p:sp>
        <p:nvSpPr>
          <p:cNvPr id="34" name="Rectángulo 33"/>
          <p:cNvSpPr/>
          <p:nvPr/>
        </p:nvSpPr>
        <p:spPr>
          <a:xfrm>
            <a:off x="2459316" y="5389338"/>
            <a:ext cx="2959639" cy="430887"/>
          </a:xfrm>
          <a:prstGeom prst="rect">
            <a:avLst/>
          </a:prstGeom>
        </p:spPr>
        <p:txBody>
          <a:bodyPr wrap="square">
            <a:spAutoFit/>
          </a:bodyPr>
          <a:lstStyle/>
          <a:p>
            <a:r>
              <a:rPr lang="es-ES" sz="1100" b="1" dirty="0">
                <a:solidFill>
                  <a:schemeClr val="accent6"/>
                </a:solidFill>
                <a:latin typeface="Century Gothic" panose="020B0502020202020204" pitchFamily="34" charset="0"/>
              </a:rPr>
              <a:t>MANTENIMIENTO </a:t>
            </a:r>
            <a:r>
              <a:rPr lang="es-ES" sz="1100" b="1" dirty="0" smtClean="0">
                <a:solidFill>
                  <a:schemeClr val="accent6"/>
                </a:solidFill>
                <a:latin typeface="Century Gothic" panose="020B0502020202020204" pitchFamily="34" charset="0"/>
              </a:rPr>
              <a:t>DE MONUMENTOS</a:t>
            </a:r>
            <a:r>
              <a:rPr lang="es-ES" sz="1000" b="1" dirty="0">
                <a:latin typeface="Century Gothic" panose="020B0502020202020204" pitchFamily="34" charset="0"/>
              </a:rPr>
              <a:t/>
            </a:r>
            <a:br>
              <a:rPr lang="es-ES" sz="1000" b="1" dirty="0">
                <a:latin typeface="Century Gothic" panose="020B0502020202020204" pitchFamily="34" charset="0"/>
              </a:rPr>
            </a:br>
            <a:r>
              <a:rPr lang="es-ES" sz="1100" b="1" dirty="0" smtClean="0">
                <a:solidFill>
                  <a:schemeClr val="bg2">
                    <a:lumMod val="50000"/>
                  </a:schemeClr>
                </a:solidFill>
                <a:latin typeface="Century Gothic" panose="020B0502020202020204" pitchFamily="34" charset="0"/>
              </a:rPr>
              <a:t>bustos, pedestales, escudos, otros</a:t>
            </a:r>
            <a:endParaRPr lang="es-ES" sz="1100" b="1" dirty="0">
              <a:solidFill>
                <a:schemeClr val="bg2">
                  <a:lumMod val="50000"/>
                </a:schemeClr>
              </a:solidFill>
              <a:latin typeface="Century Gothic" panose="020B0502020202020204" pitchFamily="34" charset="0"/>
            </a:endParaRPr>
          </a:p>
        </p:txBody>
      </p:sp>
      <p:sp>
        <p:nvSpPr>
          <p:cNvPr id="35" name="Flecha derecha 34"/>
          <p:cNvSpPr/>
          <p:nvPr/>
        </p:nvSpPr>
        <p:spPr>
          <a:xfrm>
            <a:off x="5313410" y="5465728"/>
            <a:ext cx="247650" cy="197336"/>
          </a:xfrm>
          <a:prstGeom prst="rightArrow">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36" name="Rectángulo 35"/>
          <p:cNvSpPr/>
          <p:nvPr/>
        </p:nvSpPr>
        <p:spPr>
          <a:xfrm>
            <a:off x="5673554" y="5379730"/>
            <a:ext cx="1458094" cy="369332"/>
          </a:xfrm>
          <a:prstGeom prst="rect">
            <a:avLst/>
          </a:prstGeom>
        </p:spPr>
        <p:txBody>
          <a:bodyPr wrap="square">
            <a:spAutoFit/>
          </a:bodyPr>
          <a:lstStyle/>
          <a:p>
            <a:r>
              <a:rPr lang="es-ES" b="1" dirty="0" smtClean="0">
                <a:solidFill>
                  <a:schemeClr val="accent6"/>
                </a:solidFill>
                <a:latin typeface="Century Gothic" panose="020B0502020202020204" pitchFamily="34" charset="0"/>
              </a:rPr>
              <a:t>6 u</a:t>
            </a:r>
            <a:endParaRPr lang="es-ES" b="1" dirty="0">
              <a:solidFill>
                <a:schemeClr val="accent4"/>
              </a:solidFill>
              <a:latin typeface="Century Gothic" panose="020B0502020202020204" pitchFamily="34" charset="0"/>
            </a:endParaRPr>
          </a:p>
        </p:txBody>
      </p:sp>
      <p:pic>
        <p:nvPicPr>
          <p:cNvPr id="37" name="Imagen 36"/>
          <p:cNvPicPr/>
          <p:nvPr/>
        </p:nvPicPr>
        <p:blipFill>
          <a:blip r:embed="rId16">
            <a:extLst>
              <a:ext uri="{28A0092B-C50C-407E-A947-70E740481C1C}">
                <a14:useLocalDpi xmlns:a14="http://schemas.microsoft.com/office/drawing/2010/main" val="0"/>
              </a:ext>
            </a:extLst>
          </a:blip>
          <a:srcRect/>
          <a:stretch>
            <a:fillRect/>
          </a:stretch>
        </p:blipFill>
        <p:spPr bwMode="auto">
          <a:xfrm>
            <a:off x="5561060" y="3240618"/>
            <a:ext cx="1570589" cy="2093577"/>
          </a:xfrm>
          <a:prstGeom prst="rect">
            <a:avLst/>
          </a:prstGeom>
          <a:noFill/>
        </p:spPr>
      </p:pic>
      <p:pic>
        <p:nvPicPr>
          <p:cNvPr id="38" name="Imagen 37"/>
          <p:cNvPicPr/>
          <p:nvPr/>
        </p:nvPicPr>
        <p:blipFill>
          <a:blip r:embed="rId17" cstate="print">
            <a:extLst>
              <a:ext uri="{28A0092B-C50C-407E-A947-70E740481C1C}">
                <a14:useLocalDpi xmlns:a14="http://schemas.microsoft.com/office/drawing/2010/main" val="0"/>
              </a:ext>
            </a:extLst>
          </a:blip>
          <a:stretch>
            <a:fillRect/>
          </a:stretch>
        </p:blipFill>
        <p:spPr>
          <a:xfrm>
            <a:off x="7397407" y="3249575"/>
            <a:ext cx="2278616" cy="2084620"/>
          </a:xfrm>
          <a:prstGeom prst="rect">
            <a:avLst/>
          </a:prstGeom>
        </p:spPr>
      </p:pic>
      <p:pic>
        <p:nvPicPr>
          <p:cNvPr id="39" name="Imagen 38"/>
          <p:cNvPicPr/>
          <p:nvPr/>
        </p:nvPicPr>
        <p:blipFill>
          <a:blip r:embed="rId18" cstate="print">
            <a:extLst>
              <a:ext uri="{28A0092B-C50C-407E-A947-70E740481C1C}">
                <a14:useLocalDpi xmlns:a14="http://schemas.microsoft.com/office/drawing/2010/main" val="0"/>
              </a:ext>
            </a:extLst>
          </a:blip>
          <a:stretch>
            <a:fillRect/>
          </a:stretch>
        </p:blipFill>
        <p:spPr>
          <a:xfrm>
            <a:off x="9656146" y="3249574"/>
            <a:ext cx="2354243" cy="2084621"/>
          </a:xfrm>
          <a:prstGeom prst="rect">
            <a:avLst/>
          </a:prstGeom>
        </p:spPr>
      </p:pic>
      <p:sp>
        <p:nvSpPr>
          <p:cNvPr id="40" name="Rectángulo 39"/>
          <p:cNvSpPr/>
          <p:nvPr/>
        </p:nvSpPr>
        <p:spPr>
          <a:xfrm>
            <a:off x="7374216" y="5446678"/>
            <a:ext cx="2244494" cy="261610"/>
          </a:xfrm>
          <a:prstGeom prst="rect">
            <a:avLst/>
          </a:prstGeom>
        </p:spPr>
        <p:txBody>
          <a:bodyPr wrap="square">
            <a:spAutoFit/>
          </a:bodyPr>
          <a:lstStyle/>
          <a:p>
            <a:r>
              <a:rPr lang="es-ES" sz="1100" b="1" dirty="0">
                <a:solidFill>
                  <a:schemeClr val="accent5">
                    <a:lumMod val="75000"/>
                  </a:schemeClr>
                </a:solidFill>
                <a:latin typeface="Century Gothic" panose="020B0502020202020204" pitchFamily="34" charset="0"/>
              </a:rPr>
              <a:t>MANTENIMIENTO </a:t>
            </a:r>
            <a:r>
              <a:rPr lang="es-ES" sz="1100" b="1" dirty="0" smtClean="0">
                <a:solidFill>
                  <a:schemeClr val="accent5">
                    <a:lumMod val="75000"/>
                  </a:schemeClr>
                </a:solidFill>
                <a:latin typeface="Century Gothic" panose="020B0502020202020204" pitchFamily="34" charset="0"/>
              </a:rPr>
              <a:t>DE PILETAS</a:t>
            </a:r>
            <a:endParaRPr lang="es-ES" sz="1100" b="1" dirty="0">
              <a:solidFill>
                <a:schemeClr val="bg2">
                  <a:lumMod val="50000"/>
                </a:schemeClr>
              </a:solidFill>
              <a:latin typeface="Century Gothic" panose="020B0502020202020204" pitchFamily="34" charset="0"/>
            </a:endParaRPr>
          </a:p>
        </p:txBody>
      </p:sp>
      <p:sp>
        <p:nvSpPr>
          <p:cNvPr id="41" name="Flecha derecha 40"/>
          <p:cNvSpPr/>
          <p:nvPr/>
        </p:nvSpPr>
        <p:spPr>
          <a:xfrm>
            <a:off x="9656146" y="5510952"/>
            <a:ext cx="247650" cy="197336"/>
          </a:xfrm>
          <a:prstGeom prst="rightArrow">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42" name="Rectángulo 41"/>
          <p:cNvSpPr/>
          <p:nvPr/>
        </p:nvSpPr>
        <p:spPr>
          <a:xfrm>
            <a:off x="9941232" y="5420115"/>
            <a:ext cx="993946" cy="369332"/>
          </a:xfrm>
          <a:prstGeom prst="rect">
            <a:avLst/>
          </a:prstGeom>
        </p:spPr>
        <p:txBody>
          <a:bodyPr wrap="square">
            <a:spAutoFit/>
          </a:bodyPr>
          <a:lstStyle/>
          <a:p>
            <a:r>
              <a:rPr lang="es-ES" b="1" dirty="0" smtClean="0">
                <a:solidFill>
                  <a:schemeClr val="accent5">
                    <a:lumMod val="75000"/>
                  </a:schemeClr>
                </a:solidFill>
                <a:latin typeface="Century Gothic" panose="020B0502020202020204" pitchFamily="34" charset="0"/>
              </a:rPr>
              <a:t>1079 u</a:t>
            </a:r>
            <a:endParaRPr lang="es-ES" b="1" dirty="0">
              <a:solidFill>
                <a:schemeClr val="accent5">
                  <a:lumMod val="75000"/>
                </a:schemeClr>
              </a:solidFill>
              <a:latin typeface="Century Gothic" panose="020B0502020202020204" pitchFamily="34" charset="0"/>
            </a:endParaRPr>
          </a:p>
        </p:txBody>
      </p:sp>
    </p:spTree>
    <p:extLst>
      <p:ext uri="{BB962C8B-B14F-4D97-AF65-F5344CB8AC3E}">
        <p14:creationId xmlns:p14="http://schemas.microsoft.com/office/powerpoint/2010/main" val="116037974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Imagen 45">
            <a:extLst>
              <a:ext uri="{FF2B5EF4-FFF2-40B4-BE49-F238E27FC236}">
                <a16:creationId xmlns:a16="http://schemas.microsoft.com/office/drawing/2014/main" id="{E75CB538-3F4C-46B9-86ED-E5154D5A6C20}"/>
              </a:ext>
            </a:extLst>
          </p:cNvPr>
          <p:cNvPicPr>
            <a:picLocks noChangeAspect="1"/>
          </p:cNvPicPr>
          <p:nvPr/>
        </p:nvPicPr>
        <p:blipFill>
          <a:blip r:embed="rId2">
            <a:duotone>
              <a:schemeClr val="accent6">
                <a:shade val="45000"/>
                <a:satMod val="135000"/>
              </a:schemeClr>
              <a:prstClr val="white"/>
            </a:duotone>
            <a:extLst>
              <a:ext uri="{BEBA8EAE-BF5A-486C-A8C5-ECC9F3942E4B}">
                <a14:imgProps xmlns:a14="http://schemas.microsoft.com/office/drawing/2010/main">
                  <a14:imgLayer r:embed="rId3">
                    <a14:imgEffect>
                      <a14:colorTemperature colorTemp="15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0" y="-1457"/>
            <a:ext cx="12192000" cy="6858000"/>
          </a:xfrm>
          <a:prstGeom prst="rect">
            <a:avLst/>
          </a:prstGeom>
          <a:effectLst/>
        </p:spPr>
      </p:pic>
      <p:pic>
        <p:nvPicPr>
          <p:cNvPr id="48" name="Gráfico 47">
            <a:extLst>
              <a:ext uri="{FF2B5EF4-FFF2-40B4-BE49-F238E27FC236}">
                <a16:creationId xmlns:a16="http://schemas.microsoft.com/office/drawing/2014/main" id="{F91CD457-E956-4879-A093-97D25627C9C1}"/>
              </a:ext>
            </a:extLst>
          </p:cNvPr>
          <p:cNvPicPr>
            <a:picLocks noChangeAspect="1"/>
          </p:cNvPicPr>
          <p:nvPr/>
        </p:nvPicPr>
        <p:blipFill>
          <a:blip r:embed="rId4">
            <a:duotone>
              <a:prstClr val="black"/>
              <a:schemeClr val="accent6">
                <a:tint val="45000"/>
                <a:satMod val="400000"/>
              </a:schemeClr>
            </a:duotone>
            <a:extLst>
              <a:ext uri="{BEBA8EAE-BF5A-486C-A8C5-ECC9F3942E4B}">
                <a14:imgProps xmlns:a14="http://schemas.microsoft.com/office/drawing/2010/main">
                  <a14:imgLayer r:embed="rId5">
                    <a14:imgEffect>
                      <a14:colorTemperature colorTemp="1500"/>
                    </a14:imgEffect>
                    <a14:imgEffect>
                      <a14:saturation sat="400000"/>
                    </a14:imgEffect>
                  </a14:imgLayer>
                </a14:imgProps>
              </a:ext>
              <a:ext uri="{96DAC541-7B7A-43D3-8B79-37D633B846F1}">
                <asvg:svgBlip xmlns="" xmlns:asvg="http://schemas.microsoft.com/office/drawing/2016/SVG/main" r:embed="rId6"/>
              </a:ext>
            </a:extLst>
          </a:blip>
          <a:stretch>
            <a:fillRect/>
          </a:stretch>
        </p:blipFill>
        <p:spPr>
          <a:xfrm>
            <a:off x="10018185" y="6206712"/>
            <a:ext cx="2055135" cy="603534"/>
          </a:xfrm>
          <a:prstGeom prst="rect">
            <a:avLst/>
          </a:prstGeom>
        </p:spPr>
      </p:pic>
      <p:sp>
        <p:nvSpPr>
          <p:cNvPr id="3" name="Rectángulo 2"/>
          <p:cNvSpPr/>
          <p:nvPr/>
        </p:nvSpPr>
        <p:spPr>
          <a:xfrm>
            <a:off x="2784733" y="6238242"/>
            <a:ext cx="5025768" cy="338554"/>
          </a:xfrm>
          <a:prstGeom prst="rect">
            <a:avLst/>
          </a:prstGeom>
          <a:noFill/>
        </p:spPr>
        <p:txBody>
          <a:bodyPr wrap="square" rtlCol="0">
            <a:spAutoFit/>
          </a:bodyPr>
          <a:lstStyle/>
          <a:p>
            <a:r>
              <a:rPr lang="es-ES" sz="1600" b="1" dirty="0" smtClean="0">
                <a:solidFill>
                  <a:schemeClr val="tx1">
                    <a:lumMod val="50000"/>
                    <a:lumOff val="50000"/>
                  </a:schemeClr>
                </a:solidFill>
                <a:latin typeface="Century Gothic" panose="020B0502020202020204" pitchFamily="34" charset="0"/>
              </a:rPr>
              <a:t>Capacidad de Mantenimiento de áreas verdes</a:t>
            </a:r>
            <a:endParaRPr lang="es-EC" sz="1600" b="1" dirty="0">
              <a:solidFill>
                <a:schemeClr val="tx1">
                  <a:lumMod val="50000"/>
                  <a:lumOff val="50000"/>
                </a:schemeClr>
              </a:solidFill>
              <a:latin typeface="Century Gothic" panose="020B0502020202020204" pitchFamily="34" charset="0"/>
            </a:endParaRPr>
          </a:p>
        </p:txBody>
      </p:sp>
      <p:sp>
        <p:nvSpPr>
          <p:cNvPr id="8" name="Rectángulo 7"/>
          <p:cNvSpPr/>
          <p:nvPr/>
        </p:nvSpPr>
        <p:spPr>
          <a:xfrm>
            <a:off x="0" y="2969111"/>
            <a:ext cx="2261881" cy="923330"/>
          </a:xfrm>
          <a:prstGeom prst="rect">
            <a:avLst/>
          </a:prstGeom>
          <a:noFill/>
        </p:spPr>
        <p:txBody>
          <a:bodyPr wrap="square" rtlCol="0">
            <a:spAutoFit/>
          </a:bodyPr>
          <a:lstStyle/>
          <a:p>
            <a:pPr algn="ctr"/>
            <a:r>
              <a:rPr lang="es-ES" b="1" dirty="0" smtClean="0">
                <a:solidFill>
                  <a:schemeClr val="bg1"/>
                </a:solidFill>
                <a:latin typeface="Century Gothic" panose="020B0502020202020204" pitchFamily="34" charset="0"/>
              </a:rPr>
              <a:t>GESTIÓN</a:t>
            </a:r>
          </a:p>
          <a:p>
            <a:pPr algn="ctr"/>
            <a:endParaRPr lang="es-ES" b="1" dirty="0">
              <a:solidFill>
                <a:schemeClr val="bg1"/>
              </a:solidFill>
              <a:latin typeface="Century Gothic" panose="020B0502020202020204" pitchFamily="34" charset="0"/>
            </a:endParaRPr>
          </a:p>
          <a:p>
            <a:pPr algn="ctr"/>
            <a:r>
              <a:rPr lang="es-ES" b="1" dirty="0" smtClean="0">
                <a:solidFill>
                  <a:schemeClr val="bg1"/>
                </a:solidFill>
                <a:latin typeface="Century Gothic" panose="020B0502020202020204" pitchFamily="34" charset="0"/>
              </a:rPr>
              <a:t>EPMMOP/GAPEV</a:t>
            </a:r>
          </a:p>
        </p:txBody>
      </p:sp>
      <p:graphicFrame>
        <p:nvGraphicFramePr>
          <p:cNvPr id="9" name="Chart Placeholder 18">
            <a:extLst>
              <a:ext uri="{FF2B5EF4-FFF2-40B4-BE49-F238E27FC236}">
                <a16:creationId xmlns:a16="http://schemas.microsoft.com/office/drawing/2014/main" id="{57991030-AD06-4E35-8CFD-952E819DF970}"/>
              </a:ext>
            </a:extLst>
          </p:cNvPr>
          <p:cNvGraphicFramePr>
            <a:graphicFrameLocks/>
          </p:cNvGraphicFramePr>
          <p:nvPr>
            <p:extLst>
              <p:ext uri="{D42A27DB-BD31-4B8C-83A1-F6EECF244321}">
                <p14:modId xmlns:p14="http://schemas.microsoft.com/office/powerpoint/2010/main" val="2774018068"/>
              </p:ext>
            </p:extLst>
          </p:nvPr>
        </p:nvGraphicFramePr>
        <p:xfrm>
          <a:off x="2552700" y="377107"/>
          <a:ext cx="9324975" cy="4633043"/>
        </p:xfrm>
        <a:graphic>
          <a:graphicData uri="http://schemas.openxmlformats.org/drawingml/2006/chart">
            <c:chart xmlns:c="http://schemas.openxmlformats.org/drawingml/2006/chart" xmlns:r="http://schemas.openxmlformats.org/officeDocument/2006/relationships" r:id="rId7"/>
          </a:graphicData>
        </a:graphic>
      </p:graphicFrame>
      <p:sp>
        <p:nvSpPr>
          <p:cNvPr id="2" name="Rectángulo 1"/>
          <p:cNvSpPr/>
          <p:nvPr/>
        </p:nvSpPr>
        <p:spPr>
          <a:xfrm>
            <a:off x="3738965" y="5038681"/>
            <a:ext cx="1459054" cy="646331"/>
          </a:xfrm>
          <a:prstGeom prst="rect">
            <a:avLst/>
          </a:prstGeom>
        </p:spPr>
        <p:txBody>
          <a:bodyPr wrap="none">
            <a:spAutoFit/>
          </a:bodyPr>
          <a:lstStyle/>
          <a:p>
            <a:pPr algn="r"/>
            <a:r>
              <a:rPr lang="es-ES" b="1" dirty="0" smtClean="0">
                <a:solidFill>
                  <a:schemeClr val="accent6"/>
                </a:solidFill>
                <a:latin typeface="Century Gothic" panose="020B0502020202020204" pitchFamily="34" charset="0"/>
              </a:rPr>
              <a:t>50% </a:t>
            </a:r>
          </a:p>
          <a:p>
            <a:pPr algn="r"/>
            <a:r>
              <a:rPr lang="es-ES" b="1" dirty="0" smtClean="0">
                <a:solidFill>
                  <a:schemeClr val="accent4"/>
                </a:solidFill>
                <a:latin typeface="Century Gothic" panose="020B0502020202020204" pitchFamily="34" charset="0"/>
              </a:rPr>
              <a:t>efectividad</a:t>
            </a:r>
            <a:endParaRPr lang="es-ES" b="1" dirty="0">
              <a:solidFill>
                <a:schemeClr val="accent4"/>
              </a:solidFill>
              <a:latin typeface="Century Gothic" panose="020B0502020202020204" pitchFamily="34" charset="0"/>
            </a:endParaRPr>
          </a:p>
        </p:txBody>
      </p:sp>
      <p:sp>
        <p:nvSpPr>
          <p:cNvPr id="11" name="Rectángulo 10"/>
          <p:cNvSpPr/>
          <p:nvPr/>
        </p:nvSpPr>
        <p:spPr>
          <a:xfrm>
            <a:off x="6738853" y="5010150"/>
            <a:ext cx="1459054" cy="646331"/>
          </a:xfrm>
          <a:prstGeom prst="rect">
            <a:avLst/>
          </a:prstGeom>
        </p:spPr>
        <p:txBody>
          <a:bodyPr wrap="none">
            <a:spAutoFit/>
          </a:bodyPr>
          <a:lstStyle/>
          <a:p>
            <a:pPr algn="r"/>
            <a:r>
              <a:rPr lang="es-ES" b="1" dirty="0" smtClean="0">
                <a:solidFill>
                  <a:schemeClr val="accent6"/>
                </a:solidFill>
                <a:latin typeface="Century Gothic" panose="020B0502020202020204" pitchFamily="34" charset="0"/>
              </a:rPr>
              <a:t>14% </a:t>
            </a:r>
          </a:p>
          <a:p>
            <a:pPr algn="r"/>
            <a:r>
              <a:rPr lang="es-ES" b="1" dirty="0" smtClean="0">
                <a:solidFill>
                  <a:schemeClr val="accent4"/>
                </a:solidFill>
                <a:latin typeface="Century Gothic" panose="020B0502020202020204" pitchFamily="34" charset="0"/>
              </a:rPr>
              <a:t>efectividad</a:t>
            </a:r>
            <a:endParaRPr lang="es-ES" b="1" dirty="0">
              <a:solidFill>
                <a:schemeClr val="accent4"/>
              </a:solidFill>
              <a:latin typeface="Century Gothic" panose="020B0502020202020204" pitchFamily="34" charset="0"/>
            </a:endParaRPr>
          </a:p>
        </p:txBody>
      </p:sp>
      <p:sp>
        <p:nvSpPr>
          <p:cNvPr id="12" name="Rectángulo 11"/>
          <p:cNvSpPr/>
          <p:nvPr/>
        </p:nvSpPr>
        <p:spPr>
          <a:xfrm>
            <a:off x="9824953" y="5010150"/>
            <a:ext cx="1459054" cy="646331"/>
          </a:xfrm>
          <a:prstGeom prst="rect">
            <a:avLst/>
          </a:prstGeom>
        </p:spPr>
        <p:txBody>
          <a:bodyPr wrap="none">
            <a:spAutoFit/>
          </a:bodyPr>
          <a:lstStyle/>
          <a:p>
            <a:pPr algn="r"/>
            <a:r>
              <a:rPr lang="es-ES" b="1" dirty="0" smtClean="0">
                <a:solidFill>
                  <a:schemeClr val="accent6"/>
                </a:solidFill>
                <a:latin typeface="Century Gothic" panose="020B0502020202020204" pitchFamily="34" charset="0"/>
              </a:rPr>
              <a:t>75% </a:t>
            </a:r>
          </a:p>
          <a:p>
            <a:pPr algn="r"/>
            <a:r>
              <a:rPr lang="es-ES" b="1" dirty="0" smtClean="0">
                <a:solidFill>
                  <a:schemeClr val="accent4"/>
                </a:solidFill>
                <a:latin typeface="Century Gothic" panose="020B0502020202020204" pitchFamily="34" charset="0"/>
              </a:rPr>
              <a:t>efectividad</a:t>
            </a:r>
            <a:endParaRPr lang="es-ES" b="1" dirty="0">
              <a:solidFill>
                <a:schemeClr val="accent4"/>
              </a:solidFill>
              <a:latin typeface="Century Gothic" panose="020B0502020202020204" pitchFamily="34" charset="0"/>
            </a:endParaRPr>
          </a:p>
        </p:txBody>
      </p:sp>
    </p:spTree>
    <p:extLst>
      <p:ext uri="{BB962C8B-B14F-4D97-AF65-F5344CB8AC3E}">
        <p14:creationId xmlns:p14="http://schemas.microsoft.com/office/powerpoint/2010/main" val="146015786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n 12">
            <a:extLst>
              <a:ext uri="{FF2B5EF4-FFF2-40B4-BE49-F238E27FC236}">
                <a16:creationId xmlns:a16="http://schemas.microsoft.com/office/drawing/2014/main" id="{E75CB538-3F4C-46B9-86ED-E5154D5A6C20}"/>
              </a:ext>
            </a:extLst>
          </p:cNvPr>
          <p:cNvPicPr>
            <a:picLocks noChangeAspect="1"/>
          </p:cNvPicPr>
          <p:nvPr/>
        </p:nvPicPr>
        <p:blipFill>
          <a:blip r:embed="rId2">
            <a:duotone>
              <a:schemeClr val="accent6">
                <a:shade val="45000"/>
                <a:satMod val="135000"/>
              </a:schemeClr>
              <a:prstClr val="white"/>
            </a:duotone>
            <a:extLst>
              <a:ext uri="{BEBA8EAE-BF5A-486C-A8C5-ECC9F3942E4B}">
                <a14:imgProps xmlns:a14="http://schemas.microsoft.com/office/drawing/2010/main">
                  <a14:imgLayer r:embed="rId3">
                    <a14:imgEffect>
                      <a14:colorTemperature colorTemp="15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0" y="-1457"/>
            <a:ext cx="12192000" cy="6858000"/>
          </a:xfrm>
          <a:prstGeom prst="rect">
            <a:avLst/>
          </a:prstGeom>
          <a:effectLst/>
        </p:spPr>
      </p:pic>
      <p:pic>
        <p:nvPicPr>
          <p:cNvPr id="14" name="Gráfico 47">
            <a:extLst>
              <a:ext uri="{FF2B5EF4-FFF2-40B4-BE49-F238E27FC236}">
                <a16:creationId xmlns:a16="http://schemas.microsoft.com/office/drawing/2014/main" id="{F91CD457-E956-4879-A093-97D25627C9C1}"/>
              </a:ext>
            </a:extLst>
          </p:cNvPr>
          <p:cNvPicPr>
            <a:picLocks noChangeAspect="1"/>
          </p:cNvPicPr>
          <p:nvPr/>
        </p:nvPicPr>
        <p:blipFill>
          <a:blip r:embed="rId4">
            <a:duotone>
              <a:prstClr val="black"/>
              <a:schemeClr val="accent6">
                <a:tint val="45000"/>
                <a:satMod val="400000"/>
              </a:schemeClr>
            </a:duotone>
            <a:extLst>
              <a:ext uri="{BEBA8EAE-BF5A-486C-A8C5-ECC9F3942E4B}">
                <a14:imgProps xmlns:a14="http://schemas.microsoft.com/office/drawing/2010/main">
                  <a14:imgLayer r:embed="rId5">
                    <a14:imgEffect>
                      <a14:colorTemperature colorTemp="1500"/>
                    </a14:imgEffect>
                    <a14:imgEffect>
                      <a14:saturation sat="400000"/>
                    </a14:imgEffect>
                  </a14:imgLayer>
                </a14:imgProps>
              </a:ext>
              <a:ext uri="{96DAC541-7B7A-43D3-8B79-37D633B846F1}">
                <asvg:svgBlip xmlns="" xmlns:asvg="http://schemas.microsoft.com/office/drawing/2016/SVG/main" r:embed="rId11"/>
              </a:ext>
            </a:extLst>
          </a:blip>
          <a:stretch>
            <a:fillRect/>
          </a:stretch>
        </p:blipFill>
        <p:spPr>
          <a:xfrm>
            <a:off x="10018185" y="6206712"/>
            <a:ext cx="2055135" cy="603534"/>
          </a:xfrm>
          <a:prstGeom prst="rect">
            <a:avLst/>
          </a:prstGeom>
        </p:spPr>
      </p:pic>
      <p:sp>
        <p:nvSpPr>
          <p:cNvPr id="15" name="Rectángulo 14"/>
          <p:cNvSpPr/>
          <p:nvPr/>
        </p:nvSpPr>
        <p:spPr>
          <a:xfrm>
            <a:off x="-2574" y="2550380"/>
            <a:ext cx="2261881" cy="1754326"/>
          </a:xfrm>
          <a:prstGeom prst="rect">
            <a:avLst/>
          </a:prstGeom>
          <a:noFill/>
        </p:spPr>
        <p:txBody>
          <a:bodyPr wrap="square" rtlCol="0">
            <a:spAutoFit/>
          </a:bodyPr>
          <a:lstStyle/>
          <a:p>
            <a:pPr algn="ctr"/>
            <a:r>
              <a:rPr lang="es-ES" b="1" dirty="0" smtClean="0">
                <a:solidFill>
                  <a:schemeClr val="bg1"/>
                </a:solidFill>
                <a:latin typeface="Century Gothic" panose="020B0502020202020204" pitchFamily="34" charset="0"/>
              </a:rPr>
              <a:t>ARBOLADO URBANO</a:t>
            </a:r>
          </a:p>
          <a:p>
            <a:pPr algn="ctr"/>
            <a:r>
              <a:rPr lang="es-ES" b="1" dirty="0" smtClean="0">
                <a:solidFill>
                  <a:schemeClr val="bg1"/>
                </a:solidFill>
                <a:latin typeface="Century Gothic" panose="020B0502020202020204" pitchFamily="34" charset="0"/>
              </a:rPr>
              <a:t>y</a:t>
            </a:r>
            <a:endParaRPr lang="es-ES" b="1" dirty="0">
              <a:solidFill>
                <a:schemeClr val="bg1"/>
              </a:solidFill>
              <a:latin typeface="Century Gothic" panose="020B0502020202020204" pitchFamily="34" charset="0"/>
            </a:endParaRPr>
          </a:p>
          <a:p>
            <a:pPr algn="ctr"/>
            <a:r>
              <a:rPr lang="es-ES" b="1" dirty="0" smtClean="0">
                <a:solidFill>
                  <a:schemeClr val="bg1"/>
                </a:solidFill>
                <a:latin typeface="Century Gothic" panose="020B0502020202020204" pitchFamily="34" charset="0"/>
              </a:rPr>
              <a:t>JARDINERIA</a:t>
            </a:r>
          </a:p>
          <a:p>
            <a:pPr algn="ctr"/>
            <a:endParaRPr lang="es-ES" b="1" dirty="0">
              <a:solidFill>
                <a:schemeClr val="bg1"/>
              </a:solidFill>
              <a:latin typeface="Century Gothic" panose="020B0502020202020204" pitchFamily="34" charset="0"/>
            </a:endParaRPr>
          </a:p>
          <a:p>
            <a:pPr algn="ctr"/>
            <a:r>
              <a:rPr lang="es-ES" b="1" dirty="0" smtClean="0">
                <a:solidFill>
                  <a:schemeClr val="bg1"/>
                </a:solidFill>
                <a:latin typeface="Century Gothic" panose="020B0502020202020204" pitchFamily="34" charset="0"/>
              </a:rPr>
              <a:t>Ene-Jun/2021</a:t>
            </a:r>
            <a:endParaRPr lang="es-EC" b="1" dirty="0">
              <a:solidFill>
                <a:schemeClr val="bg1"/>
              </a:solidFill>
              <a:latin typeface="Century Gothic" panose="020B0502020202020204" pitchFamily="34" charset="0"/>
            </a:endParaRPr>
          </a:p>
        </p:txBody>
      </p:sp>
      <p:sp>
        <p:nvSpPr>
          <p:cNvPr id="11" name="Rectangle 3"/>
          <p:cNvSpPr>
            <a:spLocks noChangeArrowheads="1"/>
          </p:cNvSpPr>
          <p:nvPr/>
        </p:nvSpPr>
        <p:spPr bwMode="auto">
          <a:xfrm>
            <a:off x="2516479" y="2560330"/>
            <a:ext cx="1108039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17" name="Rectángulo 16"/>
          <p:cNvSpPr/>
          <p:nvPr/>
        </p:nvSpPr>
        <p:spPr>
          <a:xfrm>
            <a:off x="2583141" y="2579463"/>
            <a:ext cx="1826465" cy="430887"/>
          </a:xfrm>
          <a:prstGeom prst="rect">
            <a:avLst/>
          </a:prstGeom>
        </p:spPr>
        <p:txBody>
          <a:bodyPr wrap="square">
            <a:spAutoFit/>
          </a:bodyPr>
          <a:lstStyle/>
          <a:p>
            <a:r>
              <a:rPr lang="es-ES" sz="1100" b="1" dirty="0" smtClean="0">
                <a:solidFill>
                  <a:schemeClr val="accent6"/>
                </a:solidFill>
                <a:latin typeface="Century Gothic" panose="020B0502020202020204" pitchFamily="34" charset="0"/>
              </a:rPr>
              <a:t>PODAS DE ÁRBOLES</a:t>
            </a:r>
            <a:r>
              <a:rPr lang="es-ES" sz="1000" b="1" dirty="0">
                <a:latin typeface="Century Gothic" panose="020B0502020202020204" pitchFamily="34" charset="0"/>
              </a:rPr>
              <a:t/>
            </a:r>
            <a:br>
              <a:rPr lang="es-ES" sz="1000" b="1" dirty="0">
                <a:latin typeface="Century Gothic" panose="020B0502020202020204" pitchFamily="34" charset="0"/>
              </a:rPr>
            </a:br>
            <a:r>
              <a:rPr lang="es-ES" sz="1100" b="1" dirty="0">
                <a:solidFill>
                  <a:schemeClr val="bg2">
                    <a:lumMod val="50000"/>
                  </a:schemeClr>
                </a:solidFill>
                <a:latin typeface="Century Gothic" panose="020B0502020202020204" pitchFamily="34" charset="0"/>
              </a:rPr>
              <a:t>Vías y </a:t>
            </a:r>
            <a:r>
              <a:rPr lang="es-ES" sz="1100" b="1" dirty="0" smtClean="0">
                <a:solidFill>
                  <a:schemeClr val="bg2">
                    <a:lumMod val="50000"/>
                  </a:schemeClr>
                </a:solidFill>
                <a:latin typeface="Century Gothic" panose="020B0502020202020204" pitchFamily="34" charset="0"/>
              </a:rPr>
              <a:t>parques</a:t>
            </a:r>
            <a:endParaRPr lang="es-ES" sz="1100" b="1" dirty="0">
              <a:solidFill>
                <a:schemeClr val="bg2">
                  <a:lumMod val="50000"/>
                </a:schemeClr>
              </a:solidFill>
              <a:latin typeface="Century Gothic" panose="020B0502020202020204" pitchFamily="34" charset="0"/>
            </a:endParaRPr>
          </a:p>
        </p:txBody>
      </p:sp>
      <p:sp>
        <p:nvSpPr>
          <p:cNvPr id="2" name="Flecha derecha 1"/>
          <p:cNvSpPr/>
          <p:nvPr/>
        </p:nvSpPr>
        <p:spPr>
          <a:xfrm>
            <a:off x="4493525" y="2646328"/>
            <a:ext cx="247650" cy="197336"/>
          </a:xfrm>
          <a:prstGeom prst="rightArrow">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8" name="Rectángulo 17"/>
          <p:cNvSpPr/>
          <p:nvPr/>
        </p:nvSpPr>
        <p:spPr>
          <a:xfrm>
            <a:off x="4853669" y="2560330"/>
            <a:ext cx="1458094" cy="369332"/>
          </a:xfrm>
          <a:prstGeom prst="rect">
            <a:avLst/>
          </a:prstGeom>
        </p:spPr>
        <p:txBody>
          <a:bodyPr wrap="square">
            <a:spAutoFit/>
          </a:bodyPr>
          <a:lstStyle/>
          <a:p>
            <a:r>
              <a:rPr lang="es-ES" b="1" dirty="0" smtClean="0">
                <a:solidFill>
                  <a:schemeClr val="accent6"/>
                </a:solidFill>
                <a:latin typeface="Century Gothic" panose="020B0502020202020204" pitchFamily="34" charset="0"/>
              </a:rPr>
              <a:t>9690 u</a:t>
            </a:r>
            <a:endParaRPr lang="es-ES" b="1" dirty="0">
              <a:solidFill>
                <a:schemeClr val="accent4"/>
              </a:solidFill>
              <a:latin typeface="Century Gothic" panose="020B0502020202020204" pitchFamily="34" charset="0"/>
            </a:endParaRPr>
          </a:p>
        </p:txBody>
      </p:sp>
      <p:sp>
        <p:nvSpPr>
          <p:cNvPr id="28" name="CuadroTexto 27">
            <a:extLst>
              <a:ext uri="{FF2B5EF4-FFF2-40B4-BE49-F238E27FC236}">
                <a16:creationId xmlns:a16="http://schemas.microsoft.com/office/drawing/2014/main" id="{E438DB70-7923-4BDF-BB24-C28F31017778}"/>
              </a:ext>
            </a:extLst>
          </p:cNvPr>
          <p:cNvSpPr txBox="1"/>
          <p:nvPr/>
        </p:nvSpPr>
        <p:spPr>
          <a:xfrm>
            <a:off x="2644468" y="6269657"/>
            <a:ext cx="3927781" cy="307777"/>
          </a:xfrm>
          <a:prstGeom prst="rect">
            <a:avLst/>
          </a:prstGeom>
          <a:noFill/>
        </p:spPr>
        <p:txBody>
          <a:bodyPr wrap="square" rtlCol="0">
            <a:spAutoFit/>
          </a:bodyPr>
          <a:lstStyle>
            <a:defPPr>
              <a:defRPr lang="es-EC"/>
            </a:defPPr>
            <a:lvl1pPr>
              <a:defRPr sz="1600">
                <a:solidFill>
                  <a:schemeClr val="tx1">
                    <a:lumMod val="50000"/>
                    <a:lumOff val="50000"/>
                  </a:schemeClr>
                </a:solidFill>
                <a:latin typeface="Century Gothic" panose="020B0502020202020204" pitchFamily="34" charset="0"/>
              </a:defRPr>
            </a:lvl1pPr>
          </a:lstStyle>
          <a:p>
            <a:r>
              <a:rPr lang="en-US" sz="1400" b="1" dirty="0" smtClean="0"/>
              <a:t>GESTIÓN DE ARBOLADO URBANO</a:t>
            </a:r>
            <a:endParaRPr lang="es-EC" sz="1400" b="1" dirty="0"/>
          </a:p>
        </p:txBody>
      </p:sp>
      <p:pic>
        <p:nvPicPr>
          <p:cNvPr id="31" name="Imagen 3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703609" y="408251"/>
            <a:ext cx="2297266" cy="2152078"/>
          </a:xfrm>
          <a:prstGeom prst="rect">
            <a:avLst/>
          </a:prstGeom>
        </p:spPr>
      </p:pic>
      <p:pic>
        <p:nvPicPr>
          <p:cNvPr id="33" name="Imagen 32">
            <a:extLst>
              <a:ext uri="{FF2B5EF4-FFF2-40B4-BE49-F238E27FC236}">
                <a16:creationId xmlns:a16="http://schemas.microsoft.com/office/drawing/2014/main" id="{00000000-0008-0000-0200-00001E000000}"/>
              </a:ext>
            </a:extLst>
          </p:cNvPr>
          <p:cNvPicPr>
            <a:picLocks noChangeAspect="1"/>
          </p:cNvPicPr>
          <p:nvPr/>
        </p:nvPicPr>
        <p:blipFill rotWithShape="1">
          <a:blip r:embed="rId13" cstate="email">
            <a:extLst>
              <a:ext uri="{28A0092B-C50C-407E-A947-70E740481C1C}">
                <a14:useLocalDpi xmlns:a14="http://schemas.microsoft.com/office/drawing/2010/main"/>
              </a:ext>
            </a:extLst>
          </a:blip>
          <a:srcRect t="8435"/>
          <a:stretch/>
        </p:blipFill>
        <p:spPr>
          <a:xfrm>
            <a:off x="2611729" y="408250"/>
            <a:ext cx="2112671" cy="2152079"/>
          </a:xfrm>
          <a:prstGeom prst="rect">
            <a:avLst/>
          </a:prstGeom>
        </p:spPr>
      </p:pic>
      <p:pic>
        <p:nvPicPr>
          <p:cNvPr id="43" name="Imagen 42"/>
          <p:cNvPicPr>
            <a:picLocks noChangeAspect="1"/>
          </p:cNvPicPr>
          <p:nvPr/>
        </p:nvPicPr>
        <p:blipFill rotWithShape="1">
          <a:blip r:embed="rId14" cstate="print">
            <a:extLst>
              <a:ext uri="{28A0092B-C50C-407E-A947-70E740481C1C}">
                <a14:useLocalDpi xmlns:a14="http://schemas.microsoft.com/office/drawing/2010/main" val="0"/>
              </a:ext>
            </a:extLst>
          </a:blip>
          <a:srcRect l="16110"/>
          <a:stretch/>
        </p:blipFill>
        <p:spPr>
          <a:xfrm>
            <a:off x="9414421" y="408247"/>
            <a:ext cx="2288903" cy="2144986"/>
          </a:xfrm>
          <a:prstGeom prst="rect">
            <a:avLst/>
          </a:prstGeom>
        </p:spPr>
      </p:pic>
      <p:pic>
        <p:nvPicPr>
          <p:cNvPr id="44" name="Imagen 43">
            <a:extLst>
              <a:ext uri="{FF2B5EF4-FFF2-40B4-BE49-F238E27FC236}">
                <a16:creationId xmlns:a16="http://schemas.microsoft.com/office/drawing/2014/main" id="{00000000-0008-0000-0100-000023000000}"/>
              </a:ext>
            </a:extLst>
          </p:cNvPr>
          <p:cNvPicPr>
            <a:picLocks noChangeAspect="1"/>
          </p:cNvPicPr>
          <p:nvPr/>
        </p:nvPicPr>
        <p:blipFill rotWithShape="1">
          <a:blip r:embed="rId15" cstate="email">
            <a:extLst>
              <a:ext uri="{28A0092B-C50C-407E-A947-70E740481C1C}">
                <a14:useLocalDpi xmlns:a14="http://schemas.microsoft.com/office/drawing/2010/main"/>
              </a:ext>
            </a:extLst>
          </a:blip>
          <a:srcRect t="8125" b="17114"/>
          <a:stretch/>
        </p:blipFill>
        <p:spPr>
          <a:xfrm>
            <a:off x="7597229" y="408249"/>
            <a:ext cx="1817192" cy="2152079"/>
          </a:xfrm>
          <a:prstGeom prst="rect">
            <a:avLst/>
          </a:prstGeom>
        </p:spPr>
      </p:pic>
      <p:sp>
        <p:nvSpPr>
          <p:cNvPr id="45" name="Rectángulo 44"/>
          <p:cNvSpPr/>
          <p:nvPr/>
        </p:nvSpPr>
        <p:spPr>
          <a:xfrm>
            <a:off x="7583766" y="2579463"/>
            <a:ext cx="1826465" cy="430887"/>
          </a:xfrm>
          <a:prstGeom prst="rect">
            <a:avLst/>
          </a:prstGeom>
        </p:spPr>
        <p:txBody>
          <a:bodyPr wrap="square">
            <a:spAutoFit/>
          </a:bodyPr>
          <a:lstStyle/>
          <a:p>
            <a:r>
              <a:rPr lang="es-ES" sz="1100" b="1" dirty="0" smtClean="0">
                <a:solidFill>
                  <a:schemeClr val="accent6"/>
                </a:solidFill>
                <a:latin typeface="Century Gothic" panose="020B0502020202020204" pitchFamily="34" charset="0"/>
              </a:rPr>
              <a:t>ARBORIZACIÓN</a:t>
            </a:r>
            <a:r>
              <a:rPr lang="es-ES" sz="1000" b="1" dirty="0">
                <a:latin typeface="Century Gothic" panose="020B0502020202020204" pitchFamily="34" charset="0"/>
              </a:rPr>
              <a:t/>
            </a:r>
            <a:br>
              <a:rPr lang="es-ES" sz="1000" b="1" dirty="0">
                <a:latin typeface="Century Gothic" panose="020B0502020202020204" pitchFamily="34" charset="0"/>
              </a:rPr>
            </a:br>
            <a:r>
              <a:rPr lang="es-ES" sz="1100" b="1" dirty="0">
                <a:solidFill>
                  <a:schemeClr val="bg2">
                    <a:lumMod val="50000"/>
                  </a:schemeClr>
                </a:solidFill>
                <a:latin typeface="Century Gothic" panose="020B0502020202020204" pitchFamily="34" charset="0"/>
              </a:rPr>
              <a:t>Vías y </a:t>
            </a:r>
            <a:r>
              <a:rPr lang="es-ES" sz="1100" b="1" dirty="0" smtClean="0">
                <a:solidFill>
                  <a:schemeClr val="bg2">
                    <a:lumMod val="50000"/>
                  </a:schemeClr>
                </a:solidFill>
                <a:latin typeface="Century Gothic" panose="020B0502020202020204" pitchFamily="34" charset="0"/>
              </a:rPr>
              <a:t>parques</a:t>
            </a:r>
            <a:endParaRPr lang="es-ES" sz="1100" b="1" dirty="0">
              <a:solidFill>
                <a:schemeClr val="bg2">
                  <a:lumMod val="50000"/>
                </a:schemeClr>
              </a:solidFill>
              <a:latin typeface="Century Gothic" panose="020B0502020202020204" pitchFamily="34" charset="0"/>
            </a:endParaRPr>
          </a:p>
        </p:txBody>
      </p:sp>
      <p:sp>
        <p:nvSpPr>
          <p:cNvPr id="46" name="Flecha derecha 45"/>
          <p:cNvSpPr/>
          <p:nvPr/>
        </p:nvSpPr>
        <p:spPr>
          <a:xfrm>
            <a:off x="9494150" y="2646328"/>
            <a:ext cx="247650" cy="197336"/>
          </a:xfrm>
          <a:prstGeom prst="rightArrow">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47" name="Rectángulo 46"/>
          <p:cNvSpPr/>
          <p:nvPr/>
        </p:nvSpPr>
        <p:spPr>
          <a:xfrm>
            <a:off x="9854294" y="2560330"/>
            <a:ext cx="1458094" cy="369332"/>
          </a:xfrm>
          <a:prstGeom prst="rect">
            <a:avLst/>
          </a:prstGeom>
        </p:spPr>
        <p:txBody>
          <a:bodyPr wrap="square">
            <a:spAutoFit/>
          </a:bodyPr>
          <a:lstStyle/>
          <a:p>
            <a:r>
              <a:rPr lang="es-ES" b="1" dirty="0" smtClean="0">
                <a:solidFill>
                  <a:schemeClr val="accent6"/>
                </a:solidFill>
                <a:latin typeface="Century Gothic" panose="020B0502020202020204" pitchFamily="34" charset="0"/>
              </a:rPr>
              <a:t>4388 u</a:t>
            </a:r>
            <a:endParaRPr lang="es-ES" b="1" dirty="0">
              <a:solidFill>
                <a:schemeClr val="accent4"/>
              </a:solidFill>
              <a:latin typeface="Century Gothic" panose="020B0502020202020204" pitchFamily="34" charset="0"/>
            </a:endParaRPr>
          </a:p>
        </p:txBody>
      </p:sp>
      <p:pic>
        <p:nvPicPr>
          <p:cNvPr id="48" name="Imagen 47"/>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611730" y="3290616"/>
            <a:ext cx="2241940" cy="2208534"/>
          </a:xfrm>
          <a:prstGeom prst="rect">
            <a:avLst/>
          </a:prstGeom>
        </p:spPr>
      </p:pic>
      <p:pic>
        <p:nvPicPr>
          <p:cNvPr id="49" name="Imagen 48">
            <a:extLst>
              <a:ext uri="{FF2B5EF4-FFF2-40B4-BE49-F238E27FC236}">
                <a16:creationId xmlns:a16="http://schemas.microsoft.com/office/drawing/2014/main" id="{00000000-0008-0000-0300-000016000000}"/>
              </a:ext>
            </a:extLst>
          </p:cNvPr>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4853669" y="3289596"/>
            <a:ext cx="2147206" cy="2183241"/>
          </a:xfrm>
          <a:prstGeom prst="rect">
            <a:avLst/>
          </a:prstGeom>
        </p:spPr>
      </p:pic>
      <p:sp>
        <p:nvSpPr>
          <p:cNvPr id="50" name="Rectángulo 49"/>
          <p:cNvSpPr/>
          <p:nvPr/>
        </p:nvSpPr>
        <p:spPr>
          <a:xfrm>
            <a:off x="2583141" y="5579838"/>
            <a:ext cx="4151034" cy="307777"/>
          </a:xfrm>
          <a:prstGeom prst="rect">
            <a:avLst/>
          </a:prstGeom>
        </p:spPr>
        <p:txBody>
          <a:bodyPr wrap="square" anchor="ctr">
            <a:spAutoFit/>
          </a:bodyPr>
          <a:lstStyle/>
          <a:p>
            <a:r>
              <a:rPr lang="es-ES" sz="1100" b="1" dirty="0" smtClean="0">
                <a:solidFill>
                  <a:schemeClr val="accent6"/>
                </a:solidFill>
                <a:latin typeface="Century Gothic" panose="020B0502020202020204" pitchFamily="34" charset="0"/>
              </a:rPr>
              <a:t>MANTENIMIENTO DE JARDINERAS  &gt;  </a:t>
            </a:r>
            <a:r>
              <a:rPr lang="es-ES" sz="1400" b="1" dirty="0" smtClean="0">
                <a:solidFill>
                  <a:schemeClr val="bg2">
                    <a:lumMod val="50000"/>
                  </a:schemeClr>
                </a:solidFill>
                <a:latin typeface="Century Gothic" panose="020B0502020202020204" pitchFamily="34" charset="0"/>
              </a:rPr>
              <a:t>33793 m2 </a:t>
            </a:r>
            <a:endParaRPr lang="es-ES" sz="1400" b="1" dirty="0">
              <a:solidFill>
                <a:schemeClr val="bg2">
                  <a:lumMod val="50000"/>
                </a:schemeClr>
              </a:solidFill>
              <a:latin typeface="Century Gothic" panose="020B0502020202020204" pitchFamily="34" charset="0"/>
            </a:endParaRPr>
          </a:p>
        </p:txBody>
      </p:sp>
      <p:sp>
        <p:nvSpPr>
          <p:cNvPr id="53" name="Rectángulo 52"/>
          <p:cNvSpPr/>
          <p:nvPr/>
        </p:nvSpPr>
        <p:spPr>
          <a:xfrm>
            <a:off x="7238693" y="5579317"/>
            <a:ext cx="1826465" cy="430887"/>
          </a:xfrm>
          <a:prstGeom prst="rect">
            <a:avLst/>
          </a:prstGeom>
        </p:spPr>
        <p:txBody>
          <a:bodyPr wrap="square">
            <a:spAutoFit/>
          </a:bodyPr>
          <a:lstStyle/>
          <a:p>
            <a:pPr>
              <a:spcAft>
                <a:spcPts val="0"/>
              </a:spcAft>
            </a:pPr>
            <a:r>
              <a:rPr lang="es-ES" sz="1100" b="1" dirty="0" smtClean="0">
                <a:solidFill>
                  <a:schemeClr val="accent6"/>
                </a:solidFill>
                <a:latin typeface="Century Gothic" panose="020B0502020202020204" pitchFamily="34" charset="0"/>
              </a:rPr>
              <a:t>VIVEROS producción</a:t>
            </a:r>
            <a:r>
              <a:rPr lang="es-ES" sz="1000" b="1" dirty="0">
                <a:latin typeface="Century Gothic" panose="020B0502020202020204" pitchFamily="34" charset="0"/>
              </a:rPr>
              <a:t/>
            </a:r>
            <a:br>
              <a:rPr lang="es-ES" sz="1000" b="1" dirty="0">
                <a:latin typeface="Century Gothic" panose="020B0502020202020204" pitchFamily="34" charset="0"/>
              </a:rPr>
            </a:br>
            <a:r>
              <a:rPr lang="es-ES" sz="1100" b="1" dirty="0">
                <a:solidFill>
                  <a:schemeClr val="bg2">
                    <a:lumMod val="50000"/>
                  </a:schemeClr>
                </a:solidFill>
                <a:latin typeface="Century Gothic" panose="020B0502020202020204" pitchFamily="34" charset="0"/>
              </a:rPr>
              <a:t>125.948 despachos</a:t>
            </a:r>
            <a:endParaRPr lang="es-EC" sz="1100" b="1" dirty="0">
              <a:solidFill>
                <a:schemeClr val="bg2">
                  <a:lumMod val="50000"/>
                </a:schemeClr>
              </a:solidFill>
              <a:latin typeface="Century Gothic" panose="020B0502020202020204" pitchFamily="34" charset="0"/>
            </a:endParaRPr>
          </a:p>
        </p:txBody>
      </p:sp>
      <p:sp>
        <p:nvSpPr>
          <p:cNvPr id="56" name="Rectángulo 55"/>
          <p:cNvSpPr/>
          <p:nvPr/>
        </p:nvSpPr>
        <p:spPr>
          <a:xfrm>
            <a:off x="2573616" y="5827488"/>
            <a:ext cx="2903259" cy="307777"/>
          </a:xfrm>
          <a:prstGeom prst="rect">
            <a:avLst/>
          </a:prstGeom>
        </p:spPr>
        <p:txBody>
          <a:bodyPr wrap="square" anchor="ctr">
            <a:spAutoFit/>
          </a:bodyPr>
          <a:lstStyle/>
          <a:p>
            <a:r>
              <a:rPr lang="es-ES" sz="1100" b="1" dirty="0" smtClean="0">
                <a:solidFill>
                  <a:schemeClr val="accent6"/>
                </a:solidFill>
                <a:latin typeface="Century Gothic" panose="020B0502020202020204" pitchFamily="34" charset="0"/>
              </a:rPr>
              <a:t>SIEMBRA DE PLANTAS &gt;  </a:t>
            </a:r>
            <a:r>
              <a:rPr lang="es-ES" sz="1400" b="1" dirty="0">
                <a:solidFill>
                  <a:schemeClr val="bg2">
                    <a:lumMod val="50000"/>
                  </a:schemeClr>
                </a:solidFill>
                <a:latin typeface="Century Gothic" panose="020B0502020202020204" pitchFamily="34" charset="0"/>
              </a:rPr>
              <a:t>119835</a:t>
            </a:r>
            <a:r>
              <a:rPr lang="es-ES" sz="1400" b="1" dirty="0" smtClean="0">
                <a:solidFill>
                  <a:schemeClr val="bg2">
                    <a:lumMod val="50000"/>
                  </a:schemeClr>
                </a:solidFill>
                <a:latin typeface="Century Gothic" panose="020B0502020202020204" pitchFamily="34" charset="0"/>
              </a:rPr>
              <a:t> u </a:t>
            </a:r>
            <a:endParaRPr lang="es-ES" sz="1400" b="1" dirty="0">
              <a:solidFill>
                <a:schemeClr val="bg2">
                  <a:lumMod val="50000"/>
                </a:schemeClr>
              </a:solidFill>
              <a:latin typeface="Century Gothic" panose="020B0502020202020204" pitchFamily="34" charset="0"/>
            </a:endParaRPr>
          </a:p>
        </p:txBody>
      </p:sp>
      <p:pic>
        <p:nvPicPr>
          <p:cNvPr id="57" name="Imagen 56"/>
          <p:cNvPicPr/>
          <p:nvPr/>
        </p:nvPicPr>
        <p:blipFill>
          <a:blip r:embed="rId18"/>
          <a:stretch>
            <a:fillRect/>
          </a:stretch>
        </p:blipFill>
        <p:spPr>
          <a:xfrm>
            <a:off x="7312305" y="3289596"/>
            <a:ext cx="1977796" cy="2183241"/>
          </a:xfrm>
          <a:prstGeom prst="rect">
            <a:avLst/>
          </a:prstGeom>
        </p:spPr>
      </p:pic>
      <p:pic>
        <p:nvPicPr>
          <p:cNvPr id="59" name="Imagen 58">
            <a:extLst>
              <a:ext uri="{FF2B5EF4-FFF2-40B4-BE49-F238E27FC236}">
                <a16:creationId xmlns:a16="http://schemas.microsoft.com/office/drawing/2014/main" id="{3CB0283A-B59E-40E7-957C-881B1543FE2B}"/>
              </a:ext>
            </a:extLst>
          </p:cNvPr>
          <p:cNvPicPr/>
          <p:nvPr/>
        </p:nvPicPr>
        <p:blipFill>
          <a:blip r:embed="rId19">
            <a:extLst>
              <a:ext uri="{28A0092B-C50C-407E-A947-70E740481C1C}">
                <a14:useLocalDpi xmlns:a14="http://schemas.microsoft.com/office/drawing/2010/main" val="0"/>
              </a:ext>
            </a:extLst>
          </a:blip>
          <a:stretch>
            <a:fillRect/>
          </a:stretch>
        </p:blipFill>
        <p:spPr>
          <a:xfrm>
            <a:off x="9547273" y="3289596"/>
            <a:ext cx="2156051" cy="2183240"/>
          </a:xfrm>
          <a:prstGeom prst="rect">
            <a:avLst/>
          </a:prstGeom>
        </p:spPr>
      </p:pic>
      <p:sp>
        <p:nvSpPr>
          <p:cNvPr id="60" name="Rectángulo 59"/>
          <p:cNvSpPr/>
          <p:nvPr/>
        </p:nvSpPr>
        <p:spPr>
          <a:xfrm>
            <a:off x="9486593" y="5579317"/>
            <a:ext cx="1826465" cy="430887"/>
          </a:xfrm>
          <a:prstGeom prst="rect">
            <a:avLst/>
          </a:prstGeom>
        </p:spPr>
        <p:txBody>
          <a:bodyPr wrap="square">
            <a:spAutoFit/>
          </a:bodyPr>
          <a:lstStyle/>
          <a:p>
            <a:pPr>
              <a:spcAft>
                <a:spcPts val="0"/>
              </a:spcAft>
            </a:pPr>
            <a:r>
              <a:rPr lang="es-ES" sz="1100" b="1" dirty="0" smtClean="0">
                <a:solidFill>
                  <a:schemeClr val="accent6"/>
                </a:solidFill>
                <a:latin typeface="Century Gothic" panose="020B0502020202020204" pitchFamily="34" charset="0"/>
              </a:rPr>
              <a:t>TALAS EMERGENTES</a:t>
            </a:r>
            <a:r>
              <a:rPr lang="es-ES" sz="1000" b="1" dirty="0">
                <a:latin typeface="Century Gothic" panose="020B0502020202020204" pitchFamily="34" charset="0"/>
              </a:rPr>
              <a:t/>
            </a:r>
            <a:br>
              <a:rPr lang="es-ES" sz="1000" b="1" dirty="0">
                <a:latin typeface="Century Gothic" panose="020B0502020202020204" pitchFamily="34" charset="0"/>
              </a:rPr>
            </a:br>
            <a:r>
              <a:rPr lang="es-ES" sz="1100" b="1" dirty="0" smtClean="0">
                <a:solidFill>
                  <a:schemeClr val="bg2">
                    <a:lumMod val="50000"/>
                  </a:schemeClr>
                </a:solidFill>
                <a:latin typeface="Century Gothic" panose="020B0502020202020204" pitchFamily="34" charset="0"/>
              </a:rPr>
              <a:t>592 u</a:t>
            </a:r>
            <a:endParaRPr lang="es-EC" sz="1100" b="1" dirty="0">
              <a:solidFill>
                <a:schemeClr val="bg2">
                  <a:lumMod val="50000"/>
                </a:schemeClr>
              </a:solidFill>
              <a:latin typeface="Century Gothic" panose="020B0502020202020204" pitchFamily="34" charset="0"/>
            </a:endParaRPr>
          </a:p>
        </p:txBody>
      </p:sp>
    </p:spTree>
    <p:extLst>
      <p:ext uri="{BB962C8B-B14F-4D97-AF65-F5344CB8AC3E}">
        <p14:creationId xmlns:p14="http://schemas.microsoft.com/office/powerpoint/2010/main" val="108496201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Imagen 44"/>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9875561" y="6219582"/>
            <a:ext cx="954678" cy="325684"/>
          </a:xfrm>
          <a:prstGeom prst="rect">
            <a:avLst/>
          </a:prstGeom>
        </p:spPr>
      </p:pic>
      <p:pic>
        <p:nvPicPr>
          <p:cNvPr id="47" name="Imagen 46"/>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868339" y="6117880"/>
            <a:ext cx="1112953" cy="515484"/>
          </a:xfrm>
          <a:prstGeom prst="rect">
            <a:avLst/>
          </a:prstGeom>
        </p:spPr>
      </p:pic>
      <p:sp>
        <p:nvSpPr>
          <p:cNvPr id="49" name="Rectángulo redondeado 48"/>
          <p:cNvSpPr/>
          <p:nvPr/>
        </p:nvSpPr>
        <p:spPr>
          <a:xfrm>
            <a:off x="498764" y="4292484"/>
            <a:ext cx="11388436" cy="305421"/>
          </a:xfrm>
          <a:prstGeom prst="roundRect">
            <a:avLst/>
          </a:prstGeom>
          <a:gradFill flip="none" rotWithShape="1">
            <a:gsLst>
              <a:gs pos="0">
                <a:srgbClr val="FFC000"/>
              </a:gs>
              <a:gs pos="31000">
                <a:srgbClr val="FF0000"/>
              </a:gs>
              <a:gs pos="62000">
                <a:schemeClr val="accent5">
                  <a:lumMod val="75000"/>
                </a:schemeClr>
              </a:gs>
              <a:gs pos="97000">
                <a:srgbClr val="009999"/>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grpSp>
        <p:nvGrpSpPr>
          <p:cNvPr id="50" name="Grupo 49"/>
          <p:cNvGrpSpPr/>
          <p:nvPr/>
        </p:nvGrpSpPr>
        <p:grpSpPr>
          <a:xfrm>
            <a:off x="487235" y="1553747"/>
            <a:ext cx="2044036" cy="2241263"/>
            <a:chOff x="831272" y="847898"/>
            <a:chExt cx="2085348" cy="3675514"/>
          </a:xfrm>
        </p:grpSpPr>
        <p:sp>
          <p:nvSpPr>
            <p:cNvPr id="51" name="Rectángulo 50"/>
            <p:cNvSpPr/>
            <p:nvPr/>
          </p:nvSpPr>
          <p:spPr>
            <a:xfrm>
              <a:off x="831273" y="847898"/>
              <a:ext cx="2085347" cy="3326381"/>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53" name="Rectángulo 52"/>
            <p:cNvSpPr/>
            <p:nvPr/>
          </p:nvSpPr>
          <p:spPr>
            <a:xfrm>
              <a:off x="831272" y="3654016"/>
              <a:ext cx="2085347" cy="52026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55" name="Rectángulo 7"/>
            <p:cNvSpPr/>
            <p:nvPr/>
          </p:nvSpPr>
          <p:spPr>
            <a:xfrm>
              <a:off x="1762298" y="3625995"/>
              <a:ext cx="1154321" cy="570140"/>
            </a:xfrm>
            <a:custGeom>
              <a:avLst/>
              <a:gdLst>
                <a:gd name="connsiteX0" fmla="*/ 0 w 1154321"/>
                <a:gd name="connsiteY0" fmla="*/ 0 h 520263"/>
                <a:gd name="connsiteX1" fmla="*/ 1154321 w 1154321"/>
                <a:gd name="connsiteY1" fmla="*/ 0 h 520263"/>
                <a:gd name="connsiteX2" fmla="*/ 1154321 w 1154321"/>
                <a:gd name="connsiteY2" fmla="*/ 520263 h 520263"/>
                <a:gd name="connsiteX3" fmla="*/ 0 w 1154321"/>
                <a:gd name="connsiteY3" fmla="*/ 520263 h 520263"/>
                <a:gd name="connsiteX4" fmla="*/ 0 w 1154321"/>
                <a:gd name="connsiteY4" fmla="*/ 0 h 520263"/>
                <a:gd name="connsiteX0" fmla="*/ 498763 w 1154321"/>
                <a:gd name="connsiteY0" fmla="*/ 49876 h 520263"/>
                <a:gd name="connsiteX1" fmla="*/ 1154321 w 1154321"/>
                <a:gd name="connsiteY1" fmla="*/ 0 h 520263"/>
                <a:gd name="connsiteX2" fmla="*/ 1154321 w 1154321"/>
                <a:gd name="connsiteY2" fmla="*/ 520263 h 520263"/>
                <a:gd name="connsiteX3" fmla="*/ 0 w 1154321"/>
                <a:gd name="connsiteY3" fmla="*/ 520263 h 520263"/>
                <a:gd name="connsiteX4" fmla="*/ 498763 w 1154321"/>
                <a:gd name="connsiteY4" fmla="*/ 49876 h 520263"/>
                <a:gd name="connsiteX0" fmla="*/ 548640 w 1154321"/>
                <a:gd name="connsiteY0" fmla="*/ 0 h 570140"/>
                <a:gd name="connsiteX1" fmla="*/ 1154321 w 1154321"/>
                <a:gd name="connsiteY1" fmla="*/ 49877 h 570140"/>
                <a:gd name="connsiteX2" fmla="*/ 1154321 w 1154321"/>
                <a:gd name="connsiteY2" fmla="*/ 570140 h 570140"/>
                <a:gd name="connsiteX3" fmla="*/ 0 w 1154321"/>
                <a:gd name="connsiteY3" fmla="*/ 570140 h 570140"/>
                <a:gd name="connsiteX4" fmla="*/ 548640 w 1154321"/>
                <a:gd name="connsiteY4" fmla="*/ 0 h 570140"/>
                <a:gd name="connsiteX0" fmla="*/ 548640 w 1154321"/>
                <a:gd name="connsiteY0" fmla="*/ 0 h 570140"/>
                <a:gd name="connsiteX1" fmla="*/ 1154321 w 1154321"/>
                <a:gd name="connsiteY1" fmla="*/ 49877 h 570140"/>
                <a:gd name="connsiteX2" fmla="*/ 1154321 w 1154321"/>
                <a:gd name="connsiteY2" fmla="*/ 570140 h 570140"/>
                <a:gd name="connsiteX3" fmla="*/ 0 w 1154321"/>
                <a:gd name="connsiteY3" fmla="*/ 570140 h 570140"/>
                <a:gd name="connsiteX4" fmla="*/ 548640 w 1154321"/>
                <a:gd name="connsiteY4" fmla="*/ 0 h 570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4321" h="570140">
                  <a:moveTo>
                    <a:pt x="548640" y="0"/>
                  </a:moveTo>
                  <a:lnTo>
                    <a:pt x="1154321" y="49877"/>
                  </a:lnTo>
                  <a:lnTo>
                    <a:pt x="1154321" y="570140"/>
                  </a:lnTo>
                  <a:lnTo>
                    <a:pt x="0" y="570140"/>
                  </a:lnTo>
                  <a:cubicBezTo>
                    <a:pt x="182880" y="380093"/>
                    <a:pt x="116378" y="173421"/>
                    <a:pt x="548640" y="0"/>
                  </a:cubicBez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56" name="Triángulo isósceles 55"/>
            <p:cNvSpPr/>
            <p:nvPr/>
          </p:nvSpPr>
          <p:spPr>
            <a:xfrm flipV="1">
              <a:off x="1531332" y="4174279"/>
              <a:ext cx="461931" cy="349133"/>
            </a:xfrm>
            <a:prstGeom prs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grpSp>
      <p:grpSp>
        <p:nvGrpSpPr>
          <p:cNvPr id="57" name="Grupo 56"/>
          <p:cNvGrpSpPr/>
          <p:nvPr/>
        </p:nvGrpSpPr>
        <p:grpSpPr>
          <a:xfrm>
            <a:off x="2791273" y="1553746"/>
            <a:ext cx="2044036" cy="2236643"/>
            <a:chOff x="831272" y="847898"/>
            <a:chExt cx="2085348" cy="3675514"/>
          </a:xfrm>
        </p:grpSpPr>
        <p:sp>
          <p:nvSpPr>
            <p:cNvPr id="58" name="Rectángulo 57"/>
            <p:cNvSpPr/>
            <p:nvPr/>
          </p:nvSpPr>
          <p:spPr>
            <a:xfrm>
              <a:off x="831273" y="847898"/>
              <a:ext cx="2085347" cy="3326381"/>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91" name="Rectángulo 90"/>
            <p:cNvSpPr/>
            <p:nvPr/>
          </p:nvSpPr>
          <p:spPr>
            <a:xfrm>
              <a:off x="831272" y="3654016"/>
              <a:ext cx="2085347" cy="520263"/>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92" name="Rectángulo 7"/>
            <p:cNvSpPr/>
            <p:nvPr/>
          </p:nvSpPr>
          <p:spPr>
            <a:xfrm>
              <a:off x="1762298" y="3625995"/>
              <a:ext cx="1154321" cy="570140"/>
            </a:xfrm>
            <a:custGeom>
              <a:avLst/>
              <a:gdLst>
                <a:gd name="connsiteX0" fmla="*/ 0 w 1154321"/>
                <a:gd name="connsiteY0" fmla="*/ 0 h 520263"/>
                <a:gd name="connsiteX1" fmla="*/ 1154321 w 1154321"/>
                <a:gd name="connsiteY1" fmla="*/ 0 h 520263"/>
                <a:gd name="connsiteX2" fmla="*/ 1154321 w 1154321"/>
                <a:gd name="connsiteY2" fmla="*/ 520263 h 520263"/>
                <a:gd name="connsiteX3" fmla="*/ 0 w 1154321"/>
                <a:gd name="connsiteY3" fmla="*/ 520263 h 520263"/>
                <a:gd name="connsiteX4" fmla="*/ 0 w 1154321"/>
                <a:gd name="connsiteY4" fmla="*/ 0 h 520263"/>
                <a:gd name="connsiteX0" fmla="*/ 498763 w 1154321"/>
                <a:gd name="connsiteY0" fmla="*/ 49876 h 520263"/>
                <a:gd name="connsiteX1" fmla="*/ 1154321 w 1154321"/>
                <a:gd name="connsiteY1" fmla="*/ 0 h 520263"/>
                <a:gd name="connsiteX2" fmla="*/ 1154321 w 1154321"/>
                <a:gd name="connsiteY2" fmla="*/ 520263 h 520263"/>
                <a:gd name="connsiteX3" fmla="*/ 0 w 1154321"/>
                <a:gd name="connsiteY3" fmla="*/ 520263 h 520263"/>
                <a:gd name="connsiteX4" fmla="*/ 498763 w 1154321"/>
                <a:gd name="connsiteY4" fmla="*/ 49876 h 520263"/>
                <a:gd name="connsiteX0" fmla="*/ 548640 w 1154321"/>
                <a:gd name="connsiteY0" fmla="*/ 0 h 570140"/>
                <a:gd name="connsiteX1" fmla="*/ 1154321 w 1154321"/>
                <a:gd name="connsiteY1" fmla="*/ 49877 h 570140"/>
                <a:gd name="connsiteX2" fmla="*/ 1154321 w 1154321"/>
                <a:gd name="connsiteY2" fmla="*/ 570140 h 570140"/>
                <a:gd name="connsiteX3" fmla="*/ 0 w 1154321"/>
                <a:gd name="connsiteY3" fmla="*/ 570140 h 570140"/>
                <a:gd name="connsiteX4" fmla="*/ 548640 w 1154321"/>
                <a:gd name="connsiteY4" fmla="*/ 0 h 570140"/>
                <a:gd name="connsiteX0" fmla="*/ 548640 w 1154321"/>
                <a:gd name="connsiteY0" fmla="*/ 0 h 570140"/>
                <a:gd name="connsiteX1" fmla="*/ 1154321 w 1154321"/>
                <a:gd name="connsiteY1" fmla="*/ 49877 h 570140"/>
                <a:gd name="connsiteX2" fmla="*/ 1154321 w 1154321"/>
                <a:gd name="connsiteY2" fmla="*/ 570140 h 570140"/>
                <a:gd name="connsiteX3" fmla="*/ 0 w 1154321"/>
                <a:gd name="connsiteY3" fmla="*/ 570140 h 570140"/>
                <a:gd name="connsiteX4" fmla="*/ 548640 w 1154321"/>
                <a:gd name="connsiteY4" fmla="*/ 0 h 570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4321" h="570140">
                  <a:moveTo>
                    <a:pt x="548640" y="0"/>
                  </a:moveTo>
                  <a:lnTo>
                    <a:pt x="1154321" y="49877"/>
                  </a:lnTo>
                  <a:lnTo>
                    <a:pt x="1154321" y="570140"/>
                  </a:lnTo>
                  <a:lnTo>
                    <a:pt x="0" y="570140"/>
                  </a:lnTo>
                  <a:cubicBezTo>
                    <a:pt x="182880" y="380093"/>
                    <a:pt x="116378" y="173421"/>
                    <a:pt x="548640" y="0"/>
                  </a:cubicBez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93" name="Triángulo isósceles 92"/>
            <p:cNvSpPr/>
            <p:nvPr/>
          </p:nvSpPr>
          <p:spPr>
            <a:xfrm flipV="1">
              <a:off x="1531332" y="4174279"/>
              <a:ext cx="461931" cy="349133"/>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grpSp>
      <p:grpSp>
        <p:nvGrpSpPr>
          <p:cNvPr id="94" name="Grupo 93"/>
          <p:cNvGrpSpPr/>
          <p:nvPr/>
        </p:nvGrpSpPr>
        <p:grpSpPr>
          <a:xfrm>
            <a:off x="7455287" y="1553746"/>
            <a:ext cx="2044036" cy="2236644"/>
            <a:chOff x="831272" y="847898"/>
            <a:chExt cx="2085348" cy="3675514"/>
          </a:xfrm>
        </p:grpSpPr>
        <p:sp>
          <p:nvSpPr>
            <p:cNvPr id="95" name="Rectángulo 94"/>
            <p:cNvSpPr/>
            <p:nvPr/>
          </p:nvSpPr>
          <p:spPr>
            <a:xfrm>
              <a:off x="831273" y="847898"/>
              <a:ext cx="2085347" cy="3326381"/>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96" name="Rectángulo 95"/>
            <p:cNvSpPr/>
            <p:nvPr/>
          </p:nvSpPr>
          <p:spPr>
            <a:xfrm>
              <a:off x="831272" y="3654016"/>
              <a:ext cx="2085347" cy="520263"/>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97" name="Rectángulo 7"/>
            <p:cNvSpPr/>
            <p:nvPr/>
          </p:nvSpPr>
          <p:spPr>
            <a:xfrm>
              <a:off x="1762298" y="3625995"/>
              <a:ext cx="1154321" cy="570140"/>
            </a:xfrm>
            <a:custGeom>
              <a:avLst/>
              <a:gdLst>
                <a:gd name="connsiteX0" fmla="*/ 0 w 1154321"/>
                <a:gd name="connsiteY0" fmla="*/ 0 h 520263"/>
                <a:gd name="connsiteX1" fmla="*/ 1154321 w 1154321"/>
                <a:gd name="connsiteY1" fmla="*/ 0 h 520263"/>
                <a:gd name="connsiteX2" fmla="*/ 1154321 w 1154321"/>
                <a:gd name="connsiteY2" fmla="*/ 520263 h 520263"/>
                <a:gd name="connsiteX3" fmla="*/ 0 w 1154321"/>
                <a:gd name="connsiteY3" fmla="*/ 520263 h 520263"/>
                <a:gd name="connsiteX4" fmla="*/ 0 w 1154321"/>
                <a:gd name="connsiteY4" fmla="*/ 0 h 520263"/>
                <a:gd name="connsiteX0" fmla="*/ 498763 w 1154321"/>
                <a:gd name="connsiteY0" fmla="*/ 49876 h 520263"/>
                <a:gd name="connsiteX1" fmla="*/ 1154321 w 1154321"/>
                <a:gd name="connsiteY1" fmla="*/ 0 h 520263"/>
                <a:gd name="connsiteX2" fmla="*/ 1154321 w 1154321"/>
                <a:gd name="connsiteY2" fmla="*/ 520263 h 520263"/>
                <a:gd name="connsiteX3" fmla="*/ 0 w 1154321"/>
                <a:gd name="connsiteY3" fmla="*/ 520263 h 520263"/>
                <a:gd name="connsiteX4" fmla="*/ 498763 w 1154321"/>
                <a:gd name="connsiteY4" fmla="*/ 49876 h 520263"/>
                <a:gd name="connsiteX0" fmla="*/ 548640 w 1154321"/>
                <a:gd name="connsiteY0" fmla="*/ 0 h 570140"/>
                <a:gd name="connsiteX1" fmla="*/ 1154321 w 1154321"/>
                <a:gd name="connsiteY1" fmla="*/ 49877 h 570140"/>
                <a:gd name="connsiteX2" fmla="*/ 1154321 w 1154321"/>
                <a:gd name="connsiteY2" fmla="*/ 570140 h 570140"/>
                <a:gd name="connsiteX3" fmla="*/ 0 w 1154321"/>
                <a:gd name="connsiteY3" fmla="*/ 570140 h 570140"/>
                <a:gd name="connsiteX4" fmla="*/ 548640 w 1154321"/>
                <a:gd name="connsiteY4" fmla="*/ 0 h 570140"/>
                <a:gd name="connsiteX0" fmla="*/ 548640 w 1154321"/>
                <a:gd name="connsiteY0" fmla="*/ 0 h 570140"/>
                <a:gd name="connsiteX1" fmla="*/ 1154321 w 1154321"/>
                <a:gd name="connsiteY1" fmla="*/ 49877 h 570140"/>
                <a:gd name="connsiteX2" fmla="*/ 1154321 w 1154321"/>
                <a:gd name="connsiteY2" fmla="*/ 570140 h 570140"/>
                <a:gd name="connsiteX3" fmla="*/ 0 w 1154321"/>
                <a:gd name="connsiteY3" fmla="*/ 570140 h 570140"/>
                <a:gd name="connsiteX4" fmla="*/ 548640 w 1154321"/>
                <a:gd name="connsiteY4" fmla="*/ 0 h 570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4321" h="570140">
                  <a:moveTo>
                    <a:pt x="548640" y="0"/>
                  </a:moveTo>
                  <a:lnTo>
                    <a:pt x="1154321" y="49877"/>
                  </a:lnTo>
                  <a:lnTo>
                    <a:pt x="1154321" y="570140"/>
                  </a:lnTo>
                  <a:lnTo>
                    <a:pt x="0" y="570140"/>
                  </a:lnTo>
                  <a:cubicBezTo>
                    <a:pt x="182880" y="380093"/>
                    <a:pt x="116378" y="173421"/>
                    <a:pt x="548640" y="0"/>
                  </a:cubicBez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98" name="Triángulo isósceles 97"/>
            <p:cNvSpPr/>
            <p:nvPr/>
          </p:nvSpPr>
          <p:spPr>
            <a:xfrm flipV="1">
              <a:off x="1531332" y="4174279"/>
              <a:ext cx="461931" cy="349133"/>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grpSp>
      <p:grpSp>
        <p:nvGrpSpPr>
          <p:cNvPr id="99" name="Grupo 98"/>
          <p:cNvGrpSpPr/>
          <p:nvPr/>
        </p:nvGrpSpPr>
        <p:grpSpPr>
          <a:xfrm>
            <a:off x="9772032" y="1553746"/>
            <a:ext cx="2044036" cy="2236644"/>
            <a:chOff x="831272" y="847898"/>
            <a:chExt cx="2085348" cy="3675514"/>
          </a:xfrm>
        </p:grpSpPr>
        <p:sp>
          <p:nvSpPr>
            <p:cNvPr id="100" name="Rectángulo 99"/>
            <p:cNvSpPr/>
            <p:nvPr/>
          </p:nvSpPr>
          <p:spPr>
            <a:xfrm>
              <a:off x="831273" y="847898"/>
              <a:ext cx="2085347" cy="3326381"/>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01" name="Rectángulo 100"/>
            <p:cNvSpPr/>
            <p:nvPr/>
          </p:nvSpPr>
          <p:spPr>
            <a:xfrm>
              <a:off x="831272" y="3654016"/>
              <a:ext cx="2085347" cy="520263"/>
            </a:xfrm>
            <a:prstGeom prst="rect">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02" name="Rectángulo 7"/>
            <p:cNvSpPr/>
            <p:nvPr/>
          </p:nvSpPr>
          <p:spPr>
            <a:xfrm>
              <a:off x="1762298" y="3625995"/>
              <a:ext cx="1154321" cy="570140"/>
            </a:xfrm>
            <a:custGeom>
              <a:avLst/>
              <a:gdLst>
                <a:gd name="connsiteX0" fmla="*/ 0 w 1154321"/>
                <a:gd name="connsiteY0" fmla="*/ 0 h 520263"/>
                <a:gd name="connsiteX1" fmla="*/ 1154321 w 1154321"/>
                <a:gd name="connsiteY1" fmla="*/ 0 h 520263"/>
                <a:gd name="connsiteX2" fmla="*/ 1154321 w 1154321"/>
                <a:gd name="connsiteY2" fmla="*/ 520263 h 520263"/>
                <a:gd name="connsiteX3" fmla="*/ 0 w 1154321"/>
                <a:gd name="connsiteY3" fmla="*/ 520263 h 520263"/>
                <a:gd name="connsiteX4" fmla="*/ 0 w 1154321"/>
                <a:gd name="connsiteY4" fmla="*/ 0 h 520263"/>
                <a:gd name="connsiteX0" fmla="*/ 498763 w 1154321"/>
                <a:gd name="connsiteY0" fmla="*/ 49876 h 520263"/>
                <a:gd name="connsiteX1" fmla="*/ 1154321 w 1154321"/>
                <a:gd name="connsiteY1" fmla="*/ 0 h 520263"/>
                <a:gd name="connsiteX2" fmla="*/ 1154321 w 1154321"/>
                <a:gd name="connsiteY2" fmla="*/ 520263 h 520263"/>
                <a:gd name="connsiteX3" fmla="*/ 0 w 1154321"/>
                <a:gd name="connsiteY3" fmla="*/ 520263 h 520263"/>
                <a:gd name="connsiteX4" fmla="*/ 498763 w 1154321"/>
                <a:gd name="connsiteY4" fmla="*/ 49876 h 520263"/>
                <a:gd name="connsiteX0" fmla="*/ 548640 w 1154321"/>
                <a:gd name="connsiteY0" fmla="*/ 0 h 570140"/>
                <a:gd name="connsiteX1" fmla="*/ 1154321 w 1154321"/>
                <a:gd name="connsiteY1" fmla="*/ 49877 h 570140"/>
                <a:gd name="connsiteX2" fmla="*/ 1154321 w 1154321"/>
                <a:gd name="connsiteY2" fmla="*/ 570140 h 570140"/>
                <a:gd name="connsiteX3" fmla="*/ 0 w 1154321"/>
                <a:gd name="connsiteY3" fmla="*/ 570140 h 570140"/>
                <a:gd name="connsiteX4" fmla="*/ 548640 w 1154321"/>
                <a:gd name="connsiteY4" fmla="*/ 0 h 570140"/>
                <a:gd name="connsiteX0" fmla="*/ 548640 w 1154321"/>
                <a:gd name="connsiteY0" fmla="*/ 0 h 570140"/>
                <a:gd name="connsiteX1" fmla="*/ 1154321 w 1154321"/>
                <a:gd name="connsiteY1" fmla="*/ 49877 h 570140"/>
                <a:gd name="connsiteX2" fmla="*/ 1154321 w 1154321"/>
                <a:gd name="connsiteY2" fmla="*/ 570140 h 570140"/>
                <a:gd name="connsiteX3" fmla="*/ 0 w 1154321"/>
                <a:gd name="connsiteY3" fmla="*/ 570140 h 570140"/>
                <a:gd name="connsiteX4" fmla="*/ 548640 w 1154321"/>
                <a:gd name="connsiteY4" fmla="*/ 0 h 570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4321" h="570140">
                  <a:moveTo>
                    <a:pt x="548640" y="0"/>
                  </a:moveTo>
                  <a:lnTo>
                    <a:pt x="1154321" y="49877"/>
                  </a:lnTo>
                  <a:lnTo>
                    <a:pt x="1154321" y="570140"/>
                  </a:lnTo>
                  <a:lnTo>
                    <a:pt x="0" y="570140"/>
                  </a:lnTo>
                  <a:cubicBezTo>
                    <a:pt x="182880" y="380093"/>
                    <a:pt x="116378" y="173421"/>
                    <a:pt x="548640" y="0"/>
                  </a:cubicBez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03" name="Triángulo isósceles 102"/>
            <p:cNvSpPr/>
            <p:nvPr/>
          </p:nvSpPr>
          <p:spPr>
            <a:xfrm flipV="1">
              <a:off x="1531332" y="4174279"/>
              <a:ext cx="461931" cy="349133"/>
            </a:xfrm>
            <a:prstGeom prst="triangle">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grpSp>
      <p:sp>
        <p:nvSpPr>
          <p:cNvPr id="104" name="Elipse 103"/>
          <p:cNvSpPr/>
          <p:nvPr/>
        </p:nvSpPr>
        <p:spPr>
          <a:xfrm>
            <a:off x="1095691" y="4174171"/>
            <a:ext cx="530516" cy="530517"/>
          </a:xfrm>
          <a:prstGeom prst="ellipse">
            <a:avLst/>
          </a:prstGeom>
          <a:solidFill>
            <a:srgbClr val="FFC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05" name="Elipse 104"/>
          <p:cNvSpPr/>
          <p:nvPr/>
        </p:nvSpPr>
        <p:spPr>
          <a:xfrm>
            <a:off x="3393088" y="4174171"/>
            <a:ext cx="530516" cy="530517"/>
          </a:xfrm>
          <a:prstGeom prst="ellipse">
            <a:avLst/>
          </a:prstGeom>
          <a:solidFill>
            <a:srgbClr val="FF0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06" name="Elipse 105"/>
          <p:cNvSpPr/>
          <p:nvPr/>
        </p:nvSpPr>
        <p:spPr>
          <a:xfrm>
            <a:off x="5715601" y="4174171"/>
            <a:ext cx="530516" cy="530517"/>
          </a:xfrm>
          <a:prstGeom prst="ellipse">
            <a:avLst/>
          </a:prstGeom>
          <a:solidFill>
            <a:srgbClr val="CC006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07" name="Elipse 106"/>
          <p:cNvSpPr/>
          <p:nvPr/>
        </p:nvSpPr>
        <p:spPr>
          <a:xfrm>
            <a:off x="8102610" y="4174171"/>
            <a:ext cx="530516" cy="530517"/>
          </a:xfrm>
          <a:prstGeom prst="ellipse">
            <a:avLst/>
          </a:prstGeom>
          <a:solidFill>
            <a:srgbClr val="0070C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08" name="Elipse 107"/>
          <p:cNvSpPr/>
          <p:nvPr/>
        </p:nvSpPr>
        <p:spPr>
          <a:xfrm>
            <a:off x="10419355" y="4174171"/>
            <a:ext cx="530516" cy="530517"/>
          </a:xfrm>
          <a:prstGeom prst="ellipse">
            <a:avLst/>
          </a:prstGeom>
          <a:solidFill>
            <a:srgbClr val="009999"/>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09" name="CuadroTexto 108"/>
          <p:cNvSpPr txBox="1"/>
          <p:nvPr/>
        </p:nvSpPr>
        <p:spPr>
          <a:xfrm>
            <a:off x="523030" y="1822501"/>
            <a:ext cx="1972444" cy="1169551"/>
          </a:xfrm>
          <a:prstGeom prst="rect">
            <a:avLst/>
          </a:prstGeom>
          <a:noFill/>
        </p:spPr>
        <p:txBody>
          <a:bodyPr wrap="square" rtlCol="0">
            <a:spAutoFit/>
          </a:bodyPr>
          <a:lstStyle/>
          <a:p>
            <a:pPr algn="just"/>
            <a:r>
              <a:rPr lang="es-EC" sz="1000" dirty="0" smtClean="0">
                <a:latin typeface="Arial" panose="020B0604020202020204" pitchFamily="34" charset="0"/>
                <a:cs typeface="Arial" panose="020B0604020202020204" pitchFamily="34" charset="0"/>
              </a:rPr>
              <a:t>Artículo </a:t>
            </a:r>
            <a:r>
              <a:rPr lang="es-EC" sz="1000" dirty="0">
                <a:latin typeface="Arial" panose="020B0604020202020204" pitchFamily="34" charset="0"/>
                <a:cs typeface="Arial" panose="020B0604020202020204" pitchFamily="34" charset="0"/>
              </a:rPr>
              <a:t>1 de la Resolución No. A 003 - </a:t>
            </a:r>
            <a:r>
              <a:rPr lang="es-EC" sz="1000" dirty="0" smtClean="0">
                <a:latin typeface="Arial" panose="020B0604020202020204" pitchFamily="34" charset="0"/>
                <a:cs typeface="Arial" panose="020B0604020202020204" pitchFamily="34" charset="0"/>
              </a:rPr>
              <a:t>2021, </a:t>
            </a:r>
            <a:r>
              <a:rPr lang="es-EC" sz="1000" b="1" dirty="0" smtClean="0">
                <a:latin typeface="Arial" panose="020B0604020202020204" pitchFamily="34" charset="0"/>
                <a:cs typeface="Arial" panose="020B0604020202020204" pitchFamily="34" charset="0"/>
              </a:rPr>
              <a:t>(</a:t>
            </a:r>
            <a:r>
              <a:rPr lang="es-EC" sz="1000" b="1" dirty="0">
                <a:latin typeface="Arial" panose="020B0604020202020204" pitchFamily="34" charset="0"/>
                <a:cs typeface="Arial" panose="020B0604020202020204" pitchFamily="34" charset="0"/>
              </a:rPr>
              <a:t>ii) optimización de gasto; y (iii) programación de caja y disponibilidad de fondos </a:t>
            </a:r>
            <a:r>
              <a:rPr lang="es-EC" sz="1000" b="1" dirty="0" smtClean="0">
                <a:latin typeface="Arial" panose="020B0604020202020204" pitchFamily="34" charset="0"/>
                <a:cs typeface="Arial" panose="020B0604020202020204" pitchFamily="34" charset="0"/>
              </a:rPr>
              <a:t>del </a:t>
            </a:r>
            <a:r>
              <a:rPr lang="es-EC" sz="1000" dirty="0" smtClean="0">
                <a:latin typeface="Arial" panose="020B0604020202020204" pitchFamily="34" charset="0"/>
                <a:cs typeface="Arial" panose="020B0604020202020204" pitchFamily="34" charset="0"/>
              </a:rPr>
              <a:t>GAD </a:t>
            </a:r>
            <a:r>
              <a:rPr lang="es-EC" sz="1000" dirty="0">
                <a:latin typeface="Arial" panose="020B0604020202020204" pitchFamily="34" charset="0"/>
                <a:cs typeface="Arial" panose="020B0604020202020204" pitchFamily="34" charset="0"/>
              </a:rPr>
              <a:t>DMQ y sus órganos </a:t>
            </a:r>
            <a:r>
              <a:rPr lang="es-EC" sz="1000" dirty="0" smtClean="0">
                <a:latin typeface="Arial" panose="020B0604020202020204" pitchFamily="34" charset="0"/>
                <a:cs typeface="Arial" panose="020B0604020202020204" pitchFamily="34" charset="0"/>
              </a:rPr>
              <a:t>adscritos</a:t>
            </a:r>
            <a:r>
              <a:rPr lang="es-EC" sz="1000" dirty="0">
                <a:latin typeface="Arial" panose="020B0604020202020204" pitchFamily="34" charset="0"/>
                <a:cs typeface="Arial" panose="020B0604020202020204" pitchFamily="34" charset="0"/>
              </a:rPr>
              <a:t>.</a:t>
            </a:r>
          </a:p>
          <a:p>
            <a:r>
              <a:rPr lang="es-EC" sz="1000" dirty="0"/>
              <a:t> </a:t>
            </a:r>
          </a:p>
        </p:txBody>
      </p:sp>
      <p:sp>
        <p:nvSpPr>
          <p:cNvPr id="110" name="CuadroTexto 109"/>
          <p:cNvSpPr txBox="1"/>
          <p:nvPr/>
        </p:nvSpPr>
        <p:spPr>
          <a:xfrm>
            <a:off x="1056698" y="3208809"/>
            <a:ext cx="883475" cy="400110"/>
          </a:xfrm>
          <a:prstGeom prst="rect">
            <a:avLst/>
          </a:prstGeom>
          <a:noFill/>
        </p:spPr>
        <p:txBody>
          <a:bodyPr wrap="square" rtlCol="0">
            <a:spAutoFit/>
          </a:bodyPr>
          <a:lstStyle/>
          <a:p>
            <a:r>
              <a:rPr lang="es-EC" sz="2000" b="1" dirty="0" smtClean="0">
                <a:solidFill>
                  <a:schemeClr val="bg1"/>
                </a:solidFill>
                <a:latin typeface="Arial" panose="020B0604020202020204" pitchFamily="34" charset="0"/>
                <a:cs typeface="Arial" panose="020B0604020202020204" pitchFamily="34" charset="0"/>
              </a:rPr>
              <a:t>2021</a:t>
            </a:r>
            <a:endParaRPr lang="es-EC" sz="2000" b="1" dirty="0">
              <a:solidFill>
                <a:schemeClr val="bg1"/>
              </a:solidFill>
              <a:latin typeface="Arial" panose="020B0604020202020204" pitchFamily="34" charset="0"/>
              <a:cs typeface="Arial" panose="020B0604020202020204" pitchFamily="34" charset="0"/>
            </a:endParaRPr>
          </a:p>
        </p:txBody>
      </p:sp>
      <p:sp>
        <p:nvSpPr>
          <p:cNvPr id="111" name="CuadroTexto 110"/>
          <p:cNvSpPr txBox="1"/>
          <p:nvPr/>
        </p:nvSpPr>
        <p:spPr>
          <a:xfrm>
            <a:off x="2782490" y="1781021"/>
            <a:ext cx="1972444" cy="1169551"/>
          </a:xfrm>
          <a:prstGeom prst="rect">
            <a:avLst/>
          </a:prstGeom>
          <a:noFill/>
        </p:spPr>
        <p:txBody>
          <a:bodyPr wrap="square" rtlCol="0">
            <a:spAutoFit/>
          </a:bodyPr>
          <a:lstStyle/>
          <a:p>
            <a:pPr algn="just"/>
            <a:r>
              <a:rPr lang="es-EC" sz="1000" dirty="0">
                <a:latin typeface="Arial" panose="020B0604020202020204" pitchFamily="34" charset="0"/>
                <a:cs typeface="Arial" panose="020B0604020202020204" pitchFamily="34" charset="0"/>
              </a:rPr>
              <a:t>A</a:t>
            </a:r>
            <a:r>
              <a:rPr lang="es-EC" sz="1000" dirty="0" smtClean="0">
                <a:latin typeface="Arial" panose="020B0604020202020204" pitchFamily="34" charset="0"/>
                <a:cs typeface="Arial" panose="020B0604020202020204" pitchFamily="34" charset="0"/>
              </a:rPr>
              <a:t>rtículo </a:t>
            </a:r>
            <a:r>
              <a:rPr lang="es-EC" sz="1000" dirty="0">
                <a:latin typeface="Arial" panose="020B0604020202020204" pitchFamily="34" charset="0"/>
                <a:cs typeface="Arial" panose="020B0604020202020204" pitchFamily="34" charset="0"/>
              </a:rPr>
              <a:t>11 de la misma Resolución: </a:t>
            </a:r>
            <a:r>
              <a:rPr lang="es-EC" sz="1000" b="1" dirty="0">
                <a:latin typeface="Arial" panose="020B0604020202020204" pitchFamily="34" charset="0"/>
                <a:cs typeface="Arial" panose="020B0604020202020204" pitchFamily="34" charset="0"/>
              </a:rPr>
              <a:t>Optimización de servicios </a:t>
            </a:r>
            <a:r>
              <a:rPr lang="es-EC" sz="1000" b="1" dirty="0" smtClean="0">
                <a:latin typeface="Arial" panose="020B0604020202020204" pitchFamily="34" charset="0"/>
                <a:cs typeface="Arial" panose="020B0604020202020204" pitchFamily="34" charset="0"/>
              </a:rPr>
              <a:t>se </a:t>
            </a:r>
            <a:r>
              <a:rPr lang="es-EC" sz="1000" i="1" dirty="0" smtClean="0">
                <a:latin typeface="Arial" panose="020B0604020202020204" pitchFamily="34" charset="0"/>
                <a:cs typeface="Arial" panose="020B0604020202020204" pitchFamily="34" charset="0"/>
              </a:rPr>
              <a:t>(</a:t>
            </a:r>
            <a:r>
              <a:rPr lang="es-EC" sz="1000" i="1" dirty="0">
                <a:latin typeface="Arial" panose="020B0604020202020204" pitchFamily="34" charset="0"/>
                <a:cs typeface="Arial" panose="020B0604020202020204" pitchFamily="34" charset="0"/>
              </a:rPr>
              <a:t>i) limpieza; </a:t>
            </a:r>
            <a:r>
              <a:rPr lang="es-EC" sz="1000" b="1" i="1" dirty="0" smtClean="0">
                <a:latin typeface="Arial" panose="020B0604020202020204" pitchFamily="34" charset="0"/>
                <a:cs typeface="Arial" panose="020B0604020202020204" pitchFamily="34" charset="0"/>
              </a:rPr>
              <a:t>(ii</a:t>
            </a:r>
            <a:r>
              <a:rPr lang="es-EC" sz="1000" b="1" i="1" dirty="0">
                <a:latin typeface="Arial" panose="020B0604020202020204" pitchFamily="34" charset="0"/>
                <a:cs typeface="Arial" panose="020B0604020202020204" pitchFamily="34" charset="0"/>
              </a:rPr>
              <a:t>) seguridad y </a:t>
            </a:r>
            <a:r>
              <a:rPr lang="es-EC" sz="1000" b="1" i="1" dirty="0" smtClean="0">
                <a:latin typeface="Arial" panose="020B0604020202020204" pitchFamily="34" charset="0"/>
                <a:cs typeface="Arial" panose="020B0604020202020204" pitchFamily="34" charset="0"/>
              </a:rPr>
              <a:t>vigilancia privada</a:t>
            </a:r>
            <a:r>
              <a:rPr lang="es-EC" sz="1000" b="1" i="1" dirty="0">
                <a:latin typeface="Arial" panose="020B0604020202020204" pitchFamily="34" charset="0"/>
                <a:cs typeface="Arial" panose="020B0604020202020204" pitchFamily="34" charset="0"/>
              </a:rPr>
              <a:t>; (iii) transporte; y, (IV) demás que se estimen necesarios (…)”</a:t>
            </a:r>
          </a:p>
        </p:txBody>
      </p:sp>
      <p:sp>
        <p:nvSpPr>
          <p:cNvPr id="112" name="CuadroTexto 111"/>
          <p:cNvSpPr txBox="1"/>
          <p:nvPr/>
        </p:nvSpPr>
        <p:spPr>
          <a:xfrm>
            <a:off x="9772967" y="1455534"/>
            <a:ext cx="1972444" cy="246221"/>
          </a:xfrm>
          <a:prstGeom prst="rect">
            <a:avLst/>
          </a:prstGeom>
          <a:noFill/>
        </p:spPr>
        <p:txBody>
          <a:bodyPr wrap="square" rtlCol="0">
            <a:spAutoFit/>
          </a:bodyPr>
          <a:lstStyle/>
          <a:p>
            <a:pPr lvl="0" algn="just"/>
            <a:r>
              <a:rPr lang="es-ES" sz="1000" dirty="0" smtClean="0">
                <a:latin typeface="Arial" panose="020B0604020202020204" pitchFamily="34" charset="0"/>
                <a:cs typeface="Arial" panose="020B0604020202020204" pitchFamily="34" charset="0"/>
              </a:rPr>
              <a:t>.</a:t>
            </a:r>
            <a:endParaRPr lang="es-EC" sz="1000" dirty="0">
              <a:latin typeface="Arial" panose="020B0604020202020204" pitchFamily="34" charset="0"/>
              <a:cs typeface="Arial" panose="020B0604020202020204" pitchFamily="34" charset="0"/>
            </a:endParaRPr>
          </a:p>
        </p:txBody>
      </p:sp>
      <p:sp>
        <p:nvSpPr>
          <p:cNvPr id="113" name="CuadroTexto 112"/>
          <p:cNvSpPr txBox="1"/>
          <p:nvPr/>
        </p:nvSpPr>
        <p:spPr>
          <a:xfrm>
            <a:off x="3395819" y="3172751"/>
            <a:ext cx="883475" cy="400110"/>
          </a:xfrm>
          <a:prstGeom prst="rect">
            <a:avLst/>
          </a:prstGeom>
          <a:noFill/>
        </p:spPr>
        <p:txBody>
          <a:bodyPr wrap="square" rtlCol="0">
            <a:spAutoFit/>
          </a:bodyPr>
          <a:lstStyle/>
          <a:p>
            <a:r>
              <a:rPr lang="es-EC" sz="2000" b="1" dirty="0" smtClean="0">
                <a:solidFill>
                  <a:schemeClr val="bg1"/>
                </a:solidFill>
                <a:latin typeface="Arial" panose="020B0604020202020204" pitchFamily="34" charset="0"/>
                <a:cs typeface="Arial" panose="020B0604020202020204" pitchFamily="34" charset="0"/>
              </a:rPr>
              <a:t>2021</a:t>
            </a:r>
            <a:endParaRPr lang="es-EC" sz="2000" b="1" dirty="0">
              <a:solidFill>
                <a:schemeClr val="bg1"/>
              </a:solidFill>
              <a:latin typeface="Arial" panose="020B0604020202020204" pitchFamily="34" charset="0"/>
              <a:cs typeface="Arial" panose="020B0604020202020204" pitchFamily="34" charset="0"/>
            </a:endParaRPr>
          </a:p>
        </p:txBody>
      </p:sp>
      <p:sp>
        <p:nvSpPr>
          <p:cNvPr id="114" name="CuadroTexto 113"/>
          <p:cNvSpPr txBox="1"/>
          <p:nvPr/>
        </p:nvSpPr>
        <p:spPr>
          <a:xfrm>
            <a:off x="8044948" y="3175315"/>
            <a:ext cx="883475" cy="400110"/>
          </a:xfrm>
          <a:prstGeom prst="rect">
            <a:avLst/>
          </a:prstGeom>
          <a:noFill/>
        </p:spPr>
        <p:txBody>
          <a:bodyPr wrap="square" rtlCol="0">
            <a:spAutoFit/>
          </a:bodyPr>
          <a:lstStyle/>
          <a:p>
            <a:r>
              <a:rPr lang="es-EC" sz="2000" b="1" dirty="0" smtClean="0">
                <a:solidFill>
                  <a:schemeClr val="bg1"/>
                </a:solidFill>
                <a:latin typeface="Arial" panose="020B0604020202020204" pitchFamily="34" charset="0"/>
                <a:cs typeface="Arial" panose="020B0604020202020204" pitchFamily="34" charset="0"/>
              </a:rPr>
              <a:t>2021</a:t>
            </a:r>
            <a:endParaRPr lang="es-EC" sz="2000" b="1" dirty="0">
              <a:solidFill>
                <a:schemeClr val="bg1"/>
              </a:solidFill>
              <a:latin typeface="Arial" panose="020B0604020202020204" pitchFamily="34" charset="0"/>
              <a:cs typeface="Arial" panose="020B0604020202020204" pitchFamily="34" charset="0"/>
            </a:endParaRPr>
          </a:p>
        </p:txBody>
      </p:sp>
      <p:sp>
        <p:nvSpPr>
          <p:cNvPr id="115" name="CuadroTexto 114"/>
          <p:cNvSpPr txBox="1"/>
          <p:nvPr/>
        </p:nvSpPr>
        <p:spPr>
          <a:xfrm>
            <a:off x="10419355" y="3194153"/>
            <a:ext cx="883475" cy="400110"/>
          </a:xfrm>
          <a:prstGeom prst="rect">
            <a:avLst/>
          </a:prstGeom>
          <a:noFill/>
        </p:spPr>
        <p:txBody>
          <a:bodyPr wrap="square" rtlCol="0">
            <a:spAutoFit/>
          </a:bodyPr>
          <a:lstStyle/>
          <a:p>
            <a:r>
              <a:rPr lang="es-EC" sz="2000" b="1" dirty="0" smtClean="0">
                <a:solidFill>
                  <a:schemeClr val="bg1"/>
                </a:solidFill>
                <a:latin typeface="Arial" panose="020B0604020202020204" pitchFamily="34" charset="0"/>
                <a:cs typeface="Arial" panose="020B0604020202020204" pitchFamily="34" charset="0"/>
              </a:rPr>
              <a:t>2021</a:t>
            </a:r>
            <a:endParaRPr lang="es-EC" sz="2000" b="1" dirty="0">
              <a:solidFill>
                <a:schemeClr val="bg1"/>
              </a:solidFill>
              <a:latin typeface="Arial" panose="020B0604020202020204" pitchFamily="34" charset="0"/>
              <a:cs typeface="Arial" panose="020B0604020202020204" pitchFamily="34" charset="0"/>
            </a:endParaRPr>
          </a:p>
        </p:txBody>
      </p:sp>
      <p:grpSp>
        <p:nvGrpSpPr>
          <p:cNvPr id="116" name="Grupo 115"/>
          <p:cNvGrpSpPr/>
          <p:nvPr/>
        </p:nvGrpSpPr>
        <p:grpSpPr>
          <a:xfrm>
            <a:off x="5063764" y="1553746"/>
            <a:ext cx="2044036" cy="2236643"/>
            <a:chOff x="831272" y="847898"/>
            <a:chExt cx="2085348" cy="3675514"/>
          </a:xfrm>
        </p:grpSpPr>
        <p:sp>
          <p:nvSpPr>
            <p:cNvPr id="117" name="Rectángulo 116"/>
            <p:cNvSpPr/>
            <p:nvPr/>
          </p:nvSpPr>
          <p:spPr>
            <a:xfrm>
              <a:off x="831273" y="847898"/>
              <a:ext cx="2085347" cy="3326381"/>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18" name="Rectángulo 117"/>
            <p:cNvSpPr/>
            <p:nvPr/>
          </p:nvSpPr>
          <p:spPr>
            <a:xfrm>
              <a:off x="831272" y="3654016"/>
              <a:ext cx="2085347" cy="520263"/>
            </a:xfrm>
            <a:prstGeom prst="rect">
              <a:avLst/>
            </a:prstGeom>
            <a:solidFill>
              <a:srgbClr val="CC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19" name="Rectángulo 7"/>
            <p:cNvSpPr/>
            <p:nvPr/>
          </p:nvSpPr>
          <p:spPr>
            <a:xfrm>
              <a:off x="1762298" y="3625995"/>
              <a:ext cx="1154321" cy="570140"/>
            </a:xfrm>
            <a:custGeom>
              <a:avLst/>
              <a:gdLst>
                <a:gd name="connsiteX0" fmla="*/ 0 w 1154321"/>
                <a:gd name="connsiteY0" fmla="*/ 0 h 520263"/>
                <a:gd name="connsiteX1" fmla="*/ 1154321 w 1154321"/>
                <a:gd name="connsiteY1" fmla="*/ 0 h 520263"/>
                <a:gd name="connsiteX2" fmla="*/ 1154321 w 1154321"/>
                <a:gd name="connsiteY2" fmla="*/ 520263 h 520263"/>
                <a:gd name="connsiteX3" fmla="*/ 0 w 1154321"/>
                <a:gd name="connsiteY3" fmla="*/ 520263 h 520263"/>
                <a:gd name="connsiteX4" fmla="*/ 0 w 1154321"/>
                <a:gd name="connsiteY4" fmla="*/ 0 h 520263"/>
                <a:gd name="connsiteX0" fmla="*/ 498763 w 1154321"/>
                <a:gd name="connsiteY0" fmla="*/ 49876 h 520263"/>
                <a:gd name="connsiteX1" fmla="*/ 1154321 w 1154321"/>
                <a:gd name="connsiteY1" fmla="*/ 0 h 520263"/>
                <a:gd name="connsiteX2" fmla="*/ 1154321 w 1154321"/>
                <a:gd name="connsiteY2" fmla="*/ 520263 h 520263"/>
                <a:gd name="connsiteX3" fmla="*/ 0 w 1154321"/>
                <a:gd name="connsiteY3" fmla="*/ 520263 h 520263"/>
                <a:gd name="connsiteX4" fmla="*/ 498763 w 1154321"/>
                <a:gd name="connsiteY4" fmla="*/ 49876 h 520263"/>
                <a:gd name="connsiteX0" fmla="*/ 548640 w 1154321"/>
                <a:gd name="connsiteY0" fmla="*/ 0 h 570140"/>
                <a:gd name="connsiteX1" fmla="*/ 1154321 w 1154321"/>
                <a:gd name="connsiteY1" fmla="*/ 49877 h 570140"/>
                <a:gd name="connsiteX2" fmla="*/ 1154321 w 1154321"/>
                <a:gd name="connsiteY2" fmla="*/ 570140 h 570140"/>
                <a:gd name="connsiteX3" fmla="*/ 0 w 1154321"/>
                <a:gd name="connsiteY3" fmla="*/ 570140 h 570140"/>
                <a:gd name="connsiteX4" fmla="*/ 548640 w 1154321"/>
                <a:gd name="connsiteY4" fmla="*/ 0 h 570140"/>
                <a:gd name="connsiteX0" fmla="*/ 548640 w 1154321"/>
                <a:gd name="connsiteY0" fmla="*/ 0 h 570140"/>
                <a:gd name="connsiteX1" fmla="*/ 1154321 w 1154321"/>
                <a:gd name="connsiteY1" fmla="*/ 49877 h 570140"/>
                <a:gd name="connsiteX2" fmla="*/ 1154321 w 1154321"/>
                <a:gd name="connsiteY2" fmla="*/ 570140 h 570140"/>
                <a:gd name="connsiteX3" fmla="*/ 0 w 1154321"/>
                <a:gd name="connsiteY3" fmla="*/ 570140 h 570140"/>
                <a:gd name="connsiteX4" fmla="*/ 548640 w 1154321"/>
                <a:gd name="connsiteY4" fmla="*/ 0 h 570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4321" h="570140">
                  <a:moveTo>
                    <a:pt x="548640" y="0"/>
                  </a:moveTo>
                  <a:lnTo>
                    <a:pt x="1154321" y="49877"/>
                  </a:lnTo>
                  <a:lnTo>
                    <a:pt x="1154321" y="570140"/>
                  </a:lnTo>
                  <a:lnTo>
                    <a:pt x="0" y="570140"/>
                  </a:lnTo>
                  <a:cubicBezTo>
                    <a:pt x="182880" y="380093"/>
                    <a:pt x="116378" y="173421"/>
                    <a:pt x="548640" y="0"/>
                  </a:cubicBez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20" name="Triángulo isósceles 119"/>
            <p:cNvSpPr/>
            <p:nvPr/>
          </p:nvSpPr>
          <p:spPr>
            <a:xfrm flipV="1">
              <a:off x="1531332" y="4174279"/>
              <a:ext cx="461931" cy="349133"/>
            </a:xfrm>
            <a:prstGeom prst="triangle">
              <a:avLst/>
            </a:prstGeom>
            <a:solidFill>
              <a:srgbClr val="CC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grpSp>
      <p:sp>
        <p:nvSpPr>
          <p:cNvPr id="121" name="CuadroTexto 120"/>
          <p:cNvSpPr txBox="1"/>
          <p:nvPr/>
        </p:nvSpPr>
        <p:spPr>
          <a:xfrm>
            <a:off x="5054981" y="1781021"/>
            <a:ext cx="1972444" cy="707886"/>
          </a:xfrm>
          <a:prstGeom prst="rect">
            <a:avLst/>
          </a:prstGeom>
          <a:noFill/>
        </p:spPr>
        <p:txBody>
          <a:bodyPr wrap="square" rtlCol="0">
            <a:spAutoFit/>
          </a:bodyPr>
          <a:lstStyle/>
          <a:p>
            <a:pPr algn="just"/>
            <a:r>
              <a:rPr lang="es-ES" sz="1000" dirty="0">
                <a:latin typeface="Arial" panose="020B0604020202020204" pitchFamily="34" charset="0"/>
                <a:cs typeface="Arial" panose="020B0604020202020204" pitchFamily="34" charset="0"/>
              </a:rPr>
              <a:t>09 abril de 2021, inicio del procedimiento de Licitación de Servicios No. LICS-EPMMOP-001-2021.</a:t>
            </a:r>
            <a:endParaRPr lang="es-EC" sz="1000" b="1" i="1" dirty="0">
              <a:latin typeface="Arial" panose="020B0604020202020204" pitchFamily="34" charset="0"/>
              <a:cs typeface="Arial" panose="020B0604020202020204" pitchFamily="34" charset="0"/>
            </a:endParaRPr>
          </a:p>
        </p:txBody>
      </p:sp>
      <p:sp>
        <p:nvSpPr>
          <p:cNvPr id="122" name="CuadroTexto 121"/>
          <p:cNvSpPr txBox="1"/>
          <p:nvPr/>
        </p:nvSpPr>
        <p:spPr>
          <a:xfrm>
            <a:off x="5668310" y="3172751"/>
            <a:ext cx="883475" cy="400110"/>
          </a:xfrm>
          <a:prstGeom prst="rect">
            <a:avLst/>
          </a:prstGeom>
          <a:noFill/>
        </p:spPr>
        <p:txBody>
          <a:bodyPr wrap="square" rtlCol="0">
            <a:spAutoFit/>
          </a:bodyPr>
          <a:lstStyle/>
          <a:p>
            <a:r>
              <a:rPr lang="es-EC" sz="2000" b="1" dirty="0" smtClean="0">
                <a:solidFill>
                  <a:schemeClr val="bg1"/>
                </a:solidFill>
                <a:latin typeface="Arial" panose="020B0604020202020204" pitchFamily="34" charset="0"/>
                <a:cs typeface="Arial" panose="020B0604020202020204" pitchFamily="34" charset="0"/>
              </a:rPr>
              <a:t>2021</a:t>
            </a:r>
            <a:endParaRPr lang="es-EC" sz="2000" b="1" dirty="0">
              <a:solidFill>
                <a:schemeClr val="bg1"/>
              </a:solidFill>
              <a:latin typeface="Arial" panose="020B0604020202020204" pitchFamily="34" charset="0"/>
              <a:cs typeface="Arial" panose="020B0604020202020204" pitchFamily="34" charset="0"/>
            </a:endParaRPr>
          </a:p>
        </p:txBody>
      </p:sp>
      <p:sp>
        <p:nvSpPr>
          <p:cNvPr id="123" name="CuadroTexto 122"/>
          <p:cNvSpPr txBox="1"/>
          <p:nvPr/>
        </p:nvSpPr>
        <p:spPr>
          <a:xfrm>
            <a:off x="7454540" y="1796473"/>
            <a:ext cx="1972444" cy="553998"/>
          </a:xfrm>
          <a:prstGeom prst="rect">
            <a:avLst/>
          </a:prstGeom>
          <a:noFill/>
        </p:spPr>
        <p:txBody>
          <a:bodyPr wrap="square" rtlCol="0">
            <a:spAutoFit/>
          </a:bodyPr>
          <a:lstStyle/>
          <a:p>
            <a:pPr lvl="0" algn="just">
              <a:spcAft>
                <a:spcPts val="0"/>
              </a:spcAft>
            </a:pPr>
            <a:r>
              <a:rPr lang="es-EC" sz="1000" dirty="0">
                <a:latin typeface="Arial" panose="020B0604020202020204" pitchFamily="34" charset="0"/>
                <a:cs typeface="Arial" panose="020B0604020202020204" pitchFamily="34" charset="0"/>
              </a:rPr>
              <a:t>11 de </a:t>
            </a:r>
            <a:r>
              <a:rPr lang="es-EC" sz="1000" dirty="0" smtClean="0">
                <a:latin typeface="Arial" panose="020B0604020202020204" pitchFamily="34" charset="0"/>
                <a:cs typeface="Arial" panose="020B0604020202020204" pitchFamily="34" charset="0"/>
              </a:rPr>
              <a:t>junio adjudicación proceso </a:t>
            </a:r>
            <a:r>
              <a:rPr lang="es-EC" sz="1000" dirty="0">
                <a:latin typeface="Arial" panose="020B0604020202020204" pitchFamily="34" charset="0"/>
                <a:cs typeface="Arial" panose="020B0604020202020204" pitchFamily="34" charset="0"/>
              </a:rPr>
              <a:t>No. </a:t>
            </a:r>
            <a:r>
              <a:rPr lang="es-EC" sz="1000" dirty="0" smtClean="0">
                <a:latin typeface="Arial" panose="020B0604020202020204" pitchFamily="34" charset="0"/>
                <a:cs typeface="Arial" panose="020B0604020202020204" pitchFamily="34" charset="0"/>
              </a:rPr>
              <a:t>LICS-EPMMOP-001-2021</a:t>
            </a:r>
            <a:r>
              <a:rPr lang="es-EC" sz="1000" dirty="0">
                <a:latin typeface="Arial" panose="020B0604020202020204" pitchFamily="34" charset="0"/>
                <a:cs typeface="Arial" panose="020B0604020202020204" pitchFamily="34" charset="0"/>
              </a:rPr>
              <a:t>.</a:t>
            </a:r>
            <a:endParaRPr lang="es-EC" sz="1000" dirty="0">
              <a:latin typeface="Arial" panose="020B0604020202020204" pitchFamily="34" charset="0"/>
              <a:ea typeface="Times New Roman" panose="02020603050405020304" pitchFamily="18" charset="0"/>
              <a:cs typeface="Arial" panose="020B0604020202020204" pitchFamily="34" charset="0"/>
            </a:endParaRPr>
          </a:p>
        </p:txBody>
      </p:sp>
      <p:sp>
        <p:nvSpPr>
          <p:cNvPr id="124" name="CuadroTexto 123"/>
          <p:cNvSpPr txBox="1"/>
          <p:nvPr/>
        </p:nvSpPr>
        <p:spPr>
          <a:xfrm>
            <a:off x="9807827" y="1796473"/>
            <a:ext cx="1972444" cy="1015663"/>
          </a:xfrm>
          <a:prstGeom prst="rect">
            <a:avLst/>
          </a:prstGeom>
          <a:noFill/>
        </p:spPr>
        <p:txBody>
          <a:bodyPr wrap="square" rtlCol="0">
            <a:spAutoFit/>
          </a:bodyPr>
          <a:lstStyle/>
          <a:p>
            <a:pPr lvl="0" algn="just">
              <a:spcAft>
                <a:spcPts val="0"/>
              </a:spcAft>
            </a:pPr>
            <a:r>
              <a:rPr lang="es-ES" sz="1000" dirty="0">
                <a:latin typeface="Arial" panose="020B0604020202020204" pitchFamily="34" charset="0"/>
                <a:cs typeface="Arial" panose="020B0604020202020204" pitchFamily="34" charset="0"/>
              </a:rPr>
              <a:t>El 17 de junio de 2021, se suscribió el contrato No. 030-EPMMOP-2021, con la compañía SEGURIDAD BERMUDEZ Y BERMUDEZ CIA</a:t>
            </a:r>
            <a:r>
              <a:rPr lang="es-ES" sz="1000" dirty="0" smtClean="0">
                <a:latin typeface="Arial" panose="020B0604020202020204" pitchFamily="34" charset="0"/>
                <a:cs typeface="Arial" panose="020B0604020202020204" pitchFamily="34" charset="0"/>
              </a:rPr>
              <a:t>.</a:t>
            </a:r>
            <a:endParaRPr lang="es-EC" sz="1000" dirty="0">
              <a:latin typeface="Arial" panose="020B0604020202020204" pitchFamily="34" charset="0"/>
              <a:ea typeface="Times New Roman" panose="02020603050405020304" pitchFamily="18" charset="0"/>
              <a:cs typeface="Arial" panose="020B0604020202020204" pitchFamily="34" charset="0"/>
            </a:endParaRPr>
          </a:p>
        </p:txBody>
      </p:sp>
      <p:cxnSp>
        <p:nvCxnSpPr>
          <p:cNvPr id="5" name="Conector recto de flecha 4"/>
          <p:cNvCxnSpPr/>
          <p:nvPr/>
        </p:nvCxnSpPr>
        <p:spPr>
          <a:xfrm>
            <a:off x="590550" y="6419850"/>
            <a:ext cx="9067800" cy="0"/>
          </a:xfrm>
          <a:prstGeom prst="straightConnector1">
            <a:avLst/>
          </a:prstGeom>
          <a:ln w="38100" cmpd="sng">
            <a:solidFill>
              <a:schemeClr val="accent1"/>
            </a:solidFill>
            <a:headEnd type="oval"/>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7408185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Imagen 45">
            <a:extLst>
              <a:ext uri="{FF2B5EF4-FFF2-40B4-BE49-F238E27FC236}">
                <a16:creationId xmlns:a16="http://schemas.microsoft.com/office/drawing/2014/main" id="{E75CB538-3F4C-46B9-86ED-E5154D5A6C20}"/>
              </a:ext>
            </a:extLst>
          </p:cNvPr>
          <p:cNvPicPr>
            <a:picLocks noChangeAspect="1"/>
          </p:cNvPicPr>
          <p:nvPr/>
        </p:nvPicPr>
        <p:blipFill>
          <a:blip r:embed="rId2">
            <a:duotone>
              <a:schemeClr val="accent6">
                <a:shade val="45000"/>
                <a:satMod val="135000"/>
              </a:schemeClr>
              <a:prstClr val="white"/>
            </a:duotone>
            <a:extLst>
              <a:ext uri="{BEBA8EAE-BF5A-486C-A8C5-ECC9F3942E4B}">
                <a14:imgProps xmlns:a14="http://schemas.microsoft.com/office/drawing/2010/main">
                  <a14:imgLayer r:embed="rId3">
                    <a14:imgEffect>
                      <a14:colorTemperature colorTemp="15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0" y="-1457"/>
            <a:ext cx="12192000" cy="6858000"/>
          </a:xfrm>
          <a:prstGeom prst="rect">
            <a:avLst/>
          </a:prstGeom>
          <a:effectLst/>
        </p:spPr>
      </p:pic>
      <p:pic>
        <p:nvPicPr>
          <p:cNvPr id="48" name="Gráfico 47">
            <a:extLst>
              <a:ext uri="{FF2B5EF4-FFF2-40B4-BE49-F238E27FC236}">
                <a16:creationId xmlns:a16="http://schemas.microsoft.com/office/drawing/2014/main" id="{F91CD457-E956-4879-A093-97D25627C9C1}"/>
              </a:ext>
            </a:extLst>
          </p:cNvPr>
          <p:cNvPicPr>
            <a:picLocks noChangeAspect="1"/>
          </p:cNvPicPr>
          <p:nvPr/>
        </p:nvPicPr>
        <p:blipFill>
          <a:blip r:embed="rId4">
            <a:duotone>
              <a:prstClr val="black"/>
              <a:schemeClr val="accent6">
                <a:tint val="45000"/>
                <a:satMod val="400000"/>
              </a:schemeClr>
            </a:duotone>
            <a:extLst>
              <a:ext uri="{BEBA8EAE-BF5A-486C-A8C5-ECC9F3942E4B}">
                <a14:imgProps xmlns:a14="http://schemas.microsoft.com/office/drawing/2010/main">
                  <a14:imgLayer r:embed="rId5">
                    <a14:imgEffect>
                      <a14:colorTemperature colorTemp="1500"/>
                    </a14:imgEffect>
                    <a14:imgEffect>
                      <a14:saturation sat="400000"/>
                    </a14:imgEffect>
                  </a14:imgLayer>
                </a14:imgProps>
              </a:ext>
              <a:ext uri="{96DAC541-7B7A-43D3-8B79-37D633B846F1}">
                <asvg:svgBlip xmlns="" xmlns:asvg="http://schemas.microsoft.com/office/drawing/2016/SVG/main" r:embed="rId6"/>
              </a:ext>
            </a:extLst>
          </a:blip>
          <a:stretch>
            <a:fillRect/>
          </a:stretch>
        </p:blipFill>
        <p:spPr>
          <a:xfrm>
            <a:off x="10018185" y="6206712"/>
            <a:ext cx="2055135" cy="603534"/>
          </a:xfrm>
          <a:prstGeom prst="rect">
            <a:avLst/>
          </a:prstGeom>
        </p:spPr>
      </p:pic>
      <p:sp>
        <p:nvSpPr>
          <p:cNvPr id="3" name="Rectángulo 2"/>
          <p:cNvSpPr/>
          <p:nvPr/>
        </p:nvSpPr>
        <p:spPr>
          <a:xfrm>
            <a:off x="2784732" y="6238242"/>
            <a:ext cx="6340217" cy="338554"/>
          </a:xfrm>
          <a:prstGeom prst="rect">
            <a:avLst/>
          </a:prstGeom>
          <a:noFill/>
        </p:spPr>
        <p:txBody>
          <a:bodyPr wrap="square" rtlCol="0">
            <a:spAutoFit/>
          </a:bodyPr>
          <a:lstStyle/>
          <a:p>
            <a:r>
              <a:rPr lang="es-ES" sz="1600" b="1" dirty="0" smtClean="0">
                <a:solidFill>
                  <a:schemeClr val="tx1">
                    <a:lumMod val="50000"/>
                    <a:lumOff val="50000"/>
                  </a:schemeClr>
                </a:solidFill>
                <a:latin typeface="Century Gothic" panose="020B0502020202020204" pitchFamily="34" charset="0"/>
              </a:rPr>
              <a:t>Capacidad de Gestión del Arbolado Urbano y </a:t>
            </a:r>
            <a:r>
              <a:rPr lang="es-ES" sz="1600" b="1" dirty="0" err="1" smtClean="0">
                <a:solidFill>
                  <a:schemeClr val="tx1">
                    <a:lumMod val="50000"/>
                    <a:lumOff val="50000"/>
                  </a:schemeClr>
                </a:solidFill>
                <a:latin typeface="Century Gothic" panose="020B0502020202020204" pitchFamily="34" charset="0"/>
              </a:rPr>
              <a:t>Jardineriía</a:t>
            </a:r>
            <a:endParaRPr lang="es-EC" sz="1600" b="1" dirty="0">
              <a:solidFill>
                <a:schemeClr val="tx1">
                  <a:lumMod val="50000"/>
                  <a:lumOff val="50000"/>
                </a:schemeClr>
              </a:solidFill>
              <a:latin typeface="Century Gothic" panose="020B0502020202020204" pitchFamily="34" charset="0"/>
            </a:endParaRPr>
          </a:p>
        </p:txBody>
      </p:sp>
      <p:sp>
        <p:nvSpPr>
          <p:cNvPr id="8" name="Rectángulo 7"/>
          <p:cNvSpPr/>
          <p:nvPr/>
        </p:nvSpPr>
        <p:spPr>
          <a:xfrm>
            <a:off x="0" y="2969111"/>
            <a:ext cx="2261881" cy="923330"/>
          </a:xfrm>
          <a:prstGeom prst="rect">
            <a:avLst/>
          </a:prstGeom>
          <a:noFill/>
        </p:spPr>
        <p:txBody>
          <a:bodyPr wrap="square" rtlCol="0">
            <a:spAutoFit/>
          </a:bodyPr>
          <a:lstStyle/>
          <a:p>
            <a:pPr algn="ctr"/>
            <a:r>
              <a:rPr lang="es-ES" b="1" dirty="0" smtClean="0">
                <a:solidFill>
                  <a:schemeClr val="bg1"/>
                </a:solidFill>
                <a:latin typeface="Century Gothic" panose="020B0502020202020204" pitchFamily="34" charset="0"/>
              </a:rPr>
              <a:t>GESTIÓN</a:t>
            </a:r>
          </a:p>
          <a:p>
            <a:pPr algn="ctr"/>
            <a:endParaRPr lang="es-ES" b="1" dirty="0">
              <a:solidFill>
                <a:schemeClr val="bg1"/>
              </a:solidFill>
              <a:latin typeface="Century Gothic" panose="020B0502020202020204" pitchFamily="34" charset="0"/>
            </a:endParaRPr>
          </a:p>
          <a:p>
            <a:pPr algn="ctr"/>
            <a:r>
              <a:rPr lang="es-ES" b="1" dirty="0" smtClean="0">
                <a:solidFill>
                  <a:schemeClr val="bg1"/>
                </a:solidFill>
                <a:latin typeface="Century Gothic" panose="020B0502020202020204" pitchFamily="34" charset="0"/>
              </a:rPr>
              <a:t>EPMMOP/GAPEV</a:t>
            </a:r>
          </a:p>
        </p:txBody>
      </p:sp>
      <p:graphicFrame>
        <p:nvGraphicFramePr>
          <p:cNvPr id="9" name="Chart Placeholder 18">
            <a:extLst>
              <a:ext uri="{FF2B5EF4-FFF2-40B4-BE49-F238E27FC236}">
                <a16:creationId xmlns:a16="http://schemas.microsoft.com/office/drawing/2014/main" id="{57991030-AD06-4E35-8CFD-952E819DF970}"/>
              </a:ext>
            </a:extLst>
          </p:cNvPr>
          <p:cNvGraphicFramePr>
            <a:graphicFrameLocks/>
          </p:cNvGraphicFramePr>
          <p:nvPr>
            <p:extLst>
              <p:ext uri="{D42A27DB-BD31-4B8C-83A1-F6EECF244321}">
                <p14:modId xmlns:p14="http://schemas.microsoft.com/office/powerpoint/2010/main" val="1262051851"/>
              </p:ext>
            </p:extLst>
          </p:nvPr>
        </p:nvGraphicFramePr>
        <p:xfrm>
          <a:off x="2552700" y="167558"/>
          <a:ext cx="3962400" cy="2937592"/>
        </p:xfrm>
        <a:graphic>
          <a:graphicData uri="http://schemas.openxmlformats.org/drawingml/2006/chart">
            <c:chart xmlns:c="http://schemas.openxmlformats.org/drawingml/2006/chart" xmlns:r="http://schemas.openxmlformats.org/officeDocument/2006/relationships" r:id="rId7"/>
          </a:graphicData>
        </a:graphic>
      </p:graphicFrame>
      <p:sp>
        <p:nvSpPr>
          <p:cNvPr id="2" name="Rectángulo 1"/>
          <p:cNvSpPr/>
          <p:nvPr/>
        </p:nvSpPr>
        <p:spPr>
          <a:xfrm>
            <a:off x="4635076" y="837376"/>
            <a:ext cx="1031051" cy="461665"/>
          </a:xfrm>
          <a:prstGeom prst="rect">
            <a:avLst/>
          </a:prstGeom>
        </p:spPr>
        <p:txBody>
          <a:bodyPr wrap="none">
            <a:spAutoFit/>
          </a:bodyPr>
          <a:lstStyle/>
          <a:p>
            <a:pPr algn="r"/>
            <a:r>
              <a:rPr lang="es-ES" sz="1200" b="1" dirty="0" smtClean="0">
                <a:solidFill>
                  <a:schemeClr val="accent6"/>
                </a:solidFill>
                <a:latin typeface="Century Gothic" panose="020B0502020202020204" pitchFamily="34" charset="0"/>
              </a:rPr>
              <a:t>57% </a:t>
            </a:r>
          </a:p>
          <a:p>
            <a:pPr algn="r"/>
            <a:r>
              <a:rPr lang="es-ES" sz="1200" b="1" dirty="0" smtClean="0">
                <a:solidFill>
                  <a:schemeClr val="accent4"/>
                </a:solidFill>
                <a:latin typeface="Century Gothic" panose="020B0502020202020204" pitchFamily="34" charset="0"/>
              </a:rPr>
              <a:t>efectividad</a:t>
            </a:r>
            <a:endParaRPr lang="es-ES" sz="1200" b="1" dirty="0">
              <a:solidFill>
                <a:schemeClr val="accent4"/>
              </a:solidFill>
              <a:latin typeface="Century Gothic" panose="020B0502020202020204" pitchFamily="34" charset="0"/>
            </a:endParaRPr>
          </a:p>
        </p:txBody>
      </p:sp>
      <p:graphicFrame>
        <p:nvGraphicFramePr>
          <p:cNvPr id="13" name="Chart Placeholder 18">
            <a:extLst>
              <a:ext uri="{FF2B5EF4-FFF2-40B4-BE49-F238E27FC236}">
                <a16:creationId xmlns:a16="http://schemas.microsoft.com/office/drawing/2014/main" id="{57991030-AD06-4E35-8CFD-952E819DF970}"/>
              </a:ext>
            </a:extLst>
          </p:cNvPr>
          <p:cNvGraphicFramePr>
            <a:graphicFrameLocks/>
          </p:cNvGraphicFramePr>
          <p:nvPr>
            <p:extLst>
              <p:ext uri="{D42A27DB-BD31-4B8C-83A1-F6EECF244321}">
                <p14:modId xmlns:p14="http://schemas.microsoft.com/office/powerpoint/2010/main" val="509390949"/>
              </p:ext>
            </p:extLst>
          </p:nvPr>
        </p:nvGraphicFramePr>
        <p:xfrm>
          <a:off x="7467600" y="167558"/>
          <a:ext cx="3962400" cy="2937592"/>
        </p:xfrm>
        <a:graphic>
          <a:graphicData uri="http://schemas.openxmlformats.org/drawingml/2006/chart">
            <c:chart xmlns:c="http://schemas.openxmlformats.org/drawingml/2006/chart" xmlns:r="http://schemas.openxmlformats.org/officeDocument/2006/relationships" r:id="rId8"/>
          </a:graphicData>
        </a:graphic>
      </p:graphicFrame>
      <p:sp>
        <p:nvSpPr>
          <p:cNvPr id="14" name="Rectángulo 13"/>
          <p:cNvSpPr/>
          <p:nvPr/>
        </p:nvSpPr>
        <p:spPr>
          <a:xfrm>
            <a:off x="9448800" y="1299041"/>
            <a:ext cx="1031051" cy="461665"/>
          </a:xfrm>
          <a:prstGeom prst="rect">
            <a:avLst/>
          </a:prstGeom>
        </p:spPr>
        <p:txBody>
          <a:bodyPr wrap="none">
            <a:spAutoFit/>
          </a:bodyPr>
          <a:lstStyle/>
          <a:p>
            <a:pPr algn="r"/>
            <a:r>
              <a:rPr lang="es-ES" sz="1200" b="1" dirty="0" smtClean="0">
                <a:solidFill>
                  <a:schemeClr val="accent6"/>
                </a:solidFill>
                <a:latin typeface="Century Gothic" panose="020B0502020202020204" pitchFamily="34" charset="0"/>
              </a:rPr>
              <a:t>57% </a:t>
            </a:r>
          </a:p>
          <a:p>
            <a:pPr algn="r"/>
            <a:r>
              <a:rPr lang="es-ES" sz="1200" b="1" dirty="0" smtClean="0">
                <a:solidFill>
                  <a:schemeClr val="accent4"/>
                </a:solidFill>
                <a:latin typeface="Century Gothic" panose="020B0502020202020204" pitchFamily="34" charset="0"/>
              </a:rPr>
              <a:t>efectividad</a:t>
            </a:r>
            <a:endParaRPr lang="es-ES" sz="1200" b="1" dirty="0">
              <a:solidFill>
                <a:schemeClr val="accent4"/>
              </a:solidFill>
              <a:latin typeface="Century Gothic" panose="020B0502020202020204" pitchFamily="34" charset="0"/>
            </a:endParaRPr>
          </a:p>
        </p:txBody>
      </p:sp>
      <p:graphicFrame>
        <p:nvGraphicFramePr>
          <p:cNvPr id="15" name="Chart Placeholder 18">
            <a:extLst>
              <a:ext uri="{FF2B5EF4-FFF2-40B4-BE49-F238E27FC236}">
                <a16:creationId xmlns:a16="http://schemas.microsoft.com/office/drawing/2014/main" id="{57991030-AD06-4E35-8CFD-952E819DF970}"/>
              </a:ext>
            </a:extLst>
          </p:cNvPr>
          <p:cNvGraphicFramePr>
            <a:graphicFrameLocks/>
          </p:cNvGraphicFramePr>
          <p:nvPr>
            <p:extLst>
              <p:ext uri="{D42A27DB-BD31-4B8C-83A1-F6EECF244321}">
                <p14:modId xmlns:p14="http://schemas.microsoft.com/office/powerpoint/2010/main" val="3352837162"/>
              </p:ext>
            </p:extLst>
          </p:nvPr>
        </p:nvGraphicFramePr>
        <p:xfrm>
          <a:off x="2552700" y="3158408"/>
          <a:ext cx="3962400" cy="2937592"/>
        </p:xfrm>
        <a:graphic>
          <a:graphicData uri="http://schemas.openxmlformats.org/drawingml/2006/chart">
            <c:chart xmlns:c="http://schemas.openxmlformats.org/drawingml/2006/chart" xmlns:r="http://schemas.openxmlformats.org/officeDocument/2006/relationships" r:id="rId9"/>
          </a:graphicData>
        </a:graphic>
      </p:graphicFrame>
      <p:sp>
        <p:nvSpPr>
          <p:cNvPr id="16" name="Rectángulo 15"/>
          <p:cNvSpPr/>
          <p:nvPr/>
        </p:nvSpPr>
        <p:spPr>
          <a:xfrm>
            <a:off x="4706465" y="4191135"/>
            <a:ext cx="1031051" cy="461665"/>
          </a:xfrm>
          <a:prstGeom prst="rect">
            <a:avLst/>
          </a:prstGeom>
        </p:spPr>
        <p:txBody>
          <a:bodyPr wrap="none">
            <a:spAutoFit/>
          </a:bodyPr>
          <a:lstStyle/>
          <a:p>
            <a:pPr algn="r"/>
            <a:r>
              <a:rPr lang="es-ES" sz="1200" b="1" dirty="0" smtClean="0">
                <a:solidFill>
                  <a:schemeClr val="accent6"/>
                </a:solidFill>
                <a:latin typeface="Century Gothic" panose="020B0502020202020204" pitchFamily="34" charset="0"/>
              </a:rPr>
              <a:t>57% </a:t>
            </a:r>
          </a:p>
          <a:p>
            <a:pPr algn="r"/>
            <a:r>
              <a:rPr lang="es-ES" sz="1200" b="1" dirty="0" smtClean="0">
                <a:solidFill>
                  <a:schemeClr val="accent4"/>
                </a:solidFill>
                <a:latin typeface="Century Gothic" panose="020B0502020202020204" pitchFamily="34" charset="0"/>
              </a:rPr>
              <a:t>efectividad</a:t>
            </a:r>
            <a:endParaRPr lang="es-ES" sz="1200" b="1" dirty="0">
              <a:solidFill>
                <a:schemeClr val="accent4"/>
              </a:solidFill>
              <a:latin typeface="Century Gothic" panose="020B0502020202020204" pitchFamily="34" charset="0"/>
            </a:endParaRPr>
          </a:p>
        </p:txBody>
      </p:sp>
      <p:graphicFrame>
        <p:nvGraphicFramePr>
          <p:cNvPr id="17" name="Chart Placeholder 18">
            <a:extLst>
              <a:ext uri="{FF2B5EF4-FFF2-40B4-BE49-F238E27FC236}">
                <a16:creationId xmlns:a16="http://schemas.microsoft.com/office/drawing/2014/main" id="{57991030-AD06-4E35-8CFD-952E819DF970}"/>
              </a:ext>
            </a:extLst>
          </p:cNvPr>
          <p:cNvGraphicFramePr>
            <a:graphicFrameLocks/>
          </p:cNvGraphicFramePr>
          <p:nvPr>
            <p:extLst>
              <p:ext uri="{D42A27DB-BD31-4B8C-83A1-F6EECF244321}">
                <p14:modId xmlns:p14="http://schemas.microsoft.com/office/powerpoint/2010/main" val="414114402"/>
              </p:ext>
            </p:extLst>
          </p:nvPr>
        </p:nvGraphicFramePr>
        <p:xfrm>
          <a:off x="7467600" y="3158408"/>
          <a:ext cx="3962400" cy="2937592"/>
        </p:xfrm>
        <a:graphic>
          <a:graphicData uri="http://schemas.openxmlformats.org/drawingml/2006/chart">
            <c:chart xmlns:c="http://schemas.openxmlformats.org/drawingml/2006/chart" xmlns:r="http://schemas.openxmlformats.org/officeDocument/2006/relationships" r:id="rId10"/>
          </a:graphicData>
        </a:graphic>
      </p:graphicFrame>
      <p:sp>
        <p:nvSpPr>
          <p:cNvPr id="18" name="Rectángulo 17"/>
          <p:cNvSpPr/>
          <p:nvPr/>
        </p:nvSpPr>
        <p:spPr>
          <a:xfrm>
            <a:off x="9760776" y="4005800"/>
            <a:ext cx="1031051" cy="461665"/>
          </a:xfrm>
          <a:prstGeom prst="rect">
            <a:avLst/>
          </a:prstGeom>
        </p:spPr>
        <p:txBody>
          <a:bodyPr wrap="none">
            <a:spAutoFit/>
          </a:bodyPr>
          <a:lstStyle/>
          <a:p>
            <a:pPr algn="r"/>
            <a:r>
              <a:rPr lang="es-ES" sz="1200" b="1" dirty="0" smtClean="0">
                <a:solidFill>
                  <a:schemeClr val="accent6"/>
                </a:solidFill>
                <a:latin typeface="Century Gothic" panose="020B0502020202020204" pitchFamily="34" charset="0"/>
              </a:rPr>
              <a:t>57% </a:t>
            </a:r>
          </a:p>
          <a:p>
            <a:pPr algn="r"/>
            <a:r>
              <a:rPr lang="es-ES" sz="1200" b="1" dirty="0" smtClean="0">
                <a:solidFill>
                  <a:schemeClr val="accent4"/>
                </a:solidFill>
                <a:latin typeface="Century Gothic" panose="020B0502020202020204" pitchFamily="34" charset="0"/>
              </a:rPr>
              <a:t>efectividad</a:t>
            </a:r>
            <a:endParaRPr lang="es-ES" sz="1200" b="1" dirty="0">
              <a:solidFill>
                <a:schemeClr val="accent4"/>
              </a:solidFill>
              <a:latin typeface="Century Gothic" panose="020B0502020202020204" pitchFamily="34" charset="0"/>
            </a:endParaRPr>
          </a:p>
        </p:txBody>
      </p:sp>
    </p:spTree>
    <p:extLst>
      <p:ext uri="{BB962C8B-B14F-4D97-AF65-F5344CB8AC3E}">
        <p14:creationId xmlns:p14="http://schemas.microsoft.com/office/powerpoint/2010/main" val="362213239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Imagen 45">
            <a:extLst>
              <a:ext uri="{FF2B5EF4-FFF2-40B4-BE49-F238E27FC236}">
                <a16:creationId xmlns:a16="http://schemas.microsoft.com/office/drawing/2014/main" id="{E75CB538-3F4C-46B9-86ED-E5154D5A6C20}"/>
              </a:ext>
            </a:extLst>
          </p:cNvPr>
          <p:cNvPicPr>
            <a:picLocks noChangeAspect="1"/>
          </p:cNvPicPr>
          <p:nvPr/>
        </p:nvPicPr>
        <p:blipFill>
          <a:blip r:embed="rId2">
            <a:duotone>
              <a:schemeClr val="accent6">
                <a:shade val="45000"/>
                <a:satMod val="135000"/>
              </a:schemeClr>
              <a:prstClr val="white"/>
            </a:duotone>
            <a:extLst>
              <a:ext uri="{BEBA8EAE-BF5A-486C-A8C5-ECC9F3942E4B}">
                <a14:imgProps xmlns:a14="http://schemas.microsoft.com/office/drawing/2010/main">
                  <a14:imgLayer r:embed="rId3">
                    <a14:imgEffect>
                      <a14:colorTemperature colorTemp="15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0" y="-1457"/>
            <a:ext cx="12192000" cy="6858000"/>
          </a:xfrm>
          <a:prstGeom prst="rect">
            <a:avLst/>
          </a:prstGeom>
          <a:effectLst/>
        </p:spPr>
      </p:pic>
      <p:pic>
        <p:nvPicPr>
          <p:cNvPr id="48" name="Gráfico 47">
            <a:extLst>
              <a:ext uri="{FF2B5EF4-FFF2-40B4-BE49-F238E27FC236}">
                <a16:creationId xmlns:a16="http://schemas.microsoft.com/office/drawing/2014/main" id="{F91CD457-E956-4879-A093-97D25627C9C1}"/>
              </a:ext>
            </a:extLst>
          </p:cNvPr>
          <p:cNvPicPr>
            <a:picLocks noChangeAspect="1"/>
          </p:cNvPicPr>
          <p:nvPr/>
        </p:nvPicPr>
        <p:blipFill>
          <a:blip r:embed="rId4">
            <a:duotone>
              <a:prstClr val="black"/>
              <a:schemeClr val="accent6">
                <a:tint val="45000"/>
                <a:satMod val="400000"/>
              </a:schemeClr>
            </a:duotone>
            <a:extLst>
              <a:ext uri="{BEBA8EAE-BF5A-486C-A8C5-ECC9F3942E4B}">
                <a14:imgProps xmlns:a14="http://schemas.microsoft.com/office/drawing/2010/main">
                  <a14:imgLayer r:embed="rId5">
                    <a14:imgEffect>
                      <a14:colorTemperature colorTemp="1500"/>
                    </a14:imgEffect>
                    <a14:imgEffect>
                      <a14:saturation sat="400000"/>
                    </a14:imgEffect>
                  </a14:imgLayer>
                </a14:imgProps>
              </a:ext>
              <a:ext uri="{96DAC541-7B7A-43D3-8B79-37D633B846F1}">
                <asvg:svgBlip xmlns="" xmlns:asvg="http://schemas.microsoft.com/office/drawing/2016/SVG/main" r:embed="rId6"/>
              </a:ext>
            </a:extLst>
          </a:blip>
          <a:stretch>
            <a:fillRect/>
          </a:stretch>
        </p:blipFill>
        <p:spPr>
          <a:xfrm>
            <a:off x="10018185" y="6206712"/>
            <a:ext cx="2055135" cy="603534"/>
          </a:xfrm>
          <a:prstGeom prst="rect">
            <a:avLst/>
          </a:prstGeom>
        </p:spPr>
      </p:pic>
      <p:sp>
        <p:nvSpPr>
          <p:cNvPr id="3" name="Rectángulo 2"/>
          <p:cNvSpPr/>
          <p:nvPr/>
        </p:nvSpPr>
        <p:spPr>
          <a:xfrm>
            <a:off x="2651381" y="6248752"/>
            <a:ext cx="7049967" cy="338554"/>
          </a:xfrm>
          <a:prstGeom prst="rect">
            <a:avLst/>
          </a:prstGeom>
          <a:noFill/>
        </p:spPr>
        <p:txBody>
          <a:bodyPr wrap="square" rtlCol="0">
            <a:spAutoFit/>
          </a:bodyPr>
          <a:lstStyle/>
          <a:p>
            <a:r>
              <a:rPr lang="es-ES" sz="1600" b="1" dirty="0" smtClean="0">
                <a:solidFill>
                  <a:schemeClr val="tx1">
                    <a:lumMod val="50000"/>
                    <a:lumOff val="50000"/>
                  </a:schemeClr>
                </a:solidFill>
                <a:latin typeface="Century Gothic" panose="020B0502020202020204" pitchFamily="34" charset="0"/>
              </a:rPr>
              <a:t>Diseño, Construcción y Regeneración </a:t>
            </a:r>
            <a:r>
              <a:rPr lang="es-ES" sz="1600" b="1" dirty="0">
                <a:solidFill>
                  <a:schemeClr val="tx1">
                    <a:lumMod val="50000"/>
                    <a:lumOff val="50000"/>
                  </a:schemeClr>
                </a:solidFill>
                <a:latin typeface="Century Gothic" panose="020B0502020202020204" pitchFamily="34" charset="0"/>
              </a:rPr>
              <a:t>d</a:t>
            </a:r>
            <a:r>
              <a:rPr lang="es-ES" sz="1600" b="1" dirty="0" smtClean="0">
                <a:solidFill>
                  <a:schemeClr val="tx1">
                    <a:lumMod val="50000"/>
                    <a:lumOff val="50000"/>
                  </a:schemeClr>
                </a:solidFill>
                <a:latin typeface="Century Gothic" panose="020B0502020202020204" pitchFamily="34" charset="0"/>
              </a:rPr>
              <a:t>e Parques y Espacios Verdes</a:t>
            </a:r>
            <a:endParaRPr lang="es-EC" sz="1600" b="1" dirty="0">
              <a:solidFill>
                <a:schemeClr val="tx1">
                  <a:lumMod val="50000"/>
                  <a:lumOff val="50000"/>
                </a:schemeClr>
              </a:solidFill>
              <a:latin typeface="Century Gothic" panose="020B0502020202020204" pitchFamily="34" charset="0"/>
            </a:endParaRPr>
          </a:p>
        </p:txBody>
      </p:sp>
      <p:sp>
        <p:nvSpPr>
          <p:cNvPr id="8" name="Rectángulo 7"/>
          <p:cNvSpPr/>
          <p:nvPr/>
        </p:nvSpPr>
        <p:spPr>
          <a:xfrm>
            <a:off x="0" y="2969111"/>
            <a:ext cx="2261881" cy="923330"/>
          </a:xfrm>
          <a:prstGeom prst="rect">
            <a:avLst/>
          </a:prstGeom>
          <a:noFill/>
        </p:spPr>
        <p:txBody>
          <a:bodyPr wrap="square" rtlCol="0">
            <a:spAutoFit/>
          </a:bodyPr>
          <a:lstStyle/>
          <a:p>
            <a:pPr algn="ctr"/>
            <a:r>
              <a:rPr lang="es-ES" b="1" dirty="0" smtClean="0">
                <a:solidFill>
                  <a:schemeClr val="bg1"/>
                </a:solidFill>
                <a:latin typeface="Century Gothic" panose="020B0502020202020204" pitchFamily="34" charset="0"/>
              </a:rPr>
              <a:t>GESTIÓN</a:t>
            </a:r>
          </a:p>
          <a:p>
            <a:pPr algn="ctr"/>
            <a:endParaRPr lang="es-ES" b="1" dirty="0">
              <a:solidFill>
                <a:schemeClr val="bg1"/>
              </a:solidFill>
              <a:latin typeface="Century Gothic" panose="020B0502020202020204" pitchFamily="34" charset="0"/>
            </a:endParaRPr>
          </a:p>
          <a:p>
            <a:pPr algn="ctr"/>
            <a:r>
              <a:rPr lang="es-ES" b="1" dirty="0" smtClean="0">
                <a:solidFill>
                  <a:schemeClr val="bg1"/>
                </a:solidFill>
                <a:latin typeface="Century Gothic" panose="020B0502020202020204" pitchFamily="34" charset="0"/>
              </a:rPr>
              <a:t>EPMMOP/GAPEV</a:t>
            </a:r>
          </a:p>
        </p:txBody>
      </p:sp>
      <p:graphicFrame>
        <p:nvGraphicFramePr>
          <p:cNvPr id="9" name="Content Placeholder 9">
            <a:extLst>
              <a:ext uri="{FF2B5EF4-FFF2-40B4-BE49-F238E27FC236}">
                <a16:creationId xmlns:a16="http://schemas.microsoft.com/office/drawing/2014/main" id="{3B09E405-8C58-4BA7-A908-BBFA3794128D}"/>
              </a:ext>
            </a:extLst>
          </p:cNvPr>
          <p:cNvGraphicFramePr>
            <a:graphicFrameLocks/>
          </p:cNvGraphicFramePr>
          <p:nvPr>
            <p:extLst>
              <p:ext uri="{D42A27DB-BD31-4B8C-83A1-F6EECF244321}">
                <p14:modId xmlns:p14="http://schemas.microsoft.com/office/powerpoint/2010/main" val="2764177487"/>
              </p:ext>
            </p:extLst>
          </p:nvPr>
        </p:nvGraphicFramePr>
        <p:xfrm>
          <a:off x="2651381" y="1219199"/>
          <a:ext cx="9210676" cy="4486275"/>
        </p:xfrm>
        <a:graphic>
          <a:graphicData uri="http://schemas.openxmlformats.org/drawingml/2006/chart">
            <c:chart xmlns:c="http://schemas.openxmlformats.org/drawingml/2006/chart" xmlns:r="http://schemas.openxmlformats.org/officeDocument/2006/relationships" r:id="rId7"/>
          </a:graphicData>
        </a:graphic>
      </p:graphicFrame>
      <p:sp>
        <p:nvSpPr>
          <p:cNvPr id="10" name="Rectángulo 9"/>
          <p:cNvSpPr/>
          <p:nvPr/>
        </p:nvSpPr>
        <p:spPr>
          <a:xfrm>
            <a:off x="4103211" y="630026"/>
            <a:ext cx="6488590" cy="338554"/>
          </a:xfrm>
          <a:prstGeom prst="rect">
            <a:avLst/>
          </a:prstGeom>
          <a:noFill/>
        </p:spPr>
        <p:txBody>
          <a:bodyPr wrap="square" rtlCol="0">
            <a:spAutoFit/>
          </a:bodyPr>
          <a:lstStyle/>
          <a:p>
            <a:r>
              <a:rPr lang="es-ES" sz="1600" b="1" dirty="0" smtClean="0">
                <a:solidFill>
                  <a:schemeClr val="tx1">
                    <a:lumMod val="50000"/>
                    <a:lumOff val="50000"/>
                  </a:schemeClr>
                </a:solidFill>
                <a:latin typeface="Century Gothic" panose="020B0502020202020204" pitchFamily="34" charset="0"/>
              </a:rPr>
              <a:t>Diseño y Habilitación de Parques y Espacios Verdes en el DMQ</a:t>
            </a:r>
            <a:endParaRPr lang="es-EC" sz="1600" b="1" dirty="0">
              <a:solidFill>
                <a:schemeClr val="tx1">
                  <a:lumMod val="50000"/>
                  <a:lumOff val="50000"/>
                </a:schemeClr>
              </a:solidFill>
              <a:latin typeface="Century Gothic" panose="020B0502020202020204" pitchFamily="34" charset="0"/>
            </a:endParaRPr>
          </a:p>
        </p:txBody>
      </p:sp>
      <p:sp>
        <p:nvSpPr>
          <p:cNvPr id="11" name="Rectángulo 10"/>
          <p:cNvSpPr/>
          <p:nvPr/>
        </p:nvSpPr>
        <p:spPr>
          <a:xfrm>
            <a:off x="8236776" y="1499666"/>
            <a:ext cx="1031051" cy="461665"/>
          </a:xfrm>
          <a:prstGeom prst="rect">
            <a:avLst/>
          </a:prstGeom>
        </p:spPr>
        <p:txBody>
          <a:bodyPr wrap="none">
            <a:spAutoFit/>
          </a:bodyPr>
          <a:lstStyle/>
          <a:p>
            <a:r>
              <a:rPr lang="es-ES" sz="1200" b="1" dirty="0" smtClean="0">
                <a:solidFill>
                  <a:schemeClr val="accent6"/>
                </a:solidFill>
                <a:latin typeface="Century Gothic" panose="020B0502020202020204" pitchFamily="34" charset="0"/>
              </a:rPr>
              <a:t>89%</a:t>
            </a:r>
          </a:p>
          <a:p>
            <a:r>
              <a:rPr lang="es-ES" sz="1200" b="1" dirty="0" smtClean="0">
                <a:solidFill>
                  <a:schemeClr val="accent6">
                    <a:lumMod val="60000"/>
                    <a:lumOff val="40000"/>
                  </a:schemeClr>
                </a:solidFill>
                <a:latin typeface="Century Gothic" panose="020B0502020202020204" pitchFamily="34" charset="0"/>
              </a:rPr>
              <a:t>efectividad</a:t>
            </a:r>
            <a:endParaRPr lang="es-ES" sz="1200" b="1" dirty="0">
              <a:solidFill>
                <a:schemeClr val="accent6">
                  <a:lumMod val="60000"/>
                  <a:lumOff val="40000"/>
                </a:schemeClr>
              </a:solidFill>
              <a:latin typeface="Century Gothic" panose="020B0502020202020204" pitchFamily="34" charset="0"/>
            </a:endParaRPr>
          </a:p>
        </p:txBody>
      </p:sp>
      <p:sp>
        <p:nvSpPr>
          <p:cNvPr id="12" name="Rectángulo 11"/>
          <p:cNvSpPr/>
          <p:nvPr/>
        </p:nvSpPr>
        <p:spPr>
          <a:xfrm>
            <a:off x="10382916" y="2640962"/>
            <a:ext cx="1031051" cy="461665"/>
          </a:xfrm>
          <a:prstGeom prst="rect">
            <a:avLst/>
          </a:prstGeom>
        </p:spPr>
        <p:txBody>
          <a:bodyPr wrap="none">
            <a:spAutoFit/>
          </a:bodyPr>
          <a:lstStyle/>
          <a:p>
            <a:r>
              <a:rPr lang="es-ES" sz="1200" b="1" dirty="0" smtClean="0">
                <a:solidFill>
                  <a:schemeClr val="accent6"/>
                </a:solidFill>
                <a:latin typeface="Century Gothic" panose="020B0502020202020204" pitchFamily="34" charset="0"/>
              </a:rPr>
              <a:t>75%</a:t>
            </a:r>
          </a:p>
          <a:p>
            <a:r>
              <a:rPr lang="es-ES" sz="1200" b="1" dirty="0" smtClean="0">
                <a:solidFill>
                  <a:schemeClr val="accent6">
                    <a:lumMod val="60000"/>
                    <a:lumOff val="40000"/>
                  </a:schemeClr>
                </a:solidFill>
                <a:latin typeface="Century Gothic" panose="020B0502020202020204" pitchFamily="34" charset="0"/>
              </a:rPr>
              <a:t>efectividad</a:t>
            </a:r>
            <a:endParaRPr lang="es-ES" sz="1200" b="1" dirty="0">
              <a:solidFill>
                <a:schemeClr val="accent6">
                  <a:lumMod val="60000"/>
                  <a:lumOff val="40000"/>
                </a:schemeClr>
              </a:solidFill>
              <a:latin typeface="Century Gothic" panose="020B0502020202020204" pitchFamily="34" charset="0"/>
            </a:endParaRPr>
          </a:p>
        </p:txBody>
      </p:sp>
      <p:sp>
        <p:nvSpPr>
          <p:cNvPr id="13" name="Rectángulo 12"/>
          <p:cNvSpPr/>
          <p:nvPr/>
        </p:nvSpPr>
        <p:spPr>
          <a:xfrm>
            <a:off x="7608888" y="3810008"/>
            <a:ext cx="1031051" cy="461665"/>
          </a:xfrm>
          <a:prstGeom prst="rect">
            <a:avLst/>
          </a:prstGeom>
        </p:spPr>
        <p:txBody>
          <a:bodyPr wrap="none">
            <a:spAutoFit/>
          </a:bodyPr>
          <a:lstStyle/>
          <a:p>
            <a:r>
              <a:rPr lang="es-ES" sz="1200" b="1" dirty="0" smtClean="0">
                <a:solidFill>
                  <a:schemeClr val="accent6"/>
                </a:solidFill>
                <a:latin typeface="Century Gothic" panose="020B0502020202020204" pitchFamily="34" charset="0"/>
              </a:rPr>
              <a:t>86%</a:t>
            </a:r>
          </a:p>
          <a:p>
            <a:r>
              <a:rPr lang="es-ES" sz="1200" b="1" dirty="0" smtClean="0">
                <a:solidFill>
                  <a:schemeClr val="accent6">
                    <a:lumMod val="60000"/>
                    <a:lumOff val="40000"/>
                  </a:schemeClr>
                </a:solidFill>
                <a:latin typeface="Century Gothic" panose="020B0502020202020204" pitchFamily="34" charset="0"/>
              </a:rPr>
              <a:t>efectividad</a:t>
            </a:r>
            <a:endParaRPr lang="es-ES" sz="1200" b="1" dirty="0">
              <a:solidFill>
                <a:schemeClr val="accent6">
                  <a:lumMod val="60000"/>
                  <a:lumOff val="40000"/>
                </a:schemeClr>
              </a:solidFill>
              <a:latin typeface="Century Gothic" panose="020B0502020202020204" pitchFamily="34" charset="0"/>
            </a:endParaRPr>
          </a:p>
        </p:txBody>
      </p:sp>
      <p:sp>
        <p:nvSpPr>
          <p:cNvPr id="14" name="Rectángulo 13"/>
          <p:cNvSpPr/>
          <p:nvPr/>
        </p:nvSpPr>
        <p:spPr>
          <a:xfrm>
            <a:off x="8236776" y="1924388"/>
            <a:ext cx="1031051" cy="461665"/>
          </a:xfrm>
          <a:prstGeom prst="rect">
            <a:avLst/>
          </a:prstGeom>
        </p:spPr>
        <p:txBody>
          <a:bodyPr wrap="none">
            <a:spAutoFit/>
          </a:bodyPr>
          <a:lstStyle/>
          <a:p>
            <a:r>
              <a:rPr lang="es-ES" sz="1200" b="1" dirty="0" smtClean="0">
                <a:solidFill>
                  <a:schemeClr val="accent5">
                    <a:lumMod val="75000"/>
                  </a:schemeClr>
                </a:solidFill>
                <a:latin typeface="Century Gothic" panose="020B0502020202020204" pitchFamily="34" charset="0"/>
              </a:rPr>
              <a:t>45%</a:t>
            </a:r>
          </a:p>
          <a:p>
            <a:r>
              <a:rPr lang="es-ES" sz="1200" b="1" dirty="0" smtClean="0">
                <a:solidFill>
                  <a:schemeClr val="accent5">
                    <a:lumMod val="60000"/>
                    <a:lumOff val="40000"/>
                  </a:schemeClr>
                </a:solidFill>
                <a:latin typeface="Century Gothic" panose="020B0502020202020204" pitchFamily="34" charset="0"/>
              </a:rPr>
              <a:t>efectividad</a:t>
            </a:r>
            <a:endParaRPr lang="es-ES" sz="1200" b="1" dirty="0">
              <a:solidFill>
                <a:schemeClr val="accent5">
                  <a:lumMod val="60000"/>
                  <a:lumOff val="40000"/>
                </a:schemeClr>
              </a:solidFill>
              <a:latin typeface="Century Gothic" panose="020B0502020202020204" pitchFamily="34" charset="0"/>
            </a:endParaRPr>
          </a:p>
        </p:txBody>
      </p:sp>
      <p:sp>
        <p:nvSpPr>
          <p:cNvPr id="15" name="Rectángulo 14"/>
          <p:cNvSpPr/>
          <p:nvPr/>
        </p:nvSpPr>
        <p:spPr>
          <a:xfrm>
            <a:off x="10382915" y="3078894"/>
            <a:ext cx="1031051" cy="461665"/>
          </a:xfrm>
          <a:prstGeom prst="rect">
            <a:avLst/>
          </a:prstGeom>
        </p:spPr>
        <p:txBody>
          <a:bodyPr wrap="none">
            <a:spAutoFit/>
          </a:bodyPr>
          <a:lstStyle/>
          <a:p>
            <a:r>
              <a:rPr lang="es-ES" sz="1200" b="1" dirty="0" smtClean="0">
                <a:solidFill>
                  <a:schemeClr val="accent5">
                    <a:lumMod val="75000"/>
                  </a:schemeClr>
                </a:solidFill>
                <a:latin typeface="Century Gothic" panose="020B0502020202020204" pitchFamily="34" charset="0"/>
              </a:rPr>
              <a:t>38%</a:t>
            </a:r>
          </a:p>
          <a:p>
            <a:r>
              <a:rPr lang="es-ES" sz="1200" b="1" dirty="0" smtClean="0">
                <a:solidFill>
                  <a:schemeClr val="accent5">
                    <a:lumMod val="60000"/>
                    <a:lumOff val="40000"/>
                  </a:schemeClr>
                </a:solidFill>
                <a:latin typeface="Century Gothic" panose="020B0502020202020204" pitchFamily="34" charset="0"/>
              </a:rPr>
              <a:t>efectividad</a:t>
            </a:r>
            <a:endParaRPr lang="es-ES" sz="1200" b="1" dirty="0">
              <a:solidFill>
                <a:schemeClr val="accent5">
                  <a:lumMod val="60000"/>
                  <a:lumOff val="40000"/>
                </a:schemeClr>
              </a:solidFill>
              <a:latin typeface="Century Gothic" panose="020B0502020202020204" pitchFamily="34" charset="0"/>
            </a:endParaRPr>
          </a:p>
        </p:txBody>
      </p:sp>
      <p:sp>
        <p:nvSpPr>
          <p:cNvPr id="16" name="Rectángulo 15"/>
          <p:cNvSpPr/>
          <p:nvPr/>
        </p:nvSpPr>
        <p:spPr>
          <a:xfrm>
            <a:off x="7596696" y="4259114"/>
            <a:ext cx="1031051" cy="461665"/>
          </a:xfrm>
          <a:prstGeom prst="rect">
            <a:avLst/>
          </a:prstGeom>
        </p:spPr>
        <p:txBody>
          <a:bodyPr wrap="none">
            <a:spAutoFit/>
          </a:bodyPr>
          <a:lstStyle/>
          <a:p>
            <a:r>
              <a:rPr lang="es-ES" sz="1200" b="1" dirty="0" smtClean="0">
                <a:solidFill>
                  <a:schemeClr val="accent5">
                    <a:lumMod val="75000"/>
                  </a:schemeClr>
                </a:solidFill>
                <a:latin typeface="Century Gothic" panose="020B0502020202020204" pitchFamily="34" charset="0"/>
              </a:rPr>
              <a:t>57%</a:t>
            </a:r>
          </a:p>
          <a:p>
            <a:r>
              <a:rPr lang="es-ES" sz="1200" b="1" dirty="0" smtClean="0">
                <a:solidFill>
                  <a:schemeClr val="accent5">
                    <a:lumMod val="60000"/>
                    <a:lumOff val="40000"/>
                  </a:schemeClr>
                </a:solidFill>
                <a:latin typeface="Century Gothic" panose="020B0502020202020204" pitchFamily="34" charset="0"/>
              </a:rPr>
              <a:t>efectividad</a:t>
            </a:r>
            <a:endParaRPr lang="es-ES" sz="1200" b="1" dirty="0">
              <a:solidFill>
                <a:schemeClr val="accent5">
                  <a:lumMod val="60000"/>
                  <a:lumOff val="40000"/>
                </a:schemeClr>
              </a:solidFill>
              <a:latin typeface="Century Gothic" panose="020B0502020202020204" pitchFamily="34" charset="0"/>
            </a:endParaRPr>
          </a:p>
        </p:txBody>
      </p:sp>
    </p:spTree>
    <p:extLst>
      <p:ext uri="{BB962C8B-B14F-4D97-AF65-F5344CB8AC3E}">
        <p14:creationId xmlns:p14="http://schemas.microsoft.com/office/powerpoint/2010/main" val="127886426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Imagen 45">
            <a:extLst>
              <a:ext uri="{FF2B5EF4-FFF2-40B4-BE49-F238E27FC236}">
                <a16:creationId xmlns:a16="http://schemas.microsoft.com/office/drawing/2014/main" id="{E75CB538-3F4C-46B9-86ED-E5154D5A6C20}"/>
              </a:ext>
            </a:extLst>
          </p:cNvPr>
          <p:cNvPicPr>
            <a:picLocks noChangeAspect="1"/>
          </p:cNvPicPr>
          <p:nvPr/>
        </p:nvPicPr>
        <p:blipFill>
          <a:blip r:embed="rId2">
            <a:duotone>
              <a:schemeClr val="accent6">
                <a:shade val="45000"/>
                <a:satMod val="135000"/>
              </a:schemeClr>
              <a:prstClr val="white"/>
            </a:duotone>
            <a:extLst>
              <a:ext uri="{BEBA8EAE-BF5A-486C-A8C5-ECC9F3942E4B}">
                <a14:imgProps xmlns:a14="http://schemas.microsoft.com/office/drawing/2010/main">
                  <a14:imgLayer r:embed="rId3">
                    <a14:imgEffect>
                      <a14:colorTemperature colorTemp="15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0" y="-1457"/>
            <a:ext cx="12192000" cy="6858000"/>
          </a:xfrm>
          <a:prstGeom prst="rect">
            <a:avLst/>
          </a:prstGeom>
          <a:effectLst/>
        </p:spPr>
      </p:pic>
      <p:graphicFrame>
        <p:nvGraphicFramePr>
          <p:cNvPr id="18" name="Tabla 17"/>
          <p:cNvGraphicFramePr>
            <a:graphicFrameLocks noGrp="1"/>
          </p:cNvGraphicFramePr>
          <p:nvPr>
            <p:extLst>
              <p:ext uri="{D42A27DB-BD31-4B8C-83A1-F6EECF244321}">
                <p14:modId xmlns:p14="http://schemas.microsoft.com/office/powerpoint/2010/main" val="3637425396"/>
              </p:ext>
            </p:extLst>
          </p:nvPr>
        </p:nvGraphicFramePr>
        <p:xfrm>
          <a:off x="2935193" y="4269140"/>
          <a:ext cx="8418605" cy="1838469"/>
        </p:xfrm>
        <a:graphic>
          <a:graphicData uri="http://schemas.openxmlformats.org/drawingml/2006/table">
            <a:tbl>
              <a:tblPr/>
              <a:tblGrid>
                <a:gridCol w="181413">
                  <a:extLst>
                    <a:ext uri="{9D8B030D-6E8A-4147-A177-3AD203B41FA5}">
                      <a16:colId xmlns:a16="http://schemas.microsoft.com/office/drawing/2014/main" val="3572387753"/>
                    </a:ext>
                  </a:extLst>
                </a:gridCol>
                <a:gridCol w="2387286">
                  <a:extLst>
                    <a:ext uri="{9D8B030D-6E8A-4147-A177-3AD203B41FA5}">
                      <a16:colId xmlns:a16="http://schemas.microsoft.com/office/drawing/2014/main" val="1688965509"/>
                    </a:ext>
                  </a:extLst>
                </a:gridCol>
                <a:gridCol w="1209419">
                  <a:extLst>
                    <a:ext uri="{9D8B030D-6E8A-4147-A177-3AD203B41FA5}">
                      <a16:colId xmlns:a16="http://schemas.microsoft.com/office/drawing/2014/main" val="3331942480"/>
                    </a:ext>
                  </a:extLst>
                </a:gridCol>
                <a:gridCol w="907063">
                  <a:extLst>
                    <a:ext uri="{9D8B030D-6E8A-4147-A177-3AD203B41FA5}">
                      <a16:colId xmlns:a16="http://schemas.microsoft.com/office/drawing/2014/main" val="3379175239"/>
                    </a:ext>
                  </a:extLst>
                </a:gridCol>
                <a:gridCol w="1062186">
                  <a:extLst>
                    <a:ext uri="{9D8B030D-6E8A-4147-A177-3AD203B41FA5}">
                      <a16:colId xmlns:a16="http://schemas.microsoft.com/office/drawing/2014/main" val="964625058"/>
                    </a:ext>
                  </a:extLst>
                </a:gridCol>
                <a:gridCol w="2671238">
                  <a:extLst>
                    <a:ext uri="{9D8B030D-6E8A-4147-A177-3AD203B41FA5}">
                      <a16:colId xmlns:a16="http://schemas.microsoft.com/office/drawing/2014/main" val="2720153840"/>
                    </a:ext>
                  </a:extLst>
                </a:gridCol>
              </a:tblGrid>
              <a:tr h="221144">
                <a:tc gridSpan="6">
                  <a:txBody>
                    <a:bodyPr/>
                    <a:lstStyle/>
                    <a:p>
                      <a:pPr algn="ctr" fontAlgn="ctr"/>
                      <a:endParaRPr lang="es-ES" sz="900" b="0" i="0" u="none" strike="noStrike" dirty="0">
                        <a:solidFill>
                          <a:srgbClr val="FFFFFF"/>
                        </a:solidFill>
                        <a:effectLst/>
                        <a:latin typeface="Calibri" panose="020F0502020204030204" pitchFamily="34" charset="0"/>
                      </a:endParaRPr>
                    </a:p>
                  </a:txBody>
                  <a:tcPr marL="6292" marR="6292" marT="6292" marB="30200" anchor="ctr">
                    <a:lnL>
                      <a:noFill/>
                    </a:lnL>
                    <a:lnR>
                      <a:noFill/>
                    </a:lnR>
                    <a:lnT>
                      <a:noFill/>
                    </a:lnT>
                    <a:lnB w="6350" cap="flat" cmpd="sng" algn="ctr">
                      <a:solidFill>
                        <a:srgbClr val="000000"/>
                      </a:solidFill>
                      <a:prstDash val="solid"/>
                      <a:round/>
                      <a:headEnd type="none" w="med" len="med"/>
                      <a:tailEnd type="none" w="med" len="med"/>
                    </a:lnB>
                    <a:solidFill>
                      <a:schemeClr val="bg1"/>
                    </a:solidFill>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1928998691"/>
                  </a:ext>
                </a:extLst>
              </a:tr>
              <a:tr h="182292">
                <a:tc>
                  <a:txBody>
                    <a:bodyPr/>
                    <a:lstStyle/>
                    <a:p>
                      <a:pPr algn="ctr" fontAlgn="ctr"/>
                      <a:endParaRPr lang="es-EC" sz="900" b="0" i="0" u="none" strike="noStrike">
                        <a:solidFill>
                          <a:srgbClr val="000000"/>
                        </a:solidFill>
                        <a:effectLst/>
                        <a:latin typeface="Calibri" panose="020F0502020204030204" pitchFamily="34" charset="0"/>
                      </a:endParaRPr>
                    </a:p>
                  </a:txBody>
                  <a:tcPr marL="6292" marR="6292" marT="6292" marB="302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endParaRPr lang="es-ES" sz="900" b="0" i="0" u="none" strike="noStrike" dirty="0">
                        <a:solidFill>
                          <a:srgbClr val="000000"/>
                        </a:solidFill>
                        <a:effectLst/>
                        <a:latin typeface="Calibri" panose="020F0502020204030204" pitchFamily="34" charset="0"/>
                      </a:endParaRPr>
                    </a:p>
                  </a:txBody>
                  <a:tcPr marL="6292" marR="6292" marT="6292" marB="302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endParaRPr lang="es-EC" sz="900" b="0" i="0" u="none" strike="noStrike">
                        <a:solidFill>
                          <a:srgbClr val="000000"/>
                        </a:solidFill>
                        <a:effectLst/>
                        <a:latin typeface="Calibri" panose="020F0502020204030204" pitchFamily="34" charset="0"/>
                      </a:endParaRPr>
                    </a:p>
                  </a:txBody>
                  <a:tcPr marL="6292" marR="6292" marT="6292" marB="302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endParaRPr lang="es-EC" sz="900" b="0" i="0" u="none" strike="noStrike">
                        <a:solidFill>
                          <a:srgbClr val="000000"/>
                        </a:solidFill>
                        <a:effectLst/>
                        <a:latin typeface="Calibri" panose="020F0502020204030204" pitchFamily="34" charset="0"/>
                      </a:endParaRPr>
                    </a:p>
                  </a:txBody>
                  <a:tcPr marL="6292" marR="6292" marT="6292" marB="302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endParaRPr lang="es-EC" sz="900" b="0" i="0" u="none" strike="noStrike" dirty="0">
                        <a:solidFill>
                          <a:srgbClr val="000000"/>
                        </a:solidFill>
                        <a:effectLst/>
                        <a:latin typeface="Calibri" panose="020F0502020204030204" pitchFamily="34" charset="0"/>
                      </a:endParaRPr>
                    </a:p>
                  </a:txBody>
                  <a:tcPr marL="6292" marR="6292" marT="6292" marB="302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endParaRPr lang="es-EC" sz="900" b="0" i="0" u="none" strike="noStrike" dirty="0">
                        <a:solidFill>
                          <a:srgbClr val="000000"/>
                        </a:solidFill>
                        <a:effectLst/>
                        <a:latin typeface="Calibri" panose="020F0502020204030204" pitchFamily="34" charset="0"/>
                      </a:endParaRPr>
                    </a:p>
                  </a:txBody>
                  <a:tcPr marL="6292" marR="6292" marT="6292" marB="302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652574693"/>
                  </a:ext>
                </a:extLst>
              </a:tr>
              <a:tr h="543585">
                <a:tc>
                  <a:txBody>
                    <a:bodyPr/>
                    <a:lstStyle/>
                    <a:p>
                      <a:pPr algn="ctr" fontAlgn="ctr"/>
                      <a:r>
                        <a:rPr lang="es-EC" sz="900" b="0" i="0" u="none" strike="noStrike">
                          <a:solidFill>
                            <a:srgbClr val="000000"/>
                          </a:solidFill>
                          <a:effectLst/>
                          <a:latin typeface="Calibri" panose="020F0502020204030204" pitchFamily="34" charset="0"/>
                        </a:rPr>
                        <a:t>5</a:t>
                      </a:r>
                    </a:p>
                  </a:txBody>
                  <a:tcPr marL="6292" marR="6292" marT="6292" marB="302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s-ES" sz="900" b="0" i="0" u="none" strike="noStrike" dirty="0">
                          <a:solidFill>
                            <a:srgbClr val="000000"/>
                          </a:solidFill>
                          <a:effectLst/>
                          <a:latin typeface="Calibri" panose="020F0502020204030204" pitchFamily="34" charset="0"/>
                        </a:rPr>
                        <a:t>Corredor Turístico-Cultural en el </a:t>
                      </a:r>
                      <a:r>
                        <a:rPr lang="es-ES" sz="900" b="0" i="0" u="none" strike="noStrike" dirty="0" err="1">
                          <a:solidFill>
                            <a:srgbClr val="000000"/>
                          </a:solidFill>
                          <a:effectLst/>
                          <a:latin typeface="Calibri" panose="020F0502020204030204" pitchFamily="34" charset="0"/>
                        </a:rPr>
                        <a:t>Qhapac</a:t>
                      </a:r>
                      <a:r>
                        <a:rPr lang="es-ES" sz="900" b="0" i="0" u="none" strike="noStrike" dirty="0">
                          <a:solidFill>
                            <a:srgbClr val="000000"/>
                          </a:solidFill>
                          <a:effectLst/>
                          <a:latin typeface="Calibri" panose="020F0502020204030204" pitchFamily="34" charset="0"/>
                        </a:rPr>
                        <a:t> </a:t>
                      </a:r>
                      <a:r>
                        <a:rPr lang="es-ES" sz="900" b="0" i="0" u="none" strike="noStrike" dirty="0" err="1">
                          <a:solidFill>
                            <a:srgbClr val="000000"/>
                          </a:solidFill>
                          <a:effectLst/>
                          <a:latin typeface="Calibri" panose="020F0502020204030204" pitchFamily="34" charset="0"/>
                        </a:rPr>
                        <a:t>Ñan</a:t>
                      </a:r>
                      <a:r>
                        <a:rPr lang="es-ES" sz="900" b="0" i="0" u="none" strike="noStrike" dirty="0">
                          <a:solidFill>
                            <a:srgbClr val="000000"/>
                          </a:solidFill>
                          <a:effectLst/>
                          <a:latin typeface="Calibri" panose="020F0502020204030204" pitchFamily="34" charset="0"/>
                        </a:rPr>
                        <a:t> (Camino del Inca)</a:t>
                      </a:r>
                    </a:p>
                  </a:txBody>
                  <a:tcPr marL="6292" marR="6292" marT="6292" marB="302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900" b="0" i="0" u="none" strike="noStrike" dirty="0" err="1">
                          <a:solidFill>
                            <a:srgbClr val="000000"/>
                          </a:solidFill>
                          <a:effectLst/>
                          <a:latin typeface="Calibri" panose="020F0502020204030204" pitchFamily="34" charset="0"/>
                        </a:rPr>
                        <a:t>Intervencion</a:t>
                      </a:r>
                      <a:r>
                        <a:rPr lang="es-ES" sz="900" b="0" i="0" u="none" strike="noStrike" dirty="0">
                          <a:solidFill>
                            <a:srgbClr val="000000"/>
                          </a:solidFill>
                          <a:effectLst/>
                          <a:latin typeface="Calibri" panose="020F0502020204030204" pitchFamily="34" charset="0"/>
                        </a:rPr>
                        <a:t> en 10 predios diferentes y cada torre mirador tiene un área de 864 m2</a:t>
                      </a:r>
                    </a:p>
                  </a:txBody>
                  <a:tcPr marL="6292" marR="6292" marT="6292" marB="302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C" sz="900" b="0" i="0" u="none" strike="noStrike">
                          <a:solidFill>
                            <a:srgbClr val="000000"/>
                          </a:solidFill>
                          <a:effectLst/>
                          <a:latin typeface="Calibri" panose="020F0502020204030204" pitchFamily="34" charset="0"/>
                        </a:rPr>
                        <a:t>Conceptualización y Plan masa</a:t>
                      </a:r>
                    </a:p>
                  </a:txBody>
                  <a:tcPr marL="6292" marR="6292" marT="6292" marB="302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C" sz="900" b="0" i="0" u="none" strike="noStrike">
                          <a:solidFill>
                            <a:srgbClr val="000000"/>
                          </a:solidFill>
                          <a:effectLst/>
                          <a:latin typeface="Calibri" panose="020F0502020204030204" pitchFamily="34" charset="0"/>
                        </a:rPr>
                        <a:t> $4.200.000,00 </a:t>
                      </a:r>
                    </a:p>
                  </a:txBody>
                  <a:tcPr marL="6292" marR="6292" marT="6292" marB="302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900" b="0" i="0" u="none" strike="noStrike" dirty="0">
                          <a:solidFill>
                            <a:srgbClr val="000000"/>
                          </a:solidFill>
                          <a:effectLst/>
                          <a:latin typeface="Calibri" panose="020F0502020204030204" pitchFamily="34" charset="0"/>
                        </a:rPr>
                        <a:t>Proyecto de trabajo conjunto con: </a:t>
                      </a:r>
                      <a:r>
                        <a:rPr lang="es-ES" sz="900" b="0" i="0" u="none" strike="noStrike" dirty="0" err="1">
                          <a:solidFill>
                            <a:srgbClr val="000000"/>
                          </a:solidFill>
                          <a:effectLst/>
                          <a:latin typeface="Calibri" panose="020F0502020204030204" pitchFamily="34" charset="0"/>
                        </a:rPr>
                        <a:t>Quitoturismo</a:t>
                      </a:r>
                      <a:r>
                        <a:rPr lang="es-ES" sz="900" b="0" i="0" u="none" strike="noStrike" dirty="0">
                          <a:solidFill>
                            <a:srgbClr val="000000"/>
                          </a:solidFill>
                          <a:effectLst/>
                          <a:latin typeface="Calibri" panose="020F0502020204030204" pitchFamily="34" charset="0"/>
                        </a:rPr>
                        <a:t>, EPMMOP, CONQUITO, IMP, INPC y otras entidades</a:t>
                      </a:r>
                    </a:p>
                  </a:txBody>
                  <a:tcPr marL="6292" marR="6292" marT="6292" marB="302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32018943"/>
                  </a:ext>
                </a:extLst>
              </a:tr>
              <a:tr h="228277">
                <a:tc>
                  <a:txBody>
                    <a:bodyPr/>
                    <a:lstStyle/>
                    <a:p>
                      <a:pPr algn="ctr" fontAlgn="ctr"/>
                      <a:r>
                        <a:rPr lang="es-EC" sz="900" b="0" i="0" u="none" strike="noStrike">
                          <a:solidFill>
                            <a:srgbClr val="000000"/>
                          </a:solidFill>
                          <a:effectLst/>
                          <a:latin typeface="Calibri" panose="020F0502020204030204" pitchFamily="34" charset="0"/>
                        </a:rPr>
                        <a:t>6</a:t>
                      </a:r>
                    </a:p>
                  </a:txBody>
                  <a:tcPr marL="6292" marR="6292" marT="6292" marB="302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s-ES" sz="900" b="0" i="0" u="none" strike="noStrike" dirty="0" smtClean="0">
                          <a:solidFill>
                            <a:srgbClr val="000000"/>
                          </a:solidFill>
                          <a:effectLst/>
                          <a:latin typeface="Calibri" panose="020F0502020204030204" pitchFamily="34" charset="0"/>
                        </a:rPr>
                        <a:t>Intervención </a:t>
                      </a:r>
                      <a:r>
                        <a:rPr lang="es-ES" sz="900" b="0" i="0" u="none" strike="noStrike" dirty="0">
                          <a:solidFill>
                            <a:srgbClr val="000000"/>
                          </a:solidFill>
                          <a:effectLst/>
                          <a:latin typeface="Calibri" panose="020F0502020204030204" pitchFamily="34" charset="0"/>
                        </a:rPr>
                        <a:t>Mirador Yanaconas Quito Sur </a:t>
                      </a:r>
                    </a:p>
                  </a:txBody>
                  <a:tcPr marL="6292" marR="6292" marT="6292" marB="302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C" sz="900" b="0" i="0" u="none" strike="noStrike">
                          <a:solidFill>
                            <a:srgbClr val="000000"/>
                          </a:solidFill>
                          <a:effectLst/>
                          <a:latin typeface="Calibri" panose="020F0502020204030204" pitchFamily="34" charset="0"/>
                        </a:rPr>
                        <a:t>400</a:t>
                      </a:r>
                    </a:p>
                  </a:txBody>
                  <a:tcPr marL="6292" marR="6292" marT="6292" marB="302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C" sz="900" b="0" i="0" u="none" strike="noStrike">
                          <a:solidFill>
                            <a:srgbClr val="000000"/>
                          </a:solidFill>
                          <a:effectLst/>
                          <a:latin typeface="Calibri" panose="020F0502020204030204" pitchFamily="34" charset="0"/>
                        </a:rPr>
                        <a:t>En ejecucion </a:t>
                      </a:r>
                    </a:p>
                  </a:txBody>
                  <a:tcPr marL="6292" marR="6292" marT="6292" marB="302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C" sz="900" b="0" i="0" u="none" strike="noStrike" dirty="0">
                          <a:solidFill>
                            <a:srgbClr val="000000"/>
                          </a:solidFill>
                          <a:effectLst/>
                          <a:latin typeface="Calibri" panose="020F0502020204030204" pitchFamily="34" charset="0"/>
                        </a:rPr>
                        <a:t> $30.556,46 </a:t>
                      </a:r>
                    </a:p>
                  </a:txBody>
                  <a:tcPr marL="6292" marR="6292" marT="6292" marB="302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900" b="0" i="0" u="none" strike="noStrike">
                          <a:solidFill>
                            <a:srgbClr val="000000"/>
                          </a:solidFill>
                          <a:effectLst/>
                          <a:latin typeface="Calibri" panose="020F0502020204030204" pitchFamily="34" charset="0"/>
                        </a:rPr>
                        <a:t>Proyecto de trabajo conjunto con direcciones GAPEV</a:t>
                      </a:r>
                    </a:p>
                  </a:txBody>
                  <a:tcPr marL="6292" marR="6292" marT="6292" marB="302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3197027"/>
                  </a:ext>
                </a:extLst>
              </a:tr>
              <a:tr h="292481">
                <a:tc>
                  <a:txBody>
                    <a:bodyPr/>
                    <a:lstStyle/>
                    <a:p>
                      <a:pPr algn="ctr" fontAlgn="ctr"/>
                      <a:r>
                        <a:rPr lang="es-EC" sz="900" b="0" i="0" u="none" strike="noStrike">
                          <a:solidFill>
                            <a:srgbClr val="000000"/>
                          </a:solidFill>
                          <a:effectLst/>
                          <a:latin typeface="Calibri" panose="020F0502020204030204" pitchFamily="34" charset="0"/>
                        </a:rPr>
                        <a:t>7</a:t>
                      </a:r>
                    </a:p>
                  </a:txBody>
                  <a:tcPr marL="6292" marR="6292" marT="6292" marB="302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s-EC" sz="900" b="0" i="0" u="none" strike="noStrike">
                          <a:solidFill>
                            <a:srgbClr val="000000"/>
                          </a:solidFill>
                          <a:effectLst/>
                          <a:latin typeface="Calibri" panose="020F0502020204030204" pitchFamily="34" charset="0"/>
                        </a:rPr>
                        <a:t>Intervencion Jardines de borde Bosque de Arupos El Trebol</a:t>
                      </a:r>
                    </a:p>
                  </a:txBody>
                  <a:tcPr marL="6292" marR="6292" marT="6292" marB="302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C" sz="900" b="0" i="0" u="none" strike="noStrike">
                          <a:solidFill>
                            <a:srgbClr val="000000"/>
                          </a:solidFill>
                          <a:effectLst/>
                          <a:latin typeface="Calibri" panose="020F0502020204030204" pitchFamily="34" charset="0"/>
                        </a:rPr>
                        <a:t>1200</a:t>
                      </a:r>
                    </a:p>
                  </a:txBody>
                  <a:tcPr marL="6292" marR="6292" marT="6292" marB="302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C" sz="900" b="0" i="0" u="none" strike="noStrike">
                          <a:solidFill>
                            <a:srgbClr val="000000"/>
                          </a:solidFill>
                          <a:effectLst/>
                          <a:latin typeface="Calibri" panose="020F0502020204030204" pitchFamily="34" charset="0"/>
                        </a:rPr>
                        <a:t>construido y entregado</a:t>
                      </a:r>
                    </a:p>
                  </a:txBody>
                  <a:tcPr marL="6292" marR="6292" marT="6292" marB="302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C" sz="900" b="0" i="0" u="none" strike="noStrike">
                          <a:solidFill>
                            <a:srgbClr val="000000"/>
                          </a:solidFill>
                          <a:effectLst/>
                          <a:latin typeface="Calibri" panose="020F0502020204030204" pitchFamily="34" charset="0"/>
                        </a:rPr>
                        <a:t> $13.826,83 </a:t>
                      </a:r>
                    </a:p>
                  </a:txBody>
                  <a:tcPr marL="6292" marR="6292" marT="6292" marB="302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900" b="0" i="0" u="none" strike="noStrike">
                          <a:solidFill>
                            <a:srgbClr val="000000"/>
                          </a:solidFill>
                          <a:effectLst/>
                          <a:latin typeface="Calibri" panose="020F0502020204030204" pitchFamily="34" charset="0"/>
                        </a:rPr>
                        <a:t>Proyecto de trabajo conjunto con direcciones GAPEV</a:t>
                      </a:r>
                    </a:p>
                  </a:txBody>
                  <a:tcPr marL="6292" marR="6292" marT="6292" marB="302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52948286"/>
                  </a:ext>
                </a:extLst>
              </a:tr>
              <a:tr h="292481">
                <a:tc>
                  <a:txBody>
                    <a:bodyPr/>
                    <a:lstStyle/>
                    <a:p>
                      <a:pPr algn="ctr" fontAlgn="ctr"/>
                      <a:r>
                        <a:rPr lang="es-EC" sz="900" b="0" i="0" u="none" strike="noStrike">
                          <a:solidFill>
                            <a:srgbClr val="000000"/>
                          </a:solidFill>
                          <a:effectLst/>
                          <a:latin typeface="Calibri" panose="020F0502020204030204" pitchFamily="34" charset="0"/>
                        </a:rPr>
                        <a:t>8</a:t>
                      </a:r>
                    </a:p>
                  </a:txBody>
                  <a:tcPr marL="6292" marR="6292" marT="6292" marB="302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s-ES" sz="900" b="0" i="0" u="none" strike="noStrike">
                          <a:solidFill>
                            <a:srgbClr val="000000"/>
                          </a:solidFill>
                          <a:effectLst/>
                          <a:latin typeface="Calibri" panose="020F0502020204030204" pitchFamily="34" charset="0"/>
                        </a:rPr>
                        <a:t>Intervención Corredor Occidental - Tramo CHQ</a:t>
                      </a:r>
                    </a:p>
                  </a:txBody>
                  <a:tcPr marL="6292" marR="6292" marT="6292" marB="302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es-EC" sz="900" b="0" i="0" u="none" strike="noStrike">
                        <a:solidFill>
                          <a:srgbClr val="000000"/>
                        </a:solidFill>
                        <a:effectLst/>
                        <a:latin typeface="Calibri" panose="020F0502020204030204" pitchFamily="34" charset="0"/>
                      </a:endParaRPr>
                    </a:p>
                  </a:txBody>
                  <a:tcPr marL="6292" marR="6292" marT="6292" marB="302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C" sz="900" b="0" i="0" u="none" strike="noStrike">
                          <a:solidFill>
                            <a:srgbClr val="000000"/>
                          </a:solidFill>
                          <a:effectLst/>
                          <a:latin typeface="Calibri" panose="020F0502020204030204" pitchFamily="34" charset="0"/>
                        </a:rPr>
                        <a:t>construido y entregado</a:t>
                      </a:r>
                    </a:p>
                  </a:txBody>
                  <a:tcPr marL="6292" marR="6292" marT="6292" marB="302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es-EC" sz="900" b="0" i="0" u="none" strike="noStrike">
                        <a:solidFill>
                          <a:srgbClr val="000000"/>
                        </a:solidFill>
                        <a:effectLst/>
                        <a:latin typeface="Calibri" panose="020F0502020204030204" pitchFamily="34" charset="0"/>
                      </a:endParaRPr>
                    </a:p>
                  </a:txBody>
                  <a:tcPr marL="6292" marR="6292" marT="6292" marB="302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900" b="0" i="0" u="none" strike="noStrike" dirty="0">
                          <a:solidFill>
                            <a:srgbClr val="000000"/>
                          </a:solidFill>
                          <a:effectLst/>
                          <a:latin typeface="Calibri" panose="020F0502020204030204" pitchFamily="34" charset="0"/>
                        </a:rPr>
                        <a:t>Proyecto de trabajo conjunto con direcciones GAPEV</a:t>
                      </a:r>
                    </a:p>
                  </a:txBody>
                  <a:tcPr marL="6292" marR="6292" marT="6292" marB="302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53759601"/>
                  </a:ext>
                </a:extLst>
              </a:tr>
            </a:tbl>
          </a:graphicData>
        </a:graphic>
      </p:graphicFrame>
      <p:sp>
        <p:nvSpPr>
          <p:cNvPr id="25" name="CuadroTexto 24">
            <a:extLst>
              <a:ext uri="{FF2B5EF4-FFF2-40B4-BE49-F238E27FC236}">
                <a16:creationId xmlns:a16="http://schemas.microsoft.com/office/drawing/2014/main" id="{E438DB70-7923-4BDF-BB24-C28F31017778}"/>
              </a:ext>
            </a:extLst>
          </p:cNvPr>
          <p:cNvSpPr txBox="1"/>
          <p:nvPr/>
        </p:nvSpPr>
        <p:spPr>
          <a:xfrm>
            <a:off x="2644469" y="6258155"/>
            <a:ext cx="7075347" cy="338554"/>
          </a:xfrm>
          <a:prstGeom prst="rect">
            <a:avLst/>
          </a:prstGeom>
          <a:noFill/>
        </p:spPr>
        <p:txBody>
          <a:bodyPr wrap="square" rtlCol="0">
            <a:spAutoFit/>
          </a:bodyPr>
          <a:lstStyle>
            <a:defPPr>
              <a:defRPr lang="es-EC"/>
            </a:defPPr>
            <a:lvl1pPr>
              <a:defRPr sz="1600">
                <a:solidFill>
                  <a:schemeClr val="tx1">
                    <a:lumMod val="50000"/>
                    <a:lumOff val="50000"/>
                  </a:schemeClr>
                </a:solidFill>
                <a:latin typeface="Century Gothic" panose="020B0502020202020204" pitchFamily="34" charset="0"/>
              </a:defRPr>
            </a:lvl1pPr>
          </a:lstStyle>
          <a:p>
            <a:r>
              <a:rPr lang="en-US" b="1" dirty="0"/>
              <a:t>REGENERACIÓN URBANA EN ENTORNOS DE INFRAESTRUCTURA VIAL</a:t>
            </a:r>
            <a:endParaRPr lang="es-EC" b="1" dirty="0"/>
          </a:p>
        </p:txBody>
      </p:sp>
      <p:pic>
        <p:nvPicPr>
          <p:cNvPr id="38" name="Picture 2">
            <a:extLst>
              <a:ext uri="{FF2B5EF4-FFF2-40B4-BE49-F238E27FC236}">
                <a16:creationId xmlns:a16="http://schemas.microsoft.com/office/drawing/2014/main" id="{C45A43B9-B0DD-A249-AF31-D0CCF156E155}"/>
              </a:ext>
            </a:extLst>
          </p:cNvPr>
          <p:cNvPicPr/>
          <p:nvPr/>
        </p:nvPicPr>
        <p:blipFill rotWithShape="1">
          <a:blip r:embed="rId4" cstate="print">
            <a:extLst>
              <a:ext uri="{28A0092B-C50C-407E-A947-70E740481C1C}">
                <a14:useLocalDpi xmlns:a14="http://schemas.microsoft.com/office/drawing/2010/main" val="0"/>
              </a:ext>
            </a:extLst>
          </a:blip>
          <a:srcRect l="7513" r="17050"/>
          <a:stretch/>
        </p:blipFill>
        <p:spPr>
          <a:xfrm>
            <a:off x="2658126" y="245534"/>
            <a:ext cx="2660329" cy="2225410"/>
          </a:xfrm>
          <a:prstGeom prst="rect">
            <a:avLst/>
          </a:prstGeom>
        </p:spPr>
      </p:pic>
      <p:sp>
        <p:nvSpPr>
          <p:cNvPr id="50" name="CuadroTexto 49"/>
          <p:cNvSpPr txBox="1"/>
          <p:nvPr/>
        </p:nvSpPr>
        <p:spPr>
          <a:xfrm>
            <a:off x="2576607" y="2452160"/>
            <a:ext cx="2741848" cy="223440"/>
          </a:xfrm>
          <a:prstGeom prst="rect">
            <a:avLst/>
          </a:prstGeom>
          <a:noFill/>
        </p:spPr>
        <p:txBody>
          <a:bodyPr wrap="square" rtlCol="0">
            <a:spAutoFit/>
          </a:bodyPr>
          <a:lstStyle/>
          <a:p>
            <a:r>
              <a:rPr lang="es-ES" sz="800" dirty="0" smtClean="0">
                <a:latin typeface="Century Gothic" panose="020B0502020202020204" pitchFamily="34" charset="0"/>
              </a:rPr>
              <a:t>REGENERACIÓN URBANA DE </a:t>
            </a:r>
            <a:r>
              <a:rPr lang="es-ES" sz="800" dirty="0">
                <a:latin typeface="Century Gothic" panose="020B0502020202020204" pitchFamily="34" charset="0"/>
              </a:rPr>
              <a:t>LA </a:t>
            </a:r>
            <a:r>
              <a:rPr lang="es-ES" sz="800" dirty="0" smtClean="0">
                <a:latin typeface="Century Gothic" panose="020B0502020202020204" pitchFamily="34" charset="0"/>
              </a:rPr>
              <a:t>MARÍN</a:t>
            </a:r>
          </a:p>
        </p:txBody>
      </p:sp>
      <p:graphicFrame>
        <p:nvGraphicFramePr>
          <p:cNvPr id="3" name="Tabla 2"/>
          <p:cNvGraphicFramePr>
            <a:graphicFrameLocks noGrp="1"/>
          </p:cNvGraphicFramePr>
          <p:nvPr>
            <p:extLst>
              <p:ext uri="{D42A27DB-BD31-4B8C-83A1-F6EECF244321}">
                <p14:modId xmlns:p14="http://schemas.microsoft.com/office/powerpoint/2010/main" val="4231213425"/>
              </p:ext>
            </p:extLst>
          </p:nvPr>
        </p:nvGraphicFramePr>
        <p:xfrm>
          <a:off x="2935193" y="2807356"/>
          <a:ext cx="8418607" cy="1917313"/>
        </p:xfrm>
        <a:graphic>
          <a:graphicData uri="http://schemas.openxmlformats.org/drawingml/2006/table">
            <a:tbl>
              <a:tblPr/>
              <a:tblGrid>
                <a:gridCol w="181412">
                  <a:extLst>
                    <a:ext uri="{9D8B030D-6E8A-4147-A177-3AD203B41FA5}">
                      <a16:colId xmlns:a16="http://schemas.microsoft.com/office/drawing/2014/main" val="2051677741"/>
                    </a:ext>
                  </a:extLst>
                </a:gridCol>
                <a:gridCol w="2387289">
                  <a:extLst>
                    <a:ext uri="{9D8B030D-6E8A-4147-A177-3AD203B41FA5}">
                      <a16:colId xmlns:a16="http://schemas.microsoft.com/office/drawing/2014/main" val="3889647433"/>
                    </a:ext>
                  </a:extLst>
                </a:gridCol>
                <a:gridCol w="1209419">
                  <a:extLst>
                    <a:ext uri="{9D8B030D-6E8A-4147-A177-3AD203B41FA5}">
                      <a16:colId xmlns:a16="http://schemas.microsoft.com/office/drawing/2014/main" val="1318467788"/>
                    </a:ext>
                  </a:extLst>
                </a:gridCol>
                <a:gridCol w="907063">
                  <a:extLst>
                    <a:ext uri="{9D8B030D-6E8A-4147-A177-3AD203B41FA5}">
                      <a16:colId xmlns:a16="http://schemas.microsoft.com/office/drawing/2014/main" val="4143343341"/>
                    </a:ext>
                  </a:extLst>
                </a:gridCol>
                <a:gridCol w="1062186">
                  <a:extLst>
                    <a:ext uri="{9D8B030D-6E8A-4147-A177-3AD203B41FA5}">
                      <a16:colId xmlns:a16="http://schemas.microsoft.com/office/drawing/2014/main" val="319824257"/>
                    </a:ext>
                  </a:extLst>
                </a:gridCol>
                <a:gridCol w="2671238">
                  <a:extLst>
                    <a:ext uri="{9D8B030D-6E8A-4147-A177-3AD203B41FA5}">
                      <a16:colId xmlns:a16="http://schemas.microsoft.com/office/drawing/2014/main" val="4241583101"/>
                    </a:ext>
                  </a:extLst>
                </a:gridCol>
              </a:tblGrid>
              <a:tr h="167767">
                <a:tc gridSpan="6">
                  <a:txBody>
                    <a:bodyPr/>
                    <a:lstStyle/>
                    <a:p>
                      <a:pPr algn="ctr" fontAlgn="ctr"/>
                      <a:r>
                        <a:rPr lang="es-ES" sz="900" b="0" i="0" u="none" strike="noStrike" dirty="0">
                          <a:solidFill>
                            <a:srgbClr val="FFFFFF"/>
                          </a:solidFill>
                          <a:effectLst/>
                          <a:latin typeface="Calibri" panose="020F0502020204030204" pitchFamily="34" charset="0"/>
                        </a:rPr>
                        <a:t>REGENERACION URBANA EN ENTORNOS DE INFRAESTRUCTURA VIAL</a:t>
                      </a:r>
                    </a:p>
                  </a:txBody>
                  <a:tcPr marL="9191" marR="9191" marT="9191" marB="44113" anchor="ctr">
                    <a:lnL>
                      <a:noFill/>
                    </a:lnL>
                    <a:lnR>
                      <a:noFill/>
                    </a:lnR>
                    <a:lnT>
                      <a:noFill/>
                    </a:lnT>
                    <a:lnB w="6350" cap="flat" cmpd="sng" algn="ctr">
                      <a:solidFill>
                        <a:srgbClr val="000000"/>
                      </a:solidFill>
                      <a:prstDash val="solid"/>
                      <a:round/>
                      <a:headEnd type="none" w="med" len="med"/>
                      <a:tailEnd type="none" w="med" len="med"/>
                    </a:lnB>
                    <a:solidFill>
                      <a:srgbClr val="375623"/>
                    </a:solidFill>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2935051808"/>
                  </a:ext>
                </a:extLst>
              </a:tr>
              <a:tr h="167767">
                <a:tc>
                  <a:txBody>
                    <a:bodyPr/>
                    <a:lstStyle/>
                    <a:p>
                      <a:pPr algn="ctr" fontAlgn="ctr"/>
                      <a:r>
                        <a:rPr lang="es-EC" sz="900" b="0" i="0" u="none" strike="noStrike">
                          <a:solidFill>
                            <a:srgbClr val="000000"/>
                          </a:solidFill>
                          <a:effectLst/>
                          <a:latin typeface="Calibri" panose="020F0502020204030204" pitchFamily="34" charset="0"/>
                        </a:rPr>
                        <a:t>N°</a:t>
                      </a:r>
                    </a:p>
                  </a:txBody>
                  <a:tcPr marL="9191" marR="9191" marT="9191" marB="44113"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ctr"/>
                      <a:r>
                        <a:rPr lang="es-ES" sz="900" b="0" i="0" u="none" strike="noStrike">
                          <a:solidFill>
                            <a:srgbClr val="000000"/>
                          </a:solidFill>
                          <a:effectLst/>
                          <a:latin typeface="Calibri" panose="020F0502020204030204" pitchFamily="34" charset="0"/>
                        </a:rPr>
                        <a:t>NOMBRE DE LA OBRA O PROYECTO</a:t>
                      </a:r>
                    </a:p>
                  </a:txBody>
                  <a:tcPr marL="9191" marR="9191" marT="9191" marB="44113"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ctr"/>
                      <a:r>
                        <a:rPr lang="es-EC" sz="900" b="0" i="0" u="none" strike="noStrike">
                          <a:solidFill>
                            <a:srgbClr val="000000"/>
                          </a:solidFill>
                          <a:effectLst/>
                          <a:latin typeface="Calibri" panose="020F0502020204030204" pitchFamily="34" charset="0"/>
                        </a:rPr>
                        <a:t>AREA DE PROYECTO M2</a:t>
                      </a:r>
                    </a:p>
                  </a:txBody>
                  <a:tcPr marL="9191" marR="9191" marT="9191" marB="44113"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ctr"/>
                      <a:r>
                        <a:rPr lang="es-EC" sz="900" b="0" i="0" u="none" strike="noStrike">
                          <a:solidFill>
                            <a:srgbClr val="000000"/>
                          </a:solidFill>
                          <a:effectLst/>
                          <a:latin typeface="Calibri" panose="020F0502020204030204" pitchFamily="34" charset="0"/>
                        </a:rPr>
                        <a:t>ESTADO</a:t>
                      </a:r>
                    </a:p>
                  </a:txBody>
                  <a:tcPr marL="9191" marR="9191" marT="9191" marB="44113"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ctr"/>
                      <a:r>
                        <a:rPr lang="es-EC" sz="900" b="0" i="0" u="none" strike="noStrike">
                          <a:solidFill>
                            <a:srgbClr val="000000"/>
                          </a:solidFill>
                          <a:effectLst/>
                          <a:latin typeface="Calibri" panose="020F0502020204030204" pitchFamily="34" charset="0"/>
                        </a:rPr>
                        <a:t>INVERSION</a:t>
                      </a:r>
                    </a:p>
                  </a:txBody>
                  <a:tcPr marL="9191" marR="9191" marT="9191" marB="44113"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ctr"/>
                      <a:r>
                        <a:rPr lang="es-EC" sz="900" b="0" i="0" u="none" strike="noStrike">
                          <a:solidFill>
                            <a:srgbClr val="000000"/>
                          </a:solidFill>
                          <a:effectLst/>
                          <a:latin typeface="Calibri" panose="020F0502020204030204" pitchFamily="34" charset="0"/>
                        </a:rPr>
                        <a:t>OBSERVACIONES</a:t>
                      </a:r>
                    </a:p>
                  </a:txBody>
                  <a:tcPr marL="9191" marR="9191" marT="9191" marB="44113"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extLst>
                  <a:ext uri="{0D108BD9-81ED-4DB2-BD59-A6C34878D82A}">
                    <a16:rowId xmlns:a16="http://schemas.microsoft.com/office/drawing/2014/main" val="2013620075"/>
                  </a:ext>
                </a:extLst>
              </a:tr>
              <a:tr h="292060">
                <a:tc>
                  <a:txBody>
                    <a:bodyPr/>
                    <a:lstStyle/>
                    <a:p>
                      <a:pPr algn="ctr" fontAlgn="ctr"/>
                      <a:r>
                        <a:rPr lang="es-EC" sz="900" b="0" i="0" u="none" strike="noStrike" dirty="0">
                          <a:solidFill>
                            <a:srgbClr val="000000"/>
                          </a:solidFill>
                          <a:effectLst/>
                          <a:latin typeface="Calibri" panose="020F0502020204030204" pitchFamily="34" charset="0"/>
                        </a:rPr>
                        <a:t>1</a:t>
                      </a:r>
                    </a:p>
                  </a:txBody>
                  <a:tcPr marL="9191" marR="9191" marT="9191" marB="44113"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ctr"/>
                      <a:r>
                        <a:rPr lang="es-ES" sz="900" b="0" i="0" u="none" strike="noStrike" dirty="0">
                          <a:solidFill>
                            <a:srgbClr val="000000"/>
                          </a:solidFill>
                          <a:effectLst/>
                          <a:latin typeface="Calibri" panose="020F0502020204030204" pitchFamily="34" charset="0"/>
                        </a:rPr>
                        <a:t>Proyecto de Regeneración Urbana de la </a:t>
                      </a:r>
                      <a:r>
                        <a:rPr lang="es-ES" sz="900" b="0" i="0" u="none" strike="noStrike" dirty="0" smtClean="0">
                          <a:solidFill>
                            <a:srgbClr val="000000"/>
                          </a:solidFill>
                          <a:effectLst/>
                          <a:latin typeface="Calibri" panose="020F0502020204030204" pitchFamily="34" charset="0"/>
                        </a:rPr>
                        <a:t>Marín</a:t>
                      </a:r>
                      <a:endParaRPr lang="es-ES" sz="900" b="0" i="0" u="none" strike="noStrike" dirty="0">
                        <a:solidFill>
                          <a:srgbClr val="000000"/>
                        </a:solidFill>
                        <a:effectLst/>
                        <a:latin typeface="Calibri" panose="020F0502020204030204" pitchFamily="34" charset="0"/>
                      </a:endParaRPr>
                    </a:p>
                  </a:txBody>
                  <a:tcPr marL="9191" marR="9191" marT="9191" marB="44113"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EC" sz="900" b="0" i="0" u="none" strike="noStrike">
                          <a:solidFill>
                            <a:srgbClr val="000000"/>
                          </a:solidFill>
                          <a:effectLst/>
                          <a:latin typeface="Calibri" panose="020F0502020204030204" pitchFamily="34" charset="0"/>
                        </a:rPr>
                        <a:t>50000</a:t>
                      </a:r>
                    </a:p>
                  </a:txBody>
                  <a:tcPr marL="9191" marR="9191" marT="9191" marB="44113"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EC" sz="900" b="0" i="0" u="none" strike="noStrike">
                          <a:solidFill>
                            <a:srgbClr val="000000"/>
                          </a:solidFill>
                          <a:effectLst/>
                          <a:latin typeface="Calibri" panose="020F0502020204030204" pitchFamily="34" charset="0"/>
                        </a:rPr>
                        <a:t>Plan Masa</a:t>
                      </a:r>
                    </a:p>
                  </a:txBody>
                  <a:tcPr marL="9191" marR="9191" marT="9191" marB="44113"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EC" sz="900" b="0" i="0" u="none" strike="noStrike">
                          <a:solidFill>
                            <a:srgbClr val="000000"/>
                          </a:solidFill>
                          <a:effectLst/>
                          <a:latin typeface="Calibri" panose="020F0502020204030204" pitchFamily="34" charset="0"/>
                        </a:rPr>
                        <a:t> $9.200.000,00 </a:t>
                      </a:r>
                    </a:p>
                  </a:txBody>
                  <a:tcPr marL="9191" marR="9191" marT="9191" marB="44113"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ES" sz="900" b="0" i="0" u="none" strike="noStrike" dirty="0" smtClean="0">
                          <a:solidFill>
                            <a:srgbClr val="000000"/>
                          </a:solidFill>
                          <a:effectLst/>
                          <a:latin typeface="Calibri" panose="020F0502020204030204" pitchFamily="34" charset="0"/>
                        </a:rPr>
                        <a:t>Rehabilitación </a:t>
                      </a:r>
                      <a:r>
                        <a:rPr lang="es-ES" sz="900" b="0" i="0" u="none" strike="noStrike" dirty="0">
                          <a:solidFill>
                            <a:srgbClr val="000000"/>
                          </a:solidFill>
                          <a:effectLst/>
                          <a:latin typeface="Calibri" panose="020F0502020204030204" pitchFamily="34" charset="0"/>
                        </a:rPr>
                        <a:t>Total de la </a:t>
                      </a:r>
                      <a:r>
                        <a:rPr lang="es-ES" sz="900" b="0" i="0" u="none" strike="noStrike" dirty="0" err="1">
                          <a:solidFill>
                            <a:srgbClr val="000000"/>
                          </a:solidFill>
                          <a:effectLst/>
                          <a:latin typeface="Calibri" panose="020F0502020204030204" pitchFamily="34" charset="0"/>
                        </a:rPr>
                        <a:t>Av</a:t>
                      </a:r>
                      <a:r>
                        <a:rPr lang="es-ES" sz="900" b="0" i="0" u="none" strike="noStrike" dirty="0">
                          <a:solidFill>
                            <a:srgbClr val="000000"/>
                          </a:solidFill>
                          <a:effectLst/>
                          <a:latin typeface="Calibri" panose="020F0502020204030204" pitchFamily="34" charset="0"/>
                        </a:rPr>
                        <a:t> Pichincha, desde la plaza de San Blas hasta la </a:t>
                      </a:r>
                      <a:r>
                        <a:rPr lang="es-ES" sz="900" b="0" i="0" u="none" strike="noStrike" dirty="0" smtClean="0">
                          <a:solidFill>
                            <a:srgbClr val="000000"/>
                          </a:solidFill>
                          <a:effectLst/>
                          <a:latin typeface="Calibri" panose="020F0502020204030204" pitchFamily="34" charset="0"/>
                        </a:rPr>
                        <a:t>estación </a:t>
                      </a:r>
                      <a:r>
                        <a:rPr lang="es-ES" sz="900" b="0" i="0" u="none" strike="noStrike" dirty="0">
                          <a:solidFill>
                            <a:srgbClr val="000000"/>
                          </a:solidFill>
                          <a:effectLst/>
                          <a:latin typeface="Calibri" panose="020F0502020204030204" pitchFamily="34" charset="0"/>
                        </a:rPr>
                        <a:t>del </a:t>
                      </a:r>
                      <a:r>
                        <a:rPr lang="es-ES" sz="900" b="0" i="0" u="none" strike="noStrike" dirty="0" smtClean="0">
                          <a:solidFill>
                            <a:srgbClr val="000000"/>
                          </a:solidFill>
                          <a:effectLst/>
                          <a:latin typeface="Calibri" panose="020F0502020204030204" pitchFamily="34" charset="0"/>
                        </a:rPr>
                        <a:t>Playón </a:t>
                      </a:r>
                      <a:r>
                        <a:rPr lang="es-ES" sz="900" b="0" i="0" u="none" strike="noStrike" dirty="0">
                          <a:solidFill>
                            <a:srgbClr val="000000"/>
                          </a:solidFill>
                          <a:effectLst/>
                          <a:latin typeface="Calibri" panose="020F0502020204030204" pitchFamily="34" charset="0"/>
                        </a:rPr>
                        <a:t>de la </a:t>
                      </a:r>
                      <a:r>
                        <a:rPr lang="es-ES" sz="900" b="0" i="0" u="none" strike="noStrike" dirty="0" smtClean="0">
                          <a:solidFill>
                            <a:srgbClr val="000000"/>
                          </a:solidFill>
                          <a:effectLst/>
                          <a:latin typeface="Calibri" panose="020F0502020204030204" pitchFamily="34" charset="0"/>
                        </a:rPr>
                        <a:t>Marín </a:t>
                      </a:r>
                      <a:endParaRPr lang="es-ES" sz="900" b="0" i="0" u="none" strike="noStrike" dirty="0">
                        <a:solidFill>
                          <a:srgbClr val="000000"/>
                        </a:solidFill>
                        <a:effectLst/>
                        <a:latin typeface="Calibri" panose="020F0502020204030204" pitchFamily="34" charset="0"/>
                      </a:endParaRPr>
                    </a:p>
                  </a:txBody>
                  <a:tcPr marL="9191" marR="9191" marT="9191" marB="44113"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16364076"/>
                  </a:ext>
                </a:extLst>
              </a:tr>
              <a:tr h="416353">
                <a:tc>
                  <a:txBody>
                    <a:bodyPr/>
                    <a:lstStyle/>
                    <a:p>
                      <a:pPr algn="ctr" fontAlgn="ctr"/>
                      <a:r>
                        <a:rPr lang="es-EC" sz="900" b="0" i="0" u="none" strike="noStrike">
                          <a:solidFill>
                            <a:srgbClr val="000000"/>
                          </a:solidFill>
                          <a:effectLst/>
                          <a:latin typeface="Calibri" panose="020F0502020204030204" pitchFamily="34" charset="0"/>
                        </a:rPr>
                        <a:t>2</a:t>
                      </a:r>
                    </a:p>
                  </a:txBody>
                  <a:tcPr marL="9191" marR="9191" marT="9191" marB="44113"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ctr"/>
                      <a:r>
                        <a:rPr lang="es-ES" sz="900" b="0" i="0" u="none" strike="noStrike" dirty="0">
                          <a:solidFill>
                            <a:srgbClr val="000000"/>
                          </a:solidFill>
                          <a:effectLst/>
                          <a:latin typeface="Calibri" panose="020F0502020204030204" pitchFamily="34" charset="0"/>
                        </a:rPr>
                        <a:t>Rehabilitación Espacio Público "El </a:t>
                      </a:r>
                      <a:r>
                        <a:rPr lang="es-ES" sz="900" b="0" i="0" u="none" strike="noStrike" dirty="0" smtClean="0">
                          <a:solidFill>
                            <a:srgbClr val="000000"/>
                          </a:solidFill>
                          <a:effectLst/>
                          <a:latin typeface="Calibri" panose="020F0502020204030204" pitchFamily="34" charset="0"/>
                        </a:rPr>
                        <a:t>Trébol</a:t>
                      </a:r>
                      <a:r>
                        <a:rPr lang="es-ES" sz="900" b="0" i="0" u="none" strike="noStrike" dirty="0">
                          <a:solidFill>
                            <a:srgbClr val="000000"/>
                          </a:solidFill>
                          <a:effectLst/>
                          <a:latin typeface="Calibri" panose="020F0502020204030204" pitchFamily="34" charset="0"/>
                        </a:rPr>
                        <a:t>"</a:t>
                      </a:r>
                    </a:p>
                  </a:txBody>
                  <a:tcPr marL="9191" marR="9191" marT="9191" marB="44113"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EC" sz="900" b="0" i="0" u="none" strike="noStrike">
                          <a:solidFill>
                            <a:srgbClr val="000000"/>
                          </a:solidFill>
                          <a:effectLst/>
                          <a:latin typeface="Calibri" panose="020F0502020204030204" pitchFamily="34" charset="0"/>
                        </a:rPr>
                        <a:t>13600</a:t>
                      </a:r>
                    </a:p>
                  </a:txBody>
                  <a:tcPr marL="9191" marR="9191" marT="9191" marB="44113"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EC" sz="900" b="0" i="0" u="none" strike="noStrike">
                          <a:solidFill>
                            <a:srgbClr val="000000"/>
                          </a:solidFill>
                          <a:effectLst/>
                          <a:latin typeface="Calibri" panose="020F0502020204030204" pitchFamily="34" charset="0"/>
                        </a:rPr>
                        <a:t>Plan Masa</a:t>
                      </a:r>
                    </a:p>
                  </a:txBody>
                  <a:tcPr marL="9191" marR="9191" marT="9191" marB="44113"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EC" sz="900" b="0" i="0" u="none" strike="noStrike">
                          <a:solidFill>
                            <a:srgbClr val="000000"/>
                          </a:solidFill>
                          <a:effectLst/>
                          <a:latin typeface="Calibri" panose="020F0502020204030204" pitchFamily="34" charset="0"/>
                        </a:rPr>
                        <a:t>No definida</a:t>
                      </a:r>
                    </a:p>
                  </a:txBody>
                  <a:tcPr marL="9191" marR="9191" marT="9191" marB="44113"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ES" sz="900" b="0" i="0" u="none" strike="noStrike" dirty="0">
                          <a:solidFill>
                            <a:srgbClr val="000000"/>
                          </a:solidFill>
                          <a:effectLst/>
                          <a:latin typeface="Calibri" panose="020F0502020204030204" pitchFamily="34" charset="0"/>
                        </a:rPr>
                        <a:t>Intervención integral para generar espacios rehabilitados que proporcionen una mejor experiencia al peatón.</a:t>
                      </a:r>
                    </a:p>
                  </a:txBody>
                  <a:tcPr marL="9191" marR="9191" marT="9191" marB="44113"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232518406"/>
                  </a:ext>
                </a:extLst>
              </a:tr>
              <a:tr h="416353">
                <a:tc>
                  <a:txBody>
                    <a:bodyPr/>
                    <a:lstStyle/>
                    <a:p>
                      <a:pPr algn="ctr" fontAlgn="ctr"/>
                      <a:r>
                        <a:rPr lang="es-EC" sz="900" b="0" i="0" u="none" strike="noStrike">
                          <a:solidFill>
                            <a:srgbClr val="000000"/>
                          </a:solidFill>
                          <a:effectLst/>
                          <a:latin typeface="Calibri" panose="020F0502020204030204" pitchFamily="34" charset="0"/>
                        </a:rPr>
                        <a:t>3</a:t>
                      </a:r>
                    </a:p>
                  </a:txBody>
                  <a:tcPr marL="9191" marR="9191" marT="9191" marB="44113"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ctr"/>
                      <a:r>
                        <a:rPr lang="es-EC" sz="900" b="0" i="0" u="none" strike="noStrike" dirty="0">
                          <a:solidFill>
                            <a:srgbClr val="000000"/>
                          </a:solidFill>
                          <a:effectLst/>
                          <a:latin typeface="Calibri" panose="020F0502020204030204" pitchFamily="34" charset="0"/>
                        </a:rPr>
                        <a:t>Arborización del Centro Histórico</a:t>
                      </a:r>
                    </a:p>
                  </a:txBody>
                  <a:tcPr marL="9191" marR="9191" marT="9191" marB="44113"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endParaRPr lang="es-EC" sz="900" b="0" i="0" u="none" strike="noStrike" dirty="0">
                        <a:solidFill>
                          <a:srgbClr val="000000"/>
                        </a:solidFill>
                        <a:effectLst/>
                        <a:latin typeface="Calibri" panose="020F0502020204030204" pitchFamily="34" charset="0"/>
                      </a:endParaRPr>
                    </a:p>
                  </a:txBody>
                  <a:tcPr marL="9191" marR="9191" marT="9191" marB="44113"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EC" sz="900" b="0" i="0" u="none" strike="noStrike" dirty="0">
                          <a:solidFill>
                            <a:srgbClr val="000000"/>
                          </a:solidFill>
                          <a:effectLst/>
                          <a:latin typeface="Calibri" panose="020F0502020204030204" pitchFamily="34" charset="0"/>
                        </a:rPr>
                        <a:t>Plan Masa</a:t>
                      </a:r>
                    </a:p>
                  </a:txBody>
                  <a:tcPr marL="9191" marR="9191" marT="9191" marB="44113"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EC" sz="900" b="0" i="0" u="none" strike="noStrike" dirty="0">
                          <a:solidFill>
                            <a:srgbClr val="000000"/>
                          </a:solidFill>
                          <a:effectLst/>
                          <a:latin typeface="Calibri" panose="020F0502020204030204" pitchFamily="34" charset="0"/>
                        </a:rPr>
                        <a:t>No definida</a:t>
                      </a:r>
                    </a:p>
                  </a:txBody>
                  <a:tcPr marL="9191" marR="9191" marT="9191" marB="44113"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ES" sz="900" b="0" i="0" u="none" strike="noStrike">
                          <a:solidFill>
                            <a:srgbClr val="000000"/>
                          </a:solidFill>
                          <a:effectLst/>
                          <a:latin typeface="Calibri" panose="020F0502020204030204" pitchFamily="34" charset="0"/>
                        </a:rPr>
                        <a:t>Proyecto presentado a la STHV. Se debe generar nueva información para el análisis de la Comisión de áreas históricas.</a:t>
                      </a:r>
                    </a:p>
                  </a:txBody>
                  <a:tcPr marL="9191" marR="9191" marT="9191" marB="44113"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676071505"/>
                  </a:ext>
                </a:extLst>
              </a:tr>
              <a:tr h="292060">
                <a:tc>
                  <a:txBody>
                    <a:bodyPr/>
                    <a:lstStyle/>
                    <a:p>
                      <a:pPr algn="ctr" fontAlgn="ctr"/>
                      <a:r>
                        <a:rPr lang="es-EC" sz="900" b="0" i="0" u="none" strike="noStrike" dirty="0">
                          <a:solidFill>
                            <a:srgbClr val="000000"/>
                          </a:solidFill>
                          <a:effectLst/>
                          <a:latin typeface="Calibri" panose="020F0502020204030204" pitchFamily="34" charset="0"/>
                        </a:rPr>
                        <a:t>4</a:t>
                      </a:r>
                    </a:p>
                  </a:txBody>
                  <a:tcPr marL="9191" marR="9191" marT="9191" marB="44113"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ctr"/>
                      <a:r>
                        <a:rPr lang="es-EC" sz="900" b="0" i="0" u="none" strike="noStrike">
                          <a:solidFill>
                            <a:srgbClr val="000000"/>
                          </a:solidFill>
                          <a:effectLst/>
                          <a:latin typeface="Calibri" panose="020F0502020204030204" pitchFamily="34" charset="0"/>
                        </a:rPr>
                        <a:t>Regeneración Parque Urbana Cumandá</a:t>
                      </a:r>
                    </a:p>
                  </a:txBody>
                  <a:tcPr marL="9191" marR="9191" marT="9191" marB="44113"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EC" sz="900" b="0" i="0" u="none" strike="noStrike" dirty="0">
                          <a:solidFill>
                            <a:srgbClr val="000000"/>
                          </a:solidFill>
                          <a:effectLst/>
                          <a:latin typeface="Calibri" panose="020F0502020204030204" pitchFamily="34" charset="0"/>
                        </a:rPr>
                        <a:t>35000</a:t>
                      </a:r>
                    </a:p>
                  </a:txBody>
                  <a:tcPr marL="9191" marR="9191" marT="9191" marB="44113"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EC" sz="900" b="0" i="0" u="none" strike="noStrike" dirty="0">
                          <a:solidFill>
                            <a:srgbClr val="000000"/>
                          </a:solidFill>
                          <a:effectLst/>
                          <a:latin typeface="Calibri" panose="020F0502020204030204" pitchFamily="34" charset="0"/>
                        </a:rPr>
                        <a:t>Plan Masa </a:t>
                      </a:r>
                    </a:p>
                  </a:txBody>
                  <a:tcPr marL="9191" marR="9191" marT="9191" marB="44113"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EC" sz="900" b="0" i="0" u="none" strike="noStrike" dirty="0">
                          <a:solidFill>
                            <a:srgbClr val="000000"/>
                          </a:solidFill>
                          <a:effectLst/>
                          <a:latin typeface="Calibri" panose="020F0502020204030204" pitchFamily="34" charset="0"/>
                        </a:rPr>
                        <a:t>No definida </a:t>
                      </a:r>
                    </a:p>
                  </a:txBody>
                  <a:tcPr marL="9191" marR="9191" marT="9191" marB="44113"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ES" sz="900" b="0" i="0" u="none" strike="noStrike" dirty="0">
                          <a:solidFill>
                            <a:srgbClr val="000000"/>
                          </a:solidFill>
                          <a:effectLst/>
                          <a:latin typeface="Calibri" panose="020F0502020204030204" pitchFamily="34" charset="0"/>
                        </a:rPr>
                        <a:t>Convertir este equipamiento en un </a:t>
                      </a:r>
                      <a:r>
                        <a:rPr lang="es-ES" sz="900" b="0" i="0" u="none" strike="noStrike" dirty="0" err="1">
                          <a:solidFill>
                            <a:srgbClr val="000000"/>
                          </a:solidFill>
                          <a:effectLst/>
                          <a:latin typeface="Calibri" panose="020F0502020204030204" pitchFamily="34" charset="0"/>
                        </a:rPr>
                        <a:t>atractor</a:t>
                      </a:r>
                      <a:r>
                        <a:rPr lang="es-ES" sz="900" b="0" i="0" u="none" strike="noStrike" dirty="0">
                          <a:solidFill>
                            <a:srgbClr val="000000"/>
                          </a:solidFill>
                          <a:effectLst/>
                          <a:latin typeface="Calibri" panose="020F0502020204030204" pitchFamily="34" charset="0"/>
                        </a:rPr>
                        <a:t> de uso intensivo y referente en la ciudad.</a:t>
                      </a:r>
                    </a:p>
                  </a:txBody>
                  <a:tcPr marL="9191" marR="9191" marT="9191" marB="44113"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581709592"/>
                  </a:ext>
                </a:extLst>
              </a:tr>
            </a:tbl>
          </a:graphicData>
        </a:graphic>
      </p:graphicFrame>
      <p:pic>
        <p:nvPicPr>
          <p:cNvPr id="21" name="Gráfico 47">
            <a:extLst>
              <a:ext uri="{FF2B5EF4-FFF2-40B4-BE49-F238E27FC236}">
                <a16:creationId xmlns:a16="http://schemas.microsoft.com/office/drawing/2014/main" id="{F91CD457-E956-4879-A093-97D25627C9C1}"/>
              </a:ext>
            </a:extLst>
          </p:cNvPr>
          <p:cNvPicPr>
            <a:picLocks noChangeAspect="1"/>
          </p:cNvPicPr>
          <p:nvPr/>
        </p:nvPicPr>
        <p:blipFill>
          <a:blip r:embed="rId5">
            <a:duotone>
              <a:prstClr val="black"/>
              <a:schemeClr val="accent6">
                <a:tint val="45000"/>
                <a:satMod val="400000"/>
              </a:schemeClr>
            </a:duotone>
            <a:extLst>
              <a:ext uri="{BEBA8EAE-BF5A-486C-A8C5-ECC9F3942E4B}">
                <a14:imgProps xmlns:a14="http://schemas.microsoft.com/office/drawing/2010/main">
                  <a14:imgLayer r:embed="rId6">
                    <a14:imgEffect>
                      <a14:colorTemperature colorTemp="1500"/>
                    </a14:imgEffect>
                    <a14:imgEffect>
                      <a14:saturation sat="400000"/>
                    </a14:imgEffect>
                  </a14:imgLayer>
                </a14:imgProps>
              </a:ext>
              <a:ext uri="{96DAC541-7B7A-43D3-8B79-37D633B846F1}">
                <asvg:svgBlip xmlns="" xmlns:asvg="http://schemas.microsoft.com/office/drawing/2016/SVG/main" r:embed="rId8"/>
              </a:ext>
            </a:extLst>
          </a:blip>
          <a:stretch>
            <a:fillRect/>
          </a:stretch>
        </p:blipFill>
        <p:spPr>
          <a:xfrm>
            <a:off x="10018185" y="6206712"/>
            <a:ext cx="2055135" cy="603534"/>
          </a:xfrm>
          <a:prstGeom prst="rect">
            <a:avLst/>
          </a:prstGeom>
        </p:spPr>
      </p:pic>
      <p:sp>
        <p:nvSpPr>
          <p:cNvPr id="17" name="Rectángulo 16"/>
          <p:cNvSpPr/>
          <p:nvPr/>
        </p:nvSpPr>
        <p:spPr>
          <a:xfrm>
            <a:off x="0" y="2969111"/>
            <a:ext cx="2261881" cy="923330"/>
          </a:xfrm>
          <a:prstGeom prst="rect">
            <a:avLst/>
          </a:prstGeom>
          <a:noFill/>
        </p:spPr>
        <p:txBody>
          <a:bodyPr wrap="square" rtlCol="0">
            <a:spAutoFit/>
          </a:bodyPr>
          <a:lstStyle/>
          <a:p>
            <a:pPr algn="ctr"/>
            <a:r>
              <a:rPr lang="es-ES" b="1" dirty="0" smtClean="0">
                <a:solidFill>
                  <a:schemeClr val="bg1"/>
                </a:solidFill>
                <a:latin typeface="Century Gothic" panose="020B0502020202020204" pitchFamily="34" charset="0"/>
              </a:rPr>
              <a:t>CONSTRUCCIÓN Y REHABILITACIÓN DE PARQUES</a:t>
            </a:r>
            <a:endParaRPr lang="es-EC" b="1" dirty="0">
              <a:solidFill>
                <a:schemeClr val="bg1"/>
              </a:solidFill>
              <a:latin typeface="Century Gothic" panose="020B0502020202020204" pitchFamily="34" charset="0"/>
            </a:endParaRPr>
          </a:p>
        </p:txBody>
      </p:sp>
      <p:pic>
        <p:nvPicPr>
          <p:cNvPr id="20" name="Imagen 19"/>
          <p:cNvPicPr>
            <a:picLocks noChangeAspect="1"/>
          </p:cNvPicPr>
          <p:nvPr/>
        </p:nvPicPr>
        <p:blipFill rotWithShape="1">
          <a:blip r:embed="rId9"/>
          <a:srcRect l="874" t="2482" r="1047" b="1774"/>
          <a:stretch/>
        </p:blipFill>
        <p:spPr>
          <a:xfrm>
            <a:off x="5399974" y="267991"/>
            <a:ext cx="6097762" cy="2220561"/>
          </a:xfrm>
          <a:prstGeom prst="rect">
            <a:avLst/>
          </a:prstGeom>
        </p:spPr>
      </p:pic>
      <p:sp>
        <p:nvSpPr>
          <p:cNvPr id="24" name="CuadroTexto 23"/>
          <p:cNvSpPr txBox="1"/>
          <p:nvPr/>
        </p:nvSpPr>
        <p:spPr>
          <a:xfrm>
            <a:off x="5302874" y="2452160"/>
            <a:ext cx="2741848" cy="223440"/>
          </a:xfrm>
          <a:prstGeom prst="rect">
            <a:avLst/>
          </a:prstGeom>
          <a:noFill/>
        </p:spPr>
        <p:txBody>
          <a:bodyPr wrap="square" rtlCol="0">
            <a:spAutoFit/>
          </a:bodyPr>
          <a:lstStyle/>
          <a:p>
            <a:r>
              <a:rPr lang="es-ES" sz="800" dirty="0" smtClean="0">
                <a:latin typeface="Century Gothic" panose="020B0502020202020204" pitchFamily="34" charset="0"/>
              </a:rPr>
              <a:t>CORREDOR OCCIDENTAL – TRAMO CHQ</a:t>
            </a:r>
          </a:p>
        </p:txBody>
      </p:sp>
    </p:spTree>
    <p:extLst>
      <p:ext uri="{BB962C8B-B14F-4D97-AF65-F5344CB8AC3E}">
        <p14:creationId xmlns:p14="http://schemas.microsoft.com/office/powerpoint/2010/main" val="110346095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Imagen 19">
            <a:extLst>
              <a:ext uri="{FF2B5EF4-FFF2-40B4-BE49-F238E27FC236}">
                <a16:creationId xmlns:a16="http://schemas.microsoft.com/office/drawing/2014/main" id="{E75CB538-3F4C-46B9-86ED-E5154D5A6C20}"/>
              </a:ext>
            </a:extLst>
          </p:cNvPr>
          <p:cNvPicPr>
            <a:picLocks noChangeAspect="1"/>
          </p:cNvPicPr>
          <p:nvPr/>
        </p:nvPicPr>
        <p:blipFill>
          <a:blip r:embed="rId2">
            <a:duotone>
              <a:schemeClr val="accent6">
                <a:shade val="45000"/>
                <a:satMod val="135000"/>
              </a:schemeClr>
              <a:prstClr val="white"/>
            </a:duotone>
            <a:extLst>
              <a:ext uri="{BEBA8EAE-BF5A-486C-A8C5-ECC9F3942E4B}">
                <a14:imgProps xmlns:a14="http://schemas.microsoft.com/office/drawing/2010/main">
                  <a14:imgLayer r:embed="rId3">
                    <a14:imgEffect>
                      <a14:colorTemperature colorTemp="15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0" y="-1457"/>
            <a:ext cx="12192000" cy="6858000"/>
          </a:xfrm>
          <a:prstGeom prst="rect">
            <a:avLst/>
          </a:prstGeom>
          <a:effectLst/>
        </p:spPr>
      </p:pic>
      <p:graphicFrame>
        <p:nvGraphicFramePr>
          <p:cNvPr id="36" name="Tabla 35"/>
          <p:cNvGraphicFramePr>
            <a:graphicFrameLocks noGrp="1"/>
          </p:cNvGraphicFramePr>
          <p:nvPr>
            <p:extLst>
              <p:ext uri="{D42A27DB-BD31-4B8C-83A1-F6EECF244321}">
                <p14:modId xmlns:p14="http://schemas.microsoft.com/office/powerpoint/2010/main" val="3471360799"/>
              </p:ext>
            </p:extLst>
          </p:nvPr>
        </p:nvGraphicFramePr>
        <p:xfrm>
          <a:off x="2865819" y="3686840"/>
          <a:ext cx="8220400" cy="2378624"/>
        </p:xfrm>
        <a:graphic>
          <a:graphicData uri="http://schemas.openxmlformats.org/drawingml/2006/table">
            <a:tbl>
              <a:tblPr/>
              <a:tblGrid>
                <a:gridCol w="188003">
                  <a:extLst>
                    <a:ext uri="{9D8B030D-6E8A-4147-A177-3AD203B41FA5}">
                      <a16:colId xmlns:a16="http://schemas.microsoft.com/office/drawing/2014/main" val="621759941"/>
                    </a:ext>
                  </a:extLst>
                </a:gridCol>
                <a:gridCol w="2528515">
                  <a:extLst>
                    <a:ext uri="{9D8B030D-6E8A-4147-A177-3AD203B41FA5}">
                      <a16:colId xmlns:a16="http://schemas.microsoft.com/office/drawing/2014/main" val="124411358"/>
                    </a:ext>
                  </a:extLst>
                </a:gridCol>
                <a:gridCol w="1187967">
                  <a:extLst>
                    <a:ext uri="{9D8B030D-6E8A-4147-A177-3AD203B41FA5}">
                      <a16:colId xmlns:a16="http://schemas.microsoft.com/office/drawing/2014/main" val="1996353038"/>
                    </a:ext>
                  </a:extLst>
                </a:gridCol>
                <a:gridCol w="741117">
                  <a:extLst>
                    <a:ext uri="{9D8B030D-6E8A-4147-A177-3AD203B41FA5}">
                      <a16:colId xmlns:a16="http://schemas.microsoft.com/office/drawing/2014/main" val="3072022431"/>
                    </a:ext>
                  </a:extLst>
                </a:gridCol>
                <a:gridCol w="1078979">
                  <a:extLst>
                    <a:ext uri="{9D8B030D-6E8A-4147-A177-3AD203B41FA5}">
                      <a16:colId xmlns:a16="http://schemas.microsoft.com/office/drawing/2014/main" val="702404083"/>
                    </a:ext>
                  </a:extLst>
                </a:gridCol>
                <a:gridCol w="2495819">
                  <a:extLst>
                    <a:ext uri="{9D8B030D-6E8A-4147-A177-3AD203B41FA5}">
                      <a16:colId xmlns:a16="http://schemas.microsoft.com/office/drawing/2014/main" val="1361769193"/>
                    </a:ext>
                  </a:extLst>
                </a:gridCol>
              </a:tblGrid>
              <a:tr h="147529">
                <a:tc gridSpan="6">
                  <a:txBody>
                    <a:bodyPr/>
                    <a:lstStyle/>
                    <a:p>
                      <a:pPr algn="ctr" fontAlgn="ctr"/>
                      <a:endParaRPr lang="es-EC" sz="800" b="0" i="0" u="none" strike="noStrike" dirty="0">
                        <a:solidFill>
                          <a:srgbClr val="FFFFFF"/>
                        </a:solidFill>
                        <a:effectLst/>
                        <a:latin typeface="Calibri" panose="020F0502020204030204" pitchFamily="34" charset="0"/>
                      </a:endParaRPr>
                    </a:p>
                  </a:txBody>
                  <a:tcPr marL="7047" marR="7047" marT="7047" marB="33826"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1738542054"/>
                  </a:ext>
                </a:extLst>
              </a:tr>
              <a:tr h="147529">
                <a:tc>
                  <a:txBody>
                    <a:bodyPr/>
                    <a:lstStyle/>
                    <a:p>
                      <a:pPr algn="ctr" fontAlgn="ctr"/>
                      <a:endParaRPr lang="es-EC" sz="800" b="0" i="0" u="none" strike="noStrike" dirty="0">
                        <a:solidFill>
                          <a:srgbClr val="000000"/>
                        </a:solidFill>
                        <a:effectLst/>
                        <a:latin typeface="Calibri" panose="020F0502020204030204" pitchFamily="34" charset="0"/>
                      </a:endParaRPr>
                    </a:p>
                  </a:txBody>
                  <a:tcPr marL="7047" marR="7047" marT="7047" marB="33826"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endParaRPr lang="es-ES" sz="800" b="0" i="0" u="none" strike="noStrike" dirty="0">
                        <a:solidFill>
                          <a:srgbClr val="000000"/>
                        </a:solidFill>
                        <a:effectLst/>
                        <a:latin typeface="Calibri" panose="020F0502020204030204" pitchFamily="34" charset="0"/>
                      </a:endParaRPr>
                    </a:p>
                  </a:txBody>
                  <a:tcPr marL="7047" marR="7047" marT="7047" marB="33826"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endParaRPr lang="es-EC" sz="800" b="0" i="0" u="none" strike="noStrike">
                        <a:solidFill>
                          <a:srgbClr val="000000"/>
                        </a:solidFill>
                        <a:effectLst/>
                        <a:latin typeface="Calibri" panose="020F0502020204030204" pitchFamily="34" charset="0"/>
                      </a:endParaRPr>
                    </a:p>
                  </a:txBody>
                  <a:tcPr marL="7047" marR="7047" marT="7047" marB="33826"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endParaRPr lang="es-EC" sz="800" b="0" i="0" u="none" strike="noStrike">
                        <a:solidFill>
                          <a:srgbClr val="000000"/>
                        </a:solidFill>
                        <a:effectLst/>
                        <a:latin typeface="Calibri" panose="020F0502020204030204" pitchFamily="34" charset="0"/>
                      </a:endParaRPr>
                    </a:p>
                  </a:txBody>
                  <a:tcPr marL="7047" marR="7047" marT="7047" marB="33826"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endParaRPr lang="es-EC" sz="800" b="0" i="0" u="none" strike="noStrike">
                        <a:solidFill>
                          <a:srgbClr val="000000"/>
                        </a:solidFill>
                        <a:effectLst/>
                        <a:latin typeface="Calibri" panose="020F0502020204030204" pitchFamily="34" charset="0"/>
                      </a:endParaRPr>
                    </a:p>
                  </a:txBody>
                  <a:tcPr marL="7047" marR="7047" marT="7047" marB="33826"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endParaRPr lang="es-EC" sz="800" b="0" i="0" u="none" strike="noStrike" dirty="0">
                        <a:solidFill>
                          <a:srgbClr val="000000"/>
                        </a:solidFill>
                        <a:effectLst/>
                        <a:latin typeface="Calibri" panose="020F0502020204030204" pitchFamily="34" charset="0"/>
                      </a:endParaRPr>
                    </a:p>
                  </a:txBody>
                  <a:tcPr marL="7047" marR="7047" marT="7047" marB="33826"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992620011"/>
                  </a:ext>
                </a:extLst>
              </a:tr>
              <a:tr h="258018">
                <a:tc>
                  <a:txBody>
                    <a:bodyPr/>
                    <a:lstStyle/>
                    <a:p>
                      <a:pPr algn="ctr" fontAlgn="ctr"/>
                      <a:r>
                        <a:rPr lang="es-EC" sz="800" b="0" i="0" u="none" strike="noStrike">
                          <a:solidFill>
                            <a:srgbClr val="000000"/>
                          </a:solidFill>
                          <a:effectLst/>
                          <a:latin typeface="Calibri" panose="020F0502020204030204" pitchFamily="34" charset="0"/>
                        </a:rPr>
                        <a:t>9</a:t>
                      </a:r>
                    </a:p>
                  </a:txBody>
                  <a:tcPr marL="7047" marR="7047" marT="7047" marB="33826"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C" sz="800" b="0" i="0" u="none" strike="noStrike">
                          <a:solidFill>
                            <a:srgbClr val="000000"/>
                          </a:solidFill>
                          <a:effectLst/>
                          <a:latin typeface="Calibri" panose="020F0502020204030204" pitchFamily="34" charset="0"/>
                        </a:rPr>
                        <a:t>Zona de Picnic Parque Bicentenario </a:t>
                      </a:r>
                    </a:p>
                  </a:txBody>
                  <a:tcPr marL="7047" marR="7047" marT="7047" marB="33826"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EC" sz="800" b="0" i="0" u="none" strike="noStrike" dirty="0">
                          <a:solidFill>
                            <a:srgbClr val="000000"/>
                          </a:solidFill>
                          <a:effectLst/>
                          <a:latin typeface="Calibri" panose="020F0502020204030204" pitchFamily="34" charset="0"/>
                        </a:rPr>
                        <a:t>7.322,20 m2</a:t>
                      </a:r>
                    </a:p>
                  </a:txBody>
                  <a:tcPr marL="7047" marR="7047" marT="7047" marB="33826"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EC" sz="800" b="0" i="0" u="none" strike="noStrike">
                          <a:solidFill>
                            <a:srgbClr val="000000"/>
                          </a:solidFill>
                          <a:effectLst/>
                          <a:latin typeface="Calibri" panose="020F0502020204030204" pitchFamily="34" charset="0"/>
                        </a:rPr>
                        <a:t>Construccion </a:t>
                      </a:r>
                    </a:p>
                  </a:txBody>
                  <a:tcPr marL="7047" marR="7047" marT="7047" marB="33826"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EC" sz="800" b="0" i="0" u="none" strike="noStrike">
                          <a:solidFill>
                            <a:srgbClr val="000000"/>
                          </a:solidFill>
                          <a:effectLst/>
                          <a:latin typeface="Calibri" panose="020F0502020204030204" pitchFamily="34" charset="0"/>
                        </a:rPr>
                        <a:t> $175.000,00 </a:t>
                      </a:r>
                    </a:p>
                  </a:txBody>
                  <a:tcPr marL="7047" marR="7047" marT="7047" marB="33826"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ES" sz="800" b="0" i="0" u="none" strike="noStrike" dirty="0">
                          <a:solidFill>
                            <a:srgbClr val="000000"/>
                          </a:solidFill>
                          <a:effectLst/>
                          <a:latin typeface="Calibri" panose="020F0502020204030204" pitchFamily="34" charset="0"/>
                        </a:rPr>
                        <a:t>En ejecución por administración Directa. Obra civil + Estructuras metálicas mas arbolado</a:t>
                      </a:r>
                    </a:p>
                  </a:txBody>
                  <a:tcPr marL="7047" marR="7047" marT="7047" marB="33826"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989283843"/>
                  </a:ext>
                </a:extLst>
              </a:tr>
              <a:tr h="147529">
                <a:tc>
                  <a:txBody>
                    <a:bodyPr/>
                    <a:lstStyle/>
                    <a:p>
                      <a:pPr algn="ctr" fontAlgn="ctr"/>
                      <a:r>
                        <a:rPr lang="es-EC" sz="800" b="0" i="0" u="none" strike="noStrike">
                          <a:solidFill>
                            <a:srgbClr val="000000"/>
                          </a:solidFill>
                          <a:effectLst/>
                          <a:latin typeface="Calibri" panose="020F0502020204030204" pitchFamily="34" charset="0"/>
                        </a:rPr>
                        <a:t>10</a:t>
                      </a:r>
                    </a:p>
                  </a:txBody>
                  <a:tcPr marL="7047" marR="7047" marT="7047" marB="33826"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C" sz="800" b="0" i="0" u="none" strike="noStrike">
                          <a:solidFill>
                            <a:srgbClr val="000000"/>
                          </a:solidFill>
                          <a:effectLst/>
                          <a:latin typeface="Calibri" panose="020F0502020204030204" pitchFamily="34" charset="0"/>
                        </a:rPr>
                        <a:t>Portones Ingreso Parque Metropolitano Chilibulo</a:t>
                      </a:r>
                    </a:p>
                  </a:txBody>
                  <a:tcPr marL="7047" marR="7047" marT="7047" marB="33826"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endParaRPr lang="es-EC" sz="800" b="0" i="0" u="none" strike="noStrike" dirty="0">
                        <a:solidFill>
                          <a:srgbClr val="000000"/>
                        </a:solidFill>
                        <a:effectLst/>
                        <a:latin typeface="Calibri" panose="020F0502020204030204" pitchFamily="34" charset="0"/>
                      </a:endParaRPr>
                    </a:p>
                  </a:txBody>
                  <a:tcPr marL="7047" marR="7047" marT="7047" marB="33826"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EC" sz="800" b="0" i="0" u="none" strike="noStrike" dirty="0">
                          <a:solidFill>
                            <a:srgbClr val="000000"/>
                          </a:solidFill>
                          <a:effectLst/>
                          <a:latin typeface="Calibri" panose="020F0502020204030204" pitchFamily="34" charset="0"/>
                        </a:rPr>
                        <a:t>Anteproyecto</a:t>
                      </a:r>
                    </a:p>
                  </a:txBody>
                  <a:tcPr marL="7047" marR="7047" marT="7047" marB="33826"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EC" sz="800" b="0" i="0" u="none" strike="noStrike">
                          <a:solidFill>
                            <a:srgbClr val="000000"/>
                          </a:solidFill>
                          <a:effectLst/>
                          <a:latin typeface="Calibri" panose="020F0502020204030204" pitchFamily="34" charset="0"/>
                        </a:rPr>
                        <a:t> $20.000,00 </a:t>
                      </a:r>
                    </a:p>
                  </a:txBody>
                  <a:tcPr marL="7047" marR="7047" marT="7047" marB="33826"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endParaRPr lang="es-EC" sz="800" b="0" i="0" u="none" strike="noStrike">
                        <a:solidFill>
                          <a:srgbClr val="000000"/>
                        </a:solidFill>
                        <a:effectLst/>
                        <a:latin typeface="Calibri" panose="020F0502020204030204" pitchFamily="34" charset="0"/>
                      </a:endParaRPr>
                    </a:p>
                  </a:txBody>
                  <a:tcPr marL="7047" marR="7047" marT="7047" marB="33826"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363745838"/>
                  </a:ext>
                </a:extLst>
              </a:tr>
              <a:tr h="258018">
                <a:tc>
                  <a:txBody>
                    <a:bodyPr/>
                    <a:lstStyle/>
                    <a:p>
                      <a:pPr algn="ctr" fontAlgn="ctr"/>
                      <a:r>
                        <a:rPr lang="es-EC" sz="800" b="0" i="0" u="none" strike="noStrike">
                          <a:solidFill>
                            <a:srgbClr val="000000"/>
                          </a:solidFill>
                          <a:effectLst/>
                          <a:latin typeface="Calibri" panose="020F0502020204030204" pitchFamily="34" charset="0"/>
                        </a:rPr>
                        <a:t>11</a:t>
                      </a:r>
                    </a:p>
                  </a:txBody>
                  <a:tcPr marL="7047" marR="7047" marT="7047" marB="33826"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C" sz="800" b="0" i="0" u="none" strike="noStrike" dirty="0">
                          <a:solidFill>
                            <a:srgbClr val="000000"/>
                          </a:solidFill>
                          <a:effectLst/>
                          <a:latin typeface="Calibri" panose="020F0502020204030204" pitchFamily="34" charset="0"/>
                        </a:rPr>
                        <a:t>Pista </a:t>
                      </a:r>
                      <a:r>
                        <a:rPr lang="es-EC" sz="800" b="0" i="0" u="none" strike="noStrike" dirty="0" err="1">
                          <a:solidFill>
                            <a:srgbClr val="000000"/>
                          </a:solidFill>
                          <a:effectLst/>
                          <a:latin typeface="Calibri" panose="020F0502020204030204" pitchFamily="34" charset="0"/>
                        </a:rPr>
                        <a:t>Bicicross</a:t>
                      </a:r>
                      <a:r>
                        <a:rPr lang="es-EC" sz="800" b="0" i="0" u="none" strike="noStrike" dirty="0">
                          <a:solidFill>
                            <a:srgbClr val="000000"/>
                          </a:solidFill>
                          <a:effectLst/>
                          <a:latin typeface="Calibri" panose="020F0502020204030204" pitchFamily="34" charset="0"/>
                        </a:rPr>
                        <a:t> Parque Bicentenario </a:t>
                      </a:r>
                    </a:p>
                  </a:txBody>
                  <a:tcPr marL="7047" marR="7047" marT="7047" marB="33826"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EC" sz="800" b="0" i="0" u="none" strike="noStrike">
                          <a:solidFill>
                            <a:srgbClr val="000000"/>
                          </a:solidFill>
                          <a:effectLst/>
                          <a:latin typeface="Calibri" panose="020F0502020204030204" pitchFamily="34" charset="0"/>
                        </a:rPr>
                        <a:t>8.160 m2.</a:t>
                      </a:r>
                    </a:p>
                  </a:txBody>
                  <a:tcPr marL="7047" marR="7047" marT="7047" marB="33826"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EC" sz="800" b="0" i="0" u="none" strike="noStrike" dirty="0" err="1">
                          <a:solidFill>
                            <a:srgbClr val="000000"/>
                          </a:solidFill>
                          <a:effectLst/>
                          <a:latin typeface="Calibri" panose="020F0502020204030204" pitchFamily="34" charset="0"/>
                        </a:rPr>
                        <a:t>Construccion</a:t>
                      </a:r>
                      <a:r>
                        <a:rPr lang="es-EC" sz="800" b="0" i="0" u="none" strike="noStrike" dirty="0">
                          <a:solidFill>
                            <a:srgbClr val="000000"/>
                          </a:solidFill>
                          <a:effectLst/>
                          <a:latin typeface="Calibri" panose="020F0502020204030204" pitchFamily="34" charset="0"/>
                        </a:rPr>
                        <a:t> </a:t>
                      </a:r>
                    </a:p>
                  </a:txBody>
                  <a:tcPr marL="7047" marR="7047" marT="7047" marB="33826"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EC" sz="800" b="0" i="0" u="none" strike="noStrike">
                          <a:solidFill>
                            <a:srgbClr val="000000"/>
                          </a:solidFill>
                          <a:effectLst/>
                          <a:latin typeface="Calibri" panose="020F0502020204030204" pitchFamily="34" charset="0"/>
                        </a:rPr>
                        <a:t> $163.840,00 </a:t>
                      </a:r>
                    </a:p>
                  </a:txBody>
                  <a:tcPr marL="7047" marR="7047" marT="7047" marB="33826"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ES" sz="800" b="0" i="0" u="none" strike="noStrike">
                          <a:solidFill>
                            <a:srgbClr val="000000"/>
                          </a:solidFill>
                          <a:effectLst/>
                          <a:latin typeface="Calibri" panose="020F0502020204030204" pitchFamily="34" charset="0"/>
                        </a:rPr>
                        <a:t>Contratación de maquinaria para movimiento de tierras. Sin recursos. No incluye IVA</a:t>
                      </a:r>
                    </a:p>
                  </a:txBody>
                  <a:tcPr marL="7047" marR="7047" marT="7047" marB="33826"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844753983"/>
                  </a:ext>
                </a:extLst>
              </a:tr>
              <a:tr h="147529">
                <a:tc>
                  <a:txBody>
                    <a:bodyPr/>
                    <a:lstStyle/>
                    <a:p>
                      <a:pPr algn="ctr" fontAlgn="ctr"/>
                      <a:r>
                        <a:rPr lang="es-EC" sz="800" b="0" i="0" u="none" strike="noStrike">
                          <a:solidFill>
                            <a:srgbClr val="000000"/>
                          </a:solidFill>
                          <a:effectLst/>
                          <a:latin typeface="Calibri" panose="020F0502020204030204" pitchFamily="34" charset="0"/>
                        </a:rPr>
                        <a:t>12</a:t>
                      </a:r>
                    </a:p>
                  </a:txBody>
                  <a:tcPr marL="7047" marR="7047" marT="7047" marB="33826"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C" sz="800" b="0" i="0" u="none" strike="noStrike">
                          <a:solidFill>
                            <a:srgbClr val="000000"/>
                          </a:solidFill>
                          <a:effectLst/>
                          <a:latin typeface="Calibri" panose="020F0502020204030204" pitchFamily="34" charset="0"/>
                        </a:rPr>
                        <a:t>Consolidacion de Zonas Comerciales La Carolina </a:t>
                      </a:r>
                    </a:p>
                  </a:txBody>
                  <a:tcPr marL="7047" marR="7047" marT="7047" marB="33826"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endParaRPr lang="es-EC" sz="800" b="0" i="0" u="none" strike="noStrike">
                        <a:solidFill>
                          <a:srgbClr val="000000"/>
                        </a:solidFill>
                        <a:effectLst/>
                        <a:latin typeface="Calibri" panose="020F0502020204030204" pitchFamily="34" charset="0"/>
                      </a:endParaRPr>
                    </a:p>
                  </a:txBody>
                  <a:tcPr marL="7047" marR="7047" marT="7047" marB="33826"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endParaRPr lang="es-EC" sz="800" b="0" i="0" u="none" strike="noStrike" dirty="0">
                        <a:solidFill>
                          <a:srgbClr val="000000"/>
                        </a:solidFill>
                        <a:effectLst/>
                        <a:latin typeface="Calibri" panose="020F0502020204030204" pitchFamily="34" charset="0"/>
                      </a:endParaRPr>
                    </a:p>
                  </a:txBody>
                  <a:tcPr marL="7047" marR="7047" marT="7047" marB="33826"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EC" sz="800" b="0" i="0" u="none" strike="noStrike">
                          <a:solidFill>
                            <a:srgbClr val="000000"/>
                          </a:solidFill>
                          <a:effectLst/>
                          <a:latin typeface="Calibri" panose="020F0502020204030204" pitchFamily="34" charset="0"/>
                        </a:rPr>
                        <a:t> $50.000,00 </a:t>
                      </a:r>
                    </a:p>
                  </a:txBody>
                  <a:tcPr marL="7047" marR="7047" marT="7047" marB="33826"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endParaRPr lang="es-EC" sz="800" b="0" i="0" u="none" strike="noStrike">
                        <a:solidFill>
                          <a:srgbClr val="000000"/>
                        </a:solidFill>
                        <a:effectLst/>
                        <a:latin typeface="Calibri" panose="020F0502020204030204" pitchFamily="34" charset="0"/>
                      </a:endParaRPr>
                    </a:p>
                  </a:txBody>
                  <a:tcPr marL="7047" marR="7047" marT="7047" marB="33826"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832538250"/>
                  </a:ext>
                </a:extLst>
              </a:tr>
              <a:tr h="147529">
                <a:tc>
                  <a:txBody>
                    <a:bodyPr/>
                    <a:lstStyle/>
                    <a:p>
                      <a:pPr algn="ctr" fontAlgn="ctr"/>
                      <a:r>
                        <a:rPr lang="es-EC" sz="800" b="0" i="0" u="none" strike="noStrike">
                          <a:solidFill>
                            <a:srgbClr val="000000"/>
                          </a:solidFill>
                          <a:effectLst/>
                          <a:latin typeface="Calibri" panose="020F0502020204030204" pitchFamily="34" charset="0"/>
                        </a:rPr>
                        <a:t>13</a:t>
                      </a:r>
                    </a:p>
                  </a:txBody>
                  <a:tcPr marL="7047" marR="7047" marT="7047" marB="33826"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800" b="0" i="0" u="none" strike="noStrike">
                          <a:solidFill>
                            <a:srgbClr val="000000"/>
                          </a:solidFill>
                          <a:effectLst/>
                          <a:latin typeface="Calibri" panose="020F0502020204030204" pitchFamily="34" charset="0"/>
                        </a:rPr>
                        <a:t>Regeneracion de las Edificaciones Internas subutilizadas</a:t>
                      </a:r>
                    </a:p>
                  </a:txBody>
                  <a:tcPr marL="7047" marR="7047" marT="7047" marB="33826"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endParaRPr lang="es-EC" sz="800" b="0" i="0" u="none" strike="noStrike">
                        <a:solidFill>
                          <a:srgbClr val="000000"/>
                        </a:solidFill>
                        <a:effectLst/>
                        <a:latin typeface="Calibri" panose="020F0502020204030204" pitchFamily="34" charset="0"/>
                      </a:endParaRPr>
                    </a:p>
                  </a:txBody>
                  <a:tcPr marL="7047" marR="7047" marT="7047" marB="33826"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EC" sz="800" b="0" i="0" u="none" strike="noStrike" dirty="0" err="1">
                          <a:solidFill>
                            <a:srgbClr val="000000"/>
                          </a:solidFill>
                          <a:effectLst/>
                          <a:latin typeface="Calibri" panose="020F0502020204030204" pitchFamily="34" charset="0"/>
                        </a:rPr>
                        <a:t>PLan</a:t>
                      </a:r>
                      <a:r>
                        <a:rPr lang="es-EC" sz="800" b="0" i="0" u="none" strike="noStrike" dirty="0">
                          <a:solidFill>
                            <a:srgbClr val="000000"/>
                          </a:solidFill>
                          <a:effectLst/>
                          <a:latin typeface="Calibri" panose="020F0502020204030204" pitchFamily="34" charset="0"/>
                        </a:rPr>
                        <a:t> Masa</a:t>
                      </a:r>
                    </a:p>
                  </a:txBody>
                  <a:tcPr marL="7047" marR="7047" marT="7047" marB="33826"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endParaRPr lang="es-EC" sz="800" b="0" i="0" u="none" strike="noStrike">
                        <a:solidFill>
                          <a:srgbClr val="000000"/>
                        </a:solidFill>
                        <a:effectLst/>
                        <a:latin typeface="Calibri" panose="020F0502020204030204" pitchFamily="34" charset="0"/>
                      </a:endParaRPr>
                    </a:p>
                  </a:txBody>
                  <a:tcPr marL="7047" marR="7047" marT="7047" marB="33826"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endParaRPr lang="es-EC" sz="800" b="0" i="0" u="none" strike="noStrike">
                        <a:solidFill>
                          <a:srgbClr val="000000"/>
                        </a:solidFill>
                        <a:effectLst/>
                        <a:latin typeface="Calibri" panose="020F0502020204030204" pitchFamily="34" charset="0"/>
                      </a:endParaRPr>
                    </a:p>
                  </a:txBody>
                  <a:tcPr marL="7047" marR="7047" marT="7047" marB="33826"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565459958"/>
                  </a:ext>
                </a:extLst>
              </a:tr>
              <a:tr h="368506">
                <a:tc>
                  <a:txBody>
                    <a:bodyPr/>
                    <a:lstStyle/>
                    <a:p>
                      <a:pPr algn="ctr" fontAlgn="ctr"/>
                      <a:r>
                        <a:rPr lang="es-EC" sz="800" b="0" i="0" u="none" strike="noStrike">
                          <a:solidFill>
                            <a:srgbClr val="000000"/>
                          </a:solidFill>
                          <a:effectLst/>
                          <a:latin typeface="Calibri" panose="020F0502020204030204" pitchFamily="34" charset="0"/>
                        </a:rPr>
                        <a:t>14</a:t>
                      </a:r>
                    </a:p>
                  </a:txBody>
                  <a:tcPr marL="7047" marR="7047" marT="7047" marB="33826"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800" b="0" i="0" u="none" strike="noStrike">
                          <a:solidFill>
                            <a:srgbClr val="000000"/>
                          </a:solidFill>
                          <a:effectLst/>
                          <a:latin typeface="Calibri" panose="020F0502020204030204" pitchFamily="34" charset="0"/>
                        </a:rPr>
                        <a:t>Parque de la Resilencia, El Labrador, PM Bicentenario  </a:t>
                      </a:r>
                    </a:p>
                  </a:txBody>
                  <a:tcPr marL="7047" marR="7047" marT="7047" marB="33826"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EC" sz="800" b="0" i="0" u="none" strike="noStrike">
                          <a:solidFill>
                            <a:srgbClr val="000000"/>
                          </a:solidFill>
                          <a:effectLst/>
                          <a:latin typeface="Calibri" panose="020F0502020204030204" pitchFamily="34" charset="0"/>
                        </a:rPr>
                        <a:t>14.800 m2.</a:t>
                      </a:r>
                    </a:p>
                  </a:txBody>
                  <a:tcPr marL="7047" marR="7047" marT="7047" marB="33826"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EC" sz="800" b="0" i="0" u="none" strike="noStrike" dirty="0" err="1">
                          <a:solidFill>
                            <a:srgbClr val="000000"/>
                          </a:solidFill>
                          <a:effectLst/>
                          <a:latin typeface="Calibri" panose="020F0502020204030204" pitchFamily="34" charset="0"/>
                        </a:rPr>
                        <a:t>Construccion</a:t>
                      </a:r>
                      <a:r>
                        <a:rPr lang="es-EC" sz="800" b="0" i="0" u="none" strike="noStrike" dirty="0">
                          <a:solidFill>
                            <a:srgbClr val="000000"/>
                          </a:solidFill>
                          <a:effectLst/>
                          <a:latin typeface="Calibri" panose="020F0502020204030204" pitchFamily="34" charset="0"/>
                        </a:rPr>
                        <a:t> </a:t>
                      </a:r>
                    </a:p>
                  </a:txBody>
                  <a:tcPr marL="7047" marR="7047" marT="7047" marB="33826"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EC" sz="800" b="0" i="0" u="none" strike="noStrike" dirty="0">
                          <a:solidFill>
                            <a:srgbClr val="000000"/>
                          </a:solidFill>
                          <a:effectLst/>
                          <a:latin typeface="Calibri" panose="020F0502020204030204" pitchFamily="34" charset="0"/>
                        </a:rPr>
                        <a:t> $1.200.000,00 </a:t>
                      </a:r>
                    </a:p>
                  </a:txBody>
                  <a:tcPr marL="7047" marR="7047" marT="7047" marB="33826"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ES" sz="800" b="0" i="0" u="none" strike="noStrike" dirty="0">
                          <a:solidFill>
                            <a:srgbClr val="000000"/>
                          </a:solidFill>
                          <a:effectLst/>
                          <a:latin typeface="Calibri" panose="020F0502020204030204" pitchFamily="34" charset="0"/>
                        </a:rPr>
                        <a:t>Desarrollo del proyecto definitivo (diseño + ingenierías) a cargo del IMPU. </a:t>
                      </a:r>
                    </a:p>
                  </a:txBody>
                  <a:tcPr marL="7047" marR="7047" marT="7047" marB="33826"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777991406"/>
                  </a:ext>
                </a:extLst>
              </a:tr>
              <a:tr h="342014">
                <a:tc>
                  <a:txBody>
                    <a:bodyPr/>
                    <a:lstStyle/>
                    <a:p>
                      <a:pPr algn="ctr" fontAlgn="ctr"/>
                      <a:r>
                        <a:rPr lang="es-EC" sz="800" b="0" i="0" u="none" strike="noStrike">
                          <a:solidFill>
                            <a:srgbClr val="000000"/>
                          </a:solidFill>
                          <a:effectLst/>
                          <a:latin typeface="Calibri" panose="020F0502020204030204" pitchFamily="34" charset="0"/>
                        </a:rPr>
                        <a:t>15</a:t>
                      </a:r>
                    </a:p>
                  </a:txBody>
                  <a:tcPr marL="7047" marR="7047" marT="7047" marB="33826"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C" sz="800" b="0" i="0" u="none" strike="noStrike">
                          <a:solidFill>
                            <a:srgbClr val="000000"/>
                          </a:solidFill>
                          <a:effectLst/>
                          <a:latin typeface="Calibri" panose="020F0502020204030204" pitchFamily="34" charset="0"/>
                        </a:rPr>
                        <a:t>Centro de Implementacion Agricola </a:t>
                      </a:r>
                    </a:p>
                  </a:txBody>
                  <a:tcPr marL="7047" marR="7047" marT="7047" marB="33826"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EC" sz="800" b="0" i="0" u="none" strike="noStrike">
                          <a:solidFill>
                            <a:srgbClr val="000000"/>
                          </a:solidFill>
                          <a:effectLst/>
                          <a:latin typeface="Calibri" panose="020F0502020204030204" pitchFamily="34" charset="0"/>
                        </a:rPr>
                        <a:t>29.513 m2.</a:t>
                      </a:r>
                    </a:p>
                  </a:txBody>
                  <a:tcPr marL="7047" marR="7047" marT="7047" marB="33826"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EC" sz="800" b="0" i="0" u="none" strike="noStrike">
                          <a:solidFill>
                            <a:srgbClr val="000000"/>
                          </a:solidFill>
                          <a:effectLst/>
                          <a:latin typeface="Calibri" panose="020F0502020204030204" pitchFamily="34" charset="0"/>
                        </a:rPr>
                        <a:t>Movimiento de tierras</a:t>
                      </a:r>
                    </a:p>
                  </a:txBody>
                  <a:tcPr marL="7047" marR="7047" marT="7047" marB="33826"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EC" sz="800" b="0" i="0" u="none" strike="noStrike" dirty="0">
                          <a:solidFill>
                            <a:srgbClr val="000000"/>
                          </a:solidFill>
                          <a:effectLst/>
                          <a:latin typeface="Calibri" panose="020F0502020204030204" pitchFamily="34" charset="0"/>
                        </a:rPr>
                        <a:t> $25.000,00 </a:t>
                      </a:r>
                    </a:p>
                  </a:txBody>
                  <a:tcPr marL="7047" marR="7047" marT="7047" marB="33826"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ES" sz="800" b="0" i="0" u="none" strike="noStrike" dirty="0">
                          <a:solidFill>
                            <a:srgbClr val="000000"/>
                          </a:solidFill>
                          <a:effectLst/>
                          <a:latin typeface="Calibri" panose="020F0502020204030204" pitchFamily="34" charset="0"/>
                        </a:rPr>
                        <a:t>Proyecto a cargo de AGRUPAR-CONQUITO, </a:t>
                      </a:r>
                      <a:r>
                        <a:rPr lang="es-ES" sz="800" b="0" i="0" u="none" strike="noStrike" dirty="0" smtClean="0">
                          <a:solidFill>
                            <a:srgbClr val="000000"/>
                          </a:solidFill>
                          <a:effectLst/>
                          <a:latin typeface="Calibri" panose="020F0502020204030204" pitchFamily="34" charset="0"/>
                        </a:rPr>
                        <a:t>se</a:t>
                      </a:r>
                      <a:r>
                        <a:rPr lang="es-ES" sz="800" b="0" i="0" u="none" strike="noStrike" baseline="0" dirty="0" smtClean="0">
                          <a:solidFill>
                            <a:srgbClr val="000000"/>
                          </a:solidFill>
                          <a:effectLst/>
                          <a:latin typeface="Calibri" panose="020F0502020204030204" pitchFamily="34" charset="0"/>
                        </a:rPr>
                        <a:t> realiza el apoyo técnico y trabajos preliminares</a:t>
                      </a:r>
                      <a:endParaRPr lang="es-ES" sz="800" b="0" i="0" u="none" strike="noStrike" dirty="0">
                        <a:solidFill>
                          <a:srgbClr val="000000"/>
                        </a:solidFill>
                        <a:effectLst/>
                        <a:latin typeface="Calibri" panose="020F0502020204030204" pitchFamily="34" charset="0"/>
                      </a:endParaRPr>
                    </a:p>
                  </a:txBody>
                  <a:tcPr marL="7047" marR="7047" marT="7047" marB="33826"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916952983"/>
                  </a:ext>
                </a:extLst>
              </a:tr>
              <a:tr h="258018">
                <a:tc>
                  <a:txBody>
                    <a:bodyPr/>
                    <a:lstStyle/>
                    <a:p>
                      <a:pPr algn="ctr" fontAlgn="ctr"/>
                      <a:r>
                        <a:rPr lang="es-EC" sz="800" b="0" i="0" u="none" strike="noStrike">
                          <a:solidFill>
                            <a:srgbClr val="000000"/>
                          </a:solidFill>
                          <a:effectLst/>
                          <a:latin typeface="Calibri" panose="020F0502020204030204" pitchFamily="34" charset="0"/>
                        </a:rPr>
                        <a:t>16</a:t>
                      </a:r>
                    </a:p>
                  </a:txBody>
                  <a:tcPr marL="7047" marR="7047" marT="7047" marB="33826"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800" b="0" i="0" u="none" strike="noStrike">
                          <a:solidFill>
                            <a:srgbClr val="000000"/>
                          </a:solidFill>
                          <a:effectLst/>
                          <a:latin typeface="Calibri" panose="020F0502020204030204" pitchFamily="34" charset="0"/>
                        </a:rPr>
                        <a:t>Plan Iluminación Parques La Carolina, El Ejido, Carollo, Cuscungo, Las Cuadras, Inglés, Río Grande</a:t>
                      </a:r>
                    </a:p>
                  </a:txBody>
                  <a:tcPr marL="7047" marR="7047" marT="7047" marB="33826"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endParaRPr lang="es-EC" sz="800" b="0" i="0" u="none" strike="noStrike">
                        <a:solidFill>
                          <a:srgbClr val="000000"/>
                        </a:solidFill>
                        <a:effectLst/>
                        <a:latin typeface="Calibri" panose="020F0502020204030204" pitchFamily="34" charset="0"/>
                      </a:endParaRPr>
                    </a:p>
                  </a:txBody>
                  <a:tcPr marL="7047" marR="7047" marT="7047" marB="33826"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EC" sz="800" b="0" i="0" u="none" strike="noStrike">
                          <a:solidFill>
                            <a:srgbClr val="000000"/>
                          </a:solidFill>
                          <a:effectLst/>
                          <a:latin typeface="Calibri" panose="020F0502020204030204" pitchFamily="34" charset="0"/>
                        </a:rPr>
                        <a:t>Estudios</a:t>
                      </a:r>
                    </a:p>
                  </a:txBody>
                  <a:tcPr marL="7047" marR="7047" marT="7047" marB="33826"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EC" sz="800" b="0" i="0" u="none" strike="noStrike" dirty="0">
                          <a:solidFill>
                            <a:srgbClr val="000000"/>
                          </a:solidFill>
                          <a:effectLst/>
                          <a:latin typeface="Calibri" panose="020F0502020204030204" pitchFamily="34" charset="0"/>
                        </a:rPr>
                        <a:t> $ </a:t>
                      </a:r>
                      <a:r>
                        <a:rPr lang="es-EC" sz="800" b="0" i="0" u="none" strike="noStrike" dirty="0" smtClean="0">
                          <a:solidFill>
                            <a:srgbClr val="000000"/>
                          </a:solidFill>
                          <a:effectLst/>
                          <a:latin typeface="Calibri" panose="020F0502020204030204" pitchFamily="34" charset="0"/>
                        </a:rPr>
                        <a:t>1.806.086,00 </a:t>
                      </a:r>
                      <a:r>
                        <a:rPr lang="es-EC" sz="800" b="0" i="0" u="none" strike="noStrike" dirty="0">
                          <a:solidFill>
                            <a:srgbClr val="000000"/>
                          </a:solidFill>
                          <a:effectLst/>
                          <a:latin typeface="Calibri" panose="020F0502020204030204" pitchFamily="34" charset="0"/>
                        </a:rPr>
                        <a:t/>
                      </a:r>
                      <a:br>
                        <a:rPr lang="es-EC" sz="800" b="0" i="0" u="none" strike="noStrike" dirty="0">
                          <a:solidFill>
                            <a:srgbClr val="000000"/>
                          </a:solidFill>
                          <a:effectLst/>
                          <a:latin typeface="Calibri" panose="020F0502020204030204" pitchFamily="34" charset="0"/>
                        </a:rPr>
                      </a:br>
                      <a:endParaRPr lang="es-EC" sz="800" b="0" i="0" u="none" strike="noStrike" dirty="0">
                        <a:solidFill>
                          <a:srgbClr val="000000"/>
                        </a:solidFill>
                        <a:effectLst/>
                        <a:latin typeface="Calibri" panose="020F0502020204030204" pitchFamily="34" charset="0"/>
                      </a:endParaRPr>
                    </a:p>
                  </a:txBody>
                  <a:tcPr marL="7047" marR="7047" marT="7047" marB="33826"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ES" sz="800" b="0" i="0" u="none" strike="noStrike" dirty="0">
                          <a:solidFill>
                            <a:srgbClr val="000000"/>
                          </a:solidFill>
                          <a:effectLst/>
                          <a:latin typeface="Calibri" panose="020F0502020204030204" pitchFamily="34" charset="0"/>
                        </a:rPr>
                        <a:t>Fase final de elaboración de documentación Precontractual</a:t>
                      </a:r>
                    </a:p>
                  </a:txBody>
                  <a:tcPr marL="7047" marR="7047" marT="7047" marB="33826"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166056475"/>
                  </a:ext>
                </a:extLst>
              </a:tr>
            </a:tbl>
          </a:graphicData>
        </a:graphic>
      </p:graphicFrame>
      <p:sp>
        <p:nvSpPr>
          <p:cNvPr id="27" name="CuadroTexto 26">
            <a:extLst>
              <a:ext uri="{FF2B5EF4-FFF2-40B4-BE49-F238E27FC236}">
                <a16:creationId xmlns:a16="http://schemas.microsoft.com/office/drawing/2014/main" id="{E438DB70-7923-4BDF-BB24-C28F31017778}"/>
              </a:ext>
            </a:extLst>
          </p:cNvPr>
          <p:cNvSpPr txBox="1"/>
          <p:nvPr/>
        </p:nvSpPr>
        <p:spPr>
          <a:xfrm>
            <a:off x="2644469" y="6247645"/>
            <a:ext cx="7075347" cy="338554"/>
          </a:xfrm>
          <a:prstGeom prst="rect">
            <a:avLst/>
          </a:prstGeom>
          <a:noFill/>
        </p:spPr>
        <p:txBody>
          <a:bodyPr wrap="square" rtlCol="0">
            <a:spAutoFit/>
          </a:bodyPr>
          <a:lstStyle>
            <a:defPPr>
              <a:defRPr lang="es-EC"/>
            </a:defPPr>
            <a:lvl1pPr>
              <a:defRPr sz="1600">
                <a:solidFill>
                  <a:schemeClr val="tx1">
                    <a:lumMod val="50000"/>
                    <a:lumOff val="50000"/>
                  </a:schemeClr>
                </a:solidFill>
                <a:latin typeface="Century Gothic" panose="020B0502020202020204" pitchFamily="34" charset="0"/>
              </a:defRPr>
            </a:lvl1pPr>
          </a:lstStyle>
          <a:p>
            <a:r>
              <a:rPr lang="en-US" b="1" dirty="0"/>
              <a:t>REGENERACIÓN EN PARQUES METROPOLITANOS</a:t>
            </a:r>
            <a:endParaRPr lang="es-EC" b="1" dirty="0"/>
          </a:p>
        </p:txBody>
      </p:sp>
      <p:sp>
        <p:nvSpPr>
          <p:cNvPr id="16" name="CuadroTexto 15"/>
          <p:cNvSpPr txBox="1"/>
          <p:nvPr/>
        </p:nvSpPr>
        <p:spPr>
          <a:xfrm>
            <a:off x="2330030" y="1818926"/>
            <a:ext cx="3413273" cy="200055"/>
          </a:xfrm>
          <a:prstGeom prst="rect">
            <a:avLst/>
          </a:prstGeom>
          <a:noFill/>
        </p:spPr>
        <p:txBody>
          <a:bodyPr wrap="square" rtlCol="0">
            <a:spAutoFit/>
          </a:bodyPr>
          <a:lstStyle/>
          <a:p>
            <a:r>
              <a:rPr lang="es-ES" sz="700" dirty="0" smtClean="0">
                <a:latin typeface="Century Gothic" panose="020B0502020202020204" pitchFamily="34" charset="0"/>
              </a:rPr>
              <a:t>RESTRUCTURACIÓN PARQUE EJIDO - ARBOLITO</a:t>
            </a:r>
            <a:endParaRPr lang="es-EC" sz="700" dirty="0">
              <a:latin typeface="Century Gothic" panose="020B0502020202020204" pitchFamily="34" charset="0"/>
            </a:endParaRPr>
          </a:p>
        </p:txBody>
      </p:sp>
      <p:pic>
        <p:nvPicPr>
          <p:cNvPr id="21" name="Gráfico 47">
            <a:extLst>
              <a:ext uri="{FF2B5EF4-FFF2-40B4-BE49-F238E27FC236}">
                <a16:creationId xmlns:a16="http://schemas.microsoft.com/office/drawing/2014/main" id="{F91CD457-E956-4879-A093-97D25627C9C1}"/>
              </a:ext>
            </a:extLst>
          </p:cNvPr>
          <p:cNvPicPr>
            <a:picLocks noChangeAspect="1"/>
          </p:cNvPicPr>
          <p:nvPr/>
        </p:nvPicPr>
        <p:blipFill>
          <a:blip r:embed="rId4">
            <a:duotone>
              <a:prstClr val="black"/>
              <a:schemeClr val="accent6">
                <a:tint val="45000"/>
                <a:satMod val="400000"/>
              </a:schemeClr>
            </a:duotone>
            <a:extLst>
              <a:ext uri="{BEBA8EAE-BF5A-486C-A8C5-ECC9F3942E4B}">
                <a14:imgProps xmlns:a14="http://schemas.microsoft.com/office/drawing/2010/main">
                  <a14:imgLayer r:embed="rId5">
                    <a14:imgEffect>
                      <a14:colorTemperature colorTemp="1500"/>
                    </a14:imgEffect>
                    <a14:imgEffect>
                      <a14:saturation sat="400000"/>
                    </a14:imgEffect>
                  </a14:imgLayer>
                </a14:imgProps>
              </a:ext>
              <a:ext uri="{96DAC541-7B7A-43D3-8B79-37D633B846F1}">
                <asvg:svgBlip xmlns="" xmlns:asvg="http://schemas.microsoft.com/office/drawing/2016/SVG/main" r:embed="rId11"/>
              </a:ext>
            </a:extLst>
          </a:blip>
          <a:stretch>
            <a:fillRect/>
          </a:stretch>
        </p:blipFill>
        <p:spPr>
          <a:xfrm>
            <a:off x="10018185" y="6206712"/>
            <a:ext cx="2055135" cy="603534"/>
          </a:xfrm>
          <a:prstGeom prst="rect">
            <a:avLst/>
          </a:prstGeom>
        </p:spPr>
      </p:pic>
      <p:graphicFrame>
        <p:nvGraphicFramePr>
          <p:cNvPr id="3" name="Tabla 2"/>
          <p:cNvGraphicFramePr>
            <a:graphicFrameLocks noGrp="1"/>
          </p:cNvGraphicFramePr>
          <p:nvPr>
            <p:extLst>
              <p:ext uri="{D42A27DB-BD31-4B8C-83A1-F6EECF244321}">
                <p14:modId xmlns:p14="http://schemas.microsoft.com/office/powerpoint/2010/main" val="547294588"/>
              </p:ext>
            </p:extLst>
          </p:nvPr>
        </p:nvGraphicFramePr>
        <p:xfrm>
          <a:off x="2865819" y="2112980"/>
          <a:ext cx="8220400" cy="1900215"/>
        </p:xfrm>
        <a:graphic>
          <a:graphicData uri="http://schemas.openxmlformats.org/drawingml/2006/table">
            <a:tbl>
              <a:tblPr/>
              <a:tblGrid>
                <a:gridCol w="188003">
                  <a:extLst>
                    <a:ext uri="{9D8B030D-6E8A-4147-A177-3AD203B41FA5}">
                      <a16:colId xmlns:a16="http://schemas.microsoft.com/office/drawing/2014/main" val="1768451072"/>
                    </a:ext>
                  </a:extLst>
                </a:gridCol>
                <a:gridCol w="2528515">
                  <a:extLst>
                    <a:ext uri="{9D8B030D-6E8A-4147-A177-3AD203B41FA5}">
                      <a16:colId xmlns:a16="http://schemas.microsoft.com/office/drawing/2014/main" val="1927345519"/>
                    </a:ext>
                  </a:extLst>
                </a:gridCol>
                <a:gridCol w="1187966">
                  <a:extLst>
                    <a:ext uri="{9D8B030D-6E8A-4147-A177-3AD203B41FA5}">
                      <a16:colId xmlns:a16="http://schemas.microsoft.com/office/drawing/2014/main" val="2887553411"/>
                    </a:ext>
                  </a:extLst>
                </a:gridCol>
                <a:gridCol w="741117">
                  <a:extLst>
                    <a:ext uri="{9D8B030D-6E8A-4147-A177-3AD203B41FA5}">
                      <a16:colId xmlns:a16="http://schemas.microsoft.com/office/drawing/2014/main" val="1896391334"/>
                    </a:ext>
                  </a:extLst>
                </a:gridCol>
                <a:gridCol w="1078979">
                  <a:extLst>
                    <a:ext uri="{9D8B030D-6E8A-4147-A177-3AD203B41FA5}">
                      <a16:colId xmlns:a16="http://schemas.microsoft.com/office/drawing/2014/main" val="3262228059"/>
                    </a:ext>
                  </a:extLst>
                </a:gridCol>
                <a:gridCol w="2495820">
                  <a:extLst>
                    <a:ext uri="{9D8B030D-6E8A-4147-A177-3AD203B41FA5}">
                      <a16:colId xmlns:a16="http://schemas.microsoft.com/office/drawing/2014/main" val="2012605805"/>
                    </a:ext>
                  </a:extLst>
                </a:gridCol>
              </a:tblGrid>
              <a:tr h="166099">
                <a:tc gridSpan="6">
                  <a:txBody>
                    <a:bodyPr/>
                    <a:lstStyle/>
                    <a:p>
                      <a:pPr algn="ctr" fontAlgn="ctr"/>
                      <a:r>
                        <a:rPr lang="es-EC" sz="800" b="0" i="0" u="none" strike="noStrike" dirty="0">
                          <a:solidFill>
                            <a:srgbClr val="FFFFFF"/>
                          </a:solidFill>
                          <a:effectLst/>
                          <a:latin typeface="Calibri" panose="020F0502020204030204" pitchFamily="34" charset="0"/>
                        </a:rPr>
                        <a:t>REGENERACION EN PARQUES METROPOLITANOS</a:t>
                      </a:r>
                    </a:p>
                  </a:txBody>
                  <a:tcPr marL="6977" marR="6977" marT="6977" marB="3349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75623"/>
                    </a:solidFill>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1695004396"/>
                  </a:ext>
                </a:extLst>
              </a:tr>
              <a:tr h="150785">
                <a:tc>
                  <a:txBody>
                    <a:bodyPr/>
                    <a:lstStyle/>
                    <a:p>
                      <a:pPr algn="ctr" fontAlgn="ctr"/>
                      <a:r>
                        <a:rPr lang="es-EC" sz="800" b="0" i="0" u="none" strike="noStrike">
                          <a:solidFill>
                            <a:srgbClr val="000000"/>
                          </a:solidFill>
                          <a:effectLst/>
                          <a:latin typeface="Calibri" panose="020F0502020204030204" pitchFamily="34" charset="0"/>
                        </a:rPr>
                        <a:t>N°</a:t>
                      </a:r>
                    </a:p>
                  </a:txBody>
                  <a:tcPr marL="6977" marR="6977" marT="6977" marB="3349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ctr"/>
                      <a:r>
                        <a:rPr lang="es-ES" sz="800" b="0" i="0" u="none" strike="noStrike">
                          <a:solidFill>
                            <a:srgbClr val="000000"/>
                          </a:solidFill>
                          <a:effectLst/>
                          <a:latin typeface="Calibri" panose="020F0502020204030204" pitchFamily="34" charset="0"/>
                        </a:rPr>
                        <a:t>NOMBRE DE LA OBRA O PROYECTO</a:t>
                      </a:r>
                    </a:p>
                  </a:txBody>
                  <a:tcPr marL="6977" marR="6977" marT="6977" marB="3349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ctr"/>
                      <a:r>
                        <a:rPr lang="es-EC" sz="800" b="0" i="0" u="none" strike="noStrike">
                          <a:solidFill>
                            <a:srgbClr val="000000"/>
                          </a:solidFill>
                          <a:effectLst/>
                          <a:latin typeface="Calibri" panose="020F0502020204030204" pitchFamily="34" charset="0"/>
                        </a:rPr>
                        <a:t>AREA DE PROYECTO M2</a:t>
                      </a:r>
                    </a:p>
                  </a:txBody>
                  <a:tcPr marL="6977" marR="6977" marT="6977" marB="3349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ctr"/>
                      <a:r>
                        <a:rPr lang="es-EC" sz="800" b="0" i="0" u="none" strike="noStrike">
                          <a:solidFill>
                            <a:srgbClr val="000000"/>
                          </a:solidFill>
                          <a:effectLst/>
                          <a:latin typeface="Calibri" panose="020F0502020204030204" pitchFamily="34" charset="0"/>
                        </a:rPr>
                        <a:t>ESTADO</a:t>
                      </a:r>
                    </a:p>
                  </a:txBody>
                  <a:tcPr marL="6977" marR="6977" marT="6977" marB="3349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ctr"/>
                      <a:r>
                        <a:rPr lang="es-EC" sz="800" b="0" i="0" u="none" strike="noStrike">
                          <a:solidFill>
                            <a:srgbClr val="000000"/>
                          </a:solidFill>
                          <a:effectLst/>
                          <a:latin typeface="Calibri" panose="020F0502020204030204" pitchFamily="34" charset="0"/>
                        </a:rPr>
                        <a:t>INVERSION</a:t>
                      </a:r>
                    </a:p>
                  </a:txBody>
                  <a:tcPr marL="6977" marR="6977" marT="6977" marB="3349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ctr"/>
                      <a:r>
                        <a:rPr lang="es-EC" sz="800" b="0" i="0" u="none" strike="noStrike">
                          <a:solidFill>
                            <a:srgbClr val="000000"/>
                          </a:solidFill>
                          <a:effectLst/>
                          <a:latin typeface="Calibri" panose="020F0502020204030204" pitchFamily="34" charset="0"/>
                        </a:rPr>
                        <a:t>OBSERVACIONES</a:t>
                      </a:r>
                    </a:p>
                  </a:txBody>
                  <a:tcPr marL="6977" marR="6977" marT="6977" marB="3349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extLst>
                  <a:ext uri="{0D108BD9-81ED-4DB2-BD59-A6C34878D82A}">
                    <a16:rowId xmlns:a16="http://schemas.microsoft.com/office/drawing/2014/main" val="1744054795"/>
                  </a:ext>
                </a:extLst>
              </a:tr>
              <a:tr h="150785">
                <a:tc>
                  <a:txBody>
                    <a:bodyPr/>
                    <a:lstStyle/>
                    <a:p>
                      <a:pPr algn="ctr" fontAlgn="ctr"/>
                      <a:r>
                        <a:rPr lang="es-EC" sz="800" b="0" i="0" u="none" strike="noStrike">
                          <a:solidFill>
                            <a:srgbClr val="000000"/>
                          </a:solidFill>
                          <a:effectLst/>
                          <a:latin typeface="Calibri" panose="020F0502020204030204" pitchFamily="34" charset="0"/>
                        </a:rPr>
                        <a:t>1</a:t>
                      </a:r>
                    </a:p>
                  </a:txBody>
                  <a:tcPr marL="6977" marR="6977" marT="6977" marB="3349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EC" sz="800" b="0" i="0" u="none" strike="noStrike">
                          <a:solidFill>
                            <a:srgbClr val="000000"/>
                          </a:solidFill>
                          <a:effectLst/>
                          <a:latin typeface="Calibri" panose="020F0502020204030204" pitchFamily="34" charset="0"/>
                        </a:rPr>
                        <a:t>Restructuración parque Ejido-Arbolito </a:t>
                      </a:r>
                    </a:p>
                  </a:txBody>
                  <a:tcPr marL="6977" marR="6977" marT="6977" marB="3349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EC" sz="800" b="0" i="0" u="none" strike="noStrike">
                          <a:solidFill>
                            <a:srgbClr val="000000"/>
                          </a:solidFill>
                          <a:effectLst/>
                          <a:latin typeface="Calibri" panose="020F0502020204030204" pitchFamily="34" charset="0"/>
                        </a:rPr>
                        <a:t>195.000 m2 (aprox.) </a:t>
                      </a:r>
                    </a:p>
                  </a:txBody>
                  <a:tcPr marL="6977" marR="6977" marT="6977" marB="3349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EC" sz="800" b="0" i="0" u="none" strike="noStrike">
                          <a:solidFill>
                            <a:srgbClr val="000000"/>
                          </a:solidFill>
                          <a:effectLst/>
                          <a:latin typeface="Calibri" panose="020F0502020204030204" pitchFamily="34" charset="0"/>
                        </a:rPr>
                        <a:t>Anteproyecto</a:t>
                      </a:r>
                    </a:p>
                  </a:txBody>
                  <a:tcPr marL="6977" marR="6977" marT="6977" marB="3349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EC" sz="800" b="0" i="0" u="none" strike="noStrike" dirty="0">
                          <a:solidFill>
                            <a:srgbClr val="000000"/>
                          </a:solidFill>
                          <a:effectLst/>
                          <a:latin typeface="Calibri" panose="020F0502020204030204" pitchFamily="34" charset="0"/>
                        </a:rPr>
                        <a:t> $1.400.000,00 </a:t>
                      </a:r>
                    </a:p>
                  </a:txBody>
                  <a:tcPr marL="6977" marR="6977" marT="6977" marB="3349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endParaRPr lang="es-EC" sz="800" b="0" i="0" u="none" strike="noStrike">
                        <a:solidFill>
                          <a:srgbClr val="000000"/>
                        </a:solidFill>
                        <a:effectLst/>
                        <a:latin typeface="Calibri" panose="020F0502020204030204" pitchFamily="34" charset="0"/>
                      </a:endParaRPr>
                    </a:p>
                  </a:txBody>
                  <a:tcPr marL="6977" marR="6977" marT="6977" marB="3349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174725551"/>
                  </a:ext>
                </a:extLst>
              </a:tr>
              <a:tr h="224009">
                <a:tc>
                  <a:txBody>
                    <a:bodyPr/>
                    <a:lstStyle/>
                    <a:p>
                      <a:pPr algn="ctr" fontAlgn="ctr"/>
                      <a:r>
                        <a:rPr lang="es-EC" sz="800" b="0" i="0" u="none" strike="noStrike">
                          <a:solidFill>
                            <a:srgbClr val="000000"/>
                          </a:solidFill>
                          <a:effectLst/>
                          <a:latin typeface="Calibri" panose="020F0502020204030204" pitchFamily="34" charset="0"/>
                        </a:rPr>
                        <a:t>2</a:t>
                      </a:r>
                    </a:p>
                  </a:txBody>
                  <a:tcPr marL="6977" marR="6977" marT="6977" marB="3349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EC" sz="800" b="0" i="0" u="none" strike="noStrike">
                          <a:solidFill>
                            <a:srgbClr val="000000"/>
                          </a:solidFill>
                          <a:effectLst/>
                          <a:latin typeface="Calibri" panose="020F0502020204030204" pitchFamily="34" charset="0"/>
                        </a:rPr>
                        <a:t>Plan Masa Parque Bicentenario</a:t>
                      </a:r>
                    </a:p>
                  </a:txBody>
                  <a:tcPr marL="6977" marR="6977" marT="6977" marB="3349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EC" sz="800" b="0" i="0" u="none" strike="noStrike" dirty="0" smtClean="0">
                          <a:solidFill>
                            <a:srgbClr val="000000"/>
                          </a:solidFill>
                          <a:effectLst/>
                          <a:latin typeface="Calibri" panose="020F0502020204030204" pitchFamily="34" charset="0"/>
                        </a:rPr>
                        <a:t>(</a:t>
                      </a:r>
                      <a:r>
                        <a:rPr lang="es-EC" sz="800" b="0" i="0" u="none" strike="noStrike" dirty="0">
                          <a:solidFill>
                            <a:srgbClr val="000000"/>
                          </a:solidFill>
                          <a:effectLst/>
                          <a:latin typeface="Calibri" panose="020F0502020204030204" pitchFamily="34" charset="0"/>
                        </a:rPr>
                        <a:t>102 Ha)</a:t>
                      </a:r>
                    </a:p>
                  </a:txBody>
                  <a:tcPr marL="6977" marR="6977" marT="6977" marB="3349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EC" sz="800" b="0" i="0" u="none" strike="noStrike">
                          <a:solidFill>
                            <a:srgbClr val="000000"/>
                          </a:solidFill>
                          <a:effectLst/>
                          <a:latin typeface="Calibri" panose="020F0502020204030204" pitchFamily="34" charset="0"/>
                        </a:rPr>
                        <a:t>Anteproyecto</a:t>
                      </a:r>
                    </a:p>
                  </a:txBody>
                  <a:tcPr marL="6977" marR="6977" marT="6977" marB="3349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EC" sz="800" b="0" i="0" u="none" strike="noStrike">
                          <a:solidFill>
                            <a:srgbClr val="000000"/>
                          </a:solidFill>
                          <a:effectLst/>
                          <a:latin typeface="Calibri" panose="020F0502020204030204" pitchFamily="34" charset="0"/>
                        </a:rPr>
                        <a:t>NO APLICA</a:t>
                      </a:r>
                    </a:p>
                  </a:txBody>
                  <a:tcPr marL="6977" marR="6977" marT="6977" marB="3349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ES" sz="800" b="0" i="0" u="none" strike="noStrike" dirty="0" smtClean="0">
                          <a:solidFill>
                            <a:srgbClr val="000000"/>
                          </a:solidFill>
                          <a:effectLst/>
                          <a:latin typeface="Calibri" panose="020F0502020204030204" pitchFamily="34" charset="0"/>
                        </a:rPr>
                        <a:t>Estudios </a:t>
                      </a:r>
                      <a:r>
                        <a:rPr lang="es-ES" sz="800" b="0" i="0" u="none" strike="noStrike" dirty="0">
                          <a:solidFill>
                            <a:srgbClr val="000000"/>
                          </a:solidFill>
                          <a:effectLst/>
                          <a:latin typeface="Calibri" panose="020F0502020204030204" pitchFamily="34" charset="0"/>
                        </a:rPr>
                        <a:t>del trazado vial (GEF)</a:t>
                      </a:r>
                    </a:p>
                  </a:txBody>
                  <a:tcPr marL="6977" marR="6977" marT="6977" marB="3349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281939430"/>
                  </a:ext>
                </a:extLst>
              </a:tr>
              <a:tr h="186266">
                <a:tc>
                  <a:txBody>
                    <a:bodyPr/>
                    <a:lstStyle/>
                    <a:p>
                      <a:pPr algn="ctr" fontAlgn="ctr"/>
                      <a:r>
                        <a:rPr lang="es-EC" sz="800" b="0" i="0" u="none" strike="noStrike">
                          <a:solidFill>
                            <a:srgbClr val="000000"/>
                          </a:solidFill>
                          <a:effectLst/>
                          <a:latin typeface="Calibri" panose="020F0502020204030204" pitchFamily="34" charset="0"/>
                        </a:rPr>
                        <a:t>3</a:t>
                      </a:r>
                    </a:p>
                  </a:txBody>
                  <a:tcPr marL="6977" marR="6977" marT="6977" marB="3349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EC" sz="800" b="0" i="0" u="none" strike="noStrike">
                          <a:solidFill>
                            <a:srgbClr val="000000"/>
                          </a:solidFill>
                          <a:effectLst/>
                          <a:latin typeface="Calibri" panose="020F0502020204030204" pitchFamily="34" charset="0"/>
                        </a:rPr>
                        <a:t>Sistema de Humedales "Laguna de Iñaquito"</a:t>
                      </a:r>
                    </a:p>
                  </a:txBody>
                  <a:tcPr marL="6977" marR="6977" marT="6977" marB="3349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ES" sz="800" b="0" i="0" u="none" strike="noStrike" dirty="0">
                          <a:solidFill>
                            <a:srgbClr val="000000"/>
                          </a:solidFill>
                          <a:effectLst/>
                          <a:latin typeface="Calibri" panose="020F0502020204030204" pitchFamily="34" charset="0"/>
                        </a:rPr>
                        <a:t>44.1340 </a:t>
                      </a:r>
                      <a:r>
                        <a:rPr lang="es-ES" sz="800" b="0" i="0" u="none" strike="noStrike" dirty="0" smtClean="0">
                          <a:solidFill>
                            <a:srgbClr val="000000"/>
                          </a:solidFill>
                          <a:effectLst/>
                          <a:latin typeface="Calibri" panose="020F0502020204030204" pitchFamily="34" charset="0"/>
                        </a:rPr>
                        <a:t>m2</a:t>
                      </a:r>
                      <a:endParaRPr lang="es-ES" sz="800" b="0" i="0" u="none" strike="noStrike" dirty="0">
                        <a:solidFill>
                          <a:srgbClr val="000000"/>
                        </a:solidFill>
                        <a:effectLst/>
                        <a:latin typeface="Calibri" panose="020F0502020204030204" pitchFamily="34" charset="0"/>
                      </a:endParaRPr>
                    </a:p>
                  </a:txBody>
                  <a:tcPr marL="6977" marR="6977" marT="6977" marB="3349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EC" sz="800" b="0" i="0" u="none" strike="noStrike">
                          <a:solidFill>
                            <a:srgbClr val="000000"/>
                          </a:solidFill>
                          <a:effectLst/>
                          <a:latin typeface="Calibri" panose="020F0502020204030204" pitchFamily="34" charset="0"/>
                        </a:rPr>
                        <a:t>Anteproyecto</a:t>
                      </a:r>
                    </a:p>
                  </a:txBody>
                  <a:tcPr marL="6977" marR="6977" marT="6977" marB="3349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EC" sz="800" b="0" i="0" u="none" strike="noStrike" dirty="0">
                          <a:solidFill>
                            <a:srgbClr val="000000"/>
                          </a:solidFill>
                          <a:effectLst/>
                          <a:latin typeface="Calibri" panose="020F0502020204030204" pitchFamily="34" charset="0"/>
                        </a:rPr>
                        <a:t> $200.000,00 </a:t>
                      </a:r>
                    </a:p>
                  </a:txBody>
                  <a:tcPr marL="6977" marR="6977" marT="6977" marB="3349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ES" sz="800" b="0" i="0" u="none" strike="noStrike">
                          <a:solidFill>
                            <a:srgbClr val="000000"/>
                          </a:solidFill>
                          <a:effectLst/>
                          <a:latin typeface="Calibri" panose="020F0502020204030204" pitchFamily="34" charset="0"/>
                        </a:rPr>
                        <a:t>Contratación de Consultoría de estudios definitivos</a:t>
                      </a:r>
                    </a:p>
                  </a:txBody>
                  <a:tcPr marL="6977" marR="6977" marT="6977" marB="3349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829492006"/>
                  </a:ext>
                </a:extLst>
              </a:tr>
              <a:tr h="237067">
                <a:tc>
                  <a:txBody>
                    <a:bodyPr/>
                    <a:lstStyle/>
                    <a:p>
                      <a:pPr algn="ctr" fontAlgn="ctr"/>
                      <a:r>
                        <a:rPr lang="es-EC" sz="800" b="0" i="0" u="none" strike="noStrike">
                          <a:solidFill>
                            <a:srgbClr val="000000"/>
                          </a:solidFill>
                          <a:effectLst/>
                          <a:latin typeface="Calibri" panose="020F0502020204030204" pitchFamily="34" charset="0"/>
                        </a:rPr>
                        <a:t>4</a:t>
                      </a:r>
                    </a:p>
                  </a:txBody>
                  <a:tcPr marL="6977" marR="6977" marT="6977" marB="3349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EC" sz="800" b="0" i="0" u="none" strike="noStrike" dirty="0">
                          <a:solidFill>
                            <a:srgbClr val="000000"/>
                          </a:solidFill>
                          <a:effectLst/>
                          <a:latin typeface="Calibri" panose="020F0502020204030204" pitchFamily="34" charset="0"/>
                        </a:rPr>
                        <a:t>Ruta Turística </a:t>
                      </a:r>
                      <a:r>
                        <a:rPr lang="es-EC" sz="800" b="0" i="0" u="none" strike="noStrike" dirty="0" err="1">
                          <a:solidFill>
                            <a:srgbClr val="000000"/>
                          </a:solidFill>
                          <a:effectLst/>
                          <a:latin typeface="Calibri" panose="020F0502020204030204" pitchFamily="34" charset="0"/>
                        </a:rPr>
                        <a:t>Ilaló</a:t>
                      </a:r>
                      <a:endParaRPr lang="es-EC" sz="800" b="0" i="0" u="none" strike="noStrike" dirty="0">
                        <a:solidFill>
                          <a:srgbClr val="000000"/>
                        </a:solidFill>
                        <a:effectLst/>
                        <a:latin typeface="Calibri" panose="020F0502020204030204" pitchFamily="34" charset="0"/>
                      </a:endParaRPr>
                    </a:p>
                  </a:txBody>
                  <a:tcPr marL="6977" marR="6977" marT="6977" marB="3349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EC" sz="800" b="0" i="0" u="none" strike="noStrike">
                          <a:solidFill>
                            <a:srgbClr val="000000"/>
                          </a:solidFill>
                          <a:effectLst/>
                          <a:latin typeface="Calibri" panose="020F0502020204030204" pitchFamily="34" charset="0"/>
                        </a:rPr>
                        <a:t>20618.75 m2 (intervención)</a:t>
                      </a:r>
                    </a:p>
                  </a:txBody>
                  <a:tcPr marL="6977" marR="6977" marT="6977" marB="3349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EC" sz="800" b="0" i="0" u="none" strike="noStrike">
                          <a:solidFill>
                            <a:srgbClr val="000000"/>
                          </a:solidFill>
                          <a:effectLst/>
                          <a:latin typeface="Calibri" panose="020F0502020204030204" pitchFamily="34" charset="0"/>
                        </a:rPr>
                        <a:t>Anteproyecto</a:t>
                      </a:r>
                    </a:p>
                  </a:txBody>
                  <a:tcPr marL="6977" marR="6977" marT="6977" marB="3349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EC" sz="800" b="0" i="0" u="none" strike="noStrike">
                          <a:solidFill>
                            <a:srgbClr val="000000"/>
                          </a:solidFill>
                          <a:effectLst/>
                          <a:latin typeface="Calibri" panose="020F0502020204030204" pitchFamily="34" charset="0"/>
                        </a:rPr>
                        <a:t> $300.000,00 </a:t>
                      </a:r>
                    </a:p>
                  </a:txBody>
                  <a:tcPr marL="6977" marR="6977" marT="6977" marB="3349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ES" sz="800" b="0" i="0" u="none" strike="noStrike" dirty="0" smtClean="0">
                          <a:solidFill>
                            <a:srgbClr val="000000"/>
                          </a:solidFill>
                          <a:effectLst/>
                          <a:latin typeface="Calibri" panose="020F0502020204030204" pitchFamily="34" charset="0"/>
                        </a:rPr>
                        <a:t>Módulos </a:t>
                      </a:r>
                      <a:r>
                        <a:rPr lang="es-ES" sz="800" b="0" i="0" u="none" strike="noStrike" dirty="0">
                          <a:solidFill>
                            <a:srgbClr val="000000"/>
                          </a:solidFill>
                          <a:effectLst/>
                          <a:latin typeface="Calibri" panose="020F0502020204030204" pitchFamily="34" charset="0"/>
                        </a:rPr>
                        <a:t>adaptados de descanso y mirador.</a:t>
                      </a:r>
                    </a:p>
                  </a:txBody>
                  <a:tcPr marL="6977" marR="6977" marT="6977" marB="3349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948011269"/>
                  </a:ext>
                </a:extLst>
              </a:tr>
              <a:tr h="211667">
                <a:tc>
                  <a:txBody>
                    <a:bodyPr/>
                    <a:lstStyle/>
                    <a:p>
                      <a:pPr algn="ctr" fontAlgn="ctr"/>
                      <a:r>
                        <a:rPr lang="es-EC" sz="800" b="0" i="0" u="none" strike="noStrike">
                          <a:solidFill>
                            <a:srgbClr val="000000"/>
                          </a:solidFill>
                          <a:effectLst/>
                          <a:latin typeface="Calibri" panose="020F0502020204030204" pitchFamily="34" charset="0"/>
                        </a:rPr>
                        <a:t>5</a:t>
                      </a:r>
                    </a:p>
                  </a:txBody>
                  <a:tcPr marL="6977" marR="6977" marT="6977" marB="3349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ES" sz="800" b="0" i="0" u="none" strike="noStrike">
                          <a:solidFill>
                            <a:srgbClr val="000000"/>
                          </a:solidFill>
                          <a:effectLst/>
                          <a:latin typeface="Calibri" panose="020F0502020204030204" pitchFamily="34" charset="0"/>
                        </a:rPr>
                        <a:t>Plan Urbano - Intervenciones y Parque Lineal  Metrosur</a:t>
                      </a:r>
                    </a:p>
                  </a:txBody>
                  <a:tcPr marL="6977" marR="6977" marT="6977" marB="3349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EC" sz="800" b="0" i="0" u="none" strike="noStrike">
                          <a:solidFill>
                            <a:srgbClr val="000000"/>
                          </a:solidFill>
                          <a:effectLst/>
                          <a:latin typeface="Calibri" panose="020F0502020204030204" pitchFamily="34" charset="0"/>
                        </a:rPr>
                        <a:t>87 ha</a:t>
                      </a:r>
                    </a:p>
                  </a:txBody>
                  <a:tcPr marL="6977" marR="6977" marT="6977" marB="3349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EC" sz="800" b="0" i="0" u="none" strike="noStrike" dirty="0" smtClean="0">
                          <a:solidFill>
                            <a:srgbClr val="000000"/>
                          </a:solidFill>
                          <a:effectLst/>
                          <a:latin typeface="Calibri" panose="020F0502020204030204" pitchFamily="34" charset="0"/>
                        </a:rPr>
                        <a:t>Estudios</a:t>
                      </a:r>
                      <a:endParaRPr lang="es-EC" sz="800" b="0" i="0" u="none" strike="noStrike" dirty="0">
                        <a:solidFill>
                          <a:srgbClr val="000000"/>
                        </a:solidFill>
                        <a:effectLst/>
                        <a:latin typeface="Calibri" panose="020F0502020204030204" pitchFamily="34" charset="0"/>
                      </a:endParaRPr>
                    </a:p>
                  </a:txBody>
                  <a:tcPr marL="6977" marR="6977" marT="6977" marB="3349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EC" sz="800" b="0" i="0" u="none" strike="noStrike">
                          <a:solidFill>
                            <a:srgbClr val="000000"/>
                          </a:solidFill>
                          <a:effectLst/>
                          <a:latin typeface="Calibri" panose="020F0502020204030204" pitchFamily="34" charset="0"/>
                        </a:rPr>
                        <a:t>Indeterminado</a:t>
                      </a:r>
                    </a:p>
                  </a:txBody>
                  <a:tcPr marL="6977" marR="6977" marT="6977" marB="3349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EC" sz="800" b="0" i="0" u="none" strike="noStrike">
                          <a:solidFill>
                            <a:srgbClr val="000000"/>
                          </a:solidFill>
                          <a:effectLst/>
                          <a:latin typeface="Calibri" panose="020F0502020204030204" pitchFamily="34" charset="0"/>
                        </a:rPr>
                        <a:t>No cuenta con presupuesto</a:t>
                      </a:r>
                    </a:p>
                  </a:txBody>
                  <a:tcPr marL="6977" marR="6977" marT="6977" marB="3349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360615252"/>
                  </a:ext>
                </a:extLst>
              </a:tr>
              <a:tr h="150785">
                <a:tc>
                  <a:txBody>
                    <a:bodyPr/>
                    <a:lstStyle/>
                    <a:p>
                      <a:pPr algn="ctr" fontAlgn="ctr"/>
                      <a:r>
                        <a:rPr lang="es-EC" sz="800" b="0" i="0" u="none" strike="noStrike">
                          <a:solidFill>
                            <a:srgbClr val="000000"/>
                          </a:solidFill>
                          <a:effectLst/>
                          <a:latin typeface="Calibri" panose="020F0502020204030204" pitchFamily="34" charset="0"/>
                        </a:rPr>
                        <a:t>6</a:t>
                      </a:r>
                    </a:p>
                  </a:txBody>
                  <a:tcPr marL="6977" marR="6977" marT="6977" marB="3349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ES" sz="800" b="0" i="0" u="none" strike="noStrike">
                          <a:solidFill>
                            <a:srgbClr val="000000"/>
                          </a:solidFill>
                          <a:effectLst/>
                          <a:latin typeface="Calibri" panose="020F0502020204030204" pitchFamily="34" charset="0"/>
                        </a:rPr>
                        <a:t>Diseño y Costruccion Portales del Chaquiñan</a:t>
                      </a:r>
                    </a:p>
                  </a:txBody>
                  <a:tcPr marL="6977" marR="6977" marT="6977" marB="3349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EC" sz="800" b="0" i="0" u="none" strike="noStrike">
                          <a:solidFill>
                            <a:srgbClr val="000000"/>
                          </a:solidFill>
                          <a:effectLst/>
                          <a:latin typeface="Calibri" panose="020F0502020204030204" pitchFamily="34" charset="0"/>
                        </a:rPr>
                        <a:t>320 m2 (aprox.)</a:t>
                      </a:r>
                    </a:p>
                  </a:txBody>
                  <a:tcPr marL="6977" marR="6977" marT="6977" marB="3349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EC" sz="800" b="0" i="0" u="none" strike="noStrike">
                          <a:solidFill>
                            <a:srgbClr val="000000"/>
                          </a:solidFill>
                          <a:effectLst/>
                          <a:latin typeface="Calibri" panose="020F0502020204030204" pitchFamily="34" charset="0"/>
                        </a:rPr>
                        <a:t>Anteproyecto</a:t>
                      </a:r>
                    </a:p>
                  </a:txBody>
                  <a:tcPr marL="6977" marR="6977" marT="6977" marB="3349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EC" sz="800" b="0" i="0" u="none" strike="noStrike">
                          <a:solidFill>
                            <a:srgbClr val="000000"/>
                          </a:solidFill>
                          <a:effectLst/>
                          <a:latin typeface="Calibri" panose="020F0502020204030204" pitchFamily="34" charset="0"/>
                        </a:rPr>
                        <a:t> $200.000,00 </a:t>
                      </a:r>
                    </a:p>
                  </a:txBody>
                  <a:tcPr marL="6977" marR="6977" marT="6977" marB="3349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ES" sz="800" b="0" i="0" u="none" strike="noStrike">
                          <a:solidFill>
                            <a:srgbClr val="000000"/>
                          </a:solidFill>
                          <a:effectLst/>
                          <a:latin typeface="Calibri" panose="020F0502020204030204" pitchFamily="34" charset="0"/>
                        </a:rPr>
                        <a:t>Negociación Quito Adopta 3 portales</a:t>
                      </a:r>
                    </a:p>
                  </a:txBody>
                  <a:tcPr marL="6977" marR="6977" marT="6977" marB="3349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602093143"/>
                  </a:ext>
                </a:extLst>
              </a:tr>
              <a:tr h="150785">
                <a:tc>
                  <a:txBody>
                    <a:bodyPr/>
                    <a:lstStyle/>
                    <a:p>
                      <a:pPr algn="ctr" fontAlgn="ctr"/>
                      <a:r>
                        <a:rPr lang="es-EC" sz="800" b="0" i="0" u="none" strike="noStrike">
                          <a:solidFill>
                            <a:srgbClr val="000000"/>
                          </a:solidFill>
                          <a:effectLst/>
                          <a:latin typeface="Calibri" panose="020F0502020204030204" pitchFamily="34" charset="0"/>
                        </a:rPr>
                        <a:t>7</a:t>
                      </a:r>
                    </a:p>
                  </a:txBody>
                  <a:tcPr marL="6977" marR="6977" marT="6977" marB="3349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EC" sz="800" b="0" i="0" u="none" strike="noStrike">
                          <a:solidFill>
                            <a:srgbClr val="000000"/>
                          </a:solidFill>
                          <a:effectLst/>
                          <a:latin typeface="Calibri" panose="020F0502020204030204" pitchFamily="34" charset="0"/>
                        </a:rPr>
                        <a:t>Nucleos activos en Zonas Metro</a:t>
                      </a:r>
                    </a:p>
                  </a:txBody>
                  <a:tcPr marL="6977" marR="6977" marT="6977" marB="3349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EC" sz="800" b="0" i="0" u="none" strike="noStrike">
                          <a:solidFill>
                            <a:srgbClr val="000000"/>
                          </a:solidFill>
                          <a:effectLst/>
                          <a:latin typeface="Calibri" panose="020F0502020204030204" pitchFamily="34" charset="0"/>
                        </a:rPr>
                        <a:t>5600 m2 (aprox) </a:t>
                      </a:r>
                    </a:p>
                  </a:txBody>
                  <a:tcPr marL="6977" marR="6977" marT="6977" marB="3349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EC" sz="800" b="0" i="0" u="none" strike="noStrike">
                          <a:solidFill>
                            <a:srgbClr val="000000"/>
                          </a:solidFill>
                          <a:effectLst/>
                          <a:latin typeface="Calibri" panose="020F0502020204030204" pitchFamily="34" charset="0"/>
                        </a:rPr>
                        <a:t>Anteproyecto</a:t>
                      </a:r>
                    </a:p>
                  </a:txBody>
                  <a:tcPr marL="6977" marR="6977" marT="6977" marB="3349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EC" sz="800" b="0" i="0" u="none" strike="noStrike">
                          <a:solidFill>
                            <a:srgbClr val="000000"/>
                          </a:solidFill>
                          <a:effectLst/>
                          <a:latin typeface="Calibri" panose="020F0502020204030204" pitchFamily="34" charset="0"/>
                        </a:rPr>
                        <a:t> $1.200.000,00 </a:t>
                      </a:r>
                    </a:p>
                  </a:txBody>
                  <a:tcPr marL="6977" marR="6977" marT="6977" marB="3349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EC" sz="800" b="0" i="0" u="none" strike="noStrike">
                          <a:solidFill>
                            <a:srgbClr val="000000"/>
                          </a:solidFill>
                          <a:effectLst/>
                          <a:latin typeface="Calibri" panose="020F0502020204030204" pitchFamily="34" charset="0"/>
                        </a:rPr>
                        <a:t>Sin recursos</a:t>
                      </a:r>
                    </a:p>
                  </a:txBody>
                  <a:tcPr marL="6977" marR="6977" marT="6977" marB="3349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653579107"/>
                  </a:ext>
                </a:extLst>
              </a:tr>
              <a:tr h="225559">
                <a:tc>
                  <a:txBody>
                    <a:bodyPr/>
                    <a:lstStyle/>
                    <a:p>
                      <a:pPr algn="ctr" fontAlgn="ctr"/>
                      <a:r>
                        <a:rPr lang="es-EC" sz="800" b="0" i="0" u="none" strike="noStrike">
                          <a:solidFill>
                            <a:srgbClr val="000000"/>
                          </a:solidFill>
                          <a:effectLst/>
                          <a:latin typeface="Calibri" panose="020F0502020204030204" pitchFamily="34" charset="0"/>
                        </a:rPr>
                        <a:t>8</a:t>
                      </a:r>
                    </a:p>
                  </a:txBody>
                  <a:tcPr marL="6977" marR="6977" marT="6977" marB="3349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EC" sz="800" b="0" i="0" u="none" strike="noStrike" dirty="0" err="1">
                          <a:solidFill>
                            <a:srgbClr val="000000"/>
                          </a:solidFill>
                          <a:effectLst/>
                          <a:latin typeface="Calibri" panose="020F0502020204030204" pitchFamily="34" charset="0"/>
                        </a:rPr>
                        <a:t>Rehabilitacion</a:t>
                      </a:r>
                      <a:r>
                        <a:rPr lang="es-EC" sz="800" b="0" i="0" u="none" strike="noStrike" dirty="0">
                          <a:solidFill>
                            <a:srgbClr val="000000"/>
                          </a:solidFill>
                          <a:effectLst/>
                          <a:latin typeface="Calibri" panose="020F0502020204030204" pitchFamily="34" charset="0"/>
                        </a:rPr>
                        <a:t> de </a:t>
                      </a:r>
                      <a:r>
                        <a:rPr lang="es-EC" sz="800" b="0" i="0" u="none" strike="noStrike" dirty="0" err="1" smtClean="0">
                          <a:solidFill>
                            <a:srgbClr val="000000"/>
                          </a:solidFill>
                          <a:effectLst/>
                          <a:latin typeface="Calibri" panose="020F0502020204030204" pitchFamily="34" charset="0"/>
                        </a:rPr>
                        <a:t>caminerias</a:t>
                      </a:r>
                      <a:r>
                        <a:rPr lang="es-EC" sz="800" b="0" i="0" u="none" strike="noStrike" dirty="0" smtClean="0">
                          <a:solidFill>
                            <a:srgbClr val="000000"/>
                          </a:solidFill>
                          <a:effectLst/>
                          <a:latin typeface="Calibri" panose="020F0502020204030204" pitchFamily="34" charset="0"/>
                        </a:rPr>
                        <a:t> Parques Metropolitanos</a:t>
                      </a:r>
                      <a:endParaRPr lang="es-EC" sz="800" b="0" i="0" u="none" strike="noStrike" dirty="0">
                        <a:solidFill>
                          <a:srgbClr val="000000"/>
                        </a:solidFill>
                        <a:effectLst/>
                        <a:latin typeface="Calibri" panose="020F0502020204030204" pitchFamily="34" charset="0"/>
                      </a:endParaRPr>
                    </a:p>
                  </a:txBody>
                  <a:tcPr marL="6977" marR="6977" marT="6977" marB="3349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endParaRPr lang="es-EC" sz="800" b="0" i="0" u="none" strike="noStrike">
                        <a:solidFill>
                          <a:srgbClr val="000000"/>
                        </a:solidFill>
                        <a:effectLst/>
                        <a:latin typeface="Calibri" panose="020F0502020204030204" pitchFamily="34" charset="0"/>
                      </a:endParaRPr>
                    </a:p>
                  </a:txBody>
                  <a:tcPr marL="6977" marR="6977" marT="6977" marB="3349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EC" sz="800" b="0" i="0" u="none" strike="noStrike">
                          <a:solidFill>
                            <a:srgbClr val="000000"/>
                          </a:solidFill>
                          <a:effectLst/>
                          <a:latin typeface="Calibri" panose="020F0502020204030204" pitchFamily="34" charset="0"/>
                        </a:rPr>
                        <a:t>Construccion </a:t>
                      </a:r>
                    </a:p>
                  </a:txBody>
                  <a:tcPr marL="6977" marR="6977" marT="6977" marB="3349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EC" sz="800" b="0" i="0" u="none" strike="noStrike">
                          <a:solidFill>
                            <a:srgbClr val="000000"/>
                          </a:solidFill>
                          <a:effectLst/>
                          <a:latin typeface="Calibri" panose="020F0502020204030204" pitchFamily="34" charset="0"/>
                        </a:rPr>
                        <a:t> $187.000,00 </a:t>
                      </a:r>
                    </a:p>
                  </a:txBody>
                  <a:tcPr marL="6977" marR="6977" marT="6977" marB="3349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endParaRPr lang="es-EC" sz="800" b="0" i="0" u="none" strike="noStrike" dirty="0">
                        <a:solidFill>
                          <a:srgbClr val="000000"/>
                        </a:solidFill>
                        <a:effectLst/>
                        <a:latin typeface="Calibri" panose="020F0502020204030204" pitchFamily="34" charset="0"/>
                      </a:endParaRPr>
                    </a:p>
                  </a:txBody>
                  <a:tcPr marL="6977" marR="6977" marT="6977" marB="3349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427452905"/>
                  </a:ext>
                </a:extLst>
              </a:tr>
            </a:tbl>
          </a:graphicData>
        </a:graphic>
      </p:graphicFrame>
      <p:pic>
        <p:nvPicPr>
          <p:cNvPr id="22" name="Imagen 21"/>
          <p:cNvPicPr/>
          <p:nvPr/>
        </p:nvPicPr>
        <p:blipFill>
          <a:blip r:embed="rId12">
            <a:extLst>
              <a:ext uri="{28A0092B-C50C-407E-A947-70E740481C1C}">
                <a14:useLocalDpi xmlns:a14="http://schemas.microsoft.com/office/drawing/2010/main" val="0"/>
              </a:ext>
            </a:extLst>
          </a:blip>
          <a:stretch>
            <a:fillRect/>
          </a:stretch>
        </p:blipFill>
        <p:spPr>
          <a:xfrm>
            <a:off x="2421958" y="112844"/>
            <a:ext cx="2139192" cy="1756020"/>
          </a:xfrm>
          <a:prstGeom prst="rect">
            <a:avLst/>
          </a:prstGeom>
        </p:spPr>
      </p:pic>
      <p:pic>
        <p:nvPicPr>
          <p:cNvPr id="23" name="Imagen 22"/>
          <p:cNvPicPr/>
          <p:nvPr/>
        </p:nvPicPr>
        <p:blipFill>
          <a:blip r:embed="rId13" cstate="print">
            <a:extLst>
              <a:ext uri="{28A0092B-C50C-407E-A947-70E740481C1C}">
                <a14:useLocalDpi xmlns:a14="http://schemas.microsoft.com/office/drawing/2010/main" val="0"/>
              </a:ext>
            </a:extLst>
          </a:blip>
          <a:stretch>
            <a:fillRect/>
          </a:stretch>
        </p:blipFill>
        <p:spPr>
          <a:xfrm>
            <a:off x="4746419" y="122147"/>
            <a:ext cx="4459201" cy="1746717"/>
          </a:xfrm>
          <a:prstGeom prst="rect">
            <a:avLst/>
          </a:prstGeom>
        </p:spPr>
      </p:pic>
      <p:pic>
        <p:nvPicPr>
          <p:cNvPr id="28" name="Imagen 27"/>
          <p:cNvPicPr/>
          <p:nvPr/>
        </p:nvPicPr>
        <p:blipFill>
          <a:blip r:embed="rId14">
            <a:extLst>
              <a:ext uri="{28A0092B-C50C-407E-A947-70E740481C1C}">
                <a14:useLocalDpi xmlns:a14="http://schemas.microsoft.com/office/drawing/2010/main" val="0"/>
              </a:ext>
            </a:extLst>
          </a:blip>
          <a:stretch>
            <a:fillRect/>
          </a:stretch>
        </p:blipFill>
        <p:spPr>
          <a:xfrm>
            <a:off x="9294342" y="121847"/>
            <a:ext cx="2466849" cy="1743150"/>
          </a:xfrm>
          <a:prstGeom prst="rect">
            <a:avLst/>
          </a:prstGeom>
        </p:spPr>
      </p:pic>
      <p:sp>
        <p:nvSpPr>
          <p:cNvPr id="31" name="CuadroTexto 30"/>
          <p:cNvSpPr txBox="1"/>
          <p:nvPr/>
        </p:nvSpPr>
        <p:spPr>
          <a:xfrm>
            <a:off x="4727278" y="1847501"/>
            <a:ext cx="4754981" cy="200055"/>
          </a:xfrm>
          <a:prstGeom prst="rect">
            <a:avLst/>
          </a:prstGeom>
          <a:noFill/>
        </p:spPr>
        <p:txBody>
          <a:bodyPr wrap="square" rtlCol="0">
            <a:spAutoFit/>
          </a:bodyPr>
          <a:lstStyle/>
          <a:p>
            <a:r>
              <a:rPr lang="es-ES" sz="700" dirty="0" smtClean="0">
                <a:latin typeface="Century Gothic" panose="020B0502020202020204" pitchFamily="34" charset="0"/>
              </a:rPr>
              <a:t>PLAN MASA PARQUE BICENTENARIO - SISTEMA DE HUMEDALES “LAGUNA DE IÑAQUITO”</a:t>
            </a:r>
            <a:endParaRPr lang="es-EC" sz="700" dirty="0">
              <a:latin typeface="Century Gothic" panose="020B0502020202020204" pitchFamily="34" charset="0"/>
            </a:endParaRPr>
          </a:p>
        </p:txBody>
      </p:sp>
      <p:sp>
        <p:nvSpPr>
          <p:cNvPr id="35" name="CuadroTexto 34"/>
          <p:cNvSpPr txBox="1"/>
          <p:nvPr/>
        </p:nvSpPr>
        <p:spPr>
          <a:xfrm>
            <a:off x="9336520" y="1847501"/>
            <a:ext cx="2538972" cy="200055"/>
          </a:xfrm>
          <a:prstGeom prst="rect">
            <a:avLst/>
          </a:prstGeom>
          <a:noFill/>
        </p:spPr>
        <p:txBody>
          <a:bodyPr wrap="square" rtlCol="0">
            <a:spAutoFit/>
          </a:bodyPr>
          <a:lstStyle/>
          <a:p>
            <a:r>
              <a:rPr lang="es-ES" sz="700" dirty="0" smtClean="0">
                <a:latin typeface="Century Gothic" panose="020B0502020202020204" pitchFamily="34" charset="0"/>
              </a:rPr>
              <a:t>NÚCLEOS ACTIVOS EN ZONAS METRO</a:t>
            </a:r>
            <a:endParaRPr lang="es-EC" sz="700" dirty="0">
              <a:latin typeface="Century Gothic" panose="020B0502020202020204" pitchFamily="34" charset="0"/>
            </a:endParaRPr>
          </a:p>
        </p:txBody>
      </p:sp>
      <p:sp>
        <p:nvSpPr>
          <p:cNvPr id="25" name="Rectángulo 24"/>
          <p:cNvSpPr/>
          <p:nvPr/>
        </p:nvSpPr>
        <p:spPr>
          <a:xfrm>
            <a:off x="0" y="2969111"/>
            <a:ext cx="2261881" cy="923330"/>
          </a:xfrm>
          <a:prstGeom prst="rect">
            <a:avLst/>
          </a:prstGeom>
          <a:noFill/>
        </p:spPr>
        <p:txBody>
          <a:bodyPr wrap="square" rtlCol="0">
            <a:spAutoFit/>
          </a:bodyPr>
          <a:lstStyle/>
          <a:p>
            <a:pPr algn="ctr"/>
            <a:r>
              <a:rPr lang="es-ES" b="1" dirty="0" smtClean="0">
                <a:solidFill>
                  <a:schemeClr val="bg1"/>
                </a:solidFill>
                <a:latin typeface="Century Gothic" panose="020B0502020202020204" pitchFamily="34" charset="0"/>
              </a:rPr>
              <a:t>CONSTRUCCIÓN Y REHABILITACIÓN DE PARQUES</a:t>
            </a:r>
            <a:endParaRPr lang="es-EC" b="1"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421199091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Imagen 16">
            <a:extLst>
              <a:ext uri="{FF2B5EF4-FFF2-40B4-BE49-F238E27FC236}">
                <a16:creationId xmlns:a16="http://schemas.microsoft.com/office/drawing/2014/main" id="{E75CB538-3F4C-46B9-86ED-E5154D5A6C20}"/>
              </a:ext>
            </a:extLst>
          </p:cNvPr>
          <p:cNvPicPr>
            <a:picLocks noChangeAspect="1"/>
          </p:cNvPicPr>
          <p:nvPr/>
        </p:nvPicPr>
        <p:blipFill>
          <a:blip r:embed="rId2">
            <a:duotone>
              <a:schemeClr val="accent6">
                <a:shade val="45000"/>
                <a:satMod val="135000"/>
              </a:schemeClr>
              <a:prstClr val="white"/>
            </a:duotone>
            <a:extLst>
              <a:ext uri="{BEBA8EAE-BF5A-486C-A8C5-ECC9F3942E4B}">
                <a14:imgProps xmlns:a14="http://schemas.microsoft.com/office/drawing/2010/main">
                  <a14:imgLayer r:embed="rId3">
                    <a14:imgEffect>
                      <a14:colorTemperature colorTemp="15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0" y="-1457"/>
            <a:ext cx="12192000" cy="6858000"/>
          </a:xfrm>
          <a:prstGeom prst="rect">
            <a:avLst/>
          </a:prstGeom>
          <a:effectLst/>
        </p:spPr>
      </p:pic>
      <p:pic>
        <p:nvPicPr>
          <p:cNvPr id="18" name="Gráfico 47">
            <a:extLst>
              <a:ext uri="{FF2B5EF4-FFF2-40B4-BE49-F238E27FC236}">
                <a16:creationId xmlns:a16="http://schemas.microsoft.com/office/drawing/2014/main" id="{F91CD457-E956-4879-A093-97D25627C9C1}"/>
              </a:ext>
            </a:extLst>
          </p:cNvPr>
          <p:cNvPicPr>
            <a:picLocks noChangeAspect="1"/>
          </p:cNvPicPr>
          <p:nvPr/>
        </p:nvPicPr>
        <p:blipFill>
          <a:blip r:embed="rId4">
            <a:duotone>
              <a:prstClr val="black"/>
              <a:schemeClr val="accent6">
                <a:tint val="45000"/>
                <a:satMod val="400000"/>
              </a:schemeClr>
            </a:duotone>
            <a:extLst>
              <a:ext uri="{BEBA8EAE-BF5A-486C-A8C5-ECC9F3942E4B}">
                <a14:imgProps xmlns:a14="http://schemas.microsoft.com/office/drawing/2010/main">
                  <a14:imgLayer r:embed="rId5">
                    <a14:imgEffect>
                      <a14:colorTemperature colorTemp="1500"/>
                    </a14:imgEffect>
                    <a14:imgEffect>
                      <a14:saturation sat="400000"/>
                    </a14:imgEffect>
                  </a14:imgLayer>
                </a14:imgProps>
              </a:ext>
              <a:ext uri="{96DAC541-7B7A-43D3-8B79-37D633B846F1}">
                <asvg:svgBlip xmlns="" xmlns:asvg="http://schemas.microsoft.com/office/drawing/2016/SVG/main" r:embed="rId6"/>
              </a:ext>
            </a:extLst>
          </a:blip>
          <a:stretch>
            <a:fillRect/>
          </a:stretch>
        </p:blipFill>
        <p:spPr>
          <a:xfrm>
            <a:off x="10018185" y="6206712"/>
            <a:ext cx="2055135" cy="603534"/>
          </a:xfrm>
          <a:prstGeom prst="rect">
            <a:avLst/>
          </a:prstGeom>
        </p:spPr>
      </p:pic>
      <p:sp>
        <p:nvSpPr>
          <p:cNvPr id="27" name="CuadroTexto 26">
            <a:extLst>
              <a:ext uri="{FF2B5EF4-FFF2-40B4-BE49-F238E27FC236}">
                <a16:creationId xmlns:a16="http://schemas.microsoft.com/office/drawing/2014/main" id="{E438DB70-7923-4BDF-BB24-C28F31017778}"/>
              </a:ext>
            </a:extLst>
          </p:cNvPr>
          <p:cNvSpPr txBox="1"/>
          <p:nvPr/>
        </p:nvSpPr>
        <p:spPr>
          <a:xfrm>
            <a:off x="2644469" y="6269657"/>
            <a:ext cx="8392126" cy="307777"/>
          </a:xfrm>
          <a:prstGeom prst="rect">
            <a:avLst/>
          </a:prstGeom>
          <a:noFill/>
        </p:spPr>
        <p:txBody>
          <a:bodyPr wrap="square" rtlCol="0">
            <a:spAutoFit/>
          </a:bodyPr>
          <a:lstStyle>
            <a:defPPr>
              <a:defRPr lang="es-EC"/>
            </a:defPPr>
            <a:lvl1pPr>
              <a:defRPr sz="1600">
                <a:solidFill>
                  <a:schemeClr val="tx1">
                    <a:lumMod val="50000"/>
                    <a:lumOff val="50000"/>
                  </a:schemeClr>
                </a:solidFill>
                <a:latin typeface="Century Gothic" panose="020B0502020202020204" pitchFamily="34" charset="0"/>
              </a:defRPr>
            </a:lvl1pPr>
          </a:lstStyle>
          <a:p>
            <a:r>
              <a:rPr lang="en-US" sz="1400" b="1" dirty="0"/>
              <a:t>DISEÑO Y CONSTRUCCIÓN DE PARQUES DE ESCALA ZONAL, SECTORIAL Y BARRIAL</a:t>
            </a:r>
            <a:endParaRPr lang="es-EC" sz="1400" b="1" dirty="0"/>
          </a:p>
        </p:txBody>
      </p:sp>
      <p:graphicFrame>
        <p:nvGraphicFramePr>
          <p:cNvPr id="3" name="Tabla 2"/>
          <p:cNvGraphicFramePr>
            <a:graphicFrameLocks noGrp="1"/>
          </p:cNvGraphicFramePr>
          <p:nvPr>
            <p:extLst>
              <p:ext uri="{D42A27DB-BD31-4B8C-83A1-F6EECF244321}">
                <p14:modId xmlns:p14="http://schemas.microsoft.com/office/powerpoint/2010/main" val="3504180384"/>
              </p:ext>
            </p:extLst>
          </p:nvPr>
        </p:nvGraphicFramePr>
        <p:xfrm>
          <a:off x="2931892" y="3138781"/>
          <a:ext cx="8212357" cy="2984093"/>
        </p:xfrm>
        <a:graphic>
          <a:graphicData uri="http://schemas.openxmlformats.org/drawingml/2006/table">
            <a:tbl>
              <a:tblPr/>
              <a:tblGrid>
                <a:gridCol w="196413">
                  <a:extLst>
                    <a:ext uri="{9D8B030D-6E8A-4147-A177-3AD203B41FA5}">
                      <a16:colId xmlns:a16="http://schemas.microsoft.com/office/drawing/2014/main" val="297725190"/>
                    </a:ext>
                  </a:extLst>
                </a:gridCol>
                <a:gridCol w="2208939">
                  <a:extLst>
                    <a:ext uri="{9D8B030D-6E8A-4147-A177-3AD203B41FA5}">
                      <a16:colId xmlns:a16="http://schemas.microsoft.com/office/drawing/2014/main" val="2166180426"/>
                    </a:ext>
                  </a:extLst>
                </a:gridCol>
                <a:gridCol w="1446058">
                  <a:extLst>
                    <a:ext uri="{9D8B030D-6E8A-4147-A177-3AD203B41FA5}">
                      <a16:colId xmlns:a16="http://schemas.microsoft.com/office/drawing/2014/main" val="1315735273"/>
                    </a:ext>
                  </a:extLst>
                </a:gridCol>
                <a:gridCol w="785653">
                  <a:extLst>
                    <a:ext uri="{9D8B030D-6E8A-4147-A177-3AD203B41FA5}">
                      <a16:colId xmlns:a16="http://schemas.microsoft.com/office/drawing/2014/main" val="1897278741"/>
                    </a:ext>
                  </a:extLst>
                </a:gridCol>
                <a:gridCol w="899516">
                  <a:extLst>
                    <a:ext uri="{9D8B030D-6E8A-4147-A177-3AD203B41FA5}">
                      <a16:colId xmlns:a16="http://schemas.microsoft.com/office/drawing/2014/main" val="3338965278"/>
                    </a:ext>
                  </a:extLst>
                </a:gridCol>
                <a:gridCol w="2675778">
                  <a:extLst>
                    <a:ext uri="{9D8B030D-6E8A-4147-A177-3AD203B41FA5}">
                      <a16:colId xmlns:a16="http://schemas.microsoft.com/office/drawing/2014/main" val="2828575735"/>
                    </a:ext>
                  </a:extLst>
                </a:gridCol>
              </a:tblGrid>
              <a:tr h="157699">
                <a:tc gridSpan="6">
                  <a:txBody>
                    <a:bodyPr/>
                    <a:lstStyle/>
                    <a:p>
                      <a:pPr algn="ctr" fontAlgn="ctr"/>
                      <a:r>
                        <a:rPr lang="es-ES" sz="900" b="0" i="0" u="none" strike="noStrike">
                          <a:solidFill>
                            <a:srgbClr val="FFFFFF"/>
                          </a:solidFill>
                          <a:effectLst/>
                          <a:latin typeface="Calibri" panose="020F0502020204030204" pitchFamily="34" charset="0"/>
                        </a:rPr>
                        <a:t>DISEÑO Y COSNTRUCCION DE PARQUES DE ESCALA ZONAL SECTORIAL Y BARRIAL</a:t>
                      </a:r>
                    </a:p>
                  </a:txBody>
                  <a:tcPr marL="7445" marR="7445" marT="7445" marB="35737"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75623"/>
                    </a:solidFill>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2609026435"/>
                  </a:ext>
                </a:extLst>
              </a:tr>
              <a:tr h="157699">
                <a:tc>
                  <a:txBody>
                    <a:bodyPr/>
                    <a:lstStyle/>
                    <a:p>
                      <a:pPr algn="ctr" fontAlgn="ctr"/>
                      <a:r>
                        <a:rPr lang="es-EC" sz="900" b="0" i="0" u="none" strike="noStrike">
                          <a:solidFill>
                            <a:srgbClr val="000000"/>
                          </a:solidFill>
                          <a:effectLst/>
                          <a:latin typeface="Calibri" panose="020F0502020204030204" pitchFamily="34" charset="0"/>
                        </a:rPr>
                        <a:t>N°</a:t>
                      </a:r>
                    </a:p>
                  </a:txBody>
                  <a:tcPr marL="7445" marR="7445" marT="7445" marB="35737"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ctr"/>
                      <a:r>
                        <a:rPr lang="es-ES" sz="900" b="0" i="0" u="none" strike="noStrike">
                          <a:solidFill>
                            <a:srgbClr val="000000"/>
                          </a:solidFill>
                          <a:effectLst/>
                          <a:latin typeface="Calibri" panose="020F0502020204030204" pitchFamily="34" charset="0"/>
                        </a:rPr>
                        <a:t>NOMBRE DE LA OBRA O PROYECTO</a:t>
                      </a:r>
                    </a:p>
                  </a:txBody>
                  <a:tcPr marL="7445" marR="7445" marT="7445" marB="35737"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ctr"/>
                      <a:r>
                        <a:rPr lang="es-EC" sz="900" b="0" i="0" u="none" strike="noStrike">
                          <a:solidFill>
                            <a:srgbClr val="000000"/>
                          </a:solidFill>
                          <a:effectLst/>
                          <a:latin typeface="Calibri" panose="020F0502020204030204" pitchFamily="34" charset="0"/>
                        </a:rPr>
                        <a:t>AREA DEL PROYECTO (m2)</a:t>
                      </a:r>
                    </a:p>
                  </a:txBody>
                  <a:tcPr marL="7445" marR="7445" marT="7445" marB="35737"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ctr"/>
                      <a:r>
                        <a:rPr lang="es-EC" sz="900" b="0" i="0" u="none" strike="noStrike">
                          <a:solidFill>
                            <a:srgbClr val="000000"/>
                          </a:solidFill>
                          <a:effectLst/>
                          <a:latin typeface="Calibri" panose="020F0502020204030204" pitchFamily="34" charset="0"/>
                        </a:rPr>
                        <a:t>ESTADO</a:t>
                      </a:r>
                    </a:p>
                  </a:txBody>
                  <a:tcPr marL="7445" marR="7445" marT="7445" marB="35737"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ctr"/>
                      <a:r>
                        <a:rPr lang="es-EC" sz="900" b="0" i="0" u="none" strike="noStrike">
                          <a:solidFill>
                            <a:srgbClr val="000000"/>
                          </a:solidFill>
                          <a:effectLst/>
                          <a:latin typeface="Calibri" panose="020F0502020204030204" pitchFamily="34" charset="0"/>
                        </a:rPr>
                        <a:t>INVERSION</a:t>
                      </a:r>
                    </a:p>
                  </a:txBody>
                  <a:tcPr marL="7445" marR="7445" marT="7445" marB="35737"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ctr"/>
                      <a:r>
                        <a:rPr lang="es-EC" sz="900" b="0" i="0" u="none" strike="noStrike">
                          <a:solidFill>
                            <a:srgbClr val="000000"/>
                          </a:solidFill>
                          <a:effectLst/>
                          <a:latin typeface="Calibri" panose="020F0502020204030204" pitchFamily="34" charset="0"/>
                        </a:rPr>
                        <a:t>OBSERVACIONES</a:t>
                      </a:r>
                    </a:p>
                  </a:txBody>
                  <a:tcPr marL="7445" marR="7445" marT="7445" marB="35737"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extLst>
                  <a:ext uri="{0D108BD9-81ED-4DB2-BD59-A6C34878D82A}">
                    <a16:rowId xmlns:a16="http://schemas.microsoft.com/office/drawing/2014/main" val="2672888425"/>
                  </a:ext>
                </a:extLst>
              </a:tr>
              <a:tr h="397577">
                <a:tc>
                  <a:txBody>
                    <a:bodyPr/>
                    <a:lstStyle/>
                    <a:p>
                      <a:pPr algn="ctr" fontAlgn="ctr"/>
                      <a:r>
                        <a:rPr lang="es-EC" sz="900" b="0" i="0" u="none" strike="noStrike">
                          <a:solidFill>
                            <a:srgbClr val="000000"/>
                          </a:solidFill>
                          <a:effectLst/>
                          <a:latin typeface="Calibri" panose="020F0502020204030204" pitchFamily="34" charset="0"/>
                        </a:rPr>
                        <a:t>1</a:t>
                      </a:r>
                    </a:p>
                  </a:txBody>
                  <a:tcPr marL="7445" marR="7445" marT="7445" marB="35737"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C" sz="900" b="0" i="0" u="none" strike="noStrike">
                          <a:solidFill>
                            <a:srgbClr val="000000"/>
                          </a:solidFill>
                          <a:effectLst/>
                          <a:latin typeface="Calibri" panose="020F0502020204030204" pitchFamily="34" charset="0"/>
                        </a:rPr>
                        <a:t>Parque de la Juventud </a:t>
                      </a:r>
                    </a:p>
                  </a:txBody>
                  <a:tcPr marL="7445" marR="7445" marT="7445" marB="35737"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C" sz="900" b="0" i="0" u="none" strike="noStrike">
                          <a:solidFill>
                            <a:srgbClr val="333333"/>
                          </a:solidFill>
                          <a:effectLst/>
                          <a:latin typeface="Calibri" panose="020F0502020204030204" pitchFamily="34" charset="0"/>
                        </a:rPr>
                        <a:t>15348,9</a:t>
                      </a:r>
                    </a:p>
                  </a:txBody>
                  <a:tcPr marL="7445" marR="7445" marT="7445" marB="35737"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C" sz="900" b="0" i="0" u="none" strike="noStrike">
                          <a:solidFill>
                            <a:srgbClr val="000000"/>
                          </a:solidFill>
                          <a:effectLst/>
                          <a:latin typeface="Calibri" panose="020F0502020204030204" pitchFamily="34" charset="0"/>
                        </a:rPr>
                        <a:t>Rehabilitación</a:t>
                      </a:r>
                    </a:p>
                  </a:txBody>
                  <a:tcPr marL="7445" marR="7445" marT="7445" marB="35737"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C" sz="900" b="0" i="0" u="none" strike="noStrike">
                          <a:solidFill>
                            <a:srgbClr val="000000"/>
                          </a:solidFill>
                          <a:effectLst/>
                          <a:latin typeface="Calibri" panose="020F0502020204030204" pitchFamily="34" charset="0"/>
                        </a:rPr>
                        <a:t> $50.000,00 </a:t>
                      </a:r>
                    </a:p>
                  </a:txBody>
                  <a:tcPr marL="7445" marR="7445" marT="7445" marB="35737"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900" b="0" i="0" u="none" strike="noStrike">
                          <a:solidFill>
                            <a:srgbClr val="000000"/>
                          </a:solidFill>
                          <a:effectLst/>
                          <a:latin typeface="Calibri" panose="020F0502020204030204" pitchFamily="34" charset="0"/>
                        </a:rPr>
                        <a:t>Se concluyó la fase 1, monto USD. 35.000,00 de intervención en agosto inicia fase 2, monto USD. 15.000,00</a:t>
                      </a:r>
                    </a:p>
                  </a:txBody>
                  <a:tcPr marL="7445" marR="7445" marT="7445" marB="35737"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24653481"/>
                  </a:ext>
                </a:extLst>
              </a:tr>
              <a:tr h="277638">
                <a:tc>
                  <a:txBody>
                    <a:bodyPr/>
                    <a:lstStyle/>
                    <a:p>
                      <a:pPr algn="ctr" fontAlgn="ctr"/>
                      <a:r>
                        <a:rPr lang="es-EC" sz="900" b="0" i="0" u="none" strike="noStrike">
                          <a:solidFill>
                            <a:srgbClr val="000000"/>
                          </a:solidFill>
                          <a:effectLst/>
                          <a:latin typeface="Calibri" panose="020F0502020204030204" pitchFamily="34" charset="0"/>
                        </a:rPr>
                        <a:t>2</a:t>
                      </a:r>
                    </a:p>
                  </a:txBody>
                  <a:tcPr marL="7445" marR="7445" marT="7445" marB="35737"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900" b="0" i="0" u="none" strike="noStrike" dirty="0">
                          <a:solidFill>
                            <a:srgbClr val="000000"/>
                          </a:solidFill>
                          <a:effectLst/>
                          <a:latin typeface="Calibri" panose="020F0502020204030204" pitchFamily="34" charset="0"/>
                        </a:rPr>
                        <a:t>Plaza </a:t>
                      </a:r>
                      <a:r>
                        <a:rPr lang="es-ES" sz="900" b="0" i="0" u="none" strike="noStrike" dirty="0" err="1">
                          <a:solidFill>
                            <a:srgbClr val="000000"/>
                          </a:solidFill>
                          <a:effectLst/>
                          <a:latin typeface="Calibri" panose="020F0502020204030204" pitchFamily="34" charset="0"/>
                        </a:rPr>
                        <a:t>Jonatás</a:t>
                      </a:r>
                      <a:r>
                        <a:rPr lang="es-ES" sz="900" b="0" i="0" u="none" strike="noStrike" dirty="0">
                          <a:solidFill>
                            <a:srgbClr val="000000"/>
                          </a:solidFill>
                          <a:effectLst/>
                          <a:latin typeface="Calibri" panose="020F0502020204030204" pitchFamily="34" charset="0"/>
                        </a:rPr>
                        <a:t> (Parque de la Juventud)</a:t>
                      </a:r>
                    </a:p>
                  </a:txBody>
                  <a:tcPr marL="7445" marR="7445" marT="7445" marB="35737"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C" sz="900" b="0" i="0" u="none" strike="noStrike">
                          <a:solidFill>
                            <a:srgbClr val="333333"/>
                          </a:solidFill>
                          <a:effectLst/>
                          <a:latin typeface="Calibri" panose="020F0502020204030204" pitchFamily="34" charset="0"/>
                        </a:rPr>
                        <a:t>3330,00</a:t>
                      </a:r>
                    </a:p>
                  </a:txBody>
                  <a:tcPr marL="7445" marR="7445" marT="7445" marB="35737"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C" sz="900" b="0" i="0" u="none" strike="noStrike">
                          <a:solidFill>
                            <a:srgbClr val="000000"/>
                          </a:solidFill>
                          <a:effectLst/>
                          <a:latin typeface="Calibri" panose="020F0502020204030204" pitchFamily="34" charset="0"/>
                        </a:rPr>
                        <a:t>Diseño definitivo</a:t>
                      </a:r>
                    </a:p>
                  </a:txBody>
                  <a:tcPr marL="7445" marR="7445" marT="7445" marB="35737"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C" sz="900" b="0" i="0" u="none" strike="noStrike">
                          <a:solidFill>
                            <a:srgbClr val="000000"/>
                          </a:solidFill>
                          <a:effectLst/>
                          <a:latin typeface="Calibri" panose="020F0502020204030204" pitchFamily="34" charset="0"/>
                        </a:rPr>
                        <a:t> $130.000,00 </a:t>
                      </a:r>
                    </a:p>
                  </a:txBody>
                  <a:tcPr marL="7445" marR="7445" marT="7445" marB="35737"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900" b="0" i="0" u="none" strike="noStrike">
                          <a:solidFill>
                            <a:srgbClr val="000000"/>
                          </a:solidFill>
                          <a:effectLst/>
                          <a:latin typeface="Calibri" panose="020F0502020204030204" pitchFamily="34" charset="0"/>
                        </a:rPr>
                        <a:t>En elaboración de planos defnitivos, y coordinación con la comunidad.</a:t>
                      </a:r>
                    </a:p>
                  </a:txBody>
                  <a:tcPr marL="7445" marR="7445" marT="7445" marB="35737"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53451233"/>
                  </a:ext>
                </a:extLst>
              </a:tr>
              <a:tr h="277638">
                <a:tc>
                  <a:txBody>
                    <a:bodyPr/>
                    <a:lstStyle/>
                    <a:p>
                      <a:pPr algn="ctr" fontAlgn="ctr"/>
                      <a:r>
                        <a:rPr lang="es-EC" sz="900" b="0" i="0" u="none" strike="noStrike">
                          <a:solidFill>
                            <a:srgbClr val="000000"/>
                          </a:solidFill>
                          <a:effectLst/>
                          <a:latin typeface="Calibri" panose="020F0502020204030204" pitchFamily="34" charset="0"/>
                        </a:rPr>
                        <a:t>3</a:t>
                      </a:r>
                    </a:p>
                  </a:txBody>
                  <a:tcPr marL="7445" marR="7445" marT="7445" marB="35737"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pt-BR" sz="900" b="0" i="0" u="none" strike="noStrike">
                          <a:solidFill>
                            <a:srgbClr val="000000"/>
                          </a:solidFill>
                          <a:effectLst/>
                          <a:latin typeface="Calibri" panose="020F0502020204030204" pitchFamily="34" charset="0"/>
                        </a:rPr>
                        <a:t>Parque Mirador Alto Fase 1</a:t>
                      </a:r>
                    </a:p>
                  </a:txBody>
                  <a:tcPr marL="7445" marR="7445" marT="7445" marB="35737"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C" sz="900" b="0" i="0" u="none" strike="noStrike">
                          <a:solidFill>
                            <a:srgbClr val="000000"/>
                          </a:solidFill>
                          <a:effectLst/>
                          <a:latin typeface="Calibri" panose="020F0502020204030204" pitchFamily="34" charset="0"/>
                        </a:rPr>
                        <a:t>14175.26</a:t>
                      </a:r>
                    </a:p>
                  </a:txBody>
                  <a:tcPr marL="7445" marR="7445" marT="7445" marB="35737"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C" sz="900" b="0" i="0" u="none" strike="noStrike">
                          <a:solidFill>
                            <a:srgbClr val="000000"/>
                          </a:solidFill>
                          <a:effectLst/>
                          <a:latin typeface="Calibri" panose="020F0502020204030204" pitchFamily="34" charset="0"/>
                        </a:rPr>
                        <a:t>Proyecto Definitivo </a:t>
                      </a:r>
                    </a:p>
                  </a:txBody>
                  <a:tcPr marL="7445" marR="7445" marT="7445" marB="35737"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C" sz="900" b="0" i="0" u="none" strike="noStrike">
                          <a:solidFill>
                            <a:srgbClr val="000000"/>
                          </a:solidFill>
                          <a:effectLst/>
                          <a:latin typeface="Calibri" panose="020F0502020204030204" pitchFamily="34" charset="0"/>
                        </a:rPr>
                        <a:t> $333.879,33 </a:t>
                      </a:r>
                    </a:p>
                  </a:txBody>
                  <a:tcPr marL="7445" marR="7445" marT="7445" marB="35737"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900" b="0" i="0" u="none" strike="noStrike">
                          <a:solidFill>
                            <a:srgbClr val="000000"/>
                          </a:solidFill>
                          <a:effectLst/>
                          <a:latin typeface="Calibri" panose="020F0502020204030204" pitchFamily="34" charset="0"/>
                        </a:rPr>
                        <a:t>Inicio de construcción de la fase 1 en junio 2021</a:t>
                      </a:r>
                    </a:p>
                  </a:txBody>
                  <a:tcPr marL="7445" marR="7445" marT="7445" marB="35737"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86346649"/>
                  </a:ext>
                </a:extLst>
              </a:tr>
              <a:tr h="397577">
                <a:tc>
                  <a:txBody>
                    <a:bodyPr/>
                    <a:lstStyle/>
                    <a:p>
                      <a:pPr algn="ctr" fontAlgn="ctr"/>
                      <a:r>
                        <a:rPr lang="es-EC" sz="900" b="0" i="0" u="none" strike="noStrike">
                          <a:solidFill>
                            <a:srgbClr val="000000"/>
                          </a:solidFill>
                          <a:effectLst/>
                          <a:latin typeface="Calibri" panose="020F0502020204030204" pitchFamily="34" charset="0"/>
                        </a:rPr>
                        <a:t>4</a:t>
                      </a:r>
                    </a:p>
                  </a:txBody>
                  <a:tcPr marL="7445" marR="7445" marT="7445" marB="35737"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C" sz="900" b="0" i="0" u="none" strike="noStrike">
                          <a:solidFill>
                            <a:srgbClr val="000000"/>
                          </a:solidFill>
                          <a:effectLst/>
                          <a:latin typeface="Calibri" panose="020F0502020204030204" pitchFamily="34" charset="0"/>
                        </a:rPr>
                        <a:t>Parque Cultural Turubamba </a:t>
                      </a:r>
                    </a:p>
                  </a:txBody>
                  <a:tcPr marL="7445" marR="7445" marT="7445" marB="35737"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C" sz="900" b="0" i="0" u="none" strike="noStrike">
                          <a:solidFill>
                            <a:srgbClr val="000000"/>
                          </a:solidFill>
                          <a:effectLst/>
                          <a:latin typeface="Calibri" panose="020F0502020204030204" pitchFamily="34" charset="0"/>
                        </a:rPr>
                        <a:t>11800</a:t>
                      </a:r>
                    </a:p>
                  </a:txBody>
                  <a:tcPr marL="7445" marR="7445" marT="7445" marB="35737"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C" sz="900" b="0" i="0" u="none" strike="noStrike">
                          <a:solidFill>
                            <a:srgbClr val="000000"/>
                          </a:solidFill>
                          <a:effectLst/>
                          <a:latin typeface="Calibri" panose="020F0502020204030204" pitchFamily="34" charset="0"/>
                        </a:rPr>
                        <a:t>Proyecto Definitivo </a:t>
                      </a:r>
                    </a:p>
                  </a:txBody>
                  <a:tcPr marL="7445" marR="7445" marT="7445" marB="35737"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C" sz="900" b="0" i="0" u="none" strike="noStrike">
                          <a:solidFill>
                            <a:srgbClr val="000000"/>
                          </a:solidFill>
                          <a:effectLst/>
                          <a:latin typeface="Calibri" panose="020F0502020204030204" pitchFamily="34" charset="0"/>
                        </a:rPr>
                        <a:t> $648.345,30 </a:t>
                      </a:r>
                    </a:p>
                  </a:txBody>
                  <a:tcPr marL="7445" marR="7445" marT="7445" marB="35737"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C" sz="900" b="0" i="0" u="none" strike="noStrike" dirty="0">
                          <a:solidFill>
                            <a:srgbClr val="000000"/>
                          </a:solidFill>
                          <a:effectLst/>
                          <a:latin typeface="Calibri" panose="020F0502020204030204" pitchFamily="34" charset="0"/>
                        </a:rPr>
                        <a:t>se encuentra en fase de entrega de Estudios Definitivos, para proceder a inicio de obra. (Administración Directa)</a:t>
                      </a:r>
                    </a:p>
                  </a:txBody>
                  <a:tcPr marL="7445" marR="7445" marT="7445" marB="35737"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62295242"/>
                  </a:ext>
                </a:extLst>
              </a:tr>
              <a:tr h="157699">
                <a:tc>
                  <a:txBody>
                    <a:bodyPr/>
                    <a:lstStyle/>
                    <a:p>
                      <a:pPr algn="ctr" fontAlgn="ctr"/>
                      <a:r>
                        <a:rPr lang="es-EC" sz="900" b="0" i="0" u="none" strike="noStrike">
                          <a:solidFill>
                            <a:srgbClr val="000000"/>
                          </a:solidFill>
                          <a:effectLst/>
                          <a:latin typeface="Calibri" panose="020F0502020204030204" pitchFamily="34" charset="0"/>
                        </a:rPr>
                        <a:t>5</a:t>
                      </a:r>
                    </a:p>
                  </a:txBody>
                  <a:tcPr marL="7445" marR="7445" marT="7445" marB="35737"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C" sz="900" b="0" i="0" u="none" strike="noStrike">
                          <a:solidFill>
                            <a:srgbClr val="000000"/>
                          </a:solidFill>
                          <a:effectLst/>
                          <a:latin typeface="Calibri" panose="020F0502020204030204" pitchFamily="34" charset="0"/>
                        </a:rPr>
                        <a:t>Parque Tacuri Nayón </a:t>
                      </a:r>
                    </a:p>
                  </a:txBody>
                  <a:tcPr marL="7445" marR="7445" marT="7445" marB="35737"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C" sz="900" b="0" i="0" u="none" strike="noStrike">
                          <a:solidFill>
                            <a:srgbClr val="000000"/>
                          </a:solidFill>
                          <a:effectLst/>
                          <a:latin typeface="Calibri" panose="020F0502020204030204" pitchFamily="34" charset="0"/>
                        </a:rPr>
                        <a:t>3562.49</a:t>
                      </a:r>
                    </a:p>
                  </a:txBody>
                  <a:tcPr marL="7445" marR="7445" marT="7445" marB="35737"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C" sz="900" b="0" i="0" u="none" strike="noStrike">
                          <a:solidFill>
                            <a:srgbClr val="000000"/>
                          </a:solidFill>
                          <a:effectLst/>
                          <a:latin typeface="Calibri" panose="020F0502020204030204" pitchFamily="34" charset="0"/>
                        </a:rPr>
                        <a:t>Anteproyecto</a:t>
                      </a:r>
                    </a:p>
                  </a:txBody>
                  <a:tcPr marL="7445" marR="7445" marT="7445" marB="35737"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C" sz="900" b="0" i="0" u="none" strike="noStrike">
                          <a:solidFill>
                            <a:srgbClr val="000000"/>
                          </a:solidFill>
                          <a:effectLst/>
                          <a:latin typeface="Calibri" panose="020F0502020204030204" pitchFamily="34" charset="0"/>
                        </a:rPr>
                        <a:t> $55.000,00 </a:t>
                      </a:r>
                    </a:p>
                  </a:txBody>
                  <a:tcPr marL="7445" marR="7445" marT="7445" marB="35737"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C" sz="900" b="0" i="0" u="none" strike="noStrike">
                          <a:solidFill>
                            <a:srgbClr val="000000"/>
                          </a:solidFill>
                          <a:effectLst/>
                          <a:latin typeface="Calibri" panose="020F0502020204030204" pitchFamily="34" charset="0"/>
                        </a:rPr>
                        <a:t>Fase de estudios definitivos</a:t>
                      </a:r>
                    </a:p>
                  </a:txBody>
                  <a:tcPr marL="7445" marR="7445" marT="7445" marB="35737"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67774468"/>
                  </a:ext>
                </a:extLst>
              </a:tr>
              <a:tr h="157699">
                <a:tc>
                  <a:txBody>
                    <a:bodyPr/>
                    <a:lstStyle/>
                    <a:p>
                      <a:pPr algn="ctr" fontAlgn="ctr"/>
                      <a:r>
                        <a:rPr lang="es-EC" sz="900" b="0" i="0" u="none" strike="noStrike">
                          <a:solidFill>
                            <a:srgbClr val="000000"/>
                          </a:solidFill>
                          <a:effectLst/>
                          <a:latin typeface="Calibri" panose="020F0502020204030204" pitchFamily="34" charset="0"/>
                        </a:rPr>
                        <a:t>6</a:t>
                      </a:r>
                    </a:p>
                  </a:txBody>
                  <a:tcPr marL="7445" marR="7445" marT="7445" marB="35737"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C" sz="900" b="0" i="0" u="none" strike="noStrike">
                          <a:solidFill>
                            <a:srgbClr val="000000"/>
                          </a:solidFill>
                          <a:effectLst/>
                          <a:latin typeface="Calibri" panose="020F0502020204030204" pitchFamily="34" charset="0"/>
                        </a:rPr>
                        <a:t>Parque Rodrigo Pallares </a:t>
                      </a:r>
                    </a:p>
                  </a:txBody>
                  <a:tcPr marL="7445" marR="7445" marT="7445" marB="35737"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C" sz="900" b="0" i="0" u="none" strike="noStrike">
                          <a:solidFill>
                            <a:srgbClr val="000000"/>
                          </a:solidFill>
                          <a:effectLst/>
                          <a:latin typeface="Calibri" panose="020F0502020204030204" pitchFamily="34" charset="0"/>
                        </a:rPr>
                        <a:t>6042.26</a:t>
                      </a:r>
                    </a:p>
                  </a:txBody>
                  <a:tcPr marL="7445" marR="7445" marT="7445" marB="35737"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C" sz="900" b="0" i="0" u="none" strike="noStrike">
                          <a:solidFill>
                            <a:srgbClr val="000000"/>
                          </a:solidFill>
                          <a:effectLst/>
                          <a:latin typeface="Calibri" panose="020F0502020204030204" pitchFamily="34" charset="0"/>
                        </a:rPr>
                        <a:t>Construido</a:t>
                      </a:r>
                    </a:p>
                  </a:txBody>
                  <a:tcPr marL="7445" marR="7445" marT="7445" marB="35737"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C" sz="900" b="0" i="0" u="none" strike="noStrike">
                          <a:solidFill>
                            <a:srgbClr val="000000"/>
                          </a:solidFill>
                          <a:effectLst/>
                          <a:latin typeface="Calibri" panose="020F0502020204030204" pitchFamily="34" charset="0"/>
                        </a:rPr>
                        <a:t> $91.000,00 </a:t>
                      </a:r>
                    </a:p>
                  </a:txBody>
                  <a:tcPr marL="7445" marR="7445" marT="7445" marB="35737"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900" b="0" i="0" u="none" strike="noStrike">
                          <a:solidFill>
                            <a:srgbClr val="000000"/>
                          </a:solidFill>
                          <a:effectLst/>
                          <a:latin typeface="Calibri" panose="020F0502020204030204" pitchFamily="34" charset="0"/>
                        </a:rPr>
                        <a:t>Entrega formal de proyecto 14/05/2021</a:t>
                      </a:r>
                    </a:p>
                  </a:txBody>
                  <a:tcPr marL="7445" marR="7445" marT="7445" marB="35737"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64133928"/>
                  </a:ext>
                </a:extLst>
              </a:tr>
              <a:tr h="277638">
                <a:tc>
                  <a:txBody>
                    <a:bodyPr/>
                    <a:lstStyle/>
                    <a:p>
                      <a:pPr algn="ctr" fontAlgn="ctr"/>
                      <a:r>
                        <a:rPr lang="es-EC" sz="900" b="0" i="0" u="none" strike="noStrike">
                          <a:solidFill>
                            <a:srgbClr val="000000"/>
                          </a:solidFill>
                          <a:effectLst/>
                          <a:latin typeface="Calibri" panose="020F0502020204030204" pitchFamily="34" charset="0"/>
                        </a:rPr>
                        <a:t>7</a:t>
                      </a:r>
                    </a:p>
                  </a:txBody>
                  <a:tcPr marL="7445" marR="7445" marT="7445" marB="35737"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C" sz="900" b="0" i="0" u="none" strike="noStrike">
                          <a:solidFill>
                            <a:srgbClr val="000000"/>
                          </a:solidFill>
                          <a:effectLst/>
                          <a:latin typeface="Calibri" panose="020F0502020204030204" pitchFamily="34" charset="0"/>
                        </a:rPr>
                        <a:t>Parque Gaspar Esparza</a:t>
                      </a:r>
                    </a:p>
                  </a:txBody>
                  <a:tcPr marL="7445" marR="7445" marT="7445" marB="35737"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C" sz="900" b="0" i="0" u="none" strike="noStrike">
                          <a:solidFill>
                            <a:srgbClr val="000000"/>
                          </a:solidFill>
                          <a:effectLst/>
                          <a:latin typeface="Calibri" panose="020F0502020204030204" pitchFamily="34" charset="0"/>
                        </a:rPr>
                        <a:t>3048.42</a:t>
                      </a:r>
                    </a:p>
                  </a:txBody>
                  <a:tcPr marL="7445" marR="7445" marT="7445" marB="35737"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C" sz="900" b="0" i="0" u="none" strike="noStrike">
                          <a:solidFill>
                            <a:srgbClr val="000000"/>
                          </a:solidFill>
                          <a:effectLst/>
                          <a:latin typeface="Calibri" panose="020F0502020204030204" pitchFamily="34" charset="0"/>
                        </a:rPr>
                        <a:t>Anteproyecto</a:t>
                      </a:r>
                    </a:p>
                  </a:txBody>
                  <a:tcPr marL="7445" marR="7445" marT="7445" marB="35737"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C" sz="900" b="0" i="0" u="none" strike="noStrike">
                          <a:solidFill>
                            <a:srgbClr val="000000"/>
                          </a:solidFill>
                          <a:effectLst/>
                          <a:latin typeface="Calibri" panose="020F0502020204030204" pitchFamily="34" charset="0"/>
                        </a:rPr>
                        <a:t>$           76.210,50</a:t>
                      </a:r>
                    </a:p>
                  </a:txBody>
                  <a:tcPr marL="7445" marR="7445" marT="7445" marB="35737"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C" sz="900" b="0" i="0" u="none" strike="noStrike">
                          <a:solidFill>
                            <a:srgbClr val="000000"/>
                          </a:solidFill>
                          <a:effectLst/>
                          <a:latin typeface="Calibri" panose="020F0502020204030204" pitchFamily="34" charset="0"/>
                        </a:rPr>
                        <a:t>Fase de estudios</a:t>
                      </a:r>
                    </a:p>
                  </a:txBody>
                  <a:tcPr marL="7445" marR="7445" marT="7445" marB="35737"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38058554"/>
                  </a:ext>
                </a:extLst>
              </a:tr>
              <a:tr h="157699">
                <a:tc>
                  <a:txBody>
                    <a:bodyPr/>
                    <a:lstStyle/>
                    <a:p>
                      <a:pPr algn="ctr" fontAlgn="ctr"/>
                      <a:r>
                        <a:rPr lang="es-EC" sz="900" b="0" i="0" u="none" strike="noStrike">
                          <a:solidFill>
                            <a:srgbClr val="000000"/>
                          </a:solidFill>
                          <a:effectLst/>
                          <a:latin typeface="Calibri" panose="020F0502020204030204" pitchFamily="34" charset="0"/>
                        </a:rPr>
                        <a:t>8</a:t>
                      </a:r>
                    </a:p>
                  </a:txBody>
                  <a:tcPr marL="7445" marR="7445" marT="7445" marB="35737"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C" sz="900" b="0" i="0" u="none" strike="noStrike">
                          <a:solidFill>
                            <a:srgbClr val="000000"/>
                          </a:solidFill>
                          <a:effectLst/>
                          <a:latin typeface="Calibri" panose="020F0502020204030204" pitchFamily="34" charset="0"/>
                        </a:rPr>
                        <a:t>Parque La Salle</a:t>
                      </a:r>
                    </a:p>
                  </a:txBody>
                  <a:tcPr marL="7445" marR="7445" marT="7445" marB="35737"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C" sz="900" b="0" i="0" u="none" strike="noStrike">
                          <a:solidFill>
                            <a:srgbClr val="000000"/>
                          </a:solidFill>
                          <a:effectLst/>
                          <a:latin typeface="Calibri" panose="020F0502020204030204" pitchFamily="34" charset="0"/>
                        </a:rPr>
                        <a:t>7734.00</a:t>
                      </a:r>
                    </a:p>
                  </a:txBody>
                  <a:tcPr marL="7445" marR="7445" marT="7445" marB="35737"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C" sz="900" b="0" i="0" u="none" strike="noStrike">
                          <a:solidFill>
                            <a:srgbClr val="000000"/>
                          </a:solidFill>
                          <a:effectLst/>
                          <a:latin typeface="Calibri" panose="020F0502020204030204" pitchFamily="34" charset="0"/>
                        </a:rPr>
                        <a:t>Anteproyecto</a:t>
                      </a:r>
                    </a:p>
                  </a:txBody>
                  <a:tcPr marL="7445" marR="7445" marT="7445" marB="35737"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C" sz="900" b="0" i="0" u="none" strike="noStrike">
                          <a:solidFill>
                            <a:srgbClr val="000000"/>
                          </a:solidFill>
                          <a:effectLst/>
                          <a:latin typeface="Calibri" panose="020F0502020204030204" pitchFamily="34" charset="0"/>
                        </a:rPr>
                        <a:t> $180.000,00 </a:t>
                      </a:r>
                    </a:p>
                  </a:txBody>
                  <a:tcPr marL="7445" marR="7445" marT="7445" marB="35737"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C" sz="900" b="0" i="0" u="none" strike="noStrike">
                          <a:solidFill>
                            <a:srgbClr val="000000"/>
                          </a:solidFill>
                          <a:effectLst/>
                          <a:latin typeface="Calibri" panose="020F0502020204030204" pitchFamily="34" charset="0"/>
                        </a:rPr>
                        <a:t>Fase de estudios</a:t>
                      </a:r>
                    </a:p>
                  </a:txBody>
                  <a:tcPr marL="7445" marR="7445" marT="7445" marB="35737"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60347290"/>
                  </a:ext>
                </a:extLst>
              </a:tr>
              <a:tr h="277638">
                <a:tc>
                  <a:txBody>
                    <a:bodyPr/>
                    <a:lstStyle/>
                    <a:p>
                      <a:pPr algn="ctr" fontAlgn="ctr"/>
                      <a:r>
                        <a:rPr lang="es-EC" sz="900" b="0" i="0" u="none" strike="noStrike">
                          <a:solidFill>
                            <a:srgbClr val="000000"/>
                          </a:solidFill>
                          <a:effectLst/>
                          <a:latin typeface="Calibri" panose="020F0502020204030204" pitchFamily="34" charset="0"/>
                        </a:rPr>
                        <a:t>9</a:t>
                      </a:r>
                    </a:p>
                  </a:txBody>
                  <a:tcPr marL="7445" marR="7445" marT="7445" marB="35737"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900" b="0" i="0" u="none" strike="noStrike" dirty="0">
                          <a:solidFill>
                            <a:srgbClr val="000000"/>
                          </a:solidFill>
                          <a:effectLst/>
                          <a:latin typeface="Calibri" panose="020F0502020204030204" pitchFamily="34" charset="0"/>
                        </a:rPr>
                        <a:t>Plan Iluminación Parques Barriales, Zonales y Sectoriales</a:t>
                      </a:r>
                    </a:p>
                  </a:txBody>
                  <a:tcPr marL="7445" marR="7445" marT="7445" marB="35737"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es-EC" sz="900" b="0" i="0" u="none" strike="noStrike">
                        <a:solidFill>
                          <a:srgbClr val="000000"/>
                        </a:solidFill>
                        <a:effectLst/>
                        <a:latin typeface="Calibri" panose="020F0502020204030204" pitchFamily="34" charset="0"/>
                      </a:endParaRPr>
                    </a:p>
                  </a:txBody>
                  <a:tcPr marL="7445" marR="7445" marT="7445" marB="35737"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C" sz="900" b="0" i="0" u="none" strike="noStrike">
                          <a:solidFill>
                            <a:srgbClr val="000000"/>
                          </a:solidFill>
                          <a:effectLst/>
                          <a:latin typeface="Calibri" panose="020F0502020204030204" pitchFamily="34" charset="0"/>
                        </a:rPr>
                        <a:t>Estudios</a:t>
                      </a:r>
                    </a:p>
                  </a:txBody>
                  <a:tcPr marL="7445" marR="7445" marT="7445" marB="35737"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C" sz="900" b="0" i="0" u="none" strike="noStrike">
                          <a:solidFill>
                            <a:srgbClr val="000000"/>
                          </a:solidFill>
                          <a:effectLst/>
                          <a:latin typeface="Calibri" panose="020F0502020204030204" pitchFamily="34" charset="0"/>
                        </a:rPr>
                        <a:t> $1.688.938,00 </a:t>
                      </a:r>
                    </a:p>
                  </a:txBody>
                  <a:tcPr marL="7445" marR="7445" marT="7445" marB="35737"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900" b="0" i="0" u="none" strike="noStrike" dirty="0">
                          <a:solidFill>
                            <a:srgbClr val="000000"/>
                          </a:solidFill>
                          <a:effectLst/>
                          <a:latin typeface="Calibri" panose="020F0502020204030204" pitchFamily="34" charset="0"/>
                        </a:rPr>
                        <a:t>Fase final de elaboración de documentación Precontractual</a:t>
                      </a:r>
                    </a:p>
                  </a:txBody>
                  <a:tcPr marL="7445" marR="7445" marT="7445" marB="35737"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53387525"/>
                  </a:ext>
                </a:extLst>
              </a:tr>
            </a:tbl>
          </a:graphicData>
        </a:graphic>
      </p:graphicFrame>
      <p:pic>
        <p:nvPicPr>
          <p:cNvPr id="29" name="Imagen 28"/>
          <p:cNvPicPr/>
          <p:nvPr/>
        </p:nvPicPr>
        <p:blipFill>
          <a:blip r:embed="rId7" cstate="hqprint">
            <a:extLst>
              <a:ext uri="{28A0092B-C50C-407E-A947-70E740481C1C}">
                <a14:useLocalDpi xmlns:a14="http://schemas.microsoft.com/office/drawing/2010/main" val="0"/>
              </a:ext>
            </a:extLst>
          </a:blip>
          <a:stretch>
            <a:fillRect/>
          </a:stretch>
        </p:blipFill>
        <p:spPr>
          <a:xfrm>
            <a:off x="5689475" y="174482"/>
            <a:ext cx="2208446" cy="1322379"/>
          </a:xfrm>
          <a:prstGeom prst="rect">
            <a:avLst/>
          </a:prstGeom>
        </p:spPr>
      </p:pic>
      <p:pic>
        <p:nvPicPr>
          <p:cNvPr id="33" name="Imagen 32"/>
          <p:cNvPicPr/>
          <p:nvPr/>
        </p:nvPicPr>
        <p:blipFill>
          <a:blip r:embed="rId8">
            <a:extLst>
              <a:ext uri="{28A0092B-C50C-407E-A947-70E740481C1C}">
                <a14:useLocalDpi xmlns:a14="http://schemas.microsoft.com/office/drawing/2010/main" val="0"/>
              </a:ext>
            </a:extLst>
          </a:blip>
          <a:stretch>
            <a:fillRect/>
          </a:stretch>
        </p:blipFill>
        <p:spPr>
          <a:xfrm>
            <a:off x="5689474" y="1528334"/>
            <a:ext cx="2208446" cy="1242481"/>
          </a:xfrm>
          <a:prstGeom prst="rect">
            <a:avLst/>
          </a:prstGeom>
        </p:spPr>
      </p:pic>
      <p:pic>
        <p:nvPicPr>
          <p:cNvPr id="34" name="Imagen 33" title="Insertando imagen..."/>
          <p:cNvPicPr/>
          <p:nvPr/>
        </p:nvPicPr>
        <p:blipFill rotWithShape="1">
          <a:blip r:embed="rId9" cstate="print">
            <a:extLst>
              <a:ext uri="{28A0092B-C50C-407E-A947-70E740481C1C}">
                <a14:useLocalDpi xmlns:a14="http://schemas.microsoft.com/office/drawing/2010/main" val="0"/>
              </a:ext>
            </a:extLst>
          </a:blip>
          <a:srcRect t="10507"/>
          <a:stretch/>
        </p:blipFill>
        <p:spPr>
          <a:xfrm>
            <a:off x="8045078" y="163898"/>
            <a:ext cx="3756397" cy="2640326"/>
          </a:xfrm>
          <a:prstGeom prst="rect">
            <a:avLst/>
          </a:prstGeom>
        </p:spPr>
      </p:pic>
      <p:pic>
        <p:nvPicPr>
          <p:cNvPr id="37" name="Imagen 36"/>
          <p:cNvPicPr/>
          <p:nvPr/>
        </p:nvPicPr>
        <p:blipFill rotWithShape="1">
          <a:blip r:embed="rId10" cstate="hqprint">
            <a:extLst>
              <a:ext uri="{28A0092B-C50C-407E-A947-70E740481C1C}">
                <a14:useLocalDpi xmlns:a14="http://schemas.microsoft.com/office/drawing/2010/main" val="0"/>
              </a:ext>
            </a:extLst>
          </a:blip>
          <a:srcRect b="1150"/>
          <a:stretch/>
        </p:blipFill>
        <p:spPr>
          <a:xfrm>
            <a:off x="2427068" y="110353"/>
            <a:ext cx="3077148" cy="2623321"/>
          </a:xfrm>
          <a:prstGeom prst="rect">
            <a:avLst/>
          </a:prstGeom>
        </p:spPr>
      </p:pic>
      <p:sp>
        <p:nvSpPr>
          <p:cNvPr id="19" name="CuadroTexto 18"/>
          <p:cNvSpPr txBox="1"/>
          <p:nvPr/>
        </p:nvSpPr>
        <p:spPr>
          <a:xfrm>
            <a:off x="5689474" y="1308082"/>
            <a:ext cx="1479480" cy="220252"/>
          </a:xfrm>
          <a:prstGeom prst="rect">
            <a:avLst/>
          </a:prstGeom>
          <a:noFill/>
        </p:spPr>
        <p:txBody>
          <a:bodyPr wrap="square" rtlCol="0">
            <a:spAutoFit/>
          </a:bodyPr>
          <a:lstStyle/>
          <a:p>
            <a:r>
              <a:rPr lang="es-ES" sz="800" dirty="0" smtClean="0">
                <a:solidFill>
                  <a:schemeClr val="bg1"/>
                </a:solidFill>
                <a:latin typeface="Century Gothic" panose="020B0502020202020204" pitchFamily="34" charset="0"/>
              </a:rPr>
              <a:t>PARQUE DE LA JUVENTUD</a:t>
            </a:r>
          </a:p>
        </p:txBody>
      </p:sp>
      <p:sp>
        <p:nvSpPr>
          <p:cNvPr id="22" name="CuadroTexto 21"/>
          <p:cNvSpPr txBox="1"/>
          <p:nvPr/>
        </p:nvSpPr>
        <p:spPr>
          <a:xfrm>
            <a:off x="2410517" y="2804224"/>
            <a:ext cx="1814666" cy="221238"/>
          </a:xfrm>
          <a:prstGeom prst="rect">
            <a:avLst/>
          </a:prstGeom>
          <a:noFill/>
        </p:spPr>
        <p:txBody>
          <a:bodyPr wrap="square" rtlCol="0">
            <a:spAutoFit/>
          </a:bodyPr>
          <a:lstStyle/>
          <a:p>
            <a:r>
              <a:rPr lang="es-ES" sz="800" dirty="0" smtClean="0">
                <a:latin typeface="Century Gothic" panose="020B0502020202020204" pitchFamily="34" charset="0"/>
              </a:rPr>
              <a:t>PARQUE CULTURAL TURUBAMBA</a:t>
            </a:r>
            <a:endParaRPr lang="es-EC" sz="800" dirty="0">
              <a:latin typeface="Century Gothic" panose="020B0502020202020204" pitchFamily="34" charset="0"/>
            </a:endParaRPr>
          </a:p>
        </p:txBody>
      </p:sp>
      <p:sp>
        <p:nvSpPr>
          <p:cNvPr id="23" name="CuadroTexto 22"/>
          <p:cNvSpPr txBox="1"/>
          <p:nvPr/>
        </p:nvSpPr>
        <p:spPr>
          <a:xfrm>
            <a:off x="7994977" y="2812908"/>
            <a:ext cx="1674705" cy="215444"/>
          </a:xfrm>
          <a:prstGeom prst="rect">
            <a:avLst/>
          </a:prstGeom>
          <a:noFill/>
        </p:spPr>
        <p:txBody>
          <a:bodyPr wrap="square" rtlCol="0">
            <a:spAutoFit/>
          </a:bodyPr>
          <a:lstStyle/>
          <a:p>
            <a:r>
              <a:rPr lang="es-ES" sz="800" dirty="0" smtClean="0">
                <a:latin typeface="Century Gothic" panose="020B0502020202020204" pitchFamily="34" charset="0"/>
              </a:rPr>
              <a:t>PARQUE RODRIGO PALLARES</a:t>
            </a:r>
            <a:endParaRPr lang="es-EC" sz="800" dirty="0">
              <a:latin typeface="Century Gothic" panose="020B0502020202020204" pitchFamily="34" charset="0"/>
            </a:endParaRPr>
          </a:p>
        </p:txBody>
      </p:sp>
      <p:sp>
        <p:nvSpPr>
          <p:cNvPr id="24" name="Rectángulo 23"/>
          <p:cNvSpPr/>
          <p:nvPr/>
        </p:nvSpPr>
        <p:spPr>
          <a:xfrm>
            <a:off x="0" y="2969111"/>
            <a:ext cx="2261881" cy="923330"/>
          </a:xfrm>
          <a:prstGeom prst="rect">
            <a:avLst/>
          </a:prstGeom>
          <a:noFill/>
        </p:spPr>
        <p:txBody>
          <a:bodyPr wrap="square" rtlCol="0">
            <a:spAutoFit/>
          </a:bodyPr>
          <a:lstStyle/>
          <a:p>
            <a:pPr algn="ctr"/>
            <a:r>
              <a:rPr lang="es-ES" b="1" dirty="0" smtClean="0">
                <a:solidFill>
                  <a:schemeClr val="bg1"/>
                </a:solidFill>
                <a:latin typeface="Century Gothic" panose="020B0502020202020204" pitchFamily="34" charset="0"/>
              </a:rPr>
              <a:t>CONSTRUCCIÓN Y REHABILITACIÓN DE PARQUES</a:t>
            </a:r>
            <a:endParaRPr lang="es-EC" b="1" dirty="0">
              <a:solidFill>
                <a:schemeClr val="bg1"/>
              </a:solidFill>
              <a:latin typeface="Century Gothic" panose="020B0502020202020204" pitchFamily="34" charset="0"/>
            </a:endParaRPr>
          </a:p>
        </p:txBody>
      </p:sp>
      <p:pic>
        <p:nvPicPr>
          <p:cNvPr id="6" name="Imagen 5"/>
          <p:cNvPicPr>
            <a:picLocks noChangeAspect="1"/>
          </p:cNvPicPr>
          <p:nvPr/>
        </p:nvPicPr>
        <p:blipFill rotWithShape="1">
          <a:blip r:embed="rId11"/>
          <a:srcRect t="12612"/>
          <a:stretch/>
        </p:blipFill>
        <p:spPr>
          <a:xfrm>
            <a:off x="8045077" y="1825147"/>
            <a:ext cx="2042876" cy="863474"/>
          </a:xfrm>
          <a:prstGeom prst="rect">
            <a:avLst/>
          </a:prstGeom>
        </p:spPr>
      </p:pic>
    </p:spTree>
    <p:extLst>
      <p:ext uri="{BB962C8B-B14F-4D97-AF65-F5344CB8AC3E}">
        <p14:creationId xmlns:p14="http://schemas.microsoft.com/office/powerpoint/2010/main" val="78697952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Imagen 16">
            <a:extLst>
              <a:ext uri="{FF2B5EF4-FFF2-40B4-BE49-F238E27FC236}">
                <a16:creationId xmlns:a16="http://schemas.microsoft.com/office/drawing/2014/main" id="{E75CB538-3F4C-46B9-86ED-E5154D5A6C20}"/>
              </a:ext>
            </a:extLst>
          </p:cNvPr>
          <p:cNvPicPr>
            <a:picLocks noChangeAspect="1"/>
          </p:cNvPicPr>
          <p:nvPr/>
        </p:nvPicPr>
        <p:blipFill>
          <a:blip r:embed="rId2">
            <a:duotone>
              <a:schemeClr val="accent6">
                <a:shade val="45000"/>
                <a:satMod val="135000"/>
              </a:schemeClr>
              <a:prstClr val="white"/>
            </a:duotone>
            <a:extLst>
              <a:ext uri="{BEBA8EAE-BF5A-486C-A8C5-ECC9F3942E4B}">
                <a14:imgProps xmlns:a14="http://schemas.microsoft.com/office/drawing/2010/main">
                  <a14:imgLayer r:embed="rId3">
                    <a14:imgEffect>
                      <a14:colorTemperature colorTemp="15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0" y="7252"/>
            <a:ext cx="12192000" cy="6858000"/>
          </a:xfrm>
          <a:prstGeom prst="rect">
            <a:avLst/>
          </a:prstGeom>
          <a:effectLst/>
        </p:spPr>
      </p:pic>
      <p:pic>
        <p:nvPicPr>
          <p:cNvPr id="18" name="Gráfico 47">
            <a:extLst>
              <a:ext uri="{FF2B5EF4-FFF2-40B4-BE49-F238E27FC236}">
                <a16:creationId xmlns:a16="http://schemas.microsoft.com/office/drawing/2014/main" id="{F91CD457-E956-4879-A093-97D25627C9C1}"/>
              </a:ext>
            </a:extLst>
          </p:cNvPr>
          <p:cNvPicPr>
            <a:picLocks noChangeAspect="1"/>
          </p:cNvPicPr>
          <p:nvPr/>
        </p:nvPicPr>
        <p:blipFill>
          <a:blip r:embed="rId4">
            <a:duotone>
              <a:prstClr val="black"/>
              <a:schemeClr val="accent6">
                <a:tint val="45000"/>
                <a:satMod val="400000"/>
              </a:schemeClr>
            </a:duotone>
            <a:extLst>
              <a:ext uri="{BEBA8EAE-BF5A-486C-A8C5-ECC9F3942E4B}">
                <a14:imgProps xmlns:a14="http://schemas.microsoft.com/office/drawing/2010/main">
                  <a14:imgLayer r:embed="rId5">
                    <a14:imgEffect>
                      <a14:colorTemperature colorTemp="1500"/>
                    </a14:imgEffect>
                    <a14:imgEffect>
                      <a14:saturation sat="400000"/>
                    </a14:imgEffect>
                  </a14:imgLayer>
                </a14:imgProps>
              </a:ext>
              <a:ext uri="{96DAC541-7B7A-43D3-8B79-37D633B846F1}">
                <asvg:svgBlip xmlns="" xmlns:asvg="http://schemas.microsoft.com/office/drawing/2016/SVG/main" r:embed="rId6"/>
              </a:ext>
            </a:extLst>
          </a:blip>
          <a:stretch>
            <a:fillRect/>
          </a:stretch>
        </p:blipFill>
        <p:spPr>
          <a:xfrm>
            <a:off x="10018185" y="6206712"/>
            <a:ext cx="2055135" cy="603534"/>
          </a:xfrm>
          <a:prstGeom prst="rect">
            <a:avLst/>
          </a:prstGeom>
        </p:spPr>
      </p:pic>
      <p:sp>
        <p:nvSpPr>
          <p:cNvPr id="27" name="CuadroTexto 26">
            <a:extLst>
              <a:ext uri="{FF2B5EF4-FFF2-40B4-BE49-F238E27FC236}">
                <a16:creationId xmlns:a16="http://schemas.microsoft.com/office/drawing/2014/main" id="{E438DB70-7923-4BDF-BB24-C28F31017778}"/>
              </a:ext>
            </a:extLst>
          </p:cNvPr>
          <p:cNvSpPr txBox="1"/>
          <p:nvPr/>
        </p:nvSpPr>
        <p:spPr>
          <a:xfrm>
            <a:off x="2685034" y="6226625"/>
            <a:ext cx="8392126" cy="307777"/>
          </a:xfrm>
          <a:prstGeom prst="rect">
            <a:avLst/>
          </a:prstGeom>
          <a:noFill/>
        </p:spPr>
        <p:txBody>
          <a:bodyPr wrap="square" rtlCol="0">
            <a:spAutoFit/>
          </a:bodyPr>
          <a:lstStyle>
            <a:defPPr>
              <a:defRPr lang="es-EC"/>
            </a:defPPr>
            <a:lvl1pPr>
              <a:defRPr sz="1600">
                <a:solidFill>
                  <a:schemeClr val="tx1">
                    <a:lumMod val="50000"/>
                    <a:lumOff val="50000"/>
                  </a:schemeClr>
                </a:solidFill>
                <a:latin typeface="Century Gothic" panose="020B0502020202020204" pitchFamily="34" charset="0"/>
              </a:defRPr>
            </a:lvl1pPr>
          </a:lstStyle>
          <a:p>
            <a:r>
              <a:rPr lang="en-US" sz="1400" b="1" dirty="0" smtClean="0"/>
              <a:t>SEGURIDAD CIUDADANA Y CONTROL </a:t>
            </a:r>
            <a:r>
              <a:rPr lang="en-US" sz="1400" b="1" dirty="0" err="1" smtClean="0"/>
              <a:t>en</a:t>
            </a:r>
            <a:r>
              <a:rPr lang="en-US" sz="1400" b="1" dirty="0" smtClean="0"/>
              <a:t> </a:t>
            </a:r>
            <a:r>
              <a:rPr lang="es-EC" sz="1400" b="1" dirty="0" smtClean="0"/>
              <a:t>Espacio</a:t>
            </a:r>
            <a:r>
              <a:rPr lang="en-US" sz="1400" b="1" dirty="0" smtClean="0"/>
              <a:t> </a:t>
            </a:r>
            <a:r>
              <a:rPr lang="en-US" sz="1400" b="1" dirty="0" err="1" smtClean="0"/>
              <a:t>Público</a:t>
            </a:r>
            <a:endParaRPr lang="es-EC" sz="1400" b="1" dirty="0"/>
          </a:p>
        </p:txBody>
      </p:sp>
      <p:sp>
        <p:nvSpPr>
          <p:cNvPr id="24" name="Rectángulo 23"/>
          <p:cNvSpPr/>
          <p:nvPr/>
        </p:nvSpPr>
        <p:spPr>
          <a:xfrm>
            <a:off x="44822" y="2878316"/>
            <a:ext cx="2261881" cy="1077218"/>
          </a:xfrm>
          <a:prstGeom prst="rect">
            <a:avLst/>
          </a:prstGeom>
          <a:noFill/>
        </p:spPr>
        <p:txBody>
          <a:bodyPr wrap="square" rtlCol="0">
            <a:spAutoFit/>
          </a:bodyPr>
          <a:lstStyle/>
          <a:p>
            <a:pPr algn="ctr"/>
            <a:r>
              <a:rPr lang="es-ES" sz="1600" b="1" dirty="0">
                <a:solidFill>
                  <a:schemeClr val="bg1"/>
                </a:solidFill>
                <a:latin typeface="Century Gothic" panose="020B0502020202020204" pitchFamily="34" charset="0"/>
              </a:rPr>
              <a:t>SEGURIDAD </a:t>
            </a:r>
          </a:p>
          <a:p>
            <a:pPr algn="ctr"/>
            <a:r>
              <a:rPr lang="es-ES" sz="1600" b="1" dirty="0">
                <a:solidFill>
                  <a:schemeClr val="bg1"/>
                </a:solidFill>
                <a:latin typeface="Century Gothic" panose="020B0502020202020204" pitchFamily="34" charset="0"/>
              </a:rPr>
              <a:t>e</a:t>
            </a:r>
            <a:r>
              <a:rPr lang="es-ES" sz="1600" b="1" dirty="0" smtClean="0">
                <a:solidFill>
                  <a:schemeClr val="bg1"/>
                </a:solidFill>
                <a:latin typeface="Century Gothic" panose="020B0502020202020204" pitchFamily="34" charset="0"/>
              </a:rPr>
              <a:t>n</a:t>
            </a:r>
          </a:p>
          <a:p>
            <a:pPr algn="ctr"/>
            <a:r>
              <a:rPr lang="es-ES" sz="1600" b="1" dirty="0" smtClean="0">
                <a:solidFill>
                  <a:schemeClr val="bg1"/>
                </a:solidFill>
                <a:latin typeface="Century Gothic" panose="020B0502020202020204" pitchFamily="34" charset="0"/>
              </a:rPr>
              <a:t>Parques</a:t>
            </a:r>
          </a:p>
          <a:p>
            <a:pPr algn="ctr"/>
            <a:r>
              <a:rPr lang="es-ES" sz="1600" b="1" dirty="0" smtClean="0">
                <a:solidFill>
                  <a:schemeClr val="bg1"/>
                </a:solidFill>
                <a:latin typeface="Century Gothic" panose="020B0502020202020204" pitchFamily="34" charset="0"/>
              </a:rPr>
              <a:t>Metropolitanos</a:t>
            </a:r>
            <a:endParaRPr lang="es-EC" sz="1600" b="1" dirty="0">
              <a:solidFill>
                <a:schemeClr val="bg1"/>
              </a:solidFill>
              <a:latin typeface="Century Gothic" panose="020B0502020202020204" pitchFamily="34" charset="0"/>
            </a:endParaRPr>
          </a:p>
        </p:txBody>
      </p:sp>
      <p:sp>
        <p:nvSpPr>
          <p:cNvPr id="4" name="Rectángulo 3"/>
          <p:cNvSpPr/>
          <p:nvPr/>
        </p:nvSpPr>
        <p:spPr>
          <a:xfrm>
            <a:off x="5761816" y="474083"/>
            <a:ext cx="2543113" cy="2265877"/>
          </a:xfrm>
          <a:prstGeom prst="rect">
            <a:avLst/>
          </a:prstGeom>
          <a:solidFill>
            <a:schemeClr val="accent5">
              <a:lumMod val="20000"/>
              <a:lumOff val="80000"/>
            </a:schemeClr>
          </a:solidFill>
          <a:ln w="38100">
            <a:solidFill>
              <a:schemeClr val="accent5">
                <a:lumMod val="75000"/>
              </a:schemeClr>
            </a:solidFill>
          </a:ln>
          <a:effectLst>
            <a:outerShdw blurRad="50800" dist="38100" dir="5400000" algn="t" rotWithShape="0">
              <a:prstClr val="black">
                <a:alpha val="40000"/>
              </a:prstClr>
            </a:outerShdw>
          </a:effectLst>
        </p:spPr>
        <p:txBody>
          <a:bodyPr wrap="square">
            <a:spAutoFit/>
          </a:bodyPr>
          <a:lstStyle/>
          <a:p>
            <a:pPr algn="ctr">
              <a:lnSpc>
                <a:spcPct val="107000"/>
              </a:lnSpc>
            </a:pPr>
            <a:r>
              <a:rPr lang="es-EC" sz="1400" b="1" dirty="0" smtClean="0">
                <a:solidFill>
                  <a:schemeClr val="accent5">
                    <a:lumMod val="50000"/>
                  </a:schemeClr>
                </a:solidFill>
                <a:latin typeface="Century Gothic" panose="020B0502020202020204" pitchFamily="34" charset="0"/>
                <a:ea typeface="Calibri" panose="020F0502020204030204" pitchFamily="34" charset="0"/>
                <a:cs typeface="Times New Roman" panose="02020603050405020304" pitchFamily="18" charset="0"/>
              </a:rPr>
              <a:t>Mesa </a:t>
            </a:r>
            <a:r>
              <a:rPr lang="es-EC" sz="1400" b="1" dirty="0">
                <a:solidFill>
                  <a:schemeClr val="accent5">
                    <a:lumMod val="50000"/>
                  </a:schemeClr>
                </a:solidFill>
                <a:latin typeface="Century Gothic" panose="020B0502020202020204" pitchFamily="34" charset="0"/>
                <a:ea typeface="Calibri" panose="020F0502020204030204" pitchFamily="34" charset="0"/>
                <a:cs typeface="Times New Roman" panose="02020603050405020304" pitchFamily="18" charset="0"/>
              </a:rPr>
              <a:t>Técnica </a:t>
            </a:r>
            <a:endParaRPr lang="es-EC" sz="1400" b="1" dirty="0" smtClean="0">
              <a:solidFill>
                <a:schemeClr val="accent5">
                  <a:lumMod val="50000"/>
                </a:schemeClr>
              </a:solidFill>
              <a:latin typeface="Century Gothic" panose="020B0502020202020204" pitchFamily="34" charset="0"/>
              <a:ea typeface="Calibri" panose="020F0502020204030204" pitchFamily="34" charset="0"/>
              <a:cs typeface="Times New Roman" panose="02020603050405020304" pitchFamily="18" charset="0"/>
            </a:endParaRPr>
          </a:p>
          <a:p>
            <a:pPr algn="ctr">
              <a:lnSpc>
                <a:spcPct val="107000"/>
              </a:lnSpc>
            </a:pPr>
            <a:r>
              <a:rPr lang="es-EC" sz="1400" b="1" dirty="0" smtClean="0">
                <a:solidFill>
                  <a:schemeClr val="accent5">
                    <a:lumMod val="50000"/>
                  </a:schemeClr>
                </a:solidFill>
                <a:latin typeface="Century Gothic" panose="020B0502020202020204" pitchFamily="34" charset="0"/>
                <a:ea typeface="Calibri" panose="020F0502020204030204" pitchFamily="34" charset="0"/>
                <a:cs typeface="Times New Roman" panose="02020603050405020304" pitchFamily="18" charset="0"/>
              </a:rPr>
              <a:t>para </a:t>
            </a:r>
            <a:r>
              <a:rPr lang="es-EC" sz="1400" b="1" dirty="0">
                <a:solidFill>
                  <a:schemeClr val="accent5">
                    <a:lumMod val="50000"/>
                  </a:schemeClr>
                </a:solidFill>
                <a:latin typeface="Century Gothic" panose="020B0502020202020204" pitchFamily="34" charset="0"/>
                <a:ea typeface="Calibri" panose="020F0502020204030204" pitchFamily="34" charset="0"/>
                <a:cs typeface="Times New Roman" panose="02020603050405020304" pitchFamily="18" charset="0"/>
              </a:rPr>
              <a:t>la Seguridad </a:t>
            </a:r>
            <a:r>
              <a:rPr lang="es-EC" sz="1400" b="1" dirty="0" smtClean="0">
                <a:solidFill>
                  <a:schemeClr val="accent5">
                    <a:lumMod val="50000"/>
                  </a:schemeClr>
                </a:solidFill>
                <a:latin typeface="Century Gothic" panose="020B0502020202020204" pitchFamily="34" charset="0"/>
                <a:ea typeface="Calibri" panose="020F0502020204030204" pitchFamily="34" charset="0"/>
                <a:cs typeface="Times New Roman" panose="02020603050405020304" pitchFamily="18" charset="0"/>
              </a:rPr>
              <a:t>de los Parques Metropolitanos </a:t>
            </a:r>
            <a:r>
              <a:rPr lang="es-EC" sz="1100" b="1" dirty="0" smtClean="0">
                <a:solidFill>
                  <a:schemeClr val="bg1">
                    <a:lumMod val="65000"/>
                  </a:schemeClr>
                </a:solidFill>
                <a:latin typeface="Century Gothic" panose="020B0502020202020204" pitchFamily="34" charset="0"/>
                <a:ea typeface="Calibri" panose="020F0502020204030204" pitchFamily="34" charset="0"/>
                <a:cs typeface="Times New Roman" panose="02020603050405020304" pitchFamily="18" charset="0"/>
              </a:rPr>
              <a:t>(desde 28/09/2020)</a:t>
            </a:r>
          </a:p>
          <a:p>
            <a:pPr algn="just">
              <a:lnSpc>
                <a:spcPct val="107000"/>
              </a:lnSpc>
            </a:pPr>
            <a:endParaRPr lang="es-EC" sz="1300" dirty="0">
              <a:latin typeface="Century Gothic" panose="020B0502020202020204" pitchFamily="34" charset="0"/>
              <a:ea typeface="Calibri" panose="020F0502020204030204" pitchFamily="34" charset="0"/>
              <a:cs typeface="Times New Roman" panose="02020603050405020304" pitchFamily="18" charset="0"/>
            </a:endParaRPr>
          </a:p>
          <a:p>
            <a:pPr algn="just">
              <a:lnSpc>
                <a:spcPct val="107000"/>
              </a:lnSpc>
            </a:pPr>
            <a:r>
              <a:rPr lang="es-EC" sz="1100" dirty="0">
                <a:latin typeface="Century Gothic" panose="020B0502020202020204" pitchFamily="34" charset="0"/>
                <a:ea typeface="Calibri" panose="020F0502020204030204" pitchFamily="34" charset="0"/>
                <a:cs typeface="Times New Roman" panose="02020603050405020304" pitchFamily="18" charset="0"/>
              </a:rPr>
              <a:t>C</a:t>
            </a:r>
            <a:r>
              <a:rPr lang="es-EC" sz="1100" dirty="0" smtClean="0">
                <a:latin typeface="Century Gothic" panose="020B0502020202020204" pitchFamily="34" charset="0"/>
                <a:ea typeface="Calibri" panose="020F0502020204030204" pitchFamily="34" charset="0"/>
                <a:cs typeface="Times New Roman" panose="02020603050405020304" pitchFamily="18" charset="0"/>
              </a:rPr>
              <a:t>oordinar </a:t>
            </a:r>
            <a:r>
              <a:rPr lang="es-EC" sz="1100" dirty="0">
                <a:latin typeface="Century Gothic" panose="020B0502020202020204" pitchFamily="34" charset="0"/>
                <a:ea typeface="Calibri" panose="020F0502020204030204" pitchFamily="34" charset="0"/>
                <a:cs typeface="Times New Roman" panose="02020603050405020304" pitchFamily="18" charset="0"/>
              </a:rPr>
              <a:t>un apoyo permanente por parte de las instituciones gubernamentales y municipales encargadas de la seguridad ciudadana y el control del espacio </a:t>
            </a:r>
            <a:r>
              <a:rPr lang="es-EC" sz="1100" dirty="0" smtClean="0">
                <a:latin typeface="Century Gothic" panose="020B0502020202020204" pitchFamily="34" charset="0"/>
                <a:ea typeface="Calibri" panose="020F0502020204030204" pitchFamily="34" charset="0"/>
                <a:cs typeface="Times New Roman" panose="02020603050405020304" pitchFamily="18" charset="0"/>
              </a:rPr>
              <a:t>público.</a:t>
            </a:r>
            <a:endParaRPr lang="es-EC" sz="1100" dirty="0">
              <a:latin typeface="Century Gothic" panose="020B0502020202020204" pitchFamily="34" charset="0"/>
              <a:ea typeface="Calibri" panose="020F0502020204030204" pitchFamily="34" charset="0"/>
              <a:cs typeface="Times New Roman" panose="02020603050405020304" pitchFamily="18" charset="0"/>
            </a:endParaRPr>
          </a:p>
        </p:txBody>
      </p:sp>
      <p:graphicFrame>
        <p:nvGraphicFramePr>
          <p:cNvPr id="10" name="Tabla 9"/>
          <p:cNvGraphicFramePr>
            <a:graphicFrameLocks noGrp="1"/>
          </p:cNvGraphicFramePr>
          <p:nvPr>
            <p:extLst>
              <p:ext uri="{D42A27DB-BD31-4B8C-83A1-F6EECF244321}">
                <p14:modId xmlns:p14="http://schemas.microsoft.com/office/powerpoint/2010/main" val="457000664"/>
              </p:ext>
            </p:extLst>
          </p:nvPr>
        </p:nvGraphicFramePr>
        <p:xfrm>
          <a:off x="2608745" y="3172267"/>
          <a:ext cx="9281212" cy="3020577"/>
        </p:xfrm>
        <a:graphic>
          <a:graphicData uri="http://schemas.openxmlformats.org/drawingml/2006/table">
            <a:tbl>
              <a:tblPr firstRow="1" firstCol="1" bandRow="1">
                <a:tableStyleId>{22838BEF-8BB2-4498-84A7-C5851F593DF1}</a:tableStyleId>
              </a:tblPr>
              <a:tblGrid>
                <a:gridCol w="1464660">
                  <a:extLst>
                    <a:ext uri="{9D8B030D-6E8A-4147-A177-3AD203B41FA5}">
                      <a16:colId xmlns:a16="http://schemas.microsoft.com/office/drawing/2014/main" val="745716770"/>
                    </a:ext>
                  </a:extLst>
                </a:gridCol>
                <a:gridCol w="1834172">
                  <a:extLst>
                    <a:ext uri="{9D8B030D-6E8A-4147-A177-3AD203B41FA5}">
                      <a16:colId xmlns:a16="http://schemas.microsoft.com/office/drawing/2014/main" val="1240000725"/>
                    </a:ext>
                  </a:extLst>
                </a:gridCol>
                <a:gridCol w="2410014">
                  <a:extLst>
                    <a:ext uri="{9D8B030D-6E8A-4147-A177-3AD203B41FA5}">
                      <a16:colId xmlns:a16="http://schemas.microsoft.com/office/drawing/2014/main" val="4252590905"/>
                    </a:ext>
                  </a:extLst>
                </a:gridCol>
                <a:gridCol w="3572366">
                  <a:extLst>
                    <a:ext uri="{9D8B030D-6E8A-4147-A177-3AD203B41FA5}">
                      <a16:colId xmlns:a16="http://schemas.microsoft.com/office/drawing/2014/main" val="859047874"/>
                    </a:ext>
                  </a:extLst>
                </a:gridCol>
              </a:tblGrid>
              <a:tr h="277377">
                <a:tc>
                  <a:txBody>
                    <a:bodyPr/>
                    <a:lstStyle/>
                    <a:p>
                      <a:pPr algn="ctr">
                        <a:spcAft>
                          <a:spcPts val="0"/>
                        </a:spcAft>
                      </a:pPr>
                      <a:r>
                        <a:rPr lang="es-ES" sz="1000" dirty="0" smtClean="0">
                          <a:effectLst/>
                          <a:latin typeface="Century Gothic" panose="020B0502020202020204" pitchFamily="34" charset="0"/>
                        </a:rPr>
                        <a:t>ASUNTO</a:t>
                      </a:r>
                      <a:endParaRPr lang="es-EC" sz="1000" dirty="0">
                        <a:effectLst/>
                        <a:latin typeface="Century Gothic" panose="020B0502020202020204" pitchFamily="34" charset="0"/>
                        <a:ea typeface="Times New Roman" panose="02020603050405020304" pitchFamily="18" charset="0"/>
                      </a:endParaRPr>
                    </a:p>
                  </a:txBody>
                  <a:tcPr marL="68580" marR="68580" marT="0" marB="0" anchor="ctr"/>
                </a:tc>
                <a:tc>
                  <a:txBody>
                    <a:bodyPr/>
                    <a:lstStyle/>
                    <a:p>
                      <a:pPr algn="ctr">
                        <a:spcAft>
                          <a:spcPts val="0"/>
                        </a:spcAft>
                      </a:pPr>
                      <a:r>
                        <a:rPr lang="es-ES" sz="1000" dirty="0" smtClean="0">
                          <a:effectLst/>
                          <a:latin typeface="Century Gothic" panose="020B0502020202020204" pitchFamily="34" charset="0"/>
                        </a:rPr>
                        <a:t>ENTIDAD</a:t>
                      </a:r>
                      <a:endParaRPr lang="es-EC" sz="1000" dirty="0">
                        <a:effectLst/>
                        <a:latin typeface="Century Gothic" panose="020B0502020202020204" pitchFamily="34" charset="0"/>
                        <a:ea typeface="Times New Roman" panose="02020603050405020304" pitchFamily="18" charset="0"/>
                      </a:endParaRPr>
                    </a:p>
                  </a:txBody>
                  <a:tcPr marL="68580" marR="68580" marT="0" marB="0" anchor="ctr"/>
                </a:tc>
                <a:tc>
                  <a:txBody>
                    <a:bodyPr/>
                    <a:lstStyle/>
                    <a:p>
                      <a:pPr algn="ctr">
                        <a:spcAft>
                          <a:spcPts val="0"/>
                        </a:spcAft>
                      </a:pPr>
                      <a:r>
                        <a:rPr lang="es-ES" sz="1000" dirty="0" smtClean="0">
                          <a:effectLst/>
                          <a:latin typeface="Century Gothic" panose="020B0502020202020204" pitchFamily="34" charset="0"/>
                        </a:rPr>
                        <a:t>ACCIONES</a:t>
                      </a:r>
                      <a:endParaRPr lang="es-EC" sz="1000" dirty="0">
                        <a:effectLst/>
                        <a:latin typeface="Century Gothic" panose="020B0502020202020204" pitchFamily="34" charset="0"/>
                        <a:ea typeface="Times New Roman" panose="02020603050405020304" pitchFamily="18" charset="0"/>
                      </a:endParaRPr>
                    </a:p>
                  </a:txBody>
                  <a:tcPr marL="68580" marR="68580" marT="0" marB="0" anchor="ctr"/>
                </a:tc>
                <a:tc>
                  <a:txBody>
                    <a:bodyPr/>
                    <a:lstStyle/>
                    <a:p>
                      <a:pPr algn="ctr">
                        <a:spcAft>
                          <a:spcPts val="0"/>
                        </a:spcAft>
                      </a:pPr>
                      <a:r>
                        <a:rPr lang="es-ES" sz="1000" dirty="0" smtClean="0">
                          <a:effectLst/>
                          <a:latin typeface="Century Gothic" panose="020B0502020202020204" pitchFamily="34" charset="0"/>
                        </a:rPr>
                        <a:t>OBSERVACIONES</a:t>
                      </a:r>
                      <a:endParaRPr lang="es-EC" sz="1000" dirty="0">
                        <a:effectLst/>
                        <a:latin typeface="Century Gothic" panose="020B0502020202020204" pitchFamily="34" charset="0"/>
                        <a:ea typeface="Times New Roman" panose="02020603050405020304" pitchFamily="18" charset="0"/>
                      </a:endParaRPr>
                    </a:p>
                  </a:txBody>
                  <a:tcPr marL="68580" marR="68580" marT="0" marB="0" anchor="ctr"/>
                </a:tc>
                <a:extLst>
                  <a:ext uri="{0D108BD9-81ED-4DB2-BD59-A6C34878D82A}">
                    <a16:rowId xmlns:a16="http://schemas.microsoft.com/office/drawing/2014/main" val="3149044565"/>
                  </a:ext>
                </a:extLst>
              </a:tr>
              <a:tr h="424664">
                <a:tc>
                  <a:txBody>
                    <a:bodyPr/>
                    <a:lstStyle/>
                    <a:p>
                      <a:pPr algn="just">
                        <a:spcAft>
                          <a:spcPts val="0"/>
                        </a:spcAft>
                      </a:pPr>
                      <a:r>
                        <a:rPr lang="es-ES" sz="1000" dirty="0" smtClean="0">
                          <a:effectLst/>
                          <a:latin typeface="Century Gothic" panose="020B0502020202020204" pitchFamily="34" charset="0"/>
                        </a:rPr>
                        <a:t>Comercio </a:t>
                      </a:r>
                      <a:r>
                        <a:rPr lang="es-ES" sz="1000" dirty="0">
                          <a:effectLst/>
                          <a:latin typeface="Century Gothic" panose="020B0502020202020204" pitchFamily="34" charset="0"/>
                        </a:rPr>
                        <a:t>informal </a:t>
                      </a:r>
                      <a:endParaRPr lang="es-EC" sz="1000" dirty="0">
                        <a:effectLst/>
                        <a:latin typeface="Century Gothic" panose="020B0502020202020204" pitchFamily="34" charset="0"/>
                        <a:ea typeface="Cambria" panose="02040503050406030204" pitchFamily="18" charset="0"/>
                        <a:cs typeface="Times New Roman" panose="02020603050405020304" pitchFamily="18" charset="0"/>
                      </a:endParaRPr>
                    </a:p>
                  </a:txBody>
                  <a:tcPr marL="68580" marR="68580" marT="0" marB="0" anchor="ctr"/>
                </a:tc>
                <a:tc>
                  <a:txBody>
                    <a:bodyPr/>
                    <a:lstStyle/>
                    <a:p>
                      <a:pPr>
                        <a:spcAft>
                          <a:spcPts val="0"/>
                        </a:spcAft>
                      </a:pPr>
                      <a:r>
                        <a:rPr lang="es-ES" sz="1000">
                          <a:effectLst/>
                          <a:latin typeface="Century Gothic" panose="020B0502020202020204" pitchFamily="34" charset="0"/>
                        </a:rPr>
                        <a:t>AMC</a:t>
                      </a:r>
                      <a:endParaRPr lang="es-EC" sz="1000">
                        <a:effectLst/>
                        <a:latin typeface="Century Gothic" panose="020B0502020202020204" pitchFamily="34" charset="0"/>
                      </a:endParaRPr>
                    </a:p>
                    <a:p>
                      <a:pPr>
                        <a:spcAft>
                          <a:spcPts val="0"/>
                        </a:spcAft>
                      </a:pPr>
                      <a:r>
                        <a:rPr lang="es-ES" sz="1000">
                          <a:effectLst/>
                          <a:latin typeface="Century Gothic" panose="020B0502020202020204" pitchFamily="34" charset="0"/>
                        </a:rPr>
                        <a:t>Policía de Migración</a:t>
                      </a:r>
                      <a:endParaRPr lang="es-EC" sz="1000">
                        <a:effectLst/>
                        <a:latin typeface="Century Gothic" panose="020B0502020202020204" pitchFamily="34" charset="0"/>
                        <a:ea typeface="Cambria" panose="02040503050406030204" pitchFamily="18" charset="0"/>
                        <a:cs typeface="Times New Roman" panose="02020603050405020304" pitchFamily="18" charset="0"/>
                      </a:endParaRPr>
                    </a:p>
                  </a:txBody>
                  <a:tcPr marL="68580" marR="68580" marT="0" marB="0" anchor="ctr"/>
                </a:tc>
                <a:tc>
                  <a:txBody>
                    <a:bodyPr/>
                    <a:lstStyle/>
                    <a:p>
                      <a:pPr algn="just">
                        <a:spcAft>
                          <a:spcPts val="0"/>
                        </a:spcAft>
                      </a:pPr>
                      <a:r>
                        <a:rPr lang="es-ES" sz="1000">
                          <a:effectLst/>
                          <a:latin typeface="Century Gothic" panose="020B0502020202020204" pitchFamily="34" charset="0"/>
                        </a:rPr>
                        <a:t>Operativos permanentes en parques metropolitanos y emblemáticos.</a:t>
                      </a:r>
                      <a:endParaRPr lang="es-EC" sz="1000">
                        <a:effectLst/>
                        <a:latin typeface="Century Gothic" panose="020B0502020202020204" pitchFamily="34" charset="0"/>
                        <a:ea typeface="Cambria" panose="02040503050406030204" pitchFamily="18" charset="0"/>
                        <a:cs typeface="Times New Roman" panose="02020603050405020304" pitchFamily="18" charset="0"/>
                      </a:endParaRPr>
                    </a:p>
                  </a:txBody>
                  <a:tcPr marL="68580" marR="68580" marT="0" marB="0" anchor="ctr"/>
                </a:tc>
                <a:tc>
                  <a:txBody>
                    <a:bodyPr/>
                    <a:lstStyle/>
                    <a:p>
                      <a:pPr algn="just">
                        <a:spcAft>
                          <a:spcPts val="0"/>
                        </a:spcAft>
                      </a:pPr>
                      <a:r>
                        <a:rPr lang="es-ES" sz="1000">
                          <a:effectLst/>
                          <a:latin typeface="Century Gothic" panose="020B0502020202020204" pitchFamily="34" charset="0"/>
                        </a:rPr>
                        <a:t>Acciones sancionatorias</a:t>
                      </a:r>
                      <a:endParaRPr lang="es-EC" sz="1000">
                        <a:effectLst/>
                        <a:latin typeface="Century Gothic" panose="020B0502020202020204" pitchFamily="34" charset="0"/>
                      </a:endParaRPr>
                    </a:p>
                    <a:p>
                      <a:pPr algn="just">
                        <a:spcAft>
                          <a:spcPts val="0"/>
                        </a:spcAft>
                      </a:pPr>
                      <a:r>
                        <a:rPr lang="es-ES" sz="1000">
                          <a:effectLst/>
                          <a:latin typeface="Century Gothic" panose="020B0502020202020204" pitchFamily="34" charset="0"/>
                        </a:rPr>
                        <a:t>Verificación de situación migratoria</a:t>
                      </a:r>
                      <a:endParaRPr lang="es-EC" sz="1000">
                        <a:effectLst/>
                        <a:latin typeface="Century Gothic" panose="020B0502020202020204" pitchFamily="34" charset="0"/>
                        <a:ea typeface="Cambria" panose="020405030504060302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2514780269"/>
                  </a:ext>
                </a:extLst>
              </a:tr>
              <a:tr h="566218">
                <a:tc>
                  <a:txBody>
                    <a:bodyPr/>
                    <a:lstStyle/>
                    <a:p>
                      <a:pPr algn="just">
                        <a:spcAft>
                          <a:spcPts val="0"/>
                        </a:spcAft>
                      </a:pPr>
                      <a:r>
                        <a:rPr lang="es-ES" sz="1000" dirty="0" smtClean="0">
                          <a:effectLst/>
                          <a:latin typeface="Century Gothic" panose="020B0502020202020204" pitchFamily="34" charset="0"/>
                        </a:rPr>
                        <a:t>Asaltos </a:t>
                      </a:r>
                      <a:r>
                        <a:rPr lang="es-ES" sz="1000" dirty="0">
                          <a:effectLst/>
                          <a:latin typeface="Century Gothic" panose="020B0502020202020204" pitchFamily="34" charset="0"/>
                        </a:rPr>
                        <a:t>a usuarios  </a:t>
                      </a:r>
                      <a:endParaRPr lang="es-EC" sz="1000" dirty="0">
                        <a:effectLst/>
                        <a:latin typeface="Century Gothic" panose="020B0502020202020204" pitchFamily="34" charset="0"/>
                        <a:ea typeface="Cambria" panose="02040503050406030204" pitchFamily="18" charset="0"/>
                        <a:cs typeface="Times New Roman" panose="02020603050405020304" pitchFamily="18" charset="0"/>
                      </a:endParaRPr>
                    </a:p>
                  </a:txBody>
                  <a:tcPr marL="68580" marR="68580" marT="0" marB="0" anchor="ctr"/>
                </a:tc>
                <a:tc>
                  <a:txBody>
                    <a:bodyPr/>
                    <a:lstStyle/>
                    <a:p>
                      <a:pPr>
                        <a:spcAft>
                          <a:spcPts val="0"/>
                        </a:spcAft>
                      </a:pPr>
                      <a:r>
                        <a:rPr lang="es-ES" sz="1000" dirty="0">
                          <a:effectLst/>
                          <a:latin typeface="Century Gothic" panose="020B0502020202020204" pitchFamily="34" charset="0"/>
                        </a:rPr>
                        <a:t>Policía Nacional</a:t>
                      </a:r>
                      <a:endParaRPr lang="es-EC" sz="1000" dirty="0">
                        <a:effectLst/>
                        <a:latin typeface="Century Gothic" panose="020B0502020202020204" pitchFamily="34" charset="0"/>
                      </a:endParaRPr>
                    </a:p>
                    <a:p>
                      <a:pPr>
                        <a:spcAft>
                          <a:spcPts val="0"/>
                        </a:spcAft>
                      </a:pPr>
                      <a:r>
                        <a:rPr lang="es-ES" sz="1000" dirty="0">
                          <a:effectLst/>
                          <a:latin typeface="Century Gothic" panose="020B0502020202020204" pitchFamily="34" charset="0"/>
                        </a:rPr>
                        <a:t>ECU 911</a:t>
                      </a:r>
                      <a:endParaRPr lang="es-EC" sz="1000" dirty="0">
                        <a:effectLst/>
                        <a:latin typeface="Century Gothic" panose="020B0502020202020204" pitchFamily="34" charset="0"/>
                      </a:endParaRPr>
                    </a:p>
                    <a:p>
                      <a:pPr>
                        <a:spcAft>
                          <a:spcPts val="0"/>
                        </a:spcAft>
                      </a:pPr>
                      <a:r>
                        <a:rPr lang="es-ES" sz="1000" dirty="0">
                          <a:effectLst/>
                          <a:latin typeface="Century Gothic" panose="020B0502020202020204" pitchFamily="34" charset="0"/>
                        </a:rPr>
                        <a:t>Cuerpo de Agentes de Control Metropolitano</a:t>
                      </a:r>
                      <a:endParaRPr lang="es-EC" sz="1000" dirty="0">
                        <a:effectLst/>
                        <a:latin typeface="Century Gothic" panose="020B0502020202020204" pitchFamily="34" charset="0"/>
                        <a:ea typeface="Cambria" panose="02040503050406030204" pitchFamily="18" charset="0"/>
                        <a:cs typeface="Times New Roman" panose="02020603050405020304" pitchFamily="18" charset="0"/>
                      </a:endParaRPr>
                    </a:p>
                  </a:txBody>
                  <a:tcPr marL="68580" marR="68580" marT="0" marB="0" anchor="ctr"/>
                </a:tc>
                <a:tc>
                  <a:txBody>
                    <a:bodyPr/>
                    <a:lstStyle/>
                    <a:p>
                      <a:pPr algn="just">
                        <a:spcAft>
                          <a:spcPts val="0"/>
                        </a:spcAft>
                      </a:pPr>
                      <a:r>
                        <a:rPr lang="es-ES" sz="1000">
                          <a:effectLst/>
                          <a:latin typeface="Century Gothic" panose="020B0502020202020204" pitchFamily="34" charset="0"/>
                        </a:rPr>
                        <a:t>Operativos permanentes en parques metropolitanos y emblemáticos.</a:t>
                      </a:r>
                      <a:endParaRPr lang="es-EC" sz="1000">
                        <a:effectLst/>
                        <a:latin typeface="Century Gothic" panose="020B0502020202020204" pitchFamily="34" charset="0"/>
                        <a:ea typeface="Cambria" panose="02040503050406030204" pitchFamily="18" charset="0"/>
                        <a:cs typeface="Times New Roman" panose="02020603050405020304" pitchFamily="18" charset="0"/>
                      </a:endParaRPr>
                    </a:p>
                  </a:txBody>
                  <a:tcPr marL="68580" marR="68580" marT="0" marB="0" anchor="ctr"/>
                </a:tc>
                <a:tc>
                  <a:txBody>
                    <a:bodyPr/>
                    <a:lstStyle/>
                    <a:p>
                      <a:pPr algn="just">
                        <a:spcAft>
                          <a:spcPts val="0"/>
                        </a:spcAft>
                      </a:pPr>
                      <a:r>
                        <a:rPr lang="es-ES" sz="1000">
                          <a:effectLst/>
                          <a:latin typeface="Century Gothic" panose="020B0502020202020204" pitchFamily="34" charset="0"/>
                        </a:rPr>
                        <a:t>Rondas de vigilancia apoyo a personal de guardaparques.</a:t>
                      </a:r>
                      <a:endParaRPr lang="es-EC" sz="1000">
                        <a:effectLst/>
                        <a:latin typeface="Century Gothic" panose="020B0502020202020204" pitchFamily="34" charset="0"/>
                      </a:endParaRPr>
                    </a:p>
                    <a:p>
                      <a:pPr algn="just">
                        <a:spcAft>
                          <a:spcPts val="0"/>
                        </a:spcAft>
                      </a:pPr>
                      <a:r>
                        <a:rPr lang="es-ES" sz="1000">
                          <a:effectLst/>
                          <a:latin typeface="Century Gothic" panose="020B0502020202020204" pitchFamily="34" charset="0"/>
                        </a:rPr>
                        <a:t>Coordinación para la colocación de cámaras de seguridad y botones de auxilio </a:t>
                      </a:r>
                      <a:endParaRPr lang="es-EC" sz="1000">
                        <a:effectLst/>
                        <a:latin typeface="Century Gothic" panose="020B0502020202020204" pitchFamily="34" charset="0"/>
                        <a:ea typeface="Cambria" panose="020405030504060302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222132579"/>
                  </a:ext>
                </a:extLst>
              </a:tr>
              <a:tr h="424664">
                <a:tc>
                  <a:txBody>
                    <a:bodyPr/>
                    <a:lstStyle/>
                    <a:p>
                      <a:pPr algn="just">
                        <a:spcAft>
                          <a:spcPts val="0"/>
                        </a:spcAft>
                      </a:pPr>
                      <a:r>
                        <a:rPr lang="es-ES" sz="1000" dirty="0" smtClean="0">
                          <a:effectLst/>
                          <a:latin typeface="Century Gothic" panose="020B0502020202020204" pitchFamily="34" charset="0"/>
                        </a:rPr>
                        <a:t>Robo </a:t>
                      </a:r>
                      <a:r>
                        <a:rPr lang="es-ES" sz="1000" dirty="0">
                          <a:effectLst/>
                          <a:latin typeface="Century Gothic" panose="020B0502020202020204" pitchFamily="34" charset="0"/>
                        </a:rPr>
                        <a:t>de accesorios a vehículos</a:t>
                      </a:r>
                      <a:endParaRPr lang="es-EC" sz="1000" dirty="0">
                        <a:effectLst/>
                        <a:latin typeface="Century Gothic" panose="020B0502020202020204" pitchFamily="34" charset="0"/>
                        <a:ea typeface="Cambria" panose="02040503050406030204" pitchFamily="18" charset="0"/>
                        <a:cs typeface="Times New Roman" panose="02020603050405020304" pitchFamily="18" charset="0"/>
                      </a:endParaRPr>
                    </a:p>
                  </a:txBody>
                  <a:tcPr marL="68580" marR="68580" marT="0" marB="0" anchor="ctr"/>
                </a:tc>
                <a:tc>
                  <a:txBody>
                    <a:bodyPr/>
                    <a:lstStyle/>
                    <a:p>
                      <a:pPr>
                        <a:spcAft>
                          <a:spcPts val="0"/>
                        </a:spcAft>
                      </a:pPr>
                      <a:r>
                        <a:rPr lang="es-ES" sz="1000">
                          <a:effectLst/>
                          <a:latin typeface="Century Gothic" panose="020B0502020202020204" pitchFamily="34" charset="0"/>
                        </a:rPr>
                        <a:t>Policía Nacional</a:t>
                      </a:r>
                      <a:endParaRPr lang="es-EC" sz="1000">
                        <a:effectLst/>
                        <a:latin typeface="Century Gothic" panose="020B0502020202020204" pitchFamily="34" charset="0"/>
                      </a:endParaRPr>
                    </a:p>
                    <a:p>
                      <a:pPr algn="just">
                        <a:spcAft>
                          <a:spcPts val="0"/>
                        </a:spcAft>
                      </a:pPr>
                      <a:r>
                        <a:rPr lang="es-ES" sz="1000">
                          <a:effectLst/>
                          <a:latin typeface="Century Gothic" panose="020B0502020202020204" pitchFamily="34" charset="0"/>
                        </a:rPr>
                        <a:t> </a:t>
                      </a:r>
                      <a:endParaRPr lang="es-EC" sz="1000">
                        <a:effectLst/>
                        <a:latin typeface="Century Gothic" panose="020B0502020202020204" pitchFamily="34" charset="0"/>
                        <a:ea typeface="Cambria" panose="02040503050406030204" pitchFamily="18" charset="0"/>
                        <a:cs typeface="Times New Roman" panose="02020603050405020304" pitchFamily="18" charset="0"/>
                      </a:endParaRPr>
                    </a:p>
                  </a:txBody>
                  <a:tcPr marL="68580" marR="68580" marT="0" marB="0" anchor="ctr"/>
                </a:tc>
                <a:tc>
                  <a:txBody>
                    <a:bodyPr/>
                    <a:lstStyle/>
                    <a:p>
                      <a:pPr algn="just">
                        <a:spcAft>
                          <a:spcPts val="0"/>
                        </a:spcAft>
                      </a:pPr>
                      <a:r>
                        <a:rPr lang="es-ES" sz="1000" dirty="0">
                          <a:effectLst/>
                          <a:latin typeface="Century Gothic" panose="020B0502020202020204" pitchFamily="34" charset="0"/>
                        </a:rPr>
                        <a:t>Operativos permanentes en parques metropolitanos y emblemáticos.</a:t>
                      </a:r>
                      <a:endParaRPr lang="es-EC" sz="1000" dirty="0">
                        <a:effectLst/>
                        <a:latin typeface="Century Gothic" panose="020B0502020202020204" pitchFamily="34" charset="0"/>
                        <a:ea typeface="Cambria" panose="02040503050406030204" pitchFamily="18" charset="0"/>
                        <a:cs typeface="Times New Roman" panose="02020603050405020304" pitchFamily="18" charset="0"/>
                      </a:endParaRPr>
                    </a:p>
                  </a:txBody>
                  <a:tcPr marL="68580" marR="68580" marT="0" marB="0" anchor="ctr"/>
                </a:tc>
                <a:tc>
                  <a:txBody>
                    <a:bodyPr/>
                    <a:lstStyle/>
                    <a:p>
                      <a:pPr algn="just">
                        <a:spcAft>
                          <a:spcPts val="0"/>
                        </a:spcAft>
                      </a:pPr>
                      <a:r>
                        <a:rPr lang="es-ES" sz="1000" dirty="0">
                          <a:effectLst/>
                          <a:latin typeface="Century Gothic" panose="020B0502020202020204" pitchFamily="34" charset="0"/>
                        </a:rPr>
                        <a:t>Rondas de vigilancia apoyo a personal de </a:t>
                      </a:r>
                      <a:r>
                        <a:rPr lang="es-ES" sz="1000" dirty="0" err="1">
                          <a:effectLst/>
                          <a:latin typeface="Century Gothic" panose="020B0502020202020204" pitchFamily="34" charset="0"/>
                        </a:rPr>
                        <a:t>guardaparques</a:t>
                      </a:r>
                      <a:r>
                        <a:rPr lang="es-ES" sz="1000" dirty="0" smtClean="0">
                          <a:effectLst/>
                          <a:latin typeface="Century Gothic" panose="020B0502020202020204" pitchFamily="34" charset="0"/>
                        </a:rPr>
                        <a:t>.</a:t>
                      </a:r>
                      <a:endParaRPr lang="es-EC" sz="1000" dirty="0">
                        <a:effectLst/>
                        <a:latin typeface="Century Gothic" panose="020B0502020202020204" pitchFamily="34" charset="0"/>
                      </a:endParaRPr>
                    </a:p>
                  </a:txBody>
                  <a:tcPr marL="68580" marR="68580" marT="0" marB="0" anchor="ctr"/>
                </a:tc>
                <a:extLst>
                  <a:ext uri="{0D108BD9-81ED-4DB2-BD59-A6C34878D82A}">
                    <a16:rowId xmlns:a16="http://schemas.microsoft.com/office/drawing/2014/main" val="2027882495"/>
                  </a:ext>
                </a:extLst>
              </a:tr>
              <a:tr h="588237">
                <a:tc>
                  <a:txBody>
                    <a:bodyPr/>
                    <a:lstStyle/>
                    <a:p>
                      <a:pPr algn="just">
                        <a:spcAft>
                          <a:spcPts val="0"/>
                        </a:spcAft>
                      </a:pPr>
                      <a:r>
                        <a:rPr lang="es-ES" sz="1000" dirty="0" smtClean="0">
                          <a:effectLst/>
                          <a:latin typeface="Century Gothic" panose="020B0502020202020204" pitchFamily="34" charset="0"/>
                        </a:rPr>
                        <a:t>Consumo </a:t>
                      </a:r>
                      <a:r>
                        <a:rPr lang="es-ES" sz="1000" dirty="0">
                          <a:effectLst/>
                          <a:latin typeface="Century Gothic" panose="020B0502020202020204" pitchFamily="34" charset="0"/>
                        </a:rPr>
                        <a:t>y tráfico de sustancias ilícitas sujetas a fiscalización </a:t>
                      </a:r>
                      <a:endParaRPr lang="es-EC" sz="1000" dirty="0">
                        <a:effectLst/>
                        <a:latin typeface="Century Gothic" panose="020B0502020202020204" pitchFamily="34" charset="0"/>
                        <a:ea typeface="Cambria" panose="02040503050406030204" pitchFamily="18" charset="0"/>
                        <a:cs typeface="Times New Roman" panose="02020603050405020304" pitchFamily="18" charset="0"/>
                      </a:endParaRPr>
                    </a:p>
                  </a:txBody>
                  <a:tcPr marL="68580" marR="68580" marT="0" marB="0" anchor="ctr"/>
                </a:tc>
                <a:tc>
                  <a:txBody>
                    <a:bodyPr/>
                    <a:lstStyle/>
                    <a:p>
                      <a:pPr algn="just">
                        <a:spcAft>
                          <a:spcPts val="0"/>
                        </a:spcAft>
                      </a:pPr>
                      <a:r>
                        <a:rPr lang="es-ES" sz="1000" dirty="0">
                          <a:effectLst/>
                          <a:latin typeface="Century Gothic" panose="020B0502020202020204" pitchFamily="34" charset="0"/>
                        </a:rPr>
                        <a:t>Policía Nacional, Dirección de Antinarcóticos</a:t>
                      </a:r>
                      <a:endParaRPr lang="es-EC" sz="1000" dirty="0">
                        <a:effectLst/>
                        <a:latin typeface="Century Gothic" panose="020B0502020202020204" pitchFamily="34" charset="0"/>
                      </a:endParaRPr>
                    </a:p>
                    <a:p>
                      <a:pPr algn="just">
                        <a:spcAft>
                          <a:spcPts val="0"/>
                        </a:spcAft>
                      </a:pPr>
                      <a:r>
                        <a:rPr lang="es-ES" sz="1000" dirty="0">
                          <a:effectLst/>
                          <a:latin typeface="Century Gothic" panose="020B0502020202020204" pitchFamily="34" charset="0"/>
                        </a:rPr>
                        <a:t> </a:t>
                      </a:r>
                      <a:endParaRPr lang="es-EC" sz="1000" dirty="0">
                        <a:effectLst/>
                        <a:latin typeface="Century Gothic" panose="020B0502020202020204" pitchFamily="34" charset="0"/>
                        <a:ea typeface="Cambria" panose="02040503050406030204" pitchFamily="18" charset="0"/>
                        <a:cs typeface="Times New Roman" panose="02020603050405020304" pitchFamily="18" charset="0"/>
                      </a:endParaRPr>
                    </a:p>
                  </a:txBody>
                  <a:tcPr marL="68580" marR="68580" marT="0" marB="0" anchor="ctr"/>
                </a:tc>
                <a:tc>
                  <a:txBody>
                    <a:bodyPr/>
                    <a:lstStyle/>
                    <a:p>
                      <a:pPr algn="just">
                        <a:spcAft>
                          <a:spcPts val="0"/>
                        </a:spcAft>
                      </a:pPr>
                      <a:r>
                        <a:rPr lang="es-ES" sz="1000">
                          <a:effectLst/>
                          <a:latin typeface="Century Gothic" panose="020B0502020202020204" pitchFamily="34" charset="0"/>
                        </a:rPr>
                        <a:t>Operativos permanentes en parques metropolitanos y emblemáticos.</a:t>
                      </a:r>
                      <a:endParaRPr lang="es-EC" sz="1000">
                        <a:effectLst/>
                        <a:latin typeface="Century Gothic" panose="020B0502020202020204" pitchFamily="34" charset="0"/>
                        <a:ea typeface="Cambria" panose="02040503050406030204" pitchFamily="18" charset="0"/>
                        <a:cs typeface="Times New Roman" panose="02020603050405020304" pitchFamily="18" charset="0"/>
                      </a:endParaRPr>
                    </a:p>
                  </a:txBody>
                  <a:tcPr marL="68580" marR="68580" marT="0" marB="0" anchor="ctr"/>
                </a:tc>
                <a:tc>
                  <a:txBody>
                    <a:bodyPr/>
                    <a:lstStyle/>
                    <a:p>
                      <a:pPr algn="just">
                        <a:spcAft>
                          <a:spcPts val="0"/>
                        </a:spcAft>
                      </a:pPr>
                      <a:r>
                        <a:rPr lang="es-ES" sz="1000" dirty="0">
                          <a:effectLst/>
                          <a:latin typeface="Century Gothic" panose="020B0502020202020204" pitchFamily="34" charset="0"/>
                        </a:rPr>
                        <a:t>Agentes especializados delegados en Parque La Carolina, Parque El Ejido, Arbolito y La Alameda</a:t>
                      </a:r>
                      <a:endParaRPr lang="es-EC" sz="1000" dirty="0">
                        <a:effectLst/>
                        <a:latin typeface="Century Gothic" panose="020B0502020202020204" pitchFamily="34" charset="0"/>
                        <a:ea typeface="Cambria" panose="020405030504060302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2691091615"/>
                  </a:ext>
                </a:extLst>
              </a:tr>
              <a:tr h="588237">
                <a:tc>
                  <a:txBody>
                    <a:bodyPr/>
                    <a:lstStyle/>
                    <a:p>
                      <a:pPr algn="just">
                        <a:spcAft>
                          <a:spcPts val="0"/>
                        </a:spcAft>
                      </a:pPr>
                      <a:r>
                        <a:rPr lang="es-ES" sz="1000" dirty="0" smtClean="0">
                          <a:effectLst/>
                          <a:latin typeface="Century Gothic" panose="020B0502020202020204" pitchFamily="34" charset="0"/>
                        </a:rPr>
                        <a:t>Personas </a:t>
                      </a:r>
                      <a:r>
                        <a:rPr lang="es-ES" sz="1000" dirty="0">
                          <a:effectLst/>
                          <a:latin typeface="Century Gothic" panose="020B0502020202020204" pitchFamily="34" charset="0"/>
                        </a:rPr>
                        <a:t>en situación de calle</a:t>
                      </a:r>
                      <a:endParaRPr lang="es-EC" sz="1000" dirty="0">
                        <a:effectLst/>
                        <a:latin typeface="Century Gothic" panose="020B0502020202020204" pitchFamily="34" charset="0"/>
                        <a:ea typeface="Cambria" panose="02040503050406030204" pitchFamily="18" charset="0"/>
                        <a:cs typeface="Times New Roman" panose="02020603050405020304" pitchFamily="18" charset="0"/>
                      </a:endParaRPr>
                    </a:p>
                  </a:txBody>
                  <a:tcPr marL="68580" marR="68580" marT="0" marB="0" anchor="ctr"/>
                </a:tc>
                <a:tc>
                  <a:txBody>
                    <a:bodyPr/>
                    <a:lstStyle/>
                    <a:p>
                      <a:pPr algn="just">
                        <a:spcAft>
                          <a:spcPts val="0"/>
                        </a:spcAft>
                      </a:pPr>
                      <a:r>
                        <a:rPr lang="es-ES" sz="1000" dirty="0">
                          <a:effectLst/>
                          <a:latin typeface="Century Gothic" panose="020B0502020202020204" pitchFamily="34" charset="0"/>
                        </a:rPr>
                        <a:t>Patronato San José</a:t>
                      </a:r>
                      <a:endParaRPr lang="es-EC" sz="1000" dirty="0">
                        <a:effectLst/>
                        <a:latin typeface="Century Gothic" panose="020B0502020202020204" pitchFamily="34" charset="0"/>
                      </a:endParaRPr>
                    </a:p>
                    <a:p>
                      <a:pPr algn="just">
                        <a:spcAft>
                          <a:spcPts val="0"/>
                        </a:spcAft>
                      </a:pPr>
                      <a:r>
                        <a:rPr lang="es-ES" sz="1000" dirty="0">
                          <a:effectLst/>
                          <a:latin typeface="Century Gothic" panose="020B0502020202020204" pitchFamily="34" charset="0"/>
                        </a:rPr>
                        <a:t>Policía de Migración</a:t>
                      </a:r>
                      <a:endParaRPr lang="es-EC" sz="1000" dirty="0">
                        <a:effectLst/>
                        <a:latin typeface="Century Gothic" panose="020B0502020202020204" pitchFamily="34" charset="0"/>
                      </a:endParaRPr>
                    </a:p>
                    <a:p>
                      <a:pPr algn="just">
                        <a:spcAft>
                          <a:spcPts val="0"/>
                        </a:spcAft>
                      </a:pPr>
                      <a:r>
                        <a:rPr lang="es-ES" sz="1000" dirty="0">
                          <a:effectLst/>
                          <a:latin typeface="Century Gothic" panose="020B0502020202020204" pitchFamily="34" charset="0"/>
                        </a:rPr>
                        <a:t>Secretaria de Inclusión Social  </a:t>
                      </a:r>
                      <a:endParaRPr lang="es-EC" sz="1000" dirty="0">
                        <a:effectLst/>
                        <a:latin typeface="Century Gothic" panose="020B0502020202020204" pitchFamily="34" charset="0"/>
                        <a:ea typeface="Cambria" panose="02040503050406030204" pitchFamily="18" charset="0"/>
                        <a:cs typeface="Times New Roman" panose="02020603050405020304" pitchFamily="18" charset="0"/>
                      </a:endParaRPr>
                    </a:p>
                  </a:txBody>
                  <a:tcPr marL="68580" marR="68580" marT="0" marB="0" anchor="ctr"/>
                </a:tc>
                <a:tc>
                  <a:txBody>
                    <a:bodyPr/>
                    <a:lstStyle/>
                    <a:p>
                      <a:pPr algn="just">
                        <a:spcAft>
                          <a:spcPts val="0"/>
                        </a:spcAft>
                      </a:pPr>
                      <a:r>
                        <a:rPr lang="es-ES" sz="1000" dirty="0">
                          <a:effectLst/>
                          <a:latin typeface="Century Gothic" panose="020B0502020202020204" pitchFamily="34" charset="0"/>
                        </a:rPr>
                        <a:t>Operativos permanentes en parques metropolitanos y emblemáticos</a:t>
                      </a:r>
                      <a:endParaRPr lang="es-EC" sz="1000" dirty="0">
                        <a:effectLst/>
                        <a:latin typeface="Century Gothic" panose="020B0502020202020204" pitchFamily="34" charset="0"/>
                        <a:ea typeface="Cambria" panose="02040503050406030204" pitchFamily="18" charset="0"/>
                        <a:cs typeface="Times New Roman" panose="02020603050405020304" pitchFamily="18" charset="0"/>
                      </a:endParaRPr>
                    </a:p>
                  </a:txBody>
                  <a:tcPr marL="68580" marR="68580" marT="0" marB="0" anchor="ctr"/>
                </a:tc>
                <a:tc>
                  <a:txBody>
                    <a:bodyPr/>
                    <a:lstStyle/>
                    <a:p>
                      <a:pPr algn="just">
                        <a:spcAft>
                          <a:spcPts val="0"/>
                        </a:spcAft>
                      </a:pPr>
                      <a:r>
                        <a:rPr lang="es-ES" sz="1000" dirty="0">
                          <a:effectLst/>
                          <a:latin typeface="Century Gothic" panose="020B0502020202020204" pitchFamily="34" charset="0"/>
                        </a:rPr>
                        <a:t>Acciones permanentes para atender personas habitando en parque El Ejido, Parque Arbolito y Parque La Carolina</a:t>
                      </a:r>
                      <a:r>
                        <a:rPr lang="es-ES" sz="1000" dirty="0" smtClean="0">
                          <a:effectLst/>
                          <a:latin typeface="Century Gothic" panose="020B0502020202020204" pitchFamily="34" charset="0"/>
                        </a:rPr>
                        <a:t>.</a:t>
                      </a:r>
                      <a:r>
                        <a:rPr lang="es-ES" sz="1000" dirty="0">
                          <a:effectLst/>
                          <a:latin typeface="Century Gothic" panose="020B0502020202020204" pitchFamily="34" charset="0"/>
                        </a:rPr>
                        <a:t> </a:t>
                      </a:r>
                      <a:endParaRPr lang="es-EC" sz="1000" dirty="0">
                        <a:effectLst/>
                        <a:latin typeface="Century Gothic" panose="020B0502020202020204" pitchFamily="34" charset="0"/>
                        <a:ea typeface="Cambria" panose="020405030504060302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4012208188"/>
                  </a:ext>
                </a:extLst>
              </a:tr>
            </a:tbl>
          </a:graphicData>
        </a:graphic>
      </p:graphicFrame>
      <p:sp>
        <p:nvSpPr>
          <p:cNvPr id="2" name="Rectángulo 1"/>
          <p:cNvSpPr/>
          <p:nvPr/>
        </p:nvSpPr>
        <p:spPr>
          <a:xfrm>
            <a:off x="8845023" y="23100"/>
            <a:ext cx="1816523" cy="430887"/>
          </a:xfrm>
          <a:prstGeom prst="rect">
            <a:avLst/>
          </a:prstGeom>
        </p:spPr>
        <p:txBody>
          <a:bodyPr wrap="none">
            <a:spAutoFit/>
          </a:bodyPr>
          <a:lstStyle/>
          <a:p>
            <a:r>
              <a:rPr lang="es-EC" sz="2200" b="1" dirty="0" smtClean="0">
                <a:solidFill>
                  <a:schemeClr val="accent5"/>
                </a:solidFill>
                <a:latin typeface="Century Gothic" panose="020B0502020202020204" pitchFamily="34" charset="0"/>
                <a:ea typeface="Calibri" panose="020F0502020204030204" pitchFamily="34" charset="0"/>
                <a:cs typeface="Times New Roman" panose="02020603050405020304" pitchFamily="18" charset="0"/>
              </a:rPr>
              <a:t>15</a:t>
            </a:r>
            <a:r>
              <a:rPr lang="es-EC" dirty="0" smtClean="0">
                <a:latin typeface="Century Gothic" panose="020B0502020202020204" pitchFamily="34" charset="0"/>
                <a:ea typeface="Calibri" panose="020F0502020204030204" pitchFamily="34" charset="0"/>
                <a:cs typeface="Times New Roman" panose="02020603050405020304" pitchFamily="18" charset="0"/>
              </a:rPr>
              <a:t> </a:t>
            </a:r>
            <a:r>
              <a:rPr lang="es-EC" sz="1200" dirty="0" smtClean="0">
                <a:solidFill>
                  <a:schemeClr val="bg2">
                    <a:lumMod val="50000"/>
                  </a:schemeClr>
                </a:solidFill>
                <a:latin typeface="Century Gothic" panose="020B0502020202020204" pitchFamily="34" charset="0"/>
                <a:ea typeface="Calibri" panose="020F0502020204030204" pitchFamily="34" charset="0"/>
                <a:cs typeface="Times New Roman" panose="02020603050405020304" pitchFamily="18" charset="0"/>
              </a:rPr>
              <a:t>mesas generales</a:t>
            </a:r>
            <a:endParaRPr lang="es-EC" sz="1200" dirty="0">
              <a:solidFill>
                <a:schemeClr val="bg2">
                  <a:lumMod val="50000"/>
                </a:schemeClr>
              </a:solidFill>
            </a:endParaRPr>
          </a:p>
        </p:txBody>
      </p:sp>
      <p:sp>
        <p:nvSpPr>
          <p:cNvPr id="3" name="Rectángulo 2"/>
          <p:cNvSpPr/>
          <p:nvPr/>
        </p:nvSpPr>
        <p:spPr>
          <a:xfrm>
            <a:off x="8875669" y="1950733"/>
            <a:ext cx="2967958" cy="1047466"/>
          </a:xfrm>
          <a:prstGeom prst="rect">
            <a:avLst/>
          </a:prstGeom>
        </p:spPr>
        <p:txBody>
          <a:bodyPr wrap="square">
            <a:spAutoFit/>
          </a:bodyPr>
          <a:lstStyle/>
          <a:p>
            <a:pPr algn="just">
              <a:lnSpc>
                <a:spcPct val="107000"/>
              </a:lnSpc>
            </a:pPr>
            <a:r>
              <a:rPr lang="es-EC" sz="1200" b="1" dirty="0" smtClean="0">
                <a:solidFill>
                  <a:schemeClr val="accent5"/>
                </a:solidFill>
                <a:latin typeface="Century Gothic" panose="020B0502020202020204" pitchFamily="34" charset="0"/>
                <a:ea typeface="Calibri" panose="020F0502020204030204" pitchFamily="34" charset="0"/>
                <a:cs typeface="Times New Roman" panose="02020603050405020304" pitchFamily="18" charset="0"/>
              </a:rPr>
              <a:t>Implementación de cámaras </a:t>
            </a:r>
            <a:r>
              <a:rPr lang="es-EC" sz="1200" b="1" dirty="0">
                <a:solidFill>
                  <a:schemeClr val="accent5"/>
                </a:solidFill>
                <a:latin typeface="Century Gothic" panose="020B0502020202020204" pitchFamily="34" charset="0"/>
                <a:ea typeface="Calibri" panose="020F0502020204030204" pitchFamily="34" charset="0"/>
                <a:cs typeface="Times New Roman" panose="02020603050405020304" pitchFamily="18" charset="0"/>
              </a:rPr>
              <a:t>de vigilancia, perifoneo y botón de auxilio</a:t>
            </a:r>
            <a:r>
              <a:rPr lang="es-EC" sz="1100" dirty="0">
                <a:latin typeface="Century Gothic" panose="020B0502020202020204" pitchFamily="34" charset="0"/>
                <a:ea typeface="Calibri" panose="020F0502020204030204" pitchFamily="34" charset="0"/>
                <a:cs typeface="Times New Roman" panose="02020603050405020304" pitchFamily="18" charset="0"/>
              </a:rPr>
              <a:t>.</a:t>
            </a:r>
          </a:p>
          <a:p>
            <a:pPr algn="just">
              <a:lnSpc>
                <a:spcPct val="107000"/>
              </a:lnSpc>
            </a:pPr>
            <a:r>
              <a:rPr lang="es-EC" sz="1100" dirty="0" smtClean="0">
                <a:solidFill>
                  <a:schemeClr val="bg2">
                    <a:lumMod val="50000"/>
                  </a:schemeClr>
                </a:solidFill>
                <a:latin typeface="Century Gothic" panose="020B0502020202020204" pitchFamily="34" charset="0"/>
                <a:ea typeface="Calibri" panose="020F0502020204030204" pitchFamily="34" charset="0"/>
                <a:cs typeface="Times New Roman" panose="02020603050405020304" pitchFamily="18" charset="0"/>
              </a:rPr>
              <a:t>Servicio </a:t>
            </a:r>
            <a:r>
              <a:rPr lang="es-EC" sz="1100" dirty="0">
                <a:solidFill>
                  <a:schemeClr val="bg2">
                    <a:lumMod val="50000"/>
                  </a:schemeClr>
                </a:solidFill>
                <a:latin typeface="Century Gothic" panose="020B0502020202020204" pitchFamily="34" charset="0"/>
                <a:ea typeface="Calibri" panose="020F0502020204030204" pitchFamily="34" charset="0"/>
                <a:cs typeface="Times New Roman" panose="02020603050405020304" pitchFamily="18" charset="0"/>
              </a:rPr>
              <a:t>Integrado de Seguridad Ecu 911 </a:t>
            </a:r>
            <a:endParaRPr lang="es-EC" sz="1100" dirty="0" smtClean="0">
              <a:solidFill>
                <a:schemeClr val="bg2">
                  <a:lumMod val="50000"/>
                </a:schemeClr>
              </a:solidFill>
              <a:latin typeface="Century Gothic" panose="020B0502020202020204" pitchFamily="34" charset="0"/>
              <a:ea typeface="Calibri" panose="020F0502020204030204" pitchFamily="34" charset="0"/>
              <a:cs typeface="Times New Roman" panose="02020603050405020304" pitchFamily="18" charset="0"/>
            </a:endParaRPr>
          </a:p>
          <a:p>
            <a:pPr algn="just">
              <a:lnSpc>
                <a:spcPct val="107000"/>
              </a:lnSpc>
            </a:pPr>
            <a:r>
              <a:rPr lang="es-EC" sz="1100" dirty="0" smtClean="0">
                <a:solidFill>
                  <a:schemeClr val="bg2">
                    <a:lumMod val="50000"/>
                  </a:schemeClr>
                </a:solidFill>
                <a:latin typeface="Century Gothic" panose="020B0502020202020204" pitchFamily="34" charset="0"/>
                <a:ea typeface="Calibri" panose="020F0502020204030204" pitchFamily="34" charset="0"/>
                <a:cs typeface="Times New Roman" panose="02020603050405020304" pitchFamily="18" charset="0"/>
              </a:rPr>
              <a:t>EP EMSEGURIDAD</a:t>
            </a:r>
          </a:p>
        </p:txBody>
      </p:sp>
      <p:sp>
        <p:nvSpPr>
          <p:cNvPr id="12" name="Rectángulo 11"/>
          <p:cNvSpPr/>
          <p:nvPr/>
        </p:nvSpPr>
        <p:spPr>
          <a:xfrm>
            <a:off x="8853881" y="1269853"/>
            <a:ext cx="3079265" cy="685188"/>
          </a:xfrm>
          <a:prstGeom prst="rect">
            <a:avLst/>
          </a:prstGeom>
        </p:spPr>
        <p:txBody>
          <a:bodyPr wrap="square">
            <a:spAutoFit/>
          </a:bodyPr>
          <a:lstStyle/>
          <a:p>
            <a:pPr algn="just">
              <a:lnSpc>
                <a:spcPct val="107000"/>
              </a:lnSpc>
            </a:pPr>
            <a:r>
              <a:rPr lang="es-EC" sz="1200" b="1" dirty="0" smtClean="0">
                <a:solidFill>
                  <a:schemeClr val="accent5"/>
                </a:solidFill>
                <a:latin typeface="Century Gothic" panose="020B0502020202020204" pitchFamily="34" charset="0"/>
                <a:ea typeface="Calibri" panose="020F0502020204030204" pitchFamily="34" charset="0"/>
                <a:cs typeface="Times New Roman" panose="02020603050405020304" pitchFamily="18" charset="0"/>
              </a:rPr>
              <a:t>Convenio de Uso de Espacios para Puntos Base de Seguridad Pública </a:t>
            </a:r>
            <a:endParaRPr lang="es-EC" sz="1200" dirty="0">
              <a:latin typeface="Century Gothic" panose="020B0502020202020204" pitchFamily="34" charset="0"/>
              <a:ea typeface="Calibri" panose="020F0502020204030204" pitchFamily="34" charset="0"/>
              <a:cs typeface="Times New Roman" panose="02020603050405020304" pitchFamily="18" charset="0"/>
            </a:endParaRPr>
          </a:p>
          <a:p>
            <a:pPr algn="just">
              <a:lnSpc>
                <a:spcPct val="107000"/>
              </a:lnSpc>
            </a:pPr>
            <a:r>
              <a:rPr lang="es-EC" sz="1200" b="1" dirty="0" smtClean="0">
                <a:solidFill>
                  <a:schemeClr val="bg2">
                    <a:lumMod val="50000"/>
                  </a:schemeClr>
                </a:solidFill>
                <a:latin typeface="Century Gothic" panose="020B0502020202020204" pitchFamily="34" charset="0"/>
                <a:ea typeface="Calibri" panose="020F0502020204030204" pitchFamily="34" charset="0"/>
                <a:cs typeface="Times New Roman" panose="02020603050405020304" pitchFamily="18" charset="0"/>
              </a:rPr>
              <a:t>Unidad de Policía Nacional Montada </a:t>
            </a:r>
          </a:p>
        </p:txBody>
      </p:sp>
      <p:sp>
        <p:nvSpPr>
          <p:cNvPr id="5" name="Rectángulo 4"/>
          <p:cNvSpPr/>
          <p:nvPr/>
        </p:nvSpPr>
        <p:spPr>
          <a:xfrm>
            <a:off x="2551089" y="1331374"/>
            <a:ext cx="2666114" cy="861774"/>
          </a:xfrm>
          <a:prstGeom prst="rect">
            <a:avLst/>
          </a:prstGeom>
        </p:spPr>
        <p:txBody>
          <a:bodyPr wrap="none">
            <a:spAutoFit/>
          </a:bodyPr>
          <a:lstStyle/>
          <a:p>
            <a:pPr algn="r"/>
            <a:r>
              <a:rPr lang="es-EC" b="1" dirty="0" smtClean="0">
                <a:solidFill>
                  <a:schemeClr val="accent5"/>
                </a:solidFill>
                <a:latin typeface="Century Gothic" panose="020B0502020202020204" pitchFamily="34" charset="0"/>
                <a:ea typeface="Calibri" panose="020F0502020204030204" pitchFamily="34" charset="0"/>
                <a:cs typeface="Times New Roman" panose="02020603050405020304" pitchFamily="18" charset="0"/>
              </a:rPr>
              <a:t>Seguridad Ciudadana</a:t>
            </a:r>
          </a:p>
          <a:p>
            <a:pPr algn="r"/>
            <a:r>
              <a:rPr lang="es-EC" b="1" dirty="0" smtClean="0">
                <a:solidFill>
                  <a:schemeClr val="accent5"/>
                </a:solidFill>
                <a:latin typeface="Century Gothic" panose="020B0502020202020204" pitchFamily="34" charset="0"/>
                <a:ea typeface="Calibri" panose="020F0502020204030204" pitchFamily="34" charset="0"/>
                <a:cs typeface="Times New Roman" panose="02020603050405020304" pitchFamily="18" charset="0"/>
              </a:rPr>
              <a:t>y Control</a:t>
            </a:r>
          </a:p>
          <a:p>
            <a:pPr algn="r"/>
            <a:r>
              <a:rPr lang="es-ES" sz="1400" dirty="0">
                <a:solidFill>
                  <a:schemeClr val="bg2">
                    <a:lumMod val="50000"/>
                  </a:schemeClr>
                </a:solidFill>
                <a:latin typeface="Century Gothic" panose="020B0502020202020204" pitchFamily="34" charset="0"/>
                <a:ea typeface="Calibri" panose="020F0502020204030204" pitchFamily="34" charset="0"/>
                <a:cs typeface="Times New Roman" panose="02020603050405020304" pitchFamily="18" charset="0"/>
              </a:rPr>
              <a:t>e</a:t>
            </a:r>
            <a:r>
              <a:rPr lang="es-ES" sz="1400" dirty="0" smtClean="0">
                <a:solidFill>
                  <a:schemeClr val="bg2">
                    <a:lumMod val="50000"/>
                  </a:schemeClr>
                </a:solidFill>
                <a:latin typeface="Century Gothic" panose="020B0502020202020204" pitchFamily="34" charset="0"/>
                <a:ea typeface="Calibri" panose="020F0502020204030204" pitchFamily="34" charset="0"/>
                <a:cs typeface="Times New Roman" panose="02020603050405020304" pitchFamily="18" charset="0"/>
              </a:rPr>
              <a:t>n Parques Metropolitanos</a:t>
            </a:r>
            <a:endParaRPr lang="es-EC" sz="1400" dirty="0">
              <a:solidFill>
                <a:schemeClr val="bg2">
                  <a:lumMod val="50000"/>
                </a:schemeClr>
              </a:solidFill>
              <a:latin typeface="Century Gothic" panose="020B0502020202020204" pitchFamily="34" charset="0"/>
              <a:ea typeface="Calibri" panose="020F0502020204030204" pitchFamily="34" charset="0"/>
              <a:cs typeface="Times New Roman" panose="02020603050405020304" pitchFamily="18" charset="0"/>
            </a:endParaRPr>
          </a:p>
        </p:txBody>
      </p:sp>
      <p:sp>
        <p:nvSpPr>
          <p:cNvPr id="6" name="Flecha derecha 5"/>
          <p:cNvSpPr/>
          <p:nvPr/>
        </p:nvSpPr>
        <p:spPr>
          <a:xfrm>
            <a:off x="5293550" y="1455527"/>
            <a:ext cx="374500" cy="484632"/>
          </a:xfrm>
          <a:prstGeom prst="rightArrow">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5" name="Flecha derecha 14"/>
          <p:cNvSpPr/>
          <p:nvPr/>
        </p:nvSpPr>
        <p:spPr>
          <a:xfrm>
            <a:off x="8419927" y="1455527"/>
            <a:ext cx="374500" cy="484632"/>
          </a:xfrm>
          <a:prstGeom prst="rightArrow">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7" name="Imagen 6"/>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3598032" y="297708"/>
            <a:ext cx="1033666" cy="1033666"/>
          </a:xfrm>
          <a:prstGeom prst="rect">
            <a:avLst/>
          </a:prstGeom>
        </p:spPr>
      </p:pic>
      <p:sp>
        <p:nvSpPr>
          <p:cNvPr id="19" name="Rectángulo 18"/>
          <p:cNvSpPr/>
          <p:nvPr/>
        </p:nvSpPr>
        <p:spPr>
          <a:xfrm>
            <a:off x="8875669" y="701158"/>
            <a:ext cx="2911374" cy="430887"/>
          </a:xfrm>
          <a:prstGeom prst="rect">
            <a:avLst/>
          </a:prstGeom>
        </p:spPr>
        <p:txBody>
          <a:bodyPr wrap="none">
            <a:spAutoFit/>
          </a:bodyPr>
          <a:lstStyle/>
          <a:p>
            <a:r>
              <a:rPr lang="es-EC" sz="2200" b="1" dirty="0">
                <a:solidFill>
                  <a:schemeClr val="accent5"/>
                </a:solidFill>
                <a:latin typeface="Century Gothic" panose="020B0502020202020204" pitchFamily="34" charset="0"/>
                <a:ea typeface="Calibri" panose="020F0502020204030204" pitchFamily="34" charset="0"/>
                <a:cs typeface="Times New Roman" panose="02020603050405020304" pitchFamily="18" charset="0"/>
              </a:rPr>
              <a:t>200</a:t>
            </a:r>
            <a:r>
              <a:rPr lang="es-EC" dirty="0">
                <a:latin typeface="Century Gothic" panose="020B0502020202020204" pitchFamily="34" charset="0"/>
                <a:ea typeface="Calibri" panose="020F0502020204030204" pitchFamily="34" charset="0"/>
                <a:cs typeface="Times New Roman" panose="02020603050405020304" pitchFamily="18" charset="0"/>
              </a:rPr>
              <a:t> </a:t>
            </a:r>
            <a:r>
              <a:rPr lang="es-EC" sz="1200" dirty="0" smtClean="0">
                <a:solidFill>
                  <a:schemeClr val="bg2">
                    <a:lumMod val="50000"/>
                  </a:schemeClr>
                </a:solidFill>
                <a:latin typeface="Century Gothic" panose="020B0502020202020204" pitchFamily="34" charset="0"/>
                <a:ea typeface="Calibri" panose="020F0502020204030204" pitchFamily="34" charset="0"/>
                <a:cs typeface="Times New Roman" panose="02020603050405020304" pitchFamily="18" charset="0"/>
              </a:rPr>
              <a:t>operativos interinstitucionales</a:t>
            </a:r>
            <a:endParaRPr lang="es-EC" sz="1200" dirty="0">
              <a:solidFill>
                <a:schemeClr val="bg2">
                  <a:lumMod val="50000"/>
                </a:schemeClr>
              </a:solidFill>
            </a:endParaRPr>
          </a:p>
        </p:txBody>
      </p:sp>
      <p:sp>
        <p:nvSpPr>
          <p:cNvPr id="20" name="Rectángulo 19"/>
          <p:cNvSpPr/>
          <p:nvPr/>
        </p:nvSpPr>
        <p:spPr>
          <a:xfrm>
            <a:off x="8818896" y="266581"/>
            <a:ext cx="2661306" cy="369332"/>
          </a:xfrm>
          <a:prstGeom prst="rect">
            <a:avLst/>
          </a:prstGeom>
        </p:spPr>
        <p:txBody>
          <a:bodyPr wrap="none">
            <a:spAutoFit/>
          </a:bodyPr>
          <a:lstStyle/>
          <a:p>
            <a:r>
              <a:rPr lang="es-EC" dirty="0" smtClean="0">
                <a:latin typeface="Century Gothic" panose="020B0502020202020204" pitchFamily="34" charset="0"/>
                <a:ea typeface="Calibri" panose="020F0502020204030204" pitchFamily="34" charset="0"/>
                <a:cs typeface="Times New Roman" panose="02020603050405020304" pitchFamily="18" charset="0"/>
              </a:rPr>
              <a:t> </a:t>
            </a:r>
            <a:r>
              <a:rPr lang="es-EC" sz="1200" b="1" dirty="0" err="1" smtClean="0">
                <a:solidFill>
                  <a:schemeClr val="accent5"/>
                </a:solidFill>
                <a:latin typeface="Century Gothic" panose="020B0502020202020204" pitchFamily="34" charset="0"/>
                <a:ea typeface="Calibri" panose="020F0502020204030204" pitchFamily="34" charset="0"/>
                <a:cs typeface="Times New Roman" panose="02020603050405020304" pitchFamily="18" charset="0"/>
              </a:rPr>
              <a:t>Adm</a:t>
            </a:r>
            <a:r>
              <a:rPr lang="es-EC" sz="1200" b="1" dirty="0" smtClean="0">
                <a:solidFill>
                  <a:schemeClr val="accent5"/>
                </a:solidFill>
                <a:latin typeface="Century Gothic" panose="020B0502020202020204" pitchFamily="34" charset="0"/>
                <a:ea typeface="Calibri" panose="020F0502020204030204" pitchFamily="34" charset="0"/>
                <a:cs typeface="Times New Roman" panose="02020603050405020304" pitchFamily="18" charset="0"/>
              </a:rPr>
              <a:t>. Zonales  </a:t>
            </a:r>
            <a:r>
              <a:rPr lang="es-EC" sz="1200" dirty="0" smtClean="0">
                <a:solidFill>
                  <a:schemeClr val="bg2">
                    <a:lumMod val="50000"/>
                  </a:schemeClr>
                </a:solidFill>
                <a:latin typeface="Century Gothic" panose="020B0502020202020204" pitchFamily="34" charset="0"/>
                <a:ea typeface="Calibri" panose="020F0502020204030204" pitchFamily="34" charset="0"/>
                <a:cs typeface="Times New Roman" panose="02020603050405020304" pitchFamily="18" charset="0"/>
              </a:rPr>
              <a:t>mesas semanales</a:t>
            </a:r>
            <a:endParaRPr lang="es-EC" sz="1200" dirty="0">
              <a:solidFill>
                <a:schemeClr val="bg2">
                  <a:lumMod val="50000"/>
                </a:schemeClr>
              </a:solidFill>
            </a:endParaRPr>
          </a:p>
        </p:txBody>
      </p:sp>
    </p:spTree>
    <p:extLst>
      <p:ext uri="{BB962C8B-B14F-4D97-AF65-F5344CB8AC3E}">
        <p14:creationId xmlns:p14="http://schemas.microsoft.com/office/powerpoint/2010/main" val="269021363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Imagen 16">
            <a:extLst>
              <a:ext uri="{FF2B5EF4-FFF2-40B4-BE49-F238E27FC236}">
                <a16:creationId xmlns:a16="http://schemas.microsoft.com/office/drawing/2014/main" id="{E75CB538-3F4C-46B9-86ED-E5154D5A6C20}"/>
              </a:ext>
            </a:extLst>
          </p:cNvPr>
          <p:cNvPicPr>
            <a:picLocks noChangeAspect="1"/>
          </p:cNvPicPr>
          <p:nvPr/>
        </p:nvPicPr>
        <p:blipFill>
          <a:blip r:embed="rId2">
            <a:duotone>
              <a:schemeClr val="accent6">
                <a:shade val="45000"/>
                <a:satMod val="135000"/>
              </a:schemeClr>
              <a:prstClr val="white"/>
            </a:duotone>
            <a:extLst>
              <a:ext uri="{BEBA8EAE-BF5A-486C-A8C5-ECC9F3942E4B}">
                <a14:imgProps xmlns:a14="http://schemas.microsoft.com/office/drawing/2010/main">
                  <a14:imgLayer r:embed="rId3">
                    <a14:imgEffect>
                      <a14:colorTemperature colorTemp="15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0" y="3437"/>
            <a:ext cx="12192000" cy="6858000"/>
          </a:xfrm>
          <a:prstGeom prst="rect">
            <a:avLst/>
          </a:prstGeom>
          <a:effectLst/>
        </p:spPr>
      </p:pic>
      <p:pic>
        <p:nvPicPr>
          <p:cNvPr id="18" name="Gráfico 47">
            <a:extLst>
              <a:ext uri="{FF2B5EF4-FFF2-40B4-BE49-F238E27FC236}">
                <a16:creationId xmlns:a16="http://schemas.microsoft.com/office/drawing/2014/main" id="{F91CD457-E956-4879-A093-97D25627C9C1}"/>
              </a:ext>
            </a:extLst>
          </p:cNvPr>
          <p:cNvPicPr>
            <a:picLocks noChangeAspect="1"/>
          </p:cNvPicPr>
          <p:nvPr/>
        </p:nvPicPr>
        <p:blipFill>
          <a:blip r:embed="rId4">
            <a:duotone>
              <a:prstClr val="black"/>
              <a:schemeClr val="accent6">
                <a:tint val="45000"/>
                <a:satMod val="400000"/>
              </a:schemeClr>
            </a:duotone>
            <a:extLst>
              <a:ext uri="{BEBA8EAE-BF5A-486C-A8C5-ECC9F3942E4B}">
                <a14:imgProps xmlns:a14="http://schemas.microsoft.com/office/drawing/2010/main">
                  <a14:imgLayer r:embed="rId5">
                    <a14:imgEffect>
                      <a14:colorTemperature colorTemp="1500"/>
                    </a14:imgEffect>
                    <a14:imgEffect>
                      <a14:saturation sat="400000"/>
                    </a14:imgEffect>
                  </a14:imgLayer>
                </a14:imgProps>
              </a:ext>
              <a:ext uri="{96DAC541-7B7A-43D3-8B79-37D633B846F1}">
                <asvg:svgBlip xmlns="" xmlns:asvg="http://schemas.microsoft.com/office/drawing/2016/SVG/main" r:embed="rId6"/>
              </a:ext>
            </a:extLst>
          </a:blip>
          <a:stretch>
            <a:fillRect/>
          </a:stretch>
        </p:blipFill>
        <p:spPr>
          <a:xfrm>
            <a:off x="10018185" y="6206712"/>
            <a:ext cx="2055135" cy="603534"/>
          </a:xfrm>
          <a:prstGeom prst="rect">
            <a:avLst/>
          </a:prstGeom>
        </p:spPr>
      </p:pic>
      <p:sp>
        <p:nvSpPr>
          <p:cNvPr id="27" name="CuadroTexto 26">
            <a:extLst>
              <a:ext uri="{FF2B5EF4-FFF2-40B4-BE49-F238E27FC236}">
                <a16:creationId xmlns:a16="http://schemas.microsoft.com/office/drawing/2014/main" id="{E438DB70-7923-4BDF-BB24-C28F31017778}"/>
              </a:ext>
            </a:extLst>
          </p:cNvPr>
          <p:cNvSpPr txBox="1"/>
          <p:nvPr/>
        </p:nvSpPr>
        <p:spPr>
          <a:xfrm>
            <a:off x="2685034" y="6290423"/>
            <a:ext cx="8392126" cy="307777"/>
          </a:xfrm>
          <a:prstGeom prst="rect">
            <a:avLst/>
          </a:prstGeom>
          <a:noFill/>
        </p:spPr>
        <p:txBody>
          <a:bodyPr wrap="square" rtlCol="0">
            <a:spAutoFit/>
          </a:bodyPr>
          <a:lstStyle>
            <a:defPPr>
              <a:defRPr lang="es-EC"/>
            </a:defPPr>
            <a:lvl1pPr>
              <a:defRPr sz="1600">
                <a:solidFill>
                  <a:schemeClr val="tx1">
                    <a:lumMod val="50000"/>
                    <a:lumOff val="50000"/>
                  </a:schemeClr>
                </a:solidFill>
                <a:latin typeface="Century Gothic" panose="020B0502020202020204" pitchFamily="34" charset="0"/>
              </a:defRPr>
            </a:lvl1pPr>
          </a:lstStyle>
          <a:p>
            <a:r>
              <a:rPr lang="en-US" sz="1400" b="1" dirty="0" smtClean="0"/>
              <a:t>ILUMINACIÓN DE PARQUES </a:t>
            </a:r>
            <a:endParaRPr lang="es-EC" sz="1400" b="1" dirty="0"/>
          </a:p>
        </p:txBody>
      </p:sp>
      <p:sp>
        <p:nvSpPr>
          <p:cNvPr id="24" name="Rectángulo 23"/>
          <p:cNvSpPr/>
          <p:nvPr/>
        </p:nvSpPr>
        <p:spPr>
          <a:xfrm>
            <a:off x="0" y="2846727"/>
            <a:ext cx="2261881" cy="830997"/>
          </a:xfrm>
          <a:prstGeom prst="rect">
            <a:avLst/>
          </a:prstGeom>
          <a:noFill/>
        </p:spPr>
        <p:txBody>
          <a:bodyPr wrap="square" rtlCol="0">
            <a:spAutoFit/>
          </a:bodyPr>
          <a:lstStyle/>
          <a:p>
            <a:pPr algn="ctr"/>
            <a:r>
              <a:rPr lang="es-ES" sz="1600" b="1" dirty="0" smtClean="0">
                <a:solidFill>
                  <a:schemeClr val="bg1"/>
                </a:solidFill>
                <a:latin typeface="Century Gothic" panose="020B0502020202020204" pitchFamily="34" charset="0"/>
              </a:rPr>
              <a:t>ILUMINACIÓN</a:t>
            </a:r>
          </a:p>
          <a:p>
            <a:pPr algn="ctr"/>
            <a:r>
              <a:rPr lang="es-ES" sz="1600" b="1" dirty="0" smtClean="0">
                <a:solidFill>
                  <a:schemeClr val="bg1"/>
                </a:solidFill>
                <a:latin typeface="Century Gothic" panose="020B0502020202020204" pitchFamily="34" charset="0"/>
              </a:rPr>
              <a:t>en </a:t>
            </a:r>
          </a:p>
          <a:p>
            <a:pPr algn="ctr"/>
            <a:r>
              <a:rPr lang="es-ES" sz="1600" b="1" dirty="0" smtClean="0">
                <a:solidFill>
                  <a:schemeClr val="bg1"/>
                </a:solidFill>
                <a:latin typeface="Century Gothic" panose="020B0502020202020204" pitchFamily="34" charset="0"/>
              </a:rPr>
              <a:t>PARQUES DEL DMQ</a:t>
            </a:r>
            <a:endParaRPr lang="es-EC" sz="1600" b="1" dirty="0">
              <a:solidFill>
                <a:schemeClr val="bg1"/>
              </a:solidFill>
              <a:latin typeface="Century Gothic" panose="020B0502020202020204" pitchFamily="34" charset="0"/>
            </a:endParaRPr>
          </a:p>
        </p:txBody>
      </p:sp>
      <p:sp>
        <p:nvSpPr>
          <p:cNvPr id="20" name="Rectángulo 19"/>
          <p:cNvSpPr/>
          <p:nvPr/>
        </p:nvSpPr>
        <p:spPr>
          <a:xfrm>
            <a:off x="5571489" y="2748804"/>
            <a:ext cx="2400016" cy="830997"/>
          </a:xfrm>
          <a:prstGeom prst="rect">
            <a:avLst/>
          </a:prstGeom>
        </p:spPr>
        <p:txBody>
          <a:bodyPr wrap="none">
            <a:spAutoFit/>
          </a:bodyPr>
          <a:lstStyle/>
          <a:p>
            <a:pPr algn="ctr"/>
            <a:r>
              <a:rPr lang="es-EC" sz="2000" b="1" dirty="0">
                <a:solidFill>
                  <a:schemeClr val="accent4"/>
                </a:solidFill>
                <a:latin typeface="Century Gothic" panose="020B0502020202020204" pitchFamily="34" charset="0"/>
                <a:ea typeface="Calibri" panose="020F0502020204030204" pitchFamily="34" charset="0"/>
                <a:cs typeface="Times New Roman" panose="02020603050405020304" pitchFamily="18" charset="0"/>
              </a:rPr>
              <a:t>Iluminación</a:t>
            </a:r>
          </a:p>
          <a:p>
            <a:pPr algn="ctr"/>
            <a:r>
              <a:rPr lang="es-ES" sz="1400" dirty="0" smtClean="0">
                <a:solidFill>
                  <a:schemeClr val="bg2">
                    <a:lumMod val="50000"/>
                  </a:schemeClr>
                </a:solidFill>
                <a:latin typeface="Century Gothic" panose="020B0502020202020204" pitchFamily="34" charset="0"/>
                <a:ea typeface="Calibri" panose="020F0502020204030204" pitchFamily="34" charset="0"/>
                <a:cs typeface="Times New Roman" panose="02020603050405020304" pitchFamily="18" charset="0"/>
              </a:rPr>
              <a:t>Parques Metropolitanos</a:t>
            </a:r>
            <a:endParaRPr lang="es-EC" sz="1400" dirty="0" smtClean="0">
              <a:solidFill>
                <a:schemeClr val="bg2">
                  <a:lumMod val="50000"/>
                </a:schemeClr>
              </a:solidFill>
              <a:latin typeface="Century Gothic" panose="020B0502020202020204" pitchFamily="34" charset="0"/>
              <a:ea typeface="Calibri" panose="020F0502020204030204" pitchFamily="34" charset="0"/>
              <a:cs typeface="Times New Roman" panose="02020603050405020304" pitchFamily="18" charset="0"/>
            </a:endParaRPr>
          </a:p>
          <a:p>
            <a:pPr algn="ctr"/>
            <a:r>
              <a:rPr lang="es-ES" sz="1400" dirty="0" smtClean="0">
                <a:solidFill>
                  <a:schemeClr val="bg2">
                    <a:lumMod val="50000"/>
                  </a:schemeClr>
                </a:solidFill>
                <a:latin typeface="Century Gothic" panose="020B0502020202020204" pitchFamily="34" charset="0"/>
                <a:ea typeface="Calibri" panose="020F0502020204030204" pitchFamily="34" charset="0"/>
                <a:cs typeface="Times New Roman" panose="02020603050405020304" pitchFamily="18" charset="0"/>
              </a:rPr>
              <a:t>Parques de Escala Menor</a:t>
            </a:r>
          </a:p>
        </p:txBody>
      </p:sp>
      <p:sp>
        <p:nvSpPr>
          <p:cNvPr id="22" name="Flecha derecha 21"/>
          <p:cNvSpPr/>
          <p:nvPr/>
        </p:nvSpPr>
        <p:spPr>
          <a:xfrm>
            <a:off x="8180499" y="2897300"/>
            <a:ext cx="374500" cy="484632"/>
          </a:xfrm>
          <a:prstGeom prst="rightArrow">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8" name="Flecha derecha 27"/>
          <p:cNvSpPr/>
          <p:nvPr/>
        </p:nvSpPr>
        <p:spPr>
          <a:xfrm>
            <a:off x="5026478" y="2884048"/>
            <a:ext cx="374500" cy="484632"/>
          </a:xfrm>
          <a:prstGeom prst="rightArrow">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4" name="Rectángulo 3"/>
          <p:cNvSpPr/>
          <p:nvPr/>
        </p:nvSpPr>
        <p:spPr>
          <a:xfrm>
            <a:off x="2573229" y="1124395"/>
            <a:ext cx="2276585" cy="1092607"/>
          </a:xfrm>
          <a:prstGeom prst="rect">
            <a:avLst/>
          </a:prstGeom>
        </p:spPr>
        <p:txBody>
          <a:bodyPr wrap="none">
            <a:spAutoFit/>
          </a:bodyPr>
          <a:lstStyle/>
          <a:p>
            <a:pPr marL="285750" indent="-285750">
              <a:buFont typeface="Arial" panose="020B0604020202020204" pitchFamily="34" charset="0"/>
              <a:buChar char="•"/>
            </a:pPr>
            <a:r>
              <a:rPr lang="es-ES" sz="1300" b="1" dirty="0" smtClean="0">
                <a:solidFill>
                  <a:schemeClr val="bg2">
                    <a:lumMod val="50000"/>
                  </a:schemeClr>
                </a:solidFill>
                <a:latin typeface="Century Gothic" panose="020B0502020202020204" pitchFamily="34" charset="0"/>
                <a:ea typeface="Calibri" panose="020F0502020204030204" pitchFamily="34" charset="0"/>
                <a:cs typeface="Times New Roman" panose="02020603050405020304" pitchFamily="18" charset="0"/>
              </a:rPr>
              <a:t>723 </a:t>
            </a:r>
            <a:r>
              <a:rPr lang="es-ES" sz="1300" dirty="0" smtClean="0">
                <a:solidFill>
                  <a:schemeClr val="bg2">
                    <a:lumMod val="50000"/>
                  </a:schemeClr>
                </a:solidFill>
                <a:latin typeface="Century Gothic" panose="020B0502020202020204" pitchFamily="34" charset="0"/>
                <a:ea typeface="Calibri" panose="020F0502020204030204" pitchFamily="34" charset="0"/>
                <a:cs typeface="Times New Roman" panose="02020603050405020304" pitchFamily="18" charset="0"/>
              </a:rPr>
              <a:t>pedidos formales</a:t>
            </a:r>
          </a:p>
          <a:p>
            <a:pPr marL="285750" indent="-285750">
              <a:buFont typeface="Arial" panose="020B0604020202020204" pitchFamily="34" charset="0"/>
              <a:buChar char="•"/>
            </a:pPr>
            <a:r>
              <a:rPr lang="es-ES" sz="1300" b="1" dirty="0" smtClean="0">
                <a:solidFill>
                  <a:schemeClr val="bg2">
                    <a:lumMod val="50000"/>
                  </a:schemeClr>
                </a:solidFill>
                <a:latin typeface="Century Gothic" panose="020B0502020202020204" pitchFamily="34" charset="0"/>
                <a:ea typeface="Calibri" panose="020F0502020204030204" pitchFamily="34" charset="0"/>
                <a:cs typeface="Times New Roman" panose="02020603050405020304" pitchFamily="18" charset="0"/>
              </a:rPr>
              <a:t>Denuncias</a:t>
            </a:r>
            <a:r>
              <a:rPr lang="es-EC" sz="1300" dirty="0">
                <a:solidFill>
                  <a:schemeClr val="bg2">
                    <a:lumMod val="50000"/>
                  </a:schemeClr>
                </a:solidFill>
                <a:latin typeface="Century Gothic" panose="020B0502020202020204" pitchFamily="34" charset="0"/>
                <a:ea typeface="Calibri" panose="020F0502020204030204" pitchFamily="34" charset="0"/>
                <a:cs typeface="Times New Roman" panose="02020603050405020304" pitchFamily="18" charset="0"/>
              </a:rPr>
              <a:t> </a:t>
            </a:r>
            <a:r>
              <a:rPr lang="es-EC" sz="1300" dirty="0" smtClean="0">
                <a:solidFill>
                  <a:schemeClr val="bg2">
                    <a:lumMod val="50000"/>
                  </a:schemeClr>
                </a:solidFill>
                <a:latin typeface="Century Gothic" panose="020B0502020202020204" pitchFamily="34" charset="0"/>
                <a:ea typeface="Calibri" panose="020F0502020204030204" pitchFamily="34" charset="0"/>
                <a:cs typeface="Times New Roman" panose="02020603050405020304" pitchFamily="18" charset="0"/>
              </a:rPr>
              <a:t>medios de </a:t>
            </a:r>
          </a:p>
          <a:p>
            <a:r>
              <a:rPr lang="es-EC" sz="1300" dirty="0" smtClean="0">
                <a:solidFill>
                  <a:schemeClr val="bg2">
                    <a:lumMod val="50000"/>
                  </a:schemeClr>
                </a:solidFill>
                <a:latin typeface="Century Gothic" panose="020B0502020202020204" pitchFamily="34" charset="0"/>
                <a:ea typeface="Calibri" panose="020F0502020204030204" pitchFamily="34" charset="0"/>
                <a:cs typeface="Times New Roman" panose="02020603050405020304" pitchFamily="18" charset="0"/>
              </a:rPr>
              <a:t>      comunicación</a:t>
            </a:r>
          </a:p>
          <a:p>
            <a:pPr marL="285750" indent="-285750">
              <a:buFont typeface="Arial" panose="020B0604020202020204" pitchFamily="34" charset="0"/>
              <a:buChar char="•"/>
            </a:pPr>
            <a:r>
              <a:rPr lang="es-ES" sz="1300" b="1" dirty="0" smtClean="0">
                <a:solidFill>
                  <a:schemeClr val="bg2">
                    <a:lumMod val="50000"/>
                  </a:schemeClr>
                </a:solidFill>
                <a:latin typeface="Century Gothic" panose="020B0502020202020204" pitchFamily="34" charset="0"/>
                <a:ea typeface="Calibri" panose="020F0502020204030204" pitchFamily="34" charset="0"/>
                <a:cs typeface="Times New Roman" panose="02020603050405020304" pitchFamily="18" charset="0"/>
              </a:rPr>
              <a:t>Uso extensivo </a:t>
            </a:r>
            <a:r>
              <a:rPr lang="es-ES" sz="1300" dirty="0" smtClean="0">
                <a:solidFill>
                  <a:schemeClr val="bg2">
                    <a:lumMod val="50000"/>
                  </a:schemeClr>
                </a:solidFill>
                <a:latin typeface="Century Gothic" panose="020B0502020202020204" pitchFamily="34" charset="0"/>
                <a:ea typeface="Calibri" panose="020F0502020204030204" pitchFamily="34" charset="0"/>
                <a:cs typeface="Times New Roman" panose="02020603050405020304" pitchFamily="18" charset="0"/>
              </a:rPr>
              <a:t>del </a:t>
            </a:r>
          </a:p>
          <a:p>
            <a:r>
              <a:rPr lang="es-ES" sz="1300" dirty="0" smtClean="0">
                <a:solidFill>
                  <a:schemeClr val="bg2">
                    <a:lumMod val="50000"/>
                  </a:schemeClr>
                </a:solidFill>
                <a:latin typeface="Century Gothic" panose="020B0502020202020204" pitchFamily="34" charset="0"/>
                <a:ea typeface="Calibri" panose="020F0502020204030204" pitchFamily="34" charset="0"/>
                <a:cs typeface="Times New Roman" panose="02020603050405020304" pitchFamily="18" charset="0"/>
              </a:rPr>
              <a:t>      Espacio Público</a:t>
            </a:r>
            <a:endParaRPr lang="es-ES" sz="1400" dirty="0" smtClean="0">
              <a:solidFill>
                <a:schemeClr val="bg2">
                  <a:lumMod val="50000"/>
                </a:schemeClr>
              </a:solidFill>
              <a:latin typeface="Century Gothic" panose="020B0502020202020204" pitchFamily="34" charset="0"/>
              <a:ea typeface="Calibri" panose="020F0502020204030204" pitchFamily="34" charset="0"/>
              <a:cs typeface="Times New Roman" panose="02020603050405020304" pitchFamily="18" charset="0"/>
            </a:endParaRPr>
          </a:p>
        </p:txBody>
      </p:sp>
      <p:grpSp>
        <p:nvGrpSpPr>
          <p:cNvPr id="6" name="Grupo 5"/>
          <p:cNvGrpSpPr/>
          <p:nvPr/>
        </p:nvGrpSpPr>
        <p:grpSpPr>
          <a:xfrm>
            <a:off x="3059228" y="201062"/>
            <a:ext cx="1322174" cy="822333"/>
            <a:chOff x="5530783" y="424749"/>
            <a:chExt cx="2749644" cy="1710156"/>
          </a:xfrm>
        </p:grpSpPr>
        <p:sp>
          <p:nvSpPr>
            <p:cNvPr id="29" name="Freeform 14"/>
            <p:cNvSpPr/>
            <p:nvPr/>
          </p:nvSpPr>
          <p:spPr>
            <a:xfrm>
              <a:off x="5530783" y="424749"/>
              <a:ext cx="670598" cy="1689015"/>
            </a:xfrm>
            <a:custGeom>
              <a:avLst/>
              <a:gdLst>
                <a:gd name="connsiteX0" fmla="*/ 85839 w 512808"/>
                <a:gd name="connsiteY0" fmla="*/ 264542 h 1291595"/>
                <a:gd name="connsiteX1" fmla="*/ 91440 w 512808"/>
                <a:gd name="connsiteY1" fmla="*/ 264542 h 1291595"/>
                <a:gd name="connsiteX2" fmla="*/ 122168 w 512808"/>
                <a:gd name="connsiteY2" fmla="*/ 264542 h 1291595"/>
                <a:gd name="connsiteX3" fmla="*/ 390640 w 512808"/>
                <a:gd name="connsiteY3" fmla="*/ 264542 h 1291595"/>
                <a:gd name="connsiteX4" fmla="*/ 421368 w 512808"/>
                <a:gd name="connsiteY4" fmla="*/ 264542 h 1291595"/>
                <a:gd name="connsiteX5" fmla="*/ 426969 w 512808"/>
                <a:gd name="connsiteY5" fmla="*/ 264542 h 1291595"/>
                <a:gd name="connsiteX6" fmla="*/ 512808 w 512808"/>
                <a:gd name="connsiteY6" fmla="*/ 350381 h 1291595"/>
                <a:gd name="connsiteX7" fmla="*/ 512808 w 512808"/>
                <a:gd name="connsiteY7" fmla="*/ 722878 h 1291595"/>
                <a:gd name="connsiteX8" fmla="*/ 467088 w 512808"/>
                <a:gd name="connsiteY8" fmla="*/ 768598 h 1291595"/>
                <a:gd name="connsiteX9" fmla="*/ 424961 w 512808"/>
                <a:gd name="connsiteY9" fmla="*/ 740674 h 1291595"/>
                <a:gd name="connsiteX10" fmla="*/ 424105 w 512808"/>
                <a:gd name="connsiteY10" fmla="*/ 736435 h 1291595"/>
                <a:gd name="connsiteX11" fmla="*/ 424292 w 512808"/>
                <a:gd name="connsiteY11" fmla="*/ 735984 h 1291595"/>
                <a:gd name="connsiteX12" fmla="*/ 424292 w 512808"/>
                <a:gd name="connsiteY12" fmla="*/ 412520 h 1291595"/>
                <a:gd name="connsiteX13" fmla="*/ 406004 w 512808"/>
                <a:gd name="connsiteY13" fmla="*/ 394232 h 1291595"/>
                <a:gd name="connsiteX14" fmla="*/ 393073 w 512808"/>
                <a:gd name="connsiteY14" fmla="*/ 399589 h 1291595"/>
                <a:gd name="connsiteX15" fmla="*/ 390640 w 512808"/>
                <a:gd name="connsiteY15" fmla="*/ 405461 h 1291595"/>
                <a:gd name="connsiteX16" fmla="*/ 390640 w 512808"/>
                <a:gd name="connsiteY16" fmla="*/ 630951 h 1291595"/>
                <a:gd name="connsiteX17" fmla="*/ 390640 w 512808"/>
                <a:gd name="connsiteY17" fmla="*/ 768598 h 1291595"/>
                <a:gd name="connsiteX18" fmla="*/ 390640 w 512808"/>
                <a:gd name="connsiteY18" fmla="*/ 1232159 h 1291595"/>
                <a:gd name="connsiteX19" fmla="*/ 331204 w 512808"/>
                <a:gd name="connsiteY19" fmla="*/ 1291595 h 1291595"/>
                <a:gd name="connsiteX20" fmla="*/ 271768 w 512808"/>
                <a:gd name="connsiteY20" fmla="*/ 1232159 h 1291595"/>
                <a:gd name="connsiteX21" fmla="*/ 271768 w 512808"/>
                <a:gd name="connsiteY21" fmla="*/ 768598 h 1291595"/>
                <a:gd name="connsiteX22" fmla="*/ 241040 w 512808"/>
                <a:gd name="connsiteY22" fmla="*/ 768598 h 1291595"/>
                <a:gd name="connsiteX23" fmla="*/ 241040 w 512808"/>
                <a:gd name="connsiteY23" fmla="*/ 1232159 h 1291595"/>
                <a:gd name="connsiteX24" fmla="*/ 181604 w 512808"/>
                <a:gd name="connsiteY24" fmla="*/ 1291595 h 1291595"/>
                <a:gd name="connsiteX25" fmla="*/ 122168 w 512808"/>
                <a:gd name="connsiteY25" fmla="*/ 1232159 h 1291595"/>
                <a:gd name="connsiteX26" fmla="*/ 122168 w 512808"/>
                <a:gd name="connsiteY26" fmla="*/ 768598 h 1291595"/>
                <a:gd name="connsiteX27" fmla="*/ 122168 w 512808"/>
                <a:gd name="connsiteY27" fmla="*/ 630951 h 1291595"/>
                <a:gd name="connsiteX28" fmla="*/ 122168 w 512808"/>
                <a:gd name="connsiteY28" fmla="*/ 405460 h 1291595"/>
                <a:gd name="connsiteX29" fmla="*/ 119736 w 512808"/>
                <a:gd name="connsiteY29" fmla="*/ 399589 h 1291595"/>
                <a:gd name="connsiteX30" fmla="*/ 106804 w 512808"/>
                <a:gd name="connsiteY30" fmla="*/ 394232 h 1291595"/>
                <a:gd name="connsiteX31" fmla="*/ 88516 w 512808"/>
                <a:gd name="connsiteY31" fmla="*/ 412520 h 1291595"/>
                <a:gd name="connsiteX32" fmla="*/ 88516 w 512808"/>
                <a:gd name="connsiteY32" fmla="*/ 735984 h 1291595"/>
                <a:gd name="connsiteX33" fmla="*/ 88703 w 512808"/>
                <a:gd name="connsiteY33" fmla="*/ 736435 h 1291595"/>
                <a:gd name="connsiteX34" fmla="*/ 87847 w 512808"/>
                <a:gd name="connsiteY34" fmla="*/ 740674 h 1291595"/>
                <a:gd name="connsiteX35" fmla="*/ 45720 w 512808"/>
                <a:gd name="connsiteY35" fmla="*/ 768598 h 1291595"/>
                <a:gd name="connsiteX36" fmla="*/ 0 w 512808"/>
                <a:gd name="connsiteY36" fmla="*/ 722878 h 1291595"/>
                <a:gd name="connsiteX37" fmla="*/ 0 w 512808"/>
                <a:gd name="connsiteY37" fmla="*/ 350381 h 1291595"/>
                <a:gd name="connsiteX38" fmla="*/ 85839 w 512808"/>
                <a:gd name="connsiteY38" fmla="*/ 264542 h 1291595"/>
                <a:gd name="connsiteX39" fmla="*/ 251550 w 512808"/>
                <a:gd name="connsiteY39" fmla="*/ 0 h 1291595"/>
                <a:gd name="connsiteX40" fmla="*/ 374038 w 512808"/>
                <a:gd name="connsiteY40" fmla="*/ 122488 h 1291595"/>
                <a:gd name="connsiteX41" fmla="*/ 251550 w 512808"/>
                <a:gd name="connsiteY41" fmla="*/ 244976 h 1291595"/>
                <a:gd name="connsiteX42" fmla="*/ 129062 w 512808"/>
                <a:gd name="connsiteY42" fmla="*/ 122488 h 1291595"/>
                <a:gd name="connsiteX43" fmla="*/ 251550 w 512808"/>
                <a:gd name="connsiteY43" fmla="*/ 0 h 1291595"/>
                <a:gd name="connsiteX0" fmla="*/ 85839 w 512808"/>
                <a:gd name="connsiteY0" fmla="*/ 264542 h 1291595"/>
                <a:gd name="connsiteX1" fmla="*/ 91440 w 512808"/>
                <a:gd name="connsiteY1" fmla="*/ 264542 h 1291595"/>
                <a:gd name="connsiteX2" fmla="*/ 122168 w 512808"/>
                <a:gd name="connsiteY2" fmla="*/ 264542 h 1291595"/>
                <a:gd name="connsiteX3" fmla="*/ 390640 w 512808"/>
                <a:gd name="connsiteY3" fmla="*/ 264542 h 1291595"/>
                <a:gd name="connsiteX4" fmla="*/ 421368 w 512808"/>
                <a:gd name="connsiteY4" fmla="*/ 264542 h 1291595"/>
                <a:gd name="connsiteX5" fmla="*/ 426969 w 512808"/>
                <a:gd name="connsiteY5" fmla="*/ 264542 h 1291595"/>
                <a:gd name="connsiteX6" fmla="*/ 512808 w 512808"/>
                <a:gd name="connsiteY6" fmla="*/ 350381 h 1291595"/>
                <a:gd name="connsiteX7" fmla="*/ 512808 w 512808"/>
                <a:gd name="connsiteY7" fmla="*/ 722878 h 1291595"/>
                <a:gd name="connsiteX8" fmla="*/ 467088 w 512808"/>
                <a:gd name="connsiteY8" fmla="*/ 768598 h 1291595"/>
                <a:gd name="connsiteX9" fmla="*/ 424961 w 512808"/>
                <a:gd name="connsiteY9" fmla="*/ 740674 h 1291595"/>
                <a:gd name="connsiteX10" fmla="*/ 424105 w 512808"/>
                <a:gd name="connsiteY10" fmla="*/ 736435 h 1291595"/>
                <a:gd name="connsiteX11" fmla="*/ 424292 w 512808"/>
                <a:gd name="connsiteY11" fmla="*/ 735984 h 1291595"/>
                <a:gd name="connsiteX12" fmla="*/ 424292 w 512808"/>
                <a:gd name="connsiteY12" fmla="*/ 412520 h 1291595"/>
                <a:gd name="connsiteX13" fmla="*/ 406004 w 512808"/>
                <a:gd name="connsiteY13" fmla="*/ 394232 h 1291595"/>
                <a:gd name="connsiteX14" fmla="*/ 393073 w 512808"/>
                <a:gd name="connsiteY14" fmla="*/ 399589 h 1291595"/>
                <a:gd name="connsiteX15" fmla="*/ 390640 w 512808"/>
                <a:gd name="connsiteY15" fmla="*/ 405461 h 1291595"/>
                <a:gd name="connsiteX16" fmla="*/ 390640 w 512808"/>
                <a:gd name="connsiteY16" fmla="*/ 630951 h 1291595"/>
                <a:gd name="connsiteX17" fmla="*/ 390640 w 512808"/>
                <a:gd name="connsiteY17" fmla="*/ 768598 h 1291595"/>
                <a:gd name="connsiteX18" fmla="*/ 390640 w 512808"/>
                <a:gd name="connsiteY18" fmla="*/ 1232159 h 1291595"/>
                <a:gd name="connsiteX19" fmla="*/ 331204 w 512808"/>
                <a:gd name="connsiteY19" fmla="*/ 1291595 h 1291595"/>
                <a:gd name="connsiteX20" fmla="*/ 271768 w 512808"/>
                <a:gd name="connsiteY20" fmla="*/ 1232159 h 1291595"/>
                <a:gd name="connsiteX21" fmla="*/ 271768 w 512808"/>
                <a:gd name="connsiteY21" fmla="*/ 768598 h 1291595"/>
                <a:gd name="connsiteX22" fmla="*/ 241040 w 512808"/>
                <a:gd name="connsiteY22" fmla="*/ 768598 h 1291595"/>
                <a:gd name="connsiteX23" fmla="*/ 241040 w 512808"/>
                <a:gd name="connsiteY23" fmla="*/ 1232159 h 1291595"/>
                <a:gd name="connsiteX24" fmla="*/ 181604 w 512808"/>
                <a:gd name="connsiteY24" fmla="*/ 1291595 h 1291595"/>
                <a:gd name="connsiteX25" fmla="*/ 122168 w 512808"/>
                <a:gd name="connsiteY25" fmla="*/ 1232159 h 1291595"/>
                <a:gd name="connsiteX26" fmla="*/ 122168 w 512808"/>
                <a:gd name="connsiteY26" fmla="*/ 768598 h 1291595"/>
                <a:gd name="connsiteX27" fmla="*/ 122168 w 512808"/>
                <a:gd name="connsiteY27" fmla="*/ 630951 h 1291595"/>
                <a:gd name="connsiteX28" fmla="*/ 122168 w 512808"/>
                <a:gd name="connsiteY28" fmla="*/ 405460 h 1291595"/>
                <a:gd name="connsiteX29" fmla="*/ 119736 w 512808"/>
                <a:gd name="connsiteY29" fmla="*/ 399589 h 1291595"/>
                <a:gd name="connsiteX30" fmla="*/ 106804 w 512808"/>
                <a:gd name="connsiteY30" fmla="*/ 394232 h 1291595"/>
                <a:gd name="connsiteX31" fmla="*/ 88516 w 512808"/>
                <a:gd name="connsiteY31" fmla="*/ 412520 h 1291595"/>
                <a:gd name="connsiteX32" fmla="*/ 88516 w 512808"/>
                <a:gd name="connsiteY32" fmla="*/ 735984 h 1291595"/>
                <a:gd name="connsiteX33" fmla="*/ 88703 w 512808"/>
                <a:gd name="connsiteY33" fmla="*/ 736435 h 1291595"/>
                <a:gd name="connsiteX34" fmla="*/ 87847 w 512808"/>
                <a:gd name="connsiteY34" fmla="*/ 740674 h 1291595"/>
                <a:gd name="connsiteX35" fmla="*/ 45720 w 512808"/>
                <a:gd name="connsiteY35" fmla="*/ 768598 h 1291595"/>
                <a:gd name="connsiteX36" fmla="*/ 0 w 512808"/>
                <a:gd name="connsiteY36" fmla="*/ 722878 h 1291595"/>
                <a:gd name="connsiteX37" fmla="*/ 0 w 512808"/>
                <a:gd name="connsiteY37" fmla="*/ 350381 h 1291595"/>
                <a:gd name="connsiteX38" fmla="*/ 85839 w 512808"/>
                <a:gd name="connsiteY38" fmla="*/ 264542 h 1291595"/>
                <a:gd name="connsiteX39" fmla="*/ 251550 w 512808"/>
                <a:gd name="connsiteY39" fmla="*/ 0 h 1291595"/>
                <a:gd name="connsiteX40" fmla="*/ 374038 w 512808"/>
                <a:gd name="connsiteY40" fmla="*/ 122488 h 1291595"/>
                <a:gd name="connsiteX41" fmla="*/ 251550 w 512808"/>
                <a:gd name="connsiteY41" fmla="*/ 244976 h 1291595"/>
                <a:gd name="connsiteX42" fmla="*/ 129062 w 512808"/>
                <a:gd name="connsiteY42" fmla="*/ 122488 h 1291595"/>
                <a:gd name="connsiteX43" fmla="*/ 251550 w 512808"/>
                <a:gd name="connsiteY43" fmla="*/ 0 h 1291595"/>
                <a:gd name="connsiteX0" fmla="*/ 85839 w 512808"/>
                <a:gd name="connsiteY0" fmla="*/ 264542 h 1291595"/>
                <a:gd name="connsiteX1" fmla="*/ 91440 w 512808"/>
                <a:gd name="connsiteY1" fmla="*/ 264542 h 1291595"/>
                <a:gd name="connsiteX2" fmla="*/ 122168 w 512808"/>
                <a:gd name="connsiteY2" fmla="*/ 264542 h 1291595"/>
                <a:gd name="connsiteX3" fmla="*/ 390640 w 512808"/>
                <a:gd name="connsiteY3" fmla="*/ 264542 h 1291595"/>
                <a:gd name="connsiteX4" fmla="*/ 421368 w 512808"/>
                <a:gd name="connsiteY4" fmla="*/ 264542 h 1291595"/>
                <a:gd name="connsiteX5" fmla="*/ 426969 w 512808"/>
                <a:gd name="connsiteY5" fmla="*/ 264542 h 1291595"/>
                <a:gd name="connsiteX6" fmla="*/ 512808 w 512808"/>
                <a:gd name="connsiteY6" fmla="*/ 350381 h 1291595"/>
                <a:gd name="connsiteX7" fmla="*/ 512808 w 512808"/>
                <a:gd name="connsiteY7" fmla="*/ 722878 h 1291595"/>
                <a:gd name="connsiteX8" fmla="*/ 467088 w 512808"/>
                <a:gd name="connsiteY8" fmla="*/ 768598 h 1291595"/>
                <a:gd name="connsiteX9" fmla="*/ 424961 w 512808"/>
                <a:gd name="connsiteY9" fmla="*/ 740674 h 1291595"/>
                <a:gd name="connsiteX10" fmla="*/ 424105 w 512808"/>
                <a:gd name="connsiteY10" fmla="*/ 736435 h 1291595"/>
                <a:gd name="connsiteX11" fmla="*/ 424292 w 512808"/>
                <a:gd name="connsiteY11" fmla="*/ 735984 h 1291595"/>
                <a:gd name="connsiteX12" fmla="*/ 424292 w 512808"/>
                <a:gd name="connsiteY12" fmla="*/ 412520 h 1291595"/>
                <a:gd name="connsiteX13" fmla="*/ 406004 w 512808"/>
                <a:gd name="connsiteY13" fmla="*/ 394232 h 1291595"/>
                <a:gd name="connsiteX14" fmla="*/ 393073 w 512808"/>
                <a:gd name="connsiteY14" fmla="*/ 399589 h 1291595"/>
                <a:gd name="connsiteX15" fmla="*/ 390640 w 512808"/>
                <a:gd name="connsiteY15" fmla="*/ 405461 h 1291595"/>
                <a:gd name="connsiteX16" fmla="*/ 390640 w 512808"/>
                <a:gd name="connsiteY16" fmla="*/ 630951 h 1291595"/>
                <a:gd name="connsiteX17" fmla="*/ 390640 w 512808"/>
                <a:gd name="connsiteY17" fmla="*/ 768598 h 1291595"/>
                <a:gd name="connsiteX18" fmla="*/ 390640 w 512808"/>
                <a:gd name="connsiteY18" fmla="*/ 1232159 h 1291595"/>
                <a:gd name="connsiteX19" fmla="*/ 331204 w 512808"/>
                <a:gd name="connsiteY19" fmla="*/ 1291595 h 1291595"/>
                <a:gd name="connsiteX20" fmla="*/ 271768 w 512808"/>
                <a:gd name="connsiteY20" fmla="*/ 1232159 h 1291595"/>
                <a:gd name="connsiteX21" fmla="*/ 271768 w 512808"/>
                <a:gd name="connsiteY21" fmla="*/ 768598 h 1291595"/>
                <a:gd name="connsiteX22" fmla="*/ 241040 w 512808"/>
                <a:gd name="connsiteY22" fmla="*/ 768598 h 1291595"/>
                <a:gd name="connsiteX23" fmla="*/ 241040 w 512808"/>
                <a:gd name="connsiteY23" fmla="*/ 1232159 h 1291595"/>
                <a:gd name="connsiteX24" fmla="*/ 181604 w 512808"/>
                <a:gd name="connsiteY24" fmla="*/ 1291595 h 1291595"/>
                <a:gd name="connsiteX25" fmla="*/ 122168 w 512808"/>
                <a:gd name="connsiteY25" fmla="*/ 1232159 h 1291595"/>
                <a:gd name="connsiteX26" fmla="*/ 122168 w 512808"/>
                <a:gd name="connsiteY26" fmla="*/ 630951 h 1291595"/>
                <a:gd name="connsiteX27" fmla="*/ 122168 w 512808"/>
                <a:gd name="connsiteY27" fmla="*/ 405460 h 1291595"/>
                <a:gd name="connsiteX28" fmla="*/ 119736 w 512808"/>
                <a:gd name="connsiteY28" fmla="*/ 399589 h 1291595"/>
                <a:gd name="connsiteX29" fmla="*/ 106804 w 512808"/>
                <a:gd name="connsiteY29" fmla="*/ 394232 h 1291595"/>
                <a:gd name="connsiteX30" fmla="*/ 88516 w 512808"/>
                <a:gd name="connsiteY30" fmla="*/ 412520 h 1291595"/>
                <a:gd name="connsiteX31" fmla="*/ 88516 w 512808"/>
                <a:gd name="connsiteY31" fmla="*/ 735984 h 1291595"/>
                <a:gd name="connsiteX32" fmla="*/ 88703 w 512808"/>
                <a:gd name="connsiteY32" fmla="*/ 736435 h 1291595"/>
                <a:gd name="connsiteX33" fmla="*/ 87847 w 512808"/>
                <a:gd name="connsiteY33" fmla="*/ 740674 h 1291595"/>
                <a:gd name="connsiteX34" fmla="*/ 45720 w 512808"/>
                <a:gd name="connsiteY34" fmla="*/ 768598 h 1291595"/>
                <a:gd name="connsiteX35" fmla="*/ 0 w 512808"/>
                <a:gd name="connsiteY35" fmla="*/ 722878 h 1291595"/>
                <a:gd name="connsiteX36" fmla="*/ 0 w 512808"/>
                <a:gd name="connsiteY36" fmla="*/ 350381 h 1291595"/>
                <a:gd name="connsiteX37" fmla="*/ 85839 w 512808"/>
                <a:gd name="connsiteY37" fmla="*/ 264542 h 1291595"/>
                <a:gd name="connsiteX38" fmla="*/ 251550 w 512808"/>
                <a:gd name="connsiteY38" fmla="*/ 0 h 1291595"/>
                <a:gd name="connsiteX39" fmla="*/ 374038 w 512808"/>
                <a:gd name="connsiteY39" fmla="*/ 122488 h 1291595"/>
                <a:gd name="connsiteX40" fmla="*/ 251550 w 512808"/>
                <a:gd name="connsiteY40" fmla="*/ 244976 h 1291595"/>
                <a:gd name="connsiteX41" fmla="*/ 129062 w 512808"/>
                <a:gd name="connsiteY41" fmla="*/ 122488 h 1291595"/>
                <a:gd name="connsiteX42" fmla="*/ 251550 w 512808"/>
                <a:gd name="connsiteY42" fmla="*/ 0 h 1291595"/>
                <a:gd name="connsiteX0" fmla="*/ 85839 w 512808"/>
                <a:gd name="connsiteY0" fmla="*/ 264542 h 1291595"/>
                <a:gd name="connsiteX1" fmla="*/ 91440 w 512808"/>
                <a:gd name="connsiteY1" fmla="*/ 264542 h 1291595"/>
                <a:gd name="connsiteX2" fmla="*/ 122168 w 512808"/>
                <a:gd name="connsiteY2" fmla="*/ 264542 h 1291595"/>
                <a:gd name="connsiteX3" fmla="*/ 390640 w 512808"/>
                <a:gd name="connsiteY3" fmla="*/ 264542 h 1291595"/>
                <a:gd name="connsiteX4" fmla="*/ 421368 w 512808"/>
                <a:gd name="connsiteY4" fmla="*/ 264542 h 1291595"/>
                <a:gd name="connsiteX5" fmla="*/ 426969 w 512808"/>
                <a:gd name="connsiteY5" fmla="*/ 264542 h 1291595"/>
                <a:gd name="connsiteX6" fmla="*/ 512808 w 512808"/>
                <a:gd name="connsiteY6" fmla="*/ 350381 h 1291595"/>
                <a:gd name="connsiteX7" fmla="*/ 512808 w 512808"/>
                <a:gd name="connsiteY7" fmla="*/ 722878 h 1291595"/>
                <a:gd name="connsiteX8" fmla="*/ 467088 w 512808"/>
                <a:gd name="connsiteY8" fmla="*/ 768598 h 1291595"/>
                <a:gd name="connsiteX9" fmla="*/ 424961 w 512808"/>
                <a:gd name="connsiteY9" fmla="*/ 740674 h 1291595"/>
                <a:gd name="connsiteX10" fmla="*/ 424105 w 512808"/>
                <a:gd name="connsiteY10" fmla="*/ 736435 h 1291595"/>
                <a:gd name="connsiteX11" fmla="*/ 424292 w 512808"/>
                <a:gd name="connsiteY11" fmla="*/ 735984 h 1291595"/>
                <a:gd name="connsiteX12" fmla="*/ 424292 w 512808"/>
                <a:gd name="connsiteY12" fmla="*/ 412520 h 1291595"/>
                <a:gd name="connsiteX13" fmla="*/ 406004 w 512808"/>
                <a:gd name="connsiteY13" fmla="*/ 394232 h 1291595"/>
                <a:gd name="connsiteX14" fmla="*/ 393073 w 512808"/>
                <a:gd name="connsiteY14" fmla="*/ 399589 h 1291595"/>
                <a:gd name="connsiteX15" fmla="*/ 390640 w 512808"/>
                <a:gd name="connsiteY15" fmla="*/ 405461 h 1291595"/>
                <a:gd name="connsiteX16" fmla="*/ 390640 w 512808"/>
                <a:gd name="connsiteY16" fmla="*/ 630951 h 1291595"/>
                <a:gd name="connsiteX17" fmla="*/ 390640 w 512808"/>
                <a:gd name="connsiteY17" fmla="*/ 768598 h 1291595"/>
                <a:gd name="connsiteX18" fmla="*/ 390640 w 512808"/>
                <a:gd name="connsiteY18" fmla="*/ 1232159 h 1291595"/>
                <a:gd name="connsiteX19" fmla="*/ 331204 w 512808"/>
                <a:gd name="connsiteY19" fmla="*/ 1291595 h 1291595"/>
                <a:gd name="connsiteX20" fmla="*/ 271768 w 512808"/>
                <a:gd name="connsiteY20" fmla="*/ 1232159 h 1291595"/>
                <a:gd name="connsiteX21" fmla="*/ 271768 w 512808"/>
                <a:gd name="connsiteY21" fmla="*/ 768598 h 1291595"/>
                <a:gd name="connsiteX22" fmla="*/ 241040 w 512808"/>
                <a:gd name="connsiteY22" fmla="*/ 768598 h 1291595"/>
                <a:gd name="connsiteX23" fmla="*/ 241040 w 512808"/>
                <a:gd name="connsiteY23" fmla="*/ 1232159 h 1291595"/>
                <a:gd name="connsiteX24" fmla="*/ 181604 w 512808"/>
                <a:gd name="connsiteY24" fmla="*/ 1291595 h 1291595"/>
                <a:gd name="connsiteX25" fmla="*/ 122168 w 512808"/>
                <a:gd name="connsiteY25" fmla="*/ 1232159 h 1291595"/>
                <a:gd name="connsiteX26" fmla="*/ 122168 w 512808"/>
                <a:gd name="connsiteY26" fmla="*/ 405460 h 1291595"/>
                <a:gd name="connsiteX27" fmla="*/ 119736 w 512808"/>
                <a:gd name="connsiteY27" fmla="*/ 399589 h 1291595"/>
                <a:gd name="connsiteX28" fmla="*/ 106804 w 512808"/>
                <a:gd name="connsiteY28" fmla="*/ 394232 h 1291595"/>
                <a:gd name="connsiteX29" fmla="*/ 88516 w 512808"/>
                <a:gd name="connsiteY29" fmla="*/ 412520 h 1291595"/>
                <a:gd name="connsiteX30" fmla="*/ 88516 w 512808"/>
                <a:gd name="connsiteY30" fmla="*/ 735984 h 1291595"/>
                <a:gd name="connsiteX31" fmla="*/ 88703 w 512808"/>
                <a:gd name="connsiteY31" fmla="*/ 736435 h 1291595"/>
                <a:gd name="connsiteX32" fmla="*/ 87847 w 512808"/>
                <a:gd name="connsiteY32" fmla="*/ 740674 h 1291595"/>
                <a:gd name="connsiteX33" fmla="*/ 45720 w 512808"/>
                <a:gd name="connsiteY33" fmla="*/ 768598 h 1291595"/>
                <a:gd name="connsiteX34" fmla="*/ 0 w 512808"/>
                <a:gd name="connsiteY34" fmla="*/ 722878 h 1291595"/>
                <a:gd name="connsiteX35" fmla="*/ 0 w 512808"/>
                <a:gd name="connsiteY35" fmla="*/ 350381 h 1291595"/>
                <a:gd name="connsiteX36" fmla="*/ 85839 w 512808"/>
                <a:gd name="connsiteY36" fmla="*/ 264542 h 1291595"/>
                <a:gd name="connsiteX37" fmla="*/ 251550 w 512808"/>
                <a:gd name="connsiteY37" fmla="*/ 0 h 1291595"/>
                <a:gd name="connsiteX38" fmla="*/ 374038 w 512808"/>
                <a:gd name="connsiteY38" fmla="*/ 122488 h 1291595"/>
                <a:gd name="connsiteX39" fmla="*/ 251550 w 512808"/>
                <a:gd name="connsiteY39" fmla="*/ 244976 h 1291595"/>
                <a:gd name="connsiteX40" fmla="*/ 129062 w 512808"/>
                <a:gd name="connsiteY40" fmla="*/ 122488 h 1291595"/>
                <a:gd name="connsiteX41" fmla="*/ 251550 w 512808"/>
                <a:gd name="connsiteY41" fmla="*/ 0 h 1291595"/>
                <a:gd name="connsiteX0" fmla="*/ 85839 w 512808"/>
                <a:gd name="connsiteY0" fmla="*/ 264542 h 1291595"/>
                <a:gd name="connsiteX1" fmla="*/ 91440 w 512808"/>
                <a:gd name="connsiteY1" fmla="*/ 264542 h 1291595"/>
                <a:gd name="connsiteX2" fmla="*/ 122168 w 512808"/>
                <a:gd name="connsiteY2" fmla="*/ 264542 h 1291595"/>
                <a:gd name="connsiteX3" fmla="*/ 390640 w 512808"/>
                <a:gd name="connsiteY3" fmla="*/ 264542 h 1291595"/>
                <a:gd name="connsiteX4" fmla="*/ 421368 w 512808"/>
                <a:gd name="connsiteY4" fmla="*/ 264542 h 1291595"/>
                <a:gd name="connsiteX5" fmla="*/ 426969 w 512808"/>
                <a:gd name="connsiteY5" fmla="*/ 264542 h 1291595"/>
                <a:gd name="connsiteX6" fmla="*/ 512808 w 512808"/>
                <a:gd name="connsiteY6" fmla="*/ 350381 h 1291595"/>
                <a:gd name="connsiteX7" fmla="*/ 512808 w 512808"/>
                <a:gd name="connsiteY7" fmla="*/ 722878 h 1291595"/>
                <a:gd name="connsiteX8" fmla="*/ 467088 w 512808"/>
                <a:gd name="connsiteY8" fmla="*/ 768598 h 1291595"/>
                <a:gd name="connsiteX9" fmla="*/ 424961 w 512808"/>
                <a:gd name="connsiteY9" fmla="*/ 740674 h 1291595"/>
                <a:gd name="connsiteX10" fmla="*/ 424105 w 512808"/>
                <a:gd name="connsiteY10" fmla="*/ 736435 h 1291595"/>
                <a:gd name="connsiteX11" fmla="*/ 424292 w 512808"/>
                <a:gd name="connsiteY11" fmla="*/ 735984 h 1291595"/>
                <a:gd name="connsiteX12" fmla="*/ 424292 w 512808"/>
                <a:gd name="connsiteY12" fmla="*/ 412520 h 1291595"/>
                <a:gd name="connsiteX13" fmla="*/ 406004 w 512808"/>
                <a:gd name="connsiteY13" fmla="*/ 394232 h 1291595"/>
                <a:gd name="connsiteX14" fmla="*/ 393073 w 512808"/>
                <a:gd name="connsiteY14" fmla="*/ 399589 h 1291595"/>
                <a:gd name="connsiteX15" fmla="*/ 390640 w 512808"/>
                <a:gd name="connsiteY15" fmla="*/ 405461 h 1291595"/>
                <a:gd name="connsiteX16" fmla="*/ 390640 w 512808"/>
                <a:gd name="connsiteY16" fmla="*/ 630951 h 1291595"/>
                <a:gd name="connsiteX17" fmla="*/ 390640 w 512808"/>
                <a:gd name="connsiteY17" fmla="*/ 1232159 h 1291595"/>
                <a:gd name="connsiteX18" fmla="*/ 331204 w 512808"/>
                <a:gd name="connsiteY18" fmla="*/ 1291595 h 1291595"/>
                <a:gd name="connsiteX19" fmla="*/ 271768 w 512808"/>
                <a:gd name="connsiteY19" fmla="*/ 1232159 h 1291595"/>
                <a:gd name="connsiteX20" fmla="*/ 271768 w 512808"/>
                <a:gd name="connsiteY20" fmla="*/ 768598 h 1291595"/>
                <a:gd name="connsiteX21" fmla="*/ 241040 w 512808"/>
                <a:gd name="connsiteY21" fmla="*/ 768598 h 1291595"/>
                <a:gd name="connsiteX22" fmla="*/ 241040 w 512808"/>
                <a:gd name="connsiteY22" fmla="*/ 1232159 h 1291595"/>
                <a:gd name="connsiteX23" fmla="*/ 181604 w 512808"/>
                <a:gd name="connsiteY23" fmla="*/ 1291595 h 1291595"/>
                <a:gd name="connsiteX24" fmla="*/ 122168 w 512808"/>
                <a:gd name="connsiteY24" fmla="*/ 1232159 h 1291595"/>
                <a:gd name="connsiteX25" fmla="*/ 122168 w 512808"/>
                <a:gd name="connsiteY25" fmla="*/ 405460 h 1291595"/>
                <a:gd name="connsiteX26" fmla="*/ 119736 w 512808"/>
                <a:gd name="connsiteY26" fmla="*/ 399589 h 1291595"/>
                <a:gd name="connsiteX27" fmla="*/ 106804 w 512808"/>
                <a:gd name="connsiteY27" fmla="*/ 394232 h 1291595"/>
                <a:gd name="connsiteX28" fmla="*/ 88516 w 512808"/>
                <a:gd name="connsiteY28" fmla="*/ 412520 h 1291595"/>
                <a:gd name="connsiteX29" fmla="*/ 88516 w 512808"/>
                <a:gd name="connsiteY29" fmla="*/ 735984 h 1291595"/>
                <a:gd name="connsiteX30" fmla="*/ 88703 w 512808"/>
                <a:gd name="connsiteY30" fmla="*/ 736435 h 1291595"/>
                <a:gd name="connsiteX31" fmla="*/ 87847 w 512808"/>
                <a:gd name="connsiteY31" fmla="*/ 740674 h 1291595"/>
                <a:gd name="connsiteX32" fmla="*/ 45720 w 512808"/>
                <a:gd name="connsiteY32" fmla="*/ 768598 h 1291595"/>
                <a:gd name="connsiteX33" fmla="*/ 0 w 512808"/>
                <a:gd name="connsiteY33" fmla="*/ 722878 h 1291595"/>
                <a:gd name="connsiteX34" fmla="*/ 0 w 512808"/>
                <a:gd name="connsiteY34" fmla="*/ 350381 h 1291595"/>
                <a:gd name="connsiteX35" fmla="*/ 85839 w 512808"/>
                <a:gd name="connsiteY35" fmla="*/ 264542 h 1291595"/>
                <a:gd name="connsiteX36" fmla="*/ 251550 w 512808"/>
                <a:gd name="connsiteY36" fmla="*/ 0 h 1291595"/>
                <a:gd name="connsiteX37" fmla="*/ 374038 w 512808"/>
                <a:gd name="connsiteY37" fmla="*/ 122488 h 1291595"/>
                <a:gd name="connsiteX38" fmla="*/ 251550 w 512808"/>
                <a:gd name="connsiteY38" fmla="*/ 244976 h 1291595"/>
                <a:gd name="connsiteX39" fmla="*/ 129062 w 512808"/>
                <a:gd name="connsiteY39" fmla="*/ 122488 h 1291595"/>
                <a:gd name="connsiteX40" fmla="*/ 251550 w 512808"/>
                <a:gd name="connsiteY40" fmla="*/ 0 h 1291595"/>
                <a:gd name="connsiteX0" fmla="*/ 85839 w 512808"/>
                <a:gd name="connsiteY0" fmla="*/ 264542 h 1291595"/>
                <a:gd name="connsiteX1" fmla="*/ 91440 w 512808"/>
                <a:gd name="connsiteY1" fmla="*/ 264542 h 1291595"/>
                <a:gd name="connsiteX2" fmla="*/ 122168 w 512808"/>
                <a:gd name="connsiteY2" fmla="*/ 264542 h 1291595"/>
                <a:gd name="connsiteX3" fmla="*/ 390640 w 512808"/>
                <a:gd name="connsiteY3" fmla="*/ 264542 h 1291595"/>
                <a:gd name="connsiteX4" fmla="*/ 421368 w 512808"/>
                <a:gd name="connsiteY4" fmla="*/ 264542 h 1291595"/>
                <a:gd name="connsiteX5" fmla="*/ 426969 w 512808"/>
                <a:gd name="connsiteY5" fmla="*/ 264542 h 1291595"/>
                <a:gd name="connsiteX6" fmla="*/ 512808 w 512808"/>
                <a:gd name="connsiteY6" fmla="*/ 350381 h 1291595"/>
                <a:gd name="connsiteX7" fmla="*/ 512808 w 512808"/>
                <a:gd name="connsiteY7" fmla="*/ 722878 h 1291595"/>
                <a:gd name="connsiteX8" fmla="*/ 467088 w 512808"/>
                <a:gd name="connsiteY8" fmla="*/ 768598 h 1291595"/>
                <a:gd name="connsiteX9" fmla="*/ 424961 w 512808"/>
                <a:gd name="connsiteY9" fmla="*/ 740674 h 1291595"/>
                <a:gd name="connsiteX10" fmla="*/ 424105 w 512808"/>
                <a:gd name="connsiteY10" fmla="*/ 736435 h 1291595"/>
                <a:gd name="connsiteX11" fmla="*/ 424292 w 512808"/>
                <a:gd name="connsiteY11" fmla="*/ 735984 h 1291595"/>
                <a:gd name="connsiteX12" fmla="*/ 424292 w 512808"/>
                <a:gd name="connsiteY12" fmla="*/ 412520 h 1291595"/>
                <a:gd name="connsiteX13" fmla="*/ 406004 w 512808"/>
                <a:gd name="connsiteY13" fmla="*/ 394232 h 1291595"/>
                <a:gd name="connsiteX14" fmla="*/ 393073 w 512808"/>
                <a:gd name="connsiteY14" fmla="*/ 399589 h 1291595"/>
                <a:gd name="connsiteX15" fmla="*/ 390640 w 512808"/>
                <a:gd name="connsiteY15" fmla="*/ 405461 h 1291595"/>
                <a:gd name="connsiteX16" fmla="*/ 390640 w 512808"/>
                <a:gd name="connsiteY16" fmla="*/ 1232159 h 1291595"/>
                <a:gd name="connsiteX17" fmla="*/ 331204 w 512808"/>
                <a:gd name="connsiteY17" fmla="*/ 1291595 h 1291595"/>
                <a:gd name="connsiteX18" fmla="*/ 271768 w 512808"/>
                <a:gd name="connsiteY18" fmla="*/ 1232159 h 1291595"/>
                <a:gd name="connsiteX19" fmla="*/ 271768 w 512808"/>
                <a:gd name="connsiteY19" fmla="*/ 768598 h 1291595"/>
                <a:gd name="connsiteX20" fmla="*/ 241040 w 512808"/>
                <a:gd name="connsiteY20" fmla="*/ 768598 h 1291595"/>
                <a:gd name="connsiteX21" fmla="*/ 241040 w 512808"/>
                <a:gd name="connsiteY21" fmla="*/ 1232159 h 1291595"/>
                <a:gd name="connsiteX22" fmla="*/ 181604 w 512808"/>
                <a:gd name="connsiteY22" fmla="*/ 1291595 h 1291595"/>
                <a:gd name="connsiteX23" fmla="*/ 122168 w 512808"/>
                <a:gd name="connsiteY23" fmla="*/ 1232159 h 1291595"/>
                <a:gd name="connsiteX24" fmla="*/ 122168 w 512808"/>
                <a:gd name="connsiteY24" fmla="*/ 405460 h 1291595"/>
                <a:gd name="connsiteX25" fmla="*/ 119736 w 512808"/>
                <a:gd name="connsiteY25" fmla="*/ 399589 h 1291595"/>
                <a:gd name="connsiteX26" fmla="*/ 106804 w 512808"/>
                <a:gd name="connsiteY26" fmla="*/ 394232 h 1291595"/>
                <a:gd name="connsiteX27" fmla="*/ 88516 w 512808"/>
                <a:gd name="connsiteY27" fmla="*/ 412520 h 1291595"/>
                <a:gd name="connsiteX28" fmla="*/ 88516 w 512808"/>
                <a:gd name="connsiteY28" fmla="*/ 735984 h 1291595"/>
                <a:gd name="connsiteX29" fmla="*/ 88703 w 512808"/>
                <a:gd name="connsiteY29" fmla="*/ 736435 h 1291595"/>
                <a:gd name="connsiteX30" fmla="*/ 87847 w 512808"/>
                <a:gd name="connsiteY30" fmla="*/ 740674 h 1291595"/>
                <a:gd name="connsiteX31" fmla="*/ 45720 w 512808"/>
                <a:gd name="connsiteY31" fmla="*/ 768598 h 1291595"/>
                <a:gd name="connsiteX32" fmla="*/ 0 w 512808"/>
                <a:gd name="connsiteY32" fmla="*/ 722878 h 1291595"/>
                <a:gd name="connsiteX33" fmla="*/ 0 w 512808"/>
                <a:gd name="connsiteY33" fmla="*/ 350381 h 1291595"/>
                <a:gd name="connsiteX34" fmla="*/ 85839 w 512808"/>
                <a:gd name="connsiteY34" fmla="*/ 264542 h 1291595"/>
                <a:gd name="connsiteX35" fmla="*/ 251550 w 512808"/>
                <a:gd name="connsiteY35" fmla="*/ 0 h 1291595"/>
                <a:gd name="connsiteX36" fmla="*/ 374038 w 512808"/>
                <a:gd name="connsiteY36" fmla="*/ 122488 h 1291595"/>
                <a:gd name="connsiteX37" fmla="*/ 251550 w 512808"/>
                <a:gd name="connsiteY37" fmla="*/ 244976 h 1291595"/>
                <a:gd name="connsiteX38" fmla="*/ 129062 w 512808"/>
                <a:gd name="connsiteY38" fmla="*/ 122488 h 1291595"/>
                <a:gd name="connsiteX39" fmla="*/ 251550 w 512808"/>
                <a:gd name="connsiteY39" fmla="*/ 0 h 1291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512808" h="1291595">
                  <a:moveTo>
                    <a:pt x="85839" y="264542"/>
                  </a:moveTo>
                  <a:lnTo>
                    <a:pt x="91440" y="264542"/>
                  </a:lnTo>
                  <a:lnTo>
                    <a:pt x="122168" y="264542"/>
                  </a:lnTo>
                  <a:lnTo>
                    <a:pt x="390640" y="264542"/>
                  </a:lnTo>
                  <a:lnTo>
                    <a:pt x="421368" y="264542"/>
                  </a:lnTo>
                  <a:lnTo>
                    <a:pt x="426969" y="264542"/>
                  </a:lnTo>
                  <a:cubicBezTo>
                    <a:pt x="474377" y="264542"/>
                    <a:pt x="512808" y="302973"/>
                    <a:pt x="512808" y="350381"/>
                  </a:cubicBezTo>
                  <a:lnTo>
                    <a:pt x="512808" y="722878"/>
                  </a:lnTo>
                  <a:cubicBezTo>
                    <a:pt x="512808" y="748128"/>
                    <a:pt x="492338" y="768598"/>
                    <a:pt x="467088" y="768598"/>
                  </a:cubicBezTo>
                  <a:cubicBezTo>
                    <a:pt x="448151" y="768598"/>
                    <a:pt x="431902" y="757084"/>
                    <a:pt x="424961" y="740674"/>
                  </a:cubicBezTo>
                  <a:lnTo>
                    <a:pt x="424105" y="736435"/>
                  </a:lnTo>
                  <a:lnTo>
                    <a:pt x="424292" y="735984"/>
                  </a:lnTo>
                  <a:lnTo>
                    <a:pt x="424292" y="412520"/>
                  </a:lnTo>
                  <a:cubicBezTo>
                    <a:pt x="424292" y="402420"/>
                    <a:pt x="416104" y="394232"/>
                    <a:pt x="406004" y="394232"/>
                  </a:cubicBezTo>
                  <a:cubicBezTo>
                    <a:pt x="400954" y="394232"/>
                    <a:pt x="396382" y="396279"/>
                    <a:pt x="393073" y="399589"/>
                  </a:cubicBezTo>
                  <a:lnTo>
                    <a:pt x="390640" y="405461"/>
                  </a:lnTo>
                  <a:lnTo>
                    <a:pt x="390640" y="1232159"/>
                  </a:lnTo>
                  <a:cubicBezTo>
                    <a:pt x="390640" y="1264985"/>
                    <a:pt x="364030" y="1291595"/>
                    <a:pt x="331204" y="1291595"/>
                  </a:cubicBezTo>
                  <a:cubicBezTo>
                    <a:pt x="298378" y="1291595"/>
                    <a:pt x="271768" y="1264985"/>
                    <a:pt x="271768" y="1232159"/>
                  </a:cubicBezTo>
                  <a:lnTo>
                    <a:pt x="271768" y="768598"/>
                  </a:lnTo>
                  <a:lnTo>
                    <a:pt x="241040" y="768598"/>
                  </a:lnTo>
                  <a:lnTo>
                    <a:pt x="241040" y="1232159"/>
                  </a:lnTo>
                  <a:cubicBezTo>
                    <a:pt x="241040" y="1264985"/>
                    <a:pt x="214430" y="1291595"/>
                    <a:pt x="181604" y="1291595"/>
                  </a:cubicBezTo>
                  <a:cubicBezTo>
                    <a:pt x="148778" y="1291595"/>
                    <a:pt x="122168" y="1264985"/>
                    <a:pt x="122168" y="1232159"/>
                  </a:cubicBezTo>
                  <a:lnTo>
                    <a:pt x="122168" y="405460"/>
                  </a:lnTo>
                  <a:lnTo>
                    <a:pt x="119736" y="399589"/>
                  </a:lnTo>
                  <a:cubicBezTo>
                    <a:pt x="116426" y="396279"/>
                    <a:pt x="111854" y="394232"/>
                    <a:pt x="106804" y="394232"/>
                  </a:cubicBezTo>
                  <a:cubicBezTo>
                    <a:pt x="96704" y="394232"/>
                    <a:pt x="88516" y="402420"/>
                    <a:pt x="88516" y="412520"/>
                  </a:cubicBezTo>
                  <a:lnTo>
                    <a:pt x="88516" y="735984"/>
                  </a:lnTo>
                  <a:lnTo>
                    <a:pt x="88703" y="736435"/>
                  </a:lnTo>
                  <a:lnTo>
                    <a:pt x="87847" y="740674"/>
                  </a:lnTo>
                  <a:cubicBezTo>
                    <a:pt x="80907" y="757084"/>
                    <a:pt x="64658" y="768598"/>
                    <a:pt x="45720" y="768598"/>
                  </a:cubicBezTo>
                  <a:cubicBezTo>
                    <a:pt x="20470" y="768598"/>
                    <a:pt x="0" y="748128"/>
                    <a:pt x="0" y="722878"/>
                  </a:cubicBezTo>
                  <a:lnTo>
                    <a:pt x="0" y="350381"/>
                  </a:lnTo>
                  <a:cubicBezTo>
                    <a:pt x="0" y="302973"/>
                    <a:pt x="38431" y="264542"/>
                    <a:pt x="85839" y="264542"/>
                  </a:cubicBezTo>
                  <a:close/>
                  <a:moveTo>
                    <a:pt x="251550" y="0"/>
                  </a:moveTo>
                  <a:cubicBezTo>
                    <a:pt x="319198" y="0"/>
                    <a:pt x="374038" y="54840"/>
                    <a:pt x="374038" y="122488"/>
                  </a:cubicBezTo>
                  <a:cubicBezTo>
                    <a:pt x="374038" y="190136"/>
                    <a:pt x="319198" y="244976"/>
                    <a:pt x="251550" y="244976"/>
                  </a:cubicBezTo>
                  <a:cubicBezTo>
                    <a:pt x="183902" y="244976"/>
                    <a:pt x="129062" y="190136"/>
                    <a:pt x="129062" y="122488"/>
                  </a:cubicBezTo>
                  <a:cubicBezTo>
                    <a:pt x="129062" y="54840"/>
                    <a:pt x="183902" y="0"/>
                    <a:pt x="251550"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0" name="Freeform 15"/>
            <p:cNvSpPr/>
            <p:nvPr/>
          </p:nvSpPr>
          <p:spPr>
            <a:xfrm>
              <a:off x="6667544" y="424749"/>
              <a:ext cx="787271" cy="1689015"/>
            </a:xfrm>
            <a:custGeom>
              <a:avLst/>
              <a:gdLst>
                <a:gd name="connsiteX0" fmla="*/ 166619 w 602029"/>
                <a:gd name="connsiteY0" fmla="*/ 264542 h 1291595"/>
                <a:gd name="connsiteX1" fmla="*/ 166620 w 602029"/>
                <a:gd name="connsiteY1" fmla="*/ 264542 h 1291595"/>
                <a:gd name="connsiteX2" fmla="*/ 428634 w 602029"/>
                <a:gd name="connsiteY2" fmla="*/ 264542 h 1291595"/>
                <a:gd name="connsiteX3" fmla="*/ 435091 w 602029"/>
                <a:gd name="connsiteY3" fmla="*/ 264542 h 1291595"/>
                <a:gd name="connsiteX4" fmla="*/ 454339 w 602029"/>
                <a:gd name="connsiteY4" fmla="*/ 269732 h 1291595"/>
                <a:gd name="connsiteX5" fmla="*/ 489482 w 602029"/>
                <a:gd name="connsiteY5" fmla="*/ 304875 h 1291595"/>
                <a:gd name="connsiteX6" fmla="*/ 600279 w 602029"/>
                <a:gd name="connsiteY6" fmla="*/ 686222 h 1291595"/>
                <a:gd name="connsiteX7" fmla="*/ 569014 w 602029"/>
                <a:gd name="connsiteY7" fmla="*/ 742589 h 1291595"/>
                <a:gd name="connsiteX8" fmla="*/ 521127 w 602029"/>
                <a:gd name="connsiteY8" fmla="*/ 727123 h 1291595"/>
                <a:gd name="connsiteX9" fmla="*/ 519154 w 602029"/>
                <a:gd name="connsiteY9" fmla="*/ 723276 h 1291595"/>
                <a:gd name="connsiteX10" fmla="*/ 519209 w 602029"/>
                <a:gd name="connsiteY10" fmla="*/ 722792 h 1291595"/>
                <a:gd name="connsiteX11" fmla="*/ 435091 w 602029"/>
                <a:gd name="connsiteY11" fmla="*/ 425635 h 1291595"/>
                <a:gd name="connsiteX12" fmla="*/ 435091 w 602029"/>
                <a:gd name="connsiteY12" fmla="*/ 531915 h 1291595"/>
                <a:gd name="connsiteX13" fmla="*/ 532452 w 602029"/>
                <a:gd name="connsiteY13" fmla="*/ 886095 h 1291595"/>
                <a:gd name="connsiteX14" fmla="*/ 435092 w 602029"/>
                <a:gd name="connsiteY14" fmla="*/ 886095 h 1291595"/>
                <a:gd name="connsiteX15" fmla="*/ 435092 w 602029"/>
                <a:gd name="connsiteY15" fmla="*/ 1232159 h 1291595"/>
                <a:gd name="connsiteX16" fmla="*/ 375656 w 602029"/>
                <a:gd name="connsiteY16" fmla="*/ 1291595 h 1291595"/>
                <a:gd name="connsiteX17" fmla="*/ 316220 w 602029"/>
                <a:gd name="connsiteY17" fmla="*/ 1232159 h 1291595"/>
                <a:gd name="connsiteX18" fmla="*/ 316220 w 602029"/>
                <a:gd name="connsiteY18" fmla="*/ 886095 h 1291595"/>
                <a:gd name="connsiteX19" fmla="*/ 285492 w 602029"/>
                <a:gd name="connsiteY19" fmla="*/ 886095 h 1291595"/>
                <a:gd name="connsiteX20" fmla="*/ 285492 w 602029"/>
                <a:gd name="connsiteY20" fmla="*/ 1232159 h 1291595"/>
                <a:gd name="connsiteX21" fmla="*/ 226056 w 602029"/>
                <a:gd name="connsiteY21" fmla="*/ 1291595 h 1291595"/>
                <a:gd name="connsiteX22" fmla="*/ 166620 w 602029"/>
                <a:gd name="connsiteY22" fmla="*/ 1232159 h 1291595"/>
                <a:gd name="connsiteX23" fmla="*/ 166620 w 602029"/>
                <a:gd name="connsiteY23" fmla="*/ 886095 h 1291595"/>
                <a:gd name="connsiteX24" fmla="*/ 67018 w 602029"/>
                <a:gd name="connsiteY24" fmla="*/ 886095 h 1291595"/>
                <a:gd name="connsiteX25" fmla="*/ 166619 w 602029"/>
                <a:gd name="connsiteY25" fmla="*/ 523766 h 1291595"/>
                <a:gd name="connsiteX26" fmla="*/ 166619 w 602029"/>
                <a:gd name="connsiteY26" fmla="*/ 411846 h 1291595"/>
                <a:gd name="connsiteX27" fmla="*/ 165999 w 602029"/>
                <a:gd name="connsiteY27" fmla="*/ 412662 h 1291595"/>
                <a:gd name="connsiteX28" fmla="*/ 83790 w 602029"/>
                <a:gd name="connsiteY28" fmla="*/ 725504 h 1291595"/>
                <a:gd name="connsiteX29" fmla="*/ 83856 w 602029"/>
                <a:gd name="connsiteY29" fmla="*/ 725988 h 1291595"/>
                <a:gd name="connsiteX30" fmla="*/ 81951 w 602029"/>
                <a:gd name="connsiteY30" fmla="*/ 729870 h 1291595"/>
                <a:gd name="connsiteX31" fmla="*/ 34111 w 602029"/>
                <a:gd name="connsiteY31" fmla="*/ 746171 h 1291595"/>
                <a:gd name="connsiteX32" fmla="*/ 1512 w 602029"/>
                <a:gd name="connsiteY32" fmla="*/ 690332 h 1291595"/>
                <a:gd name="connsiteX33" fmla="*/ 96183 w 602029"/>
                <a:gd name="connsiteY33" fmla="*/ 330067 h 1291595"/>
                <a:gd name="connsiteX34" fmla="*/ 105773 w 602029"/>
                <a:gd name="connsiteY34" fmla="*/ 304875 h 1291595"/>
                <a:gd name="connsiteX35" fmla="*/ 140916 w 602029"/>
                <a:gd name="connsiteY35" fmla="*/ 269732 h 1291595"/>
                <a:gd name="connsiteX36" fmla="*/ 296002 w 602029"/>
                <a:gd name="connsiteY36" fmla="*/ 0 h 1291595"/>
                <a:gd name="connsiteX37" fmla="*/ 418490 w 602029"/>
                <a:gd name="connsiteY37" fmla="*/ 122488 h 1291595"/>
                <a:gd name="connsiteX38" fmla="*/ 296002 w 602029"/>
                <a:gd name="connsiteY38" fmla="*/ 244976 h 1291595"/>
                <a:gd name="connsiteX39" fmla="*/ 173514 w 602029"/>
                <a:gd name="connsiteY39" fmla="*/ 122488 h 1291595"/>
                <a:gd name="connsiteX40" fmla="*/ 296002 w 602029"/>
                <a:gd name="connsiteY40" fmla="*/ 0 h 1291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602029" h="1291595">
                  <a:moveTo>
                    <a:pt x="166619" y="264542"/>
                  </a:moveTo>
                  <a:lnTo>
                    <a:pt x="166620" y="264542"/>
                  </a:lnTo>
                  <a:lnTo>
                    <a:pt x="428634" y="264542"/>
                  </a:lnTo>
                  <a:lnTo>
                    <a:pt x="435091" y="264542"/>
                  </a:lnTo>
                  <a:lnTo>
                    <a:pt x="454339" y="269732"/>
                  </a:lnTo>
                  <a:cubicBezTo>
                    <a:pt x="470140" y="276415"/>
                    <a:pt x="482798" y="289074"/>
                    <a:pt x="489482" y="304875"/>
                  </a:cubicBezTo>
                  <a:lnTo>
                    <a:pt x="600279" y="686222"/>
                  </a:lnTo>
                  <a:cubicBezTo>
                    <a:pt x="607156" y="710517"/>
                    <a:pt x="593158" y="735754"/>
                    <a:pt x="569014" y="742589"/>
                  </a:cubicBezTo>
                  <a:cubicBezTo>
                    <a:pt x="550906" y="747715"/>
                    <a:pt x="532232" y="741035"/>
                    <a:pt x="521127" y="727123"/>
                  </a:cubicBezTo>
                  <a:lnTo>
                    <a:pt x="519154" y="723276"/>
                  </a:lnTo>
                  <a:cubicBezTo>
                    <a:pt x="519172" y="723115"/>
                    <a:pt x="519191" y="722953"/>
                    <a:pt x="519209" y="722792"/>
                  </a:cubicBezTo>
                  <a:lnTo>
                    <a:pt x="435091" y="425635"/>
                  </a:lnTo>
                  <a:lnTo>
                    <a:pt x="435091" y="531915"/>
                  </a:lnTo>
                  <a:lnTo>
                    <a:pt x="532452" y="886095"/>
                  </a:lnTo>
                  <a:lnTo>
                    <a:pt x="435092" y="886095"/>
                  </a:lnTo>
                  <a:lnTo>
                    <a:pt x="435092" y="1232159"/>
                  </a:lnTo>
                  <a:cubicBezTo>
                    <a:pt x="435092" y="1264985"/>
                    <a:pt x="408482" y="1291595"/>
                    <a:pt x="375656" y="1291595"/>
                  </a:cubicBezTo>
                  <a:cubicBezTo>
                    <a:pt x="342830" y="1291595"/>
                    <a:pt x="316220" y="1264985"/>
                    <a:pt x="316220" y="1232159"/>
                  </a:cubicBezTo>
                  <a:lnTo>
                    <a:pt x="316220" y="886095"/>
                  </a:lnTo>
                  <a:lnTo>
                    <a:pt x="285492" y="886095"/>
                  </a:lnTo>
                  <a:lnTo>
                    <a:pt x="285492" y="1232159"/>
                  </a:lnTo>
                  <a:cubicBezTo>
                    <a:pt x="285492" y="1264985"/>
                    <a:pt x="258882" y="1291595"/>
                    <a:pt x="226056" y="1291595"/>
                  </a:cubicBezTo>
                  <a:cubicBezTo>
                    <a:pt x="193230" y="1291595"/>
                    <a:pt x="166620" y="1264985"/>
                    <a:pt x="166620" y="1232159"/>
                  </a:cubicBezTo>
                  <a:lnTo>
                    <a:pt x="166620" y="886095"/>
                  </a:lnTo>
                  <a:lnTo>
                    <a:pt x="67018" y="886095"/>
                  </a:lnTo>
                  <a:lnTo>
                    <a:pt x="166619" y="523766"/>
                  </a:lnTo>
                  <a:lnTo>
                    <a:pt x="166619" y="411846"/>
                  </a:lnTo>
                  <a:lnTo>
                    <a:pt x="165999" y="412662"/>
                  </a:lnTo>
                  <a:lnTo>
                    <a:pt x="83790" y="725504"/>
                  </a:lnTo>
                  <a:cubicBezTo>
                    <a:pt x="83812" y="725665"/>
                    <a:pt x="83834" y="725827"/>
                    <a:pt x="83856" y="725988"/>
                  </a:cubicBezTo>
                  <a:lnTo>
                    <a:pt x="81951" y="729870"/>
                  </a:lnTo>
                  <a:cubicBezTo>
                    <a:pt x="71068" y="743978"/>
                    <a:pt x="52427" y="750984"/>
                    <a:pt x="34111" y="746171"/>
                  </a:cubicBezTo>
                  <a:cubicBezTo>
                    <a:pt x="9690" y="739754"/>
                    <a:pt x="-4906" y="714753"/>
                    <a:pt x="1512" y="690332"/>
                  </a:cubicBezTo>
                  <a:lnTo>
                    <a:pt x="96183" y="330067"/>
                  </a:lnTo>
                  <a:lnTo>
                    <a:pt x="105773" y="304875"/>
                  </a:lnTo>
                  <a:cubicBezTo>
                    <a:pt x="112456" y="289074"/>
                    <a:pt x="125115" y="276415"/>
                    <a:pt x="140916" y="269732"/>
                  </a:cubicBezTo>
                  <a:close/>
                  <a:moveTo>
                    <a:pt x="296002" y="0"/>
                  </a:moveTo>
                  <a:cubicBezTo>
                    <a:pt x="363650" y="0"/>
                    <a:pt x="418490" y="54840"/>
                    <a:pt x="418490" y="122488"/>
                  </a:cubicBezTo>
                  <a:cubicBezTo>
                    <a:pt x="418490" y="190136"/>
                    <a:pt x="363650" y="244976"/>
                    <a:pt x="296002" y="244976"/>
                  </a:cubicBezTo>
                  <a:cubicBezTo>
                    <a:pt x="228354" y="244976"/>
                    <a:pt x="173514" y="190136"/>
                    <a:pt x="173514" y="122488"/>
                  </a:cubicBezTo>
                  <a:cubicBezTo>
                    <a:pt x="173514" y="54840"/>
                    <a:pt x="228354" y="0"/>
                    <a:pt x="296002"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1" name="Freeform 17"/>
            <p:cNvSpPr/>
            <p:nvPr/>
          </p:nvSpPr>
          <p:spPr>
            <a:xfrm>
              <a:off x="6154760" y="1293679"/>
              <a:ext cx="559404" cy="820085"/>
            </a:xfrm>
            <a:custGeom>
              <a:avLst/>
              <a:gdLst>
                <a:gd name="connsiteX0" fmla="*/ 393242 w 427778"/>
                <a:gd name="connsiteY0" fmla="*/ 10975 h 627121"/>
                <a:gd name="connsiteX1" fmla="*/ 414058 w 427778"/>
                <a:gd name="connsiteY1" fmla="*/ 13716 h 627121"/>
                <a:gd name="connsiteX2" fmla="*/ 424099 w 427778"/>
                <a:gd name="connsiteY2" fmla="*/ 51188 h 627121"/>
                <a:gd name="connsiteX3" fmla="*/ 307515 w 427778"/>
                <a:gd name="connsiteY3" fmla="*/ 253118 h 627121"/>
                <a:gd name="connsiteX4" fmla="*/ 297393 w 427778"/>
                <a:gd name="connsiteY4" fmla="*/ 260885 h 627121"/>
                <a:gd name="connsiteX5" fmla="*/ 297393 w 427778"/>
                <a:gd name="connsiteY5" fmla="*/ 320515 h 627121"/>
                <a:gd name="connsiteX6" fmla="*/ 297393 w 427778"/>
                <a:gd name="connsiteY6" fmla="*/ 321623 h 627121"/>
                <a:gd name="connsiteX7" fmla="*/ 297393 w 427778"/>
                <a:gd name="connsiteY7" fmla="*/ 413010 h 627121"/>
                <a:gd name="connsiteX8" fmla="*/ 297393 w 427778"/>
                <a:gd name="connsiteY8" fmla="*/ 511899 h 627121"/>
                <a:gd name="connsiteX9" fmla="*/ 297393 w 427778"/>
                <a:gd name="connsiteY9" fmla="*/ 514969 h 627121"/>
                <a:gd name="connsiteX10" fmla="*/ 297393 w 427778"/>
                <a:gd name="connsiteY10" fmla="*/ 581802 h 627121"/>
                <a:gd name="connsiteX11" fmla="*/ 260419 w 427778"/>
                <a:gd name="connsiteY11" fmla="*/ 627121 h 627121"/>
                <a:gd name="connsiteX12" fmla="*/ 223446 w 427778"/>
                <a:gd name="connsiteY12" fmla="*/ 581802 h 627121"/>
                <a:gd name="connsiteX13" fmla="*/ 223446 w 427778"/>
                <a:gd name="connsiteY13" fmla="*/ 514969 h 627121"/>
                <a:gd name="connsiteX14" fmla="*/ 223446 w 427778"/>
                <a:gd name="connsiteY14" fmla="*/ 511899 h 627121"/>
                <a:gd name="connsiteX15" fmla="*/ 223446 w 427778"/>
                <a:gd name="connsiteY15" fmla="*/ 413010 h 627121"/>
                <a:gd name="connsiteX16" fmla="*/ 204331 w 427778"/>
                <a:gd name="connsiteY16" fmla="*/ 413010 h 627121"/>
                <a:gd name="connsiteX17" fmla="*/ 204331 w 427778"/>
                <a:gd name="connsiteY17" fmla="*/ 511899 h 627121"/>
                <a:gd name="connsiteX18" fmla="*/ 204331 w 427778"/>
                <a:gd name="connsiteY18" fmla="*/ 514969 h 627121"/>
                <a:gd name="connsiteX19" fmla="*/ 204331 w 427778"/>
                <a:gd name="connsiteY19" fmla="*/ 581802 h 627121"/>
                <a:gd name="connsiteX20" fmla="*/ 167358 w 427778"/>
                <a:gd name="connsiteY20" fmla="*/ 627121 h 627121"/>
                <a:gd name="connsiteX21" fmla="*/ 130384 w 427778"/>
                <a:gd name="connsiteY21" fmla="*/ 581802 h 627121"/>
                <a:gd name="connsiteX22" fmla="*/ 130384 w 427778"/>
                <a:gd name="connsiteY22" fmla="*/ 514969 h 627121"/>
                <a:gd name="connsiteX23" fmla="*/ 130384 w 427778"/>
                <a:gd name="connsiteY23" fmla="*/ 511899 h 627121"/>
                <a:gd name="connsiteX24" fmla="*/ 130384 w 427778"/>
                <a:gd name="connsiteY24" fmla="*/ 413010 h 627121"/>
                <a:gd name="connsiteX25" fmla="*/ 130384 w 427778"/>
                <a:gd name="connsiteY25" fmla="*/ 321623 h 627121"/>
                <a:gd name="connsiteX26" fmla="*/ 130384 w 427778"/>
                <a:gd name="connsiteY26" fmla="*/ 320515 h 627121"/>
                <a:gd name="connsiteX27" fmla="*/ 130384 w 427778"/>
                <a:gd name="connsiteY27" fmla="*/ 288583 h 627121"/>
                <a:gd name="connsiteX28" fmla="*/ 130384 w 427778"/>
                <a:gd name="connsiteY28" fmla="*/ 260884 h 627121"/>
                <a:gd name="connsiteX29" fmla="*/ 120263 w 427778"/>
                <a:gd name="connsiteY29" fmla="*/ 253118 h 627121"/>
                <a:gd name="connsiteX30" fmla="*/ 3679 w 427778"/>
                <a:gd name="connsiteY30" fmla="*/ 51188 h 627121"/>
                <a:gd name="connsiteX31" fmla="*/ 13720 w 427778"/>
                <a:gd name="connsiteY31" fmla="*/ 13716 h 627121"/>
                <a:gd name="connsiteX32" fmla="*/ 34536 w 427778"/>
                <a:gd name="connsiteY32" fmla="*/ 10975 h 627121"/>
                <a:gd name="connsiteX33" fmla="*/ 51193 w 427778"/>
                <a:gd name="connsiteY33" fmla="*/ 23756 h 627121"/>
                <a:gd name="connsiteX34" fmla="*/ 142056 w 427778"/>
                <a:gd name="connsiteY34" fmla="*/ 181135 h 627121"/>
                <a:gd name="connsiteX35" fmla="*/ 285722 w 427778"/>
                <a:gd name="connsiteY35" fmla="*/ 181135 h 627121"/>
                <a:gd name="connsiteX36" fmla="*/ 376585 w 427778"/>
                <a:gd name="connsiteY36" fmla="*/ 23756 h 627121"/>
                <a:gd name="connsiteX37" fmla="*/ 393242 w 427778"/>
                <a:gd name="connsiteY37" fmla="*/ 10975 h 627121"/>
                <a:gd name="connsiteX38" fmla="*/ 213888 w 427778"/>
                <a:gd name="connsiteY38" fmla="*/ 0 h 627121"/>
                <a:gd name="connsiteX39" fmla="*/ 296184 w 427778"/>
                <a:gd name="connsiteY39" fmla="*/ 82296 h 627121"/>
                <a:gd name="connsiteX40" fmla="*/ 213888 w 427778"/>
                <a:gd name="connsiteY40" fmla="*/ 164592 h 627121"/>
                <a:gd name="connsiteX41" fmla="*/ 131592 w 427778"/>
                <a:gd name="connsiteY41" fmla="*/ 82296 h 627121"/>
                <a:gd name="connsiteX42" fmla="*/ 213888 w 427778"/>
                <a:gd name="connsiteY42" fmla="*/ 0 h 627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427778" h="627121">
                  <a:moveTo>
                    <a:pt x="393242" y="10975"/>
                  </a:moveTo>
                  <a:cubicBezTo>
                    <a:pt x="400024" y="9158"/>
                    <a:pt x="407498" y="9928"/>
                    <a:pt x="414058" y="13716"/>
                  </a:cubicBezTo>
                  <a:cubicBezTo>
                    <a:pt x="427178" y="21291"/>
                    <a:pt x="431674" y="38068"/>
                    <a:pt x="424099" y="51188"/>
                  </a:cubicBezTo>
                  <a:lnTo>
                    <a:pt x="307515" y="253118"/>
                  </a:lnTo>
                  <a:lnTo>
                    <a:pt x="297393" y="260885"/>
                  </a:lnTo>
                  <a:lnTo>
                    <a:pt x="297393" y="320515"/>
                  </a:lnTo>
                  <a:lnTo>
                    <a:pt x="297393" y="321623"/>
                  </a:lnTo>
                  <a:lnTo>
                    <a:pt x="297393" y="413010"/>
                  </a:lnTo>
                  <a:lnTo>
                    <a:pt x="297393" y="511899"/>
                  </a:lnTo>
                  <a:lnTo>
                    <a:pt x="297393" y="514969"/>
                  </a:lnTo>
                  <a:lnTo>
                    <a:pt x="297393" y="581802"/>
                  </a:lnTo>
                  <a:cubicBezTo>
                    <a:pt x="297393" y="606831"/>
                    <a:pt x="280840" y="627121"/>
                    <a:pt x="260419" y="627121"/>
                  </a:cubicBezTo>
                  <a:cubicBezTo>
                    <a:pt x="239999" y="627121"/>
                    <a:pt x="223446" y="606831"/>
                    <a:pt x="223446" y="581802"/>
                  </a:cubicBezTo>
                  <a:lnTo>
                    <a:pt x="223446" y="514969"/>
                  </a:lnTo>
                  <a:lnTo>
                    <a:pt x="223446" y="511899"/>
                  </a:lnTo>
                  <a:lnTo>
                    <a:pt x="223446" y="413010"/>
                  </a:lnTo>
                  <a:lnTo>
                    <a:pt x="204331" y="413010"/>
                  </a:lnTo>
                  <a:lnTo>
                    <a:pt x="204331" y="511899"/>
                  </a:lnTo>
                  <a:lnTo>
                    <a:pt x="204331" y="514969"/>
                  </a:lnTo>
                  <a:lnTo>
                    <a:pt x="204331" y="581802"/>
                  </a:lnTo>
                  <a:cubicBezTo>
                    <a:pt x="204331" y="606831"/>
                    <a:pt x="187778" y="627121"/>
                    <a:pt x="167358" y="627121"/>
                  </a:cubicBezTo>
                  <a:cubicBezTo>
                    <a:pt x="146938" y="627121"/>
                    <a:pt x="130384" y="606831"/>
                    <a:pt x="130384" y="581802"/>
                  </a:cubicBezTo>
                  <a:lnTo>
                    <a:pt x="130384" y="514969"/>
                  </a:lnTo>
                  <a:lnTo>
                    <a:pt x="130384" y="511899"/>
                  </a:lnTo>
                  <a:lnTo>
                    <a:pt x="130384" y="413010"/>
                  </a:lnTo>
                  <a:lnTo>
                    <a:pt x="130384" y="321623"/>
                  </a:lnTo>
                  <a:lnTo>
                    <a:pt x="130384" y="320515"/>
                  </a:lnTo>
                  <a:lnTo>
                    <a:pt x="130384" y="288583"/>
                  </a:lnTo>
                  <a:lnTo>
                    <a:pt x="130384" y="260884"/>
                  </a:lnTo>
                  <a:lnTo>
                    <a:pt x="120263" y="253118"/>
                  </a:lnTo>
                  <a:lnTo>
                    <a:pt x="3679" y="51188"/>
                  </a:lnTo>
                  <a:cubicBezTo>
                    <a:pt x="-3896" y="38068"/>
                    <a:pt x="600" y="21291"/>
                    <a:pt x="13720" y="13716"/>
                  </a:cubicBezTo>
                  <a:cubicBezTo>
                    <a:pt x="20280" y="9928"/>
                    <a:pt x="27755" y="9158"/>
                    <a:pt x="34536" y="10975"/>
                  </a:cubicBezTo>
                  <a:cubicBezTo>
                    <a:pt x="41317" y="12792"/>
                    <a:pt x="47406" y="17196"/>
                    <a:pt x="51193" y="23756"/>
                  </a:cubicBezTo>
                  <a:lnTo>
                    <a:pt x="142056" y="181135"/>
                  </a:lnTo>
                  <a:lnTo>
                    <a:pt x="285722" y="181135"/>
                  </a:lnTo>
                  <a:lnTo>
                    <a:pt x="376585" y="23756"/>
                  </a:lnTo>
                  <a:cubicBezTo>
                    <a:pt x="380373" y="17196"/>
                    <a:pt x="386461" y="12792"/>
                    <a:pt x="393242" y="10975"/>
                  </a:cubicBezTo>
                  <a:close/>
                  <a:moveTo>
                    <a:pt x="213888" y="0"/>
                  </a:moveTo>
                  <a:cubicBezTo>
                    <a:pt x="259339" y="0"/>
                    <a:pt x="296184" y="36845"/>
                    <a:pt x="296184" y="82296"/>
                  </a:cubicBezTo>
                  <a:cubicBezTo>
                    <a:pt x="296184" y="127747"/>
                    <a:pt x="259339" y="164592"/>
                    <a:pt x="213888" y="164592"/>
                  </a:cubicBezTo>
                  <a:cubicBezTo>
                    <a:pt x="168438" y="164592"/>
                    <a:pt x="131592" y="127747"/>
                    <a:pt x="131592" y="82296"/>
                  </a:cubicBezTo>
                  <a:cubicBezTo>
                    <a:pt x="131592" y="36845"/>
                    <a:pt x="168438" y="0"/>
                    <a:pt x="213888" y="0"/>
                  </a:cubicBez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2" name="Freeform 20"/>
            <p:cNvSpPr/>
            <p:nvPr/>
          </p:nvSpPr>
          <p:spPr>
            <a:xfrm>
              <a:off x="7561529" y="646954"/>
              <a:ext cx="718898" cy="1487951"/>
            </a:xfrm>
            <a:custGeom>
              <a:avLst/>
              <a:gdLst>
                <a:gd name="connsiteX0" fmla="*/ 363904 w 601863"/>
                <a:gd name="connsiteY0" fmla="*/ 815288 h 1245715"/>
                <a:gd name="connsiteX1" fmla="*/ 340694 w 601863"/>
                <a:gd name="connsiteY1" fmla="*/ 879057 h 1245715"/>
                <a:gd name="connsiteX2" fmla="*/ 363904 w 601863"/>
                <a:gd name="connsiteY2" fmla="*/ 815291 h 1245715"/>
                <a:gd name="connsiteX3" fmla="*/ 17789 w 601863"/>
                <a:gd name="connsiteY3" fmla="*/ 646960 h 1245715"/>
                <a:gd name="connsiteX4" fmla="*/ 48801 w 601863"/>
                <a:gd name="connsiteY4" fmla="*/ 646960 h 1245715"/>
                <a:gd name="connsiteX5" fmla="*/ 48801 w 601863"/>
                <a:gd name="connsiteY5" fmla="*/ 1245715 h 1245715"/>
                <a:gd name="connsiteX6" fmla="*/ 17789 w 601863"/>
                <a:gd name="connsiteY6" fmla="*/ 1245715 h 1245715"/>
                <a:gd name="connsiteX7" fmla="*/ 320994 w 601863"/>
                <a:gd name="connsiteY7" fmla="*/ 212543 h 1245715"/>
                <a:gd name="connsiteX8" fmla="*/ 362642 w 601863"/>
                <a:gd name="connsiteY8" fmla="*/ 220951 h 1245715"/>
                <a:gd name="connsiteX9" fmla="*/ 366379 w 601863"/>
                <a:gd name="connsiteY9" fmla="*/ 222980 h 1245715"/>
                <a:gd name="connsiteX10" fmla="*/ 367507 w 601863"/>
                <a:gd name="connsiteY10" fmla="*/ 223208 h 1245715"/>
                <a:gd name="connsiteX11" fmla="*/ 368876 w 601863"/>
                <a:gd name="connsiteY11" fmla="*/ 224335 h 1245715"/>
                <a:gd name="connsiteX12" fmla="*/ 380817 w 601863"/>
                <a:gd name="connsiteY12" fmla="*/ 230816 h 1245715"/>
                <a:gd name="connsiteX13" fmla="*/ 396652 w 601863"/>
                <a:gd name="connsiteY13" fmla="*/ 243882 h 1245715"/>
                <a:gd name="connsiteX14" fmla="*/ 405217 w 601863"/>
                <a:gd name="connsiteY14" fmla="*/ 254262 h 1245715"/>
                <a:gd name="connsiteX15" fmla="*/ 409763 w 601863"/>
                <a:gd name="connsiteY15" fmla="*/ 258006 h 1245715"/>
                <a:gd name="connsiteX16" fmla="*/ 584250 w 601863"/>
                <a:gd name="connsiteY16" fmla="*/ 469628 h 1245715"/>
                <a:gd name="connsiteX17" fmla="*/ 566420 w 601863"/>
                <a:gd name="connsiteY17" fmla="*/ 455340 h 1245715"/>
                <a:gd name="connsiteX18" fmla="*/ 584249 w 601863"/>
                <a:gd name="connsiteY18" fmla="*/ 469628 h 1245715"/>
                <a:gd name="connsiteX19" fmla="*/ 589119 w 601863"/>
                <a:gd name="connsiteY19" fmla="*/ 475534 h 1245715"/>
                <a:gd name="connsiteX20" fmla="*/ 597008 w 601863"/>
                <a:gd name="connsiteY20" fmla="*/ 495571 h 1245715"/>
                <a:gd name="connsiteX21" fmla="*/ 597009 w 601863"/>
                <a:gd name="connsiteY21" fmla="*/ 495570 h 1245715"/>
                <a:gd name="connsiteX22" fmla="*/ 599779 w 601863"/>
                <a:gd name="connsiteY22" fmla="*/ 502604 h 1245715"/>
                <a:gd name="connsiteX23" fmla="*/ 601059 w 601863"/>
                <a:gd name="connsiteY23" fmla="*/ 541190 h 1245715"/>
                <a:gd name="connsiteX24" fmla="*/ 600557 w 601863"/>
                <a:gd name="connsiteY24" fmla="*/ 543342 h 1245715"/>
                <a:gd name="connsiteX25" fmla="*/ 601862 w 601863"/>
                <a:gd name="connsiteY25" fmla="*/ 545154 h 1245715"/>
                <a:gd name="connsiteX26" fmla="*/ 599783 w 601863"/>
                <a:gd name="connsiteY26" fmla="*/ 546652 h 1245715"/>
                <a:gd name="connsiteX27" fmla="*/ 591019 w 601863"/>
                <a:gd name="connsiteY27" fmla="*/ 584213 h 1245715"/>
                <a:gd name="connsiteX28" fmla="*/ 469878 w 601863"/>
                <a:gd name="connsiteY28" fmla="*/ 917049 h 1245715"/>
                <a:gd name="connsiteX29" fmla="*/ 552163 w 601863"/>
                <a:gd name="connsiteY29" fmla="*/ 1156022 h 1245715"/>
                <a:gd name="connsiteX30" fmla="*/ 510507 w 601863"/>
                <a:gd name="connsiteY30" fmla="*/ 1241432 h 1245715"/>
                <a:gd name="connsiteX31" fmla="*/ 425098 w 601863"/>
                <a:gd name="connsiteY31" fmla="*/ 1199774 h 1245715"/>
                <a:gd name="connsiteX32" fmla="*/ 314599 w 601863"/>
                <a:gd name="connsiteY32" fmla="*/ 878865 h 1245715"/>
                <a:gd name="connsiteX33" fmla="*/ 387581 w 601863"/>
                <a:gd name="connsiteY33" fmla="*/ 678047 h 1245715"/>
                <a:gd name="connsiteX34" fmla="*/ 419394 w 601863"/>
                <a:gd name="connsiteY34" fmla="*/ 590648 h 1245715"/>
                <a:gd name="connsiteX35" fmla="*/ 422904 w 601863"/>
                <a:gd name="connsiteY35" fmla="*/ 595429 h 1245715"/>
                <a:gd name="connsiteX36" fmla="*/ 423036 w 601863"/>
                <a:gd name="connsiteY36" fmla="*/ 595063 h 1245715"/>
                <a:gd name="connsiteX37" fmla="*/ 419395 w 601863"/>
                <a:gd name="connsiteY37" fmla="*/ 590646 h 1245715"/>
                <a:gd name="connsiteX38" fmla="*/ 419392 w 601863"/>
                <a:gd name="connsiteY38" fmla="*/ 590646 h 1245715"/>
                <a:gd name="connsiteX39" fmla="*/ 286557 w 601863"/>
                <a:gd name="connsiteY39" fmla="*/ 429535 h 1245715"/>
                <a:gd name="connsiteX40" fmla="*/ 284516 w 601863"/>
                <a:gd name="connsiteY40" fmla="*/ 429123 h 1245715"/>
                <a:gd name="connsiteX41" fmla="*/ 248444 w 601863"/>
                <a:gd name="connsiteY41" fmla="*/ 528232 h 1245715"/>
                <a:gd name="connsiteX42" fmla="*/ 75963 w 601863"/>
                <a:gd name="connsiteY42" fmla="*/ 619940 h 1245715"/>
                <a:gd name="connsiteX43" fmla="*/ 6061 w 601863"/>
                <a:gd name="connsiteY43" fmla="*/ 598570 h 1245715"/>
                <a:gd name="connsiteX44" fmla="*/ 27433 w 601863"/>
                <a:gd name="connsiteY44" fmla="*/ 528666 h 1245715"/>
                <a:gd name="connsiteX45" fmla="*/ 164875 w 601863"/>
                <a:gd name="connsiteY45" fmla="*/ 455586 h 1245715"/>
                <a:gd name="connsiteX46" fmla="*/ 164875 w 601863"/>
                <a:gd name="connsiteY46" fmla="*/ 455587 h 1245715"/>
                <a:gd name="connsiteX47" fmla="*/ 164876 w 601863"/>
                <a:gd name="connsiteY47" fmla="*/ 455586 h 1245715"/>
                <a:gd name="connsiteX48" fmla="*/ 214082 w 601863"/>
                <a:gd name="connsiteY48" fmla="*/ 320395 h 1245715"/>
                <a:gd name="connsiteX49" fmla="*/ 213996 w 601863"/>
                <a:gd name="connsiteY49" fmla="*/ 319541 h 1245715"/>
                <a:gd name="connsiteX50" fmla="*/ 320994 w 601863"/>
                <a:gd name="connsiteY50" fmla="*/ 212543 h 1245715"/>
                <a:gd name="connsiteX51" fmla="*/ 165544 w 601863"/>
                <a:gd name="connsiteY51" fmla="*/ 0 h 1245715"/>
                <a:gd name="connsiteX52" fmla="*/ 288032 w 601863"/>
                <a:gd name="connsiteY52" fmla="*/ 122488 h 1245715"/>
                <a:gd name="connsiteX53" fmla="*/ 165544 w 601863"/>
                <a:gd name="connsiteY53" fmla="*/ 244976 h 1245715"/>
                <a:gd name="connsiteX54" fmla="*/ 43056 w 601863"/>
                <a:gd name="connsiteY54" fmla="*/ 122488 h 1245715"/>
                <a:gd name="connsiteX55" fmla="*/ 165544 w 601863"/>
                <a:gd name="connsiteY55" fmla="*/ 0 h 1245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601863" h="1245715">
                  <a:moveTo>
                    <a:pt x="363904" y="815288"/>
                  </a:moveTo>
                  <a:lnTo>
                    <a:pt x="340694" y="879057"/>
                  </a:lnTo>
                  <a:lnTo>
                    <a:pt x="363904" y="815291"/>
                  </a:lnTo>
                  <a:close/>
                  <a:moveTo>
                    <a:pt x="17789" y="646960"/>
                  </a:moveTo>
                  <a:lnTo>
                    <a:pt x="48801" y="646960"/>
                  </a:lnTo>
                  <a:lnTo>
                    <a:pt x="48801" y="1245715"/>
                  </a:lnTo>
                  <a:lnTo>
                    <a:pt x="17789" y="1245715"/>
                  </a:lnTo>
                  <a:close/>
                  <a:moveTo>
                    <a:pt x="320994" y="212543"/>
                  </a:moveTo>
                  <a:cubicBezTo>
                    <a:pt x="335767" y="212543"/>
                    <a:pt x="349841" y="215537"/>
                    <a:pt x="362642" y="220951"/>
                  </a:cubicBezTo>
                  <a:lnTo>
                    <a:pt x="366379" y="222980"/>
                  </a:lnTo>
                  <a:lnTo>
                    <a:pt x="367507" y="223208"/>
                  </a:lnTo>
                  <a:lnTo>
                    <a:pt x="368876" y="224335"/>
                  </a:lnTo>
                  <a:lnTo>
                    <a:pt x="380817" y="230816"/>
                  </a:lnTo>
                  <a:cubicBezTo>
                    <a:pt x="386509" y="234662"/>
                    <a:pt x="391811" y="239041"/>
                    <a:pt x="396652" y="243882"/>
                  </a:cubicBezTo>
                  <a:lnTo>
                    <a:pt x="405217" y="254262"/>
                  </a:lnTo>
                  <a:lnTo>
                    <a:pt x="409763" y="258006"/>
                  </a:lnTo>
                  <a:lnTo>
                    <a:pt x="584250" y="469628"/>
                  </a:lnTo>
                  <a:lnTo>
                    <a:pt x="566420" y="455340"/>
                  </a:lnTo>
                  <a:lnTo>
                    <a:pt x="584249" y="469628"/>
                  </a:lnTo>
                  <a:lnTo>
                    <a:pt x="589119" y="475534"/>
                  </a:lnTo>
                  <a:lnTo>
                    <a:pt x="597008" y="495571"/>
                  </a:lnTo>
                  <a:lnTo>
                    <a:pt x="597009" y="495570"/>
                  </a:lnTo>
                  <a:lnTo>
                    <a:pt x="599779" y="502604"/>
                  </a:lnTo>
                  <a:cubicBezTo>
                    <a:pt x="602004" y="514265"/>
                    <a:pt x="602475" y="527358"/>
                    <a:pt x="601059" y="541190"/>
                  </a:cubicBezTo>
                  <a:lnTo>
                    <a:pt x="600557" y="543342"/>
                  </a:lnTo>
                  <a:lnTo>
                    <a:pt x="601862" y="545154"/>
                  </a:lnTo>
                  <a:lnTo>
                    <a:pt x="599783" y="546652"/>
                  </a:lnTo>
                  <a:lnTo>
                    <a:pt x="591019" y="584213"/>
                  </a:lnTo>
                  <a:lnTo>
                    <a:pt x="469878" y="917049"/>
                  </a:lnTo>
                  <a:lnTo>
                    <a:pt x="552163" y="1156022"/>
                  </a:lnTo>
                  <a:cubicBezTo>
                    <a:pt x="564245" y="1191110"/>
                    <a:pt x="545595" y="1229350"/>
                    <a:pt x="510507" y="1241432"/>
                  </a:cubicBezTo>
                  <a:cubicBezTo>
                    <a:pt x="475418" y="1253512"/>
                    <a:pt x="437180" y="1234862"/>
                    <a:pt x="425098" y="1199774"/>
                  </a:cubicBezTo>
                  <a:lnTo>
                    <a:pt x="314599" y="878865"/>
                  </a:lnTo>
                  <a:cubicBezTo>
                    <a:pt x="324642" y="839238"/>
                    <a:pt x="374961" y="710193"/>
                    <a:pt x="387581" y="678047"/>
                  </a:cubicBezTo>
                  <a:lnTo>
                    <a:pt x="419394" y="590648"/>
                  </a:lnTo>
                  <a:lnTo>
                    <a:pt x="422904" y="595429"/>
                  </a:lnTo>
                  <a:lnTo>
                    <a:pt x="423036" y="595063"/>
                  </a:lnTo>
                  <a:lnTo>
                    <a:pt x="419395" y="590646"/>
                  </a:lnTo>
                  <a:lnTo>
                    <a:pt x="419392" y="590646"/>
                  </a:lnTo>
                  <a:lnTo>
                    <a:pt x="286557" y="429535"/>
                  </a:lnTo>
                  <a:lnTo>
                    <a:pt x="284516" y="429123"/>
                  </a:lnTo>
                  <a:lnTo>
                    <a:pt x="248444" y="528232"/>
                  </a:lnTo>
                  <a:lnTo>
                    <a:pt x="75963" y="619940"/>
                  </a:lnTo>
                  <a:cubicBezTo>
                    <a:pt x="50761" y="623582"/>
                    <a:pt x="19462" y="623773"/>
                    <a:pt x="6061" y="598570"/>
                  </a:cubicBezTo>
                  <a:cubicBezTo>
                    <a:pt x="-7342" y="573365"/>
                    <a:pt x="2227" y="542068"/>
                    <a:pt x="27433" y="528666"/>
                  </a:cubicBezTo>
                  <a:lnTo>
                    <a:pt x="164875" y="455586"/>
                  </a:lnTo>
                  <a:lnTo>
                    <a:pt x="164875" y="455587"/>
                  </a:lnTo>
                  <a:lnTo>
                    <a:pt x="164876" y="455586"/>
                  </a:lnTo>
                  <a:lnTo>
                    <a:pt x="214082" y="320395"/>
                  </a:lnTo>
                  <a:lnTo>
                    <a:pt x="213996" y="319541"/>
                  </a:lnTo>
                  <a:cubicBezTo>
                    <a:pt x="213996" y="260447"/>
                    <a:pt x="261900" y="212543"/>
                    <a:pt x="320994" y="212543"/>
                  </a:cubicBezTo>
                  <a:close/>
                  <a:moveTo>
                    <a:pt x="165544" y="0"/>
                  </a:moveTo>
                  <a:cubicBezTo>
                    <a:pt x="233192" y="0"/>
                    <a:pt x="288032" y="54840"/>
                    <a:pt x="288032" y="122488"/>
                  </a:cubicBezTo>
                  <a:cubicBezTo>
                    <a:pt x="288032" y="190136"/>
                    <a:pt x="233192" y="244976"/>
                    <a:pt x="165544" y="244976"/>
                  </a:cubicBezTo>
                  <a:cubicBezTo>
                    <a:pt x="97896" y="244976"/>
                    <a:pt x="43056" y="190136"/>
                    <a:pt x="43056" y="122488"/>
                  </a:cubicBezTo>
                  <a:cubicBezTo>
                    <a:pt x="43056" y="54840"/>
                    <a:pt x="97896" y="0"/>
                    <a:pt x="165544" y="0"/>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7" name="Rectángulo 6"/>
          <p:cNvSpPr/>
          <p:nvPr/>
        </p:nvSpPr>
        <p:spPr>
          <a:xfrm>
            <a:off x="2935849" y="2894812"/>
            <a:ext cx="1696298" cy="800219"/>
          </a:xfrm>
          <a:prstGeom prst="rect">
            <a:avLst/>
          </a:prstGeom>
        </p:spPr>
        <p:txBody>
          <a:bodyPr wrap="none">
            <a:spAutoFit/>
          </a:bodyPr>
          <a:lstStyle/>
          <a:p>
            <a:pPr algn="ctr"/>
            <a:r>
              <a:rPr lang="es-EC" b="1" dirty="0" smtClean="0">
                <a:solidFill>
                  <a:schemeClr val="accent2">
                    <a:lumMod val="75000"/>
                  </a:schemeClr>
                </a:solidFill>
                <a:latin typeface="Century Gothic" panose="020B0502020202020204" pitchFamily="34" charset="0"/>
                <a:ea typeface="Calibri" panose="020F0502020204030204" pitchFamily="34" charset="0"/>
                <a:cs typeface="Times New Roman" panose="02020603050405020304" pitchFamily="18" charset="0"/>
              </a:rPr>
              <a:t>INSEGURIDAD</a:t>
            </a:r>
          </a:p>
          <a:p>
            <a:pPr algn="ctr"/>
            <a:r>
              <a:rPr lang="es-ES" sz="1400" dirty="0" smtClean="0">
                <a:solidFill>
                  <a:schemeClr val="bg2">
                    <a:lumMod val="50000"/>
                  </a:schemeClr>
                </a:solidFill>
                <a:latin typeface="Century Gothic" panose="020B0502020202020204" pitchFamily="34" charset="0"/>
                <a:ea typeface="Calibri" panose="020F0502020204030204" pitchFamily="34" charset="0"/>
                <a:cs typeface="Times New Roman" panose="02020603050405020304" pitchFamily="18" charset="0"/>
              </a:rPr>
              <a:t>Parques </a:t>
            </a:r>
          </a:p>
          <a:p>
            <a:pPr algn="ctr"/>
            <a:r>
              <a:rPr lang="es-ES" sz="1400" dirty="0" smtClean="0">
                <a:solidFill>
                  <a:schemeClr val="bg2">
                    <a:lumMod val="50000"/>
                  </a:schemeClr>
                </a:solidFill>
                <a:latin typeface="Century Gothic" panose="020B0502020202020204" pitchFamily="34" charset="0"/>
                <a:ea typeface="Calibri" panose="020F0502020204030204" pitchFamily="34" charset="0"/>
                <a:cs typeface="Times New Roman" panose="02020603050405020304" pitchFamily="18" charset="0"/>
              </a:rPr>
              <a:t>Metropolitanos</a:t>
            </a:r>
            <a:endParaRPr lang="es-EC" sz="1400" dirty="0">
              <a:solidFill>
                <a:schemeClr val="bg2">
                  <a:lumMod val="50000"/>
                </a:schemeClr>
              </a:solidFill>
              <a:latin typeface="Century Gothic" panose="020B0502020202020204" pitchFamily="34" charset="0"/>
              <a:ea typeface="Calibri" panose="020F0502020204030204" pitchFamily="34" charset="0"/>
              <a:cs typeface="Times New Roman" panose="02020603050405020304" pitchFamily="18" charset="0"/>
            </a:endParaRPr>
          </a:p>
        </p:txBody>
      </p:sp>
      <p:sp>
        <p:nvSpPr>
          <p:cNvPr id="33" name="Freeform 357"/>
          <p:cNvSpPr/>
          <p:nvPr/>
        </p:nvSpPr>
        <p:spPr>
          <a:xfrm>
            <a:off x="2609957" y="2941851"/>
            <a:ext cx="351575" cy="300445"/>
          </a:xfrm>
          <a:custGeom>
            <a:avLst/>
            <a:gdLst>
              <a:gd name="connsiteX0" fmla="*/ 273824 w 468767"/>
              <a:gd name="connsiteY0" fmla="*/ 132686 h 400593"/>
              <a:gd name="connsiteX1" fmla="*/ 280866 w 468767"/>
              <a:gd name="connsiteY1" fmla="*/ 134095 h 400593"/>
              <a:gd name="connsiteX2" fmla="*/ 312559 w 468767"/>
              <a:gd name="connsiteY2" fmla="*/ 160294 h 400593"/>
              <a:gd name="connsiteX3" fmla="*/ 324532 w 468767"/>
              <a:gd name="connsiteY3" fmla="*/ 200297 h 400593"/>
              <a:gd name="connsiteX4" fmla="*/ 312559 w 468767"/>
              <a:gd name="connsiteY4" fmla="*/ 240159 h 400593"/>
              <a:gd name="connsiteX5" fmla="*/ 280866 w 468767"/>
              <a:gd name="connsiteY5" fmla="*/ 266498 h 400593"/>
              <a:gd name="connsiteX6" fmla="*/ 273824 w 468767"/>
              <a:gd name="connsiteY6" fmla="*/ 267907 h 400593"/>
              <a:gd name="connsiteX7" fmla="*/ 261146 w 468767"/>
              <a:gd name="connsiteY7" fmla="*/ 262695 h 400593"/>
              <a:gd name="connsiteX8" fmla="*/ 255795 w 468767"/>
              <a:gd name="connsiteY8" fmla="*/ 249878 h 400593"/>
              <a:gd name="connsiteX9" fmla="*/ 259174 w 468767"/>
              <a:gd name="connsiteY9" fmla="*/ 239877 h 400593"/>
              <a:gd name="connsiteX10" fmla="*/ 267344 w 468767"/>
              <a:gd name="connsiteY10" fmla="*/ 232834 h 400593"/>
              <a:gd name="connsiteX11" fmla="*/ 276922 w 468767"/>
              <a:gd name="connsiteY11" fmla="*/ 226355 h 400593"/>
              <a:gd name="connsiteX12" fmla="*/ 285092 w 468767"/>
              <a:gd name="connsiteY12" fmla="*/ 216354 h 400593"/>
              <a:gd name="connsiteX13" fmla="*/ 288472 w 468767"/>
              <a:gd name="connsiteY13" fmla="*/ 200297 h 400593"/>
              <a:gd name="connsiteX14" fmla="*/ 285092 w 468767"/>
              <a:gd name="connsiteY14" fmla="*/ 184239 h 400593"/>
              <a:gd name="connsiteX15" fmla="*/ 276922 w 468767"/>
              <a:gd name="connsiteY15" fmla="*/ 174238 h 400593"/>
              <a:gd name="connsiteX16" fmla="*/ 267344 w 468767"/>
              <a:gd name="connsiteY16" fmla="*/ 167759 h 400593"/>
              <a:gd name="connsiteX17" fmla="*/ 259174 w 468767"/>
              <a:gd name="connsiteY17" fmla="*/ 160716 h 400593"/>
              <a:gd name="connsiteX18" fmla="*/ 255795 w 468767"/>
              <a:gd name="connsiteY18" fmla="*/ 150716 h 400593"/>
              <a:gd name="connsiteX19" fmla="*/ 261146 w 468767"/>
              <a:gd name="connsiteY19" fmla="*/ 137898 h 400593"/>
              <a:gd name="connsiteX20" fmla="*/ 273824 w 468767"/>
              <a:gd name="connsiteY20" fmla="*/ 132686 h 400593"/>
              <a:gd name="connsiteX21" fmla="*/ 301993 w 468767"/>
              <a:gd name="connsiteY21" fmla="*/ 66202 h 400593"/>
              <a:gd name="connsiteX22" fmla="*/ 309318 w 468767"/>
              <a:gd name="connsiteY22" fmla="*/ 67611 h 400593"/>
              <a:gd name="connsiteX23" fmla="*/ 372703 w 468767"/>
              <a:gd name="connsiteY23" fmla="*/ 120713 h 400593"/>
              <a:gd name="connsiteX24" fmla="*/ 396648 w 468767"/>
              <a:gd name="connsiteY24" fmla="*/ 200297 h 400593"/>
              <a:gd name="connsiteX25" fmla="*/ 372703 w 468767"/>
              <a:gd name="connsiteY25" fmla="*/ 279880 h 400593"/>
              <a:gd name="connsiteX26" fmla="*/ 309318 w 468767"/>
              <a:gd name="connsiteY26" fmla="*/ 332982 h 400593"/>
              <a:gd name="connsiteX27" fmla="*/ 302275 w 468767"/>
              <a:gd name="connsiteY27" fmla="*/ 334391 h 400593"/>
              <a:gd name="connsiteX28" fmla="*/ 289317 w 468767"/>
              <a:gd name="connsiteY28" fmla="*/ 329038 h 400593"/>
              <a:gd name="connsiteX29" fmla="*/ 283964 w 468767"/>
              <a:gd name="connsiteY29" fmla="*/ 316361 h 400593"/>
              <a:gd name="connsiteX30" fmla="*/ 294950 w 468767"/>
              <a:gd name="connsiteY30" fmla="*/ 299740 h 400593"/>
              <a:gd name="connsiteX31" fmla="*/ 316360 w 468767"/>
              <a:gd name="connsiteY31" fmla="*/ 287345 h 400593"/>
              <a:gd name="connsiteX32" fmla="*/ 348898 w 468767"/>
              <a:gd name="connsiteY32" fmla="*/ 249173 h 400593"/>
              <a:gd name="connsiteX33" fmla="*/ 360590 w 468767"/>
              <a:gd name="connsiteY33" fmla="*/ 200297 h 400593"/>
              <a:gd name="connsiteX34" fmla="*/ 348898 w 468767"/>
              <a:gd name="connsiteY34" fmla="*/ 151420 h 400593"/>
              <a:gd name="connsiteX35" fmla="*/ 316360 w 468767"/>
              <a:gd name="connsiteY35" fmla="*/ 113248 h 400593"/>
              <a:gd name="connsiteX36" fmla="*/ 294950 w 468767"/>
              <a:gd name="connsiteY36" fmla="*/ 100853 h 400593"/>
              <a:gd name="connsiteX37" fmla="*/ 283964 w 468767"/>
              <a:gd name="connsiteY37" fmla="*/ 84232 h 400593"/>
              <a:gd name="connsiteX38" fmla="*/ 289317 w 468767"/>
              <a:gd name="connsiteY38" fmla="*/ 71555 h 400593"/>
              <a:gd name="connsiteX39" fmla="*/ 301993 w 468767"/>
              <a:gd name="connsiteY39" fmla="*/ 66202 h 400593"/>
              <a:gd name="connsiteX40" fmla="*/ 198325 w 468767"/>
              <a:gd name="connsiteY40" fmla="*/ 29017 h 400593"/>
              <a:gd name="connsiteX41" fmla="*/ 211002 w 468767"/>
              <a:gd name="connsiteY41" fmla="*/ 34369 h 400593"/>
              <a:gd name="connsiteX42" fmla="*/ 216355 w 468767"/>
              <a:gd name="connsiteY42" fmla="*/ 47046 h 400593"/>
              <a:gd name="connsiteX43" fmla="*/ 216355 w 468767"/>
              <a:gd name="connsiteY43" fmla="*/ 353547 h 400593"/>
              <a:gd name="connsiteX44" fmla="*/ 211002 w 468767"/>
              <a:gd name="connsiteY44" fmla="*/ 366224 h 400593"/>
              <a:gd name="connsiteX45" fmla="*/ 198325 w 468767"/>
              <a:gd name="connsiteY45" fmla="*/ 371577 h 400593"/>
              <a:gd name="connsiteX46" fmla="*/ 185648 w 468767"/>
              <a:gd name="connsiteY46" fmla="*/ 366224 h 400593"/>
              <a:gd name="connsiteX47" fmla="*/ 91838 w 468767"/>
              <a:gd name="connsiteY47" fmla="*/ 272414 h 400593"/>
              <a:gd name="connsiteX48" fmla="*/ 18031 w 468767"/>
              <a:gd name="connsiteY48" fmla="*/ 272414 h 400593"/>
              <a:gd name="connsiteX49" fmla="*/ 5353 w 468767"/>
              <a:gd name="connsiteY49" fmla="*/ 267062 h 400593"/>
              <a:gd name="connsiteX50" fmla="*/ 0 w 468767"/>
              <a:gd name="connsiteY50" fmla="*/ 254385 h 400593"/>
              <a:gd name="connsiteX51" fmla="*/ 0 w 468767"/>
              <a:gd name="connsiteY51" fmla="*/ 146208 h 400593"/>
              <a:gd name="connsiteX52" fmla="*/ 5353 w 468767"/>
              <a:gd name="connsiteY52" fmla="*/ 133531 h 400593"/>
              <a:gd name="connsiteX53" fmla="*/ 18031 w 468767"/>
              <a:gd name="connsiteY53" fmla="*/ 128179 h 400593"/>
              <a:gd name="connsiteX54" fmla="*/ 91838 w 468767"/>
              <a:gd name="connsiteY54" fmla="*/ 128179 h 400593"/>
              <a:gd name="connsiteX55" fmla="*/ 185648 w 468767"/>
              <a:gd name="connsiteY55" fmla="*/ 34369 h 400593"/>
              <a:gd name="connsiteX56" fmla="*/ 198325 w 468767"/>
              <a:gd name="connsiteY56" fmla="*/ 29017 h 400593"/>
              <a:gd name="connsiteX57" fmla="*/ 330446 w 468767"/>
              <a:gd name="connsiteY57" fmla="*/ 0 h 400593"/>
              <a:gd name="connsiteX58" fmla="*/ 337771 w 468767"/>
              <a:gd name="connsiteY58" fmla="*/ 1409 h 400593"/>
              <a:gd name="connsiteX59" fmla="*/ 432989 w 468767"/>
              <a:gd name="connsiteY59" fmla="*/ 81274 h 400593"/>
              <a:gd name="connsiteX60" fmla="*/ 468767 w 468767"/>
              <a:gd name="connsiteY60" fmla="*/ 200297 h 400593"/>
              <a:gd name="connsiteX61" fmla="*/ 432989 w 468767"/>
              <a:gd name="connsiteY61" fmla="*/ 319319 h 400593"/>
              <a:gd name="connsiteX62" fmla="*/ 337771 w 468767"/>
              <a:gd name="connsiteY62" fmla="*/ 399184 h 400593"/>
              <a:gd name="connsiteX63" fmla="*/ 330446 w 468767"/>
              <a:gd name="connsiteY63" fmla="*/ 400593 h 400593"/>
              <a:gd name="connsiteX64" fmla="*/ 317769 w 468767"/>
              <a:gd name="connsiteY64" fmla="*/ 395240 h 400593"/>
              <a:gd name="connsiteX65" fmla="*/ 312417 w 468767"/>
              <a:gd name="connsiteY65" fmla="*/ 382563 h 400593"/>
              <a:gd name="connsiteX66" fmla="*/ 323403 w 468767"/>
              <a:gd name="connsiteY66" fmla="*/ 365942 h 400593"/>
              <a:gd name="connsiteX67" fmla="*/ 329742 w 468767"/>
              <a:gd name="connsiteY67" fmla="*/ 362984 h 400593"/>
              <a:gd name="connsiteX68" fmla="*/ 336080 w 468767"/>
              <a:gd name="connsiteY68" fmla="*/ 360026 h 400593"/>
              <a:gd name="connsiteX69" fmla="*/ 359181 w 468767"/>
              <a:gd name="connsiteY69" fmla="*/ 345659 h 400593"/>
              <a:gd name="connsiteX70" fmla="*/ 413270 w 468767"/>
              <a:gd name="connsiteY70" fmla="*/ 281711 h 400593"/>
              <a:gd name="connsiteX71" fmla="*/ 432707 w 468767"/>
              <a:gd name="connsiteY71" fmla="*/ 200297 h 400593"/>
              <a:gd name="connsiteX72" fmla="*/ 413270 w 468767"/>
              <a:gd name="connsiteY72" fmla="*/ 118882 h 400593"/>
              <a:gd name="connsiteX73" fmla="*/ 359181 w 468767"/>
              <a:gd name="connsiteY73" fmla="*/ 54934 h 400593"/>
              <a:gd name="connsiteX74" fmla="*/ 336080 w 468767"/>
              <a:gd name="connsiteY74" fmla="*/ 40567 h 400593"/>
              <a:gd name="connsiteX75" fmla="*/ 329742 w 468767"/>
              <a:gd name="connsiteY75" fmla="*/ 37609 h 400593"/>
              <a:gd name="connsiteX76" fmla="*/ 323403 w 468767"/>
              <a:gd name="connsiteY76" fmla="*/ 34651 h 400593"/>
              <a:gd name="connsiteX77" fmla="*/ 312417 w 468767"/>
              <a:gd name="connsiteY77" fmla="*/ 18030 h 400593"/>
              <a:gd name="connsiteX78" fmla="*/ 317769 w 468767"/>
              <a:gd name="connsiteY78" fmla="*/ 5353 h 400593"/>
              <a:gd name="connsiteX79" fmla="*/ 330446 w 468767"/>
              <a:gd name="connsiteY79" fmla="*/ 0 h 400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468767" h="400593">
                <a:moveTo>
                  <a:pt x="273824" y="132686"/>
                </a:moveTo>
                <a:cubicBezTo>
                  <a:pt x="276641" y="132686"/>
                  <a:pt x="278989" y="133156"/>
                  <a:pt x="280866" y="134095"/>
                </a:cubicBezTo>
                <a:cubicBezTo>
                  <a:pt x="294013" y="139165"/>
                  <a:pt x="304577" y="147898"/>
                  <a:pt x="312559" y="160294"/>
                </a:cubicBezTo>
                <a:cubicBezTo>
                  <a:pt x="320540" y="172689"/>
                  <a:pt x="324532" y="186023"/>
                  <a:pt x="324532" y="200297"/>
                </a:cubicBezTo>
                <a:cubicBezTo>
                  <a:pt x="324532" y="214570"/>
                  <a:pt x="320540" y="227857"/>
                  <a:pt x="312559" y="240159"/>
                </a:cubicBezTo>
                <a:cubicBezTo>
                  <a:pt x="304577" y="252460"/>
                  <a:pt x="294013" y="261240"/>
                  <a:pt x="280866" y="266498"/>
                </a:cubicBezTo>
                <a:cubicBezTo>
                  <a:pt x="278989" y="267438"/>
                  <a:pt x="276641" y="267907"/>
                  <a:pt x="273824" y="267907"/>
                </a:cubicBezTo>
                <a:cubicBezTo>
                  <a:pt x="268941" y="267907"/>
                  <a:pt x="264715" y="266170"/>
                  <a:pt x="261146" y="262695"/>
                </a:cubicBezTo>
                <a:cubicBezTo>
                  <a:pt x="257579" y="259221"/>
                  <a:pt x="255795" y="254948"/>
                  <a:pt x="255795" y="249878"/>
                </a:cubicBezTo>
                <a:cubicBezTo>
                  <a:pt x="255795" y="245934"/>
                  <a:pt x="256920" y="242600"/>
                  <a:pt x="259174" y="239877"/>
                </a:cubicBezTo>
                <a:cubicBezTo>
                  <a:pt x="261428" y="237154"/>
                  <a:pt x="264151" y="234806"/>
                  <a:pt x="267344" y="232834"/>
                </a:cubicBezTo>
                <a:cubicBezTo>
                  <a:pt x="270537" y="230862"/>
                  <a:pt x="273729" y="228702"/>
                  <a:pt x="276922" y="226355"/>
                </a:cubicBezTo>
                <a:cubicBezTo>
                  <a:pt x="280115" y="224007"/>
                  <a:pt x="282838" y="220674"/>
                  <a:pt x="285092" y="216354"/>
                </a:cubicBezTo>
                <a:cubicBezTo>
                  <a:pt x="287345" y="212034"/>
                  <a:pt x="288472" y="206682"/>
                  <a:pt x="288472" y="200297"/>
                </a:cubicBezTo>
                <a:cubicBezTo>
                  <a:pt x="288472" y="193911"/>
                  <a:pt x="287345" y="188559"/>
                  <a:pt x="285092" y="184239"/>
                </a:cubicBezTo>
                <a:cubicBezTo>
                  <a:pt x="282838" y="179919"/>
                  <a:pt x="280115" y="176586"/>
                  <a:pt x="276922" y="174238"/>
                </a:cubicBezTo>
                <a:cubicBezTo>
                  <a:pt x="273729" y="171891"/>
                  <a:pt x="270537" y="169731"/>
                  <a:pt x="267344" y="167759"/>
                </a:cubicBezTo>
                <a:cubicBezTo>
                  <a:pt x="264151" y="165787"/>
                  <a:pt x="261428" y="163440"/>
                  <a:pt x="259174" y="160716"/>
                </a:cubicBezTo>
                <a:cubicBezTo>
                  <a:pt x="256920" y="157993"/>
                  <a:pt x="255795" y="154660"/>
                  <a:pt x="255795" y="150716"/>
                </a:cubicBezTo>
                <a:cubicBezTo>
                  <a:pt x="255795" y="145645"/>
                  <a:pt x="257579" y="141372"/>
                  <a:pt x="261146" y="137898"/>
                </a:cubicBezTo>
                <a:cubicBezTo>
                  <a:pt x="264715" y="134423"/>
                  <a:pt x="268941" y="132686"/>
                  <a:pt x="273824" y="132686"/>
                </a:cubicBezTo>
                <a:close/>
                <a:moveTo>
                  <a:pt x="301993" y="66202"/>
                </a:moveTo>
                <a:cubicBezTo>
                  <a:pt x="304436" y="66202"/>
                  <a:pt x="306877" y="66672"/>
                  <a:pt x="309318" y="67611"/>
                </a:cubicBezTo>
                <a:cubicBezTo>
                  <a:pt x="335612" y="78692"/>
                  <a:pt x="356740" y="96392"/>
                  <a:pt x="372703" y="120713"/>
                </a:cubicBezTo>
                <a:cubicBezTo>
                  <a:pt x="388667" y="145034"/>
                  <a:pt x="396648" y="171562"/>
                  <a:pt x="396648" y="200297"/>
                </a:cubicBezTo>
                <a:cubicBezTo>
                  <a:pt x="396648" y="229031"/>
                  <a:pt x="388667" y="255559"/>
                  <a:pt x="372703" y="279880"/>
                </a:cubicBezTo>
                <a:cubicBezTo>
                  <a:pt x="356740" y="304201"/>
                  <a:pt x="335612" y="321901"/>
                  <a:pt x="309318" y="332982"/>
                </a:cubicBezTo>
                <a:cubicBezTo>
                  <a:pt x="306877" y="333921"/>
                  <a:pt x="304529" y="334391"/>
                  <a:pt x="302275" y="334391"/>
                </a:cubicBezTo>
                <a:cubicBezTo>
                  <a:pt x="297205" y="334391"/>
                  <a:pt x="292885" y="332607"/>
                  <a:pt x="289317" y="329038"/>
                </a:cubicBezTo>
                <a:cubicBezTo>
                  <a:pt x="285748" y="325470"/>
                  <a:pt x="283964" y="321244"/>
                  <a:pt x="283964" y="316361"/>
                </a:cubicBezTo>
                <a:cubicBezTo>
                  <a:pt x="283964" y="309037"/>
                  <a:pt x="287626" y="303497"/>
                  <a:pt x="294950" y="299740"/>
                </a:cubicBezTo>
                <a:cubicBezTo>
                  <a:pt x="305467" y="294294"/>
                  <a:pt x="312605" y="290162"/>
                  <a:pt x="316360" y="287345"/>
                </a:cubicBezTo>
                <a:cubicBezTo>
                  <a:pt x="330258" y="277203"/>
                  <a:pt x="341104" y="264480"/>
                  <a:pt x="348898" y="249173"/>
                </a:cubicBezTo>
                <a:cubicBezTo>
                  <a:pt x="356692" y="233867"/>
                  <a:pt x="360590" y="217575"/>
                  <a:pt x="360590" y="200297"/>
                </a:cubicBezTo>
                <a:cubicBezTo>
                  <a:pt x="360590" y="183018"/>
                  <a:pt x="356692" y="166726"/>
                  <a:pt x="348898" y="151420"/>
                </a:cubicBezTo>
                <a:cubicBezTo>
                  <a:pt x="341104" y="136114"/>
                  <a:pt x="330258" y="123390"/>
                  <a:pt x="316360" y="113248"/>
                </a:cubicBezTo>
                <a:cubicBezTo>
                  <a:pt x="312605" y="110431"/>
                  <a:pt x="305467" y="106299"/>
                  <a:pt x="294950" y="100853"/>
                </a:cubicBezTo>
                <a:cubicBezTo>
                  <a:pt x="287626" y="97097"/>
                  <a:pt x="283964" y="91556"/>
                  <a:pt x="283964" y="84232"/>
                </a:cubicBezTo>
                <a:cubicBezTo>
                  <a:pt x="283964" y="79349"/>
                  <a:pt x="285748" y="75123"/>
                  <a:pt x="289317" y="71555"/>
                </a:cubicBezTo>
                <a:cubicBezTo>
                  <a:pt x="292885" y="67987"/>
                  <a:pt x="297110" y="66202"/>
                  <a:pt x="301993" y="66202"/>
                </a:cubicBezTo>
                <a:close/>
                <a:moveTo>
                  <a:pt x="198325" y="29017"/>
                </a:moveTo>
                <a:cubicBezTo>
                  <a:pt x="203208" y="29017"/>
                  <a:pt x="207434" y="30801"/>
                  <a:pt x="211002" y="34369"/>
                </a:cubicBezTo>
                <a:cubicBezTo>
                  <a:pt x="214570" y="37937"/>
                  <a:pt x="216355" y="42163"/>
                  <a:pt x="216355" y="47046"/>
                </a:cubicBezTo>
                <a:lnTo>
                  <a:pt x="216355" y="353547"/>
                </a:lnTo>
                <a:cubicBezTo>
                  <a:pt x="216355" y="358430"/>
                  <a:pt x="214570" y="362656"/>
                  <a:pt x="211002" y="366224"/>
                </a:cubicBezTo>
                <a:cubicBezTo>
                  <a:pt x="207434" y="369792"/>
                  <a:pt x="203208" y="371577"/>
                  <a:pt x="198325" y="371577"/>
                </a:cubicBezTo>
                <a:cubicBezTo>
                  <a:pt x="193442" y="371577"/>
                  <a:pt x="189217" y="369792"/>
                  <a:pt x="185648" y="366224"/>
                </a:cubicBezTo>
                <a:lnTo>
                  <a:pt x="91838" y="272414"/>
                </a:lnTo>
                <a:lnTo>
                  <a:pt x="18031" y="272414"/>
                </a:lnTo>
                <a:cubicBezTo>
                  <a:pt x="13148" y="272414"/>
                  <a:pt x="8922" y="270630"/>
                  <a:pt x="5353" y="267062"/>
                </a:cubicBezTo>
                <a:cubicBezTo>
                  <a:pt x="1785" y="263494"/>
                  <a:pt x="0" y="259268"/>
                  <a:pt x="0" y="254385"/>
                </a:cubicBezTo>
                <a:lnTo>
                  <a:pt x="0" y="146208"/>
                </a:lnTo>
                <a:cubicBezTo>
                  <a:pt x="0" y="141325"/>
                  <a:pt x="1785" y="137100"/>
                  <a:pt x="5353" y="133531"/>
                </a:cubicBezTo>
                <a:cubicBezTo>
                  <a:pt x="8922" y="129963"/>
                  <a:pt x="13148" y="128179"/>
                  <a:pt x="18031" y="128179"/>
                </a:cubicBezTo>
                <a:lnTo>
                  <a:pt x="91838" y="128179"/>
                </a:lnTo>
                <a:lnTo>
                  <a:pt x="185648" y="34369"/>
                </a:lnTo>
                <a:cubicBezTo>
                  <a:pt x="189217" y="30801"/>
                  <a:pt x="193442" y="29017"/>
                  <a:pt x="198325" y="29017"/>
                </a:cubicBezTo>
                <a:close/>
                <a:moveTo>
                  <a:pt x="330446" y="0"/>
                </a:moveTo>
                <a:cubicBezTo>
                  <a:pt x="332887" y="0"/>
                  <a:pt x="335330" y="470"/>
                  <a:pt x="337771" y="1409"/>
                </a:cubicBezTo>
                <a:cubicBezTo>
                  <a:pt x="377399" y="18500"/>
                  <a:pt x="409137" y="45121"/>
                  <a:pt x="432989" y="81274"/>
                </a:cubicBezTo>
                <a:cubicBezTo>
                  <a:pt x="456840" y="117427"/>
                  <a:pt x="468767" y="157101"/>
                  <a:pt x="468767" y="200297"/>
                </a:cubicBezTo>
                <a:cubicBezTo>
                  <a:pt x="468767" y="243492"/>
                  <a:pt x="456840" y="283166"/>
                  <a:pt x="432989" y="319319"/>
                </a:cubicBezTo>
                <a:cubicBezTo>
                  <a:pt x="409137" y="355472"/>
                  <a:pt x="377399" y="382094"/>
                  <a:pt x="337771" y="399184"/>
                </a:cubicBezTo>
                <a:cubicBezTo>
                  <a:pt x="335330" y="400123"/>
                  <a:pt x="332887" y="400593"/>
                  <a:pt x="330446" y="400593"/>
                </a:cubicBezTo>
                <a:cubicBezTo>
                  <a:pt x="325563" y="400593"/>
                  <a:pt x="321338" y="398808"/>
                  <a:pt x="317769" y="395240"/>
                </a:cubicBezTo>
                <a:cubicBezTo>
                  <a:pt x="314201" y="391672"/>
                  <a:pt x="312417" y="387446"/>
                  <a:pt x="312417" y="382563"/>
                </a:cubicBezTo>
                <a:cubicBezTo>
                  <a:pt x="312417" y="375802"/>
                  <a:pt x="316079" y="370262"/>
                  <a:pt x="323403" y="365942"/>
                </a:cubicBezTo>
                <a:cubicBezTo>
                  <a:pt x="324718" y="365191"/>
                  <a:pt x="326831" y="364205"/>
                  <a:pt x="329742" y="362984"/>
                </a:cubicBezTo>
                <a:cubicBezTo>
                  <a:pt x="332653" y="361764"/>
                  <a:pt x="334766" y="360778"/>
                  <a:pt x="336080" y="360026"/>
                </a:cubicBezTo>
                <a:cubicBezTo>
                  <a:pt x="344720" y="355331"/>
                  <a:pt x="352420" y="350542"/>
                  <a:pt x="359181" y="345659"/>
                </a:cubicBezTo>
                <a:cubicBezTo>
                  <a:pt x="382281" y="328569"/>
                  <a:pt x="400310" y="307253"/>
                  <a:pt x="413270" y="281711"/>
                </a:cubicBezTo>
                <a:cubicBezTo>
                  <a:pt x="426228" y="256169"/>
                  <a:pt x="432707" y="229031"/>
                  <a:pt x="432707" y="200297"/>
                </a:cubicBezTo>
                <a:cubicBezTo>
                  <a:pt x="432707" y="171562"/>
                  <a:pt x="426228" y="144424"/>
                  <a:pt x="413270" y="118882"/>
                </a:cubicBezTo>
                <a:cubicBezTo>
                  <a:pt x="400310" y="93340"/>
                  <a:pt x="382281" y="72024"/>
                  <a:pt x="359181" y="54934"/>
                </a:cubicBezTo>
                <a:cubicBezTo>
                  <a:pt x="352420" y="50051"/>
                  <a:pt x="344720" y="45262"/>
                  <a:pt x="336080" y="40567"/>
                </a:cubicBezTo>
                <a:cubicBezTo>
                  <a:pt x="334766" y="39816"/>
                  <a:pt x="332653" y="38830"/>
                  <a:pt x="329742" y="37609"/>
                </a:cubicBezTo>
                <a:cubicBezTo>
                  <a:pt x="326831" y="36388"/>
                  <a:pt x="324718" y="35402"/>
                  <a:pt x="323403" y="34651"/>
                </a:cubicBezTo>
                <a:cubicBezTo>
                  <a:pt x="316079" y="30331"/>
                  <a:pt x="312417" y="24791"/>
                  <a:pt x="312417" y="18030"/>
                </a:cubicBezTo>
                <a:cubicBezTo>
                  <a:pt x="312417" y="13147"/>
                  <a:pt x="314201" y="8921"/>
                  <a:pt x="317769" y="5353"/>
                </a:cubicBezTo>
                <a:cubicBezTo>
                  <a:pt x="321338" y="1785"/>
                  <a:pt x="325563" y="0"/>
                  <a:pt x="330446" y="0"/>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sp>
        <p:nvSpPr>
          <p:cNvPr id="34" name="Rectángulo 33"/>
          <p:cNvSpPr/>
          <p:nvPr/>
        </p:nvSpPr>
        <p:spPr>
          <a:xfrm>
            <a:off x="2515700" y="4272912"/>
            <a:ext cx="2460930" cy="1908215"/>
          </a:xfrm>
          <a:prstGeom prst="rect">
            <a:avLst/>
          </a:prstGeom>
        </p:spPr>
        <p:txBody>
          <a:bodyPr wrap="none">
            <a:spAutoFit/>
          </a:bodyPr>
          <a:lstStyle/>
          <a:p>
            <a:pPr marL="285750" indent="-285750">
              <a:buFont typeface="Arial" panose="020B0604020202020204" pitchFamily="34" charset="0"/>
              <a:buChar char="•"/>
            </a:pPr>
            <a:r>
              <a:rPr lang="es-ES" sz="1300" b="1" dirty="0" smtClean="0">
                <a:solidFill>
                  <a:schemeClr val="bg2">
                    <a:lumMod val="50000"/>
                  </a:schemeClr>
                </a:solidFill>
                <a:latin typeface="Century Gothic" panose="020B0502020202020204" pitchFamily="34" charset="0"/>
                <a:ea typeface="Calibri" panose="020F0502020204030204" pitchFamily="34" charset="0"/>
                <a:cs typeface="Times New Roman" panose="02020603050405020304" pitchFamily="18" charset="0"/>
              </a:rPr>
              <a:t>Falta de iluminación</a:t>
            </a:r>
          </a:p>
          <a:p>
            <a:pPr marL="285750" indent="-285750">
              <a:buFont typeface="Arial" panose="020B0604020202020204" pitchFamily="34" charset="0"/>
              <a:buChar char="•"/>
            </a:pPr>
            <a:r>
              <a:rPr lang="es-ES" sz="1300" dirty="0" smtClean="0">
                <a:solidFill>
                  <a:schemeClr val="bg2">
                    <a:lumMod val="50000"/>
                  </a:schemeClr>
                </a:solidFill>
                <a:latin typeface="Century Gothic" panose="020B0502020202020204" pitchFamily="34" charset="0"/>
                <a:ea typeface="Calibri" panose="020F0502020204030204" pitchFamily="34" charset="0"/>
                <a:cs typeface="Times New Roman" panose="02020603050405020304" pitchFamily="18" charset="0"/>
              </a:rPr>
              <a:t>Falta de </a:t>
            </a:r>
            <a:r>
              <a:rPr lang="es-ES" sz="1300" b="1" dirty="0" smtClean="0">
                <a:solidFill>
                  <a:schemeClr val="bg2">
                    <a:lumMod val="50000"/>
                  </a:schemeClr>
                </a:solidFill>
                <a:latin typeface="Century Gothic" panose="020B0502020202020204" pitchFamily="34" charset="0"/>
                <a:ea typeface="Calibri" panose="020F0502020204030204" pitchFamily="34" charset="0"/>
                <a:cs typeface="Times New Roman" panose="02020603050405020304" pitchFamily="18" charset="0"/>
              </a:rPr>
              <a:t>mantenimiento</a:t>
            </a:r>
          </a:p>
          <a:p>
            <a:r>
              <a:rPr lang="es-ES" sz="1300" dirty="0">
                <a:solidFill>
                  <a:schemeClr val="bg2">
                    <a:lumMod val="50000"/>
                  </a:schemeClr>
                </a:solidFill>
                <a:latin typeface="Century Gothic" panose="020B0502020202020204" pitchFamily="34" charset="0"/>
                <a:ea typeface="Calibri" panose="020F0502020204030204" pitchFamily="34" charset="0"/>
                <a:cs typeface="Times New Roman" panose="02020603050405020304" pitchFamily="18" charset="0"/>
              </a:rPr>
              <a:t> </a:t>
            </a:r>
            <a:r>
              <a:rPr lang="es-ES" sz="1300" dirty="0" smtClean="0">
                <a:solidFill>
                  <a:schemeClr val="bg2">
                    <a:lumMod val="50000"/>
                  </a:schemeClr>
                </a:solidFill>
                <a:latin typeface="Century Gothic" panose="020B0502020202020204" pitchFamily="34" charset="0"/>
                <a:ea typeface="Calibri" panose="020F0502020204030204" pitchFamily="34" charset="0"/>
                <a:cs typeface="Times New Roman" panose="02020603050405020304" pitchFamily="18" charset="0"/>
              </a:rPr>
              <a:t>     de luminarias.</a:t>
            </a:r>
          </a:p>
          <a:p>
            <a:pPr marL="285750" indent="-285750">
              <a:buFont typeface="Arial" panose="020B0604020202020204" pitchFamily="34" charset="0"/>
              <a:buChar char="•"/>
            </a:pPr>
            <a:r>
              <a:rPr lang="es-ES" sz="1300" b="1" dirty="0" smtClean="0">
                <a:solidFill>
                  <a:schemeClr val="bg2">
                    <a:lumMod val="50000"/>
                  </a:schemeClr>
                </a:solidFill>
                <a:latin typeface="Century Gothic" panose="020B0502020202020204" pitchFamily="34" charset="0"/>
                <a:ea typeface="Calibri" panose="020F0502020204030204" pitchFamily="34" charset="0"/>
                <a:cs typeface="Times New Roman" panose="02020603050405020304" pitchFamily="18" charset="0"/>
              </a:rPr>
              <a:t>Robo</a:t>
            </a:r>
            <a:r>
              <a:rPr lang="es-ES" sz="1300" dirty="0" smtClean="0">
                <a:solidFill>
                  <a:schemeClr val="bg2">
                    <a:lumMod val="50000"/>
                  </a:schemeClr>
                </a:solidFill>
                <a:latin typeface="Century Gothic" panose="020B0502020202020204" pitchFamily="34" charset="0"/>
                <a:ea typeface="Calibri" panose="020F0502020204030204" pitchFamily="34" charset="0"/>
                <a:cs typeface="Times New Roman" panose="02020603050405020304" pitchFamily="18" charset="0"/>
              </a:rPr>
              <a:t> de material </a:t>
            </a:r>
          </a:p>
          <a:p>
            <a:r>
              <a:rPr lang="es-ES" sz="1300" dirty="0">
                <a:solidFill>
                  <a:schemeClr val="bg2">
                    <a:lumMod val="50000"/>
                  </a:schemeClr>
                </a:solidFill>
                <a:latin typeface="Century Gothic" panose="020B0502020202020204" pitchFamily="34" charset="0"/>
                <a:ea typeface="Calibri" panose="020F0502020204030204" pitchFamily="34" charset="0"/>
                <a:cs typeface="Times New Roman" panose="02020603050405020304" pitchFamily="18" charset="0"/>
              </a:rPr>
              <a:t> </a:t>
            </a:r>
            <a:r>
              <a:rPr lang="es-ES" sz="1300" dirty="0" smtClean="0">
                <a:solidFill>
                  <a:schemeClr val="bg2">
                    <a:lumMod val="50000"/>
                  </a:schemeClr>
                </a:solidFill>
                <a:latin typeface="Century Gothic" panose="020B0502020202020204" pitchFamily="34" charset="0"/>
                <a:ea typeface="Calibri" panose="020F0502020204030204" pitchFamily="34" charset="0"/>
                <a:cs typeface="Times New Roman" panose="02020603050405020304" pitchFamily="18" charset="0"/>
              </a:rPr>
              <a:t>     eléctrico.</a:t>
            </a:r>
          </a:p>
          <a:p>
            <a:pPr marL="285750" indent="-285750">
              <a:buFont typeface="Arial" panose="020B0604020202020204" pitchFamily="34" charset="0"/>
              <a:buChar char="•"/>
            </a:pPr>
            <a:r>
              <a:rPr lang="es-ES" sz="1300" dirty="0" smtClean="0">
                <a:solidFill>
                  <a:schemeClr val="bg2">
                    <a:lumMod val="50000"/>
                  </a:schemeClr>
                </a:solidFill>
                <a:latin typeface="Century Gothic" panose="020B0502020202020204" pitchFamily="34" charset="0"/>
                <a:ea typeface="Calibri" panose="020F0502020204030204" pitchFamily="34" charset="0"/>
                <a:cs typeface="Times New Roman" panose="02020603050405020304" pitchFamily="18" charset="0"/>
              </a:rPr>
              <a:t>Utilización de </a:t>
            </a:r>
            <a:r>
              <a:rPr lang="es-ES" sz="1300" b="1" dirty="0" smtClean="0">
                <a:solidFill>
                  <a:schemeClr val="bg2">
                    <a:lumMod val="50000"/>
                  </a:schemeClr>
                </a:solidFill>
                <a:latin typeface="Century Gothic" panose="020B0502020202020204" pitchFamily="34" charset="0"/>
                <a:ea typeface="Calibri" panose="020F0502020204030204" pitchFamily="34" charset="0"/>
                <a:cs typeface="Times New Roman" panose="02020603050405020304" pitchFamily="18" charset="0"/>
              </a:rPr>
              <a:t>luminarias </a:t>
            </a:r>
          </a:p>
          <a:p>
            <a:r>
              <a:rPr lang="es-ES" sz="1300" b="1" dirty="0" smtClean="0">
                <a:solidFill>
                  <a:schemeClr val="bg2">
                    <a:lumMod val="50000"/>
                  </a:schemeClr>
                </a:solidFill>
                <a:latin typeface="Century Gothic" panose="020B0502020202020204" pitchFamily="34" charset="0"/>
                <a:ea typeface="Calibri" panose="020F0502020204030204" pitchFamily="34" charset="0"/>
                <a:cs typeface="Times New Roman" panose="02020603050405020304" pitchFamily="18" charset="0"/>
              </a:rPr>
              <a:t>      viales </a:t>
            </a:r>
            <a:r>
              <a:rPr lang="es-ES" sz="1300" dirty="0" smtClean="0">
                <a:solidFill>
                  <a:schemeClr val="bg2">
                    <a:lumMod val="50000"/>
                  </a:schemeClr>
                </a:solidFill>
                <a:latin typeface="Century Gothic" panose="020B0502020202020204" pitchFamily="34" charset="0"/>
                <a:ea typeface="Calibri" panose="020F0502020204030204" pitchFamily="34" charset="0"/>
                <a:cs typeface="Times New Roman" panose="02020603050405020304" pitchFamily="18" charset="0"/>
              </a:rPr>
              <a:t>(halógenas/sodio</a:t>
            </a:r>
            <a:r>
              <a:rPr lang="es-ES" sz="1400" dirty="0" smtClean="0">
                <a:solidFill>
                  <a:schemeClr val="bg2">
                    <a:lumMod val="50000"/>
                  </a:schemeClr>
                </a:solidFill>
                <a:latin typeface="Century Gothic" panose="020B0502020202020204" pitchFamily="34" charset="0"/>
                <a:ea typeface="Calibri" panose="020F0502020204030204" pitchFamily="34" charset="0"/>
                <a:cs typeface="Times New Roman" panose="02020603050405020304" pitchFamily="18" charset="0"/>
              </a:rPr>
              <a:t>)</a:t>
            </a:r>
          </a:p>
          <a:p>
            <a:pPr marL="285750" indent="-285750">
              <a:buFont typeface="Arial" panose="020B0604020202020204" pitchFamily="34" charset="0"/>
              <a:buChar char="•"/>
            </a:pPr>
            <a:r>
              <a:rPr lang="es-ES" sz="1300" dirty="0">
                <a:solidFill>
                  <a:schemeClr val="bg2">
                    <a:lumMod val="50000"/>
                  </a:schemeClr>
                </a:solidFill>
                <a:latin typeface="Century Gothic" panose="020B0502020202020204" pitchFamily="34" charset="0"/>
                <a:ea typeface="Calibri" panose="020F0502020204030204" pitchFamily="34" charset="0"/>
                <a:cs typeface="Times New Roman" panose="02020603050405020304" pitchFamily="18" charset="0"/>
              </a:rPr>
              <a:t>Iluminación </a:t>
            </a:r>
            <a:r>
              <a:rPr lang="es-ES" sz="1300" dirty="0" smtClean="0">
                <a:solidFill>
                  <a:schemeClr val="bg2">
                    <a:lumMod val="50000"/>
                  </a:schemeClr>
                </a:solidFill>
                <a:latin typeface="Century Gothic" panose="020B0502020202020204" pitchFamily="34" charset="0"/>
                <a:ea typeface="Calibri" panose="020F0502020204030204" pitchFamily="34" charset="0"/>
                <a:cs typeface="Times New Roman" panose="02020603050405020304" pitchFamily="18" charset="0"/>
              </a:rPr>
              <a:t>ambiental </a:t>
            </a:r>
          </a:p>
          <a:p>
            <a:r>
              <a:rPr lang="es-ES" sz="1300" dirty="0" smtClean="0">
                <a:solidFill>
                  <a:schemeClr val="bg2">
                    <a:lumMod val="50000"/>
                  </a:schemeClr>
                </a:solidFill>
                <a:latin typeface="Century Gothic" panose="020B0502020202020204" pitchFamily="34" charset="0"/>
                <a:ea typeface="Calibri" panose="020F0502020204030204" pitchFamily="34" charset="0"/>
                <a:cs typeface="Times New Roman" panose="02020603050405020304" pitchFamily="18" charset="0"/>
              </a:rPr>
              <a:t>      general del parque</a:t>
            </a:r>
            <a:endParaRPr lang="es-ES" sz="1300" dirty="0">
              <a:solidFill>
                <a:schemeClr val="bg2">
                  <a:lumMod val="50000"/>
                </a:schemeClr>
              </a:solidFill>
              <a:latin typeface="Century Gothic" panose="020B0502020202020204" pitchFamily="34" charset="0"/>
              <a:ea typeface="Calibri" panose="020F0502020204030204" pitchFamily="34" charset="0"/>
              <a:cs typeface="Times New Roman" panose="02020603050405020304" pitchFamily="18" charset="0"/>
            </a:endParaRPr>
          </a:p>
        </p:txBody>
      </p:sp>
      <p:sp>
        <p:nvSpPr>
          <p:cNvPr id="35" name="Rectángulo 34"/>
          <p:cNvSpPr/>
          <p:nvPr/>
        </p:nvSpPr>
        <p:spPr>
          <a:xfrm>
            <a:off x="5326648" y="4377927"/>
            <a:ext cx="2907559" cy="1492716"/>
          </a:xfrm>
          <a:prstGeom prst="rect">
            <a:avLst/>
          </a:prstGeom>
        </p:spPr>
        <p:txBody>
          <a:bodyPr wrap="square">
            <a:spAutoFit/>
          </a:bodyPr>
          <a:lstStyle/>
          <a:p>
            <a:pPr marL="285750" indent="-285750">
              <a:buFont typeface="Arial" panose="020B0604020202020204" pitchFamily="34" charset="0"/>
              <a:buChar char="•"/>
            </a:pPr>
            <a:r>
              <a:rPr lang="es-ES" sz="1300" b="1" dirty="0" smtClean="0">
                <a:solidFill>
                  <a:schemeClr val="bg2">
                    <a:lumMod val="50000"/>
                  </a:schemeClr>
                </a:solidFill>
                <a:latin typeface="Century Gothic" panose="020B0502020202020204" pitchFamily="34" charset="0"/>
                <a:ea typeface="Calibri" panose="020F0502020204030204" pitchFamily="34" charset="0"/>
                <a:cs typeface="Times New Roman" panose="02020603050405020304" pitchFamily="18" charset="0"/>
              </a:rPr>
              <a:t>Mejorar la Iluminación de espacios </a:t>
            </a:r>
            <a:r>
              <a:rPr lang="es-ES" sz="1300" dirty="0" smtClean="0">
                <a:solidFill>
                  <a:schemeClr val="bg2">
                    <a:lumMod val="50000"/>
                  </a:schemeClr>
                </a:solidFill>
                <a:latin typeface="Century Gothic" panose="020B0502020202020204" pitchFamily="34" charset="0"/>
                <a:ea typeface="Calibri" panose="020F0502020204030204" pitchFamily="34" charset="0"/>
                <a:cs typeface="Times New Roman" panose="02020603050405020304" pitchFamily="18" charset="0"/>
              </a:rPr>
              <a:t>de encuentro, recreación, circulación.</a:t>
            </a:r>
          </a:p>
          <a:p>
            <a:pPr marL="285750" indent="-285750">
              <a:buFont typeface="Arial" panose="020B0604020202020204" pitchFamily="34" charset="0"/>
              <a:buChar char="•"/>
            </a:pPr>
            <a:r>
              <a:rPr lang="es-ES" sz="1300" dirty="0">
                <a:solidFill>
                  <a:schemeClr val="bg2">
                    <a:lumMod val="50000"/>
                  </a:schemeClr>
                </a:solidFill>
                <a:latin typeface="Century Gothic" panose="020B0502020202020204" pitchFamily="34" charset="0"/>
                <a:ea typeface="Calibri" panose="020F0502020204030204" pitchFamily="34" charset="0"/>
                <a:cs typeface="Times New Roman" panose="02020603050405020304" pitchFamily="18" charset="0"/>
              </a:rPr>
              <a:t>Utilización de </a:t>
            </a:r>
            <a:r>
              <a:rPr lang="es-ES" sz="1300" b="1" dirty="0">
                <a:solidFill>
                  <a:schemeClr val="bg2">
                    <a:lumMod val="50000"/>
                  </a:schemeClr>
                </a:solidFill>
                <a:latin typeface="Century Gothic" panose="020B0502020202020204" pitchFamily="34" charset="0"/>
                <a:ea typeface="Calibri" panose="020F0502020204030204" pitchFamily="34" charset="0"/>
                <a:cs typeface="Times New Roman" panose="02020603050405020304" pitchFamily="18" charset="0"/>
              </a:rPr>
              <a:t>luminarias </a:t>
            </a:r>
          </a:p>
          <a:p>
            <a:r>
              <a:rPr lang="es-ES" sz="1300" b="1" dirty="0">
                <a:solidFill>
                  <a:schemeClr val="bg2">
                    <a:lumMod val="50000"/>
                  </a:schemeClr>
                </a:solidFill>
                <a:latin typeface="Century Gothic" panose="020B0502020202020204" pitchFamily="34" charset="0"/>
                <a:ea typeface="Calibri" panose="020F0502020204030204" pitchFamily="34" charset="0"/>
                <a:cs typeface="Times New Roman" panose="02020603050405020304" pitchFamily="18" charset="0"/>
              </a:rPr>
              <a:t>      tipo LED </a:t>
            </a:r>
            <a:r>
              <a:rPr lang="es-ES" sz="1300" b="1" dirty="0" smtClean="0">
                <a:solidFill>
                  <a:schemeClr val="bg2">
                    <a:lumMod val="50000"/>
                  </a:schemeClr>
                </a:solidFill>
                <a:latin typeface="Century Gothic" panose="020B0502020202020204" pitchFamily="34" charset="0"/>
                <a:ea typeface="Calibri" panose="020F0502020204030204" pitchFamily="34" charset="0"/>
                <a:cs typeface="Times New Roman" panose="02020603050405020304" pitchFamily="18" charset="0"/>
              </a:rPr>
              <a:t>y </a:t>
            </a:r>
            <a:r>
              <a:rPr lang="es-ES" sz="1300" dirty="0" smtClean="0">
                <a:solidFill>
                  <a:schemeClr val="bg2">
                    <a:lumMod val="50000"/>
                  </a:schemeClr>
                </a:solidFill>
                <a:latin typeface="Century Gothic" panose="020B0502020202020204" pitchFamily="34" charset="0"/>
                <a:ea typeface="Calibri" panose="020F0502020204030204" pitchFamily="34" charset="0"/>
                <a:cs typeface="Times New Roman" panose="02020603050405020304" pitchFamily="18" charset="0"/>
              </a:rPr>
              <a:t>sistemas eléctricos</a:t>
            </a:r>
          </a:p>
          <a:p>
            <a:r>
              <a:rPr lang="es-ES" sz="1300" dirty="0" smtClean="0">
                <a:solidFill>
                  <a:schemeClr val="bg2">
                    <a:lumMod val="50000"/>
                  </a:schemeClr>
                </a:solidFill>
                <a:latin typeface="Century Gothic" panose="020B0502020202020204" pitchFamily="34" charset="0"/>
                <a:ea typeface="Calibri" panose="020F0502020204030204" pitchFamily="34" charset="0"/>
                <a:cs typeface="Times New Roman" panose="02020603050405020304" pitchFamily="18" charset="0"/>
              </a:rPr>
              <a:t>      </a:t>
            </a:r>
            <a:r>
              <a:rPr lang="es-ES" sz="1300" dirty="0" err="1" smtClean="0">
                <a:solidFill>
                  <a:schemeClr val="bg2">
                    <a:lumMod val="50000"/>
                  </a:schemeClr>
                </a:solidFill>
                <a:latin typeface="Century Gothic" panose="020B0502020202020204" pitchFamily="34" charset="0"/>
                <a:ea typeface="Calibri" panose="020F0502020204030204" pitchFamily="34" charset="0"/>
                <a:cs typeface="Times New Roman" panose="02020603050405020304" pitchFamily="18" charset="0"/>
              </a:rPr>
              <a:t>antibandálicos</a:t>
            </a:r>
            <a:r>
              <a:rPr lang="es-ES" sz="1300" dirty="0" smtClean="0">
                <a:solidFill>
                  <a:schemeClr val="bg2">
                    <a:lumMod val="50000"/>
                  </a:schemeClr>
                </a:solidFill>
                <a:latin typeface="Century Gothic" panose="020B0502020202020204" pitchFamily="34" charset="0"/>
                <a:ea typeface="Calibri" panose="020F0502020204030204" pitchFamily="34" charset="0"/>
                <a:cs typeface="Times New Roman" panose="02020603050405020304" pitchFamily="18" charset="0"/>
              </a:rPr>
              <a:t>.</a:t>
            </a:r>
            <a:endParaRPr lang="es-ES" sz="1300" dirty="0">
              <a:solidFill>
                <a:schemeClr val="bg2">
                  <a:lumMod val="50000"/>
                </a:schemeClr>
              </a:solidFill>
              <a:latin typeface="Century Gothic" panose="020B0502020202020204" pitchFamily="34" charset="0"/>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endParaRPr lang="es-ES" sz="1300" dirty="0" smtClean="0">
              <a:solidFill>
                <a:schemeClr val="bg2">
                  <a:lumMod val="50000"/>
                </a:schemeClr>
              </a:solidFill>
              <a:latin typeface="Century Gothic" panose="020B0502020202020204" pitchFamily="34" charset="0"/>
              <a:ea typeface="Calibri" panose="020F0502020204030204" pitchFamily="34" charset="0"/>
              <a:cs typeface="Times New Roman" panose="02020603050405020304" pitchFamily="18" charset="0"/>
            </a:endParaRPr>
          </a:p>
        </p:txBody>
      </p:sp>
      <p:cxnSp>
        <p:nvCxnSpPr>
          <p:cNvPr id="9" name="Conector recto de flecha 8"/>
          <p:cNvCxnSpPr/>
          <p:nvPr/>
        </p:nvCxnSpPr>
        <p:spPr>
          <a:xfrm>
            <a:off x="6771496" y="3744882"/>
            <a:ext cx="0" cy="448300"/>
          </a:xfrm>
          <a:prstGeom prst="straightConnector1">
            <a:avLst/>
          </a:prstGeom>
          <a:ln w="38100">
            <a:solidFill>
              <a:srgbClr val="FFC000"/>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37" name="Conector recto de flecha 36"/>
          <p:cNvCxnSpPr/>
          <p:nvPr/>
        </p:nvCxnSpPr>
        <p:spPr>
          <a:xfrm flipV="1">
            <a:off x="3727439" y="3790455"/>
            <a:ext cx="0" cy="396066"/>
          </a:xfrm>
          <a:prstGeom prst="straightConnector1">
            <a:avLst/>
          </a:prstGeom>
          <a:ln w="38100">
            <a:solidFill>
              <a:schemeClr val="accent2">
                <a:lumMod val="75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42" name="Conector recto de flecha 41"/>
          <p:cNvCxnSpPr/>
          <p:nvPr/>
        </p:nvCxnSpPr>
        <p:spPr>
          <a:xfrm>
            <a:off x="3720486" y="2319858"/>
            <a:ext cx="0" cy="448300"/>
          </a:xfrm>
          <a:prstGeom prst="straightConnector1">
            <a:avLst/>
          </a:prstGeom>
          <a:ln w="38100">
            <a:solidFill>
              <a:schemeClr val="accent2">
                <a:lumMod val="75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43" name="Freeform 126"/>
          <p:cNvSpPr/>
          <p:nvPr/>
        </p:nvSpPr>
        <p:spPr>
          <a:xfrm>
            <a:off x="7570250" y="2662104"/>
            <a:ext cx="263119" cy="394678"/>
          </a:xfrm>
          <a:custGeom>
            <a:avLst/>
            <a:gdLst>
              <a:gd name="connsiteX0" fmla="*/ 108177 w 216354"/>
              <a:gd name="connsiteY0" fmla="*/ 60848 h 324530"/>
              <a:gd name="connsiteX1" fmla="*/ 129199 w 216354"/>
              <a:gd name="connsiteY1" fmla="*/ 64229 h 324530"/>
              <a:gd name="connsiteX2" fmla="*/ 147581 w 216354"/>
              <a:gd name="connsiteY2" fmla="*/ 75638 h 324530"/>
              <a:gd name="connsiteX3" fmla="*/ 155504 w 216354"/>
              <a:gd name="connsiteY3" fmla="*/ 94654 h 324530"/>
              <a:gd name="connsiteX4" fmla="*/ 153497 w 216354"/>
              <a:gd name="connsiteY4" fmla="*/ 99408 h 324530"/>
              <a:gd name="connsiteX5" fmla="*/ 148744 w 216354"/>
              <a:gd name="connsiteY5" fmla="*/ 101415 h 324530"/>
              <a:gd name="connsiteX6" fmla="*/ 143989 w 216354"/>
              <a:gd name="connsiteY6" fmla="*/ 99408 h 324530"/>
              <a:gd name="connsiteX7" fmla="*/ 141982 w 216354"/>
              <a:gd name="connsiteY7" fmla="*/ 94654 h 324530"/>
              <a:gd name="connsiteX8" fmla="*/ 130573 w 216354"/>
              <a:gd name="connsiteY8" fmla="*/ 79653 h 324530"/>
              <a:gd name="connsiteX9" fmla="*/ 108177 w 216354"/>
              <a:gd name="connsiteY9" fmla="*/ 74371 h 324530"/>
              <a:gd name="connsiteX10" fmla="*/ 103422 w 216354"/>
              <a:gd name="connsiteY10" fmla="*/ 72364 h 324530"/>
              <a:gd name="connsiteX11" fmla="*/ 101415 w 216354"/>
              <a:gd name="connsiteY11" fmla="*/ 67610 h 324530"/>
              <a:gd name="connsiteX12" fmla="*/ 103422 w 216354"/>
              <a:gd name="connsiteY12" fmla="*/ 62856 h 324530"/>
              <a:gd name="connsiteX13" fmla="*/ 108177 w 216354"/>
              <a:gd name="connsiteY13" fmla="*/ 60848 h 324530"/>
              <a:gd name="connsiteX14" fmla="*/ 108177 w 216354"/>
              <a:gd name="connsiteY14" fmla="*/ 27044 h 324530"/>
              <a:gd name="connsiteX15" fmla="*/ 79337 w 216354"/>
              <a:gd name="connsiteY15" fmla="*/ 31797 h 324530"/>
              <a:gd name="connsiteX16" fmla="*/ 53349 w 216354"/>
              <a:gd name="connsiteY16" fmla="*/ 44897 h 324530"/>
              <a:gd name="connsiteX17" fmla="*/ 34333 w 216354"/>
              <a:gd name="connsiteY17" fmla="*/ 66343 h 324530"/>
              <a:gd name="connsiteX18" fmla="*/ 27044 w 216354"/>
              <a:gd name="connsiteY18" fmla="*/ 94655 h 324530"/>
              <a:gd name="connsiteX19" fmla="*/ 41411 w 216354"/>
              <a:gd name="connsiteY19" fmla="*/ 132686 h 324530"/>
              <a:gd name="connsiteX20" fmla="*/ 47856 w 216354"/>
              <a:gd name="connsiteY20" fmla="*/ 139658 h 324530"/>
              <a:gd name="connsiteX21" fmla="*/ 54300 w 216354"/>
              <a:gd name="connsiteY21" fmla="*/ 146630 h 324530"/>
              <a:gd name="connsiteX22" fmla="*/ 84091 w 216354"/>
              <a:gd name="connsiteY22" fmla="*/ 209593 h 324530"/>
              <a:gd name="connsiteX23" fmla="*/ 132263 w 216354"/>
              <a:gd name="connsiteY23" fmla="*/ 209593 h 324530"/>
              <a:gd name="connsiteX24" fmla="*/ 162054 w 216354"/>
              <a:gd name="connsiteY24" fmla="*/ 146630 h 324530"/>
              <a:gd name="connsiteX25" fmla="*/ 168498 w 216354"/>
              <a:gd name="connsiteY25" fmla="*/ 139658 h 324530"/>
              <a:gd name="connsiteX26" fmla="*/ 174943 w 216354"/>
              <a:gd name="connsiteY26" fmla="*/ 132686 h 324530"/>
              <a:gd name="connsiteX27" fmla="*/ 189310 w 216354"/>
              <a:gd name="connsiteY27" fmla="*/ 94655 h 324530"/>
              <a:gd name="connsiteX28" fmla="*/ 182021 w 216354"/>
              <a:gd name="connsiteY28" fmla="*/ 66343 h 324530"/>
              <a:gd name="connsiteX29" fmla="*/ 163005 w 216354"/>
              <a:gd name="connsiteY29" fmla="*/ 44897 h 324530"/>
              <a:gd name="connsiteX30" fmla="*/ 137017 w 216354"/>
              <a:gd name="connsiteY30" fmla="*/ 31797 h 324530"/>
              <a:gd name="connsiteX31" fmla="*/ 108177 w 216354"/>
              <a:gd name="connsiteY31" fmla="*/ 27044 h 324530"/>
              <a:gd name="connsiteX32" fmla="*/ 108177 w 216354"/>
              <a:gd name="connsiteY32" fmla="*/ 0 h 324530"/>
              <a:gd name="connsiteX33" fmla="*/ 147581 w 216354"/>
              <a:gd name="connsiteY33" fmla="*/ 6866 h 324530"/>
              <a:gd name="connsiteX34" fmla="*/ 182231 w 216354"/>
              <a:gd name="connsiteY34" fmla="*/ 25671 h 324530"/>
              <a:gd name="connsiteX35" fmla="*/ 206952 w 216354"/>
              <a:gd name="connsiteY35" fmla="*/ 55672 h 324530"/>
              <a:gd name="connsiteX36" fmla="*/ 216354 w 216354"/>
              <a:gd name="connsiteY36" fmla="*/ 94655 h 324530"/>
              <a:gd name="connsiteX37" fmla="*/ 194592 w 216354"/>
              <a:gd name="connsiteY37" fmla="*/ 151279 h 324530"/>
              <a:gd name="connsiteX38" fmla="*/ 178851 w 216354"/>
              <a:gd name="connsiteY38" fmla="*/ 169660 h 324530"/>
              <a:gd name="connsiteX39" fmla="*/ 166280 w 216354"/>
              <a:gd name="connsiteY39" fmla="*/ 189838 h 324530"/>
              <a:gd name="connsiteX40" fmla="*/ 159096 w 216354"/>
              <a:gd name="connsiteY40" fmla="*/ 212551 h 324530"/>
              <a:gd name="connsiteX41" fmla="*/ 169027 w 216354"/>
              <a:gd name="connsiteY41" fmla="*/ 229876 h 324530"/>
              <a:gd name="connsiteX42" fmla="*/ 163745 w 216354"/>
              <a:gd name="connsiteY42" fmla="*/ 243398 h 324530"/>
              <a:gd name="connsiteX43" fmla="*/ 169027 w 216354"/>
              <a:gd name="connsiteY43" fmla="*/ 256920 h 324530"/>
              <a:gd name="connsiteX44" fmla="*/ 159519 w 216354"/>
              <a:gd name="connsiteY44" fmla="*/ 274034 h 324530"/>
              <a:gd name="connsiteX45" fmla="*/ 162266 w 216354"/>
              <a:gd name="connsiteY45" fmla="*/ 283964 h 324530"/>
              <a:gd name="connsiteX46" fmla="*/ 155610 w 216354"/>
              <a:gd name="connsiteY46" fmla="*/ 298965 h 324530"/>
              <a:gd name="connsiteX47" fmla="*/ 139235 w 216354"/>
              <a:gd name="connsiteY47" fmla="*/ 304247 h 324530"/>
              <a:gd name="connsiteX48" fmla="*/ 126559 w 216354"/>
              <a:gd name="connsiteY48" fmla="*/ 319037 h 324530"/>
              <a:gd name="connsiteX49" fmla="*/ 108177 w 216354"/>
              <a:gd name="connsiteY49" fmla="*/ 324530 h 324530"/>
              <a:gd name="connsiteX50" fmla="*/ 89795 w 216354"/>
              <a:gd name="connsiteY50" fmla="*/ 319037 h 324530"/>
              <a:gd name="connsiteX51" fmla="*/ 77119 w 216354"/>
              <a:gd name="connsiteY51" fmla="*/ 304247 h 324530"/>
              <a:gd name="connsiteX52" fmla="*/ 60744 w 216354"/>
              <a:gd name="connsiteY52" fmla="*/ 298965 h 324530"/>
              <a:gd name="connsiteX53" fmla="*/ 54088 w 216354"/>
              <a:gd name="connsiteY53" fmla="*/ 283964 h 324530"/>
              <a:gd name="connsiteX54" fmla="*/ 56835 w 216354"/>
              <a:gd name="connsiteY54" fmla="*/ 274034 h 324530"/>
              <a:gd name="connsiteX55" fmla="*/ 47327 w 216354"/>
              <a:gd name="connsiteY55" fmla="*/ 256920 h 324530"/>
              <a:gd name="connsiteX56" fmla="*/ 52609 w 216354"/>
              <a:gd name="connsiteY56" fmla="*/ 243398 h 324530"/>
              <a:gd name="connsiteX57" fmla="*/ 47327 w 216354"/>
              <a:gd name="connsiteY57" fmla="*/ 229876 h 324530"/>
              <a:gd name="connsiteX58" fmla="*/ 57258 w 216354"/>
              <a:gd name="connsiteY58" fmla="*/ 212551 h 324530"/>
              <a:gd name="connsiteX59" fmla="*/ 50074 w 216354"/>
              <a:gd name="connsiteY59" fmla="*/ 189838 h 324530"/>
              <a:gd name="connsiteX60" fmla="*/ 37503 w 216354"/>
              <a:gd name="connsiteY60" fmla="*/ 169660 h 324530"/>
              <a:gd name="connsiteX61" fmla="*/ 21762 w 216354"/>
              <a:gd name="connsiteY61" fmla="*/ 151279 h 324530"/>
              <a:gd name="connsiteX62" fmla="*/ 0 w 216354"/>
              <a:gd name="connsiteY62" fmla="*/ 94655 h 324530"/>
              <a:gd name="connsiteX63" fmla="*/ 9402 w 216354"/>
              <a:gd name="connsiteY63" fmla="*/ 55672 h 324530"/>
              <a:gd name="connsiteX64" fmla="*/ 34123 w 216354"/>
              <a:gd name="connsiteY64" fmla="*/ 25671 h 324530"/>
              <a:gd name="connsiteX65" fmla="*/ 68773 w 216354"/>
              <a:gd name="connsiteY65" fmla="*/ 6866 h 324530"/>
              <a:gd name="connsiteX66" fmla="*/ 108177 w 216354"/>
              <a:gd name="connsiteY66" fmla="*/ 0 h 324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16354" h="324530">
                <a:moveTo>
                  <a:pt x="108177" y="60848"/>
                </a:moveTo>
                <a:cubicBezTo>
                  <a:pt x="115219" y="60848"/>
                  <a:pt x="122227" y="61976"/>
                  <a:pt x="129199" y="64229"/>
                </a:cubicBezTo>
                <a:cubicBezTo>
                  <a:pt x="136172" y="66483"/>
                  <a:pt x="142299" y="70286"/>
                  <a:pt x="147581" y="75638"/>
                </a:cubicBezTo>
                <a:cubicBezTo>
                  <a:pt x="152863" y="80991"/>
                  <a:pt x="155504" y="87329"/>
                  <a:pt x="155504" y="94654"/>
                </a:cubicBezTo>
                <a:cubicBezTo>
                  <a:pt x="155504" y="96485"/>
                  <a:pt x="154835" y="98069"/>
                  <a:pt x="153497" y="99408"/>
                </a:cubicBezTo>
                <a:cubicBezTo>
                  <a:pt x="152158" y="100746"/>
                  <a:pt x="150574" y="101415"/>
                  <a:pt x="148744" y="101415"/>
                </a:cubicBezTo>
                <a:cubicBezTo>
                  <a:pt x="146911" y="101415"/>
                  <a:pt x="145327" y="100746"/>
                  <a:pt x="143989" y="99408"/>
                </a:cubicBezTo>
                <a:cubicBezTo>
                  <a:pt x="142651" y="98069"/>
                  <a:pt x="141982" y="96485"/>
                  <a:pt x="141982" y="94654"/>
                </a:cubicBezTo>
                <a:cubicBezTo>
                  <a:pt x="141982" y="88175"/>
                  <a:pt x="138179" y="83174"/>
                  <a:pt x="130573" y="79653"/>
                </a:cubicBezTo>
                <a:cubicBezTo>
                  <a:pt x="122967" y="76132"/>
                  <a:pt x="115501" y="74371"/>
                  <a:pt x="108177" y="74371"/>
                </a:cubicBezTo>
                <a:cubicBezTo>
                  <a:pt x="106345" y="74371"/>
                  <a:pt x="104760" y="73702"/>
                  <a:pt x="103422" y="72364"/>
                </a:cubicBezTo>
                <a:cubicBezTo>
                  <a:pt x="102084" y="71026"/>
                  <a:pt x="101415" y="69441"/>
                  <a:pt x="101415" y="67610"/>
                </a:cubicBezTo>
                <a:cubicBezTo>
                  <a:pt x="101415" y="65779"/>
                  <a:pt x="102084" y="64194"/>
                  <a:pt x="103422" y="62856"/>
                </a:cubicBezTo>
                <a:cubicBezTo>
                  <a:pt x="104760" y="61517"/>
                  <a:pt x="106345" y="60848"/>
                  <a:pt x="108177" y="60848"/>
                </a:cubicBezTo>
                <a:close/>
                <a:moveTo>
                  <a:pt x="108177" y="27044"/>
                </a:moveTo>
                <a:cubicBezTo>
                  <a:pt x="98458" y="27044"/>
                  <a:pt x="88845" y="28629"/>
                  <a:pt x="79337" y="31797"/>
                </a:cubicBezTo>
                <a:cubicBezTo>
                  <a:pt x="69829" y="34967"/>
                  <a:pt x="61167" y="39333"/>
                  <a:pt x="53349" y="44897"/>
                </a:cubicBezTo>
                <a:cubicBezTo>
                  <a:pt x="45532" y="50461"/>
                  <a:pt x="39193" y="57609"/>
                  <a:pt x="34333" y="66343"/>
                </a:cubicBezTo>
                <a:cubicBezTo>
                  <a:pt x="29474" y="75076"/>
                  <a:pt x="27044" y="84513"/>
                  <a:pt x="27044" y="94655"/>
                </a:cubicBezTo>
                <a:cubicBezTo>
                  <a:pt x="27044" y="108881"/>
                  <a:pt x="31834" y="121558"/>
                  <a:pt x="41411" y="132686"/>
                </a:cubicBezTo>
                <a:cubicBezTo>
                  <a:pt x="42820" y="134235"/>
                  <a:pt x="44968" y="136559"/>
                  <a:pt x="47856" y="139658"/>
                </a:cubicBezTo>
                <a:cubicBezTo>
                  <a:pt x="50743" y="142757"/>
                  <a:pt x="52891" y="145081"/>
                  <a:pt x="54300" y="146630"/>
                </a:cubicBezTo>
                <a:cubicBezTo>
                  <a:pt x="72329" y="168181"/>
                  <a:pt x="82259" y="189169"/>
                  <a:pt x="84091" y="209593"/>
                </a:cubicBezTo>
                <a:lnTo>
                  <a:pt x="132263" y="209593"/>
                </a:lnTo>
                <a:cubicBezTo>
                  <a:pt x="134094" y="189169"/>
                  <a:pt x="144024" y="168181"/>
                  <a:pt x="162054" y="146630"/>
                </a:cubicBezTo>
                <a:cubicBezTo>
                  <a:pt x="163463" y="145081"/>
                  <a:pt x="165611" y="142757"/>
                  <a:pt x="168498" y="139658"/>
                </a:cubicBezTo>
                <a:cubicBezTo>
                  <a:pt x="171386" y="136559"/>
                  <a:pt x="173534" y="134235"/>
                  <a:pt x="174943" y="132686"/>
                </a:cubicBezTo>
                <a:cubicBezTo>
                  <a:pt x="184520" y="121558"/>
                  <a:pt x="189310" y="108881"/>
                  <a:pt x="189310" y="94655"/>
                </a:cubicBezTo>
                <a:cubicBezTo>
                  <a:pt x="189310" y="84513"/>
                  <a:pt x="186880" y="75076"/>
                  <a:pt x="182021" y="66343"/>
                </a:cubicBezTo>
                <a:cubicBezTo>
                  <a:pt x="177161" y="57609"/>
                  <a:pt x="170822" y="50461"/>
                  <a:pt x="163005" y="44897"/>
                </a:cubicBezTo>
                <a:cubicBezTo>
                  <a:pt x="155187" y="39333"/>
                  <a:pt x="146525" y="34967"/>
                  <a:pt x="137017" y="31797"/>
                </a:cubicBezTo>
                <a:cubicBezTo>
                  <a:pt x="127509" y="28629"/>
                  <a:pt x="117896" y="27044"/>
                  <a:pt x="108177" y="27044"/>
                </a:cubicBezTo>
                <a:close/>
                <a:moveTo>
                  <a:pt x="108177" y="0"/>
                </a:moveTo>
                <a:cubicBezTo>
                  <a:pt x="121558" y="0"/>
                  <a:pt x="134693" y="2289"/>
                  <a:pt x="147581" y="6866"/>
                </a:cubicBezTo>
                <a:cubicBezTo>
                  <a:pt x="160469" y="11444"/>
                  <a:pt x="172019" y="17712"/>
                  <a:pt x="182231" y="25671"/>
                </a:cubicBezTo>
                <a:cubicBezTo>
                  <a:pt x="192443" y="33629"/>
                  <a:pt x="200684" y="43629"/>
                  <a:pt x="206952" y="55672"/>
                </a:cubicBezTo>
                <a:cubicBezTo>
                  <a:pt x="213220" y="67716"/>
                  <a:pt x="216354" y="80710"/>
                  <a:pt x="216354" y="94655"/>
                </a:cubicBezTo>
                <a:cubicBezTo>
                  <a:pt x="216354" y="116487"/>
                  <a:pt x="209099" y="135362"/>
                  <a:pt x="194592" y="151279"/>
                </a:cubicBezTo>
                <a:cubicBezTo>
                  <a:pt x="188253" y="158180"/>
                  <a:pt x="183006" y="164308"/>
                  <a:pt x="178851" y="169660"/>
                </a:cubicBezTo>
                <a:cubicBezTo>
                  <a:pt x="174696" y="175013"/>
                  <a:pt x="170506" y="181739"/>
                  <a:pt x="166280" y="189838"/>
                </a:cubicBezTo>
                <a:cubicBezTo>
                  <a:pt x="162054" y="197937"/>
                  <a:pt x="159659" y="205508"/>
                  <a:pt x="159096" y="212551"/>
                </a:cubicBezTo>
                <a:cubicBezTo>
                  <a:pt x="165716" y="216494"/>
                  <a:pt x="169027" y="222269"/>
                  <a:pt x="169027" y="229876"/>
                </a:cubicBezTo>
                <a:cubicBezTo>
                  <a:pt x="169027" y="235088"/>
                  <a:pt x="167266" y="239594"/>
                  <a:pt x="163745" y="243398"/>
                </a:cubicBezTo>
                <a:cubicBezTo>
                  <a:pt x="167266" y="247201"/>
                  <a:pt x="169027" y="251708"/>
                  <a:pt x="169027" y="256920"/>
                </a:cubicBezTo>
                <a:cubicBezTo>
                  <a:pt x="169027" y="264245"/>
                  <a:pt x="165857" y="269949"/>
                  <a:pt x="159519" y="274034"/>
                </a:cubicBezTo>
                <a:cubicBezTo>
                  <a:pt x="161350" y="277274"/>
                  <a:pt x="162266" y="280583"/>
                  <a:pt x="162266" y="283964"/>
                </a:cubicBezTo>
                <a:cubicBezTo>
                  <a:pt x="162266" y="290444"/>
                  <a:pt x="160047" y="295444"/>
                  <a:pt x="155610" y="298965"/>
                </a:cubicBezTo>
                <a:cubicBezTo>
                  <a:pt x="151173" y="302486"/>
                  <a:pt x="145715" y="304247"/>
                  <a:pt x="139235" y="304247"/>
                </a:cubicBezTo>
                <a:cubicBezTo>
                  <a:pt x="136418" y="310444"/>
                  <a:pt x="132193" y="315374"/>
                  <a:pt x="126559" y="319037"/>
                </a:cubicBezTo>
                <a:cubicBezTo>
                  <a:pt x="120924" y="322699"/>
                  <a:pt x="114797" y="324530"/>
                  <a:pt x="108177" y="324530"/>
                </a:cubicBezTo>
                <a:cubicBezTo>
                  <a:pt x="101557" y="324530"/>
                  <a:pt x="95429" y="322699"/>
                  <a:pt x="89795" y="319037"/>
                </a:cubicBezTo>
                <a:cubicBezTo>
                  <a:pt x="84161" y="315374"/>
                  <a:pt x="79935" y="310444"/>
                  <a:pt x="77119" y="304247"/>
                </a:cubicBezTo>
                <a:cubicBezTo>
                  <a:pt x="70639" y="304247"/>
                  <a:pt x="65181" y="302486"/>
                  <a:pt x="60744" y="298965"/>
                </a:cubicBezTo>
                <a:cubicBezTo>
                  <a:pt x="56307" y="295444"/>
                  <a:pt x="54088" y="290444"/>
                  <a:pt x="54088" y="283964"/>
                </a:cubicBezTo>
                <a:cubicBezTo>
                  <a:pt x="54088" y="280583"/>
                  <a:pt x="55004" y="277274"/>
                  <a:pt x="56835" y="274034"/>
                </a:cubicBezTo>
                <a:cubicBezTo>
                  <a:pt x="50497" y="269949"/>
                  <a:pt x="47327" y="264245"/>
                  <a:pt x="47327" y="256920"/>
                </a:cubicBezTo>
                <a:cubicBezTo>
                  <a:pt x="47327" y="251708"/>
                  <a:pt x="49088" y="247201"/>
                  <a:pt x="52609" y="243398"/>
                </a:cubicBezTo>
                <a:cubicBezTo>
                  <a:pt x="49088" y="239594"/>
                  <a:pt x="47327" y="235088"/>
                  <a:pt x="47327" y="229876"/>
                </a:cubicBezTo>
                <a:cubicBezTo>
                  <a:pt x="47327" y="222269"/>
                  <a:pt x="50638" y="216494"/>
                  <a:pt x="57258" y="212551"/>
                </a:cubicBezTo>
                <a:cubicBezTo>
                  <a:pt x="56694" y="205508"/>
                  <a:pt x="54300" y="197937"/>
                  <a:pt x="50074" y="189838"/>
                </a:cubicBezTo>
                <a:cubicBezTo>
                  <a:pt x="45848" y="181739"/>
                  <a:pt x="41658" y="175013"/>
                  <a:pt x="37503" y="169660"/>
                </a:cubicBezTo>
                <a:cubicBezTo>
                  <a:pt x="33347" y="164308"/>
                  <a:pt x="28100" y="158180"/>
                  <a:pt x="21762" y="151279"/>
                </a:cubicBezTo>
                <a:cubicBezTo>
                  <a:pt x="7254" y="135362"/>
                  <a:pt x="0" y="116487"/>
                  <a:pt x="0" y="94655"/>
                </a:cubicBezTo>
                <a:cubicBezTo>
                  <a:pt x="0" y="80710"/>
                  <a:pt x="3134" y="67716"/>
                  <a:pt x="9402" y="55672"/>
                </a:cubicBezTo>
                <a:cubicBezTo>
                  <a:pt x="15670" y="43629"/>
                  <a:pt x="23910" y="33629"/>
                  <a:pt x="34123" y="25671"/>
                </a:cubicBezTo>
                <a:cubicBezTo>
                  <a:pt x="44334" y="17712"/>
                  <a:pt x="55885" y="11444"/>
                  <a:pt x="68773" y="6866"/>
                </a:cubicBezTo>
                <a:cubicBezTo>
                  <a:pt x="81661" y="2289"/>
                  <a:pt x="94795" y="0"/>
                  <a:pt x="108177"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cxnSp>
        <p:nvCxnSpPr>
          <p:cNvPr id="44" name="Conector recto de flecha 43"/>
          <p:cNvCxnSpPr/>
          <p:nvPr/>
        </p:nvCxnSpPr>
        <p:spPr>
          <a:xfrm>
            <a:off x="6771496" y="2260067"/>
            <a:ext cx="0" cy="448300"/>
          </a:xfrm>
          <a:prstGeom prst="straightConnector1">
            <a:avLst/>
          </a:prstGeom>
          <a:ln w="38100">
            <a:solidFill>
              <a:srgbClr val="FFC000"/>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45" name="Rectángulo 44"/>
          <p:cNvSpPr/>
          <p:nvPr/>
        </p:nvSpPr>
        <p:spPr>
          <a:xfrm>
            <a:off x="5608818" y="321647"/>
            <a:ext cx="2268570" cy="523220"/>
          </a:xfrm>
          <a:prstGeom prst="rect">
            <a:avLst/>
          </a:prstGeom>
        </p:spPr>
        <p:txBody>
          <a:bodyPr wrap="none">
            <a:spAutoFit/>
          </a:bodyPr>
          <a:lstStyle/>
          <a:p>
            <a:pPr algn="ctr"/>
            <a:r>
              <a:rPr lang="es-ES" sz="1400" b="1" dirty="0" smtClean="0">
                <a:solidFill>
                  <a:schemeClr val="bg2">
                    <a:lumMod val="50000"/>
                  </a:schemeClr>
                </a:solidFill>
                <a:latin typeface="Century Gothic" panose="020B0502020202020204" pitchFamily="34" charset="0"/>
                <a:ea typeface="Calibri" panose="020F0502020204030204" pitchFamily="34" charset="0"/>
                <a:cs typeface="Times New Roman" panose="02020603050405020304" pitchFamily="18" charset="0"/>
              </a:rPr>
              <a:t>PROGRAMA </a:t>
            </a:r>
          </a:p>
          <a:p>
            <a:pPr algn="ctr"/>
            <a:r>
              <a:rPr lang="es-ES" sz="1400" b="1" dirty="0" smtClean="0">
                <a:solidFill>
                  <a:schemeClr val="bg2">
                    <a:lumMod val="50000"/>
                  </a:schemeClr>
                </a:solidFill>
                <a:latin typeface="Century Gothic" panose="020B0502020202020204" pitchFamily="34" charset="0"/>
                <a:ea typeface="Calibri" panose="020F0502020204030204" pitchFamily="34" charset="0"/>
                <a:cs typeface="Times New Roman" panose="02020603050405020304" pitchFamily="18" charset="0"/>
              </a:rPr>
              <a:t>QUITO LUZ DE AMÉRICA </a:t>
            </a:r>
          </a:p>
        </p:txBody>
      </p:sp>
      <p:sp>
        <p:nvSpPr>
          <p:cNvPr id="46" name="Rectángulo 45"/>
          <p:cNvSpPr/>
          <p:nvPr/>
        </p:nvSpPr>
        <p:spPr>
          <a:xfrm>
            <a:off x="5311296" y="883611"/>
            <a:ext cx="2953127" cy="1292662"/>
          </a:xfrm>
          <a:prstGeom prst="rect">
            <a:avLst/>
          </a:prstGeom>
        </p:spPr>
        <p:txBody>
          <a:bodyPr wrap="square">
            <a:spAutoFit/>
          </a:bodyPr>
          <a:lstStyle/>
          <a:p>
            <a:pPr marL="285750" indent="-285750">
              <a:buFont typeface="Arial" panose="020B0604020202020204" pitchFamily="34" charset="0"/>
              <a:buChar char="•"/>
            </a:pPr>
            <a:r>
              <a:rPr lang="es-ES" sz="1300" dirty="0" smtClean="0">
                <a:solidFill>
                  <a:schemeClr val="bg2">
                    <a:lumMod val="50000"/>
                  </a:schemeClr>
                </a:solidFill>
                <a:latin typeface="Century Gothic" panose="020B0502020202020204" pitchFamily="34" charset="0"/>
                <a:ea typeface="Calibri" panose="020F0502020204030204" pitchFamily="34" charset="0"/>
                <a:cs typeface="Times New Roman" panose="02020603050405020304" pitchFamily="18" charset="0"/>
              </a:rPr>
              <a:t>Mejorar el acceso a  </a:t>
            </a:r>
            <a:r>
              <a:rPr lang="es-ES" sz="1300" dirty="0">
                <a:solidFill>
                  <a:schemeClr val="bg2">
                    <a:lumMod val="50000"/>
                  </a:schemeClr>
                </a:solidFill>
                <a:latin typeface="Century Gothic" panose="020B0502020202020204" pitchFamily="34" charset="0"/>
                <a:ea typeface="Calibri" panose="020F0502020204030204" pitchFamily="34" charset="0"/>
                <a:cs typeface="Times New Roman" panose="02020603050405020304" pitchFamily="18" charset="0"/>
              </a:rPr>
              <a:t>Espacio </a:t>
            </a:r>
            <a:r>
              <a:rPr lang="es-ES" sz="1300" dirty="0" smtClean="0">
                <a:solidFill>
                  <a:schemeClr val="bg2">
                    <a:lumMod val="50000"/>
                  </a:schemeClr>
                </a:solidFill>
                <a:latin typeface="Century Gothic" panose="020B0502020202020204" pitchFamily="34" charset="0"/>
                <a:ea typeface="Calibri" panose="020F0502020204030204" pitchFamily="34" charset="0"/>
                <a:cs typeface="Times New Roman" panose="02020603050405020304" pitchFamily="18" charset="0"/>
              </a:rPr>
              <a:t>Público seguros y habitables</a:t>
            </a:r>
          </a:p>
          <a:p>
            <a:pPr marL="285750" indent="-285750">
              <a:buFont typeface="Arial" panose="020B0604020202020204" pitchFamily="34" charset="0"/>
              <a:buChar char="•"/>
            </a:pPr>
            <a:r>
              <a:rPr lang="es-ES" sz="1300" dirty="0" smtClean="0">
                <a:solidFill>
                  <a:schemeClr val="bg2">
                    <a:lumMod val="50000"/>
                  </a:schemeClr>
                </a:solidFill>
                <a:latin typeface="Century Gothic" panose="020B0502020202020204" pitchFamily="34" charset="0"/>
                <a:ea typeface="Calibri" panose="020F0502020204030204" pitchFamily="34" charset="0"/>
                <a:cs typeface="Times New Roman" panose="02020603050405020304" pitchFamily="18" charset="0"/>
              </a:rPr>
              <a:t>Uso extendido de espacios</a:t>
            </a:r>
          </a:p>
          <a:p>
            <a:r>
              <a:rPr lang="es-ES" sz="1300" dirty="0" smtClean="0">
                <a:solidFill>
                  <a:schemeClr val="bg2">
                    <a:lumMod val="50000"/>
                  </a:schemeClr>
                </a:solidFill>
                <a:latin typeface="Century Gothic" panose="020B0502020202020204" pitchFamily="34" charset="0"/>
                <a:ea typeface="Calibri" panose="020F0502020204030204" pitchFamily="34" charset="0"/>
                <a:cs typeface="Times New Roman" panose="02020603050405020304" pitchFamily="18" charset="0"/>
              </a:rPr>
              <a:t>      para encuentro, recreación,</a:t>
            </a:r>
          </a:p>
          <a:p>
            <a:r>
              <a:rPr lang="es-ES" sz="1300" dirty="0" smtClean="0">
                <a:solidFill>
                  <a:schemeClr val="bg2">
                    <a:lumMod val="50000"/>
                  </a:schemeClr>
                </a:solidFill>
                <a:latin typeface="Century Gothic" panose="020B0502020202020204" pitchFamily="34" charset="0"/>
                <a:ea typeface="Calibri" panose="020F0502020204030204" pitchFamily="34" charset="0"/>
                <a:cs typeface="Times New Roman" panose="02020603050405020304" pitchFamily="18" charset="0"/>
              </a:rPr>
              <a:t>      actividades productivas,       </a:t>
            </a:r>
          </a:p>
          <a:p>
            <a:r>
              <a:rPr lang="es-ES" sz="1300" dirty="0">
                <a:solidFill>
                  <a:schemeClr val="bg2">
                    <a:lumMod val="50000"/>
                  </a:schemeClr>
                </a:solidFill>
                <a:latin typeface="Century Gothic" panose="020B0502020202020204" pitchFamily="34" charset="0"/>
                <a:ea typeface="Calibri" panose="020F0502020204030204" pitchFamily="34" charset="0"/>
                <a:cs typeface="Times New Roman" panose="02020603050405020304" pitchFamily="18" charset="0"/>
              </a:rPr>
              <a:t> </a:t>
            </a:r>
            <a:r>
              <a:rPr lang="es-ES" sz="1300" dirty="0" smtClean="0">
                <a:solidFill>
                  <a:schemeClr val="bg2">
                    <a:lumMod val="50000"/>
                  </a:schemeClr>
                </a:solidFill>
                <a:latin typeface="Century Gothic" panose="020B0502020202020204" pitchFamily="34" charset="0"/>
                <a:ea typeface="Calibri" panose="020F0502020204030204" pitchFamily="34" charset="0"/>
                <a:cs typeface="Times New Roman" panose="02020603050405020304" pitchFamily="18" charset="0"/>
              </a:rPr>
              <a:t>     ejercicio.</a:t>
            </a:r>
            <a:endParaRPr lang="es-EC" sz="1300" dirty="0">
              <a:solidFill>
                <a:schemeClr val="bg2">
                  <a:lumMod val="50000"/>
                </a:schemeClr>
              </a:solidFill>
              <a:latin typeface="Century Gothic" panose="020B0502020202020204" pitchFamily="34" charset="0"/>
              <a:ea typeface="Calibri" panose="020F0502020204030204" pitchFamily="34" charset="0"/>
              <a:cs typeface="Times New Roman" panose="02020603050405020304" pitchFamily="18" charset="0"/>
            </a:endParaRPr>
          </a:p>
        </p:txBody>
      </p:sp>
      <p:cxnSp>
        <p:nvCxnSpPr>
          <p:cNvPr id="53" name="Conector recto 52"/>
          <p:cNvCxnSpPr/>
          <p:nvPr/>
        </p:nvCxnSpPr>
        <p:spPr>
          <a:xfrm>
            <a:off x="8695765" y="201062"/>
            <a:ext cx="0" cy="6005650"/>
          </a:xfrm>
          <a:prstGeom prst="line">
            <a:avLst/>
          </a:prstGeom>
          <a:ln w="38100">
            <a:solidFill>
              <a:schemeClr val="accent4"/>
            </a:solidFill>
            <a:prstDash val="sysDot"/>
          </a:ln>
        </p:spPr>
        <p:style>
          <a:lnRef idx="1">
            <a:schemeClr val="accent1"/>
          </a:lnRef>
          <a:fillRef idx="0">
            <a:schemeClr val="accent1"/>
          </a:fillRef>
          <a:effectRef idx="0">
            <a:schemeClr val="accent1"/>
          </a:effectRef>
          <a:fontRef idx="minor">
            <a:schemeClr val="tx1"/>
          </a:fontRef>
        </p:style>
      </p:cxnSp>
      <p:cxnSp>
        <p:nvCxnSpPr>
          <p:cNvPr id="55" name="Conector recto de flecha 54"/>
          <p:cNvCxnSpPr/>
          <p:nvPr/>
        </p:nvCxnSpPr>
        <p:spPr>
          <a:xfrm>
            <a:off x="8695330" y="525641"/>
            <a:ext cx="3087367" cy="0"/>
          </a:xfrm>
          <a:prstGeom prst="straightConnector1">
            <a:avLst/>
          </a:prstGeom>
          <a:ln w="19050">
            <a:solidFill>
              <a:schemeClr val="accent4"/>
            </a:solidFill>
            <a:headEnd type="oval"/>
            <a:tailEnd type="triangle"/>
          </a:ln>
        </p:spPr>
        <p:style>
          <a:lnRef idx="1">
            <a:schemeClr val="accent1"/>
          </a:lnRef>
          <a:fillRef idx="0">
            <a:schemeClr val="accent1"/>
          </a:fillRef>
          <a:effectRef idx="0">
            <a:schemeClr val="accent1"/>
          </a:effectRef>
          <a:fontRef idx="minor">
            <a:schemeClr val="tx1"/>
          </a:fontRef>
        </p:style>
      </p:cxnSp>
      <p:sp>
        <p:nvSpPr>
          <p:cNvPr id="56" name="Rectángulo 55"/>
          <p:cNvSpPr/>
          <p:nvPr/>
        </p:nvSpPr>
        <p:spPr>
          <a:xfrm>
            <a:off x="8822599" y="202475"/>
            <a:ext cx="2560316" cy="646331"/>
          </a:xfrm>
          <a:prstGeom prst="rect">
            <a:avLst/>
          </a:prstGeom>
        </p:spPr>
        <p:txBody>
          <a:bodyPr wrap="none">
            <a:spAutoFit/>
          </a:bodyPr>
          <a:lstStyle/>
          <a:p>
            <a:r>
              <a:rPr lang="es-ES" b="1" dirty="0" smtClean="0">
                <a:solidFill>
                  <a:schemeClr val="accent4"/>
                </a:solidFill>
                <a:latin typeface="Century Gothic" panose="020B0502020202020204" pitchFamily="34" charset="0"/>
                <a:ea typeface="Calibri" panose="020F0502020204030204" pitchFamily="34" charset="0"/>
                <a:cs typeface="Times New Roman" panose="02020603050405020304" pitchFamily="18" charset="0"/>
              </a:rPr>
              <a:t>EEQ </a:t>
            </a:r>
          </a:p>
          <a:p>
            <a:r>
              <a:rPr lang="es-ES" sz="1400" b="1" dirty="0" smtClean="0">
                <a:solidFill>
                  <a:schemeClr val="accent4"/>
                </a:solidFill>
                <a:latin typeface="Century Gothic" panose="020B0502020202020204" pitchFamily="34" charset="0"/>
                <a:ea typeface="Calibri" panose="020F0502020204030204" pitchFamily="34" charset="0"/>
                <a:cs typeface="Times New Roman" panose="02020603050405020304" pitchFamily="18" charset="0"/>
              </a:rPr>
              <a:t>Convenio Interinstitucional</a:t>
            </a:r>
            <a:r>
              <a:rPr lang="es-ES" b="1" dirty="0" smtClean="0">
                <a:solidFill>
                  <a:schemeClr val="accent4"/>
                </a:solidFill>
                <a:latin typeface="Century Gothic" panose="020B0502020202020204" pitchFamily="34" charset="0"/>
                <a:ea typeface="Calibri" panose="020F0502020204030204" pitchFamily="34" charset="0"/>
                <a:cs typeface="Times New Roman" panose="02020603050405020304" pitchFamily="18" charset="0"/>
              </a:rPr>
              <a:t> </a:t>
            </a:r>
          </a:p>
        </p:txBody>
      </p:sp>
      <p:cxnSp>
        <p:nvCxnSpPr>
          <p:cNvPr id="59" name="Conector recto de flecha 58"/>
          <p:cNvCxnSpPr/>
          <p:nvPr/>
        </p:nvCxnSpPr>
        <p:spPr>
          <a:xfrm>
            <a:off x="8695330" y="2955339"/>
            <a:ext cx="3087367" cy="0"/>
          </a:xfrm>
          <a:prstGeom prst="straightConnector1">
            <a:avLst/>
          </a:prstGeom>
          <a:ln w="19050">
            <a:solidFill>
              <a:schemeClr val="accent4"/>
            </a:solidFill>
            <a:headEnd type="oval"/>
            <a:tailEnd type="triangle"/>
          </a:ln>
        </p:spPr>
        <p:style>
          <a:lnRef idx="1">
            <a:schemeClr val="accent1"/>
          </a:lnRef>
          <a:fillRef idx="0">
            <a:schemeClr val="accent1"/>
          </a:fillRef>
          <a:effectRef idx="0">
            <a:schemeClr val="accent1"/>
          </a:effectRef>
          <a:fontRef idx="minor">
            <a:schemeClr val="tx1"/>
          </a:fontRef>
        </p:style>
      </p:cxnSp>
      <p:sp>
        <p:nvSpPr>
          <p:cNvPr id="60" name="Rectángulo 59"/>
          <p:cNvSpPr/>
          <p:nvPr/>
        </p:nvSpPr>
        <p:spPr>
          <a:xfrm>
            <a:off x="8822599" y="2540732"/>
            <a:ext cx="2938625" cy="830997"/>
          </a:xfrm>
          <a:prstGeom prst="rect">
            <a:avLst/>
          </a:prstGeom>
        </p:spPr>
        <p:txBody>
          <a:bodyPr wrap="none">
            <a:spAutoFit/>
          </a:bodyPr>
          <a:lstStyle/>
          <a:p>
            <a:pPr>
              <a:lnSpc>
                <a:spcPct val="150000"/>
              </a:lnSpc>
            </a:pPr>
            <a:r>
              <a:rPr lang="es-ES" b="1" dirty="0" smtClean="0">
                <a:solidFill>
                  <a:schemeClr val="accent4"/>
                </a:solidFill>
                <a:latin typeface="Century Gothic" panose="020B0502020202020204" pitchFamily="34" charset="0"/>
                <a:ea typeface="Calibri" panose="020F0502020204030204" pitchFamily="34" charset="0"/>
                <a:cs typeface="Times New Roman" panose="02020603050405020304" pitchFamily="18" charset="0"/>
              </a:rPr>
              <a:t>EPMMOP </a:t>
            </a:r>
          </a:p>
          <a:p>
            <a:pPr>
              <a:lnSpc>
                <a:spcPct val="150000"/>
              </a:lnSpc>
            </a:pPr>
            <a:r>
              <a:rPr lang="es-ES" sz="1400" b="1" dirty="0" smtClean="0">
                <a:solidFill>
                  <a:schemeClr val="accent4"/>
                </a:solidFill>
                <a:latin typeface="Century Gothic" panose="020B0502020202020204" pitchFamily="34" charset="0"/>
                <a:ea typeface="Calibri" panose="020F0502020204030204" pitchFamily="34" charset="0"/>
                <a:cs typeface="Times New Roman" panose="02020603050405020304" pitchFamily="18" charset="0"/>
              </a:rPr>
              <a:t>Plan de Iluminación de Parques</a:t>
            </a:r>
            <a:endParaRPr lang="es-ES" b="1" dirty="0" smtClean="0">
              <a:solidFill>
                <a:schemeClr val="accent4"/>
              </a:solidFill>
              <a:latin typeface="Century Gothic" panose="020B0502020202020204" pitchFamily="34" charset="0"/>
              <a:ea typeface="Calibri" panose="020F0502020204030204" pitchFamily="34" charset="0"/>
              <a:cs typeface="Times New Roman" panose="02020603050405020304" pitchFamily="18" charset="0"/>
            </a:endParaRPr>
          </a:p>
        </p:txBody>
      </p:sp>
      <p:sp>
        <p:nvSpPr>
          <p:cNvPr id="63" name="Rectángulo 62"/>
          <p:cNvSpPr/>
          <p:nvPr/>
        </p:nvSpPr>
        <p:spPr>
          <a:xfrm>
            <a:off x="8868301" y="857723"/>
            <a:ext cx="3323699" cy="492443"/>
          </a:xfrm>
          <a:prstGeom prst="rect">
            <a:avLst/>
          </a:prstGeom>
        </p:spPr>
        <p:txBody>
          <a:bodyPr wrap="square">
            <a:spAutoFit/>
          </a:bodyPr>
          <a:lstStyle/>
          <a:p>
            <a:pPr marL="285750" indent="-285750">
              <a:buFont typeface="Arial" panose="020B0604020202020204" pitchFamily="34" charset="0"/>
              <a:buChar char="•"/>
            </a:pPr>
            <a:r>
              <a:rPr lang="es-ES" sz="1300" b="1" dirty="0" smtClean="0">
                <a:solidFill>
                  <a:schemeClr val="bg2">
                    <a:lumMod val="50000"/>
                  </a:schemeClr>
                </a:solidFill>
                <a:latin typeface="Century Gothic" panose="020B0502020202020204" pitchFamily="34" charset="0"/>
                <a:ea typeface="Calibri" panose="020F0502020204030204" pitchFamily="34" charset="0"/>
                <a:cs typeface="Times New Roman" panose="02020603050405020304" pitchFamily="18" charset="0"/>
              </a:rPr>
              <a:t>Alumbrado Ornamental</a:t>
            </a:r>
          </a:p>
          <a:p>
            <a:r>
              <a:rPr lang="es-ES" sz="1300" dirty="0" smtClean="0">
                <a:solidFill>
                  <a:schemeClr val="bg2">
                    <a:lumMod val="50000"/>
                  </a:schemeClr>
                </a:solidFill>
                <a:latin typeface="Century Gothic" panose="020B0502020202020204" pitchFamily="34" charset="0"/>
                <a:ea typeface="Calibri" panose="020F0502020204030204" pitchFamily="34" charset="0"/>
                <a:cs typeface="Times New Roman" panose="02020603050405020304" pitchFamily="18" charset="0"/>
              </a:rPr>
              <a:t>3 parques metropolitanos y 6 menores</a:t>
            </a:r>
          </a:p>
        </p:txBody>
      </p:sp>
      <p:sp>
        <p:nvSpPr>
          <p:cNvPr id="64" name="Rectángulo 63"/>
          <p:cNvSpPr/>
          <p:nvPr/>
        </p:nvSpPr>
        <p:spPr>
          <a:xfrm>
            <a:off x="8868301" y="1380236"/>
            <a:ext cx="3205019" cy="492443"/>
          </a:xfrm>
          <a:prstGeom prst="rect">
            <a:avLst/>
          </a:prstGeom>
        </p:spPr>
        <p:txBody>
          <a:bodyPr wrap="square">
            <a:spAutoFit/>
          </a:bodyPr>
          <a:lstStyle/>
          <a:p>
            <a:pPr marL="285750" indent="-285750">
              <a:buFont typeface="Arial" panose="020B0604020202020204" pitchFamily="34" charset="0"/>
              <a:buChar char="•"/>
            </a:pPr>
            <a:r>
              <a:rPr lang="es-ES" sz="1300" b="1" dirty="0" smtClean="0">
                <a:solidFill>
                  <a:schemeClr val="bg2">
                    <a:lumMod val="50000"/>
                  </a:schemeClr>
                </a:solidFill>
                <a:latin typeface="Century Gothic" panose="020B0502020202020204" pitchFamily="34" charset="0"/>
                <a:ea typeface="Calibri" panose="020F0502020204030204" pitchFamily="34" charset="0"/>
                <a:cs typeface="Times New Roman" panose="02020603050405020304" pitchFamily="18" charset="0"/>
              </a:rPr>
              <a:t>Mantenimiento de luminarias</a:t>
            </a:r>
          </a:p>
          <a:p>
            <a:r>
              <a:rPr lang="es-ES" sz="1300" dirty="0" smtClean="0">
                <a:solidFill>
                  <a:schemeClr val="bg2">
                    <a:lumMod val="50000"/>
                  </a:schemeClr>
                </a:solidFill>
                <a:latin typeface="Century Gothic" panose="020B0502020202020204" pitchFamily="34" charset="0"/>
                <a:ea typeface="Calibri" panose="020F0502020204030204" pitchFamily="34" charset="0"/>
                <a:cs typeface="Times New Roman" panose="02020603050405020304" pitchFamily="18" charset="0"/>
              </a:rPr>
              <a:t> 37 parques menores</a:t>
            </a:r>
          </a:p>
        </p:txBody>
      </p:sp>
      <p:sp>
        <p:nvSpPr>
          <p:cNvPr id="65" name="Rectángulo 64"/>
          <p:cNvSpPr/>
          <p:nvPr/>
        </p:nvSpPr>
        <p:spPr>
          <a:xfrm>
            <a:off x="8868301" y="1885333"/>
            <a:ext cx="3205019" cy="692497"/>
          </a:xfrm>
          <a:prstGeom prst="rect">
            <a:avLst/>
          </a:prstGeom>
        </p:spPr>
        <p:txBody>
          <a:bodyPr wrap="square">
            <a:spAutoFit/>
          </a:bodyPr>
          <a:lstStyle/>
          <a:p>
            <a:pPr marL="285750" indent="-285750">
              <a:buFont typeface="Arial" panose="020B0604020202020204" pitchFamily="34" charset="0"/>
              <a:buChar char="•"/>
            </a:pPr>
            <a:r>
              <a:rPr lang="es-ES" sz="1300" b="1" dirty="0" smtClean="0">
                <a:solidFill>
                  <a:schemeClr val="bg2">
                    <a:lumMod val="50000"/>
                  </a:schemeClr>
                </a:solidFill>
                <a:latin typeface="Century Gothic" panose="020B0502020202020204" pitchFamily="34" charset="0"/>
                <a:ea typeface="Calibri" panose="020F0502020204030204" pitchFamily="34" charset="0"/>
                <a:cs typeface="Times New Roman" panose="02020603050405020304" pitchFamily="18" charset="0"/>
              </a:rPr>
              <a:t>Iluminación peatonal</a:t>
            </a:r>
          </a:p>
          <a:p>
            <a:r>
              <a:rPr lang="es-ES" sz="1300" dirty="0" smtClean="0">
                <a:solidFill>
                  <a:schemeClr val="bg2">
                    <a:lumMod val="50000"/>
                  </a:schemeClr>
                </a:solidFill>
                <a:latin typeface="Century Gothic" panose="020B0502020202020204" pitchFamily="34" charset="0"/>
                <a:ea typeface="Calibri" panose="020F0502020204030204" pitchFamily="34" charset="0"/>
                <a:cs typeface="Times New Roman" panose="02020603050405020304" pitchFamily="18" charset="0"/>
              </a:rPr>
              <a:t>en el perímetro de parques</a:t>
            </a:r>
          </a:p>
          <a:p>
            <a:r>
              <a:rPr lang="es-ES" sz="1300" dirty="0" smtClean="0">
                <a:solidFill>
                  <a:schemeClr val="bg2">
                    <a:lumMod val="50000"/>
                  </a:schemeClr>
                </a:solidFill>
                <a:latin typeface="Century Gothic" panose="020B0502020202020204" pitchFamily="34" charset="0"/>
                <a:ea typeface="Calibri" panose="020F0502020204030204" pitchFamily="34" charset="0"/>
                <a:cs typeface="Times New Roman" panose="02020603050405020304" pitchFamily="18" charset="0"/>
              </a:rPr>
              <a:t>(125 hasta la fecha)</a:t>
            </a:r>
          </a:p>
        </p:txBody>
      </p:sp>
      <p:sp>
        <p:nvSpPr>
          <p:cNvPr id="66" name="Rectángulo 65"/>
          <p:cNvSpPr/>
          <p:nvPr/>
        </p:nvSpPr>
        <p:spPr>
          <a:xfrm>
            <a:off x="8868301" y="3378854"/>
            <a:ext cx="3323699" cy="692497"/>
          </a:xfrm>
          <a:prstGeom prst="rect">
            <a:avLst/>
          </a:prstGeom>
        </p:spPr>
        <p:txBody>
          <a:bodyPr wrap="square">
            <a:spAutoFit/>
          </a:bodyPr>
          <a:lstStyle/>
          <a:p>
            <a:pPr marL="285750" indent="-285750">
              <a:buFont typeface="Arial" panose="020B0604020202020204" pitchFamily="34" charset="0"/>
              <a:buChar char="•"/>
            </a:pPr>
            <a:r>
              <a:rPr lang="es-ES" sz="1300" b="1" dirty="0" smtClean="0">
                <a:solidFill>
                  <a:schemeClr val="bg2">
                    <a:lumMod val="50000"/>
                  </a:schemeClr>
                </a:solidFill>
                <a:latin typeface="Century Gothic" panose="020B0502020202020204" pitchFamily="34" charset="0"/>
                <a:ea typeface="Calibri" panose="020F0502020204030204" pitchFamily="34" charset="0"/>
                <a:cs typeface="Times New Roman" panose="02020603050405020304" pitchFamily="18" charset="0"/>
              </a:rPr>
              <a:t>Mesas Interinstitucionales</a:t>
            </a:r>
          </a:p>
          <a:p>
            <a:r>
              <a:rPr lang="es-ES" sz="1300" dirty="0" smtClean="0">
                <a:solidFill>
                  <a:schemeClr val="bg2">
                    <a:lumMod val="50000"/>
                  </a:schemeClr>
                </a:solidFill>
                <a:latin typeface="Century Gothic" panose="020B0502020202020204" pitchFamily="34" charset="0"/>
                <a:ea typeface="Calibri" panose="020F0502020204030204" pitchFamily="34" charset="0"/>
                <a:cs typeface="Times New Roman" panose="02020603050405020304" pitchFamily="18" charset="0"/>
              </a:rPr>
              <a:t>STHV, SGCTYPC, Sec. Seguridad, Administraciones Zonales, EPMMOP.</a:t>
            </a:r>
          </a:p>
        </p:txBody>
      </p:sp>
      <p:sp>
        <p:nvSpPr>
          <p:cNvPr id="67" name="Rectángulo 66"/>
          <p:cNvSpPr/>
          <p:nvPr/>
        </p:nvSpPr>
        <p:spPr>
          <a:xfrm>
            <a:off x="8868301" y="4110373"/>
            <a:ext cx="3323699" cy="1092607"/>
          </a:xfrm>
          <a:prstGeom prst="rect">
            <a:avLst/>
          </a:prstGeom>
        </p:spPr>
        <p:txBody>
          <a:bodyPr wrap="square">
            <a:spAutoFit/>
          </a:bodyPr>
          <a:lstStyle/>
          <a:p>
            <a:pPr marL="285750" indent="-285750">
              <a:buFont typeface="Arial" panose="020B0604020202020204" pitchFamily="34" charset="0"/>
              <a:buChar char="•"/>
            </a:pPr>
            <a:r>
              <a:rPr lang="es-ES" sz="1300" b="1" dirty="0" smtClean="0">
                <a:solidFill>
                  <a:schemeClr val="bg2">
                    <a:lumMod val="50000"/>
                  </a:schemeClr>
                </a:solidFill>
                <a:latin typeface="Century Gothic" panose="020B0502020202020204" pitchFamily="34" charset="0"/>
                <a:ea typeface="Calibri" panose="020F0502020204030204" pitchFamily="34" charset="0"/>
                <a:cs typeface="Times New Roman" panose="02020603050405020304" pitchFamily="18" charset="0"/>
              </a:rPr>
              <a:t>Variables de priorización</a:t>
            </a:r>
          </a:p>
          <a:p>
            <a:r>
              <a:rPr lang="es-ES" sz="1300" dirty="0" smtClean="0">
                <a:solidFill>
                  <a:schemeClr val="bg2">
                    <a:lumMod val="50000"/>
                  </a:schemeClr>
                </a:solidFill>
                <a:latin typeface="Century Gothic" panose="020B0502020202020204" pitchFamily="34" charset="0"/>
                <a:ea typeface="Calibri" panose="020F0502020204030204" pitchFamily="34" charset="0"/>
                <a:cs typeface="Times New Roman" panose="02020603050405020304" pitchFamily="18" charset="0"/>
              </a:rPr>
              <a:t>Zonas Inseguras, Zonas Metro, centralidades, corredor verde, rutas de transporte, parques con mala iluminación.</a:t>
            </a:r>
          </a:p>
        </p:txBody>
      </p:sp>
      <p:sp>
        <p:nvSpPr>
          <p:cNvPr id="70" name="Rectángulo 69"/>
          <p:cNvSpPr/>
          <p:nvPr/>
        </p:nvSpPr>
        <p:spPr>
          <a:xfrm>
            <a:off x="8868301" y="5220715"/>
            <a:ext cx="3323699" cy="892552"/>
          </a:xfrm>
          <a:prstGeom prst="rect">
            <a:avLst/>
          </a:prstGeom>
        </p:spPr>
        <p:txBody>
          <a:bodyPr wrap="square">
            <a:spAutoFit/>
          </a:bodyPr>
          <a:lstStyle/>
          <a:p>
            <a:pPr marL="285750" indent="-285750">
              <a:buFont typeface="Arial" panose="020B0604020202020204" pitchFamily="34" charset="0"/>
              <a:buChar char="•"/>
            </a:pPr>
            <a:r>
              <a:rPr lang="es-ES" sz="1300" b="1" dirty="0" smtClean="0">
                <a:solidFill>
                  <a:schemeClr val="bg2">
                    <a:lumMod val="50000"/>
                  </a:schemeClr>
                </a:solidFill>
                <a:latin typeface="Century Gothic" panose="020B0502020202020204" pitchFamily="34" charset="0"/>
                <a:ea typeface="Calibri" panose="020F0502020204030204" pitchFamily="34" charset="0"/>
                <a:cs typeface="Times New Roman" panose="02020603050405020304" pitchFamily="18" charset="0"/>
              </a:rPr>
              <a:t>Espacios prioritarios a Iluminar</a:t>
            </a:r>
          </a:p>
          <a:p>
            <a:r>
              <a:rPr lang="es-ES" sz="1300" dirty="0" smtClean="0">
                <a:solidFill>
                  <a:schemeClr val="bg2">
                    <a:lumMod val="50000"/>
                  </a:schemeClr>
                </a:solidFill>
                <a:latin typeface="Century Gothic" panose="020B0502020202020204" pitchFamily="34" charset="0"/>
                <a:ea typeface="Calibri" panose="020F0502020204030204" pitchFamily="34" charset="0"/>
                <a:cs typeface="Times New Roman" panose="02020603050405020304" pitchFamily="18" charset="0"/>
              </a:rPr>
              <a:t>Espacios de encuentro, canchas, zonas de juegos infantiles, </a:t>
            </a:r>
            <a:r>
              <a:rPr lang="es-ES" sz="1300" dirty="0" err="1" smtClean="0">
                <a:solidFill>
                  <a:schemeClr val="bg2">
                    <a:lumMod val="50000"/>
                  </a:schemeClr>
                </a:solidFill>
                <a:latin typeface="Century Gothic" panose="020B0502020202020204" pitchFamily="34" charset="0"/>
                <a:ea typeface="Calibri" panose="020F0502020204030204" pitchFamily="34" charset="0"/>
                <a:cs typeface="Times New Roman" panose="02020603050405020304" pitchFamily="18" charset="0"/>
              </a:rPr>
              <a:t>caminerías</a:t>
            </a:r>
            <a:r>
              <a:rPr lang="es-ES" sz="1300" dirty="0" smtClean="0">
                <a:solidFill>
                  <a:schemeClr val="bg2">
                    <a:lumMod val="50000"/>
                  </a:schemeClr>
                </a:solidFill>
                <a:latin typeface="Century Gothic" panose="020B0502020202020204" pitchFamily="34" charset="0"/>
                <a:ea typeface="Calibri" panose="020F0502020204030204" pitchFamily="34" charset="0"/>
                <a:cs typeface="Times New Roman" panose="02020603050405020304" pitchFamily="18" charset="0"/>
              </a:rPr>
              <a:t> principales de conexión.</a:t>
            </a:r>
          </a:p>
        </p:txBody>
      </p:sp>
    </p:spTree>
    <p:extLst>
      <p:ext uri="{BB962C8B-B14F-4D97-AF65-F5344CB8AC3E}">
        <p14:creationId xmlns:p14="http://schemas.microsoft.com/office/powerpoint/2010/main" val="347692854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Imagen 16">
            <a:extLst>
              <a:ext uri="{FF2B5EF4-FFF2-40B4-BE49-F238E27FC236}">
                <a16:creationId xmlns:a16="http://schemas.microsoft.com/office/drawing/2014/main" id="{E75CB538-3F4C-46B9-86ED-E5154D5A6C20}"/>
              </a:ext>
            </a:extLst>
          </p:cNvPr>
          <p:cNvPicPr>
            <a:picLocks noChangeAspect="1"/>
          </p:cNvPicPr>
          <p:nvPr/>
        </p:nvPicPr>
        <p:blipFill>
          <a:blip r:embed="rId2">
            <a:duotone>
              <a:schemeClr val="accent6">
                <a:shade val="45000"/>
                <a:satMod val="135000"/>
              </a:schemeClr>
              <a:prstClr val="white"/>
            </a:duotone>
            <a:extLst>
              <a:ext uri="{BEBA8EAE-BF5A-486C-A8C5-ECC9F3942E4B}">
                <a14:imgProps xmlns:a14="http://schemas.microsoft.com/office/drawing/2010/main">
                  <a14:imgLayer r:embed="rId3">
                    <a14:imgEffect>
                      <a14:colorTemperature colorTemp="15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4345" y="3044"/>
            <a:ext cx="12192000" cy="6858000"/>
          </a:xfrm>
          <a:prstGeom prst="rect">
            <a:avLst/>
          </a:prstGeom>
          <a:effectLst/>
        </p:spPr>
      </p:pic>
      <p:pic>
        <p:nvPicPr>
          <p:cNvPr id="2" name="Imagen 1"/>
          <p:cNvPicPr>
            <a:picLocks noChangeAspect="1"/>
          </p:cNvPicPr>
          <p:nvPr/>
        </p:nvPicPr>
        <p:blipFill rotWithShape="1">
          <a:blip r:embed="rId4">
            <a:extLst>
              <a:ext uri="{28A0092B-C50C-407E-A947-70E740481C1C}">
                <a14:useLocalDpi xmlns:a14="http://schemas.microsoft.com/office/drawing/2010/main" val="0"/>
              </a:ext>
            </a:extLst>
          </a:blip>
          <a:srcRect l="8352" t="11288" r="36875" b="4539"/>
          <a:stretch/>
        </p:blipFill>
        <p:spPr>
          <a:xfrm>
            <a:off x="6404980" y="1120110"/>
            <a:ext cx="2024009" cy="4399301"/>
          </a:xfrm>
          <a:prstGeom prst="rect">
            <a:avLst/>
          </a:prstGeom>
        </p:spPr>
      </p:pic>
      <p:sp>
        <p:nvSpPr>
          <p:cNvPr id="60" name="Rectángulo 59"/>
          <p:cNvSpPr/>
          <p:nvPr/>
        </p:nvSpPr>
        <p:spPr>
          <a:xfrm>
            <a:off x="2539763" y="207632"/>
            <a:ext cx="2938625" cy="830997"/>
          </a:xfrm>
          <a:prstGeom prst="rect">
            <a:avLst/>
          </a:prstGeom>
        </p:spPr>
        <p:txBody>
          <a:bodyPr wrap="none">
            <a:spAutoFit/>
          </a:bodyPr>
          <a:lstStyle/>
          <a:p>
            <a:pPr>
              <a:lnSpc>
                <a:spcPct val="150000"/>
              </a:lnSpc>
            </a:pPr>
            <a:r>
              <a:rPr lang="es-ES" b="1" dirty="0" smtClean="0">
                <a:solidFill>
                  <a:schemeClr val="accent5">
                    <a:lumMod val="75000"/>
                  </a:schemeClr>
                </a:solidFill>
                <a:latin typeface="Century Gothic" panose="020B0502020202020204" pitchFamily="34" charset="0"/>
                <a:ea typeface="Calibri" panose="020F0502020204030204" pitchFamily="34" charset="0"/>
                <a:cs typeface="Times New Roman" panose="02020603050405020304" pitchFamily="18" charset="0"/>
              </a:rPr>
              <a:t>EPMMOP </a:t>
            </a:r>
          </a:p>
          <a:p>
            <a:pPr>
              <a:lnSpc>
                <a:spcPct val="150000"/>
              </a:lnSpc>
            </a:pPr>
            <a:r>
              <a:rPr lang="es-ES" sz="1400" b="1" dirty="0" smtClean="0">
                <a:solidFill>
                  <a:schemeClr val="accent5">
                    <a:lumMod val="75000"/>
                  </a:schemeClr>
                </a:solidFill>
                <a:latin typeface="Century Gothic" panose="020B0502020202020204" pitchFamily="34" charset="0"/>
                <a:ea typeface="Calibri" panose="020F0502020204030204" pitchFamily="34" charset="0"/>
                <a:cs typeface="Times New Roman" panose="02020603050405020304" pitchFamily="18" charset="0"/>
              </a:rPr>
              <a:t>Plan de Iluminación de Parques</a:t>
            </a:r>
            <a:endParaRPr lang="es-ES" b="1" dirty="0" smtClean="0">
              <a:solidFill>
                <a:schemeClr val="accent5">
                  <a:lumMod val="75000"/>
                </a:schemeClr>
              </a:solidFill>
              <a:latin typeface="Century Gothic" panose="020B0502020202020204" pitchFamily="34" charset="0"/>
              <a:ea typeface="Calibri" panose="020F0502020204030204" pitchFamily="34" charset="0"/>
              <a:cs typeface="Times New Roman" panose="02020603050405020304" pitchFamily="18" charset="0"/>
            </a:endParaRPr>
          </a:p>
        </p:txBody>
      </p:sp>
      <p:pic>
        <p:nvPicPr>
          <p:cNvPr id="18" name="Gráfico 47">
            <a:extLst>
              <a:ext uri="{FF2B5EF4-FFF2-40B4-BE49-F238E27FC236}">
                <a16:creationId xmlns:a16="http://schemas.microsoft.com/office/drawing/2014/main" id="{F91CD457-E956-4879-A093-97D25627C9C1}"/>
              </a:ext>
            </a:extLst>
          </p:cNvPr>
          <p:cNvPicPr>
            <a:picLocks noChangeAspect="1"/>
          </p:cNvPicPr>
          <p:nvPr/>
        </p:nvPicPr>
        <p:blipFill>
          <a:blip r:embed="rId5">
            <a:duotone>
              <a:prstClr val="black"/>
              <a:schemeClr val="accent6">
                <a:tint val="45000"/>
                <a:satMod val="400000"/>
              </a:schemeClr>
            </a:duotone>
            <a:extLst>
              <a:ext uri="{BEBA8EAE-BF5A-486C-A8C5-ECC9F3942E4B}">
                <a14:imgProps xmlns:a14="http://schemas.microsoft.com/office/drawing/2010/main">
                  <a14:imgLayer r:embed="rId6">
                    <a14:imgEffect>
                      <a14:colorTemperature colorTemp="1500"/>
                    </a14:imgEffect>
                    <a14:imgEffect>
                      <a14:saturation sat="400000"/>
                    </a14:imgEffect>
                  </a14:imgLayer>
                </a14:imgProps>
              </a:ext>
              <a:ext uri="{96DAC541-7B7A-43D3-8B79-37D633B846F1}">
                <asvg:svgBlip xmlns="" xmlns:asvg="http://schemas.microsoft.com/office/drawing/2016/SVG/main" r:embed="rId7"/>
              </a:ext>
            </a:extLst>
          </a:blip>
          <a:stretch>
            <a:fillRect/>
          </a:stretch>
        </p:blipFill>
        <p:spPr>
          <a:xfrm>
            <a:off x="10018185" y="6206712"/>
            <a:ext cx="2055135" cy="603534"/>
          </a:xfrm>
          <a:prstGeom prst="rect">
            <a:avLst/>
          </a:prstGeom>
        </p:spPr>
      </p:pic>
      <p:sp>
        <p:nvSpPr>
          <p:cNvPr id="27" name="CuadroTexto 26">
            <a:extLst>
              <a:ext uri="{FF2B5EF4-FFF2-40B4-BE49-F238E27FC236}">
                <a16:creationId xmlns:a16="http://schemas.microsoft.com/office/drawing/2014/main" id="{E438DB70-7923-4BDF-BB24-C28F31017778}"/>
              </a:ext>
            </a:extLst>
          </p:cNvPr>
          <p:cNvSpPr txBox="1"/>
          <p:nvPr/>
        </p:nvSpPr>
        <p:spPr>
          <a:xfrm>
            <a:off x="2685034" y="6290423"/>
            <a:ext cx="8392126" cy="307777"/>
          </a:xfrm>
          <a:prstGeom prst="rect">
            <a:avLst/>
          </a:prstGeom>
          <a:noFill/>
        </p:spPr>
        <p:txBody>
          <a:bodyPr wrap="square" rtlCol="0">
            <a:spAutoFit/>
          </a:bodyPr>
          <a:lstStyle>
            <a:defPPr>
              <a:defRPr lang="es-EC"/>
            </a:defPPr>
            <a:lvl1pPr>
              <a:defRPr sz="1600">
                <a:solidFill>
                  <a:schemeClr val="tx1">
                    <a:lumMod val="50000"/>
                    <a:lumOff val="50000"/>
                  </a:schemeClr>
                </a:solidFill>
                <a:latin typeface="Century Gothic" panose="020B0502020202020204" pitchFamily="34" charset="0"/>
              </a:defRPr>
            </a:lvl1pPr>
          </a:lstStyle>
          <a:p>
            <a:r>
              <a:rPr lang="en-US" sz="1400" b="1" dirty="0" smtClean="0"/>
              <a:t>PLAN DE ILUMINACIÓN DE PARQUES </a:t>
            </a:r>
            <a:endParaRPr lang="es-EC" sz="1400" b="1" dirty="0"/>
          </a:p>
        </p:txBody>
      </p:sp>
      <p:sp>
        <p:nvSpPr>
          <p:cNvPr id="24" name="Rectángulo 23"/>
          <p:cNvSpPr/>
          <p:nvPr/>
        </p:nvSpPr>
        <p:spPr>
          <a:xfrm>
            <a:off x="0" y="2846727"/>
            <a:ext cx="2261881" cy="830997"/>
          </a:xfrm>
          <a:prstGeom prst="rect">
            <a:avLst/>
          </a:prstGeom>
          <a:noFill/>
        </p:spPr>
        <p:txBody>
          <a:bodyPr wrap="square" rtlCol="0">
            <a:spAutoFit/>
          </a:bodyPr>
          <a:lstStyle/>
          <a:p>
            <a:pPr algn="ctr"/>
            <a:r>
              <a:rPr lang="es-ES" sz="1600" b="1" dirty="0" smtClean="0">
                <a:solidFill>
                  <a:schemeClr val="bg1"/>
                </a:solidFill>
                <a:latin typeface="Century Gothic" panose="020B0502020202020204" pitchFamily="34" charset="0"/>
              </a:rPr>
              <a:t>ILUMINACIÓN</a:t>
            </a:r>
          </a:p>
          <a:p>
            <a:pPr algn="ctr"/>
            <a:r>
              <a:rPr lang="es-ES" sz="1600" b="1" dirty="0" smtClean="0">
                <a:solidFill>
                  <a:schemeClr val="bg1"/>
                </a:solidFill>
                <a:latin typeface="Century Gothic" panose="020B0502020202020204" pitchFamily="34" charset="0"/>
              </a:rPr>
              <a:t>en </a:t>
            </a:r>
          </a:p>
          <a:p>
            <a:pPr algn="ctr"/>
            <a:r>
              <a:rPr lang="es-ES" sz="1600" b="1" dirty="0" smtClean="0">
                <a:solidFill>
                  <a:schemeClr val="bg1"/>
                </a:solidFill>
                <a:latin typeface="Century Gothic" panose="020B0502020202020204" pitchFamily="34" charset="0"/>
              </a:rPr>
              <a:t>PARQUES DEL DMQ</a:t>
            </a:r>
            <a:endParaRPr lang="es-EC" sz="1600" b="1" dirty="0">
              <a:solidFill>
                <a:schemeClr val="bg1"/>
              </a:solidFill>
              <a:latin typeface="Century Gothic" panose="020B0502020202020204" pitchFamily="34" charset="0"/>
            </a:endParaRPr>
          </a:p>
        </p:txBody>
      </p:sp>
      <p:sp>
        <p:nvSpPr>
          <p:cNvPr id="22" name="Flecha derecha 21"/>
          <p:cNvSpPr/>
          <p:nvPr/>
        </p:nvSpPr>
        <p:spPr>
          <a:xfrm>
            <a:off x="5871662" y="3208417"/>
            <a:ext cx="374500" cy="484632"/>
          </a:xfrm>
          <a:prstGeom prst="rightArrow">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65" name="Rectángulo 64"/>
          <p:cNvSpPr/>
          <p:nvPr/>
        </p:nvSpPr>
        <p:spPr>
          <a:xfrm>
            <a:off x="9602876" y="1065296"/>
            <a:ext cx="2417133" cy="1800493"/>
          </a:xfrm>
          <a:prstGeom prst="rect">
            <a:avLst/>
          </a:prstGeom>
        </p:spPr>
        <p:txBody>
          <a:bodyPr wrap="square">
            <a:spAutoFit/>
          </a:bodyPr>
          <a:lstStyle/>
          <a:p>
            <a:r>
              <a:rPr lang="es-ES" sz="1300" b="1" dirty="0" smtClean="0">
                <a:solidFill>
                  <a:schemeClr val="accent4"/>
                </a:solidFill>
                <a:latin typeface="Century Gothic" panose="020B0502020202020204" pitchFamily="34" charset="0"/>
                <a:ea typeface="Calibri" panose="020F0502020204030204" pitchFamily="34" charset="0"/>
                <a:cs typeface="Times New Roman" panose="02020603050405020304" pitchFamily="18" charset="0"/>
              </a:rPr>
              <a:t>FASE 1 </a:t>
            </a:r>
            <a:r>
              <a:rPr lang="es-ES" sz="1100" b="1" dirty="0" smtClean="0">
                <a:solidFill>
                  <a:schemeClr val="bg1">
                    <a:lumMod val="75000"/>
                  </a:schemeClr>
                </a:solidFill>
                <a:latin typeface="Century Gothic" panose="020B0502020202020204" pitchFamily="34" charset="0"/>
                <a:ea typeface="Calibri" panose="020F0502020204030204" pitchFamily="34" charset="0"/>
                <a:cs typeface="Times New Roman" panose="02020603050405020304" pitchFamily="18" charset="0"/>
              </a:rPr>
              <a:t>(2021- 2022)</a:t>
            </a:r>
          </a:p>
          <a:p>
            <a:r>
              <a:rPr lang="es-ES" sz="1300" b="1" dirty="0" smtClean="0">
                <a:solidFill>
                  <a:schemeClr val="accent4"/>
                </a:solidFill>
                <a:latin typeface="Century Gothic" panose="020B0502020202020204" pitchFamily="34" charset="0"/>
                <a:ea typeface="Calibri" panose="020F0502020204030204" pitchFamily="34" charset="0"/>
                <a:cs typeface="Times New Roman" panose="02020603050405020304" pitchFamily="18" charset="0"/>
              </a:rPr>
              <a:t>Iluminación de parques</a:t>
            </a:r>
          </a:p>
          <a:p>
            <a:endParaRPr lang="es-ES" sz="1300" dirty="0">
              <a:solidFill>
                <a:schemeClr val="bg2">
                  <a:lumMod val="50000"/>
                </a:schemeClr>
              </a:solidFill>
              <a:latin typeface="Century Gothic" panose="020B0502020202020204" pitchFamily="34" charset="0"/>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r>
              <a:rPr lang="es-ES" sz="1200" b="1" dirty="0" smtClean="0">
                <a:solidFill>
                  <a:schemeClr val="bg2">
                    <a:lumMod val="50000"/>
                  </a:schemeClr>
                </a:solidFill>
                <a:latin typeface="Century Gothic" panose="020B0502020202020204" pitchFamily="34" charset="0"/>
                <a:ea typeface="Calibri" panose="020F0502020204030204" pitchFamily="34" charset="0"/>
                <a:cs typeface="Times New Roman" panose="02020603050405020304" pitchFamily="18" charset="0"/>
              </a:rPr>
              <a:t>112</a:t>
            </a:r>
            <a:r>
              <a:rPr lang="es-ES" sz="1200" dirty="0" smtClean="0">
                <a:solidFill>
                  <a:schemeClr val="bg2">
                    <a:lumMod val="50000"/>
                  </a:schemeClr>
                </a:solidFill>
                <a:latin typeface="Century Gothic" panose="020B0502020202020204" pitchFamily="34" charset="0"/>
                <a:ea typeface="Calibri" panose="020F0502020204030204" pitchFamily="34" charset="0"/>
                <a:cs typeface="Times New Roman" panose="02020603050405020304" pitchFamily="18" charset="0"/>
              </a:rPr>
              <a:t> parques priorizados con metodología </a:t>
            </a:r>
          </a:p>
          <a:p>
            <a:pPr marL="285750" indent="-285750">
              <a:buFont typeface="Arial" panose="020B0604020202020204" pitchFamily="34" charset="0"/>
              <a:buChar char="•"/>
            </a:pPr>
            <a:r>
              <a:rPr lang="es-ES" sz="1200" b="1" dirty="0" smtClean="0">
                <a:solidFill>
                  <a:schemeClr val="bg2">
                    <a:lumMod val="50000"/>
                  </a:schemeClr>
                </a:solidFill>
                <a:latin typeface="Century Gothic" panose="020B0502020202020204" pitchFamily="34" charset="0"/>
                <a:ea typeface="Calibri" panose="020F0502020204030204" pitchFamily="34" charset="0"/>
                <a:cs typeface="Times New Roman" panose="02020603050405020304" pitchFamily="18" charset="0"/>
              </a:rPr>
              <a:t>5 </a:t>
            </a:r>
            <a:r>
              <a:rPr lang="es-ES" sz="1200" dirty="0" smtClean="0">
                <a:solidFill>
                  <a:schemeClr val="bg2">
                    <a:lumMod val="50000"/>
                  </a:schemeClr>
                </a:solidFill>
                <a:latin typeface="Century Gothic" panose="020B0502020202020204" pitchFamily="34" charset="0"/>
                <a:ea typeface="Calibri" panose="020F0502020204030204" pitchFamily="34" charset="0"/>
                <a:cs typeface="Times New Roman" panose="02020603050405020304" pitchFamily="18" charset="0"/>
              </a:rPr>
              <a:t>parques con zonas de emergencia</a:t>
            </a:r>
          </a:p>
          <a:p>
            <a:pPr marL="285750" indent="-285750">
              <a:buFont typeface="Arial" panose="020B0604020202020204" pitchFamily="34" charset="0"/>
              <a:buChar char="•"/>
            </a:pPr>
            <a:endParaRPr lang="es-ES" sz="1200" dirty="0" smtClean="0">
              <a:solidFill>
                <a:schemeClr val="bg2">
                  <a:lumMod val="50000"/>
                </a:schemeClr>
              </a:solidFill>
              <a:latin typeface="Century Gothic" panose="020B0502020202020204" pitchFamily="34" charset="0"/>
              <a:ea typeface="Calibri" panose="020F0502020204030204" pitchFamily="34" charset="0"/>
              <a:cs typeface="Times New Roman" panose="02020603050405020304" pitchFamily="18" charset="0"/>
            </a:endParaRPr>
          </a:p>
          <a:p>
            <a:r>
              <a:rPr lang="es-ES" sz="1200" b="1" dirty="0" smtClean="0">
                <a:solidFill>
                  <a:schemeClr val="bg2">
                    <a:lumMod val="50000"/>
                  </a:schemeClr>
                </a:solidFill>
                <a:latin typeface="Century Gothic" panose="020B0502020202020204" pitchFamily="34" charset="0"/>
                <a:ea typeface="Calibri" panose="020F0502020204030204" pitchFamily="34" charset="0"/>
                <a:cs typeface="Times New Roman" panose="02020603050405020304" pitchFamily="18" charset="0"/>
              </a:rPr>
              <a:t>       TOTAL = 117 parques</a:t>
            </a:r>
          </a:p>
        </p:txBody>
      </p:sp>
      <p:pic>
        <p:nvPicPr>
          <p:cNvPr id="38" name="Imagen 37"/>
          <p:cNvPicPr/>
          <p:nvPr/>
        </p:nvPicPr>
        <p:blipFill rotWithShape="1">
          <a:blip r:embed="rId8"/>
          <a:srcRect b="7026"/>
          <a:stretch/>
        </p:blipFill>
        <p:spPr bwMode="auto">
          <a:xfrm>
            <a:off x="2539763" y="1094729"/>
            <a:ext cx="3205066" cy="4839924"/>
          </a:xfrm>
          <a:prstGeom prst="rect">
            <a:avLst/>
          </a:prstGeom>
          <a:ln>
            <a:noFill/>
          </a:ln>
          <a:extLst>
            <a:ext uri="{53640926-AAD7-44D8-BBD7-CCE9431645EC}">
              <a14:shadowObscured xmlns:a14="http://schemas.microsoft.com/office/drawing/2010/main"/>
            </a:ext>
          </a:extLst>
        </p:spPr>
      </p:pic>
      <p:sp>
        <p:nvSpPr>
          <p:cNvPr id="39" name="Flecha derecha 38"/>
          <p:cNvSpPr/>
          <p:nvPr/>
        </p:nvSpPr>
        <p:spPr>
          <a:xfrm>
            <a:off x="8919659" y="3208417"/>
            <a:ext cx="374500" cy="484632"/>
          </a:xfrm>
          <a:prstGeom prst="rightArrow">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cxnSp>
        <p:nvCxnSpPr>
          <p:cNvPr id="40" name="Conector recto 39"/>
          <p:cNvCxnSpPr/>
          <p:nvPr/>
        </p:nvCxnSpPr>
        <p:spPr>
          <a:xfrm>
            <a:off x="9435229" y="284773"/>
            <a:ext cx="0" cy="6005650"/>
          </a:xfrm>
          <a:prstGeom prst="line">
            <a:avLst/>
          </a:prstGeom>
          <a:ln w="38100">
            <a:solidFill>
              <a:schemeClr val="accent4"/>
            </a:solidFill>
            <a:prstDash val="sysDot"/>
          </a:ln>
        </p:spPr>
        <p:style>
          <a:lnRef idx="1">
            <a:schemeClr val="accent1"/>
          </a:lnRef>
          <a:fillRef idx="0">
            <a:schemeClr val="accent1"/>
          </a:fillRef>
          <a:effectRef idx="0">
            <a:schemeClr val="accent1"/>
          </a:effectRef>
          <a:fontRef idx="minor">
            <a:schemeClr val="tx1"/>
          </a:fontRef>
        </p:style>
      </p:cxnSp>
      <p:cxnSp>
        <p:nvCxnSpPr>
          <p:cNvPr id="41" name="Conector recto de flecha 40"/>
          <p:cNvCxnSpPr/>
          <p:nvPr/>
        </p:nvCxnSpPr>
        <p:spPr>
          <a:xfrm>
            <a:off x="9435229" y="1579379"/>
            <a:ext cx="2504222" cy="0"/>
          </a:xfrm>
          <a:prstGeom prst="straightConnector1">
            <a:avLst/>
          </a:prstGeom>
          <a:ln w="19050">
            <a:solidFill>
              <a:schemeClr val="accent4"/>
            </a:solidFill>
            <a:headEnd type="oval"/>
            <a:tailEnd type="triangle"/>
          </a:ln>
        </p:spPr>
        <p:style>
          <a:lnRef idx="1">
            <a:schemeClr val="accent1"/>
          </a:lnRef>
          <a:fillRef idx="0">
            <a:schemeClr val="accent1"/>
          </a:fillRef>
          <a:effectRef idx="0">
            <a:schemeClr val="accent1"/>
          </a:effectRef>
          <a:fontRef idx="minor">
            <a:schemeClr val="tx1"/>
          </a:fontRef>
        </p:style>
      </p:cxnSp>
      <p:sp>
        <p:nvSpPr>
          <p:cNvPr id="47" name="Rectángulo 46"/>
          <p:cNvSpPr/>
          <p:nvPr/>
        </p:nvSpPr>
        <p:spPr>
          <a:xfrm>
            <a:off x="9602876" y="3686571"/>
            <a:ext cx="2417133" cy="1061829"/>
          </a:xfrm>
          <a:prstGeom prst="rect">
            <a:avLst/>
          </a:prstGeom>
        </p:spPr>
        <p:txBody>
          <a:bodyPr wrap="square">
            <a:spAutoFit/>
          </a:bodyPr>
          <a:lstStyle/>
          <a:p>
            <a:r>
              <a:rPr lang="es-ES" sz="1300" b="1" dirty="0" smtClean="0">
                <a:solidFill>
                  <a:schemeClr val="accent4"/>
                </a:solidFill>
                <a:latin typeface="Century Gothic" panose="020B0502020202020204" pitchFamily="34" charset="0"/>
                <a:ea typeface="Calibri" panose="020F0502020204030204" pitchFamily="34" charset="0"/>
                <a:cs typeface="Times New Roman" panose="02020603050405020304" pitchFamily="18" charset="0"/>
              </a:rPr>
              <a:t>FASE 2 </a:t>
            </a:r>
            <a:r>
              <a:rPr lang="es-ES" sz="1100" b="1" dirty="0">
                <a:solidFill>
                  <a:schemeClr val="bg1">
                    <a:lumMod val="75000"/>
                  </a:schemeClr>
                </a:solidFill>
                <a:latin typeface="Century Gothic" panose="020B0502020202020204" pitchFamily="34" charset="0"/>
                <a:ea typeface="Calibri" panose="020F0502020204030204" pitchFamily="34" charset="0"/>
                <a:cs typeface="Times New Roman" panose="02020603050405020304" pitchFamily="18" charset="0"/>
              </a:rPr>
              <a:t>(</a:t>
            </a:r>
            <a:r>
              <a:rPr lang="es-ES" sz="1100" b="1" dirty="0" smtClean="0">
                <a:solidFill>
                  <a:schemeClr val="bg1">
                    <a:lumMod val="75000"/>
                  </a:schemeClr>
                </a:solidFill>
                <a:latin typeface="Century Gothic" panose="020B0502020202020204" pitchFamily="34" charset="0"/>
                <a:ea typeface="Calibri" panose="020F0502020204030204" pitchFamily="34" charset="0"/>
                <a:cs typeface="Times New Roman" panose="02020603050405020304" pitchFamily="18" charset="0"/>
              </a:rPr>
              <a:t>2022- 2023)</a:t>
            </a:r>
            <a:endParaRPr lang="es-ES" sz="1100" b="1" dirty="0">
              <a:solidFill>
                <a:schemeClr val="bg1">
                  <a:lumMod val="75000"/>
                </a:schemeClr>
              </a:solidFill>
              <a:latin typeface="Century Gothic" panose="020B0502020202020204" pitchFamily="34" charset="0"/>
              <a:ea typeface="Calibri" panose="020F0502020204030204" pitchFamily="34" charset="0"/>
              <a:cs typeface="Times New Roman" panose="02020603050405020304" pitchFamily="18" charset="0"/>
            </a:endParaRPr>
          </a:p>
          <a:p>
            <a:r>
              <a:rPr lang="es-ES" sz="1300" b="1" dirty="0" smtClean="0">
                <a:solidFill>
                  <a:schemeClr val="accent4"/>
                </a:solidFill>
                <a:latin typeface="Century Gothic" panose="020B0502020202020204" pitchFamily="34" charset="0"/>
                <a:ea typeface="Calibri" panose="020F0502020204030204" pitchFamily="34" charset="0"/>
                <a:cs typeface="Times New Roman" panose="02020603050405020304" pitchFamily="18" charset="0"/>
              </a:rPr>
              <a:t>Iluminación de parques</a:t>
            </a:r>
          </a:p>
          <a:p>
            <a:endParaRPr lang="es-ES" sz="1300" dirty="0">
              <a:solidFill>
                <a:schemeClr val="bg2">
                  <a:lumMod val="50000"/>
                </a:schemeClr>
              </a:solidFill>
              <a:latin typeface="Century Gothic" panose="020B0502020202020204" pitchFamily="34" charset="0"/>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r>
              <a:rPr lang="es-ES" sz="1200" b="1" dirty="0" smtClean="0">
                <a:solidFill>
                  <a:schemeClr val="bg2">
                    <a:lumMod val="50000"/>
                  </a:schemeClr>
                </a:solidFill>
                <a:latin typeface="Century Gothic" panose="020B0502020202020204" pitchFamily="34" charset="0"/>
                <a:ea typeface="Calibri" panose="020F0502020204030204" pitchFamily="34" charset="0"/>
                <a:cs typeface="Times New Roman" panose="02020603050405020304" pitchFamily="18" charset="0"/>
              </a:rPr>
              <a:t>230</a:t>
            </a:r>
            <a:r>
              <a:rPr lang="es-ES" sz="1200" dirty="0" smtClean="0">
                <a:solidFill>
                  <a:schemeClr val="bg2">
                    <a:lumMod val="50000"/>
                  </a:schemeClr>
                </a:solidFill>
                <a:latin typeface="Century Gothic" panose="020B0502020202020204" pitchFamily="34" charset="0"/>
                <a:ea typeface="Calibri" panose="020F0502020204030204" pitchFamily="34" charset="0"/>
                <a:cs typeface="Times New Roman" panose="02020603050405020304" pitchFamily="18" charset="0"/>
              </a:rPr>
              <a:t> parques priorizados con metodología</a:t>
            </a:r>
          </a:p>
        </p:txBody>
      </p:sp>
      <p:cxnSp>
        <p:nvCxnSpPr>
          <p:cNvPr id="48" name="Conector recto de flecha 47"/>
          <p:cNvCxnSpPr/>
          <p:nvPr/>
        </p:nvCxnSpPr>
        <p:spPr>
          <a:xfrm>
            <a:off x="9435229" y="4200654"/>
            <a:ext cx="2443262" cy="0"/>
          </a:xfrm>
          <a:prstGeom prst="straightConnector1">
            <a:avLst/>
          </a:prstGeom>
          <a:ln w="19050">
            <a:solidFill>
              <a:schemeClr val="accent4"/>
            </a:solidFill>
            <a:headEnd type="oval"/>
            <a:tailEnd type="triangle"/>
          </a:ln>
        </p:spPr>
        <p:style>
          <a:lnRef idx="1">
            <a:schemeClr val="accent1"/>
          </a:lnRef>
          <a:fillRef idx="0">
            <a:schemeClr val="accent1"/>
          </a:fillRef>
          <a:effectRef idx="0">
            <a:schemeClr val="accent1"/>
          </a:effectRef>
          <a:fontRef idx="minor">
            <a:schemeClr val="tx1"/>
          </a:fontRef>
        </p:style>
      </p:cxnSp>
      <p:pic>
        <p:nvPicPr>
          <p:cNvPr id="49" name="Imagen 48"/>
          <p:cNvPicPr>
            <a:picLocks noChangeAspect="1"/>
          </p:cNvPicPr>
          <p:nvPr/>
        </p:nvPicPr>
        <p:blipFill rotWithShape="1">
          <a:blip r:embed="rId4">
            <a:extLst>
              <a:ext uri="{28A0092B-C50C-407E-A947-70E740481C1C}">
                <a14:useLocalDpi xmlns:a14="http://schemas.microsoft.com/office/drawing/2010/main" val="0"/>
              </a:ext>
            </a:extLst>
          </a:blip>
          <a:srcRect l="59708" t="69385" r="6711" b="4539"/>
          <a:stretch/>
        </p:blipFill>
        <p:spPr>
          <a:xfrm>
            <a:off x="7865361" y="4329140"/>
            <a:ext cx="1240898" cy="1362891"/>
          </a:xfrm>
          <a:prstGeom prst="rect">
            <a:avLst/>
          </a:prstGeom>
        </p:spPr>
      </p:pic>
    </p:spTree>
    <p:extLst>
      <p:ext uri="{BB962C8B-B14F-4D97-AF65-F5344CB8AC3E}">
        <p14:creationId xmlns:p14="http://schemas.microsoft.com/office/powerpoint/2010/main" val="95753470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Imagen 16">
            <a:extLst>
              <a:ext uri="{FF2B5EF4-FFF2-40B4-BE49-F238E27FC236}">
                <a16:creationId xmlns:a16="http://schemas.microsoft.com/office/drawing/2014/main" id="{E75CB538-3F4C-46B9-86ED-E5154D5A6C20}"/>
              </a:ext>
            </a:extLst>
          </p:cNvPr>
          <p:cNvPicPr>
            <a:picLocks noChangeAspect="1"/>
          </p:cNvPicPr>
          <p:nvPr/>
        </p:nvPicPr>
        <p:blipFill>
          <a:blip r:embed="rId2">
            <a:duotone>
              <a:schemeClr val="accent6">
                <a:shade val="45000"/>
                <a:satMod val="135000"/>
              </a:schemeClr>
              <a:prstClr val="white"/>
            </a:duotone>
            <a:extLst>
              <a:ext uri="{BEBA8EAE-BF5A-486C-A8C5-ECC9F3942E4B}">
                <a14:imgProps xmlns:a14="http://schemas.microsoft.com/office/drawing/2010/main">
                  <a14:imgLayer r:embed="rId3">
                    <a14:imgEffect>
                      <a14:colorTemperature colorTemp="15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0" y="3437"/>
            <a:ext cx="12192000" cy="6858000"/>
          </a:xfrm>
          <a:prstGeom prst="rect">
            <a:avLst/>
          </a:prstGeom>
          <a:effectLst/>
        </p:spPr>
      </p:pic>
      <p:pic>
        <p:nvPicPr>
          <p:cNvPr id="18" name="Gráfico 47">
            <a:extLst>
              <a:ext uri="{FF2B5EF4-FFF2-40B4-BE49-F238E27FC236}">
                <a16:creationId xmlns:a16="http://schemas.microsoft.com/office/drawing/2014/main" id="{F91CD457-E956-4879-A093-97D25627C9C1}"/>
              </a:ext>
            </a:extLst>
          </p:cNvPr>
          <p:cNvPicPr>
            <a:picLocks noChangeAspect="1"/>
          </p:cNvPicPr>
          <p:nvPr/>
        </p:nvPicPr>
        <p:blipFill>
          <a:blip r:embed="rId4">
            <a:duotone>
              <a:prstClr val="black"/>
              <a:schemeClr val="accent6">
                <a:tint val="45000"/>
                <a:satMod val="400000"/>
              </a:schemeClr>
            </a:duotone>
            <a:extLst>
              <a:ext uri="{BEBA8EAE-BF5A-486C-A8C5-ECC9F3942E4B}">
                <a14:imgProps xmlns:a14="http://schemas.microsoft.com/office/drawing/2010/main">
                  <a14:imgLayer r:embed="rId5">
                    <a14:imgEffect>
                      <a14:colorTemperature colorTemp="1500"/>
                    </a14:imgEffect>
                    <a14:imgEffect>
                      <a14:saturation sat="400000"/>
                    </a14:imgEffect>
                  </a14:imgLayer>
                </a14:imgProps>
              </a:ext>
              <a:ext uri="{96DAC541-7B7A-43D3-8B79-37D633B846F1}">
                <asvg:svgBlip xmlns="" xmlns:asvg="http://schemas.microsoft.com/office/drawing/2016/SVG/main" r:embed="rId6"/>
              </a:ext>
            </a:extLst>
          </a:blip>
          <a:stretch>
            <a:fillRect/>
          </a:stretch>
        </p:blipFill>
        <p:spPr>
          <a:xfrm>
            <a:off x="10018185" y="6206712"/>
            <a:ext cx="2055135" cy="603534"/>
          </a:xfrm>
          <a:prstGeom prst="rect">
            <a:avLst/>
          </a:prstGeom>
        </p:spPr>
      </p:pic>
      <p:sp>
        <p:nvSpPr>
          <p:cNvPr id="27" name="CuadroTexto 26">
            <a:extLst>
              <a:ext uri="{FF2B5EF4-FFF2-40B4-BE49-F238E27FC236}">
                <a16:creationId xmlns:a16="http://schemas.microsoft.com/office/drawing/2014/main" id="{E438DB70-7923-4BDF-BB24-C28F31017778}"/>
              </a:ext>
            </a:extLst>
          </p:cNvPr>
          <p:cNvSpPr txBox="1"/>
          <p:nvPr/>
        </p:nvSpPr>
        <p:spPr>
          <a:xfrm>
            <a:off x="2154997" y="6280582"/>
            <a:ext cx="8392126" cy="276999"/>
          </a:xfrm>
          <a:prstGeom prst="rect">
            <a:avLst/>
          </a:prstGeom>
          <a:noFill/>
        </p:spPr>
        <p:txBody>
          <a:bodyPr wrap="square" rtlCol="0">
            <a:spAutoFit/>
          </a:bodyPr>
          <a:lstStyle>
            <a:defPPr>
              <a:defRPr lang="es-EC"/>
            </a:defPPr>
            <a:lvl1pPr>
              <a:defRPr sz="1400" b="1">
                <a:solidFill>
                  <a:schemeClr val="tx1">
                    <a:lumMod val="50000"/>
                    <a:lumOff val="50000"/>
                  </a:schemeClr>
                </a:solidFill>
                <a:latin typeface="Century Gothic" panose="020B0502020202020204" pitchFamily="34" charset="0"/>
              </a:defRPr>
            </a:lvl1pPr>
          </a:lstStyle>
          <a:p>
            <a:pPr lvl="1"/>
            <a:r>
              <a:rPr lang="es-ES" sz="1200" b="1" dirty="0" smtClean="0">
                <a:solidFill>
                  <a:schemeClr val="bg1">
                    <a:lumMod val="50000"/>
                  </a:schemeClr>
                </a:solidFill>
                <a:latin typeface="Century Gothic" panose="020B0502020202020204" pitchFamily="34" charset="0"/>
              </a:rPr>
              <a:t>PROVISIÓN </a:t>
            </a:r>
            <a:r>
              <a:rPr lang="es-ES" sz="1200" b="1" dirty="0">
                <a:solidFill>
                  <a:schemeClr val="bg1">
                    <a:lumMod val="50000"/>
                  </a:schemeClr>
                </a:solidFill>
                <a:latin typeface="Century Gothic" panose="020B0502020202020204" pitchFamily="34" charset="0"/>
              </a:rPr>
              <a:t>DE BIENES Y SERVICIOS PARA EL MANTENIMIENTO DE PARQUES Y ESPACIOS VERDES</a:t>
            </a:r>
            <a:endParaRPr lang="es-EC" sz="1200" b="1" dirty="0">
              <a:solidFill>
                <a:schemeClr val="bg1">
                  <a:lumMod val="50000"/>
                </a:schemeClr>
              </a:solidFill>
              <a:latin typeface="Century Gothic" panose="020B0502020202020204" pitchFamily="34" charset="0"/>
            </a:endParaRPr>
          </a:p>
        </p:txBody>
      </p:sp>
      <p:sp>
        <p:nvSpPr>
          <p:cNvPr id="24" name="Rectángulo 23"/>
          <p:cNvSpPr/>
          <p:nvPr/>
        </p:nvSpPr>
        <p:spPr>
          <a:xfrm>
            <a:off x="0" y="2170323"/>
            <a:ext cx="2261881" cy="1815882"/>
          </a:xfrm>
          <a:prstGeom prst="rect">
            <a:avLst/>
          </a:prstGeom>
          <a:noFill/>
        </p:spPr>
        <p:txBody>
          <a:bodyPr wrap="square" rtlCol="0">
            <a:spAutoFit/>
          </a:bodyPr>
          <a:lstStyle/>
          <a:p>
            <a:pPr algn="ctr"/>
            <a:r>
              <a:rPr lang="es-ES" sz="1600" b="1" dirty="0" smtClean="0">
                <a:solidFill>
                  <a:schemeClr val="bg1"/>
                </a:solidFill>
                <a:latin typeface="Century Gothic" panose="020B0502020202020204" pitchFamily="34" charset="0"/>
              </a:rPr>
              <a:t>PRESUPUESTO </a:t>
            </a:r>
            <a:r>
              <a:rPr lang="es-ES" sz="1600" b="1" dirty="0">
                <a:solidFill>
                  <a:schemeClr val="bg1"/>
                </a:solidFill>
                <a:latin typeface="Century Gothic" panose="020B0502020202020204" pitchFamily="34" charset="0"/>
              </a:rPr>
              <a:t>DESTINADO A LOS PARQUES Y ESPACIOS VERDES DEL DISTRITO METROPOLITANO DE QUITO</a:t>
            </a:r>
            <a:endParaRPr lang="es-EC" sz="1600" b="1" dirty="0">
              <a:solidFill>
                <a:schemeClr val="bg1"/>
              </a:solidFill>
              <a:latin typeface="Century Gothic" panose="020B0502020202020204" pitchFamily="34" charset="0"/>
            </a:endParaRPr>
          </a:p>
        </p:txBody>
      </p:sp>
      <p:sp>
        <p:nvSpPr>
          <p:cNvPr id="3" name="Rectangle 1"/>
          <p:cNvSpPr>
            <a:spLocks noChangeArrowheads="1"/>
          </p:cNvSpPr>
          <p:nvPr/>
        </p:nvSpPr>
        <p:spPr bwMode="auto">
          <a:xfrm>
            <a:off x="2736972" y="180942"/>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1" name="Rectangle 2"/>
          <p:cNvSpPr>
            <a:spLocks noChangeArrowheads="1"/>
          </p:cNvSpPr>
          <p:nvPr/>
        </p:nvSpPr>
        <p:spPr bwMode="auto">
          <a:xfrm>
            <a:off x="2554026" y="3514391"/>
            <a:ext cx="62835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16" name="Rectángulo 15"/>
          <p:cNvSpPr/>
          <p:nvPr/>
        </p:nvSpPr>
        <p:spPr>
          <a:xfrm>
            <a:off x="2537637" y="115562"/>
            <a:ext cx="6096000" cy="307777"/>
          </a:xfrm>
          <a:prstGeom prst="rect">
            <a:avLst/>
          </a:prstGeom>
        </p:spPr>
        <p:txBody>
          <a:bodyPr wrap="square">
            <a:spAutoFit/>
          </a:bodyPr>
          <a:lstStyle/>
          <a:p>
            <a:pPr algn="just"/>
            <a:r>
              <a:rPr lang="es-ES" sz="1400" b="1" dirty="0" smtClean="0">
                <a:solidFill>
                  <a:srgbClr val="333333"/>
                </a:solidFill>
                <a:latin typeface="Century Gothic" panose="020B0502020202020204" pitchFamily="34" charset="0"/>
                <a:ea typeface="Times New Roman" panose="02020603050405020304" pitchFamily="18" charset="0"/>
                <a:cs typeface="Times New Roman" panose="02020603050405020304" pitchFamily="18" charset="0"/>
              </a:rPr>
              <a:t>RESUMEN </a:t>
            </a:r>
            <a:r>
              <a:rPr lang="es-ES" sz="1400" b="1" dirty="0">
                <a:solidFill>
                  <a:srgbClr val="333333"/>
                </a:solidFill>
                <a:latin typeface="Century Gothic" panose="020B0502020202020204" pitchFamily="34" charset="0"/>
                <a:ea typeface="Times New Roman" panose="02020603050405020304" pitchFamily="18" charset="0"/>
                <a:cs typeface="Times New Roman" panose="02020603050405020304" pitchFamily="18" charset="0"/>
              </a:rPr>
              <a:t>PRESUPUESTO TOTAL ANUAL GAPEV</a:t>
            </a:r>
            <a:endParaRPr lang="es-EC" sz="1400" b="1" dirty="0">
              <a:solidFill>
                <a:srgbClr val="333333"/>
              </a:solidFill>
              <a:latin typeface="Century Gothic" panose="020B0502020202020204" pitchFamily="34" charset="0"/>
              <a:ea typeface="Times New Roman" panose="02020603050405020304" pitchFamily="18" charset="0"/>
              <a:cs typeface="Times New Roman" panose="02020603050405020304" pitchFamily="18" charset="0"/>
            </a:endParaRPr>
          </a:p>
        </p:txBody>
      </p:sp>
      <p:sp>
        <p:nvSpPr>
          <p:cNvPr id="6" name="Rectángulo 5"/>
          <p:cNvSpPr/>
          <p:nvPr/>
        </p:nvSpPr>
        <p:spPr>
          <a:xfrm>
            <a:off x="3926957" y="5246087"/>
            <a:ext cx="4780469" cy="646331"/>
          </a:xfrm>
          <a:prstGeom prst="rect">
            <a:avLst/>
          </a:prstGeom>
        </p:spPr>
        <p:txBody>
          <a:bodyPr wrap="square">
            <a:spAutoFit/>
          </a:bodyPr>
          <a:lstStyle/>
          <a:p>
            <a:pPr algn="just"/>
            <a:r>
              <a:rPr lang="es-ES" sz="1200" dirty="0">
                <a:solidFill>
                  <a:srgbClr val="333333"/>
                </a:solidFill>
                <a:latin typeface="Century Gothic" panose="020B0502020202020204" pitchFamily="34" charset="0"/>
                <a:ea typeface="Times New Roman" panose="02020603050405020304" pitchFamily="18" charset="0"/>
                <a:cs typeface="Times New Roman" panose="02020603050405020304" pitchFamily="18" charset="0"/>
              </a:rPr>
              <a:t>El presupuesto que ha sido asignado a la </a:t>
            </a:r>
            <a:r>
              <a:rPr lang="es-ES" sz="1200" dirty="0" smtClean="0">
                <a:solidFill>
                  <a:srgbClr val="333333"/>
                </a:solidFill>
                <a:latin typeface="Century Gothic" panose="020B0502020202020204" pitchFamily="34" charset="0"/>
                <a:ea typeface="Times New Roman" panose="02020603050405020304" pitchFamily="18" charset="0"/>
                <a:cs typeface="Times New Roman" panose="02020603050405020304" pitchFamily="18" charset="0"/>
              </a:rPr>
              <a:t>EPMMOP-GAPEV para el año 2021 equivale al </a:t>
            </a:r>
            <a:r>
              <a:rPr lang="es-ES" sz="1200" b="1" dirty="0" smtClean="0">
                <a:solidFill>
                  <a:srgbClr val="333333"/>
                </a:solidFill>
                <a:latin typeface="Century Gothic" panose="020B0502020202020204" pitchFamily="34" charset="0"/>
                <a:ea typeface="Times New Roman" panose="02020603050405020304" pitchFamily="18" charset="0"/>
                <a:cs typeface="Times New Roman" panose="02020603050405020304" pitchFamily="18" charset="0"/>
              </a:rPr>
              <a:t>17</a:t>
            </a:r>
            <a:r>
              <a:rPr lang="es-ES" sz="1200" b="1" dirty="0">
                <a:solidFill>
                  <a:srgbClr val="333333"/>
                </a:solidFill>
                <a:latin typeface="Century Gothic" panose="020B0502020202020204" pitchFamily="34" charset="0"/>
                <a:ea typeface="Times New Roman" panose="02020603050405020304" pitchFamily="18" charset="0"/>
                <a:cs typeface="Times New Roman" panose="02020603050405020304" pitchFamily="18" charset="0"/>
              </a:rPr>
              <a:t>%</a:t>
            </a:r>
            <a:r>
              <a:rPr lang="es-ES" sz="1200" dirty="0">
                <a:solidFill>
                  <a:srgbClr val="333333"/>
                </a:solidFill>
                <a:latin typeface="Century Gothic" panose="020B0502020202020204" pitchFamily="34" charset="0"/>
                <a:ea typeface="Times New Roman" panose="02020603050405020304" pitchFamily="18" charset="0"/>
                <a:cs typeface="Times New Roman" panose="02020603050405020304" pitchFamily="18" charset="0"/>
              </a:rPr>
              <a:t> del presupuesto total de la EPMMOP, y representa el </a:t>
            </a:r>
            <a:r>
              <a:rPr lang="es-ES" sz="1200" b="1" dirty="0" smtClean="0">
                <a:solidFill>
                  <a:srgbClr val="333333"/>
                </a:solidFill>
                <a:latin typeface="Century Gothic" panose="020B0502020202020204" pitchFamily="34" charset="0"/>
                <a:ea typeface="Times New Roman" panose="02020603050405020304" pitchFamily="18" charset="0"/>
                <a:cs typeface="Times New Roman" panose="02020603050405020304" pitchFamily="18" charset="0"/>
              </a:rPr>
              <a:t>50,86%</a:t>
            </a:r>
            <a:r>
              <a:rPr lang="es-ES" sz="1200" dirty="0" smtClean="0">
                <a:solidFill>
                  <a:srgbClr val="333333"/>
                </a:solidFill>
                <a:latin typeface="Century Gothic" panose="020B0502020202020204" pitchFamily="34" charset="0"/>
                <a:ea typeface="Times New Roman" panose="02020603050405020304" pitchFamily="18" charset="0"/>
                <a:cs typeface="Times New Roman" panose="02020603050405020304" pitchFamily="18" charset="0"/>
              </a:rPr>
              <a:t> </a:t>
            </a:r>
            <a:r>
              <a:rPr lang="es-ES" sz="1200" dirty="0">
                <a:solidFill>
                  <a:srgbClr val="333333"/>
                </a:solidFill>
                <a:latin typeface="Century Gothic" panose="020B0502020202020204" pitchFamily="34" charset="0"/>
                <a:ea typeface="Times New Roman" panose="02020603050405020304" pitchFamily="18" charset="0"/>
                <a:cs typeface="Times New Roman" panose="02020603050405020304" pitchFamily="18" charset="0"/>
              </a:rPr>
              <a:t>del </a:t>
            </a:r>
            <a:r>
              <a:rPr lang="es-ES" sz="1200" b="1" dirty="0">
                <a:solidFill>
                  <a:srgbClr val="333333"/>
                </a:solidFill>
                <a:latin typeface="Century Gothic" panose="020B0502020202020204" pitchFamily="34" charset="0"/>
                <a:ea typeface="Times New Roman" panose="02020603050405020304" pitchFamily="18" charset="0"/>
                <a:cs typeface="Times New Roman" panose="02020603050405020304" pitchFamily="18" charset="0"/>
              </a:rPr>
              <a:t>presupuesto</a:t>
            </a:r>
            <a:r>
              <a:rPr lang="es-ES" sz="1200" dirty="0">
                <a:solidFill>
                  <a:srgbClr val="333333"/>
                </a:solidFill>
                <a:latin typeface="Century Gothic" panose="020B0502020202020204" pitchFamily="34" charset="0"/>
                <a:ea typeface="Times New Roman" panose="02020603050405020304" pitchFamily="18" charset="0"/>
                <a:cs typeface="Times New Roman" panose="02020603050405020304" pitchFamily="18" charset="0"/>
              </a:rPr>
              <a:t> </a:t>
            </a:r>
            <a:r>
              <a:rPr lang="es-ES" sz="1200" dirty="0" smtClean="0">
                <a:solidFill>
                  <a:srgbClr val="333333"/>
                </a:solidFill>
                <a:latin typeface="Century Gothic" panose="020B0502020202020204" pitchFamily="34" charset="0"/>
                <a:ea typeface="Times New Roman" panose="02020603050405020304" pitchFamily="18" charset="0"/>
                <a:cs typeface="Times New Roman" panose="02020603050405020304" pitchFamily="18" charset="0"/>
              </a:rPr>
              <a:t>requerido.</a:t>
            </a:r>
            <a:endParaRPr lang="es-EC" sz="1200" dirty="0">
              <a:solidFill>
                <a:srgbClr val="333333"/>
              </a:solidFill>
              <a:latin typeface="Century Gothic" panose="020B0502020202020204" pitchFamily="34" charset="0"/>
              <a:ea typeface="Times New Roman" panose="02020603050405020304" pitchFamily="18" charset="0"/>
              <a:cs typeface="Times New Roman" panose="02020603050405020304" pitchFamily="18" charset="0"/>
            </a:endParaRPr>
          </a:p>
        </p:txBody>
      </p:sp>
      <p:graphicFrame>
        <p:nvGraphicFramePr>
          <p:cNvPr id="13" name="Tabla 12"/>
          <p:cNvGraphicFramePr>
            <a:graphicFrameLocks noGrp="1"/>
          </p:cNvGraphicFramePr>
          <p:nvPr>
            <p:extLst>
              <p:ext uri="{D42A27DB-BD31-4B8C-83A1-F6EECF244321}">
                <p14:modId xmlns:p14="http://schemas.microsoft.com/office/powerpoint/2010/main" val="39652530"/>
              </p:ext>
            </p:extLst>
          </p:nvPr>
        </p:nvGraphicFramePr>
        <p:xfrm>
          <a:off x="4001027" y="912888"/>
          <a:ext cx="6451827" cy="4146636"/>
        </p:xfrm>
        <a:graphic>
          <a:graphicData uri="http://schemas.openxmlformats.org/drawingml/2006/table">
            <a:tbl>
              <a:tblPr/>
              <a:tblGrid>
                <a:gridCol w="346035">
                  <a:extLst>
                    <a:ext uri="{9D8B030D-6E8A-4147-A177-3AD203B41FA5}">
                      <a16:colId xmlns:a16="http://schemas.microsoft.com/office/drawing/2014/main" val="4091000897"/>
                    </a:ext>
                  </a:extLst>
                </a:gridCol>
                <a:gridCol w="4111488">
                  <a:extLst>
                    <a:ext uri="{9D8B030D-6E8A-4147-A177-3AD203B41FA5}">
                      <a16:colId xmlns:a16="http://schemas.microsoft.com/office/drawing/2014/main" val="2481292805"/>
                    </a:ext>
                  </a:extLst>
                </a:gridCol>
                <a:gridCol w="1060429">
                  <a:extLst>
                    <a:ext uri="{9D8B030D-6E8A-4147-A177-3AD203B41FA5}">
                      <a16:colId xmlns:a16="http://schemas.microsoft.com/office/drawing/2014/main" val="206673196"/>
                    </a:ext>
                  </a:extLst>
                </a:gridCol>
                <a:gridCol w="933875">
                  <a:extLst>
                    <a:ext uri="{9D8B030D-6E8A-4147-A177-3AD203B41FA5}">
                      <a16:colId xmlns:a16="http://schemas.microsoft.com/office/drawing/2014/main" val="4129324772"/>
                    </a:ext>
                  </a:extLst>
                </a:gridCol>
              </a:tblGrid>
              <a:tr h="296812">
                <a:tc gridSpan="3">
                  <a:txBody>
                    <a:bodyPr/>
                    <a:lstStyle/>
                    <a:p>
                      <a:pPr algn="ctr" fontAlgn="ctr"/>
                      <a:r>
                        <a:rPr lang="es-ES" sz="1200" b="1" i="0" u="none" strike="noStrike">
                          <a:solidFill>
                            <a:srgbClr val="FFFFFF"/>
                          </a:solidFill>
                          <a:effectLst/>
                          <a:latin typeface="Calibri" panose="020F0502020204030204" pitchFamily="34" charset="0"/>
                        </a:rPr>
                        <a:t>PRESUESTO ANUAL GAPEV</a:t>
                      </a:r>
                      <a:endParaRPr lang="es-EC" sz="1200" b="1" i="0" u="none" strike="noStrike">
                        <a:solidFill>
                          <a:srgbClr val="FFFFFF"/>
                        </a:solidFill>
                        <a:effectLst/>
                        <a:latin typeface="Calibri" panose="020F0502020204030204" pitchFamily="34" charset="0"/>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497B0"/>
                    </a:solidFill>
                  </a:tcPr>
                </a:tc>
                <a:tc hMerge="1">
                  <a:txBody>
                    <a:bodyPr/>
                    <a:lstStyle/>
                    <a:p>
                      <a:endParaRPr lang="es-EC"/>
                    </a:p>
                  </a:txBody>
                  <a:tcPr/>
                </a:tc>
                <a:tc hMerge="1">
                  <a:txBody>
                    <a:bodyPr/>
                    <a:lstStyle/>
                    <a:p>
                      <a:endParaRPr lang="es-EC"/>
                    </a:p>
                  </a:txBody>
                  <a:tcPr/>
                </a:tc>
                <a:tc>
                  <a:txBody>
                    <a:bodyPr/>
                    <a:lstStyle/>
                    <a:p>
                      <a:pPr algn="ctr" fontAlgn="ctr"/>
                      <a:r>
                        <a:rPr lang="es-ES" sz="800" b="1" i="0" u="none" strike="noStrike">
                          <a:solidFill>
                            <a:srgbClr val="FFFFFF"/>
                          </a:solidFill>
                          <a:effectLst/>
                          <a:latin typeface="Calibri" panose="020F0502020204030204" pitchFamily="34" charset="0"/>
                        </a:rPr>
                        <a:t>Disponibilidad de Recursos</a:t>
                      </a:r>
                      <a:endParaRPr lang="es-EC" sz="800" b="1" i="0" u="none" strike="noStrike">
                        <a:solidFill>
                          <a:srgbClr val="FFFFFF"/>
                        </a:solidFill>
                        <a:effectLst/>
                        <a:latin typeface="Calibri" panose="020F0502020204030204" pitchFamily="34" charset="0"/>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497B0"/>
                    </a:solidFill>
                  </a:tcPr>
                </a:tc>
                <a:extLst>
                  <a:ext uri="{0D108BD9-81ED-4DB2-BD59-A6C34878D82A}">
                    <a16:rowId xmlns:a16="http://schemas.microsoft.com/office/drawing/2014/main" val="3219554703"/>
                  </a:ext>
                </a:extLst>
              </a:tr>
              <a:tr h="296812">
                <a:tc>
                  <a:txBody>
                    <a:bodyPr/>
                    <a:lstStyle/>
                    <a:p>
                      <a:pPr algn="ctr" fontAlgn="ctr"/>
                      <a:r>
                        <a:rPr lang="es-ES" sz="900" b="0" i="0" u="none" strike="noStrike" dirty="0">
                          <a:solidFill>
                            <a:srgbClr val="000000"/>
                          </a:solidFill>
                          <a:effectLst/>
                          <a:latin typeface="Calibri" panose="020F0502020204030204" pitchFamily="34" charset="0"/>
                        </a:rPr>
                        <a:t>1</a:t>
                      </a:r>
                      <a:endParaRPr lang="es-EC" sz="900" b="0" i="0" u="none" strike="noStrike" dirty="0">
                        <a:solidFill>
                          <a:srgbClr val="000000"/>
                        </a:solidFill>
                        <a:effectLst/>
                        <a:latin typeface="Calibri" panose="020F0502020204030204" pitchFamily="34" charset="0"/>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s-ES" sz="900" b="0" i="0" u="none" strike="noStrike" dirty="0">
                          <a:solidFill>
                            <a:srgbClr val="000000"/>
                          </a:solidFill>
                          <a:effectLst/>
                          <a:latin typeface="Calibri" panose="020F0502020204030204" pitchFamily="34" charset="0"/>
                        </a:rPr>
                        <a:t>RECURSO HUMANO (PERSONAL OPERATIVO Y ADMINISTRATIVO)</a:t>
                      </a:r>
                      <a:endParaRPr lang="es-EC" sz="900" b="0" i="0" u="none" strike="noStrike" dirty="0">
                        <a:solidFill>
                          <a:srgbClr val="000000"/>
                        </a:solidFill>
                        <a:effectLst/>
                        <a:latin typeface="Calibri" panose="020F0502020204030204" pitchFamily="34" charset="0"/>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ES" sz="900" b="0" i="0" u="none" strike="noStrike">
                          <a:solidFill>
                            <a:srgbClr val="000000"/>
                          </a:solidFill>
                          <a:effectLst/>
                          <a:latin typeface="Calibri" panose="020F0502020204030204" pitchFamily="34" charset="0"/>
                        </a:rPr>
                        <a:t>$13.498.639,13</a:t>
                      </a:r>
                      <a:endParaRPr lang="es-EC" sz="900" b="0" i="0" u="none" strike="noStrike">
                        <a:solidFill>
                          <a:srgbClr val="000000"/>
                        </a:solidFill>
                        <a:effectLst/>
                        <a:latin typeface="Calibri" panose="020F0502020204030204" pitchFamily="34" charset="0"/>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900" b="0" i="0" u="none" strike="noStrike">
                          <a:solidFill>
                            <a:srgbClr val="000000"/>
                          </a:solidFill>
                          <a:effectLst/>
                          <a:latin typeface="Calibri" panose="020F0502020204030204" pitchFamily="34" charset="0"/>
                        </a:rPr>
                        <a:t>SI</a:t>
                      </a:r>
                      <a:endParaRPr lang="es-EC" sz="900" b="0" i="0" u="none" strike="noStrike">
                        <a:solidFill>
                          <a:srgbClr val="000000"/>
                        </a:solidFill>
                        <a:effectLst/>
                        <a:latin typeface="Calibri" panose="020F0502020204030204" pitchFamily="34" charset="0"/>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extLst>
                  <a:ext uri="{0D108BD9-81ED-4DB2-BD59-A6C34878D82A}">
                    <a16:rowId xmlns:a16="http://schemas.microsoft.com/office/drawing/2014/main" val="1054118471"/>
                  </a:ext>
                </a:extLst>
              </a:tr>
              <a:tr h="209514">
                <a:tc>
                  <a:txBody>
                    <a:bodyPr/>
                    <a:lstStyle/>
                    <a:p>
                      <a:pPr algn="ctr" fontAlgn="ctr"/>
                      <a:r>
                        <a:rPr lang="es-ES" sz="900" b="0" i="0" u="none" strike="noStrike">
                          <a:solidFill>
                            <a:srgbClr val="000000"/>
                          </a:solidFill>
                          <a:effectLst/>
                          <a:latin typeface="Calibri" panose="020F0502020204030204" pitchFamily="34" charset="0"/>
                        </a:rPr>
                        <a:t>2</a:t>
                      </a:r>
                      <a:endParaRPr lang="es-EC" sz="900" b="0" i="0" u="none" strike="noStrike">
                        <a:solidFill>
                          <a:srgbClr val="000000"/>
                        </a:solidFill>
                        <a:effectLst/>
                        <a:latin typeface="Calibri" panose="020F0502020204030204" pitchFamily="34" charset="0"/>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s-ES" sz="900" b="0" i="0" u="none" strike="noStrike" dirty="0">
                          <a:solidFill>
                            <a:srgbClr val="000000"/>
                          </a:solidFill>
                          <a:effectLst/>
                          <a:latin typeface="Calibri" panose="020F0502020204030204" pitchFamily="34" charset="0"/>
                        </a:rPr>
                        <a:t>PROVISIÓN DE COMBUSTIBLES Y LOGISTICA </a:t>
                      </a:r>
                      <a:endParaRPr lang="es-EC" sz="900" b="0" i="0" u="none" strike="noStrike" dirty="0">
                        <a:solidFill>
                          <a:srgbClr val="000000"/>
                        </a:solidFill>
                        <a:effectLst/>
                        <a:latin typeface="Calibri" panose="020F0502020204030204" pitchFamily="34" charset="0"/>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ES" sz="900" b="0" i="0" u="none" strike="noStrike">
                          <a:solidFill>
                            <a:srgbClr val="000000"/>
                          </a:solidFill>
                          <a:effectLst/>
                          <a:latin typeface="Calibri" panose="020F0502020204030204" pitchFamily="34" charset="0"/>
                        </a:rPr>
                        <a:t>$851.518,64</a:t>
                      </a:r>
                      <a:endParaRPr lang="es-EC" sz="900" b="0" i="0" u="none" strike="noStrike">
                        <a:solidFill>
                          <a:srgbClr val="000000"/>
                        </a:solidFill>
                        <a:effectLst/>
                        <a:latin typeface="Calibri" panose="020F0502020204030204" pitchFamily="34" charset="0"/>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900" b="0" i="0" u="none" strike="noStrike">
                          <a:solidFill>
                            <a:srgbClr val="000000"/>
                          </a:solidFill>
                          <a:effectLst/>
                          <a:latin typeface="Calibri" panose="020F0502020204030204" pitchFamily="34" charset="0"/>
                        </a:rPr>
                        <a:t>SI</a:t>
                      </a:r>
                      <a:endParaRPr lang="es-EC" sz="900" b="0" i="0" u="none" strike="noStrike">
                        <a:solidFill>
                          <a:srgbClr val="000000"/>
                        </a:solidFill>
                        <a:effectLst/>
                        <a:latin typeface="Calibri" panose="020F0502020204030204" pitchFamily="34" charset="0"/>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extLst>
                  <a:ext uri="{0D108BD9-81ED-4DB2-BD59-A6C34878D82A}">
                    <a16:rowId xmlns:a16="http://schemas.microsoft.com/office/drawing/2014/main" val="4183620754"/>
                  </a:ext>
                </a:extLst>
              </a:tr>
              <a:tr h="296812">
                <a:tc>
                  <a:txBody>
                    <a:bodyPr/>
                    <a:lstStyle/>
                    <a:p>
                      <a:pPr algn="ctr" fontAlgn="ctr"/>
                      <a:r>
                        <a:rPr lang="es-ES" sz="900" b="0" i="0" u="none" strike="noStrike">
                          <a:solidFill>
                            <a:srgbClr val="000000"/>
                          </a:solidFill>
                          <a:effectLst/>
                          <a:latin typeface="Calibri" panose="020F0502020204030204" pitchFamily="34" charset="0"/>
                        </a:rPr>
                        <a:t>3</a:t>
                      </a:r>
                      <a:endParaRPr lang="es-EC" sz="900" b="0" i="0" u="none" strike="noStrike">
                        <a:solidFill>
                          <a:srgbClr val="000000"/>
                        </a:solidFill>
                        <a:effectLst/>
                        <a:latin typeface="Calibri" panose="020F0502020204030204" pitchFamily="34" charset="0"/>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s-ES" sz="900" b="0" i="0" u="none" strike="noStrike">
                          <a:solidFill>
                            <a:srgbClr val="000000"/>
                          </a:solidFill>
                          <a:effectLst/>
                          <a:latin typeface="Calibri" panose="020F0502020204030204" pitchFamily="34" charset="0"/>
                        </a:rPr>
                        <a:t>SEGURIDADDE BIENES  EN LOS PARQUES METROPOLITANOS Y ESPACIOS VERDES</a:t>
                      </a:r>
                      <a:endParaRPr lang="es-EC" sz="900" b="0" i="0" u="none" strike="noStrike">
                        <a:solidFill>
                          <a:srgbClr val="000000"/>
                        </a:solidFill>
                        <a:effectLst/>
                        <a:latin typeface="Calibri" panose="020F0502020204030204" pitchFamily="34" charset="0"/>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ES" sz="900" b="0" i="0" u="none" strike="noStrike" dirty="0">
                          <a:solidFill>
                            <a:srgbClr val="000000"/>
                          </a:solidFill>
                          <a:effectLst/>
                          <a:latin typeface="Calibri" panose="020F0502020204030204" pitchFamily="34" charset="0"/>
                        </a:rPr>
                        <a:t>$634.532,05</a:t>
                      </a:r>
                      <a:endParaRPr lang="es-EC" sz="900" b="0" i="0" u="none" strike="noStrike" dirty="0">
                        <a:solidFill>
                          <a:srgbClr val="000000"/>
                        </a:solidFill>
                        <a:effectLst/>
                        <a:latin typeface="Calibri" panose="020F0502020204030204" pitchFamily="34" charset="0"/>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900" b="0" i="0" u="none" strike="noStrike">
                          <a:solidFill>
                            <a:srgbClr val="000000"/>
                          </a:solidFill>
                          <a:effectLst/>
                          <a:latin typeface="Calibri" panose="020F0502020204030204" pitchFamily="34" charset="0"/>
                        </a:rPr>
                        <a:t>SI</a:t>
                      </a:r>
                      <a:endParaRPr lang="es-EC" sz="900" b="0" i="0" u="none" strike="noStrike">
                        <a:solidFill>
                          <a:srgbClr val="000000"/>
                        </a:solidFill>
                        <a:effectLst/>
                        <a:latin typeface="Calibri" panose="020F0502020204030204" pitchFamily="34" charset="0"/>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extLst>
                  <a:ext uri="{0D108BD9-81ED-4DB2-BD59-A6C34878D82A}">
                    <a16:rowId xmlns:a16="http://schemas.microsoft.com/office/drawing/2014/main" val="2688680442"/>
                  </a:ext>
                </a:extLst>
              </a:tr>
              <a:tr h="296812">
                <a:tc>
                  <a:txBody>
                    <a:bodyPr/>
                    <a:lstStyle/>
                    <a:p>
                      <a:pPr algn="ctr" fontAlgn="ctr"/>
                      <a:r>
                        <a:rPr lang="es-ES" sz="900" b="0" i="0" u="none" strike="noStrike">
                          <a:solidFill>
                            <a:srgbClr val="000000"/>
                          </a:solidFill>
                          <a:effectLst/>
                          <a:latin typeface="Calibri" panose="020F0502020204030204" pitchFamily="34" charset="0"/>
                        </a:rPr>
                        <a:t>4</a:t>
                      </a:r>
                      <a:endParaRPr lang="es-EC" sz="900" b="0" i="0" u="none" strike="noStrike">
                        <a:solidFill>
                          <a:srgbClr val="000000"/>
                        </a:solidFill>
                        <a:effectLst/>
                        <a:latin typeface="Calibri" panose="020F0502020204030204" pitchFamily="34" charset="0"/>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s-ES" sz="900" b="0" i="0" u="none" strike="noStrike">
                          <a:solidFill>
                            <a:srgbClr val="000000"/>
                          </a:solidFill>
                          <a:effectLst/>
                          <a:latin typeface="Calibri" panose="020F0502020204030204" pitchFamily="34" charset="0"/>
                        </a:rPr>
                        <a:t>PROVISIÓN DE BIENES Y SERVICIOS PARA EL MANTENIMIENTO DE ESPACIOS PÚBLICOS (EJECUTADO)</a:t>
                      </a:r>
                      <a:endParaRPr lang="es-EC" sz="900" b="0" i="0" u="none" strike="noStrike">
                        <a:solidFill>
                          <a:srgbClr val="000000"/>
                        </a:solidFill>
                        <a:effectLst/>
                        <a:latin typeface="Calibri" panose="020F0502020204030204" pitchFamily="34" charset="0"/>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ES" sz="900" b="0" i="0" u="none" strike="noStrike" dirty="0">
                          <a:solidFill>
                            <a:srgbClr val="000000"/>
                          </a:solidFill>
                          <a:effectLst/>
                          <a:latin typeface="Calibri" panose="020F0502020204030204" pitchFamily="34" charset="0"/>
                        </a:rPr>
                        <a:t>$639.557,20</a:t>
                      </a:r>
                      <a:endParaRPr lang="es-EC" sz="900" b="0" i="0" u="none" strike="noStrike" dirty="0">
                        <a:solidFill>
                          <a:srgbClr val="000000"/>
                        </a:solidFill>
                        <a:effectLst/>
                        <a:latin typeface="Calibri" panose="020F0502020204030204" pitchFamily="34" charset="0"/>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900" b="0" i="0" u="none" strike="noStrike">
                          <a:solidFill>
                            <a:srgbClr val="000000"/>
                          </a:solidFill>
                          <a:effectLst/>
                          <a:latin typeface="Calibri" panose="020F0502020204030204" pitchFamily="34" charset="0"/>
                        </a:rPr>
                        <a:t>SI</a:t>
                      </a:r>
                      <a:endParaRPr lang="es-EC" sz="900" b="0" i="0" u="none" strike="noStrike">
                        <a:solidFill>
                          <a:srgbClr val="000000"/>
                        </a:solidFill>
                        <a:effectLst/>
                        <a:latin typeface="Calibri" panose="020F0502020204030204" pitchFamily="34" charset="0"/>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extLst>
                  <a:ext uri="{0D108BD9-81ED-4DB2-BD59-A6C34878D82A}">
                    <a16:rowId xmlns:a16="http://schemas.microsoft.com/office/drawing/2014/main" val="313515129"/>
                  </a:ext>
                </a:extLst>
              </a:tr>
              <a:tr h="296812">
                <a:tc>
                  <a:txBody>
                    <a:bodyPr/>
                    <a:lstStyle/>
                    <a:p>
                      <a:pPr algn="ctr" fontAlgn="ctr"/>
                      <a:r>
                        <a:rPr lang="es-ES" sz="900" b="0" i="0" u="none" strike="noStrike">
                          <a:solidFill>
                            <a:srgbClr val="000000"/>
                          </a:solidFill>
                          <a:effectLst/>
                          <a:latin typeface="Calibri" panose="020F0502020204030204" pitchFamily="34" charset="0"/>
                        </a:rPr>
                        <a:t>5</a:t>
                      </a:r>
                      <a:endParaRPr lang="es-EC" sz="900" b="0" i="0" u="none" strike="noStrike">
                        <a:solidFill>
                          <a:srgbClr val="000000"/>
                        </a:solidFill>
                        <a:effectLst/>
                        <a:latin typeface="Calibri" panose="020F0502020204030204" pitchFamily="34" charset="0"/>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s-ES" sz="900" b="0" i="0" u="none" strike="noStrike">
                          <a:solidFill>
                            <a:srgbClr val="000000"/>
                          </a:solidFill>
                          <a:effectLst/>
                          <a:latin typeface="Calibri" panose="020F0502020204030204" pitchFamily="34" charset="0"/>
                        </a:rPr>
                        <a:t>PROVISIÓN DE BIENES Y SERVICIOS PARA EL MANTENIMIENTO DE ESPACIOS PÚBLICOS PERMANENTE (POR EJECUTAR)</a:t>
                      </a:r>
                      <a:endParaRPr lang="es-EC" sz="900" b="0" i="0" u="none" strike="noStrike">
                        <a:solidFill>
                          <a:srgbClr val="000000"/>
                        </a:solidFill>
                        <a:effectLst/>
                        <a:latin typeface="Calibri" panose="020F0502020204030204" pitchFamily="34" charset="0"/>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ES" sz="900" b="0" i="0" u="none" strike="noStrike" dirty="0">
                          <a:solidFill>
                            <a:srgbClr val="000000"/>
                          </a:solidFill>
                          <a:effectLst/>
                          <a:latin typeface="Calibri" panose="020F0502020204030204" pitchFamily="34" charset="0"/>
                        </a:rPr>
                        <a:t>$1.503.364,13</a:t>
                      </a:r>
                      <a:endParaRPr lang="es-EC" sz="900" b="0" i="0" u="none" strike="noStrike" dirty="0">
                        <a:solidFill>
                          <a:srgbClr val="000000"/>
                        </a:solidFill>
                        <a:effectLst/>
                        <a:latin typeface="Calibri" panose="020F0502020204030204" pitchFamily="34" charset="0"/>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900" b="1" i="0" u="none" strike="noStrike">
                          <a:solidFill>
                            <a:srgbClr val="000000"/>
                          </a:solidFill>
                          <a:effectLst/>
                          <a:latin typeface="Calibri" panose="020F0502020204030204" pitchFamily="34" charset="0"/>
                        </a:rPr>
                        <a:t>NO</a:t>
                      </a:r>
                      <a:endParaRPr lang="es-EC" sz="900" b="1" i="0" u="none" strike="noStrike">
                        <a:solidFill>
                          <a:srgbClr val="000000"/>
                        </a:solidFill>
                        <a:effectLst/>
                        <a:latin typeface="Calibri" panose="020F0502020204030204" pitchFamily="34" charset="0"/>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1504415740"/>
                  </a:ext>
                </a:extLst>
              </a:tr>
              <a:tr h="296812">
                <a:tc>
                  <a:txBody>
                    <a:bodyPr/>
                    <a:lstStyle/>
                    <a:p>
                      <a:pPr algn="ctr" fontAlgn="ctr"/>
                      <a:r>
                        <a:rPr lang="es-ES" sz="900" b="0" i="0" u="none" strike="noStrike">
                          <a:solidFill>
                            <a:srgbClr val="000000"/>
                          </a:solidFill>
                          <a:effectLst/>
                          <a:latin typeface="Calibri" panose="020F0502020204030204" pitchFamily="34" charset="0"/>
                        </a:rPr>
                        <a:t>6</a:t>
                      </a:r>
                      <a:endParaRPr lang="es-EC" sz="900" b="0" i="0" u="none" strike="noStrike">
                        <a:solidFill>
                          <a:srgbClr val="000000"/>
                        </a:solidFill>
                        <a:effectLst/>
                        <a:latin typeface="Calibri" panose="020F0502020204030204" pitchFamily="34" charset="0"/>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s-ES" sz="900" b="0" i="0" u="none" strike="noStrike">
                          <a:solidFill>
                            <a:srgbClr val="000000"/>
                          </a:solidFill>
                          <a:effectLst/>
                          <a:latin typeface="Calibri" panose="020F0502020204030204" pitchFamily="34" charset="0"/>
                        </a:rPr>
                        <a:t>PROVISIÓN DE BIENES Y SERVICIOS PARA EL MANTENIMIENTO DE ESPACIOS PÚBLICOS ESPECÍFICO (POR EJECUTAR)</a:t>
                      </a:r>
                      <a:endParaRPr lang="es-EC" sz="900" b="0" i="0" u="none" strike="noStrike">
                        <a:solidFill>
                          <a:srgbClr val="000000"/>
                        </a:solidFill>
                        <a:effectLst/>
                        <a:latin typeface="Calibri" panose="020F0502020204030204" pitchFamily="34" charset="0"/>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ES" sz="900" b="0" i="0" u="none" strike="noStrike" dirty="0">
                          <a:solidFill>
                            <a:srgbClr val="000000"/>
                          </a:solidFill>
                          <a:effectLst/>
                          <a:latin typeface="Calibri" panose="020F0502020204030204" pitchFamily="34" charset="0"/>
                        </a:rPr>
                        <a:t>$2.644.839,60</a:t>
                      </a:r>
                      <a:endParaRPr lang="es-EC" sz="900" b="0" i="0" u="none" strike="noStrike" dirty="0">
                        <a:solidFill>
                          <a:srgbClr val="000000"/>
                        </a:solidFill>
                        <a:effectLst/>
                        <a:latin typeface="Calibri" panose="020F0502020204030204" pitchFamily="34" charset="0"/>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900" b="1" i="0" u="none" strike="noStrike">
                          <a:solidFill>
                            <a:srgbClr val="000000"/>
                          </a:solidFill>
                          <a:effectLst/>
                          <a:latin typeface="Calibri" panose="020F0502020204030204" pitchFamily="34" charset="0"/>
                        </a:rPr>
                        <a:t>NO</a:t>
                      </a:r>
                      <a:endParaRPr lang="es-EC" sz="900" b="1" i="0" u="none" strike="noStrike">
                        <a:solidFill>
                          <a:srgbClr val="000000"/>
                        </a:solidFill>
                        <a:effectLst/>
                        <a:latin typeface="Calibri" panose="020F0502020204030204" pitchFamily="34" charset="0"/>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672640736"/>
                  </a:ext>
                </a:extLst>
              </a:tr>
              <a:tr h="296812">
                <a:tc>
                  <a:txBody>
                    <a:bodyPr/>
                    <a:lstStyle/>
                    <a:p>
                      <a:pPr algn="ctr" fontAlgn="ctr"/>
                      <a:r>
                        <a:rPr lang="es-ES" sz="900" b="0" i="0" u="none" strike="noStrike">
                          <a:solidFill>
                            <a:srgbClr val="000000"/>
                          </a:solidFill>
                          <a:effectLst/>
                          <a:latin typeface="Calibri" panose="020F0502020204030204" pitchFamily="34" charset="0"/>
                        </a:rPr>
                        <a:t>7</a:t>
                      </a:r>
                      <a:endParaRPr lang="es-EC" sz="900" b="0" i="0" u="none" strike="noStrike">
                        <a:solidFill>
                          <a:srgbClr val="000000"/>
                        </a:solidFill>
                        <a:effectLst/>
                        <a:latin typeface="Calibri" panose="020F0502020204030204" pitchFamily="34" charset="0"/>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s-ES" sz="900" b="0" i="0" u="none" strike="noStrike">
                          <a:solidFill>
                            <a:srgbClr val="000000"/>
                          </a:solidFill>
                          <a:effectLst/>
                          <a:latin typeface="Calibri" panose="020F0502020204030204" pitchFamily="34" charset="0"/>
                        </a:rPr>
                        <a:t>PROVISIÓN DE BIENES Y SERVICIOS PARA EL MANTENIMIENTO DE ESPACIOS PÚBLICOS ESPECÍFICO (CON BONOS DEL ESTADO)</a:t>
                      </a:r>
                      <a:endParaRPr lang="es-EC" sz="900" b="0" i="0" u="none" strike="noStrike">
                        <a:solidFill>
                          <a:srgbClr val="000000"/>
                        </a:solidFill>
                        <a:effectLst/>
                        <a:latin typeface="Calibri" panose="020F0502020204030204" pitchFamily="34" charset="0"/>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ES" sz="900" b="0" i="0" u="none" strike="noStrike" dirty="0">
                          <a:solidFill>
                            <a:srgbClr val="000000"/>
                          </a:solidFill>
                          <a:effectLst/>
                          <a:latin typeface="Calibri" panose="020F0502020204030204" pitchFamily="34" charset="0"/>
                        </a:rPr>
                        <a:t>$2.800.000,00</a:t>
                      </a:r>
                      <a:endParaRPr lang="es-EC" sz="900" b="0" i="0" u="none" strike="noStrike" dirty="0">
                        <a:solidFill>
                          <a:srgbClr val="000000"/>
                        </a:solidFill>
                        <a:effectLst/>
                        <a:latin typeface="Calibri" panose="020F0502020204030204" pitchFamily="34" charset="0"/>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900" b="0" i="0" u="none" strike="noStrike">
                          <a:solidFill>
                            <a:srgbClr val="000000"/>
                          </a:solidFill>
                          <a:effectLst/>
                          <a:latin typeface="Calibri" panose="020F0502020204030204" pitchFamily="34" charset="0"/>
                        </a:rPr>
                        <a:t>SI</a:t>
                      </a:r>
                      <a:endParaRPr lang="es-EC" sz="900" b="0" i="0" u="none" strike="noStrike">
                        <a:solidFill>
                          <a:srgbClr val="000000"/>
                        </a:solidFill>
                        <a:effectLst/>
                        <a:latin typeface="Calibri" panose="020F0502020204030204" pitchFamily="34" charset="0"/>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157182385"/>
                  </a:ext>
                </a:extLst>
              </a:tr>
              <a:tr h="296812">
                <a:tc>
                  <a:txBody>
                    <a:bodyPr/>
                    <a:lstStyle/>
                    <a:p>
                      <a:pPr algn="ctr" fontAlgn="ctr"/>
                      <a:r>
                        <a:rPr lang="es-ES" sz="900" b="0" i="0" u="none" strike="noStrike">
                          <a:solidFill>
                            <a:srgbClr val="000000"/>
                          </a:solidFill>
                          <a:effectLst/>
                          <a:latin typeface="Calibri" panose="020F0502020204030204" pitchFamily="34" charset="0"/>
                        </a:rPr>
                        <a:t>8</a:t>
                      </a:r>
                      <a:endParaRPr lang="es-EC" sz="900" b="0" i="0" u="none" strike="noStrike">
                        <a:solidFill>
                          <a:srgbClr val="000000"/>
                        </a:solidFill>
                        <a:effectLst/>
                        <a:latin typeface="Calibri" panose="020F0502020204030204" pitchFamily="34" charset="0"/>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s-ES" sz="900" b="0" i="0" u="none" strike="noStrike">
                          <a:solidFill>
                            <a:srgbClr val="000000"/>
                          </a:solidFill>
                          <a:effectLst/>
                          <a:latin typeface="Calibri" panose="020F0502020204030204" pitchFamily="34" charset="0"/>
                        </a:rPr>
                        <a:t>PRESUPUESTO TOTAL DE OBRAS GAPEV CON FINANCIAMIENTO </a:t>
                      </a:r>
                      <a:br>
                        <a:rPr lang="es-ES" sz="900" b="0" i="0" u="none" strike="noStrike">
                          <a:solidFill>
                            <a:srgbClr val="000000"/>
                          </a:solidFill>
                          <a:effectLst/>
                          <a:latin typeface="Calibri" panose="020F0502020204030204" pitchFamily="34" charset="0"/>
                        </a:rPr>
                      </a:br>
                      <a:r>
                        <a:rPr lang="es-ES" sz="900" b="0" i="0" u="none" strike="noStrike">
                          <a:solidFill>
                            <a:srgbClr val="000000"/>
                          </a:solidFill>
                          <a:effectLst/>
                          <a:latin typeface="Calibri" panose="020F0502020204030204" pitchFamily="34" charset="0"/>
                        </a:rPr>
                        <a:t>(CON BONOS DEL ESTADO)</a:t>
                      </a:r>
                      <a:endParaRPr lang="es-EC" sz="900" b="0" i="0" u="none" strike="noStrike">
                        <a:solidFill>
                          <a:srgbClr val="000000"/>
                        </a:solidFill>
                        <a:effectLst/>
                        <a:latin typeface="Calibri" panose="020F0502020204030204" pitchFamily="34" charset="0"/>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ES" sz="900" b="0" i="0" u="none" strike="noStrike" dirty="0">
                          <a:solidFill>
                            <a:srgbClr val="000000"/>
                          </a:solidFill>
                          <a:effectLst/>
                          <a:latin typeface="Calibri" panose="020F0502020204030204" pitchFamily="34" charset="0"/>
                        </a:rPr>
                        <a:t>$5.000.000,00</a:t>
                      </a:r>
                      <a:endParaRPr lang="es-EC" sz="900" b="0" i="0" u="none" strike="noStrike" dirty="0">
                        <a:solidFill>
                          <a:srgbClr val="000000"/>
                        </a:solidFill>
                        <a:effectLst/>
                        <a:latin typeface="Calibri" panose="020F0502020204030204" pitchFamily="34" charset="0"/>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900" b="0" i="0" u="none" strike="noStrike">
                          <a:solidFill>
                            <a:srgbClr val="000000"/>
                          </a:solidFill>
                          <a:effectLst/>
                          <a:latin typeface="Calibri" panose="020F0502020204030204" pitchFamily="34" charset="0"/>
                        </a:rPr>
                        <a:t>SI</a:t>
                      </a:r>
                      <a:endParaRPr lang="es-EC" sz="900" b="0" i="0" u="none" strike="noStrike">
                        <a:solidFill>
                          <a:srgbClr val="000000"/>
                        </a:solidFill>
                        <a:effectLst/>
                        <a:latin typeface="Calibri" panose="020F0502020204030204" pitchFamily="34" charset="0"/>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1054899269"/>
                  </a:ext>
                </a:extLst>
              </a:tr>
              <a:tr h="296812">
                <a:tc>
                  <a:txBody>
                    <a:bodyPr/>
                    <a:lstStyle/>
                    <a:p>
                      <a:pPr algn="ctr" fontAlgn="ctr"/>
                      <a:r>
                        <a:rPr lang="es-ES" sz="900" b="0" i="0" u="none" strike="noStrike">
                          <a:solidFill>
                            <a:srgbClr val="000000"/>
                          </a:solidFill>
                          <a:effectLst/>
                          <a:latin typeface="Calibri" panose="020F0502020204030204" pitchFamily="34" charset="0"/>
                        </a:rPr>
                        <a:t>9</a:t>
                      </a:r>
                      <a:endParaRPr lang="es-EC" sz="900" b="0" i="0" u="none" strike="noStrike">
                        <a:solidFill>
                          <a:srgbClr val="000000"/>
                        </a:solidFill>
                        <a:effectLst/>
                        <a:latin typeface="Calibri" panose="020F0502020204030204" pitchFamily="34" charset="0"/>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s-ES" sz="900" b="0" i="0" u="none" strike="noStrike">
                          <a:solidFill>
                            <a:srgbClr val="000000"/>
                          </a:solidFill>
                          <a:effectLst/>
                          <a:latin typeface="Calibri" panose="020F0502020204030204" pitchFamily="34" charset="0"/>
                        </a:rPr>
                        <a:t>PRESUPUESTO TOTAL DE OBRAS GAPEV CON FINANCIAMIENTO </a:t>
                      </a:r>
                      <a:endParaRPr lang="es-EC" sz="900" b="0" i="0" u="none" strike="noStrike">
                        <a:solidFill>
                          <a:srgbClr val="000000"/>
                        </a:solidFill>
                        <a:effectLst/>
                        <a:latin typeface="Calibri" panose="020F0502020204030204" pitchFamily="34" charset="0"/>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ES" sz="900" b="0" i="0" u="none" strike="noStrike" dirty="0">
                          <a:solidFill>
                            <a:srgbClr val="000000"/>
                          </a:solidFill>
                          <a:effectLst/>
                          <a:latin typeface="Calibri" panose="020F0502020204030204" pitchFamily="34" charset="0"/>
                        </a:rPr>
                        <a:t>$860.333,33</a:t>
                      </a:r>
                      <a:endParaRPr lang="es-EC" sz="900" b="0" i="0" u="none" strike="noStrike" dirty="0">
                        <a:solidFill>
                          <a:srgbClr val="000000"/>
                        </a:solidFill>
                        <a:effectLst/>
                        <a:latin typeface="Calibri" panose="020F0502020204030204" pitchFamily="34" charset="0"/>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900" b="0" i="0" u="none" strike="noStrike">
                          <a:solidFill>
                            <a:srgbClr val="000000"/>
                          </a:solidFill>
                          <a:effectLst/>
                          <a:latin typeface="Calibri" panose="020F0502020204030204" pitchFamily="34" charset="0"/>
                        </a:rPr>
                        <a:t>SI</a:t>
                      </a:r>
                      <a:endParaRPr lang="es-EC" sz="900" b="0" i="0" u="none" strike="noStrike">
                        <a:solidFill>
                          <a:srgbClr val="000000"/>
                        </a:solidFill>
                        <a:effectLst/>
                        <a:latin typeface="Calibri" panose="020F0502020204030204" pitchFamily="34" charset="0"/>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extLst>
                  <a:ext uri="{0D108BD9-81ED-4DB2-BD59-A6C34878D82A}">
                    <a16:rowId xmlns:a16="http://schemas.microsoft.com/office/drawing/2014/main" val="57860682"/>
                  </a:ext>
                </a:extLst>
              </a:tr>
              <a:tr h="209514">
                <a:tc>
                  <a:txBody>
                    <a:bodyPr/>
                    <a:lstStyle/>
                    <a:p>
                      <a:pPr algn="ctr" fontAlgn="ctr"/>
                      <a:r>
                        <a:rPr lang="es-ES" sz="900" b="0" i="0" u="none" strike="noStrike">
                          <a:solidFill>
                            <a:srgbClr val="000000"/>
                          </a:solidFill>
                          <a:effectLst/>
                          <a:latin typeface="Calibri" panose="020F0502020204030204" pitchFamily="34" charset="0"/>
                        </a:rPr>
                        <a:t>10</a:t>
                      </a:r>
                      <a:endParaRPr lang="es-EC" sz="900" b="0" i="0" u="none" strike="noStrike">
                        <a:solidFill>
                          <a:srgbClr val="000000"/>
                        </a:solidFill>
                        <a:effectLst/>
                        <a:latin typeface="Calibri" panose="020F0502020204030204" pitchFamily="34" charset="0"/>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s-ES" sz="900" b="0" i="0" u="none" strike="noStrike">
                          <a:solidFill>
                            <a:srgbClr val="000000"/>
                          </a:solidFill>
                          <a:effectLst/>
                          <a:latin typeface="Calibri" panose="020F0502020204030204" pitchFamily="34" charset="0"/>
                        </a:rPr>
                        <a:t>PRESUPUESTO TOTAL DE OBRAS GAPEV SIN FINANCIAMIENTO</a:t>
                      </a:r>
                      <a:endParaRPr lang="es-EC" sz="900" b="0" i="0" u="none" strike="noStrike">
                        <a:solidFill>
                          <a:srgbClr val="000000"/>
                        </a:solidFill>
                        <a:effectLst/>
                        <a:latin typeface="Calibri" panose="020F0502020204030204" pitchFamily="34" charset="0"/>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ES" sz="900" b="0" i="0" u="none" strike="noStrike" dirty="0">
                          <a:solidFill>
                            <a:srgbClr val="000000"/>
                          </a:solidFill>
                          <a:effectLst/>
                          <a:latin typeface="Calibri" panose="020F0502020204030204" pitchFamily="34" charset="0"/>
                        </a:rPr>
                        <a:t>$19.314.796,51</a:t>
                      </a:r>
                      <a:endParaRPr lang="es-EC" sz="900" b="0" i="0" u="none" strike="noStrike" dirty="0">
                        <a:solidFill>
                          <a:srgbClr val="000000"/>
                        </a:solidFill>
                        <a:effectLst/>
                        <a:latin typeface="Calibri" panose="020F0502020204030204" pitchFamily="34" charset="0"/>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900" b="1" i="0" u="none" strike="noStrike" dirty="0">
                          <a:solidFill>
                            <a:srgbClr val="000000"/>
                          </a:solidFill>
                          <a:effectLst/>
                          <a:latin typeface="Calibri" panose="020F0502020204030204" pitchFamily="34" charset="0"/>
                        </a:rPr>
                        <a:t>NO</a:t>
                      </a:r>
                      <a:endParaRPr lang="es-EC" sz="900" b="1" i="0" u="none" strike="noStrike" dirty="0">
                        <a:solidFill>
                          <a:srgbClr val="000000"/>
                        </a:solidFill>
                        <a:effectLst/>
                        <a:latin typeface="Calibri" panose="020F0502020204030204" pitchFamily="34" charset="0"/>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352229461"/>
                  </a:ext>
                </a:extLst>
              </a:tr>
              <a:tr h="218244">
                <a:tc>
                  <a:txBody>
                    <a:bodyPr/>
                    <a:lstStyle/>
                    <a:p>
                      <a:pPr algn="ctr" fontAlgn="ctr"/>
                      <a:endParaRPr lang="es-EC" sz="900" b="0" i="0" u="none" strike="noStrike">
                        <a:solidFill>
                          <a:srgbClr val="000000"/>
                        </a:solidFill>
                        <a:effectLst/>
                        <a:latin typeface="Calibri" panose="020F0502020204030204" pitchFamily="34" charset="0"/>
                      </a:endParaRPr>
                    </a:p>
                  </a:txBody>
                  <a:tcPr marL="7620" marR="7620" marT="762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es-EC" sz="900" b="0" i="0" u="none" strike="noStrike">
                        <a:solidFill>
                          <a:srgbClr val="000000"/>
                        </a:solidFill>
                        <a:effectLst/>
                        <a:latin typeface="Calibri" panose="020F0502020204030204" pitchFamily="34" charset="0"/>
                      </a:endParaRPr>
                    </a:p>
                  </a:txBody>
                  <a:tcPr marL="7620" marR="7620" marT="762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es-EC" sz="900" b="0" i="0" u="none" strike="noStrike">
                        <a:solidFill>
                          <a:srgbClr val="000000"/>
                        </a:solidFill>
                        <a:effectLst/>
                        <a:latin typeface="Calibri" panose="020F0502020204030204" pitchFamily="34" charset="0"/>
                      </a:endParaRPr>
                    </a:p>
                  </a:txBody>
                  <a:tcPr marL="7620" marR="7620" marT="762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es-EC" sz="900" b="1" i="0" u="none" strike="noStrike" dirty="0">
                        <a:solidFill>
                          <a:srgbClr val="000000"/>
                        </a:solidFill>
                        <a:effectLst/>
                        <a:latin typeface="Calibri" panose="020F0502020204030204" pitchFamily="34" charset="0"/>
                      </a:endParaRPr>
                    </a:p>
                  </a:txBody>
                  <a:tcPr marL="7620" marR="7620" marT="762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11308995"/>
                  </a:ext>
                </a:extLst>
              </a:tr>
              <a:tr h="209514">
                <a:tc gridSpan="2">
                  <a:txBody>
                    <a:bodyPr/>
                    <a:lstStyle/>
                    <a:p>
                      <a:pPr algn="r" fontAlgn="ctr"/>
                      <a:r>
                        <a:rPr lang="es-ES" sz="900" b="0" i="0" u="none" strike="noStrike">
                          <a:solidFill>
                            <a:srgbClr val="000000"/>
                          </a:solidFill>
                          <a:effectLst/>
                          <a:latin typeface="Calibri" panose="020F0502020204030204" pitchFamily="34" charset="0"/>
                        </a:rPr>
                        <a:t>PRESUESTO ANUAL GAPEV CON FINANCIAMIENTO</a:t>
                      </a:r>
                      <a:endParaRPr lang="es-EC" sz="900" b="0" i="0" u="none" strike="noStrike">
                        <a:solidFill>
                          <a:srgbClr val="000000"/>
                        </a:solidFill>
                        <a:effectLst/>
                        <a:latin typeface="Calibri" panose="020F0502020204030204" pitchFamily="34" charset="0"/>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hMerge="1">
                  <a:txBody>
                    <a:bodyPr/>
                    <a:lstStyle/>
                    <a:p>
                      <a:endParaRPr lang="es-EC"/>
                    </a:p>
                  </a:txBody>
                  <a:tcPr/>
                </a:tc>
                <a:tc>
                  <a:txBody>
                    <a:bodyPr/>
                    <a:lstStyle/>
                    <a:p>
                      <a:pPr algn="r" fontAlgn="ctr"/>
                      <a:r>
                        <a:rPr lang="es-ES" sz="900" b="0" i="0" u="none" strike="noStrike">
                          <a:solidFill>
                            <a:srgbClr val="000000"/>
                          </a:solidFill>
                          <a:effectLst/>
                          <a:latin typeface="Calibri" panose="020F0502020204030204" pitchFamily="34" charset="0"/>
                        </a:rPr>
                        <a:t>$16.484.580,35</a:t>
                      </a:r>
                      <a:endParaRPr lang="es-EC" sz="900" b="0" i="0" u="none" strike="noStrike">
                        <a:solidFill>
                          <a:srgbClr val="000000"/>
                        </a:solidFill>
                        <a:effectLst/>
                        <a:latin typeface="Calibri" panose="020F0502020204030204" pitchFamily="34" charset="0"/>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l" fontAlgn="ctr"/>
                      <a:r>
                        <a:rPr lang="es-ES" sz="900" b="0" i="0" u="none" strike="noStrike" dirty="0">
                          <a:solidFill>
                            <a:srgbClr val="000000"/>
                          </a:solidFill>
                          <a:effectLst/>
                          <a:latin typeface="Calibri" panose="020F0502020204030204" pitchFamily="34" charset="0"/>
                        </a:rPr>
                        <a:t> </a:t>
                      </a:r>
                      <a:endParaRPr lang="es-EC" sz="900" b="0" i="0" u="none" strike="noStrike" dirty="0">
                        <a:solidFill>
                          <a:srgbClr val="000000"/>
                        </a:solidFill>
                        <a:effectLst/>
                        <a:latin typeface="Calibri" panose="020F0502020204030204" pitchFamily="34" charset="0"/>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extLst>
                  <a:ext uri="{0D108BD9-81ED-4DB2-BD59-A6C34878D82A}">
                    <a16:rowId xmlns:a16="http://schemas.microsoft.com/office/drawing/2014/main" val="2139480937"/>
                  </a:ext>
                </a:extLst>
              </a:tr>
              <a:tr h="209514">
                <a:tc gridSpan="2">
                  <a:txBody>
                    <a:bodyPr/>
                    <a:lstStyle/>
                    <a:p>
                      <a:pPr algn="r" fontAlgn="ctr"/>
                      <a:r>
                        <a:rPr lang="es-ES" sz="900" b="0" i="0" u="none" strike="noStrike">
                          <a:solidFill>
                            <a:srgbClr val="000000"/>
                          </a:solidFill>
                          <a:effectLst/>
                          <a:latin typeface="Calibri" panose="020F0502020204030204" pitchFamily="34" charset="0"/>
                        </a:rPr>
                        <a:t>PRESUESTO ANUAL GAPEV CON FINANCIAMIENTO (BONOS DEL ESTADO)</a:t>
                      </a:r>
                      <a:endParaRPr lang="es-EC" sz="900" b="0" i="0" u="none" strike="noStrike">
                        <a:solidFill>
                          <a:srgbClr val="000000"/>
                        </a:solidFill>
                        <a:effectLst/>
                        <a:latin typeface="Calibri" panose="020F0502020204030204" pitchFamily="34" charset="0"/>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hMerge="1">
                  <a:txBody>
                    <a:bodyPr/>
                    <a:lstStyle/>
                    <a:p>
                      <a:endParaRPr lang="es-EC"/>
                    </a:p>
                  </a:txBody>
                  <a:tcPr/>
                </a:tc>
                <a:tc>
                  <a:txBody>
                    <a:bodyPr/>
                    <a:lstStyle/>
                    <a:p>
                      <a:pPr algn="r" fontAlgn="ctr"/>
                      <a:r>
                        <a:rPr lang="es-ES" sz="900" b="0" i="0" u="none" strike="noStrike">
                          <a:solidFill>
                            <a:srgbClr val="000000"/>
                          </a:solidFill>
                          <a:effectLst/>
                          <a:latin typeface="Calibri" panose="020F0502020204030204" pitchFamily="34" charset="0"/>
                        </a:rPr>
                        <a:t>$7.800.000,00</a:t>
                      </a:r>
                      <a:endParaRPr lang="es-EC" sz="900" b="0" i="0" u="none" strike="noStrike">
                        <a:solidFill>
                          <a:srgbClr val="000000"/>
                        </a:solidFill>
                        <a:effectLst/>
                        <a:latin typeface="Calibri" panose="020F0502020204030204" pitchFamily="34" charset="0"/>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ctr"/>
                      <a:r>
                        <a:rPr lang="es-ES" sz="900" b="0" i="0" u="none" strike="noStrike" dirty="0">
                          <a:solidFill>
                            <a:srgbClr val="000000"/>
                          </a:solidFill>
                          <a:effectLst/>
                          <a:latin typeface="Calibri" panose="020F0502020204030204" pitchFamily="34" charset="0"/>
                        </a:rPr>
                        <a:t> </a:t>
                      </a:r>
                      <a:endParaRPr lang="es-EC" sz="900" b="0" i="0" u="none" strike="noStrike" dirty="0">
                        <a:solidFill>
                          <a:srgbClr val="000000"/>
                        </a:solidFill>
                        <a:effectLst/>
                        <a:latin typeface="Calibri" panose="020F0502020204030204" pitchFamily="34" charset="0"/>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3632741291"/>
                  </a:ext>
                </a:extLst>
              </a:tr>
              <a:tr h="209514">
                <a:tc gridSpan="2">
                  <a:txBody>
                    <a:bodyPr/>
                    <a:lstStyle/>
                    <a:p>
                      <a:pPr algn="r" fontAlgn="ctr"/>
                      <a:r>
                        <a:rPr lang="es-ES" sz="900" b="0" i="0" u="none" strike="noStrike">
                          <a:solidFill>
                            <a:srgbClr val="000000"/>
                          </a:solidFill>
                          <a:effectLst/>
                          <a:latin typeface="Calibri" panose="020F0502020204030204" pitchFamily="34" charset="0"/>
                        </a:rPr>
                        <a:t>PRESUESTO ANUAL GAPEV SIN FINANCIAMIENTO</a:t>
                      </a:r>
                      <a:endParaRPr lang="es-EC" sz="900" b="0" i="0" u="none" strike="noStrike">
                        <a:solidFill>
                          <a:srgbClr val="000000"/>
                        </a:solidFill>
                        <a:effectLst/>
                        <a:latin typeface="Calibri" panose="020F0502020204030204" pitchFamily="34" charset="0"/>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hMerge="1">
                  <a:txBody>
                    <a:bodyPr/>
                    <a:lstStyle/>
                    <a:p>
                      <a:endParaRPr lang="es-EC"/>
                    </a:p>
                  </a:txBody>
                  <a:tcPr/>
                </a:tc>
                <a:tc>
                  <a:txBody>
                    <a:bodyPr/>
                    <a:lstStyle/>
                    <a:p>
                      <a:pPr algn="r" fontAlgn="ctr"/>
                      <a:r>
                        <a:rPr lang="es-ES" sz="900" b="0" i="0" u="none" strike="noStrike">
                          <a:solidFill>
                            <a:srgbClr val="000000"/>
                          </a:solidFill>
                          <a:effectLst/>
                          <a:latin typeface="Calibri" panose="020F0502020204030204" pitchFamily="34" charset="0"/>
                        </a:rPr>
                        <a:t>$23.463.000,24</a:t>
                      </a:r>
                      <a:endParaRPr lang="es-EC" sz="900" b="0" i="0" u="none" strike="noStrike">
                        <a:solidFill>
                          <a:srgbClr val="000000"/>
                        </a:solidFill>
                        <a:effectLst/>
                        <a:latin typeface="Calibri" panose="020F0502020204030204" pitchFamily="34" charset="0"/>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ctr"/>
                      <a:r>
                        <a:rPr lang="es-ES" sz="900" b="0" i="0" u="none" strike="noStrike" dirty="0">
                          <a:solidFill>
                            <a:srgbClr val="000000"/>
                          </a:solidFill>
                          <a:effectLst/>
                          <a:latin typeface="Calibri" panose="020F0502020204030204" pitchFamily="34" charset="0"/>
                        </a:rPr>
                        <a:t> </a:t>
                      </a:r>
                      <a:endParaRPr lang="es-EC" sz="900" b="0" i="0" u="none" strike="noStrike" dirty="0">
                        <a:solidFill>
                          <a:srgbClr val="000000"/>
                        </a:solidFill>
                        <a:effectLst/>
                        <a:latin typeface="Calibri" panose="020F0502020204030204" pitchFamily="34" charset="0"/>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4240713993"/>
                  </a:ext>
                </a:extLst>
              </a:tr>
              <a:tr h="209514">
                <a:tc gridSpan="2">
                  <a:txBody>
                    <a:bodyPr/>
                    <a:lstStyle/>
                    <a:p>
                      <a:pPr algn="r" fontAlgn="ctr"/>
                      <a:r>
                        <a:rPr lang="es-ES" sz="900" b="1" i="0" u="none" strike="noStrike">
                          <a:solidFill>
                            <a:srgbClr val="FFFFFF"/>
                          </a:solidFill>
                          <a:effectLst/>
                          <a:latin typeface="Calibri" panose="020F0502020204030204" pitchFamily="34" charset="0"/>
                        </a:rPr>
                        <a:t>TOTAL PRESUESTO ANUAL GAPEV</a:t>
                      </a:r>
                      <a:endParaRPr lang="es-EC" sz="900" b="1" i="0" u="none" strike="noStrike">
                        <a:solidFill>
                          <a:srgbClr val="FFFFFF"/>
                        </a:solidFill>
                        <a:effectLst/>
                        <a:latin typeface="Calibri" panose="020F0502020204030204" pitchFamily="34" charset="0"/>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497B0"/>
                    </a:solidFill>
                  </a:tcPr>
                </a:tc>
                <a:tc hMerge="1">
                  <a:txBody>
                    <a:bodyPr/>
                    <a:lstStyle/>
                    <a:p>
                      <a:endParaRPr lang="es-EC"/>
                    </a:p>
                  </a:txBody>
                  <a:tcPr/>
                </a:tc>
                <a:tc>
                  <a:txBody>
                    <a:bodyPr/>
                    <a:lstStyle/>
                    <a:p>
                      <a:pPr algn="r" fontAlgn="ctr"/>
                      <a:r>
                        <a:rPr lang="es-ES" sz="900" b="1" i="0" u="none" strike="noStrike">
                          <a:solidFill>
                            <a:srgbClr val="FFFFFF"/>
                          </a:solidFill>
                          <a:effectLst/>
                          <a:latin typeface="Calibri" panose="020F0502020204030204" pitchFamily="34" charset="0"/>
                        </a:rPr>
                        <a:t>$47.747.580,59</a:t>
                      </a:r>
                      <a:endParaRPr lang="es-EC" sz="900" b="1" i="0" u="none" strike="noStrike">
                        <a:solidFill>
                          <a:srgbClr val="FFFFFF"/>
                        </a:solidFill>
                        <a:effectLst/>
                        <a:latin typeface="Calibri" panose="020F0502020204030204" pitchFamily="34" charset="0"/>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497B0"/>
                    </a:solidFill>
                  </a:tcPr>
                </a:tc>
                <a:tc>
                  <a:txBody>
                    <a:bodyPr/>
                    <a:lstStyle/>
                    <a:p>
                      <a:pPr algn="l" fontAlgn="ctr"/>
                      <a:r>
                        <a:rPr lang="es-ES" sz="900" b="0" i="0" u="none" strike="noStrike" dirty="0">
                          <a:solidFill>
                            <a:srgbClr val="FFFFFF"/>
                          </a:solidFill>
                          <a:effectLst/>
                          <a:latin typeface="Calibri" panose="020F0502020204030204" pitchFamily="34" charset="0"/>
                        </a:rPr>
                        <a:t> </a:t>
                      </a:r>
                      <a:endParaRPr lang="es-EC" sz="900" b="0" i="0" u="none" strike="noStrike" dirty="0">
                        <a:solidFill>
                          <a:srgbClr val="FFFFFF"/>
                        </a:solidFill>
                        <a:effectLst/>
                        <a:latin typeface="Calibri" panose="020F0502020204030204" pitchFamily="34" charset="0"/>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497B0"/>
                    </a:solidFill>
                  </a:tcPr>
                </a:tc>
                <a:extLst>
                  <a:ext uri="{0D108BD9-81ED-4DB2-BD59-A6C34878D82A}">
                    <a16:rowId xmlns:a16="http://schemas.microsoft.com/office/drawing/2014/main" val="255892608"/>
                  </a:ext>
                </a:extLst>
              </a:tr>
            </a:tbl>
          </a:graphicData>
        </a:graphic>
      </p:graphicFrame>
    </p:spTree>
    <p:extLst>
      <p:ext uri="{BB962C8B-B14F-4D97-AF65-F5344CB8AC3E}">
        <p14:creationId xmlns:p14="http://schemas.microsoft.com/office/powerpoint/2010/main" val="57467492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Imagen 45">
            <a:extLst>
              <a:ext uri="{FF2B5EF4-FFF2-40B4-BE49-F238E27FC236}">
                <a16:creationId xmlns:a16="http://schemas.microsoft.com/office/drawing/2014/main" id="{E75CB538-3F4C-46B9-86ED-E5154D5A6C20}"/>
              </a:ext>
            </a:extLst>
          </p:cNvPr>
          <p:cNvPicPr>
            <a:picLocks noChangeAspect="1"/>
          </p:cNvPicPr>
          <p:nvPr/>
        </p:nvPicPr>
        <p:blipFill>
          <a:blip r:embed="rId2">
            <a:duotone>
              <a:schemeClr val="accent6">
                <a:shade val="45000"/>
                <a:satMod val="135000"/>
              </a:schemeClr>
              <a:prstClr val="white"/>
            </a:duotone>
            <a:extLst>
              <a:ext uri="{BEBA8EAE-BF5A-486C-A8C5-ECC9F3942E4B}">
                <a14:imgProps xmlns:a14="http://schemas.microsoft.com/office/drawing/2010/main">
                  <a14:imgLayer r:embed="rId3">
                    <a14:imgEffect>
                      <a14:colorTemperature colorTemp="15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0" y="-1457"/>
            <a:ext cx="12192000" cy="6858000"/>
          </a:xfrm>
          <a:prstGeom prst="rect">
            <a:avLst/>
          </a:prstGeom>
          <a:effectLst/>
        </p:spPr>
      </p:pic>
      <p:pic>
        <p:nvPicPr>
          <p:cNvPr id="48" name="Gráfico 47">
            <a:extLst>
              <a:ext uri="{FF2B5EF4-FFF2-40B4-BE49-F238E27FC236}">
                <a16:creationId xmlns:a16="http://schemas.microsoft.com/office/drawing/2014/main" id="{F91CD457-E956-4879-A093-97D25627C9C1}"/>
              </a:ext>
            </a:extLst>
          </p:cNvPr>
          <p:cNvPicPr>
            <a:picLocks noChangeAspect="1"/>
          </p:cNvPicPr>
          <p:nvPr/>
        </p:nvPicPr>
        <p:blipFill>
          <a:blip r:embed="rId4">
            <a:duotone>
              <a:prstClr val="black"/>
              <a:schemeClr val="accent6">
                <a:tint val="45000"/>
                <a:satMod val="400000"/>
              </a:schemeClr>
            </a:duotone>
            <a:extLst>
              <a:ext uri="{BEBA8EAE-BF5A-486C-A8C5-ECC9F3942E4B}">
                <a14:imgProps xmlns:a14="http://schemas.microsoft.com/office/drawing/2010/main">
                  <a14:imgLayer r:embed="rId5">
                    <a14:imgEffect>
                      <a14:colorTemperature colorTemp="1500"/>
                    </a14:imgEffect>
                    <a14:imgEffect>
                      <a14:saturation sat="400000"/>
                    </a14:imgEffect>
                  </a14:imgLayer>
                </a14:imgProps>
              </a:ext>
              <a:ext uri="{96DAC541-7B7A-43D3-8B79-37D633B846F1}">
                <asvg:svgBlip xmlns="" xmlns:asvg="http://schemas.microsoft.com/office/drawing/2016/SVG/main" r:embed="rId6"/>
              </a:ext>
            </a:extLst>
          </a:blip>
          <a:stretch>
            <a:fillRect/>
          </a:stretch>
        </p:blipFill>
        <p:spPr>
          <a:xfrm>
            <a:off x="10018185" y="6206712"/>
            <a:ext cx="2055135" cy="603534"/>
          </a:xfrm>
          <a:prstGeom prst="rect">
            <a:avLst/>
          </a:prstGeom>
        </p:spPr>
      </p:pic>
      <p:sp>
        <p:nvSpPr>
          <p:cNvPr id="3" name="Rectángulo 2"/>
          <p:cNvSpPr/>
          <p:nvPr/>
        </p:nvSpPr>
        <p:spPr>
          <a:xfrm>
            <a:off x="2651382" y="6206712"/>
            <a:ext cx="7145761" cy="338554"/>
          </a:xfrm>
          <a:prstGeom prst="rect">
            <a:avLst/>
          </a:prstGeom>
          <a:noFill/>
        </p:spPr>
        <p:txBody>
          <a:bodyPr wrap="square" rtlCol="0">
            <a:spAutoFit/>
          </a:bodyPr>
          <a:lstStyle/>
          <a:p>
            <a:r>
              <a:rPr lang="es-ES" sz="1600" b="1" dirty="0" smtClean="0">
                <a:solidFill>
                  <a:schemeClr val="tx1">
                    <a:lumMod val="50000"/>
                    <a:lumOff val="50000"/>
                  </a:schemeClr>
                </a:solidFill>
                <a:latin typeface="Century Gothic" panose="020B0502020202020204" pitchFamily="34" charset="0"/>
              </a:rPr>
              <a:t>Mecanismos de Financiamiento de la Gestión GAPEV</a:t>
            </a:r>
            <a:endParaRPr lang="es-EC" sz="1600" b="1" dirty="0">
              <a:solidFill>
                <a:schemeClr val="tx1">
                  <a:lumMod val="50000"/>
                  <a:lumOff val="50000"/>
                </a:schemeClr>
              </a:solidFill>
              <a:latin typeface="Century Gothic" panose="020B0502020202020204" pitchFamily="34" charset="0"/>
            </a:endParaRPr>
          </a:p>
        </p:txBody>
      </p:sp>
      <p:sp>
        <p:nvSpPr>
          <p:cNvPr id="117" name="Rectángulo 116"/>
          <p:cNvSpPr/>
          <p:nvPr/>
        </p:nvSpPr>
        <p:spPr>
          <a:xfrm>
            <a:off x="0" y="2348853"/>
            <a:ext cx="2261881" cy="1477328"/>
          </a:xfrm>
          <a:prstGeom prst="rect">
            <a:avLst/>
          </a:prstGeom>
          <a:noFill/>
        </p:spPr>
        <p:txBody>
          <a:bodyPr wrap="square" rtlCol="0">
            <a:spAutoFit/>
          </a:bodyPr>
          <a:lstStyle/>
          <a:p>
            <a:pPr algn="ctr"/>
            <a:r>
              <a:rPr lang="es-ES" b="1" dirty="0" smtClean="0">
                <a:solidFill>
                  <a:schemeClr val="bg1"/>
                </a:solidFill>
                <a:latin typeface="Century Gothic" panose="020B0502020202020204" pitchFamily="34" charset="0"/>
              </a:rPr>
              <a:t>MECANISMOS DE FINANCIAMIENTO</a:t>
            </a:r>
          </a:p>
          <a:p>
            <a:pPr algn="ctr"/>
            <a:endParaRPr lang="es-ES" b="1" dirty="0" smtClean="0">
              <a:solidFill>
                <a:schemeClr val="bg1"/>
              </a:solidFill>
              <a:latin typeface="Century Gothic" panose="020B0502020202020204" pitchFamily="34" charset="0"/>
            </a:endParaRPr>
          </a:p>
          <a:p>
            <a:pPr algn="ctr"/>
            <a:r>
              <a:rPr lang="es-ES" b="1" dirty="0" smtClean="0">
                <a:solidFill>
                  <a:schemeClr val="bg1"/>
                </a:solidFill>
                <a:latin typeface="Century Gothic" panose="020B0502020202020204" pitchFamily="34" charset="0"/>
              </a:rPr>
              <a:t>GESTIÓN</a:t>
            </a:r>
          </a:p>
          <a:p>
            <a:pPr algn="ctr"/>
            <a:r>
              <a:rPr lang="es-ES" b="1" dirty="0" smtClean="0">
                <a:solidFill>
                  <a:schemeClr val="bg1"/>
                </a:solidFill>
                <a:latin typeface="Century Gothic" panose="020B0502020202020204" pitchFamily="34" charset="0"/>
              </a:rPr>
              <a:t>GAPEV</a:t>
            </a:r>
          </a:p>
        </p:txBody>
      </p:sp>
      <p:sp>
        <p:nvSpPr>
          <p:cNvPr id="2" name="Rectángulo 1"/>
          <p:cNvSpPr/>
          <p:nvPr/>
        </p:nvSpPr>
        <p:spPr>
          <a:xfrm>
            <a:off x="2508719" y="247134"/>
            <a:ext cx="2736381" cy="523220"/>
          </a:xfrm>
          <a:prstGeom prst="rect">
            <a:avLst/>
          </a:prstGeom>
        </p:spPr>
        <p:txBody>
          <a:bodyPr wrap="square">
            <a:spAutoFit/>
          </a:bodyPr>
          <a:lstStyle/>
          <a:p>
            <a:r>
              <a:rPr lang="es-ES" sz="1400" b="1" dirty="0">
                <a:latin typeface="Century Gothic" panose="020B0502020202020204" pitchFamily="34" charset="0"/>
                <a:ea typeface="Times New Roman" panose="02020603050405020304" pitchFamily="18" charset="0"/>
              </a:rPr>
              <a:t>Reforma resolución </a:t>
            </a:r>
            <a:endParaRPr lang="es-ES" sz="1400" b="1" dirty="0" smtClean="0">
              <a:latin typeface="Century Gothic" panose="020B0502020202020204" pitchFamily="34" charset="0"/>
              <a:ea typeface="Times New Roman" panose="02020603050405020304" pitchFamily="18" charset="0"/>
            </a:endParaRPr>
          </a:p>
          <a:p>
            <a:r>
              <a:rPr lang="es-ES" sz="1400" b="1" dirty="0" smtClean="0">
                <a:latin typeface="Century Gothic" panose="020B0502020202020204" pitchFamily="34" charset="0"/>
                <a:ea typeface="Times New Roman" panose="02020603050405020304" pitchFamily="18" charset="0"/>
              </a:rPr>
              <a:t>Nro</a:t>
            </a:r>
            <a:r>
              <a:rPr lang="es-ES" sz="1400" b="1" dirty="0">
                <a:latin typeface="Century Gothic" panose="020B0502020202020204" pitchFamily="34" charset="0"/>
                <a:ea typeface="Times New Roman" panose="02020603050405020304" pitchFamily="18" charset="0"/>
              </a:rPr>
              <a:t>. A004-2016</a:t>
            </a:r>
            <a:endParaRPr lang="es-EC" sz="1400" dirty="0">
              <a:latin typeface="Century Gothic" panose="020B0502020202020204" pitchFamily="34" charset="0"/>
            </a:endParaRPr>
          </a:p>
        </p:txBody>
      </p:sp>
      <p:sp>
        <p:nvSpPr>
          <p:cNvPr id="43" name="Rectángulo 42"/>
          <p:cNvSpPr/>
          <p:nvPr/>
        </p:nvSpPr>
        <p:spPr>
          <a:xfrm>
            <a:off x="2508718" y="756034"/>
            <a:ext cx="2736382" cy="1169551"/>
          </a:xfrm>
          <a:prstGeom prst="rect">
            <a:avLst/>
          </a:prstGeom>
          <a:solidFill>
            <a:schemeClr val="accent2">
              <a:lumMod val="20000"/>
              <a:lumOff val="80000"/>
            </a:schemeClr>
          </a:solidFill>
        </p:spPr>
        <p:txBody>
          <a:bodyPr wrap="square">
            <a:spAutoFit/>
          </a:bodyPr>
          <a:lstStyle/>
          <a:p>
            <a:r>
              <a:rPr lang="es-ES" sz="1400" dirty="0">
                <a:solidFill>
                  <a:schemeClr val="bg2">
                    <a:lumMod val="25000"/>
                  </a:schemeClr>
                </a:solidFill>
                <a:latin typeface="Century Gothic" panose="020B0502020202020204" pitchFamily="34" charset="0"/>
              </a:rPr>
              <a:t>administración, cuidado, </a:t>
            </a:r>
            <a:r>
              <a:rPr lang="es-ES" sz="1400" dirty="0" smtClean="0">
                <a:solidFill>
                  <a:schemeClr val="bg2">
                    <a:lumMod val="25000"/>
                  </a:schemeClr>
                </a:solidFill>
                <a:latin typeface="Century Gothic" panose="020B0502020202020204" pitchFamily="34" charset="0"/>
              </a:rPr>
              <a:t>explotación</a:t>
            </a:r>
            <a:r>
              <a:rPr lang="es-ES" sz="1400" dirty="0">
                <a:solidFill>
                  <a:schemeClr val="bg2">
                    <a:lumMod val="25000"/>
                  </a:schemeClr>
                </a:solidFill>
                <a:latin typeface="Century Gothic" panose="020B0502020202020204" pitchFamily="34" charset="0"/>
              </a:rPr>
              <a:t>, conservación y potenciación a todos los Parques Metropolitanos y sus componentes estructurantes</a:t>
            </a:r>
            <a:endParaRPr lang="es-EC" sz="1400" dirty="0">
              <a:solidFill>
                <a:schemeClr val="bg2">
                  <a:lumMod val="25000"/>
                </a:schemeClr>
              </a:solidFill>
              <a:latin typeface="Century Gothic" panose="020B0502020202020204" pitchFamily="34" charset="0"/>
            </a:endParaRPr>
          </a:p>
        </p:txBody>
      </p:sp>
      <p:sp>
        <p:nvSpPr>
          <p:cNvPr id="44" name="Rectángulo 43"/>
          <p:cNvSpPr/>
          <p:nvPr/>
        </p:nvSpPr>
        <p:spPr>
          <a:xfrm>
            <a:off x="2508719" y="2298238"/>
            <a:ext cx="2736381" cy="307777"/>
          </a:xfrm>
          <a:prstGeom prst="rect">
            <a:avLst/>
          </a:prstGeom>
        </p:spPr>
        <p:txBody>
          <a:bodyPr wrap="square">
            <a:spAutoFit/>
          </a:bodyPr>
          <a:lstStyle/>
          <a:p>
            <a:r>
              <a:rPr lang="es-ES" sz="1400" b="1" dirty="0" smtClean="0">
                <a:latin typeface="Century Gothic" panose="020B0502020202020204" pitchFamily="34" charset="0"/>
                <a:ea typeface="Times New Roman" panose="02020603050405020304" pitchFamily="18" charset="0"/>
              </a:rPr>
              <a:t>Convenio Quito Adopta</a:t>
            </a:r>
            <a:endParaRPr lang="es-EC" sz="1400" dirty="0">
              <a:latin typeface="Century Gothic" panose="020B0502020202020204" pitchFamily="34" charset="0"/>
            </a:endParaRPr>
          </a:p>
        </p:txBody>
      </p:sp>
      <p:sp>
        <p:nvSpPr>
          <p:cNvPr id="52" name="Rectángulo 51"/>
          <p:cNvSpPr/>
          <p:nvPr/>
        </p:nvSpPr>
        <p:spPr>
          <a:xfrm>
            <a:off x="2508718" y="2769038"/>
            <a:ext cx="2736382" cy="1169551"/>
          </a:xfrm>
          <a:prstGeom prst="rect">
            <a:avLst/>
          </a:prstGeom>
          <a:solidFill>
            <a:schemeClr val="accent1">
              <a:lumMod val="40000"/>
              <a:lumOff val="60000"/>
            </a:schemeClr>
          </a:solidFill>
        </p:spPr>
        <p:txBody>
          <a:bodyPr wrap="square">
            <a:spAutoFit/>
          </a:bodyPr>
          <a:lstStyle/>
          <a:p>
            <a:r>
              <a:rPr lang="es-ES" sz="1400" dirty="0" smtClean="0">
                <a:solidFill>
                  <a:schemeClr val="bg2">
                    <a:lumMod val="25000"/>
                  </a:schemeClr>
                </a:solidFill>
                <a:latin typeface="Century Gothic" panose="020B0502020202020204" pitchFamily="34" charset="0"/>
              </a:rPr>
              <a:t>Mejorar y ampliar los componentes de promoción, incrementar el pago en especie, plataformas virtuales, otros.</a:t>
            </a:r>
            <a:endParaRPr lang="es-EC" sz="1400" dirty="0">
              <a:solidFill>
                <a:schemeClr val="bg2">
                  <a:lumMod val="25000"/>
                </a:schemeClr>
              </a:solidFill>
              <a:latin typeface="Century Gothic" panose="020B0502020202020204" pitchFamily="34" charset="0"/>
            </a:endParaRPr>
          </a:p>
        </p:txBody>
      </p:sp>
      <p:sp>
        <p:nvSpPr>
          <p:cNvPr id="60" name="Rectángulo 59"/>
          <p:cNvSpPr/>
          <p:nvPr/>
        </p:nvSpPr>
        <p:spPr>
          <a:xfrm>
            <a:off x="2508719" y="4254038"/>
            <a:ext cx="2736381" cy="523220"/>
          </a:xfrm>
          <a:prstGeom prst="rect">
            <a:avLst/>
          </a:prstGeom>
        </p:spPr>
        <p:txBody>
          <a:bodyPr wrap="square">
            <a:spAutoFit/>
          </a:bodyPr>
          <a:lstStyle/>
          <a:p>
            <a:r>
              <a:rPr lang="es-ES" sz="1400" b="1" dirty="0" smtClean="0">
                <a:latin typeface="Century Gothic" panose="020B0502020202020204" pitchFamily="34" charset="0"/>
                <a:ea typeface="Times New Roman" panose="02020603050405020304" pitchFamily="18" charset="0"/>
              </a:rPr>
              <a:t>Concesión Onerosa de Derechos </a:t>
            </a:r>
            <a:endParaRPr lang="es-EC" sz="1400" dirty="0">
              <a:latin typeface="Century Gothic" panose="020B0502020202020204" pitchFamily="34" charset="0"/>
            </a:endParaRPr>
          </a:p>
        </p:txBody>
      </p:sp>
      <p:sp>
        <p:nvSpPr>
          <p:cNvPr id="61" name="Rectángulo 60"/>
          <p:cNvSpPr/>
          <p:nvPr/>
        </p:nvSpPr>
        <p:spPr>
          <a:xfrm>
            <a:off x="2508718" y="4813738"/>
            <a:ext cx="2736382" cy="954107"/>
          </a:xfrm>
          <a:prstGeom prst="rect">
            <a:avLst/>
          </a:prstGeom>
          <a:solidFill>
            <a:schemeClr val="accent6">
              <a:lumMod val="20000"/>
              <a:lumOff val="80000"/>
            </a:schemeClr>
          </a:solidFill>
        </p:spPr>
        <p:txBody>
          <a:bodyPr wrap="square">
            <a:spAutoFit/>
          </a:bodyPr>
          <a:lstStyle/>
          <a:p>
            <a:r>
              <a:rPr lang="es-ES" sz="1400" dirty="0" smtClean="0">
                <a:solidFill>
                  <a:schemeClr val="bg2">
                    <a:lumMod val="25000"/>
                  </a:schemeClr>
                </a:solidFill>
                <a:latin typeface="Century Gothic" panose="020B0502020202020204" pitchFamily="34" charset="0"/>
              </a:rPr>
              <a:t>Desarrollar estudios técnicos y postular al Catálogos de Proyectos para entrega de la COD para espacio público.</a:t>
            </a:r>
            <a:endParaRPr lang="es-EC" sz="1400" dirty="0">
              <a:solidFill>
                <a:schemeClr val="bg2">
                  <a:lumMod val="25000"/>
                </a:schemeClr>
              </a:solidFill>
              <a:latin typeface="Century Gothic" panose="020B0502020202020204" pitchFamily="34" charset="0"/>
            </a:endParaRPr>
          </a:p>
        </p:txBody>
      </p:sp>
      <p:sp>
        <p:nvSpPr>
          <p:cNvPr id="62" name="Rectángulo 61"/>
          <p:cNvSpPr/>
          <p:nvPr/>
        </p:nvSpPr>
        <p:spPr>
          <a:xfrm>
            <a:off x="5747219" y="247134"/>
            <a:ext cx="2736381" cy="523220"/>
          </a:xfrm>
          <a:prstGeom prst="rect">
            <a:avLst/>
          </a:prstGeom>
        </p:spPr>
        <p:txBody>
          <a:bodyPr wrap="square">
            <a:spAutoFit/>
          </a:bodyPr>
          <a:lstStyle/>
          <a:p>
            <a:r>
              <a:rPr lang="es-ES" sz="1400" b="1" dirty="0" smtClean="0">
                <a:latin typeface="Century Gothic" panose="020B0502020202020204" pitchFamily="34" charset="0"/>
                <a:ea typeface="Times New Roman" panose="02020603050405020304" pitchFamily="18" charset="0"/>
              </a:rPr>
              <a:t>Convenios de Uso</a:t>
            </a:r>
          </a:p>
          <a:p>
            <a:r>
              <a:rPr lang="es-ES" sz="1400" b="1" dirty="0" smtClean="0">
                <a:latin typeface="Century Gothic" panose="020B0502020202020204" pitchFamily="34" charset="0"/>
                <a:ea typeface="Times New Roman" panose="02020603050405020304" pitchFamily="18" charset="0"/>
              </a:rPr>
              <a:t>Pago de Regalías</a:t>
            </a:r>
            <a:endParaRPr lang="es-EC" sz="1400" dirty="0">
              <a:latin typeface="Century Gothic" panose="020B0502020202020204" pitchFamily="34" charset="0"/>
            </a:endParaRPr>
          </a:p>
        </p:txBody>
      </p:sp>
      <p:sp>
        <p:nvSpPr>
          <p:cNvPr id="63" name="Rectángulo 62"/>
          <p:cNvSpPr/>
          <p:nvPr/>
        </p:nvSpPr>
        <p:spPr>
          <a:xfrm>
            <a:off x="5747218" y="756034"/>
            <a:ext cx="2908300" cy="1384995"/>
          </a:xfrm>
          <a:prstGeom prst="rect">
            <a:avLst/>
          </a:prstGeom>
          <a:solidFill>
            <a:schemeClr val="accent4">
              <a:lumMod val="20000"/>
              <a:lumOff val="80000"/>
            </a:schemeClr>
          </a:solidFill>
        </p:spPr>
        <p:txBody>
          <a:bodyPr wrap="square">
            <a:spAutoFit/>
          </a:bodyPr>
          <a:lstStyle/>
          <a:p>
            <a:r>
              <a:rPr lang="es-ES" sz="1400" dirty="0" smtClean="0">
                <a:solidFill>
                  <a:schemeClr val="bg2">
                    <a:lumMod val="25000"/>
                  </a:schemeClr>
                </a:solidFill>
                <a:latin typeface="Century Gothic" panose="020B0502020202020204" pitchFamily="34" charset="0"/>
              </a:rPr>
              <a:t>Definir valor </a:t>
            </a:r>
            <a:r>
              <a:rPr lang="es-ES" sz="1400" dirty="0">
                <a:solidFill>
                  <a:schemeClr val="bg2">
                    <a:lumMod val="25000"/>
                  </a:schemeClr>
                </a:solidFill>
                <a:latin typeface="Century Gothic" panose="020B0502020202020204" pitchFamily="34" charset="0"/>
              </a:rPr>
              <a:t>de arriendo diferenciado en parques metropolitanos, considerando el tipo de espacio, edificación, actividad, ubicación, tiempo, aforo, entre otros</a:t>
            </a:r>
            <a:endParaRPr lang="es-EC" sz="1400" dirty="0">
              <a:solidFill>
                <a:schemeClr val="bg2">
                  <a:lumMod val="25000"/>
                </a:schemeClr>
              </a:solidFill>
              <a:latin typeface="Century Gothic" panose="020B0502020202020204" pitchFamily="34" charset="0"/>
            </a:endParaRPr>
          </a:p>
        </p:txBody>
      </p:sp>
      <p:sp>
        <p:nvSpPr>
          <p:cNvPr id="64" name="Rectángulo 63"/>
          <p:cNvSpPr/>
          <p:nvPr/>
        </p:nvSpPr>
        <p:spPr>
          <a:xfrm>
            <a:off x="5747219" y="2247438"/>
            <a:ext cx="2736381" cy="523220"/>
          </a:xfrm>
          <a:prstGeom prst="rect">
            <a:avLst/>
          </a:prstGeom>
        </p:spPr>
        <p:txBody>
          <a:bodyPr wrap="square">
            <a:spAutoFit/>
          </a:bodyPr>
          <a:lstStyle/>
          <a:p>
            <a:r>
              <a:rPr lang="es-ES" sz="1400" b="1" dirty="0">
                <a:latin typeface="Century Gothic" panose="020B0502020202020204" pitchFamily="34" charset="0"/>
                <a:ea typeface="Times New Roman" panose="02020603050405020304" pitchFamily="18" charset="0"/>
              </a:rPr>
              <a:t>Reforma resolución </a:t>
            </a:r>
            <a:endParaRPr lang="es-ES" sz="1400" b="1" dirty="0" smtClean="0">
              <a:latin typeface="Century Gothic" panose="020B0502020202020204" pitchFamily="34" charset="0"/>
              <a:ea typeface="Times New Roman" panose="02020603050405020304" pitchFamily="18" charset="0"/>
            </a:endParaRPr>
          </a:p>
          <a:p>
            <a:r>
              <a:rPr lang="es-ES" sz="1400" b="1" dirty="0" smtClean="0">
                <a:latin typeface="Century Gothic" panose="020B0502020202020204" pitchFamily="34" charset="0"/>
                <a:ea typeface="Times New Roman" panose="02020603050405020304" pitchFamily="18" charset="0"/>
              </a:rPr>
              <a:t>Nro</a:t>
            </a:r>
            <a:r>
              <a:rPr lang="es-ES" sz="1400" b="1" dirty="0">
                <a:latin typeface="Century Gothic" panose="020B0502020202020204" pitchFamily="34" charset="0"/>
                <a:ea typeface="Times New Roman" panose="02020603050405020304" pitchFamily="18" charset="0"/>
              </a:rPr>
              <a:t>. A004-2016</a:t>
            </a:r>
            <a:endParaRPr lang="es-EC" sz="1400" dirty="0">
              <a:latin typeface="Century Gothic" panose="020B0502020202020204" pitchFamily="34" charset="0"/>
            </a:endParaRPr>
          </a:p>
        </p:txBody>
      </p:sp>
      <p:sp>
        <p:nvSpPr>
          <p:cNvPr id="65" name="Rectángulo 64"/>
          <p:cNvSpPr/>
          <p:nvPr/>
        </p:nvSpPr>
        <p:spPr>
          <a:xfrm>
            <a:off x="5747218" y="2769038"/>
            <a:ext cx="2908300" cy="1169551"/>
          </a:xfrm>
          <a:prstGeom prst="rect">
            <a:avLst/>
          </a:prstGeom>
          <a:solidFill>
            <a:schemeClr val="accent2">
              <a:lumMod val="20000"/>
              <a:lumOff val="80000"/>
            </a:schemeClr>
          </a:solidFill>
        </p:spPr>
        <p:txBody>
          <a:bodyPr wrap="square">
            <a:spAutoFit/>
          </a:bodyPr>
          <a:lstStyle/>
          <a:p>
            <a:r>
              <a:rPr lang="es-ES" sz="1400" dirty="0">
                <a:solidFill>
                  <a:schemeClr val="bg2">
                    <a:lumMod val="50000"/>
                  </a:schemeClr>
                </a:solidFill>
                <a:latin typeface="Century Gothic" panose="020B0502020202020204" pitchFamily="34" charset="0"/>
              </a:rPr>
              <a:t>administración, cuidado, </a:t>
            </a:r>
            <a:r>
              <a:rPr lang="es-ES" sz="1400" dirty="0" smtClean="0">
                <a:solidFill>
                  <a:schemeClr val="bg2">
                    <a:lumMod val="50000"/>
                  </a:schemeClr>
                </a:solidFill>
                <a:latin typeface="Century Gothic" panose="020B0502020202020204" pitchFamily="34" charset="0"/>
              </a:rPr>
              <a:t>explotación</a:t>
            </a:r>
            <a:r>
              <a:rPr lang="es-ES" sz="1400" dirty="0">
                <a:solidFill>
                  <a:schemeClr val="bg2">
                    <a:lumMod val="50000"/>
                  </a:schemeClr>
                </a:solidFill>
                <a:latin typeface="Century Gothic" panose="020B0502020202020204" pitchFamily="34" charset="0"/>
              </a:rPr>
              <a:t>, conservación y potenciación a todos los Parques Metropolitanos y sus componentes estructurantes</a:t>
            </a:r>
            <a:endParaRPr lang="es-EC" sz="1400" dirty="0">
              <a:solidFill>
                <a:schemeClr val="bg2">
                  <a:lumMod val="50000"/>
                </a:schemeClr>
              </a:solidFill>
              <a:latin typeface="Century Gothic" panose="020B0502020202020204" pitchFamily="34" charset="0"/>
            </a:endParaRPr>
          </a:p>
        </p:txBody>
      </p:sp>
      <p:sp>
        <p:nvSpPr>
          <p:cNvPr id="66" name="Rectángulo 65"/>
          <p:cNvSpPr/>
          <p:nvPr/>
        </p:nvSpPr>
        <p:spPr>
          <a:xfrm>
            <a:off x="5747219" y="4292138"/>
            <a:ext cx="2736381" cy="461665"/>
          </a:xfrm>
          <a:prstGeom prst="rect">
            <a:avLst/>
          </a:prstGeom>
        </p:spPr>
        <p:txBody>
          <a:bodyPr wrap="square">
            <a:spAutoFit/>
          </a:bodyPr>
          <a:lstStyle/>
          <a:p>
            <a:r>
              <a:rPr lang="es-ES" sz="1200" b="1" dirty="0" smtClean="0">
                <a:latin typeface="Century Gothic" panose="020B0502020202020204" pitchFamily="34" charset="0"/>
                <a:ea typeface="Times New Roman" panose="02020603050405020304" pitchFamily="18" charset="0"/>
              </a:rPr>
              <a:t>Tasa mantenimiento y conservación de Espacios Verdes</a:t>
            </a:r>
            <a:endParaRPr lang="es-EC" sz="1200" dirty="0">
              <a:latin typeface="Century Gothic" panose="020B0502020202020204" pitchFamily="34" charset="0"/>
            </a:endParaRPr>
          </a:p>
        </p:txBody>
      </p:sp>
      <p:sp>
        <p:nvSpPr>
          <p:cNvPr id="67" name="Rectángulo 66"/>
          <p:cNvSpPr/>
          <p:nvPr/>
        </p:nvSpPr>
        <p:spPr>
          <a:xfrm>
            <a:off x="5747218" y="4813738"/>
            <a:ext cx="2908300" cy="1169551"/>
          </a:xfrm>
          <a:prstGeom prst="rect">
            <a:avLst/>
          </a:prstGeom>
          <a:solidFill>
            <a:schemeClr val="accent1">
              <a:lumMod val="40000"/>
              <a:lumOff val="60000"/>
            </a:schemeClr>
          </a:solidFill>
        </p:spPr>
        <p:txBody>
          <a:bodyPr wrap="square">
            <a:spAutoFit/>
          </a:bodyPr>
          <a:lstStyle/>
          <a:p>
            <a:r>
              <a:rPr lang="es-ES" sz="1400" dirty="0">
                <a:solidFill>
                  <a:schemeClr val="bg2">
                    <a:lumMod val="25000"/>
                  </a:schemeClr>
                </a:solidFill>
                <a:latin typeface="Century Gothic" panose="020B0502020202020204" pitchFamily="34" charset="0"/>
              </a:rPr>
              <a:t>V</a:t>
            </a:r>
            <a:r>
              <a:rPr lang="es-ES" sz="1400" dirty="0" smtClean="0">
                <a:solidFill>
                  <a:schemeClr val="bg2">
                    <a:lumMod val="25000"/>
                  </a:schemeClr>
                </a:solidFill>
                <a:latin typeface="Century Gothic" panose="020B0502020202020204" pitchFamily="34" charset="0"/>
              </a:rPr>
              <a:t>iabilizar recursos </a:t>
            </a:r>
            <a:r>
              <a:rPr lang="es-ES" sz="1400" dirty="0">
                <a:solidFill>
                  <a:schemeClr val="bg2">
                    <a:lumMod val="25000"/>
                  </a:schemeClr>
                </a:solidFill>
                <a:latin typeface="Century Gothic" panose="020B0502020202020204" pitchFamily="34" charset="0"/>
              </a:rPr>
              <a:t>necesarios para </a:t>
            </a:r>
            <a:r>
              <a:rPr lang="es-ES" sz="1400" dirty="0" smtClean="0">
                <a:solidFill>
                  <a:schemeClr val="bg2">
                    <a:lumMod val="25000"/>
                  </a:schemeClr>
                </a:solidFill>
                <a:latin typeface="Century Gothic" panose="020B0502020202020204" pitchFamily="34" charset="0"/>
              </a:rPr>
              <a:t>la sostenibilidad del  </a:t>
            </a:r>
            <a:r>
              <a:rPr lang="es-ES" sz="1400" dirty="0">
                <a:solidFill>
                  <a:schemeClr val="bg2">
                    <a:lumMod val="25000"/>
                  </a:schemeClr>
                </a:solidFill>
                <a:latin typeface="Century Gothic" panose="020B0502020202020204" pitchFamily="34" charset="0"/>
              </a:rPr>
              <a:t>mantenimiento, rehabilitación y </a:t>
            </a:r>
            <a:r>
              <a:rPr lang="es-ES" sz="1400" dirty="0" smtClean="0">
                <a:solidFill>
                  <a:schemeClr val="bg2">
                    <a:lumMod val="25000"/>
                  </a:schemeClr>
                </a:solidFill>
                <a:latin typeface="Century Gothic" panose="020B0502020202020204" pitchFamily="34" charset="0"/>
              </a:rPr>
              <a:t>mejora de parques y espacios verdes. </a:t>
            </a:r>
            <a:endParaRPr lang="es-EC" sz="1400" dirty="0">
              <a:solidFill>
                <a:schemeClr val="bg2">
                  <a:lumMod val="25000"/>
                </a:schemeClr>
              </a:solidFill>
              <a:latin typeface="Century Gothic" panose="020B0502020202020204" pitchFamily="34" charset="0"/>
            </a:endParaRPr>
          </a:p>
        </p:txBody>
      </p:sp>
      <p:sp>
        <p:nvSpPr>
          <p:cNvPr id="68" name="Rectángulo 67"/>
          <p:cNvSpPr/>
          <p:nvPr/>
        </p:nvSpPr>
        <p:spPr>
          <a:xfrm>
            <a:off x="9150819" y="247134"/>
            <a:ext cx="2736381" cy="523220"/>
          </a:xfrm>
          <a:prstGeom prst="rect">
            <a:avLst/>
          </a:prstGeom>
        </p:spPr>
        <p:txBody>
          <a:bodyPr wrap="square">
            <a:spAutoFit/>
          </a:bodyPr>
          <a:lstStyle/>
          <a:p>
            <a:r>
              <a:rPr lang="es-ES" sz="1400" b="1" dirty="0" smtClean="0">
                <a:latin typeface="Century Gothic" panose="020B0502020202020204" pitchFamily="34" charset="0"/>
              </a:rPr>
              <a:t>Convenios de Cooperación</a:t>
            </a:r>
          </a:p>
          <a:p>
            <a:r>
              <a:rPr lang="es-ES" sz="1400" b="1" dirty="0" smtClean="0">
                <a:latin typeface="Century Gothic" panose="020B0502020202020204" pitchFamily="34" charset="0"/>
              </a:rPr>
              <a:t>Interinstitucional</a:t>
            </a:r>
            <a:endParaRPr lang="es-EC" sz="1400" dirty="0">
              <a:latin typeface="Century Gothic" panose="020B0502020202020204" pitchFamily="34" charset="0"/>
            </a:endParaRPr>
          </a:p>
        </p:txBody>
      </p:sp>
      <p:sp>
        <p:nvSpPr>
          <p:cNvPr id="69" name="Rectángulo 68"/>
          <p:cNvSpPr/>
          <p:nvPr/>
        </p:nvSpPr>
        <p:spPr>
          <a:xfrm>
            <a:off x="9150818" y="756034"/>
            <a:ext cx="2736382" cy="954107"/>
          </a:xfrm>
          <a:prstGeom prst="rect">
            <a:avLst/>
          </a:prstGeom>
          <a:solidFill>
            <a:schemeClr val="accent1">
              <a:lumMod val="20000"/>
              <a:lumOff val="80000"/>
            </a:schemeClr>
          </a:solidFill>
        </p:spPr>
        <p:txBody>
          <a:bodyPr wrap="square">
            <a:spAutoFit/>
          </a:bodyPr>
          <a:lstStyle/>
          <a:p>
            <a:r>
              <a:rPr lang="es-ES" sz="1400" dirty="0" smtClean="0">
                <a:solidFill>
                  <a:schemeClr val="bg2">
                    <a:lumMod val="25000"/>
                  </a:schemeClr>
                </a:solidFill>
                <a:latin typeface="Century Gothic" panose="020B0502020202020204" pitchFamily="34" charset="0"/>
              </a:rPr>
              <a:t>Convenios para el mejoramiento del servicio de Empresas, Entidades, Fundaciones, otros</a:t>
            </a:r>
            <a:endParaRPr lang="es-EC" sz="1400" dirty="0">
              <a:solidFill>
                <a:schemeClr val="bg2">
                  <a:lumMod val="25000"/>
                </a:schemeClr>
              </a:solidFill>
              <a:latin typeface="Century Gothic" panose="020B0502020202020204" pitchFamily="34" charset="0"/>
            </a:endParaRPr>
          </a:p>
        </p:txBody>
      </p:sp>
      <p:sp>
        <p:nvSpPr>
          <p:cNvPr id="70" name="Rectángulo 69"/>
          <p:cNvSpPr/>
          <p:nvPr/>
        </p:nvSpPr>
        <p:spPr>
          <a:xfrm>
            <a:off x="9150819" y="2247438"/>
            <a:ext cx="2736381" cy="523220"/>
          </a:xfrm>
          <a:prstGeom prst="rect">
            <a:avLst/>
          </a:prstGeom>
        </p:spPr>
        <p:txBody>
          <a:bodyPr wrap="square">
            <a:spAutoFit/>
          </a:bodyPr>
          <a:lstStyle/>
          <a:p>
            <a:r>
              <a:rPr lang="es-ES" sz="1400" b="1" dirty="0" smtClean="0">
                <a:latin typeface="Century Gothic" panose="020B0502020202020204" pitchFamily="34" charset="0"/>
                <a:ea typeface="Times New Roman" panose="02020603050405020304" pitchFamily="18" charset="0"/>
              </a:rPr>
              <a:t>Gestión de Fondos Internacionales</a:t>
            </a:r>
            <a:endParaRPr lang="es-EC" sz="1400" dirty="0">
              <a:latin typeface="Century Gothic" panose="020B0502020202020204" pitchFamily="34" charset="0"/>
            </a:endParaRPr>
          </a:p>
        </p:txBody>
      </p:sp>
      <p:sp>
        <p:nvSpPr>
          <p:cNvPr id="71" name="Rectángulo 70"/>
          <p:cNvSpPr/>
          <p:nvPr/>
        </p:nvSpPr>
        <p:spPr>
          <a:xfrm>
            <a:off x="9150818" y="2769038"/>
            <a:ext cx="2736382" cy="954107"/>
          </a:xfrm>
          <a:prstGeom prst="rect">
            <a:avLst/>
          </a:prstGeom>
          <a:solidFill>
            <a:srgbClr val="E2D4E2"/>
          </a:solidFill>
        </p:spPr>
        <p:txBody>
          <a:bodyPr wrap="square">
            <a:spAutoFit/>
          </a:bodyPr>
          <a:lstStyle/>
          <a:p>
            <a:r>
              <a:rPr lang="es-ES" sz="1400" dirty="0">
                <a:solidFill>
                  <a:schemeClr val="bg2">
                    <a:lumMod val="25000"/>
                  </a:schemeClr>
                </a:solidFill>
                <a:latin typeface="Century Gothic" panose="020B0502020202020204" pitchFamily="34" charset="0"/>
              </a:rPr>
              <a:t>F</a:t>
            </a:r>
            <a:r>
              <a:rPr lang="es-ES" sz="1400" dirty="0" smtClean="0">
                <a:solidFill>
                  <a:schemeClr val="bg2">
                    <a:lumMod val="25000"/>
                  </a:schemeClr>
                </a:solidFill>
                <a:latin typeface="Century Gothic" panose="020B0502020202020204" pitchFamily="34" charset="0"/>
              </a:rPr>
              <a:t>ondos </a:t>
            </a:r>
            <a:r>
              <a:rPr lang="es-ES" sz="1400" dirty="0">
                <a:solidFill>
                  <a:schemeClr val="bg2">
                    <a:lumMod val="25000"/>
                  </a:schemeClr>
                </a:solidFill>
                <a:latin typeface="Century Gothic" panose="020B0502020202020204" pitchFamily="34" charset="0"/>
              </a:rPr>
              <a:t>comunes para que inviertan en soluciones sostenibles, lo cuales se encuentran ya disponibles</a:t>
            </a:r>
            <a:endParaRPr lang="es-EC" sz="1400" dirty="0">
              <a:solidFill>
                <a:schemeClr val="bg2">
                  <a:lumMod val="25000"/>
                </a:schemeClr>
              </a:solidFill>
              <a:latin typeface="Century Gothic" panose="020B0502020202020204" pitchFamily="34" charset="0"/>
            </a:endParaRPr>
          </a:p>
        </p:txBody>
      </p:sp>
      <p:sp>
        <p:nvSpPr>
          <p:cNvPr id="72" name="Rectángulo 71"/>
          <p:cNvSpPr/>
          <p:nvPr/>
        </p:nvSpPr>
        <p:spPr>
          <a:xfrm>
            <a:off x="9150819" y="4254038"/>
            <a:ext cx="2736381" cy="523220"/>
          </a:xfrm>
          <a:prstGeom prst="rect">
            <a:avLst/>
          </a:prstGeom>
        </p:spPr>
        <p:txBody>
          <a:bodyPr wrap="square">
            <a:spAutoFit/>
          </a:bodyPr>
          <a:lstStyle/>
          <a:p>
            <a:r>
              <a:rPr lang="es-ES" sz="1400" b="1" dirty="0" smtClean="0">
                <a:latin typeface="Century Gothic" panose="020B0502020202020204" pitchFamily="34" charset="0"/>
                <a:ea typeface="Times New Roman" panose="02020603050405020304" pitchFamily="18" charset="0"/>
              </a:rPr>
              <a:t>Pago del Impuesto a la Renta para espacio público</a:t>
            </a:r>
            <a:endParaRPr lang="es-EC" sz="1400" dirty="0">
              <a:latin typeface="Century Gothic" panose="020B0502020202020204" pitchFamily="34" charset="0"/>
            </a:endParaRPr>
          </a:p>
        </p:txBody>
      </p:sp>
      <p:sp>
        <p:nvSpPr>
          <p:cNvPr id="73" name="Rectángulo 72"/>
          <p:cNvSpPr/>
          <p:nvPr/>
        </p:nvSpPr>
        <p:spPr>
          <a:xfrm>
            <a:off x="9150818" y="4813738"/>
            <a:ext cx="2736382" cy="738664"/>
          </a:xfrm>
          <a:prstGeom prst="rect">
            <a:avLst/>
          </a:prstGeom>
          <a:solidFill>
            <a:schemeClr val="accent2">
              <a:lumMod val="20000"/>
              <a:lumOff val="80000"/>
            </a:schemeClr>
          </a:solidFill>
        </p:spPr>
        <p:txBody>
          <a:bodyPr wrap="square">
            <a:spAutoFit/>
          </a:bodyPr>
          <a:lstStyle/>
          <a:p>
            <a:r>
              <a:rPr lang="es-ES" sz="1400" dirty="0" smtClean="0">
                <a:solidFill>
                  <a:schemeClr val="bg2">
                    <a:lumMod val="50000"/>
                  </a:schemeClr>
                </a:solidFill>
                <a:latin typeface="Century Gothic" panose="020B0502020202020204" pitchFamily="34" charset="0"/>
              </a:rPr>
              <a:t>Recuperar el proceso desarrolla por la Fundación Vida para Quito.</a:t>
            </a:r>
            <a:endParaRPr lang="es-EC" sz="1400" dirty="0">
              <a:solidFill>
                <a:schemeClr val="bg2">
                  <a:lumMod val="50000"/>
                </a:schemeClr>
              </a:solidFill>
              <a:latin typeface="Century Gothic" panose="020B0502020202020204" pitchFamily="34" charset="0"/>
            </a:endParaRPr>
          </a:p>
        </p:txBody>
      </p:sp>
    </p:spTree>
    <p:extLst>
      <p:ext uri="{BB962C8B-B14F-4D97-AF65-F5344CB8AC3E}">
        <p14:creationId xmlns:p14="http://schemas.microsoft.com/office/powerpoint/2010/main" val="348513324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Imagen 44"/>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9875561" y="6219582"/>
            <a:ext cx="954678" cy="325684"/>
          </a:xfrm>
          <a:prstGeom prst="rect">
            <a:avLst/>
          </a:prstGeom>
        </p:spPr>
      </p:pic>
      <p:pic>
        <p:nvPicPr>
          <p:cNvPr id="47" name="Imagen 46"/>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868339" y="6117880"/>
            <a:ext cx="1112953" cy="515484"/>
          </a:xfrm>
          <a:prstGeom prst="rect">
            <a:avLst/>
          </a:prstGeom>
        </p:spPr>
      </p:pic>
      <p:cxnSp>
        <p:nvCxnSpPr>
          <p:cNvPr id="5" name="Conector recto de flecha 4"/>
          <p:cNvCxnSpPr/>
          <p:nvPr/>
        </p:nvCxnSpPr>
        <p:spPr>
          <a:xfrm>
            <a:off x="590550" y="6419850"/>
            <a:ext cx="9067800" cy="0"/>
          </a:xfrm>
          <a:prstGeom prst="straightConnector1">
            <a:avLst/>
          </a:prstGeom>
          <a:ln w="38100" cmpd="sng">
            <a:solidFill>
              <a:schemeClr val="accent1"/>
            </a:solidFill>
            <a:headEnd type="oval"/>
            <a:tailEnd type="none"/>
          </a:ln>
        </p:spPr>
        <p:style>
          <a:lnRef idx="1">
            <a:schemeClr val="accent1"/>
          </a:lnRef>
          <a:fillRef idx="0">
            <a:schemeClr val="accent1"/>
          </a:fillRef>
          <a:effectRef idx="0">
            <a:schemeClr val="accent1"/>
          </a:effectRef>
          <a:fontRef idx="minor">
            <a:schemeClr val="tx1"/>
          </a:fontRef>
        </p:style>
      </p:cxnSp>
      <p:sp>
        <p:nvSpPr>
          <p:cNvPr id="48" name="CuadroTexto 47"/>
          <p:cNvSpPr txBox="1"/>
          <p:nvPr/>
        </p:nvSpPr>
        <p:spPr>
          <a:xfrm>
            <a:off x="727731" y="525829"/>
            <a:ext cx="2786994" cy="2308324"/>
          </a:xfrm>
          <a:prstGeom prst="rect">
            <a:avLst/>
          </a:prstGeom>
          <a:noFill/>
        </p:spPr>
        <p:txBody>
          <a:bodyPr wrap="square" rtlCol="0">
            <a:spAutoFit/>
          </a:bodyPr>
          <a:lstStyle/>
          <a:p>
            <a:pPr algn="just"/>
            <a:r>
              <a:rPr lang="es-EC" sz="1200" dirty="0">
                <a:solidFill>
                  <a:schemeClr val="accent5">
                    <a:lumMod val="50000"/>
                  </a:schemeClr>
                </a:solidFill>
                <a:latin typeface="Century Gothic" panose="020B0502020202020204" pitchFamily="34" charset="0"/>
                <a:cs typeface="Arial" panose="020B0604020202020204" pitchFamily="34" charset="0"/>
              </a:rPr>
              <a:t>La </a:t>
            </a:r>
            <a:r>
              <a:rPr lang="es-EC" sz="1200" b="1" dirty="0" smtClean="0">
                <a:solidFill>
                  <a:schemeClr val="accent5">
                    <a:lumMod val="50000"/>
                  </a:schemeClr>
                </a:solidFill>
                <a:latin typeface="Century Gothic" panose="020B0502020202020204" pitchFamily="34" charset="0"/>
                <a:cs typeface="Arial" panose="020B0604020202020204" pitchFamily="34" charset="0"/>
              </a:rPr>
              <a:t>EPMMOP</a:t>
            </a:r>
            <a:r>
              <a:rPr lang="es-EC" sz="1200" dirty="0" smtClean="0">
                <a:solidFill>
                  <a:schemeClr val="accent5">
                    <a:lumMod val="50000"/>
                  </a:schemeClr>
                </a:solidFill>
                <a:latin typeface="Century Gothic" panose="020B0502020202020204" pitchFamily="34" charset="0"/>
                <a:cs typeface="Arial" panose="020B0604020202020204" pitchFamily="34" charset="0"/>
              </a:rPr>
              <a:t>, </a:t>
            </a:r>
            <a:r>
              <a:rPr lang="es-EC" sz="1200" dirty="0">
                <a:solidFill>
                  <a:schemeClr val="accent5">
                    <a:lumMod val="50000"/>
                  </a:schemeClr>
                </a:solidFill>
                <a:latin typeface="Century Gothic" panose="020B0502020202020204" pitchFamily="34" charset="0"/>
                <a:cs typeface="Arial" panose="020B0604020202020204" pitchFamily="34" charset="0"/>
              </a:rPr>
              <a:t>a través de la Gerencia </a:t>
            </a:r>
            <a:r>
              <a:rPr lang="es-EC" sz="1200" dirty="0" smtClean="0">
                <a:solidFill>
                  <a:schemeClr val="accent5">
                    <a:lumMod val="50000"/>
                  </a:schemeClr>
                </a:solidFill>
                <a:latin typeface="Century Gothic" panose="020B0502020202020204" pitchFamily="34" charset="0"/>
                <a:cs typeface="Arial" panose="020B0604020202020204" pitchFamily="34" charset="0"/>
              </a:rPr>
              <a:t>de Administración </a:t>
            </a:r>
            <a:r>
              <a:rPr lang="es-EC" sz="1200" dirty="0">
                <a:solidFill>
                  <a:schemeClr val="accent5">
                    <a:lumMod val="50000"/>
                  </a:schemeClr>
                </a:solidFill>
                <a:latin typeface="Century Gothic" panose="020B0502020202020204" pitchFamily="34" charset="0"/>
                <a:cs typeface="Arial" panose="020B0604020202020204" pitchFamily="34" charset="0"/>
              </a:rPr>
              <a:t>de Parques y Espacios </a:t>
            </a:r>
            <a:r>
              <a:rPr lang="es-EC" sz="1200" dirty="0" smtClean="0">
                <a:solidFill>
                  <a:schemeClr val="accent5">
                    <a:lumMod val="50000"/>
                  </a:schemeClr>
                </a:solidFill>
                <a:latin typeface="Century Gothic" panose="020B0502020202020204" pitchFamily="34" charset="0"/>
                <a:cs typeface="Arial" panose="020B0604020202020204" pitchFamily="34" charset="0"/>
              </a:rPr>
              <a:t>Verdes, administra:</a:t>
            </a:r>
          </a:p>
          <a:p>
            <a:pPr algn="just"/>
            <a:endParaRPr lang="es-EC" sz="1200" dirty="0">
              <a:solidFill>
                <a:schemeClr val="accent5">
                  <a:lumMod val="50000"/>
                </a:schemeClr>
              </a:solidFill>
              <a:latin typeface="Century Gothic" panose="020B0502020202020204" pitchFamily="34" charset="0"/>
              <a:cs typeface="Arial" panose="020B0604020202020204" pitchFamily="34" charset="0"/>
            </a:endParaRPr>
          </a:p>
          <a:p>
            <a:pPr algn="just"/>
            <a:r>
              <a:rPr lang="es-EC" sz="1200" b="1" dirty="0" smtClean="0">
                <a:solidFill>
                  <a:schemeClr val="accent5">
                    <a:lumMod val="50000"/>
                  </a:schemeClr>
                </a:solidFill>
                <a:latin typeface="Century Gothic" panose="020B0502020202020204" pitchFamily="34" charset="0"/>
                <a:cs typeface="Arial" panose="020B0604020202020204" pitchFamily="34" charset="0"/>
              </a:rPr>
              <a:t>15 </a:t>
            </a:r>
            <a:r>
              <a:rPr lang="es-EC" sz="1200" b="1" dirty="0">
                <a:solidFill>
                  <a:schemeClr val="accent5">
                    <a:lumMod val="50000"/>
                  </a:schemeClr>
                </a:solidFill>
                <a:latin typeface="Century Gothic" panose="020B0502020202020204" pitchFamily="34" charset="0"/>
                <a:cs typeface="Arial" panose="020B0604020202020204" pitchFamily="34" charset="0"/>
              </a:rPr>
              <a:t>parques metropolitanos</a:t>
            </a:r>
            <a:r>
              <a:rPr lang="es-EC" sz="1200" dirty="0">
                <a:solidFill>
                  <a:schemeClr val="accent5">
                    <a:lumMod val="50000"/>
                  </a:schemeClr>
                </a:solidFill>
                <a:latin typeface="Century Gothic" panose="020B0502020202020204" pitchFamily="34" charset="0"/>
                <a:cs typeface="Arial" panose="020B0604020202020204" pitchFamily="34" charset="0"/>
              </a:rPr>
              <a:t>, </a:t>
            </a:r>
            <a:endParaRPr lang="es-EC" sz="1200" dirty="0" smtClean="0">
              <a:solidFill>
                <a:schemeClr val="accent5">
                  <a:lumMod val="50000"/>
                </a:schemeClr>
              </a:solidFill>
              <a:latin typeface="Century Gothic" panose="020B0502020202020204" pitchFamily="34" charset="0"/>
              <a:cs typeface="Arial" panose="020B0604020202020204" pitchFamily="34" charset="0"/>
            </a:endParaRPr>
          </a:p>
          <a:p>
            <a:pPr algn="just"/>
            <a:r>
              <a:rPr lang="es-EC" sz="1200" dirty="0" smtClean="0">
                <a:solidFill>
                  <a:schemeClr val="accent5">
                    <a:lumMod val="50000"/>
                  </a:schemeClr>
                </a:solidFill>
                <a:latin typeface="Century Gothic" panose="020B0502020202020204" pitchFamily="34" charset="0"/>
                <a:cs typeface="Arial" panose="020B0604020202020204" pitchFamily="34" charset="0"/>
              </a:rPr>
              <a:t>los cuales cuentan </a:t>
            </a:r>
            <a:r>
              <a:rPr lang="es-EC" sz="1200" dirty="0">
                <a:solidFill>
                  <a:schemeClr val="accent5">
                    <a:lumMod val="50000"/>
                  </a:schemeClr>
                </a:solidFill>
                <a:latin typeface="Century Gothic" panose="020B0502020202020204" pitchFamily="34" charset="0"/>
                <a:cs typeface="Arial" panose="020B0604020202020204" pitchFamily="34" charset="0"/>
              </a:rPr>
              <a:t>con personal administrativo y operativo además de la provisión de los servicios de </a:t>
            </a:r>
            <a:r>
              <a:rPr lang="es-EC" sz="1200" dirty="0" smtClean="0">
                <a:solidFill>
                  <a:schemeClr val="accent5">
                    <a:lumMod val="50000"/>
                  </a:schemeClr>
                </a:solidFill>
                <a:latin typeface="Century Gothic" panose="020B0502020202020204" pitchFamily="34" charset="0"/>
                <a:cs typeface="Arial" panose="020B0604020202020204" pitchFamily="34" charset="0"/>
              </a:rPr>
              <a:t>limpieza y </a:t>
            </a:r>
            <a:r>
              <a:rPr lang="es-EC" sz="1200" dirty="0">
                <a:solidFill>
                  <a:schemeClr val="accent5">
                    <a:lumMod val="50000"/>
                  </a:schemeClr>
                </a:solidFill>
                <a:latin typeface="Century Gothic" panose="020B0502020202020204" pitchFamily="34" charset="0"/>
                <a:cs typeface="Arial" panose="020B0604020202020204" pitchFamily="34" charset="0"/>
              </a:rPr>
              <a:t>seguridad que son netamente para </a:t>
            </a:r>
            <a:r>
              <a:rPr lang="es-EC" sz="1200" dirty="0" smtClean="0">
                <a:solidFill>
                  <a:schemeClr val="accent5">
                    <a:lumMod val="50000"/>
                  </a:schemeClr>
                </a:solidFill>
                <a:latin typeface="Century Gothic" panose="020B0502020202020204" pitchFamily="34" charset="0"/>
                <a:cs typeface="Arial" panose="020B0604020202020204" pitchFamily="34" charset="0"/>
              </a:rPr>
              <a:t>los </a:t>
            </a:r>
            <a:r>
              <a:rPr lang="es-EC" sz="1200" dirty="0">
                <a:solidFill>
                  <a:schemeClr val="accent5">
                    <a:lumMod val="50000"/>
                  </a:schemeClr>
                </a:solidFill>
                <a:latin typeface="Century Gothic" panose="020B0502020202020204" pitchFamily="34" charset="0"/>
                <a:cs typeface="Arial" panose="020B0604020202020204" pitchFamily="34" charset="0"/>
              </a:rPr>
              <a:t>bienes institucionales.</a:t>
            </a:r>
          </a:p>
        </p:txBody>
      </p:sp>
      <p:graphicFrame>
        <p:nvGraphicFramePr>
          <p:cNvPr id="52" name="Marcador de contenido 11"/>
          <p:cNvGraphicFramePr>
            <a:graphicFrameLocks/>
          </p:cNvGraphicFramePr>
          <p:nvPr>
            <p:extLst>
              <p:ext uri="{D42A27DB-BD31-4B8C-83A1-F6EECF244321}">
                <p14:modId xmlns:p14="http://schemas.microsoft.com/office/powerpoint/2010/main" val="1965699758"/>
              </p:ext>
            </p:extLst>
          </p:nvPr>
        </p:nvGraphicFramePr>
        <p:xfrm>
          <a:off x="3992079" y="525829"/>
          <a:ext cx="5666271" cy="5380738"/>
        </p:xfrm>
        <a:graphic>
          <a:graphicData uri="http://schemas.openxmlformats.org/drawingml/2006/table">
            <a:tbl>
              <a:tblPr firstRow="1" firstCol="1" bandRow="1">
                <a:tableStyleId>{5C22544A-7EE6-4342-B048-85BDC9FD1C3A}</a:tableStyleId>
              </a:tblPr>
              <a:tblGrid>
                <a:gridCol w="465059">
                  <a:extLst>
                    <a:ext uri="{9D8B030D-6E8A-4147-A177-3AD203B41FA5}">
                      <a16:colId xmlns:a16="http://schemas.microsoft.com/office/drawing/2014/main" val="20000"/>
                    </a:ext>
                  </a:extLst>
                </a:gridCol>
                <a:gridCol w="2266647">
                  <a:extLst>
                    <a:ext uri="{9D8B030D-6E8A-4147-A177-3AD203B41FA5}">
                      <a16:colId xmlns:a16="http://schemas.microsoft.com/office/drawing/2014/main" val="20001"/>
                    </a:ext>
                  </a:extLst>
                </a:gridCol>
                <a:gridCol w="978418">
                  <a:extLst>
                    <a:ext uri="{9D8B030D-6E8A-4147-A177-3AD203B41FA5}">
                      <a16:colId xmlns:a16="http://schemas.microsoft.com/office/drawing/2014/main" val="20002"/>
                    </a:ext>
                  </a:extLst>
                </a:gridCol>
                <a:gridCol w="977729">
                  <a:extLst>
                    <a:ext uri="{9D8B030D-6E8A-4147-A177-3AD203B41FA5}">
                      <a16:colId xmlns:a16="http://schemas.microsoft.com/office/drawing/2014/main" val="20003"/>
                    </a:ext>
                  </a:extLst>
                </a:gridCol>
                <a:gridCol w="978418">
                  <a:extLst>
                    <a:ext uri="{9D8B030D-6E8A-4147-A177-3AD203B41FA5}">
                      <a16:colId xmlns:a16="http://schemas.microsoft.com/office/drawing/2014/main" val="20004"/>
                    </a:ext>
                  </a:extLst>
                </a:gridCol>
              </a:tblGrid>
              <a:tr h="598086">
                <a:tc>
                  <a:txBody>
                    <a:bodyPr/>
                    <a:lstStyle/>
                    <a:p>
                      <a:pPr algn="ctr">
                        <a:lnSpc>
                          <a:spcPct val="107000"/>
                        </a:lnSpc>
                        <a:spcAft>
                          <a:spcPts val="0"/>
                        </a:spcAft>
                      </a:pPr>
                      <a:r>
                        <a:rPr lang="es-EC" sz="1200">
                          <a:effectLst/>
                        </a:rPr>
                        <a:t>ORD</a:t>
                      </a:r>
                      <a:endParaRPr lang="es-EC" sz="1300">
                        <a:effectLst/>
                        <a:latin typeface="Times New Roman" panose="02020603050405020304" pitchFamily="18" charset="0"/>
                        <a:ea typeface="Times New Roman" panose="02020603050405020304" pitchFamily="18" charset="0"/>
                      </a:endParaRPr>
                    </a:p>
                  </a:txBody>
                  <a:tcPr marL="48341" marR="48341" marT="10359" marB="0" anchor="ctr"/>
                </a:tc>
                <a:tc>
                  <a:txBody>
                    <a:bodyPr/>
                    <a:lstStyle/>
                    <a:p>
                      <a:pPr algn="ctr">
                        <a:lnSpc>
                          <a:spcPct val="107000"/>
                        </a:lnSpc>
                        <a:spcAft>
                          <a:spcPts val="0"/>
                        </a:spcAft>
                      </a:pPr>
                      <a:r>
                        <a:rPr lang="es-EC" sz="1200" dirty="0">
                          <a:effectLst/>
                        </a:rPr>
                        <a:t>LOCACION</a:t>
                      </a:r>
                      <a:endParaRPr lang="es-EC" sz="1300" dirty="0">
                        <a:effectLst/>
                        <a:latin typeface="Times New Roman" panose="02020603050405020304" pitchFamily="18" charset="0"/>
                        <a:ea typeface="Times New Roman" panose="02020603050405020304" pitchFamily="18" charset="0"/>
                      </a:endParaRPr>
                    </a:p>
                  </a:txBody>
                  <a:tcPr marL="48341" marR="48341" marT="10359" marB="0" anchor="ctr"/>
                </a:tc>
                <a:tc>
                  <a:txBody>
                    <a:bodyPr/>
                    <a:lstStyle/>
                    <a:p>
                      <a:pPr algn="ctr">
                        <a:lnSpc>
                          <a:spcPct val="107000"/>
                        </a:lnSpc>
                        <a:spcAft>
                          <a:spcPts val="0"/>
                        </a:spcAft>
                      </a:pPr>
                      <a:r>
                        <a:rPr lang="es-EC" sz="1100">
                          <a:effectLst/>
                        </a:rPr>
                        <a:t>PUNTOS PROCESO LICITACION</a:t>
                      </a:r>
                      <a:endParaRPr lang="es-EC" sz="1300">
                        <a:effectLst/>
                        <a:latin typeface="Times New Roman" panose="02020603050405020304" pitchFamily="18" charset="0"/>
                        <a:ea typeface="Times New Roman" panose="02020603050405020304" pitchFamily="18" charset="0"/>
                      </a:endParaRPr>
                    </a:p>
                  </a:txBody>
                  <a:tcPr marL="48341" marR="48341" marT="10359" marB="0" anchor="ctr"/>
                </a:tc>
                <a:tc>
                  <a:txBody>
                    <a:bodyPr/>
                    <a:lstStyle/>
                    <a:p>
                      <a:pPr algn="ctr">
                        <a:lnSpc>
                          <a:spcPct val="107000"/>
                        </a:lnSpc>
                        <a:spcAft>
                          <a:spcPts val="0"/>
                        </a:spcAft>
                      </a:pPr>
                      <a:r>
                        <a:rPr lang="es-EC" sz="1200" dirty="0">
                          <a:effectLst/>
                        </a:rPr>
                        <a:t>HORARIO</a:t>
                      </a:r>
                      <a:endParaRPr lang="es-EC" sz="1300" dirty="0">
                        <a:effectLst/>
                        <a:latin typeface="Times New Roman" panose="02020603050405020304" pitchFamily="18" charset="0"/>
                        <a:ea typeface="Times New Roman" panose="02020603050405020304" pitchFamily="18" charset="0"/>
                      </a:endParaRPr>
                    </a:p>
                  </a:txBody>
                  <a:tcPr marL="48341" marR="48341" marT="10359" marB="0" anchor="ctr"/>
                </a:tc>
                <a:tc>
                  <a:txBody>
                    <a:bodyPr/>
                    <a:lstStyle/>
                    <a:p>
                      <a:pPr algn="ctr">
                        <a:lnSpc>
                          <a:spcPct val="107000"/>
                        </a:lnSpc>
                        <a:spcAft>
                          <a:spcPts val="0"/>
                        </a:spcAft>
                      </a:pPr>
                      <a:r>
                        <a:rPr lang="es-EC" sz="1200">
                          <a:effectLst/>
                        </a:rPr>
                        <a:t>TIPO DE SEGURIDAD</a:t>
                      </a:r>
                      <a:endParaRPr lang="es-EC" sz="1300">
                        <a:effectLst/>
                        <a:latin typeface="Times New Roman" panose="02020603050405020304" pitchFamily="18" charset="0"/>
                        <a:ea typeface="Times New Roman" panose="02020603050405020304" pitchFamily="18" charset="0"/>
                      </a:endParaRPr>
                    </a:p>
                  </a:txBody>
                  <a:tcPr marL="48341" marR="48341" marT="10359" marB="0" anchor="ctr"/>
                </a:tc>
                <a:extLst>
                  <a:ext uri="{0D108BD9-81ED-4DB2-BD59-A6C34878D82A}">
                    <a16:rowId xmlns:a16="http://schemas.microsoft.com/office/drawing/2014/main" val="10000"/>
                  </a:ext>
                </a:extLst>
              </a:tr>
              <a:tr h="250329">
                <a:tc>
                  <a:txBody>
                    <a:bodyPr/>
                    <a:lstStyle/>
                    <a:p>
                      <a:pPr algn="ctr">
                        <a:lnSpc>
                          <a:spcPct val="107000"/>
                        </a:lnSpc>
                        <a:spcAft>
                          <a:spcPts val="0"/>
                        </a:spcAft>
                      </a:pPr>
                      <a:r>
                        <a:rPr lang="es-EC" sz="1300">
                          <a:effectLst/>
                        </a:rPr>
                        <a:t>1</a:t>
                      </a:r>
                      <a:endParaRPr lang="es-EC" sz="1300">
                        <a:effectLst/>
                        <a:latin typeface="Times New Roman" panose="02020603050405020304" pitchFamily="18" charset="0"/>
                        <a:ea typeface="Times New Roman" panose="02020603050405020304" pitchFamily="18" charset="0"/>
                      </a:endParaRPr>
                    </a:p>
                  </a:txBody>
                  <a:tcPr marL="48341" marR="48341" marT="10359" marB="0" anchor="ctr"/>
                </a:tc>
                <a:tc>
                  <a:txBody>
                    <a:bodyPr/>
                    <a:lstStyle/>
                    <a:p>
                      <a:pPr>
                        <a:lnSpc>
                          <a:spcPct val="107000"/>
                        </a:lnSpc>
                        <a:spcAft>
                          <a:spcPts val="0"/>
                        </a:spcAft>
                      </a:pPr>
                      <a:r>
                        <a:rPr lang="es-EC" sz="1300">
                          <a:effectLst/>
                        </a:rPr>
                        <a:t>PARQUE LA CAROLINA</a:t>
                      </a:r>
                      <a:endParaRPr lang="es-EC" sz="1300">
                        <a:effectLst/>
                        <a:latin typeface="Times New Roman" panose="02020603050405020304" pitchFamily="18" charset="0"/>
                        <a:ea typeface="Times New Roman" panose="02020603050405020304" pitchFamily="18" charset="0"/>
                      </a:endParaRPr>
                    </a:p>
                  </a:txBody>
                  <a:tcPr marL="48341" marR="48341" marT="10359" marB="0" anchor="ctr"/>
                </a:tc>
                <a:tc>
                  <a:txBody>
                    <a:bodyPr/>
                    <a:lstStyle/>
                    <a:p>
                      <a:pPr algn="ctr">
                        <a:lnSpc>
                          <a:spcPct val="107000"/>
                        </a:lnSpc>
                        <a:spcAft>
                          <a:spcPts val="0"/>
                        </a:spcAft>
                      </a:pPr>
                      <a:r>
                        <a:rPr lang="es-EC" sz="1300">
                          <a:effectLst/>
                        </a:rPr>
                        <a:t>5</a:t>
                      </a:r>
                      <a:endParaRPr lang="es-EC" sz="1300">
                        <a:effectLst/>
                        <a:latin typeface="Times New Roman" panose="02020603050405020304" pitchFamily="18" charset="0"/>
                        <a:ea typeface="Times New Roman" panose="02020603050405020304" pitchFamily="18" charset="0"/>
                      </a:endParaRPr>
                    </a:p>
                  </a:txBody>
                  <a:tcPr marL="48341" marR="48341" marT="10359" marB="0" anchor="ctr"/>
                </a:tc>
                <a:tc>
                  <a:txBody>
                    <a:bodyPr/>
                    <a:lstStyle/>
                    <a:p>
                      <a:pPr algn="ctr">
                        <a:lnSpc>
                          <a:spcPct val="107000"/>
                        </a:lnSpc>
                        <a:spcAft>
                          <a:spcPts val="0"/>
                        </a:spcAft>
                      </a:pPr>
                      <a:r>
                        <a:rPr lang="es-EC" sz="1300">
                          <a:effectLst/>
                        </a:rPr>
                        <a:t>24 HORAS</a:t>
                      </a:r>
                      <a:endParaRPr lang="es-EC" sz="1300">
                        <a:effectLst/>
                        <a:latin typeface="Times New Roman" panose="02020603050405020304" pitchFamily="18" charset="0"/>
                        <a:ea typeface="Times New Roman" panose="02020603050405020304" pitchFamily="18" charset="0"/>
                      </a:endParaRPr>
                    </a:p>
                  </a:txBody>
                  <a:tcPr marL="48341" marR="48341" marT="10359" marB="0" anchor="ctr"/>
                </a:tc>
                <a:tc>
                  <a:txBody>
                    <a:bodyPr/>
                    <a:lstStyle/>
                    <a:p>
                      <a:pPr algn="ctr">
                        <a:lnSpc>
                          <a:spcPct val="107000"/>
                        </a:lnSpc>
                        <a:spcAft>
                          <a:spcPts val="0"/>
                        </a:spcAft>
                      </a:pPr>
                      <a:r>
                        <a:rPr lang="es-EC" sz="1300">
                          <a:effectLst/>
                        </a:rPr>
                        <a:t>SIN ARMA</a:t>
                      </a:r>
                      <a:endParaRPr lang="es-EC" sz="1300">
                        <a:effectLst/>
                        <a:latin typeface="Times New Roman" panose="02020603050405020304" pitchFamily="18" charset="0"/>
                        <a:ea typeface="Times New Roman" panose="02020603050405020304" pitchFamily="18" charset="0"/>
                      </a:endParaRPr>
                    </a:p>
                  </a:txBody>
                  <a:tcPr marL="48341" marR="48341" marT="10359" marB="0" anchor="ctr"/>
                </a:tc>
                <a:extLst>
                  <a:ext uri="{0D108BD9-81ED-4DB2-BD59-A6C34878D82A}">
                    <a16:rowId xmlns:a16="http://schemas.microsoft.com/office/drawing/2014/main" val="10001"/>
                  </a:ext>
                </a:extLst>
              </a:tr>
              <a:tr h="364746">
                <a:tc>
                  <a:txBody>
                    <a:bodyPr/>
                    <a:lstStyle/>
                    <a:p>
                      <a:pPr algn="ctr">
                        <a:lnSpc>
                          <a:spcPct val="107000"/>
                        </a:lnSpc>
                        <a:spcAft>
                          <a:spcPts val="0"/>
                        </a:spcAft>
                      </a:pPr>
                      <a:r>
                        <a:rPr lang="es-EC" sz="1300">
                          <a:effectLst/>
                        </a:rPr>
                        <a:t>2</a:t>
                      </a:r>
                      <a:endParaRPr lang="es-EC" sz="1300">
                        <a:effectLst/>
                        <a:latin typeface="Times New Roman" panose="02020603050405020304" pitchFamily="18" charset="0"/>
                        <a:ea typeface="Times New Roman" panose="02020603050405020304" pitchFamily="18" charset="0"/>
                      </a:endParaRPr>
                    </a:p>
                  </a:txBody>
                  <a:tcPr marL="48341" marR="48341" marT="10359" marB="0" anchor="ctr"/>
                </a:tc>
                <a:tc>
                  <a:txBody>
                    <a:bodyPr/>
                    <a:lstStyle/>
                    <a:p>
                      <a:pPr>
                        <a:lnSpc>
                          <a:spcPct val="107000"/>
                        </a:lnSpc>
                        <a:spcAft>
                          <a:spcPts val="0"/>
                        </a:spcAft>
                      </a:pPr>
                      <a:r>
                        <a:rPr lang="es-EC" sz="1300" dirty="0">
                          <a:effectLst/>
                        </a:rPr>
                        <a:t>PARQUE BICENTENARIO</a:t>
                      </a:r>
                      <a:endParaRPr lang="es-EC" sz="1300" dirty="0">
                        <a:effectLst/>
                        <a:latin typeface="Times New Roman" panose="02020603050405020304" pitchFamily="18" charset="0"/>
                        <a:ea typeface="Times New Roman" panose="02020603050405020304" pitchFamily="18" charset="0"/>
                      </a:endParaRPr>
                    </a:p>
                  </a:txBody>
                  <a:tcPr marL="48341" marR="48341" marT="10359" marB="0" anchor="ctr"/>
                </a:tc>
                <a:tc>
                  <a:txBody>
                    <a:bodyPr/>
                    <a:lstStyle/>
                    <a:p>
                      <a:pPr algn="ctr">
                        <a:lnSpc>
                          <a:spcPct val="107000"/>
                        </a:lnSpc>
                        <a:spcAft>
                          <a:spcPts val="0"/>
                        </a:spcAft>
                      </a:pPr>
                      <a:r>
                        <a:rPr lang="es-EC" sz="1300">
                          <a:effectLst/>
                        </a:rPr>
                        <a:t>4</a:t>
                      </a:r>
                      <a:endParaRPr lang="es-EC" sz="1300">
                        <a:effectLst/>
                        <a:latin typeface="Times New Roman" panose="02020603050405020304" pitchFamily="18" charset="0"/>
                        <a:ea typeface="Times New Roman" panose="02020603050405020304" pitchFamily="18" charset="0"/>
                      </a:endParaRPr>
                    </a:p>
                  </a:txBody>
                  <a:tcPr marL="48341" marR="48341" marT="10359" marB="0" anchor="ctr"/>
                </a:tc>
                <a:tc>
                  <a:txBody>
                    <a:bodyPr/>
                    <a:lstStyle/>
                    <a:p>
                      <a:pPr algn="ctr">
                        <a:lnSpc>
                          <a:spcPct val="107000"/>
                        </a:lnSpc>
                        <a:spcAft>
                          <a:spcPts val="0"/>
                        </a:spcAft>
                      </a:pPr>
                      <a:r>
                        <a:rPr lang="es-EC" sz="1300">
                          <a:effectLst/>
                        </a:rPr>
                        <a:t>24 HORAS</a:t>
                      </a:r>
                      <a:endParaRPr lang="es-EC" sz="1300">
                        <a:effectLst/>
                        <a:latin typeface="Times New Roman" panose="02020603050405020304" pitchFamily="18" charset="0"/>
                        <a:ea typeface="Times New Roman" panose="02020603050405020304" pitchFamily="18" charset="0"/>
                      </a:endParaRPr>
                    </a:p>
                  </a:txBody>
                  <a:tcPr marL="48341" marR="48341" marT="10359" marB="0" anchor="ctr"/>
                </a:tc>
                <a:tc>
                  <a:txBody>
                    <a:bodyPr/>
                    <a:lstStyle/>
                    <a:p>
                      <a:pPr algn="ctr">
                        <a:lnSpc>
                          <a:spcPct val="107000"/>
                        </a:lnSpc>
                        <a:spcAft>
                          <a:spcPts val="0"/>
                        </a:spcAft>
                      </a:pPr>
                      <a:r>
                        <a:rPr lang="es-EC" sz="1300">
                          <a:effectLst/>
                        </a:rPr>
                        <a:t>SIN ARMA</a:t>
                      </a:r>
                      <a:endParaRPr lang="es-EC" sz="1300">
                        <a:effectLst/>
                        <a:latin typeface="Times New Roman" panose="02020603050405020304" pitchFamily="18" charset="0"/>
                        <a:ea typeface="Times New Roman" panose="02020603050405020304" pitchFamily="18" charset="0"/>
                      </a:endParaRPr>
                    </a:p>
                  </a:txBody>
                  <a:tcPr marL="48341" marR="48341" marT="10359" marB="0" anchor="ctr"/>
                </a:tc>
                <a:extLst>
                  <a:ext uri="{0D108BD9-81ED-4DB2-BD59-A6C34878D82A}">
                    <a16:rowId xmlns:a16="http://schemas.microsoft.com/office/drawing/2014/main" val="10002"/>
                  </a:ext>
                </a:extLst>
              </a:tr>
              <a:tr h="242701">
                <a:tc>
                  <a:txBody>
                    <a:bodyPr/>
                    <a:lstStyle/>
                    <a:p>
                      <a:pPr algn="ctr">
                        <a:lnSpc>
                          <a:spcPct val="107000"/>
                        </a:lnSpc>
                        <a:spcAft>
                          <a:spcPts val="0"/>
                        </a:spcAft>
                      </a:pPr>
                      <a:r>
                        <a:rPr lang="es-EC" sz="1300">
                          <a:effectLst/>
                        </a:rPr>
                        <a:t>3</a:t>
                      </a:r>
                      <a:endParaRPr lang="es-EC" sz="1300">
                        <a:effectLst/>
                        <a:latin typeface="Times New Roman" panose="02020603050405020304" pitchFamily="18" charset="0"/>
                        <a:ea typeface="Times New Roman" panose="02020603050405020304" pitchFamily="18" charset="0"/>
                      </a:endParaRPr>
                    </a:p>
                  </a:txBody>
                  <a:tcPr marL="48341" marR="48341" marT="10359" marB="0" anchor="ctr"/>
                </a:tc>
                <a:tc>
                  <a:txBody>
                    <a:bodyPr/>
                    <a:lstStyle/>
                    <a:p>
                      <a:pPr>
                        <a:lnSpc>
                          <a:spcPct val="107000"/>
                        </a:lnSpc>
                        <a:spcAft>
                          <a:spcPts val="0"/>
                        </a:spcAft>
                      </a:pPr>
                      <a:r>
                        <a:rPr lang="es-EC" sz="1300">
                          <a:effectLst/>
                        </a:rPr>
                        <a:t>PARQUE ICHIMBIA</a:t>
                      </a:r>
                      <a:endParaRPr lang="es-EC" sz="1300">
                        <a:effectLst/>
                        <a:latin typeface="Times New Roman" panose="02020603050405020304" pitchFamily="18" charset="0"/>
                        <a:ea typeface="Times New Roman" panose="02020603050405020304" pitchFamily="18" charset="0"/>
                      </a:endParaRPr>
                    </a:p>
                  </a:txBody>
                  <a:tcPr marL="48341" marR="48341" marT="10359" marB="0" anchor="ctr"/>
                </a:tc>
                <a:tc>
                  <a:txBody>
                    <a:bodyPr/>
                    <a:lstStyle/>
                    <a:p>
                      <a:pPr algn="ctr">
                        <a:lnSpc>
                          <a:spcPct val="107000"/>
                        </a:lnSpc>
                        <a:spcAft>
                          <a:spcPts val="0"/>
                        </a:spcAft>
                      </a:pPr>
                      <a:r>
                        <a:rPr lang="es-EC" sz="1300">
                          <a:effectLst/>
                        </a:rPr>
                        <a:t>2</a:t>
                      </a:r>
                      <a:endParaRPr lang="es-EC" sz="1300">
                        <a:effectLst/>
                        <a:latin typeface="Times New Roman" panose="02020603050405020304" pitchFamily="18" charset="0"/>
                        <a:ea typeface="Times New Roman" panose="02020603050405020304" pitchFamily="18" charset="0"/>
                      </a:endParaRPr>
                    </a:p>
                  </a:txBody>
                  <a:tcPr marL="48341" marR="48341" marT="10359" marB="0" anchor="ctr"/>
                </a:tc>
                <a:tc>
                  <a:txBody>
                    <a:bodyPr/>
                    <a:lstStyle/>
                    <a:p>
                      <a:pPr algn="ctr">
                        <a:lnSpc>
                          <a:spcPct val="107000"/>
                        </a:lnSpc>
                        <a:spcAft>
                          <a:spcPts val="0"/>
                        </a:spcAft>
                      </a:pPr>
                      <a:r>
                        <a:rPr lang="es-EC" sz="1300">
                          <a:effectLst/>
                        </a:rPr>
                        <a:t>12 HORAS</a:t>
                      </a:r>
                      <a:endParaRPr lang="es-EC" sz="1300">
                        <a:effectLst/>
                        <a:latin typeface="Times New Roman" panose="02020603050405020304" pitchFamily="18" charset="0"/>
                        <a:ea typeface="Times New Roman" panose="02020603050405020304" pitchFamily="18" charset="0"/>
                      </a:endParaRPr>
                    </a:p>
                  </a:txBody>
                  <a:tcPr marL="48341" marR="48341" marT="10359" marB="0" anchor="ctr"/>
                </a:tc>
                <a:tc>
                  <a:txBody>
                    <a:bodyPr/>
                    <a:lstStyle/>
                    <a:p>
                      <a:pPr algn="ctr">
                        <a:lnSpc>
                          <a:spcPct val="107000"/>
                        </a:lnSpc>
                        <a:spcAft>
                          <a:spcPts val="0"/>
                        </a:spcAft>
                      </a:pPr>
                      <a:r>
                        <a:rPr lang="es-EC" sz="1300">
                          <a:effectLst/>
                        </a:rPr>
                        <a:t>SIN ARMA</a:t>
                      </a:r>
                      <a:endParaRPr lang="es-EC" sz="1300">
                        <a:effectLst/>
                        <a:latin typeface="Times New Roman" panose="02020603050405020304" pitchFamily="18" charset="0"/>
                        <a:ea typeface="Times New Roman" panose="02020603050405020304" pitchFamily="18" charset="0"/>
                      </a:endParaRPr>
                    </a:p>
                  </a:txBody>
                  <a:tcPr marL="48341" marR="48341" marT="10359" marB="0" anchor="ctr"/>
                </a:tc>
                <a:extLst>
                  <a:ext uri="{0D108BD9-81ED-4DB2-BD59-A6C34878D82A}">
                    <a16:rowId xmlns:a16="http://schemas.microsoft.com/office/drawing/2014/main" val="10003"/>
                  </a:ext>
                </a:extLst>
              </a:tr>
              <a:tr h="445140">
                <a:tc>
                  <a:txBody>
                    <a:bodyPr/>
                    <a:lstStyle/>
                    <a:p>
                      <a:pPr algn="ctr">
                        <a:lnSpc>
                          <a:spcPct val="107000"/>
                        </a:lnSpc>
                        <a:spcAft>
                          <a:spcPts val="0"/>
                        </a:spcAft>
                      </a:pPr>
                      <a:r>
                        <a:rPr lang="es-EC" sz="1300">
                          <a:effectLst/>
                        </a:rPr>
                        <a:t>4</a:t>
                      </a:r>
                      <a:endParaRPr lang="es-EC" sz="1300">
                        <a:effectLst/>
                        <a:latin typeface="Times New Roman" panose="02020603050405020304" pitchFamily="18" charset="0"/>
                        <a:ea typeface="Times New Roman" panose="02020603050405020304" pitchFamily="18" charset="0"/>
                      </a:endParaRPr>
                    </a:p>
                  </a:txBody>
                  <a:tcPr marL="48341" marR="48341" marT="10359" marB="0" anchor="ctr"/>
                </a:tc>
                <a:tc>
                  <a:txBody>
                    <a:bodyPr/>
                    <a:lstStyle/>
                    <a:p>
                      <a:pPr>
                        <a:lnSpc>
                          <a:spcPct val="107000"/>
                        </a:lnSpc>
                        <a:spcAft>
                          <a:spcPts val="0"/>
                        </a:spcAft>
                      </a:pPr>
                      <a:r>
                        <a:rPr lang="es-EC" sz="1300">
                          <a:effectLst/>
                        </a:rPr>
                        <a:t>PARQUE DEL NIÑO Y DE LA MUJER</a:t>
                      </a:r>
                      <a:endParaRPr lang="es-EC" sz="1300">
                        <a:effectLst/>
                        <a:latin typeface="Times New Roman" panose="02020603050405020304" pitchFamily="18" charset="0"/>
                        <a:ea typeface="Times New Roman" panose="02020603050405020304" pitchFamily="18" charset="0"/>
                      </a:endParaRPr>
                    </a:p>
                  </a:txBody>
                  <a:tcPr marL="48341" marR="48341" marT="10359" marB="0" anchor="ctr"/>
                </a:tc>
                <a:tc>
                  <a:txBody>
                    <a:bodyPr/>
                    <a:lstStyle/>
                    <a:p>
                      <a:pPr algn="ctr">
                        <a:lnSpc>
                          <a:spcPct val="107000"/>
                        </a:lnSpc>
                        <a:spcAft>
                          <a:spcPts val="0"/>
                        </a:spcAft>
                      </a:pPr>
                      <a:r>
                        <a:rPr lang="es-EC" sz="1300">
                          <a:effectLst/>
                        </a:rPr>
                        <a:t>2</a:t>
                      </a:r>
                      <a:endParaRPr lang="es-EC" sz="1300">
                        <a:effectLst/>
                        <a:latin typeface="Times New Roman" panose="02020603050405020304" pitchFamily="18" charset="0"/>
                        <a:ea typeface="Times New Roman" panose="02020603050405020304" pitchFamily="18" charset="0"/>
                      </a:endParaRPr>
                    </a:p>
                  </a:txBody>
                  <a:tcPr marL="48341" marR="48341" marT="10359" marB="0" anchor="ctr"/>
                </a:tc>
                <a:tc>
                  <a:txBody>
                    <a:bodyPr/>
                    <a:lstStyle/>
                    <a:p>
                      <a:pPr algn="ctr">
                        <a:lnSpc>
                          <a:spcPct val="107000"/>
                        </a:lnSpc>
                        <a:spcAft>
                          <a:spcPts val="0"/>
                        </a:spcAft>
                      </a:pPr>
                      <a:r>
                        <a:rPr lang="es-EC" sz="1300">
                          <a:effectLst/>
                        </a:rPr>
                        <a:t>24 HORAS</a:t>
                      </a:r>
                      <a:endParaRPr lang="es-EC" sz="1300">
                        <a:effectLst/>
                        <a:latin typeface="Times New Roman" panose="02020603050405020304" pitchFamily="18" charset="0"/>
                        <a:ea typeface="Times New Roman" panose="02020603050405020304" pitchFamily="18" charset="0"/>
                      </a:endParaRPr>
                    </a:p>
                  </a:txBody>
                  <a:tcPr marL="48341" marR="48341" marT="10359" marB="0" anchor="ctr"/>
                </a:tc>
                <a:tc>
                  <a:txBody>
                    <a:bodyPr/>
                    <a:lstStyle/>
                    <a:p>
                      <a:pPr algn="ctr">
                        <a:lnSpc>
                          <a:spcPct val="107000"/>
                        </a:lnSpc>
                        <a:spcAft>
                          <a:spcPts val="0"/>
                        </a:spcAft>
                      </a:pPr>
                      <a:r>
                        <a:rPr lang="es-EC" sz="1300">
                          <a:effectLst/>
                        </a:rPr>
                        <a:t>SIN ARMA</a:t>
                      </a:r>
                      <a:endParaRPr lang="es-EC" sz="1300">
                        <a:effectLst/>
                        <a:latin typeface="Times New Roman" panose="02020603050405020304" pitchFamily="18" charset="0"/>
                        <a:ea typeface="Times New Roman" panose="02020603050405020304" pitchFamily="18" charset="0"/>
                      </a:endParaRPr>
                    </a:p>
                  </a:txBody>
                  <a:tcPr marL="48341" marR="48341" marT="10359" marB="0" anchor="ctr"/>
                </a:tc>
                <a:extLst>
                  <a:ext uri="{0D108BD9-81ED-4DB2-BD59-A6C34878D82A}">
                    <a16:rowId xmlns:a16="http://schemas.microsoft.com/office/drawing/2014/main" val="10004"/>
                  </a:ext>
                </a:extLst>
              </a:tr>
              <a:tr h="250329">
                <a:tc>
                  <a:txBody>
                    <a:bodyPr/>
                    <a:lstStyle/>
                    <a:p>
                      <a:pPr algn="ctr">
                        <a:lnSpc>
                          <a:spcPct val="107000"/>
                        </a:lnSpc>
                        <a:spcAft>
                          <a:spcPts val="0"/>
                        </a:spcAft>
                      </a:pPr>
                      <a:r>
                        <a:rPr lang="es-EC" sz="1300">
                          <a:effectLst/>
                        </a:rPr>
                        <a:t>5</a:t>
                      </a:r>
                      <a:endParaRPr lang="es-EC" sz="1300">
                        <a:effectLst/>
                        <a:latin typeface="Times New Roman" panose="02020603050405020304" pitchFamily="18" charset="0"/>
                        <a:ea typeface="Times New Roman" panose="02020603050405020304" pitchFamily="18" charset="0"/>
                      </a:endParaRPr>
                    </a:p>
                  </a:txBody>
                  <a:tcPr marL="48341" marR="48341" marT="10359" marB="0" anchor="ctr"/>
                </a:tc>
                <a:tc>
                  <a:txBody>
                    <a:bodyPr/>
                    <a:lstStyle/>
                    <a:p>
                      <a:pPr>
                        <a:lnSpc>
                          <a:spcPct val="107000"/>
                        </a:lnSpc>
                        <a:spcAft>
                          <a:spcPts val="0"/>
                        </a:spcAft>
                      </a:pPr>
                      <a:r>
                        <a:rPr lang="es-EC" sz="1300">
                          <a:effectLst/>
                        </a:rPr>
                        <a:t>PARQUE LAS CUADRAS</a:t>
                      </a:r>
                      <a:endParaRPr lang="es-EC" sz="1300">
                        <a:effectLst/>
                        <a:latin typeface="Times New Roman" panose="02020603050405020304" pitchFamily="18" charset="0"/>
                        <a:ea typeface="Times New Roman" panose="02020603050405020304" pitchFamily="18" charset="0"/>
                      </a:endParaRPr>
                    </a:p>
                  </a:txBody>
                  <a:tcPr marL="48341" marR="48341" marT="10359" marB="0" anchor="ctr"/>
                </a:tc>
                <a:tc>
                  <a:txBody>
                    <a:bodyPr/>
                    <a:lstStyle/>
                    <a:p>
                      <a:pPr algn="ctr">
                        <a:lnSpc>
                          <a:spcPct val="107000"/>
                        </a:lnSpc>
                        <a:spcAft>
                          <a:spcPts val="0"/>
                        </a:spcAft>
                      </a:pPr>
                      <a:r>
                        <a:rPr lang="es-EC" sz="1300">
                          <a:effectLst/>
                        </a:rPr>
                        <a:t>1</a:t>
                      </a:r>
                      <a:endParaRPr lang="es-EC" sz="1300">
                        <a:effectLst/>
                        <a:latin typeface="Times New Roman" panose="02020603050405020304" pitchFamily="18" charset="0"/>
                        <a:ea typeface="Times New Roman" panose="02020603050405020304" pitchFamily="18" charset="0"/>
                      </a:endParaRPr>
                    </a:p>
                  </a:txBody>
                  <a:tcPr marL="48341" marR="48341" marT="10359" marB="0" anchor="ctr"/>
                </a:tc>
                <a:tc>
                  <a:txBody>
                    <a:bodyPr/>
                    <a:lstStyle/>
                    <a:p>
                      <a:pPr algn="ctr">
                        <a:lnSpc>
                          <a:spcPct val="107000"/>
                        </a:lnSpc>
                        <a:spcAft>
                          <a:spcPts val="0"/>
                        </a:spcAft>
                      </a:pPr>
                      <a:r>
                        <a:rPr lang="es-EC" sz="1300">
                          <a:effectLst/>
                        </a:rPr>
                        <a:t>24 HORAS</a:t>
                      </a:r>
                      <a:endParaRPr lang="es-EC" sz="1300">
                        <a:effectLst/>
                        <a:latin typeface="Times New Roman" panose="02020603050405020304" pitchFamily="18" charset="0"/>
                        <a:ea typeface="Times New Roman" panose="02020603050405020304" pitchFamily="18" charset="0"/>
                      </a:endParaRPr>
                    </a:p>
                  </a:txBody>
                  <a:tcPr marL="48341" marR="48341" marT="10359" marB="0" anchor="ctr"/>
                </a:tc>
                <a:tc>
                  <a:txBody>
                    <a:bodyPr/>
                    <a:lstStyle/>
                    <a:p>
                      <a:pPr algn="ctr">
                        <a:lnSpc>
                          <a:spcPct val="107000"/>
                        </a:lnSpc>
                        <a:spcAft>
                          <a:spcPts val="0"/>
                        </a:spcAft>
                      </a:pPr>
                      <a:r>
                        <a:rPr lang="es-EC" sz="1300">
                          <a:effectLst/>
                        </a:rPr>
                        <a:t>SIN ARMA</a:t>
                      </a:r>
                      <a:endParaRPr lang="es-EC" sz="1300">
                        <a:effectLst/>
                        <a:latin typeface="Times New Roman" panose="02020603050405020304" pitchFamily="18" charset="0"/>
                        <a:ea typeface="Times New Roman" panose="02020603050405020304" pitchFamily="18" charset="0"/>
                      </a:endParaRPr>
                    </a:p>
                  </a:txBody>
                  <a:tcPr marL="48341" marR="48341" marT="10359" marB="0" anchor="ctr"/>
                </a:tc>
                <a:extLst>
                  <a:ext uri="{0D108BD9-81ED-4DB2-BD59-A6C34878D82A}">
                    <a16:rowId xmlns:a16="http://schemas.microsoft.com/office/drawing/2014/main" val="10005"/>
                  </a:ext>
                </a:extLst>
              </a:tr>
              <a:tr h="445140">
                <a:tc>
                  <a:txBody>
                    <a:bodyPr/>
                    <a:lstStyle/>
                    <a:p>
                      <a:pPr algn="ctr">
                        <a:lnSpc>
                          <a:spcPct val="107000"/>
                        </a:lnSpc>
                        <a:spcAft>
                          <a:spcPts val="0"/>
                        </a:spcAft>
                      </a:pPr>
                      <a:r>
                        <a:rPr lang="es-EC" sz="1300">
                          <a:effectLst/>
                        </a:rPr>
                        <a:t>6</a:t>
                      </a:r>
                      <a:endParaRPr lang="es-EC" sz="1300">
                        <a:effectLst/>
                        <a:latin typeface="Times New Roman" panose="02020603050405020304" pitchFamily="18" charset="0"/>
                        <a:ea typeface="Times New Roman" panose="02020603050405020304" pitchFamily="18" charset="0"/>
                      </a:endParaRPr>
                    </a:p>
                  </a:txBody>
                  <a:tcPr marL="48341" marR="48341" marT="10359" marB="0" anchor="ctr"/>
                </a:tc>
                <a:tc>
                  <a:txBody>
                    <a:bodyPr/>
                    <a:lstStyle/>
                    <a:p>
                      <a:pPr>
                        <a:lnSpc>
                          <a:spcPct val="107000"/>
                        </a:lnSpc>
                        <a:spcAft>
                          <a:spcPts val="0"/>
                        </a:spcAft>
                      </a:pPr>
                      <a:r>
                        <a:rPr lang="es-EC" sz="1300">
                          <a:effectLst/>
                        </a:rPr>
                        <a:t>PARQUE METRO NORTE GUANGUILTAGUA</a:t>
                      </a:r>
                      <a:endParaRPr lang="es-EC" sz="1300">
                        <a:effectLst/>
                        <a:latin typeface="Times New Roman" panose="02020603050405020304" pitchFamily="18" charset="0"/>
                        <a:ea typeface="Times New Roman" panose="02020603050405020304" pitchFamily="18" charset="0"/>
                      </a:endParaRPr>
                    </a:p>
                  </a:txBody>
                  <a:tcPr marL="48341" marR="48341" marT="10359" marB="0" anchor="ctr"/>
                </a:tc>
                <a:tc>
                  <a:txBody>
                    <a:bodyPr/>
                    <a:lstStyle/>
                    <a:p>
                      <a:pPr algn="ctr">
                        <a:lnSpc>
                          <a:spcPct val="107000"/>
                        </a:lnSpc>
                        <a:spcAft>
                          <a:spcPts val="0"/>
                        </a:spcAft>
                      </a:pPr>
                      <a:r>
                        <a:rPr lang="es-EC" sz="1300">
                          <a:effectLst/>
                        </a:rPr>
                        <a:t>3</a:t>
                      </a:r>
                      <a:endParaRPr lang="es-EC" sz="1300">
                        <a:effectLst/>
                        <a:latin typeface="Times New Roman" panose="02020603050405020304" pitchFamily="18" charset="0"/>
                        <a:ea typeface="Times New Roman" panose="02020603050405020304" pitchFamily="18" charset="0"/>
                      </a:endParaRPr>
                    </a:p>
                  </a:txBody>
                  <a:tcPr marL="48341" marR="48341" marT="10359" marB="0" anchor="ctr"/>
                </a:tc>
                <a:tc>
                  <a:txBody>
                    <a:bodyPr/>
                    <a:lstStyle/>
                    <a:p>
                      <a:pPr algn="ctr">
                        <a:lnSpc>
                          <a:spcPct val="107000"/>
                        </a:lnSpc>
                        <a:spcAft>
                          <a:spcPts val="0"/>
                        </a:spcAft>
                      </a:pPr>
                      <a:r>
                        <a:rPr lang="es-EC" sz="1300">
                          <a:effectLst/>
                        </a:rPr>
                        <a:t>24 HORAS</a:t>
                      </a:r>
                      <a:endParaRPr lang="es-EC" sz="1300">
                        <a:effectLst/>
                        <a:latin typeface="Times New Roman" panose="02020603050405020304" pitchFamily="18" charset="0"/>
                        <a:ea typeface="Times New Roman" panose="02020603050405020304" pitchFamily="18" charset="0"/>
                      </a:endParaRPr>
                    </a:p>
                  </a:txBody>
                  <a:tcPr marL="48341" marR="48341" marT="10359" marB="0" anchor="ctr"/>
                </a:tc>
                <a:tc>
                  <a:txBody>
                    <a:bodyPr/>
                    <a:lstStyle/>
                    <a:p>
                      <a:pPr algn="ctr">
                        <a:lnSpc>
                          <a:spcPct val="107000"/>
                        </a:lnSpc>
                        <a:spcAft>
                          <a:spcPts val="0"/>
                        </a:spcAft>
                      </a:pPr>
                      <a:r>
                        <a:rPr lang="es-EC" sz="1300">
                          <a:effectLst/>
                        </a:rPr>
                        <a:t>SIN ARMA</a:t>
                      </a:r>
                      <a:endParaRPr lang="es-EC" sz="1300">
                        <a:effectLst/>
                        <a:latin typeface="Times New Roman" panose="02020603050405020304" pitchFamily="18" charset="0"/>
                        <a:ea typeface="Times New Roman" panose="02020603050405020304" pitchFamily="18" charset="0"/>
                      </a:endParaRPr>
                    </a:p>
                  </a:txBody>
                  <a:tcPr marL="48341" marR="48341" marT="10359" marB="0" anchor="ctr"/>
                </a:tc>
                <a:extLst>
                  <a:ext uri="{0D108BD9-81ED-4DB2-BD59-A6C34878D82A}">
                    <a16:rowId xmlns:a16="http://schemas.microsoft.com/office/drawing/2014/main" val="10006"/>
                  </a:ext>
                </a:extLst>
              </a:tr>
              <a:tr h="445140">
                <a:tc>
                  <a:txBody>
                    <a:bodyPr/>
                    <a:lstStyle/>
                    <a:p>
                      <a:pPr algn="ctr">
                        <a:lnSpc>
                          <a:spcPct val="107000"/>
                        </a:lnSpc>
                        <a:spcAft>
                          <a:spcPts val="0"/>
                        </a:spcAft>
                      </a:pPr>
                      <a:r>
                        <a:rPr lang="es-EC" sz="1300">
                          <a:effectLst/>
                        </a:rPr>
                        <a:t>7</a:t>
                      </a:r>
                      <a:endParaRPr lang="es-EC" sz="1300">
                        <a:effectLst/>
                        <a:latin typeface="Times New Roman" panose="02020603050405020304" pitchFamily="18" charset="0"/>
                        <a:ea typeface="Times New Roman" panose="02020603050405020304" pitchFamily="18" charset="0"/>
                      </a:endParaRPr>
                    </a:p>
                  </a:txBody>
                  <a:tcPr marL="48341" marR="48341" marT="10359" marB="0" anchor="ctr"/>
                </a:tc>
                <a:tc>
                  <a:txBody>
                    <a:bodyPr/>
                    <a:lstStyle/>
                    <a:p>
                      <a:pPr>
                        <a:lnSpc>
                          <a:spcPct val="107000"/>
                        </a:lnSpc>
                        <a:spcAft>
                          <a:spcPts val="0"/>
                        </a:spcAft>
                      </a:pPr>
                      <a:r>
                        <a:rPr lang="es-EC" sz="1300">
                          <a:effectLst/>
                        </a:rPr>
                        <a:t>PARQUE ALGARROBOS- CHAQUIÑAN</a:t>
                      </a:r>
                      <a:endParaRPr lang="es-EC" sz="1300">
                        <a:effectLst/>
                        <a:latin typeface="Times New Roman" panose="02020603050405020304" pitchFamily="18" charset="0"/>
                        <a:ea typeface="Times New Roman" panose="02020603050405020304" pitchFamily="18" charset="0"/>
                      </a:endParaRPr>
                    </a:p>
                  </a:txBody>
                  <a:tcPr marL="48341" marR="48341" marT="10359" marB="0" anchor="ctr"/>
                </a:tc>
                <a:tc>
                  <a:txBody>
                    <a:bodyPr/>
                    <a:lstStyle/>
                    <a:p>
                      <a:pPr algn="ctr">
                        <a:lnSpc>
                          <a:spcPct val="107000"/>
                        </a:lnSpc>
                        <a:spcAft>
                          <a:spcPts val="0"/>
                        </a:spcAft>
                      </a:pPr>
                      <a:r>
                        <a:rPr lang="es-EC" sz="1300">
                          <a:effectLst/>
                        </a:rPr>
                        <a:t>7</a:t>
                      </a:r>
                      <a:endParaRPr lang="es-EC" sz="1300">
                        <a:effectLst/>
                        <a:latin typeface="Times New Roman" panose="02020603050405020304" pitchFamily="18" charset="0"/>
                        <a:ea typeface="Times New Roman" panose="02020603050405020304" pitchFamily="18" charset="0"/>
                      </a:endParaRPr>
                    </a:p>
                  </a:txBody>
                  <a:tcPr marL="48341" marR="48341" marT="10359" marB="0" anchor="ctr"/>
                </a:tc>
                <a:tc>
                  <a:txBody>
                    <a:bodyPr/>
                    <a:lstStyle/>
                    <a:p>
                      <a:pPr algn="ctr">
                        <a:lnSpc>
                          <a:spcPct val="107000"/>
                        </a:lnSpc>
                        <a:spcAft>
                          <a:spcPts val="0"/>
                        </a:spcAft>
                      </a:pPr>
                      <a:r>
                        <a:rPr lang="es-EC" sz="1300">
                          <a:effectLst/>
                        </a:rPr>
                        <a:t>24 HORAS</a:t>
                      </a:r>
                      <a:endParaRPr lang="es-EC" sz="1300">
                        <a:effectLst/>
                        <a:latin typeface="Times New Roman" panose="02020603050405020304" pitchFamily="18" charset="0"/>
                        <a:ea typeface="Times New Roman" panose="02020603050405020304" pitchFamily="18" charset="0"/>
                      </a:endParaRPr>
                    </a:p>
                  </a:txBody>
                  <a:tcPr marL="48341" marR="48341" marT="10359" marB="0" anchor="ctr"/>
                </a:tc>
                <a:tc>
                  <a:txBody>
                    <a:bodyPr/>
                    <a:lstStyle/>
                    <a:p>
                      <a:pPr algn="ctr">
                        <a:lnSpc>
                          <a:spcPct val="107000"/>
                        </a:lnSpc>
                        <a:spcAft>
                          <a:spcPts val="0"/>
                        </a:spcAft>
                      </a:pPr>
                      <a:r>
                        <a:rPr lang="es-EC" sz="1300">
                          <a:effectLst/>
                        </a:rPr>
                        <a:t>SIN ARMA</a:t>
                      </a:r>
                      <a:endParaRPr lang="es-EC" sz="1300">
                        <a:effectLst/>
                        <a:latin typeface="Times New Roman" panose="02020603050405020304" pitchFamily="18" charset="0"/>
                        <a:ea typeface="Times New Roman" panose="02020603050405020304" pitchFamily="18" charset="0"/>
                      </a:endParaRPr>
                    </a:p>
                  </a:txBody>
                  <a:tcPr marL="48341" marR="48341" marT="10359" marB="0" anchor="ctr"/>
                </a:tc>
                <a:extLst>
                  <a:ext uri="{0D108BD9-81ED-4DB2-BD59-A6C34878D82A}">
                    <a16:rowId xmlns:a16="http://schemas.microsoft.com/office/drawing/2014/main" val="10007"/>
                  </a:ext>
                </a:extLst>
              </a:tr>
              <a:tr h="250329">
                <a:tc>
                  <a:txBody>
                    <a:bodyPr/>
                    <a:lstStyle/>
                    <a:p>
                      <a:pPr algn="ctr">
                        <a:lnSpc>
                          <a:spcPct val="107000"/>
                        </a:lnSpc>
                        <a:spcAft>
                          <a:spcPts val="0"/>
                        </a:spcAft>
                      </a:pPr>
                      <a:r>
                        <a:rPr lang="es-EC" sz="1300">
                          <a:effectLst/>
                        </a:rPr>
                        <a:t>8</a:t>
                      </a:r>
                      <a:endParaRPr lang="es-EC" sz="1300">
                        <a:effectLst/>
                        <a:latin typeface="Times New Roman" panose="02020603050405020304" pitchFamily="18" charset="0"/>
                        <a:ea typeface="Times New Roman" panose="02020603050405020304" pitchFamily="18" charset="0"/>
                      </a:endParaRPr>
                    </a:p>
                  </a:txBody>
                  <a:tcPr marL="48341" marR="48341" marT="10359" marB="0" anchor="ctr"/>
                </a:tc>
                <a:tc>
                  <a:txBody>
                    <a:bodyPr/>
                    <a:lstStyle/>
                    <a:p>
                      <a:pPr>
                        <a:lnSpc>
                          <a:spcPct val="107000"/>
                        </a:lnSpc>
                        <a:spcAft>
                          <a:spcPts val="0"/>
                        </a:spcAft>
                      </a:pPr>
                      <a:r>
                        <a:rPr lang="es-EC" sz="1300">
                          <a:effectLst/>
                        </a:rPr>
                        <a:t>PARQUE PADRE CAROLO</a:t>
                      </a:r>
                      <a:endParaRPr lang="es-EC" sz="1300">
                        <a:effectLst/>
                        <a:latin typeface="Times New Roman" panose="02020603050405020304" pitchFamily="18" charset="0"/>
                        <a:ea typeface="Times New Roman" panose="02020603050405020304" pitchFamily="18" charset="0"/>
                      </a:endParaRPr>
                    </a:p>
                  </a:txBody>
                  <a:tcPr marL="48341" marR="48341" marT="10359" marB="0" anchor="ctr"/>
                </a:tc>
                <a:tc>
                  <a:txBody>
                    <a:bodyPr/>
                    <a:lstStyle/>
                    <a:p>
                      <a:pPr algn="ctr">
                        <a:lnSpc>
                          <a:spcPct val="107000"/>
                        </a:lnSpc>
                        <a:spcAft>
                          <a:spcPts val="0"/>
                        </a:spcAft>
                      </a:pPr>
                      <a:r>
                        <a:rPr lang="es-EC" sz="1300">
                          <a:effectLst/>
                        </a:rPr>
                        <a:t>2</a:t>
                      </a:r>
                      <a:endParaRPr lang="es-EC" sz="1300">
                        <a:effectLst/>
                        <a:latin typeface="Times New Roman" panose="02020603050405020304" pitchFamily="18" charset="0"/>
                        <a:ea typeface="Times New Roman" panose="02020603050405020304" pitchFamily="18" charset="0"/>
                      </a:endParaRPr>
                    </a:p>
                  </a:txBody>
                  <a:tcPr marL="48341" marR="48341" marT="10359" marB="0" anchor="ctr"/>
                </a:tc>
                <a:tc>
                  <a:txBody>
                    <a:bodyPr/>
                    <a:lstStyle/>
                    <a:p>
                      <a:pPr algn="ctr">
                        <a:lnSpc>
                          <a:spcPct val="107000"/>
                        </a:lnSpc>
                        <a:spcAft>
                          <a:spcPts val="0"/>
                        </a:spcAft>
                      </a:pPr>
                      <a:r>
                        <a:rPr lang="es-EC" sz="1300">
                          <a:effectLst/>
                        </a:rPr>
                        <a:t>24 HORAS</a:t>
                      </a:r>
                      <a:endParaRPr lang="es-EC" sz="1300">
                        <a:effectLst/>
                        <a:latin typeface="Times New Roman" panose="02020603050405020304" pitchFamily="18" charset="0"/>
                        <a:ea typeface="Times New Roman" panose="02020603050405020304" pitchFamily="18" charset="0"/>
                      </a:endParaRPr>
                    </a:p>
                  </a:txBody>
                  <a:tcPr marL="48341" marR="48341" marT="10359" marB="0" anchor="ctr"/>
                </a:tc>
                <a:tc>
                  <a:txBody>
                    <a:bodyPr/>
                    <a:lstStyle/>
                    <a:p>
                      <a:pPr algn="ctr">
                        <a:lnSpc>
                          <a:spcPct val="107000"/>
                        </a:lnSpc>
                        <a:spcAft>
                          <a:spcPts val="0"/>
                        </a:spcAft>
                      </a:pPr>
                      <a:r>
                        <a:rPr lang="es-EC" sz="1300">
                          <a:effectLst/>
                        </a:rPr>
                        <a:t>SIN ARMA</a:t>
                      </a:r>
                      <a:endParaRPr lang="es-EC" sz="1300">
                        <a:effectLst/>
                        <a:latin typeface="Times New Roman" panose="02020603050405020304" pitchFamily="18" charset="0"/>
                        <a:ea typeface="Times New Roman" panose="02020603050405020304" pitchFamily="18" charset="0"/>
                      </a:endParaRPr>
                    </a:p>
                  </a:txBody>
                  <a:tcPr marL="48341" marR="48341" marT="10359" marB="0" anchor="ctr"/>
                </a:tc>
                <a:extLst>
                  <a:ext uri="{0D108BD9-81ED-4DB2-BD59-A6C34878D82A}">
                    <a16:rowId xmlns:a16="http://schemas.microsoft.com/office/drawing/2014/main" val="10008"/>
                  </a:ext>
                </a:extLst>
              </a:tr>
              <a:tr h="250329">
                <a:tc>
                  <a:txBody>
                    <a:bodyPr/>
                    <a:lstStyle/>
                    <a:p>
                      <a:pPr algn="ctr">
                        <a:lnSpc>
                          <a:spcPct val="107000"/>
                        </a:lnSpc>
                        <a:spcAft>
                          <a:spcPts val="0"/>
                        </a:spcAft>
                      </a:pPr>
                      <a:r>
                        <a:rPr lang="es-EC" sz="1300">
                          <a:effectLst/>
                        </a:rPr>
                        <a:t>9</a:t>
                      </a:r>
                      <a:endParaRPr lang="es-EC" sz="1300">
                        <a:effectLst/>
                        <a:latin typeface="Times New Roman" panose="02020603050405020304" pitchFamily="18" charset="0"/>
                        <a:ea typeface="Times New Roman" panose="02020603050405020304" pitchFamily="18" charset="0"/>
                      </a:endParaRPr>
                    </a:p>
                  </a:txBody>
                  <a:tcPr marL="48341" marR="48341" marT="10359" marB="0" anchor="ctr"/>
                </a:tc>
                <a:tc>
                  <a:txBody>
                    <a:bodyPr/>
                    <a:lstStyle/>
                    <a:p>
                      <a:pPr>
                        <a:lnSpc>
                          <a:spcPct val="107000"/>
                        </a:lnSpc>
                        <a:spcAft>
                          <a:spcPts val="0"/>
                        </a:spcAft>
                      </a:pPr>
                      <a:r>
                        <a:rPr lang="es-EC" sz="1300">
                          <a:effectLst/>
                        </a:rPr>
                        <a:t>PARQUE CUSCUNGO</a:t>
                      </a:r>
                      <a:endParaRPr lang="es-EC" sz="1300">
                        <a:effectLst/>
                        <a:latin typeface="Times New Roman" panose="02020603050405020304" pitchFamily="18" charset="0"/>
                        <a:ea typeface="Times New Roman" panose="02020603050405020304" pitchFamily="18" charset="0"/>
                      </a:endParaRPr>
                    </a:p>
                  </a:txBody>
                  <a:tcPr marL="48341" marR="48341" marT="10359" marB="0" anchor="ctr"/>
                </a:tc>
                <a:tc>
                  <a:txBody>
                    <a:bodyPr/>
                    <a:lstStyle/>
                    <a:p>
                      <a:pPr algn="ctr">
                        <a:lnSpc>
                          <a:spcPct val="107000"/>
                        </a:lnSpc>
                        <a:spcAft>
                          <a:spcPts val="0"/>
                        </a:spcAft>
                      </a:pPr>
                      <a:r>
                        <a:rPr lang="es-EC" sz="1300">
                          <a:effectLst/>
                        </a:rPr>
                        <a:t>1</a:t>
                      </a:r>
                      <a:endParaRPr lang="es-EC" sz="1300">
                        <a:effectLst/>
                        <a:latin typeface="Times New Roman" panose="02020603050405020304" pitchFamily="18" charset="0"/>
                        <a:ea typeface="Times New Roman" panose="02020603050405020304" pitchFamily="18" charset="0"/>
                      </a:endParaRPr>
                    </a:p>
                  </a:txBody>
                  <a:tcPr marL="48341" marR="48341" marT="10359" marB="0" anchor="ctr"/>
                </a:tc>
                <a:tc>
                  <a:txBody>
                    <a:bodyPr/>
                    <a:lstStyle/>
                    <a:p>
                      <a:pPr algn="ctr">
                        <a:lnSpc>
                          <a:spcPct val="107000"/>
                        </a:lnSpc>
                        <a:spcAft>
                          <a:spcPts val="0"/>
                        </a:spcAft>
                      </a:pPr>
                      <a:r>
                        <a:rPr lang="es-EC" sz="1300">
                          <a:effectLst/>
                        </a:rPr>
                        <a:t>24 HORAS</a:t>
                      </a:r>
                      <a:endParaRPr lang="es-EC" sz="1300">
                        <a:effectLst/>
                        <a:latin typeface="Times New Roman" panose="02020603050405020304" pitchFamily="18" charset="0"/>
                        <a:ea typeface="Times New Roman" panose="02020603050405020304" pitchFamily="18" charset="0"/>
                      </a:endParaRPr>
                    </a:p>
                  </a:txBody>
                  <a:tcPr marL="48341" marR="48341" marT="10359" marB="0" anchor="ctr"/>
                </a:tc>
                <a:tc>
                  <a:txBody>
                    <a:bodyPr/>
                    <a:lstStyle/>
                    <a:p>
                      <a:pPr algn="ctr">
                        <a:lnSpc>
                          <a:spcPct val="107000"/>
                        </a:lnSpc>
                        <a:spcAft>
                          <a:spcPts val="0"/>
                        </a:spcAft>
                      </a:pPr>
                      <a:r>
                        <a:rPr lang="es-EC" sz="1300">
                          <a:effectLst/>
                        </a:rPr>
                        <a:t>SIN ARMA</a:t>
                      </a:r>
                      <a:endParaRPr lang="es-EC" sz="1300">
                        <a:effectLst/>
                        <a:latin typeface="Times New Roman" panose="02020603050405020304" pitchFamily="18" charset="0"/>
                        <a:ea typeface="Times New Roman" panose="02020603050405020304" pitchFamily="18" charset="0"/>
                      </a:endParaRPr>
                    </a:p>
                  </a:txBody>
                  <a:tcPr marL="48341" marR="48341" marT="10359" marB="0" anchor="ctr"/>
                </a:tc>
                <a:extLst>
                  <a:ext uri="{0D108BD9-81ED-4DB2-BD59-A6C34878D82A}">
                    <a16:rowId xmlns:a16="http://schemas.microsoft.com/office/drawing/2014/main" val="10009"/>
                  </a:ext>
                </a:extLst>
              </a:tr>
              <a:tr h="250329">
                <a:tc>
                  <a:txBody>
                    <a:bodyPr/>
                    <a:lstStyle/>
                    <a:p>
                      <a:pPr algn="ctr">
                        <a:lnSpc>
                          <a:spcPct val="107000"/>
                        </a:lnSpc>
                        <a:spcAft>
                          <a:spcPts val="0"/>
                        </a:spcAft>
                      </a:pPr>
                      <a:r>
                        <a:rPr lang="es-EC" sz="1300">
                          <a:effectLst/>
                        </a:rPr>
                        <a:t>10</a:t>
                      </a:r>
                      <a:endParaRPr lang="es-EC" sz="1300">
                        <a:effectLst/>
                        <a:latin typeface="Times New Roman" panose="02020603050405020304" pitchFamily="18" charset="0"/>
                        <a:ea typeface="Times New Roman" panose="02020603050405020304" pitchFamily="18" charset="0"/>
                      </a:endParaRPr>
                    </a:p>
                  </a:txBody>
                  <a:tcPr marL="48341" marR="48341" marT="10359" marB="0" anchor="ctr"/>
                </a:tc>
                <a:tc>
                  <a:txBody>
                    <a:bodyPr/>
                    <a:lstStyle/>
                    <a:p>
                      <a:pPr>
                        <a:lnSpc>
                          <a:spcPct val="107000"/>
                        </a:lnSpc>
                        <a:spcAft>
                          <a:spcPts val="0"/>
                        </a:spcAft>
                      </a:pPr>
                      <a:r>
                        <a:rPr lang="es-EC" sz="1300">
                          <a:effectLst/>
                        </a:rPr>
                        <a:t>PARQUE EQUINOCCIAL</a:t>
                      </a:r>
                      <a:endParaRPr lang="es-EC" sz="1300">
                        <a:effectLst/>
                        <a:latin typeface="Times New Roman" panose="02020603050405020304" pitchFamily="18" charset="0"/>
                        <a:ea typeface="Times New Roman" panose="02020603050405020304" pitchFamily="18" charset="0"/>
                      </a:endParaRPr>
                    </a:p>
                  </a:txBody>
                  <a:tcPr marL="48341" marR="48341" marT="10359" marB="0" anchor="ctr"/>
                </a:tc>
                <a:tc>
                  <a:txBody>
                    <a:bodyPr/>
                    <a:lstStyle/>
                    <a:p>
                      <a:pPr algn="ctr">
                        <a:lnSpc>
                          <a:spcPct val="107000"/>
                        </a:lnSpc>
                        <a:spcAft>
                          <a:spcPts val="0"/>
                        </a:spcAft>
                      </a:pPr>
                      <a:r>
                        <a:rPr lang="es-EC" sz="1300">
                          <a:effectLst/>
                        </a:rPr>
                        <a:t>1</a:t>
                      </a:r>
                      <a:endParaRPr lang="es-EC" sz="1300">
                        <a:effectLst/>
                        <a:latin typeface="Times New Roman" panose="02020603050405020304" pitchFamily="18" charset="0"/>
                        <a:ea typeface="Times New Roman" panose="02020603050405020304" pitchFamily="18" charset="0"/>
                      </a:endParaRPr>
                    </a:p>
                  </a:txBody>
                  <a:tcPr marL="48341" marR="48341" marT="10359" marB="0" anchor="ctr"/>
                </a:tc>
                <a:tc>
                  <a:txBody>
                    <a:bodyPr/>
                    <a:lstStyle/>
                    <a:p>
                      <a:pPr algn="ctr">
                        <a:lnSpc>
                          <a:spcPct val="107000"/>
                        </a:lnSpc>
                        <a:spcAft>
                          <a:spcPts val="0"/>
                        </a:spcAft>
                      </a:pPr>
                      <a:r>
                        <a:rPr lang="es-EC" sz="1300">
                          <a:effectLst/>
                        </a:rPr>
                        <a:t>24 HORAS</a:t>
                      </a:r>
                      <a:endParaRPr lang="es-EC" sz="1300">
                        <a:effectLst/>
                        <a:latin typeface="Times New Roman" panose="02020603050405020304" pitchFamily="18" charset="0"/>
                        <a:ea typeface="Times New Roman" panose="02020603050405020304" pitchFamily="18" charset="0"/>
                      </a:endParaRPr>
                    </a:p>
                  </a:txBody>
                  <a:tcPr marL="48341" marR="48341" marT="10359" marB="0" anchor="ctr"/>
                </a:tc>
                <a:tc>
                  <a:txBody>
                    <a:bodyPr/>
                    <a:lstStyle/>
                    <a:p>
                      <a:pPr algn="ctr">
                        <a:lnSpc>
                          <a:spcPct val="107000"/>
                        </a:lnSpc>
                        <a:spcAft>
                          <a:spcPts val="0"/>
                        </a:spcAft>
                      </a:pPr>
                      <a:r>
                        <a:rPr lang="es-EC" sz="1300">
                          <a:effectLst/>
                        </a:rPr>
                        <a:t>SIN ARMA</a:t>
                      </a:r>
                      <a:endParaRPr lang="es-EC" sz="1300">
                        <a:effectLst/>
                        <a:latin typeface="Times New Roman" panose="02020603050405020304" pitchFamily="18" charset="0"/>
                        <a:ea typeface="Times New Roman" panose="02020603050405020304" pitchFamily="18" charset="0"/>
                      </a:endParaRPr>
                    </a:p>
                  </a:txBody>
                  <a:tcPr marL="48341" marR="48341" marT="10359" marB="0" anchor="ctr"/>
                </a:tc>
                <a:extLst>
                  <a:ext uri="{0D108BD9-81ED-4DB2-BD59-A6C34878D82A}">
                    <a16:rowId xmlns:a16="http://schemas.microsoft.com/office/drawing/2014/main" val="10010"/>
                  </a:ext>
                </a:extLst>
              </a:tr>
              <a:tr h="250329">
                <a:tc>
                  <a:txBody>
                    <a:bodyPr/>
                    <a:lstStyle/>
                    <a:p>
                      <a:pPr algn="ctr">
                        <a:lnSpc>
                          <a:spcPct val="107000"/>
                        </a:lnSpc>
                        <a:spcAft>
                          <a:spcPts val="0"/>
                        </a:spcAft>
                      </a:pPr>
                      <a:r>
                        <a:rPr lang="es-EC" sz="1300">
                          <a:effectLst/>
                        </a:rPr>
                        <a:t>11</a:t>
                      </a:r>
                      <a:endParaRPr lang="es-EC" sz="1300">
                        <a:effectLst/>
                        <a:latin typeface="Times New Roman" panose="02020603050405020304" pitchFamily="18" charset="0"/>
                        <a:ea typeface="Times New Roman" panose="02020603050405020304" pitchFamily="18" charset="0"/>
                      </a:endParaRPr>
                    </a:p>
                  </a:txBody>
                  <a:tcPr marL="48341" marR="48341" marT="10359" marB="0" anchor="ctr"/>
                </a:tc>
                <a:tc>
                  <a:txBody>
                    <a:bodyPr/>
                    <a:lstStyle/>
                    <a:p>
                      <a:pPr>
                        <a:lnSpc>
                          <a:spcPct val="107000"/>
                        </a:lnSpc>
                        <a:spcAft>
                          <a:spcPts val="0"/>
                        </a:spcAft>
                      </a:pPr>
                      <a:r>
                        <a:rPr lang="es-EC" sz="1300">
                          <a:effectLst/>
                        </a:rPr>
                        <a:t>PARQUE METRO SUR</a:t>
                      </a:r>
                      <a:endParaRPr lang="es-EC" sz="1300">
                        <a:effectLst/>
                        <a:latin typeface="Times New Roman" panose="02020603050405020304" pitchFamily="18" charset="0"/>
                        <a:ea typeface="Times New Roman" panose="02020603050405020304" pitchFamily="18" charset="0"/>
                      </a:endParaRPr>
                    </a:p>
                  </a:txBody>
                  <a:tcPr marL="48341" marR="48341" marT="10359" marB="0" anchor="ctr"/>
                </a:tc>
                <a:tc>
                  <a:txBody>
                    <a:bodyPr/>
                    <a:lstStyle/>
                    <a:p>
                      <a:pPr algn="ctr">
                        <a:lnSpc>
                          <a:spcPct val="107000"/>
                        </a:lnSpc>
                        <a:spcAft>
                          <a:spcPts val="0"/>
                        </a:spcAft>
                      </a:pPr>
                      <a:r>
                        <a:rPr lang="es-EC" sz="1300">
                          <a:effectLst/>
                        </a:rPr>
                        <a:t>2</a:t>
                      </a:r>
                      <a:endParaRPr lang="es-EC" sz="1300">
                        <a:effectLst/>
                        <a:latin typeface="Times New Roman" panose="02020603050405020304" pitchFamily="18" charset="0"/>
                        <a:ea typeface="Times New Roman" panose="02020603050405020304" pitchFamily="18" charset="0"/>
                      </a:endParaRPr>
                    </a:p>
                  </a:txBody>
                  <a:tcPr marL="48341" marR="48341" marT="10359" marB="0" anchor="ctr"/>
                </a:tc>
                <a:tc>
                  <a:txBody>
                    <a:bodyPr/>
                    <a:lstStyle/>
                    <a:p>
                      <a:pPr algn="ctr">
                        <a:lnSpc>
                          <a:spcPct val="107000"/>
                        </a:lnSpc>
                        <a:spcAft>
                          <a:spcPts val="0"/>
                        </a:spcAft>
                      </a:pPr>
                      <a:r>
                        <a:rPr lang="es-EC" sz="1300">
                          <a:effectLst/>
                        </a:rPr>
                        <a:t>24 HORAS</a:t>
                      </a:r>
                      <a:endParaRPr lang="es-EC" sz="1300">
                        <a:effectLst/>
                        <a:latin typeface="Times New Roman" panose="02020603050405020304" pitchFamily="18" charset="0"/>
                        <a:ea typeface="Times New Roman" panose="02020603050405020304" pitchFamily="18" charset="0"/>
                      </a:endParaRPr>
                    </a:p>
                  </a:txBody>
                  <a:tcPr marL="48341" marR="48341" marT="10359" marB="0" anchor="ctr"/>
                </a:tc>
                <a:tc>
                  <a:txBody>
                    <a:bodyPr/>
                    <a:lstStyle/>
                    <a:p>
                      <a:pPr algn="ctr">
                        <a:lnSpc>
                          <a:spcPct val="107000"/>
                        </a:lnSpc>
                        <a:spcAft>
                          <a:spcPts val="0"/>
                        </a:spcAft>
                      </a:pPr>
                      <a:r>
                        <a:rPr lang="es-EC" sz="1300">
                          <a:effectLst/>
                        </a:rPr>
                        <a:t>SIN ARMA</a:t>
                      </a:r>
                      <a:endParaRPr lang="es-EC" sz="1300">
                        <a:effectLst/>
                        <a:latin typeface="Times New Roman" panose="02020603050405020304" pitchFamily="18" charset="0"/>
                        <a:ea typeface="Times New Roman" panose="02020603050405020304" pitchFamily="18" charset="0"/>
                      </a:endParaRPr>
                    </a:p>
                  </a:txBody>
                  <a:tcPr marL="48341" marR="48341" marT="10359" marB="0" anchor="ctr"/>
                </a:tc>
                <a:extLst>
                  <a:ext uri="{0D108BD9-81ED-4DB2-BD59-A6C34878D82A}">
                    <a16:rowId xmlns:a16="http://schemas.microsoft.com/office/drawing/2014/main" val="10011"/>
                  </a:ext>
                </a:extLst>
              </a:tr>
              <a:tr h="250329">
                <a:tc>
                  <a:txBody>
                    <a:bodyPr/>
                    <a:lstStyle/>
                    <a:p>
                      <a:pPr algn="ctr">
                        <a:lnSpc>
                          <a:spcPct val="107000"/>
                        </a:lnSpc>
                        <a:spcAft>
                          <a:spcPts val="0"/>
                        </a:spcAft>
                      </a:pPr>
                      <a:r>
                        <a:rPr lang="es-EC" sz="1300">
                          <a:effectLst/>
                        </a:rPr>
                        <a:t>12</a:t>
                      </a:r>
                      <a:endParaRPr lang="es-EC" sz="1300">
                        <a:effectLst/>
                        <a:latin typeface="Times New Roman" panose="02020603050405020304" pitchFamily="18" charset="0"/>
                        <a:ea typeface="Times New Roman" panose="02020603050405020304" pitchFamily="18" charset="0"/>
                      </a:endParaRPr>
                    </a:p>
                  </a:txBody>
                  <a:tcPr marL="48341" marR="48341" marT="10359" marB="0" anchor="ctr"/>
                </a:tc>
                <a:tc>
                  <a:txBody>
                    <a:bodyPr/>
                    <a:lstStyle/>
                    <a:p>
                      <a:pPr>
                        <a:lnSpc>
                          <a:spcPct val="107000"/>
                        </a:lnSpc>
                        <a:spcAft>
                          <a:spcPts val="0"/>
                        </a:spcAft>
                      </a:pPr>
                      <a:r>
                        <a:rPr lang="es-EC" sz="1300">
                          <a:effectLst/>
                        </a:rPr>
                        <a:t>PARQUE EL EJIDO</a:t>
                      </a:r>
                      <a:endParaRPr lang="es-EC" sz="1300">
                        <a:effectLst/>
                        <a:latin typeface="Times New Roman" panose="02020603050405020304" pitchFamily="18" charset="0"/>
                        <a:ea typeface="Times New Roman" panose="02020603050405020304" pitchFamily="18" charset="0"/>
                      </a:endParaRPr>
                    </a:p>
                  </a:txBody>
                  <a:tcPr marL="48341" marR="48341" marT="10359" marB="0" anchor="ctr"/>
                </a:tc>
                <a:tc>
                  <a:txBody>
                    <a:bodyPr/>
                    <a:lstStyle/>
                    <a:p>
                      <a:pPr algn="ctr">
                        <a:lnSpc>
                          <a:spcPct val="107000"/>
                        </a:lnSpc>
                        <a:spcAft>
                          <a:spcPts val="0"/>
                        </a:spcAft>
                      </a:pPr>
                      <a:r>
                        <a:rPr lang="es-EC" sz="1300">
                          <a:effectLst/>
                        </a:rPr>
                        <a:t>1</a:t>
                      </a:r>
                      <a:endParaRPr lang="es-EC" sz="1300">
                        <a:effectLst/>
                        <a:latin typeface="Times New Roman" panose="02020603050405020304" pitchFamily="18" charset="0"/>
                        <a:ea typeface="Times New Roman" panose="02020603050405020304" pitchFamily="18" charset="0"/>
                      </a:endParaRPr>
                    </a:p>
                  </a:txBody>
                  <a:tcPr marL="48341" marR="48341" marT="10359" marB="0" anchor="ctr"/>
                </a:tc>
                <a:tc>
                  <a:txBody>
                    <a:bodyPr/>
                    <a:lstStyle/>
                    <a:p>
                      <a:pPr algn="ctr">
                        <a:lnSpc>
                          <a:spcPct val="107000"/>
                        </a:lnSpc>
                        <a:spcAft>
                          <a:spcPts val="0"/>
                        </a:spcAft>
                      </a:pPr>
                      <a:r>
                        <a:rPr lang="es-EC" sz="1300">
                          <a:effectLst/>
                        </a:rPr>
                        <a:t>24 HORAS</a:t>
                      </a:r>
                      <a:endParaRPr lang="es-EC" sz="1300">
                        <a:effectLst/>
                        <a:latin typeface="Times New Roman" panose="02020603050405020304" pitchFamily="18" charset="0"/>
                        <a:ea typeface="Times New Roman" panose="02020603050405020304" pitchFamily="18" charset="0"/>
                      </a:endParaRPr>
                    </a:p>
                  </a:txBody>
                  <a:tcPr marL="48341" marR="48341" marT="10359" marB="0" anchor="ctr"/>
                </a:tc>
                <a:tc>
                  <a:txBody>
                    <a:bodyPr/>
                    <a:lstStyle/>
                    <a:p>
                      <a:pPr algn="ctr">
                        <a:lnSpc>
                          <a:spcPct val="107000"/>
                        </a:lnSpc>
                        <a:spcAft>
                          <a:spcPts val="0"/>
                        </a:spcAft>
                      </a:pPr>
                      <a:r>
                        <a:rPr lang="es-EC" sz="1300">
                          <a:effectLst/>
                        </a:rPr>
                        <a:t>SIN ARMA</a:t>
                      </a:r>
                      <a:endParaRPr lang="es-EC" sz="1300">
                        <a:effectLst/>
                        <a:latin typeface="Times New Roman" panose="02020603050405020304" pitchFamily="18" charset="0"/>
                        <a:ea typeface="Times New Roman" panose="02020603050405020304" pitchFamily="18" charset="0"/>
                      </a:endParaRPr>
                    </a:p>
                  </a:txBody>
                  <a:tcPr marL="48341" marR="48341" marT="10359" marB="0" anchor="ctr"/>
                </a:tc>
                <a:extLst>
                  <a:ext uri="{0D108BD9-81ED-4DB2-BD59-A6C34878D82A}">
                    <a16:rowId xmlns:a16="http://schemas.microsoft.com/office/drawing/2014/main" val="10012"/>
                  </a:ext>
                </a:extLst>
              </a:tr>
              <a:tr h="250329">
                <a:tc>
                  <a:txBody>
                    <a:bodyPr/>
                    <a:lstStyle/>
                    <a:p>
                      <a:pPr algn="ctr">
                        <a:lnSpc>
                          <a:spcPct val="107000"/>
                        </a:lnSpc>
                        <a:spcAft>
                          <a:spcPts val="0"/>
                        </a:spcAft>
                      </a:pPr>
                      <a:r>
                        <a:rPr lang="es-EC" sz="1300">
                          <a:effectLst/>
                        </a:rPr>
                        <a:t>13</a:t>
                      </a:r>
                      <a:endParaRPr lang="es-EC" sz="1300">
                        <a:effectLst/>
                        <a:latin typeface="Times New Roman" panose="02020603050405020304" pitchFamily="18" charset="0"/>
                        <a:ea typeface="Times New Roman" panose="02020603050405020304" pitchFamily="18" charset="0"/>
                      </a:endParaRPr>
                    </a:p>
                  </a:txBody>
                  <a:tcPr marL="48341" marR="48341" marT="10359" marB="0" anchor="ctr"/>
                </a:tc>
                <a:tc>
                  <a:txBody>
                    <a:bodyPr/>
                    <a:lstStyle/>
                    <a:p>
                      <a:pPr>
                        <a:lnSpc>
                          <a:spcPct val="107000"/>
                        </a:lnSpc>
                        <a:spcAft>
                          <a:spcPts val="0"/>
                        </a:spcAft>
                      </a:pPr>
                      <a:r>
                        <a:rPr lang="es-EC" sz="1300">
                          <a:effectLst/>
                        </a:rPr>
                        <a:t>PARQUE CHILIBULO</a:t>
                      </a:r>
                      <a:endParaRPr lang="es-EC" sz="1300">
                        <a:effectLst/>
                        <a:latin typeface="Times New Roman" panose="02020603050405020304" pitchFamily="18" charset="0"/>
                        <a:ea typeface="Times New Roman" panose="02020603050405020304" pitchFamily="18" charset="0"/>
                      </a:endParaRPr>
                    </a:p>
                  </a:txBody>
                  <a:tcPr marL="48341" marR="48341" marT="10359" marB="0" anchor="ctr"/>
                </a:tc>
                <a:tc>
                  <a:txBody>
                    <a:bodyPr/>
                    <a:lstStyle/>
                    <a:p>
                      <a:pPr algn="ctr">
                        <a:lnSpc>
                          <a:spcPct val="107000"/>
                        </a:lnSpc>
                        <a:spcAft>
                          <a:spcPts val="0"/>
                        </a:spcAft>
                      </a:pPr>
                      <a:r>
                        <a:rPr lang="es-EC" sz="1300">
                          <a:effectLst/>
                        </a:rPr>
                        <a:t>1</a:t>
                      </a:r>
                      <a:endParaRPr lang="es-EC" sz="1300">
                        <a:effectLst/>
                        <a:latin typeface="Times New Roman" panose="02020603050405020304" pitchFamily="18" charset="0"/>
                        <a:ea typeface="Times New Roman" panose="02020603050405020304" pitchFamily="18" charset="0"/>
                      </a:endParaRPr>
                    </a:p>
                  </a:txBody>
                  <a:tcPr marL="48341" marR="48341" marT="10359" marB="0" anchor="ctr"/>
                </a:tc>
                <a:tc>
                  <a:txBody>
                    <a:bodyPr/>
                    <a:lstStyle/>
                    <a:p>
                      <a:pPr algn="ctr">
                        <a:lnSpc>
                          <a:spcPct val="107000"/>
                        </a:lnSpc>
                        <a:spcAft>
                          <a:spcPts val="0"/>
                        </a:spcAft>
                      </a:pPr>
                      <a:r>
                        <a:rPr lang="es-EC" sz="1300">
                          <a:effectLst/>
                        </a:rPr>
                        <a:t>24 HORAS</a:t>
                      </a:r>
                      <a:endParaRPr lang="es-EC" sz="1300">
                        <a:effectLst/>
                        <a:latin typeface="Times New Roman" panose="02020603050405020304" pitchFamily="18" charset="0"/>
                        <a:ea typeface="Times New Roman" panose="02020603050405020304" pitchFamily="18" charset="0"/>
                      </a:endParaRPr>
                    </a:p>
                  </a:txBody>
                  <a:tcPr marL="48341" marR="48341" marT="10359" marB="0" anchor="ctr"/>
                </a:tc>
                <a:tc>
                  <a:txBody>
                    <a:bodyPr/>
                    <a:lstStyle/>
                    <a:p>
                      <a:pPr algn="ctr">
                        <a:lnSpc>
                          <a:spcPct val="107000"/>
                        </a:lnSpc>
                        <a:spcAft>
                          <a:spcPts val="0"/>
                        </a:spcAft>
                      </a:pPr>
                      <a:r>
                        <a:rPr lang="es-EC" sz="1300">
                          <a:effectLst/>
                        </a:rPr>
                        <a:t>SIN ARMA</a:t>
                      </a:r>
                      <a:endParaRPr lang="es-EC" sz="1300">
                        <a:effectLst/>
                        <a:latin typeface="Times New Roman" panose="02020603050405020304" pitchFamily="18" charset="0"/>
                        <a:ea typeface="Times New Roman" panose="02020603050405020304" pitchFamily="18" charset="0"/>
                      </a:endParaRPr>
                    </a:p>
                  </a:txBody>
                  <a:tcPr marL="48341" marR="48341" marT="10359" marB="0" anchor="ctr"/>
                </a:tc>
                <a:extLst>
                  <a:ext uri="{0D108BD9-81ED-4DB2-BD59-A6C34878D82A}">
                    <a16:rowId xmlns:a16="http://schemas.microsoft.com/office/drawing/2014/main" val="10013"/>
                  </a:ext>
                </a:extLst>
              </a:tr>
              <a:tr h="250329">
                <a:tc>
                  <a:txBody>
                    <a:bodyPr/>
                    <a:lstStyle/>
                    <a:p>
                      <a:pPr algn="ctr">
                        <a:lnSpc>
                          <a:spcPct val="107000"/>
                        </a:lnSpc>
                        <a:spcAft>
                          <a:spcPts val="0"/>
                        </a:spcAft>
                      </a:pPr>
                      <a:r>
                        <a:rPr lang="es-EC" sz="1300">
                          <a:effectLst/>
                        </a:rPr>
                        <a:t>14</a:t>
                      </a:r>
                      <a:endParaRPr lang="es-EC" sz="1300">
                        <a:effectLst/>
                        <a:latin typeface="Times New Roman" panose="02020603050405020304" pitchFamily="18" charset="0"/>
                        <a:ea typeface="Times New Roman" panose="02020603050405020304" pitchFamily="18" charset="0"/>
                      </a:endParaRPr>
                    </a:p>
                  </a:txBody>
                  <a:tcPr marL="48341" marR="48341" marT="10359" marB="0" anchor="ctr"/>
                </a:tc>
                <a:tc>
                  <a:txBody>
                    <a:bodyPr/>
                    <a:lstStyle/>
                    <a:p>
                      <a:pPr>
                        <a:lnSpc>
                          <a:spcPct val="107000"/>
                        </a:lnSpc>
                        <a:spcAft>
                          <a:spcPts val="0"/>
                        </a:spcAft>
                      </a:pPr>
                      <a:r>
                        <a:rPr lang="es-EC" sz="1300">
                          <a:effectLst/>
                        </a:rPr>
                        <a:t>PARQUE ALAMEDA</a:t>
                      </a:r>
                      <a:endParaRPr lang="es-EC" sz="1300">
                        <a:effectLst/>
                        <a:latin typeface="Times New Roman" panose="02020603050405020304" pitchFamily="18" charset="0"/>
                        <a:ea typeface="Times New Roman" panose="02020603050405020304" pitchFamily="18" charset="0"/>
                      </a:endParaRPr>
                    </a:p>
                  </a:txBody>
                  <a:tcPr marL="48341" marR="48341" marT="10359" marB="0" anchor="ctr"/>
                </a:tc>
                <a:tc>
                  <a:txBody>
                    <a:bodyPr/>
                    <a:lstStyle/>
                    <a:p>
                      <a:pPr algn="ctr">
                        <a:lnSpc>
                          <a:spcPct val="107000"/>
                        </a:lnSpc>
                        <a:spcAft>
                          <a:spcPts val="0"/>
                        </a:spcAft>
                      </a:pPr>
                      <a:r>
                        <a:rPr lang="es-EC" sz="1300">
                          <a:effectLst/>
                        </a:rPr>
                        <a:t>1</a:t>
                      </a:r>
                      <a:endParaRPr lang="es-EC" sz="1300">
                        <a:effectLst/>
                        <a:latin typeface="Times New Roman" panose="02020603050405020304" pitchFamily="18" charset="0"/>
                        <a:ea typeface="Times New Roman" panose="02020603050405020304" pitchFamily="18" charset="0"/>
                      </a:endParaRPr>
                    </a:p>
                  </a:txBody>
                  <a:tcPr marL="48341" marR="48341" marT="10359" marB="0" anchor="ctr"/>
                </a:tc>
                <a:tc>
                  <a:txBody>
                    <a:bodyPr/>
                    <a:lstStyle/>
                    <a:p>
                      <a:pPr algn="ctr">
                        <a:lnSpc>
                          <a:spcPct val="107000"/>
                        </a:lnSpc>
                        <a:spcAft>
                          <a:spcPts val="0"/>
                        </a:spcAft>
                      </a:pPr>
                      <a:r>
                        <a:rPr lang="es-EC" sz="1300">
                          <a:effectLst/>
                        </a:rPr>
                        <a:t>24 HORAS</a:t>
                      </a:r>
                      <a:endParaRPr lang="es-EC" sz="1300">
                        <a:effectLst/>
                        <a:latin typeface="Times New Roman" panose="02020603050405020304" pitchFamily="18" charset="0"/>
                        <a:ea typeface="Times New Roman" panose="02020603050405020304" pitchFamily="18" charset="0"/>
                      </a:endParaRPr>
                    </a:p>
                  </a:txBody>
                  <a:tcPr marL="48341" marR="48341" marT="10359" marB="0" anchor="ctr"/>
                </a:tc>
                <a:tc>
                  <a:txBody>
                    <a:bodyPr/>
                    <a:lstStyle/>
                    <a:p>
                      <a:pPr algn="ctr">
                        <a:lnSpc>
                          <a:spcPct val="107000"/>
                        </a:lnSpc>
                        <a:spcAft>
                          <a:spcPts val="0"/>
                        </a:spcAft>
                      </a:pPr>
                      <a:r>
                        <a:rPr lang="es-EC" sz="1300">
                          <a:effectLst/>
                        </a:rPr>
                        <a:t>SIN ARMA</a:t>
                      </a:r>
                      <a:endParaRPr lang="es-EC" sz="1300">
                        <a:effectLst/>
                        <a:latin typeface="Times New Roman" panose="02020603050405020304" pitchFamily="18" charset="0"/>
                        <a:ea typeface="Times New Roman" panose="02020603050405020304" pitchFamily="18" charset="0"/>
                      </a:endParaRPr>
                    </a:p>
                  </a:txBody>
                  <a:tcPr marL="48341" marR="48341" marT="10359" marB="0" anchor="ctr"/>
                </a:tc>
                <a:extLst>
                  <a:ext uri="{0D108BD9-81ED-4DB2-BD59-A6C34878D82A}">
                    <a16:rowId xmlns:a16="http://schemas.microsoft.com/office/drawing/2014/main" val="10014"/>
                  </a:ext>
                </a:extLst>
              </a:tr>
              <a:tr h="250329">
                <a:tc>
                  <a:txBody>
                    <a:bodyPr/>
                    <a:lstStyle/>
                    <a:p>
                      <a:pPr algn="ctr">
                        <a:lnSpc>
                          <a:spcPct val="107000"/>
                        </a:lnSpc>
                        <a:spcAft>
                          <a:spcPts val="0"/>
                        </a:spcAft>
                      </a:pPr>
                      <a:r>
                        <a:rPr lang="es-EC" sz="1300">
                          <a:effectLst/>
                        </a:rPr>
                        <a:t>15</a:t>
                      </a:r>
                      <a:endParaRPr lang="es-EC" sz="1300">
                        <a:effectLst/>
                        <a:latin typeface="Times New Roman" panose="02020603050405020304" pitchFamily="18" charset="0"/>
                        <a:ea typeface="Times New Roman" panose="02020603050405020304" pitchFamily="18" charset="0"/>
                      </a:endParaRPr>
                    </a:p>
                  </a:txBody>
                  <a:tcPr marL="48341" marR="48341" marT="10359" marB="0" anchor="ctr"/>
                </a:tc>
                <a:tc>
                  <a:txBody>
                    <a:bodyPr/>
                    <a:lstStyle/>
                    <a:p>
                      <a:pPr>
                        <a:lnSpc>
                          <a:spcPct val="107000"/>
                        </a:lnSpc>
                        <a:spcAft>
                          <a:spcPts val="0"/>
                        </a:spcAft>
                      </a:pPr>
                      <a:r>
                        <a:rPr lang="es-EC" sz="1300">
                          <a:effectLst/>
                        </a:rPr>
                        <a:t>PARQUE LA ARMENIA</a:t>
                      </a:r>
                      <a:endParaRPr lang="es-EC" sz="1300">
                        <a:effectLst/>
                        <a:latin typeface="Times New Roman" panose="02020603050405020304" pitchFamily="18" charset="0"/>
                        <a:ea typeface="Times New Roman" panose="02020603050405020304" pitchFamily="18" charset="0"/>
                      </a:endParaRPr>
                    </a:p>
                  </a:txBody>
                  <a:tcPr marL="48341" marR="48341" marT="10359" marB="0" anchor="ctr"/>
                </a:tc>
                <a:tc>
                  <a:txBody>
                    <a:bodyPr/>
                    <a:lstStyle/>
                    <a:p>
                      <a:pPr algn="ctr">
                        <a:lnSpc>
                          <a:spcPct val="107000"/>
                        </a:lnSpc>
                        <a:spcAft>
                          <a:spcPts val="0"/>
                        </a:spcAft>
                      </a:pPr>
                      <a:r>
                        <a:rPr lang="es-EC" sz="1300">
                          <a:effectLst/>
                        </a:rPr>
                        <a:t>2</a:t>
                      </a:r>
                      <a:endParaRPr lang="es-EC" sz="1300">
                        <a:effectLst/>
                        <a:latin typeface="Times New Roman" panose="02020603050405020304" pitchFamily="18" charset="0"/>
                        <a:ea typeface="Times New Roman" panose="02020603050405020304" pitchFamily="18" charset="0"/>
                      </a:endParaRPr>
                    </a:p>
                  </a:txBody>
                  <a:tcPr marL="48341" marR="48341" marT="10359" marB="0" anchor="ctr"/>
                </a:tc>
                <a:tc>
                  <a:txBody>
                    <a:bodyPr/>
                    <a:lstStyle/>
                    <a:p>
                      <a:pPr algn="ctr">
                        <a:lnSpc>
                          <a:spcPct val="107000"/>
                        </a:lnSpc>
                        <a:spcAft>
                          <a:spcPts val="0"/>
                        </a:spcAft>
                      </a:pPr>
                      <a:r>
                        <a:rPr lang="es-EC" sz="1300">
                          <a:effectLst/>
                        </a:rPr>
                        <a:t>24 HORAS</a:t>
                      </a:r>
                      <a:endParaRPr lang="es-EC" sz="1300">
                        <a:effectLst/>
                        <a:latin typeface="Times New Roman" panose="02020603050405020304" pitchFamily="18" charset="0"/>
                        <a:ea typeface="Times New Roman" panose="02020603050405020304" pitchFamily="18" charset="0"/>
                      </a:endParaRPr>
                    </a:p>
                  </a:txBody>
                  <a:tcPr marL="48341" marR="48341" marT="10359" marB="0" anchor="ctr"/>
                </a:tc>
                <a:tc>
                  <a:txBody>
                    <a:bodyPr/>
                    <a:lstStyle/>
                    <a:p>
                      <a:pPr algn="ctr">
                        <a:lnSpc>
                          <a:spcPct val="107000"/>
                        </a:lnSpc>
                        <a:spcAft>
                          <a:spcPts val="0"/>
                        </a:spcAft>
                      </a:pPr>
                      <a:r>
                        <a:rPr lang="es-EC" sz="1300">
                          <a:effectLst/>
                        </a:rPr>
                        <a:t>SIN ARMA</a:t>
                      </a:r>
                      <a:endParaRPr lang="es-EC" sz="1300">
                        <a:effectLst/>
                        <a:latin typeface="Times New Roman" panose="02020603050405020304" pitchFamily="18" charset="0"/>
                        <a:ea typeface="Times New Roman" panose="02020603050405020304" pitchFamily="18" charset="0"/>
                      </a:endParaRPr>
                    </a:p>
                  </a:txBody>
                  <a:tcPr marL="48341" marR="48341" marT="10359" marB="0" anchor="ctr"/>
                </a:tc>
                <a:extLst>
                  <a:ext uri="{0D108BD9-81ED-4DB2-BD59-A6C34878D82A}">
                    <a16:rowId xmlns:a16="http://schemas.microsoft.com/office/drawing/2014/main" val="10015"/>
                  </a:ext>
                </a:extLst>
              </a:tr>
              <a:tr h="250329">
                <a:tc>
                  <a:txBody>
                    <a:bodyPr/>
                    <a:lstStyle/>
                    <a:p>
                      <a:pPr algn="ctr">
                        <a:lnSpc>
                          <a:spcPct val="107000"/>
                        </a:lnSpc>
                        <a:spcAft>
                          <a:spcPts val="0"/>
                        </a:spcAft>
                      </a:pPr>
                      <a:r>
                        <a:rPr lang="es-EC" sz="1300">
                          <a:effectLst/>
                        </a:rPr>
                        <a:t> </a:t>
                      </a:r>
                      <a:endParaRPr lang="es-EC" sz="1300">
                        <a:effectLst/>
                        <a:latin typeface="Times New Roman" panose="02020603050405020304" pitchFamily="18" charset="0"/>
                        <a:ea typeface="Times New Roman" panose="02020603050405020304" pitchFamily="18" charset="0"/>
                      </a:endParaRPr>
                    </a:p>
                  </a:txBody>
                  <a:tcPr marL="48341" marR="48341" marT="10359" marB="0" anchor="ctr"/>
                </a:tc>
                <a:tc>
                  <a:txBody>
                    <a:bodyPr/>
                    <a:lstStyle/>
                    <a:p>
                      <a:pPr algn="ctr">
                        <a:lnSpc>
                          <a:spcPct val="107000"/>
                        </a:lnSpc>
                        <a:spcAft>
                          <a:spcPts val="0"/>
                        </a:spcAft>
                      </a:pPr>
                      <a:r>
                        <a:rPr lang="es-EC" sz="2000" b="1">
                          <a:effectLst/>
                        </a:rPr>
                        <a:t>TOTAL</a:t>
                      </a:r>
                      <a:endParaRPr lang="es-EC" sz="2000" b="1">
                        <a:effectLst/>
                        <a:latin typeface="Times New Roman" panose="02020603050405020304" pitchFamily="18" charset="0"/>
                        <a:ea typeface="Times New Roman" panose="02020603050405020304" pitchFamily="18" charset="0"/>
                      </a:endParaRPr>
                    </a:p>
                  </a:txBody>
                  <a:tcPr marL="48341" marR="48341" marT="10359" marB="0" anchor="ctr"/>
                </a:tc>
                <a:tc>
                  <a:txBody>
                    <a:bodyPr/>
                    <a:lstStyle/>
                    <a:p>
                      <a:pPr algn="ctr">
                        <a:lnSpc>
                          <a:spcPct val="107000"/>
                        </a:lnSpc>
                        <a:spcAft>
                          <a:spcPts val="0"/>
                        </a:spcAft>
                      </a:pPr>
                      <a:r>
                        <a:rPr lang="es-EC" sz="2000" b="1" dirty="0">
                          <a:effectLst/>
                        </a:rPr>
                        <a:t>35</a:t>
                      </a:r>
                      <a:endParaRPr lang="es-EC" sz="2000" b="1" dirty="0">
                        <a:effectLst/>
                        <a:latin typeface="Times New Roman" panose="02020603050405020304" pitchFamily="18" charset="0"/>
                        <a:ea typeface="Times New Roman" panose="02020603050405020304" pitchFamily="18" charset="0"/>
                      </a:endParaRPr>
                    </a:p>
                  </a:txBody>
                  <a:tcPr marL="48341" marR="48341" marT="10359" marB="0" anchor="ctr"/>
                </a:tc>
                <a:tc>
                  <a:txBody>
                    <a:bodyPr/>
                    <a:lstStyle/>
                    <a:p>
                      <a:pPr algn="ctr">
                        <a:lnSpc>
                          <a:spcPct val="107000"/>
                        </a:lnSpc>
                        <a:spcAft>
                          <a:spcPts val="0"/>
                        </a:spcAft>
                      </a:pPr>
                      <a:r>
                        <a:rPr lang="es-EC" sz="1300">
                          <a:effectLst/>
                        </a:rPr>
                        <a:t> </a:t>
                      </a:r>
                      <a:endParaRPr lang="es-EC" sz="1300">
                        <a:effectLst/>
                        <a:latin typeface="Times New Roman" panose="02020603050405020304" pitchFamily="18" charset="0"/>
                        <a:ea typeface="Times New Roman" panose="02020603050405020304" pitchFamily="18" charset="0"/>
                      </a:endParaRPr>
                    </a:p>
                  </a:txBody>
                  <a:tcPr marL="48341" marR="48341" marT="10359" marB="0" anchor="ctr"/>
                </a:tc>
                <a:tc>
                  <a:txBody>
                    <a:bodyPr/>
                    <a:lstStyle/>
                    <a:p>
                      <a:pPr algn="ctr">
                        <a:lnSpc>
                          <a:spcPct val="107000"/>
                        </a:lnSpc>
                        <a:spcAft>
                          <a:spcPts val="0"/>
                        </a:spcAft>
                      </a:pPr>
                      <a:r>
                        <a:rPr lang="es-EC" sz="1300" dirty="0">
                          <a:effectLst/>
                        </a:rPr>
                        <a:t> </a:t>
                      </a:r>
                      <a:endParaRPr lang="es-EC" sz="1300" dirty="0">
                        <a:effectLst/>
                        <a:latin typeface="Times New Roman" panose="02020603050405020304" pitchFamily="18" charset="0"/>
                        <a:ea typeface="Times New Roman" panose="02020603050405020304" pitchFamily="18" charset="0"/>
                      </a:endParaRPr>
                    </a:p>
                  </a:txBody>
                  <a:tcPr marL="48341" marR="48341" marT="10359" marB="0" anchor="ctr"/>
                </a:tc>
                <a:extLst>
                  <a:ext uri="{0D108BD9-81ED-4DB2-BD59-A6C34878D82A}">
                    <a16:rowId xmlns:a16="http://schemas.microsoft.com/office/drawing/2014/main" val="10016"/>
                  </a:ext>
                </a:extLst>
              </a:tr>
            </a:tbl>
          </a:graphicData>
        </a:graphic>
      </p:graphicFrame>
    </p:spTree>
    <p:extLst>
      <p:ext uri="{BB962C8B-B14F-4D97-AF65-F5344CB8AC3E}">
        <p14:creationId xmlns:p14="http://schemas.microsoft.com/office/powerpoint/2010/main" val="32204013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Imagen 16">
            <a:extLst>
              <a:ext uri="{FF2B5EF4-FFF2-40B4-BE49-F238E27FC236}">
                <a16:creationId xmlns:a16="http://schemas.microsoft.com/office/drawing/2014/main" id="{E75CB538-3F4C-46B9-86ED-E5154D5A6C20}"/>
              </a:ext>
            </a:extLst>
          </p:cNvPr>
          <p:cNvPicPr>
            <a:picLocks noChangeAspect="1"/>
          </p:cNvPicPr>
          <p:nvPr/>
        </p:nvPicPr>
        <p:blipFill>
          <a:blip r:embed="rId2">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0" y="4660"/>
            <a:ext cx="12192000" cy="6858000"/>
          </a:xfrm>
          <a:prstGeom prst="rect">
            <a:avLst/>
          </a:prstGeom>
          <a:effectLst/>
        </p:spPr>
      </p:pic>
      <p:pic>
        <p:nvPicPr>
          <p:cNvPr id="18" name="Gráfico 47">
            <a:extLst>
              <a:ext uri="{FF2B5EF4-FFF2-40B4-BE49-F238E27FC236}">
                <a16:creationId xmlns:a16="http://schemas.microsoft.com/office/drawing/2014/main" id="{F91CD457-E956-4879-A093-97D25627C9C1}"/>
              </a:ext>
            </a:extLst>
          </p:cNvPr>
          <p:cNvPicPr>
            <a:picLocks noChangeAspect="1"/>
          </p:cNvPicPr>
          <p:nvPr/>
        </p:nvPicPr>
        <p:blipFill>
          <a:blip r:embed="rId3">
            <a:duotone>
              <a:prstClr val="black"/>
              <a:schemeClr val="accent6">
                <a:tint val="45000"/>
                <a:satMod val="400000"/>
              </a:schemeClr>
            </a:duotone>
            <a:extLst>
              <a:ext uri="{96DAC541-7B7A-43D3-8B79-37D633B846F1}">
                <asvg:svgBlip xmlns:asvg="http://schemas.microsoft.com/office/drawing/2016/SVG/main" xmlns="" r:embed="rId6"/>
              </a:ext>
            </a:extLst>
          </a:blip>
          <a:stretch>
            <a:fillRect/>
          </a:stretch>
        </p:blipFill>
        <p:spPr>
          <a:xfrm>
            <a:off x="10018185" y="6206712"/>
            <a:ext cx="2055135" cy="603534"/>
          </a:xfrm>
          <a:prstGeom prst="rect">
            <a:avLst/>
          </a:prstGeom>
        </p:spPr>
      </p:pic>
      <p:sp>
        <p:nvSpPr>
          <p:cNvPr id="27" name="CuadroTexto 26">
            <a:extLst>
              <a:ext uri="{FF2B5EF4-FFF2-40B4-BE49-F238E27FC236}">
                <a16:creationId xmlns:a16="http://schemas.microsoft.com/office/drawing/2014/main" id="{E438DB70-7923-4BDF-BB24-C28F31017778}"/>
              </a:ext>
            </a:extLst>
          </p:cNvPr>
          <p:cNvSpPr txBox="1"/>
          <p:nvPr/>
        </p:nvSpPr>
        <p:spPr>
          <a:xfrm>
            <a:off x="2685034" y="6226625"/>
            <a:ext cx="8392126" cy="307777"/>
          </a:xfrm>
          <a:prstGeom prst="rect">
            <a:avLst/>
          </a:prstGeom>
          <a:noFill/>
        </p:spPr>
        <p:txBody>
          <a:bodyPr wrap="square" rtlCol="0">
            <a:spAutoFit/>
          </a:bodyPr>
          <a:lstStyle>
            <a:defPPr>
              <a:defRPr lang="es-EC"/>
            </a:defPPr>
            <a:lvl1pPr>
              <a:defRPr sz="1600">
                <a:solidFill>
                  <a:schemeClr val="tx1">
                    <a:lumMod val="50000"/>
                    <a:lumOff val="50000"/>
                  </a:schemeClr>
                </a:solidFill>
                <a:latin typeface="Century Gothic" panose="020B0502020202020204" pitchFamily="34" charset="0"/>
              </a:defRPr>
            </a:lvl1pPr>
          </a:lstStyle>
          <a:p>
            <a:r>
              <a:rPr lang="en-US" sz="1400" b="1" dirty="0" smtClean="0"/>
              <a:t>APADRINAMIENTOS DE ESPACIOS PÚBLICOS</a:t>
            </a:r>
            <a:endParaRPr lang="es-EC" sz="1400" b="1" dirty="0"/>
          </a:p>
        </p:txBody>
      </p:sp>
      <p:sp>
        <p:nvSpPr>
          <p:cNvPr id="24" name="Rectángulo 23"/>
          <p:cNvSpPr/>
          <p:nvPr/>
        </p:nvSpPr>
        <p:spPr>
          <a:xfrm>
            <a:off x="0" y="2969111"/>
            <a:ext cx="2261881" cy="646331"/>
          </a:xfrm>
          <a:prstGeom prst="rect">
            <a:avLst/>
          </a:prstGeom>
          <a:noFill/>
        </p:spPr>
        <p:txBody>
          <a:bodyPr wrap="square" rtlCol="0">
            <a:spAutoFit/>
          </a:bodyPr>
          <a:lstStyle/>
          <a:p>
            <a:pPr algn="ctr"/>
            <a:r>
              <a:rPr lang="es-ES" b="1" dirty="0" smtClean="0">
                <a:solidFill>
                  <a:schemeClr val="bg1"/>
                </a:solidFill>
                <a:latin typeface="Century Gothic" panose="020B0502020202020204" pitchFamily="34" charset="0"/>
              </a:rPr>
              <a:t>PROGRAMA QUITO ADOPTA</a:t>
            </a:r>
            <a:endParaRPr lang="es-EC" b="1" dirty="0">
              <a:solidFill>
                <a:schemeClr val="bg1"/>
              </a:solidFill>
              <a:latin typeface="Century Gothic" panose="020B0502020202020204" pitchFamily="34" charset="0"/>
            </a:endParaRPr>
          </a:p>
        </p:txBody>
      </p:sp>
      <p:grpSp>
        <p:nvGrpSpPr>
          <p:cNvPr id="25" name="Grupo 24"/>
          <p:cNvGrpSpPr/>
          <p:nvPr/>
        </p:nvGrpSpPr>
        <p:grpSpPr>
          <a:xfrm flipH="1">
            <a:off x="8786982" y="723900"/>
            <a:ext cx="2924558" cy="5119588"/>
            <a:chOff x="507570" y="1601640"/>
            <a:chExt cx="3432434" cy="4796969"/>
          </a:xfrm>
        </p:grpSpPr>
        <p:cxnSp>
          <p:nvCxnSpPr>
            <p:cNvPr id="26" name="Conector recto de flecha 25"/>
            <p:cNvCxnSpPr/>
            <p:nvPr/>
          </p:nvCxnSpPr>
          <p:spPr>
            <a:xfrm flipV="1">
              <a:off x="1277874" y="1601640"/>
              <a:ext cx="0" cy="4727697"/>
            </a:xfrm>
            <a:prstGeom prst="straightConnector1">
              <a:avLst/>
            </a:prstGeom>
            <a:ln w="76200">
              <a:solidFill>
                <a:schemeClr val="accent4">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8" name="Google Shape;1500;p19">
              <a:extLst>
                <a:ext uri="{FF2B5EF4-FFF2-40B4-BE49-F238E27FC236}">
                  <a16:creationId xmlns:a16="http://schemas.microsoft.com/office/drawing/2014/main" id="{0984332F-F074-4DA6-B4D5-429E7024287C}"/>
                </a:ext>
              </a:extLst>
            </p:cNvPr>
            <p:cNvSpPr txBox="1">
              <a:spLocks/>
            </p:cNvSpPr>
            <p:nvPr/>
          </p:nvSpPr>
          <p:spPr>
            <a:xfrm>
              <a:off x="507570" y="5852690"/>
              <a:ext cx="765311" cy="126775"/>
            </a:xfrm>
            <a:prstGeom prst="rect">
              <a:avLst/>
            </a:prstGeom>
          </p:spPr>
          <p:txBody>
            <a:bodyPr spcFirstLastPara="1" wrap="square" lIns="91425" tIns="91425" rIns="91425" bIns="91425"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spcAft>
                  <a:spcPts val="800"/>
                </a:spcAft>
              </a:pPr>
              <a:r>
                <a:rPr lang="es-ES" sz="1400" b="1" dirty="0">
                  <a:latin typeface="Josefin Slab SemiBold" panose="02000000000000000000"/>
                  <a:ea typeface="Calibri" panose="020F0502020204030204" pitchFamily="34" charset="0"/>
                  <a:cs typeface="Times New Roman" panose="02020603050405020304" pitchFamily="18" charset="0"/>
                </a:rPr>
                <a:t>2015</a:t>
              </a:r>
              <a:endParaRPr lang="es-EC" sz="1400" dirty="0">
                <a:effectLst/>
                <a:latin typeface="Josefin Slab SemiBold" panose="02000000000000000000"/>
                <a:ea typeface="Calibri" panose="020F0502020204030204" pitchFamily="34" charset="0"/>
                <a:cs typeface="Times New Roman" panose="02020603050405020304" pitchFamily="18" charset="0"/>
              </a:endParaRPr>
            </a:p>
          </p:txBody>
        </p:sp>
        <p:sp>
          <p:nvSpPr>
            <p:cNvPr id="29" name="Google Shape;1500;p19">
              <a:extLst>
                <a:ext uri="{FF2B5EF4-FFF2-40B4-BE49-F238E27FC236}">
                  <a16:creationId xmlns:a16="http://schemas.microsoft.com/office/drawing/2014/main" id="{0984332F-F074-4DA6-B4D5-429E7024287C}"/>
                </a:ext>
              </a:extLst>
            </p:cNvPr>
            <p:cNvSpPr txBox="1">
              <a:spLocks/>
            </p:cNvSpPr>
            <p:nvPr/>
          </p:nvSpPr>
          <p:spPr>
            <a:xfrm>
              <a:off x="507570" y="5297642"/>
              <a:ext cx="765311" cy="126775"/>
            </a:xfrm>
            <a:prstGeom prst="rect">
              <a:avLst/>
            </a:prstGeom>
          </p:spPr>
          <p:txBody>
            <a:bodyPr spcFirstLastPara="1" wrap="square" lIns="91425" tIns="91425" rIns="91425" bIns="91425"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spcAft>
                  <a:spcPts val="800"/>
                </a:spcAft>
              </a:pPr>
              <a:r>
                <a:rPr lang="es-ES" sz="1400" b="1" dirty="0">
                  <a:latin typeface="Josefin Slab SemiBold" panose="02000000000000000000"/>
                  <a:ea typeface="Calibri" panose="020F0502020204030204" pitchFamily="34" charset="0"/>
                  <a:cs typeface="Times New Roman" panose="02020603050405020304" pitchFamily="18" charset="0"/>
                </a:rPr>
                <a:t>2016</a:t>
              </a:r>
              <a:endParaRPr lang="es-EC" sz="1400" dirty="0">
                <a:effectLst/>
                <a:latin typeface="Josefin Slab SemiBold" panose="02000000000000000000"/>
                <a:ea typeface="Calibri" panose="020F0502020204030204" pitchFamily="34" charset="0"/>
                <a:cs typeface="Times New Roman" panose="02020603050405020304" pitchFamily="18" charset="0"/>
              </a:endParaRPr>
            </a:p>
          </p:txBody>
        </p:sp>
        <p:sp>
          <p:nvSpPr>
            <p:cNvPr id="30" name="Google Shape;1500;p19">
              <a:extLst>
                <a:ext uri="{FF2B5EF4-FFF2-40B4-BE49-F238E27FC236}">
                  <a16:creationId xmlns:a16="http://schemas.microsoft.com/office/drawing/2014/main" id="{0984332F-F074-4DA6-B4D5-429E7024287C}"/>
                </a:ext>
              </a:extLst>
            </p:cNvPr>
            <p:cNvSpPr txBox="1">
              <a:spLocks/>
            </p:cNvSpPr>
            <p:nvPr/>
          </p:nvSpPr>
          <p:spPr>
            <a:xfrm>
              <a:off x="507570" y="4742594"/>
              <a:ext cx="765311" cy="126775"/>
            </a:xfrm>
            <a:prstGeom prst="rect">
              <a:avLst/>
            </a:prstGeom>
          </p:spPr>
          <p:txBody>
            <a:bodyPr spcFirstLastPara="1" wrap="square" lIns="91425" tIns="91425" rIns="91425" bIns="91425"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spcAft>
                  <a:spcPts val="800"/>
                </a:spcAft>
              </a:pPr>
              <a:r>
                <a:rPr lang="es-ES" sz="1400" b="1" dirty="0">
                  <a:latin typeface="Josefin Slab SemiBold" panose="02000000000000000000"/>
                  <a:ea typeface="Calibri" panose="020F0502020204030204" pitchFamily="34" charset="0"/>
                  <a:cs typeface="Times New Roman" panose="02020603050405020304" pitchFamily="18" charset="0"/>
                </a:rPr>
                <a:t>2017</a:t>
              </a:r>
              <a:endParaRPr lang="es-EC" sz="1400" dirty="0">
                <a:effectLst/>
                <a:latin typeface="Josefin Slab SemiBold" panose="02000000000000000000"/>
                <a:ea typeface="Calibri" panose="020F0502020204030204" pitchFamily="34" charset="0"/>
                <a:cs typeface="Times New Roman" panose="02020603050405020304" pitchFamily="18" charset="0"/>
              </a:endParaRPr>
            </a:p>
          </p:txBody>
        </p:sp>
        <p:sp>
          <p:nvSpPr>
            <p:cNvPr id="31" name="Google Shape;1500;p19">
              <a:extLst>
                <a:ext uri="{FF2B5EF4-FFF2-40B4-BE49-F238E27FC236}">
                  <a16:creationId xmlns:a16="http://schemas.microsoft.com/office/drawing/2014/main" id="{0984332F-F074-4DA6-B4D5-429E7024287C}"/>
                </a:ext>
              </a:extLst>
            </p:cNvPr>
            <p:cNvSpPr txBox="1">
              <a:spLocks/>
            </p:cNvSpPr>
            <p:nvPr/>
          </p:nvSpPr>
          <p:spPr>
            <a:xfrm>
              <a:off x="507570" y="4187546"/>
              <a:ext cx="765311" cy="126775"/>
            </a:xfrm>
            <a:prstGeom prst="rect">
              <a:avLst/>
            </a:prstGeom>
          </p:spPr>
          <p:txBody>
            <a:bodyPr spcFirstLastPara="1" wrap="square" lIns="91425" tIns="91425" rIns="91425" bIns="91425"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spcAft>
                  <a:spcPts val="800"/>
                </a:spcAft>
              </a:pPr>
              <a:r>
                <a:rPr lang="es-ES" sz="1400" b="1" dirty="0">
                  <a:latin typeface="Josefin Slab SemiBold" panose="02000000000000000000"/>
                  <a:ea typeface="Calibri" panose="020F0502020204030204" pitchFamily="34" charset="0"/>
                  <a:cs typeface="Times New Roman" panose="02020603050405020304" pitchFamily="18" charset="0"/>
                </a:rPr>
                <a:t>2018</a:t>
              </a:r>
              <a:endParaRPr lang="es-EC" sz="1400" dirty="0">
                <a:effectLst/>
                <a:latin typeface="Josefin Slab SemiBold" panose="02000000000000000000"/>
                <a:ea typeface="Calibri" panose="020F0502020204030204" pitchFamily="34" charset="0"/>
                <a:cs typeface="Times New Roman" panose="02020603050405020304" pitchFamily="18" charset="0"/>
              </a:endParaRPr>
            </a:p>
          </p:txBody>
        </p:sp>
        <p:sp>
          <p:nvSpPr>
            <p:cNvPr id="32" name="Google Shape;1500;p19">
              <a:extLst>
                <a:ext uri="{FF2B5EF4-FFF2-40B4-BE49-F238E27FC236}">
                  <a16:creationId xmlns:a16="http://schemas.microsoft.com/office/drawing/2014/main" id="{0984332F-F074-4DA6-B4D5-429E7024287C}"/>
                </a:ext>
              </a:extLst>
            </p:cNvPr>
            <p:cNvSpPr txBox="1">
              <a:spLocks/>
            </p:cNvSpPr>
            <p:nvPr/>
          </p:nvSpPr>
          <p:spPr>
            <a:xfrm>
              <a:off x="507570" y="3632498"/>
              <a:ext cx="765311" cy="126775"/>
            </a:xfrm>
            <a:prstGeom prst="rect">
              <a:avLst/>
            </a:prstGeom>
          </p:spPr>
          <p:txBody>
            <a:bodyPr spcFirstLastPara="1" wrap="square" lIns="91425" tIns="91425" rIns="91425" bIns="91425"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spcAft>
                  <a:spcPts val="800"/>
                </a:spcAft>
              </a:pPr>
              <a:r>
                <a:rPr lang="es-ES" sz="1400" b="1" dirty="0">
                  <a:latin typeface="Josefin Slab SemiBold" panose="02000000000000000000"/>
                  <a:ea typeface="Calibri" panose="020F0502020204030204" pitchFamily="34" charset="0"/>
                  <a:cs typeface="Times New Roman" panose="02020603050405020304" pitchFamily="18" charset="0"/>
                </a:rPr>
                <a:t>2019</a:t>
              </a:r>
              <a:endParaRPr lang="es-EC" sz="1400" dirty="0">
                <a:effectLst/>
                <a:latin typeface="Josefin Slab SemiBold" panose="02000000000000000000"/>
                <a:ea typeface="Calibri" panose="020F0502020204030204" pitchFamily="34" charset="0"/>
                <a:cs typeface="Times New Roman" panose="02020603050405020304" pitchFamily="18" charset="0"/>
              </a:endParaRPr>
            </a:p>
          </p:txBody>
        </p:sp>
        <p:sp>
          <p:nvSpPr>
            <p:cNvPr id="33" name="Google Shape;1500;p19">
              <a:extLst>
                <a:ext uri="{FF2B5EF4-FFF2-40B4-BE49-F238E27FC236}">
                  <a16:creationId xmlns:a16="http://schemas.microsoft.com/office/drawing/2014/main" id="{0984332F-F074-4DA6-B4D5-429E7024287C}"/>
                </a:ext>
              </a:extLst>
            </p:cNvPr>
            <p:cNvSpPr txBox="1">
              <a:spLocks/>
            </p:cNvSpPr>
            <p:nvPr/>
          </p:nvSpPr>
          <p:spPr>
            <a:xfrm>
              <a:off x="507570" y="3077450"/>
              <a:ext cx="765311" cy="126775"/>
            </a:xfrm>
            <a:prstGeom prst="rect">
              <a:avLst/>
            </a:prstGeom>
          </p:spPr>
          <p:txBody>
            <a:bodyPr spcFirstLastPara="1" wrap="square" lIns="91425" tIns="91425" rIns="91425" bIns="91425"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spcAft>
                  <a:spcPts val="800"/>
                </a:spcAft>
              </a:pPr>
              <a:r>
                <a:rPr lang="es-ES" sz="1400" b="1" dirty="0">
                  <a:latin typeface="Josefin Slab SemiBold" panose="02000000000000000000"/>
                  <a:ea typeface="Calibri" panose="020F0502020204030204" pitchFamily="34" charset="0"/>
                  <a:cs typeface="Times New Roman" panose="02020603050405020304" pitchFamily="18" charset="0"/>
                </a:rPr>
                <a:t>2020</a:t>
              </a:r>
              <a:endParaRPr lang="es-EC" sz="1400" dirty="0">
                <a:effectLst/>
                <a:latin typeface="Josefin Slab SemiBold" panose="02000000000000000000"/>
                <a:ea typeface="Calibri" panose="020F0502020204030204" pitchFamily="34" charset="0"/>
                <a:cs typeface="Times New Roman" panose="02020603050405020304" pitchFamily="18" charset="0"/>
              </a:endParaRPr>
            </a:p>
          </p:txBody>
        </p:sp>
        <p:grpSp>
          <p:nvGrpSpPr>
            <p:cNvPr id="34" name="Google Shape;1603;p20">
              <a:extLst>
                <a:ext uri="{FF2B5EF4-FFF2-40B4-BE49-F238E27FC236}">
                  <a16:creationId xmlns:a16="http://schemas.microsoft.com/office/drawing/2014/main" id="{511BBEFF-4E56-4710-8EA1-7DDFA54DDED2}"/>
                </a:ext>
              </a:extLst>
            </p:cNvPr>
            <p:cNvGrpSpPr/>
            <p:nvPr/>
          </p:nvGrpSpPr>
          <p:grpSpPr>
            <a:xfrm flipH="1">
              <a:off x="1648095" y="3274930"/>
              <a:ext cx="2291909" cy="3123679"/>
              <a:chOff x="4222766" y="762099"/>
              <a:chExt cx="3016234" cy="4110875"/>
            </a:xfrm>
          </p:grpSpPr>
          <p:grpSp>
            <p:nvGrpSpPr>
              <p:cNvPr id="119" name="Google Shape;1604;p20">
                <a:extLst>
                  <a:ext uri="{FF2B5EF4-FFF2-40B4-BE49-F238E27FC236}">
                    <a16:creationId xmlns:a16="http://schemas.microsoft.com/office/drawing/2014/main" id="{20C7D79E-3948-444F-94C5-B8172779F47E}"/>
                  </a:ext>
                </a:extLst>
              </p:cNvPr>
              <p:cNvGrpSpPr/>
              <p:nvPr/>
            </p:nvGrpSpPr>
            <p:grpSpPr>
              <a:xfrm>
                <a:off x="4222766" y="762099"/>
                <a:ext cx="786258" cy="3985706"/>
                <a:chOff x="-2230059" y="712299"/>
                <a:chExt cx="786258" cy="3985706"/>
              </a:xfrm>
            </p:grpSpPr>
            <p:sp>
              <p:nvSpPr>
                <p:cNvPr id="189" name="Google Shape;1605;p20">
                  <a:extLst>
                    <a:ext uri="{FF2B5EF4-FFF2-40B4-BE49-F238E27FC236}">
                      <a16:creationId xmlns:a16="http://schemas.microsoft.com/office/drawing/2014/main" id="{F2F550B0-98E7-4CC8-A515-5A6123F69FEF}"/>
                    </a:ext>
                  </a:extLst>
                </p:cNvPr>
                <p:cNvSpPr/>
                <p:nvPr/>
              </p:nvSpPr>
              <p:spPr>
                <a:xfrm>
                  <a:off x="-1832340" y="1071376"/>
                  <a:ext cx="136763" cy="3626628"/>
                </a:xfrm>
                <a:custGeom>
                  <a:avLst/>
                  <a:gdLst/>
                  <a:ahLst/>
                  <a:cxnLst/>
                  <a:rect l="l" t="t" r="r" b="b"/>
                  <a:pathLst>
                    <a:path w="1755" h="46537" extrusionOk="0">
                      <a:moveTo>
                        <a:pt x="538" y="0"/>
                      </a:moveTo>
                      <a:cubicBezTo>
                        <a:pt x="461" y="0"/>
                        <a:pt x="385" y="50"/>
                        <a:pt x="386" y="150"/>
                      </a:cubicBezTo>
                      <a:cubicBezTo>
                        <a:pt x="507" y="6331"/>
                        <a:pt x="396" y="12516"/>
                        <a:pt x="424" y="18693"/>
                      </a:cubicBezTo>
                      <a:cubicBezTo>
                        <a:pt x="437" y="21782"/>
                        <a:pt x="829" y="24795"/>
                        <a:pt x="1067" y="27864"/>
                      </a:cubicBezTo>
                      <a:cubicBezTo>
                        <a:pt x="1294" y="30790"/>
                        <a:pt x="1015" y="33700"/>
                        <a:pt x="782" y="36614"/>
                      </a:cubicBezTo>
                      <a:cubicBezTo>
                        <a:pt x="520" y="39896"/>
                        <a:pt x="372" y="43208"/>
                        <a:pt x="1191" y="46427"/>
                      </a:cubicBezTo>
                      <a:cubicBezTo>
                        <a:pt x="1210" y="46504"/>
                        <a:pt x="1268" y="46537"/>
                        <a:pt x="1328" y="46537"/>
                      </a:cubicBezTo>
                      <a:cubicBezTo>
                        <a:pt x="1420" y="46537"/>
                        <a:pt x="1515" y="46461"/>
                        <a:pt x="1487" y="46345"/>
                      </a:cubicBezTo>
                      <a:cubicBezTo>
                        <a:pt x="1" y="40494"/>
                        <a:pt x="1755" y="34513"/>
                        <a:pt x="1425" y="28593"/>
                      </a:cubicBezTo>
                      <a:cubicBezTo>
                        <a:pt x="1260" y="25638"/>
                        <a:pt x="785" y="22721"/>
                        <a:pt x="744" y="19753"/>
                      </a:cubicBezTo>
                      <a:cubicBezTo>
                        <a:pt x="696" y="16671"/>
                        <a:pt x="730" y="13586"/>
                        <a:pt x="726" y="10503"/>
                      </a:cubicBezTo>
                      <a:cubicBezTo>
                        <a:pt x="726" y="7053"/>
                        <a:pt x="761" y="3600"/>
                        <a:pt x="696" y="150"/>
                      </a:cubicBezTo>
                      <a:cubicBezTo>
                        <a:pt x="694" y="50"/>
                        <a:pt x="616" y="0"/>
                        <a:pt x="538" y="0"/>
                      </a:cubicBezTo>
                      <a:close/>
                    </a:path>
                  </a:pathLst>
                </a:custGeom>
                <a:solidFill>
                  <a:srgbClr val="4C4D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90" name="Google Shape;1606;p20">
                  <a:extLst>
                    <a:ext uri="{FF2B5EF4-FFF2-40B4-BE49-F238E27FC236}">
                      <a16:creationId xmlns:a16="http://schemas.microsoft.com/office/drawing/2014/main" id="{286A1CAD-A2CD-4BCC-B3B7-0D08A1718F81}"/>
                    </a:ext>
                  </a:extLst>
                </p:cNvPr>
                <p:cNvSpPr/>
                <p:nvPr/>
              </p:nvSpPr>
              <p:spPr>
                <a:xfrm>
                  <a:off x="-2059174" y="981529"/>
                  <a:ext cx="272902" cy="333229"/>
                </a:xfrm>
                <a:custGeom>
                  <a:avLst/>
                  <a:gdLst/>
                  <a:ahLst/>
                  <a:cxnLst/>
                  <a:rect l="l" t="t" r="r" b="b"/>
                  <a:pathLst>
                    <a:path w="3502" h="4276" extrusionOk="0">
                      <a:moveTo>
                        <a:pt x="223" y="0"/>
                      </a:moveTo>
                      <a:cubicBezTo>
                        <a:pt x="88" y="0"/>
                        <a:pt x="1" y="205"/>
                        <a:pt x="143" y="292"/>
                      </a:cubicBezTo>
                      <a:cubicBezTo>
                        <a:pt x="1584" y="1169"/>
                        <a:pt x="2272" y="2840"/>
                        <a:pt x="3159" y="4202"/>
                      </a:cubicBezTo>
                      <a:cubicBezTo>
                        <a:pt x="3193" y="4254"/>
                        <a:pt x="3241" y="4275"/>
                        <a:pt x="3288" y="4275"/>
                      </a:cubicBezTo>
                      <a:cubicBezTo>
                        <a:pt x="3396" y="4275"/>
                        <a:pt x="3502" y="4165"/>
                        <a:pt x="3428" y="4048"/>
                      </a:cubicBezTo>
                      <a:cubicBezTo>
                        <a:pt x="2506" y="2634"/>
                        <a:pt x="1794" y="935"/>
                        <a:pt x="301" y="24"/>
                      </a:cubicBezTo>
                      <a:cubicBezTo>
                        <a:pt x="274" y="8"/>
                        <a:pt x="248" y="0"/>
                        <a:pt x="223" y="0"/>
                      </a:cubicBezTo>
                      <a:close/>
                    </a:path>
                  </a:pathLst>
                </a:custGeom>
                <a:solidFill>
                  <a:srgbClr val="4C4D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91" name="Google Shape;1607;p20">
                  <a:extLst>
                    <a:ext uri="{FF2B5EF4-FFF2-40B4-BE49-F238E27FC236}">
                      <a16:creationId xmlns:a16="http://schemas.microsoft.com/office/drawing/2014/main" id="{22D0E4D0-B847-4F4F-8514-78EF1E5F86DB}"/>
                    </a:ext>
                  </a:extLst>
                </p:cNvPr>
                <p:cNvSpPr/>
                <p:nvPr/>
              </p:nvSpPr>
              <p:spPr>
                <a:xfrm>
                  <a:off x="-1808573" y="888954"/>
                  <a:ext cx="208534" cy="431343"/>
                </a:xfrm>
                <a:custGeom>
                  <a:avLst/>
                  <a:gdLst/>
                  <a:ahLst/>
                  <a:cxnLst/>
                  <a:rect l="l" t="t" r="r" b="b"/>
                  <a:pathLst>
                    <a:path w="2676" h="5535" extrusionOk="0">
                      <a:moveTo>
                        <a:pt x="2462" y="0"/>
                      </a:moveTo>
                      <a:cubicBezTo>
                        <a:pt x="2414" y="0"/>
                        <a:pt x="2367" y="22"/>
                        <a:pt x="2334" y="73"/>
                      </a:cubicBezTo>
                      <a:cubicBezTo>
                        <a:pt x="1271" y="1696"/>
                        <a:pt x="501" y="3461"/>
                        <a:pt x="29" y="5343"/>
                      </a:cubicBezTo>
                      <a:cubicBezTo>
                        <a:pt x="0" y="5459"/>
                        <a:pt x="96" y="5535"/>
                        <a:pt x="188" y="5535"/>
                      </a:cubicBezTo>
                      <a:cubicBezTo>
                        <a:pt x="248" y="5535"/>
                        <a:pt x="306" y="5502"/>
                        <a:pt x="326" y="5425"/>
                      </a:cubicBezTo>
                      <a:cubicBezTo>
                        <a:pt x="793" y="3568"/>
                        <a:pt x="1553" y="1831"/>
                        <a:pt x="2599" y="228"/>
                      </a:cubicBezTo>
                      <a:cubicBezTo>
                        <a:pt x="2675" y="111"/>
                        <a:pt x="2569" y="0"/>
                        <a:pt x="2462" y="0"/>
                      </a:cubicBezTo>
                      <a:close/>
                    </a:path>
                  </a:pathLst>
                </a:custGeom>
                <a:solidFill>
                  <a:srgbClr val="4C4D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92" name="Google Shape;1608;p20">
                  <a:extLst>
                    <a:ext uri="{FF2B5EF4-FFF2-40B4-BE49-F238E27FC236}">
                      <a16:creationId xmlns:a16="http://schemas.microsoft.com/office/drawing/2014/main" id="{A0525FCE-A568-465E-A963-31F5C88D7AFA}"/>
                    </a:ext>
                  </a:extLst>
                </p:cNvPr>
                <p:cNvSpPr/>
                <p:nvPr/>
              </p:nvSpPr>
              <p:spPr>
                <a:xfrm>
                  <a:off x="-2179409" y="805341"/>
                  <a:ext cx="270486" cy="296524"/>
                </a:xfrm>
                <a:custGeom>
                  <a:avLst/>
                  <a:gdLst/>
                  <a:ahLst/>
                  <a:cxnLst/>
                  <a:rect l="l" t="t" r="r" b="b"/>
                  <a:pathLst>
                    <a:path w="3471" h="3805" extrusionOk="0">
                      <a:moveTo>
                        <a:pt x="0" y="0"/>
                      </a:moveTo>
                      <a:lnTo>
                        <a:pt x="0" y="0"/>
                      </a:lnTo>
                      <a:cubicBezTo>
                        <a:pt x="90" y="905"/>
                        <a:pt x="186" y="1841"/>
                        <a:pt x="647" y="2622"/>
                      </a:cubicBezTo>
                      <a:cubicBezTo>
                        <a:pt x="1037" y="3284"/>
                        <a:pt x="1763" y="3805"/>
                        <a:pt x="2506" y="3805"/>
                      </a:cubicBezTo>
                      <a:cubicBezTo>
                        <a:pt x="2642" y="3805"/>
                        <a:pt x="2778" y="3787"/>
                        <a:pt x="2913" y="3750"/>
                      </a:cubicBezTo>
                      <a:lnTo>
                        <a:pt x="2883" y="3667"/>
                      </a:lnTo>
                      <a:cubicBezTo>
                        <a:pt x="3351" y="3509"/>
                        <a:pt x="3471" y="2883"/>
                        <a:pt x="3340" y="2409"/>
                      </a:cubicBezTo>
                      <a:cubicBezTo>
                        <a:pt x="3151" y="1713"/>
                        <a:pt x="2618" y="1156"/>
                        <a:pt x="2002" y="785"/>
                      </a:cubicBezTo>
                      <a:cubicBezTo>
                        <a:pt x="1386" y="413"/>
                        <a:pt x="689" y="204"/>
                        <a:pt x="0" y="0"/>
                      </a:cubicBezTo>
                      <a:close/>
                    </a:path>
                  </a:pathLst>
                </a:custGeom>
                <a:solidFill>
                  <a:srgbClr val="4C4D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93" name="Google Shape;1609;p20">
                  <a:extLst>
                    <a:ext uri="{FF2B5EF4-FFF2-40B4-BE49-F238E27FC236}">
                      <a16:creationId xmlns:a16="http://schemas.microsoft.com/office/drawing/2014/main" id="{532CEFEB-EF37-48E2-8E5B-6B0B03E8086A}"/>
                    </a:ext>
                  </a:extLst>
                </p:cNvPr>
                <p:cNvSpPr/>
                <p:nvPr/>
              </p:nvSpPr>
              <p:spPr>
                <a:xfrm>
                  <a:off x="-1691922" y="712299"/>
                  <a:ext cx="248121" cy="274859"/>
                </a:xfrm>
                <a:custGeom>
                  <a:avLst/>
                  <a:gdLst/>
                  <a:ahLst/>
                  <a:cxnLst/>
                  <a:rect l="l" t="t" r="r" b="b"/>
                  <a:pathLst>
                    <a:path w="3184" h="3527" extrusionOk="0">
                      <a:moveTo>
                        <a:pt x="3087" y="1"/>
                      </a:moveTo>
                      <a:lnTo>
                        <a:pt x="3087" y="1"/>
                      </a:lnTo>
                      <a:cubicBezTo>
                        <a:pt x="2312" y="318"/>
                        <a:pt x="1515" y="648"/>
                        <a:pt x="926" y="1239"/>
                      </a:cubicBezTo>
                      <a:cubicBezTo>
                        <a:pt x="335" y="1831"/>
                        <a:pt x="1" y="2763"/>
                        <a:pt x="345" y="3527"/>
                      </a:cubicBezTo>
                      <a:lnTo>
                        <a:pt x="348" y="3272"/>
                      </a:lnTo>
                      <a:cubicBezTo>
                        <a:pt x="523" y="3334"/>
                        <a:pt x="704" y="3363"/>
                        <a:pt x="885" y="3363"/>
                      </a:cubicBezTo>
                      <a:cubicBezTo>
                        <a:pt x="1538" y="3363"/>
                        <a:pt x="2196" y="2990"/>
                        <a:pt x="2581" y="2447"/>
                      </a:cubicBezTo>
                      <a:cubicBezTo>
                        <a:pt x="3073" y="1752"/>
                        <a:pt x="3183" y="847"/>
                        <a:pt x="3087" y="1"/>
                      </a:cubicBezTo>
                      <a:close/>
                    </a:path>
                  </a:pathLst>
                </a:custGeom>
                <a:solidFill>
                  <a:srgbClr val="4C4D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94" name="Google Shape;1610;p20">
                  <a:extLst>
                    <a:ext uri="{FF2B5EF4-FFF2-40B4-BE49-F238E27FC236}">
                      <a16:creationId xmlns:a16="http://schemas.microsoft.com/office/drawing/2014/main" id="{5B2FF57F-3F2D-478D-A2D8-1990C9A5DB46}"/>
                    </a:ext>
                  </a:extLst>
                </p:cNvPr>
                <p:cNvSpPr/>
                <p:nvPr/>
              </p:nvSpPr>
              <p:spPr>
                <a:xfrm>
                  <a:off x="-2060031" y="1931120"/>
                  <a:ext cx="286228" cy="322474"/>
                </a:xfrm>
                <a:custGeom>
                  <a:avLst/>
                  <a:gdLst/>
                  <a:ahLst/>
                  <a:cxnLst/>
                  <a:rect l="l" t="t" r="r" b="b"/>
                  <a:pathLst>
                    <a:path w="3673" h="4138" extrusionOk="0">
                      <a:moveTo>
                        <a:pt x="229" y="0"/>
                      </a:moveTo>
                      <a:cubicBezTo>
                        <a:pt x="91" y="0"/>
                        <a:pt x="1" y="207"/>
                        <a:pt x="151" y="289"/>
                      </a:cubicBezTo>
                      <a:cubicBezTo>
                        <a:pt x="1626" y="1108"/>
                        <a:pt x="2383" y="2745"/>
                        <a:pt x="3326" y="4069"/>
                      </a:cubicBezTo>
                      <a:cubicBezTo>
                        <a:pt x="3359" y="4118"/>
                        <a:pt x="3407" y="4138"/>
                        <a:pt x="3455" y="4138"/>
                      </a:cubicBezTo>
                      <a:cubicBezTo>
                        <a:pt x="3565" y="4138"/>
                        <a:pt x="3673" y="4028"/>
                        <a:pt x="3594" y="3915"/>
                      </a:cubicBezTo>
                      <a:cubicBezTo>
                        <a:pt x="2616" y="2545"/>
                        <a:pt x="1832" y="870"/>
                        <a:pt x="305" y="21"/>
                      </a:cubicBezTo>
                      <a:cubicBezTo>
                        <a:pt x="279" y="6"/>
                        <a:pt x="253" y="0"/>
                        <a:pt x="229" y="0"/>
                      </a:cubicBezTo>
                      <a:close/>
                    </a:path>
                  </a:pathLst>
                </a:custGeom>
                <a:solidFill>
                  <a:srgbClr val="4C4D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95" name="Google Shape;1611;p20">
                  <a:extLst>
                    <a:ext uri="{FF2B5EF4-FFF2-40B4-BE49-F238E27FC236}">
                      <a16:creationId xmlns:a16="http://schemas.microsoft.com/office/drawing/2014/main" id="{A44FE615-3BEA-4E83-8ECA-4824AEDF2E6F}"/>
                    </a:ext>
                  </a:extLst>
                </p:cNvPr>
                <p:cNvSpPr/>
                <p:nvPr/>
              </p:nvSpPr>
              <p:spPr>
                <a:xfrm>
                  <a:off x="-1795950" y="2012785"/>
                  <a:ext cx="190767" cy="438668"/>
                </a:xfrm>
                <a:custGeom>
                  <a:avLst/>
                  <a:gdLst/>
                  <a:ahLst/>
                  <a:cxnLst/>
                  <a:rect l="l" t="t" r="r" b="b"/>
                  <a:pathLst>
                    <a:path w="2448" h="5629" extrusionOk="0">
                      <a:moveTo>
                        <a:pt x="2235" y="1"/>
                      </a:moveTo>
                      <a:cubicBezTo>
                        <a:pt x="2188" y="1"/>
                        <a:pt x="2142" y="22"/>
                        <a:pt x="2110" y="73"/>
                      </a:cubicBezTo>
                      <a:cubicBezTo>
                        <a:pt x="1119" y="1742"/>
                        <a:pt x="421" y="3534"/>
                        <a:pt x="26" y="5436"/>
                      </a:cubicBezTo>
                      <a:cubicBezTo>
                        <a:pt x="1" y="5552"/>
                        <a:pt x="99" y="5628"/>
                        <a:pt x="190" y="5628"/>
                      </a:cubicBezTo>
                      <a:cubicBezTo>
                        <a:pt x="250" y="5628"/>
                        <a:pt x="306" y="5595"/>
                        <a:pt x="321" y="5518"/>
                      </a:cubicBezTo>
                      <a:cubicBezTo>
                        <a:pt x="710" y="3644"/>
                        <a:pt x="1398" y="1873"/>
                        <a:pt x="2378" y="228"/>
                      </a:cubicBezTo>
                      <a:cubicBezTo>
                        <a:pt x="2448" y="111"/>
                        <a:pt x="2341" y="1"/>
                        <a:pt x="2235" y="1"/>
                      </a:cubicBezTo>
                      <a:close/>
                    </a:path>
                  </a:pathLst>
                </a:custGeom>
                <a:solidFill>
                  <a:srgbClr val="4C4D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96" name="Google Shape;1612;p20">
                  <a:extLst>
                    <a:ext uri="{FF2B5EF4-FFF2-40B4-BE49-F238E27FC236}">
                      <a16:creationId xmlns:a16="http://schemas.microsoft.com/office/drawing/2014/main" id="{C159D403-31A4-45CE-9966-83DAF7A4E510}"/>
                    </a:ext>
                  </a:extLst>
                </p:cNvPr>
                <p:cNvSpPr/>
                <p:nvPr/>
              </p:nvSpPr>
              <p:spPr>
                <a:xfrm>
                  <a:off x="-2187513" y="1760621"/>
                  <a:ext cx="279448" cy="288263"/>
                </a:xfrm>
                <a:custGeom>
                  <a:avLst/>
                  <a:gdLst/>
                  <a:ahLst/>
                  <a:cxnLst/>
                  <a:rect l="l" t="t" r="r" b="b"/>
                  <a:pathLst>
                    <a:path w="3586" h="3699" extrusionOk="0">
                      <a:moveTo>
                        <a:pt x="1" y="0"/>
                      </a:moveTo>
                      <a:lnTo>
                        <a:pt x="1" y="0"/>
                      </a:lnTo>
                      <a:cubicBezTo>
                        <a:pt x="125" y="899"/>
                        <a:pt x="263" y="1831"/>
                        <a:pt x="755" y="2594"/>
                      </a:cubicBezTo>
                      <a:cubicBezTo>
                        <a:pt x="1158" y="3221"/>
                        <a:pt x="1874" y="3699"/>
                        <a:pt x="2595" y="3699"/>
                      </a:cubicBezTo>
                      <a:cubicBezTo>
                        <a:pt x="2753" y="3699"/>
                        <a:pt x="2911" y="3676"/>
                        <a:pt x="3066" y="3626"/>
                      </a:cubicBezTo>
                      <a:lnTo>
                        <a:pt x="3031" y="3544"/>
                      </a:lnTo>
                      <a:cubicBezTo>
                        <a:pt x="3492" y="3364"/>
                        <a:pt x="3585" y="2735"/>
                        <a:pt x="3438" y="2267"/>
                      </a:cubicBezTo>
                      <a:cubicBezTo>
                        <a:pt x="3217" y="1583"/>
                        <a:pt x="2663" y="1046"/>
                        <a:pt x="2031" y="699"/>
                      </a:cubicBezTo>
                      <a:cubicBezTo>
                        <a:pt x="1401" y="355"/>
                        <a:pt x="696" y="176"/>
                        <a:pt x="1" y="0"/>
                      </a:cubicBezTo>
                      <a:close/>
                    </a:path>
                  </a:pathLst>
                </a:custGeom>
                <a:solidFill>
                  <a:srgbClr val="4C4D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97" name="Google Shape;1613;p20">
                  <a:extLst>
                    <a:ext uri="{FF2B5EF4-FFF2-40B4-BE49-F238E27FC236}">
                      <a16:creationId xmlns:a16="http://schemas.microsoft.com/office/drawing/2014/main" id="{2B7F8DBE-3E7F-4819-8D49-EE68A02C6BB3}"/>
                    </a:ext>
                  </a:extLst>
                </p:cNvPr>
                <p:cNvSpPr/>
                <p:nvPr/>
              </p:nvSpPr>
              <p:spPr>
                <a:xfrm>
                  <a:off x="-1695351" y="1829740"/>
                  <a:ext cx="241575" cy="283431"/>
                </a:xfrm>
                <a:custGeom>
                  <a:avLst/>
                  <a:gdLst/>
                  <a:ahLst/>
                  <a:cxnLst/>
                  <a:rect l="l" t="t" r="r" b="b"/>
                  <a:pathLst>
                    <a:path w="3100" h="3637" extrusionOk="0">
                      <a:moveTo>
                        <a:pt x="2969" y="1"/>
                      </a:moveTo>
                      <a:lnTo>
                        <a:pt x="2969" y="1"/>
                      </a:lnTo>
                      <a:cubicBezTo>
                        <a:pt x="2208" y="348"/>
                        <a:pt x="1424" y="709"/>
                        <a:pt x="860" y="1328"/>
                      </a:cubicBezTo>
                      <a:cubicBezTo>
                        <a:pt x="297" y="1944"/>
                        <a:pt x="0" y="2887"/>
                        <a:pt x="375" y="3636"/>
                      </a:cubicBezTo>
                      <a:lnTo>
                        <a:pt x="368" y="3382"/>
                      </a:lnTo>
                      <a:lnTo>
                        <a:pt x="368" y="3382"/>
                      </a:lnTo>
                      <a:cubicBezTo>
                        <a:pt x="522" y="3430"/>
                        <a:pt x="680" y="3452"/>
                        <a:pt x="837" y="3452"/>
                      </a:cubicBezTo>
                      <a:cubicBezTo>
                        <a:pt x="1512" y="3452"/>
                        <a:pt x="2187" y="3044"/>
                        <a:pt x="2563" y="2468"/>
                      </a:cubicBezTo>
                      <a:cubicBezTo>
                        <a:pt x="3027" y="1752"/>
                        <a:pt x="3099" y="844"/>
                        <a:pt x="2969" y="1"/>
                      </a:cubicBezTo>
                      <a:close/>
                    </a:path>
                  </a:pathLst>
                </a:custGeom>
                <a:solidFill>
                  <a:srgbClr val="4C4D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98" name="Google Shape;1614;p20">
                  <a:extLst>
                    <a:ext uri="{FF2B5EF4-FFF2-40B4-BE49-F238E27FC236}">
                      <a16:creationId xmlns:a16="http://schemas.microsoft.com/office/drawing/2014/main" id="{5E340AA2-EE8C-4A49-9796-DF4634C48261}"/>
                    </a:ext>
                  </a:extLst>
                </p:cNvPr>
                <p:cNvSpPr/>
                <p:nvPr/>
              </p:nvSpPr>
              <p:spPr>
                <a:xfrm>
                  <a:off x="-1765716" y="2629014"/>
                  <a:ext cx="192637" cy="379909"/>
                </a:xfrm>
                <a:custGeom>
                  <a:avLst/>
                  <a:gdLst/>
                  <a:ahLst/>
                  <a:cxnLst/>
                  <a:rect l="l" t="t" r="r" b="b"/>
                  <a:pathLst>
                    <a:path w="2472" h="4875" extrusionOk="0">
                      <a:moveTo>
                        <a:pt x="2247" y="0"/>
                      </a:moveTo>
                      <a:cubicBezTo>
                        <a:pt x="2213" y="0"/>
                        <a:pt x="2177" y="14"/>
                        <a:pt x="2145" y="46"/>
                      </a:cubicBezTo>
                      <a:cubicBezTo>
                        <a:pt x="903" y="1277"/>
                        <a:pt x="604" y="3103"/>
                        <a:pt x="40" y="4689"/>
                      </a:cubicBezTo>
                      <a:cubicBezTo>
                        <a:pt x="0" y="4801"/>
                        <a:pt x="92" y="4874"/>
                        <a:pt x="186" y="4874"/>
                      </a:cubicBezTo>
                      <a:cubicBezTo>
                        <a:pt x="248" y="4874"/>
                        <a:pt x="310" y="4842"/>
                        <a:pt x="336" y="4768"/>
                      </a:cubicBezTo>
                      <a:cubicBezTo>
                        <a:pt x="883" y="3238"/>
                        <a:pt x="1162" y="1452"/>
                        <a:pt x="2362" y="266"/>
                      </a:cubicBezTo>
                      <a:cubicBezTo>
                        <a:pt x="2471" y="157"/>
                        <a:pt x="2366" y="0"/>
                        <a:pt x="2247" y="0"/>
                      </a:cubicBezTo>
                      <a:close/>
                    </a:path>
                  </a:pathLst>
                </a:custGeom>
                <a:solidFill>
                  <a:srgbClr val="4C4D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99" name="Google Shape;1615;p20">
                  <a:extLst>
                    <a:ext uri="{FF2B5EF4-FFF2-40B4-BE49-F238E27FC236}">
                      <a16:creationId xmlns:a16="http://schemas.microsoft.com/office/drawing/2014/main" id="{3908A12A-FC9D-43E7-803C-E5CED4E0A37A}"/>
                    </a:ext>
                  </a:extLst>
                </p:cNvPr>
                <p:cNvSpPr/>
                <p:nvPr/>
              </p:nvSpPr>
              <p:spPr>
                <a:xfrm>
                  <a:off x="-2042810" y="2637430"/>
                  <a:ext cx="300800" cy="379129"/>
                </a:xfrm>
                <a:custGeom>
                  <a:avLst/>
                  <a:gdLst/>
                  <a:ahLst/>
                  <a:cxnLst/>
                  <a:rect l="l" t="t" r="r" b="b"/>
                  <a:pathLst>
                    <a:path w="3860" h="4865" extrusionOk="0">
                      <a:moveTo>
                        <a:pt x="225" y="0"/>
                      </a:moveTo>
                      <a:cubicBezTo>
                        <a:pt x="105" y="0"/>
                        <a:pt x="0" y="154"/>
                        <a:pt x="112" y="261"/>
                      </a:cubicBezTo>
                      <a:cubicBezTo>
                        <a:pt x="1501" y="1575"/>
                        <a:pt x="2646" y="3092"/>
                        <a:pt x="3527" y="4787"/>
                      </a:cubicBezTo>
                      <a:cubicBezTo>
                        <a:pt x="3556" y="4842"/>
                        <a:pt x="3602" y="4865"/>
                        <a:pt x="3649" y="4865"/>
                      </a:cubicBezTo>
                      <a:cubicBezTo>
                        <a:pt x="3752" y="4865"/>
                        <a:pt x="3860" y="4754"/>
                        <a:pt x="3795" y="4633"/>
                      </a:cubicBezTo>
                      <a:cubicBezTo>
                        <a:pt x="2898" y="2913"/>
                        <a:pt x="1738" y="1376"/>
                        <a:pt x="328" y="44"/>
                      </a:cubicBezTo>
                      <a:cubicBezTo>
                        <a:pt x="296" y="13"/>
                        <a:pt x="260" y="0"/>
                        <a:pt x="225" y="0"/>
                      </a:cubicBezTo>
                      <a:close/>
                    </a:path>
                  </a:pathLst>
                </a:custGeom>
                <a:solidFill>
                  <a:srgbClr val="4C4D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0" name="Google Shape;1616;p20">
                  <a:extLst>
                    <a:ext uri="{FF2B5EF4-FFF2-40B4-BE49-F238E27FC236}">
                      <a16:creationId xmlns:a16="http://schemas.microsoft.com/office/drawing/2014/main" id="{695444AA-FA90-40D5-96F2-DE099A5018CE}"/>
                    </a:ext>
                  </a:extLst>
                </p:cNvPr>
                <p:cNvSpPr/>
                <p:nvPr/>
              </p:nvSpPr>
              <p:spPr>
                <a:xfrm>
                  <a:off x="-1710858" y="2425864"/>
                  <a:ext cx="230042" cy="337047"/>
                </a:xfrm>
                <a:custGeom>
                  <a:avLst/>
                  <a:gdLst/>
                  <a:ahLst/>
                  <a:cxnLst/>
                  <a:rect l="l" t="t" r="r" b="b"/>
                  <a:pathLst>
                    <a:path w="2952" h="4325" extrusionOk="0">
                      <a:moveTo>
                        <a:pt x="2704" y="1"/>
                      </a:moveTo>
                      <a:cubicBezTo>
                        <a:pt x="2081" y="358"/>
                        <a:pt x="1452" y="723"/>
                        <a:pt x="939" y="1229"/>
                      </a:cubicBezTo>
                      <a:cubicBezTo>
                        <a:pt x="426" y="1731"/>
                        <a:pt x="37" y="2398"/>
                        <a:pt x="13" y="3117"/>
                      </a:cubicBezTo>
                      <a:cubicBezTo>
                        <a:pt x="0" y="3609"/>
                        <a:pt x="261" y="4191"/>
                        <a:pt x="750" y="4235"/>
                      </a:cubicBezTo>
                      <a:lnTo>
                        <a:pt x="739" y="4324"/>
                      </a:lnTo>
                      <a:cubicBezTo>
                        <a:pt x="755" y="4325"/>
                        <a:pt x="771" y="4325"/>
                        <a:pt x="786" y="4325"/>
                      </a:cubicBezTo>
                      <a:cubicBezTo>
                        <a:pt x="1674" y="4325"/>
                        <a:pt x="2423" y="3553"/>
                        <a:pt x="2683" y="2701"/>
                      </a:cubicBezTo>
                      <a:cubicBezTo>
                        <a:pt x="2951" y="1830"/>
                        <a:pt x="2828" y="898"/>
                        <a:pt x="2704" y="1"/>
                      </a:cubicBezTo>
                      <a:close/>
                    </a:path>
                  </a:pathLst>
                </a:custGeom>
                <a:solidFill>
                  <a:srgbClr val="4C4D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1" name="Google Shape;1617;p20">
                  <a:extLst>
                    <a:ext uri="{FF2B5EF4-FFF2-40B4-BE49-F238E27FC236}">
                      <a16:creationId xmlns:a16="http://schemas.microsoft.com/office/drawing/2014/main" id="{F7DEE06D-6B0B-4EC2-9C14-C51800B8D112}"/>
                    </a:ext>
                  </a:extLst>
                </p:cNvPr>
                <p:cNvSpPr/>
                <p:nvPr/>
              </p:nvSpPr>
              <p:spPr>
                <a:xfrm>
                  <a:off x="-2230059" y="2504724"/>
                  <a:ext cx="283890" cy="218750"/>
                </a:xfrm>
                <a:custGeom>
                  <a:avLst/>
                  <a:gdLst/>
                  <a:ahLst/>
                  <a:cxnLst/>
                  <a:rect l="l" t="t" r="r" b="b"/>
                  <a:pathLst>
                    <a:path w="3643" h="2807" extrusionOk="0">
                      <a:moveTo>
                        <a:pt x="0" y="0"/>
                      </a:moveTo>
                      <a:cubicBezTo>
                        <a:pt x="104" y="846"/>
                        <a:pt x="423" y="1699"/>
                        <a:pt x="1063" y="2260"/>
                      </a:cubicBezTo>
                      <a:cubicBezTo>
                        <a:pt x="1454" y="2602"/>
                        <a:pt x="1983" y="2806"/>
                        <a:pt x="2498" y="2806"/>
                      </a:cubicBezTo>
                      <a:cubicBezTo>
                        <a:pt x="2826" y="2806"/>
                        <a:pt x="3148" y="2724"/>
                        <a:pt x="3426" y="2542"/>
                      </a:cubicBezTo>
                      <a:lnTo>
                        <a:pt x="3488" y="2790"/>
                      </a:lnTo>
                      <a:cubicBezTo>
                        <a:pt x="3643" y="1967"/>
                        <a:pt x="3103" y="1142"/>
                        <a:pt x="2391" y="702"/>
                      </a:cubicBezTo>
                      <a:cubicBezTo>
                        <a:pt x="1679" y="261"/>
                        <a:pt x="829" y="127"/>
                        <a:pt x="0" y="0"/>
                      </a:cubicBezTo>
                      <a:close/>
                    </a:path>
                  </a:pathLst>
                </a:custGeom>
                <a:solidFill>
                  <a:srgbClr val="4C4D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2" name="Google Shape;1618;p20">
                  <a:extLst>
                    <a:ext uri="{FF2B5EF4-FFF2-40B4-BE49-F238E27FC236}">
                      <a16:creationId xmlns:a16="http://schemas.microsoft.com/office/drawing/2014/main" id="{C06E9E15-3A14-4501-BE40-D3C11B23EEF6}"/>
                    </a:ext>
                  </a:extLst>
                </p:cNvPr>
                <p:cNvSpPr/>
                <p:nvPr/>
              </p:nvSpPr>
              <p:spPr>
                <a:xfrm>
                  <a:off x="-1879249" y="814458"/>
                  <a:ext cx="134659" cy="365959"/>
                </a:xfrm>
                <a:custGeom>
                  <a:avLst/>
                  <a:gdLst/>
                  <a:ahLst/>
                  <a:cxnLst/>
                  <a:rect l="l" t="t" r="r" b="b"/>
                  <a:pathLst>
                    <a:path w="1728" h="4696" extrusionOk="0">
                      <a:moveTo>
                        <a:pt x="679" y="1"/>
                      </a:moveTo>
                      <a:cubicBezTo>
                        <a:pt x="362" y="798"/>
                        <a:pt x="42" y="1620"/>
                        <a:pt x="21" y="2481"/>
                      </a:cubicBezTo>
                      <a:cubicBezTo>
                        <a:pt x="1" y="3337"/>
                        <a:pt x="345" y="4259"/>
                        <a:pt x="1084" y="4695"/>
                      </a:cubicBezTo>
                      <a:lnTo>
                        <a:pt x="1390" y="4286"/>
                      </a:lnTo>
                      <a:cubicBezTo>
                        <a:pt x="1649" y="4273"/>
                        <a:pt x="1728" y="3935"/>
                        <a:pt x="1724" y="3681"/>
                      </a:cubicBezTo>
                      <a:cubicBezTo>
                        <a:pt x="1696" y="2391"/>
                        <a:pt x="1332" y="1112"/>
                        <a:pt x="679" y="1"/>
                      </a:cubicBezTo>
                      <a:close/>
                    </a:path>
                  </a:pathLst>
                </a:custGeom>
                <a:solidFill>
                  <a:srgbClr val="4C4D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sp>
            <p:nvSpPr>
              <p:cNvPr id="120" name="Google Shape;1619;p20">
                <a:extLst>
                  <a:ext uri="{FF2B5EF4-FFF2-40B4-BE49-F238E27FC236}">
                    <a16:creationId xmlns:a16="http://schemas.microsoft.com/office/drawing/2014/main" id="{34DC83B9-AEAB-494C-ABEE-8D31F17C15FE}"/>
                  </a:ext>
                </a:extLst>
              </p:cNvPr>
              <p:cNvSpPr/>
              <p:nvPr/>
            </p:nvSpPr>
            <p:spPr>
              <a:xfrm flipH="1">
                <a:off x="4787777" y="4680946"/>
                <a:ext cx="97631" cy="89119"/>
              </a:xfrm>
              <a:custGeom>
                <a:avLst/>
                <a:gdLst/>
                <a:ahLst/>
                <a:cxnLst/>
                <a:rect l="l" t="t" r="r" b="b"/>
                <a:pathLst>
                  <a:path w="1755" h="1602" extrusionOk="0">
                    <a:moveTo>
                      <a:pt x="989" y="0"/>
                    </a:moveTo>
                    <a:cubicBezTo>
                      <a:pt x="968" y="0"/>
                      <a:pt x="947" y="2"/>
                      <a:pt x="926" y="6"/>
                    </a:cubicBezTo>
                    <a:cubicBezTo>
                      <a:pt x="788" y="33"/>
                      <a:pt x="672" y="163"/>
                      <a:pt x="692" y="301"/>
                    </a:cubicBezTo>
                    <a:cubicBezTo>
                      <a:pt x="640" y="272"/>
                      <a:pt x="584" y="259"/>
                      <a:pt x="528" y="259"/>
                    </a:cubicBezTo>
                    <a:cubicBezTo>
                      <a:pt x="316" y="259"/>
                      <a:pt x="102" y="445"/>
                      <a:pt x="56" y="666"/>
                    </a:cubicBezTo>
                    <a:cubicBezTo>
                      <a:pt x="0" y="948"/>
                      <a:pt x="138" y="1230"/>
                      <a:pt x="310" y="1454"/>
                    </a:cubicBezTo>
                    <a:lnTo>
                      <a:pt x="369" y="1398"/>
                    </a:lnTo>
                    <a:cubicBezTo>
                      <a:pt x="585" y="1532"/>
                      <a:pt x="840" y="1601"/>
                      <a:pt x="1094" y="1601"/>
                    </a:cubicBezTo>
                    <a:cubicBezTo>
                      <a:pt x="1207" y="1601"/>
                      <a:pt x="1319" y="1588"/>
                      <a:pt x="1428" y="1560"/>
                    </a:cubicBezTo>
                    <a:cubicBezTo>
                      <a:pt x="1521" y="1536"/>
                      <a:pt x="1613" y="1498"/>
                      <a:pt x="1662" y="1419"/>
                    </a:cubicBezTo>
                    <a:cubicBezTo>
                      <a:pt x="1686" y="1378"/>
                      <a:pt x="1693" y="1327"/>
                      <a:pt x="1700" y="1278"/>
                    </a:cubicBezTo>
                    <a:cubicBezTo>
                      <a:pt x="1755" y="855"/>
                      <a:pt x="1651" y="377"/>
                      <a:pt x="1311" y="122"/>
                    </a:cubicBezTo>
                    <a:cubicBezTo>
                      <a:pt x="1218" y="52"/>
                      <a:pt x="1103" y="0"/>
                      <a:pt x="989" y="0"/>
                    </a:cubicBezTo>
                    <a:close/>
                  </a:path>
                </a:pathLst>
              </a:custGeom>
              <a:solidFill>
                <a:srgbClr val="4B34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21" name="Google Shape;1620;p20">
                <a:extLst>
                  <a:ext uri="{FF2B5EF4-FFF2-40B4-BE49-F238E27FC236}">
                    <a16:creationId xmlns:a16="http://schemas.microsoft.com/office/drawing/2014/main" id="{4406F81E-DC4B-4C5D-864F-1B39488EF298}"/>
                  </a:ext>
                </a:extLst>
              </p:cNvPr>
              <p:cNvSpPr/>
              <p:nvPr/>
            </p:nvSpPr>
            <p:spPr>
              <a:xfrm flipH="1">
                <a:off x="4602303" y="4687343"/>
                <a:ext cx="331332" cy="153372"/>
              </a:xfrm>
              <a:custGeom>
                <a:avLst/>
                <a:gdLst/>
                <a:ahLst/>
                <a:cxnLst/>
                <a:rect l="l" t="t" r="r" b="b"/>
                <a:pathLst>
                  <a:path w="5956" h="2757" extrusionOk="0">
                    <a:moveTo>
                      <a:pt x="4135" y="1"/>
                    </a:moveTo>
                    <a:cubicBezTo>
                      <a:pt x="3906" y="1"/>
                      <a:pt x="3672" y="52"/>
                      <a:pt x="3455" y="124"/>
                    </a:cubicBezTo>
                    <a:cubicBezTo>
                      <a:pt x="2684" y="386"/>
                      <a:pt x="2006" y="915"/>
                      <a:pt x="1563" y="1596"/>
                    </a:cubicBezTo>
                    <a:cubicBezTo>
                      <a:pt x="1510" y="1679"/>
                      <a:pt x="1453" y="1769"/>
                      <a:pt x="1359" y="1803"/>
                    </a:cubicBezTo>
                    <a:cubicBezTo>
                      <a:pt x="1330" y="1812"/>
                      <a:pt x="1299" y="1815"/>
                      <a:pt x="1268" y="1815"/>
                    </a:cubicBezTo>
                    <a:cubicBezTo>
                      <a:pt x="1230" y="1815"/>
                      <a:pt x="1191" y="1810"/>
                      <a:pt x="1153" y="1807"/>
                    </a:cubicBezTo>
                    <a:cubicBezTo>
                      <a:pt x="1116" y="1803"/>
                      <a:pt x="1078" y="1802"/>
                      <a:pt x="1040" y="1802"/>
                    </a:cubicBezTo>
                    <a:cubicBezTo>
                      <a:pt x="797" y="1802"/>
                      <a:pt x="552" y="1871"/>
                      <a:pt x="362" y="2020"/>
                    </a:cubicBezTo>
                    <a:cubicBezTo>
                      <a:pt x="138" y="2191"/>
                      <a:pt x="1" y="2477"/>
                      <a:pt x="42" y="2756"/>
                    </a:cubicBezTo>
                    <a:lnTo>
                      <a:pt x="5955" y="2504"/>
                    </a:lnTo>
                    <a:cubicBezTo>
                      <a:pt x="5893" y="1807"/>
                      <a:pt x="5625" y="1126"/>
                      <a:pt x="5191" y="578"/>
                    </a:cubicBezTo>
                    <a:cubicBezTo>
                      <a:pt x="5044" y="393"/>
                      <a:pt x="4874" y="218"/>
                      <a:pt x="4662" y="114"/>
                    </a:cubicBezTo>
                    <a:cubicBezTo>
                      <a:pt x="4496" y="33"/>
                      <a:pt x="4317" y="1"/>
                      <a:pt x="4135" y="1"/>
                    </a:cubicBezTo>
                    <a:close/>
                  </a:path>
                </a:pathLst>
              </a:custGeom>
              <a:solidFill>
                <a:srgbClr val="4B34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22" name="Google Shape;1621;p20">
                <a:extLst>
                  <a:ext uri="{FF2B5EF4-FFF2-40B4-BE49-F238E27FC236}">
                    <a16:creationId xmlns:a16="http://schemas.microsoft.com/office/drawing/2014/main" id="{9D6B1C06-FF78-411D-8D07-07B4A533B7B7}"/>
                  </a:ext>
                </a:extLst>
              </p:cNvPr>
              <p:cNvSpPr/>
              <p:nvPr/>
            </p:nvSpPr>
            <p:spPr>
              <a:xfrm flipH="1">
                <a:off x="4502051" y="4769892"/>
                <a:ext cx="535105" cy="103082"/>
              </a:xfrm>
              <a:custGeom>
                <a:avLst/>
                <a:gdLst/>
                <a:ahLst/>
                <a:cxnLst/>
                <a:rect l="l" t="t" r="r" b="b"/>
                <a:pathLst>
                  <a:path w="9619" h="1853" extrusionOk="0">
                    <a:moveTo>
                      <a:pt x="7558" y="1"/>
                    </a:moveTo>
                    <a:cubicBezTo>
                      <a:pt x="7512" y="1"/>
                      <a:pt x="7466" y="2"/>
                      <a:pt x="7421" y="6"/>
                    </a:cubicBezTo>
                    <a:lnTo>
                      <a:pt x="1625" y="773"/>
                    </a:lnTo>
                    <a:cubicBezTo>
                      <a:pt x="1382" y="711"/>
                      <a:pt x="1132" y="647"/>
                      <a:pt x="883" y="647"/>
                    </a:cubicBezTo>
                    <a:cubicBezTo>
                      <a:pt x="815" y="647"/>
                      <a:pt x="747" y="652"/>
                      <a:pt x="679" y="663"/>
                    </a:cubicBezTo>
                    <a:cubicBezTo>
                      <a:pt x="362" y="715"/>
                      <a:pt x="53" y="938"/>
                      <a:pt x="1" y="1255"/>
                    </a:cubicBezTo>
                    <a:cubicBezTo>
                      <a:pt x="1" y="1255"/>
                      <a:pt x="1332" y="1585"/>
                      <a:pt x="4111" y="1798"/>
                    </a:cubicBezTo>
                    <a:cubicBezTo>
                      <a:pt x="4610" y="1837"/>
                      <a:pt x="5108" y="1853"/>
                      <a:pt x="5588" y="1853"/>
                    </a:cubicBezTo>
                    <a:cubicBezTo>
                      <a:pt x="7781" y="1853"/>
                      <a:pt x="9618" y="1520"/>
                      <a:pt x="9618" y="1520"/>
                    </a:cubicBezTo>
                    <a:cubicBezTo>
                      <a:pt x="9356" y="642"/>
                      <a:pt x="8470" y="1"/>
                      <a:pt x="7558" y="1"/>
                    </a:cubicBezTo>
                    <a:close/>
                  </a:path>
                </a:pathLst>
              </a:custGeom>
              <a:solidFill>
                <a:srgbClr val="4B34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nvGrpSpPr>
              <p:cNvPr id="123" name="Google Shape;1622;p20">
                <a:extLst>
                  <a:ext uri="{FF2B5EF4-FFF2-40B4-BE49-F238E27FC236}">
                    <a16:creationId xmlns:a16="http://schemas.microsoft.com/office/drawing/2014/main" id="{0A2F9163-CC30-40E6-BBA2-C705C4836FE9}"/>
                  </a:ext>
                </a:extLst>
              </p:cNvPr>
              <p:cNvGrpSpPr/>
              <p:nvPr/>
            </p:nvGrpSpPr>
            <p:grpSpPr>
              <a:xfrm>
                <a:off x="4847995" y="2357100"/>
                <a:ext cx="2391005" cy="2475543"/>
                <a:chOff x="4847995" y="2357100"/>
                <a:chExt cx="2391005" cy="2475543"/>
              </a:xfrm>
            </p:grpSpPr>
            <p:sp>
              <p:nvSpPr>
                <p:cNvPr id="124" name="Google Shape;1623;p20">
                  <a:extLst>
                    <a:ext uri="{FF2B5EF4-FFF2-40B4-BE49-F238E27FC236}">
                      <a16:creationId xmlns:a16="http://schemas.microsoft.com/office/drawing/2014/main" id="{267B4EB4-2D04-436D-8431-7DDDD5177F82}"/>
                    </a:ext>
                  </a:extLst>
                </p:cNvPr>
                <p:cNvSpPr/>
                <p:nvPr/>
              </p:nvSpPr>
              <p:spPr>
                <a:xfrm flipH="1">
                  <a:off x="5850717" y="3370745"/>
                  <a:ext cx="561765" cy="658846"/>
                </a:xfrm>
                <a:custGeom>
                  <a:avLst/>
                  <a:gdLst/>
                  <a:ahLst/>
                  <a:cxnLst/>
                  <a:rect l="l" t="t" r="r" b="b"/>
                  <a:pathLst>
                    <a:path w="11118" h="13040" extrusionOk="0">
                      <a:moveTo>
                        <a:pt x="3485" y="0"/>
                      </a:moveTo>
                      <a:cubicBezTo>
                        <a:pt x="3124" y="499"/>
                        <a:pt x="2762" y="1001"/>
                        <a:pt x="2419" y="1510"/>
                      </a:cubicBezTo>
                      <a:lnTo>
                        <a:pt x="2415" y="1510"/>
                      </a:lnTo>
                      <a:cubicBezTo>
                        <a:pt x="2161" y="1891"/>
                        <a:pt x="1910" y="2277"/>
                        <a:pt x="1679" y="2672"/>
                      </a:cubicBezTo>
                      <a:cubicBezTo>
                        <a:pt x="1483" y="3013"/>
                        <a:pt x="1297" y="3360"/>
                        <a:pt x="1132" y="3711"/>
                      </a:cubicBezTo>
                      <a:cubicBezTo>
                        <a:pt x="846" y="4323"/>
                        <a:pt x="613" y="4957"/>
                        <a:pt x="465" y="5620"/>
                      </a:cubicBezTo>
                      <a:cubicBezTo>
                        <a:pt x="0" y="7701"/>
                        <a:pt x="578" y="10154"/>
                        <a:pt x="2405" y="11316"/>
                      </a:cubicBezTo>
                      <a:cubicBezTo>
                        <a:pt x="3145" y="11784"/>
                        <a:pt x="4011" y="12007"/>
                        <a:pt x="4867" y="12218"/>
                      </a:cubicBezTo>
                      <a:cubicBezTo>
                        <a:pt x="5999" y="12499"/>
                        <a:pt x="7134" y="12771"/>
                        <a:pt x="8273" y="13039"/>
                      </a:cubicBezTo>
                      <a:cubicBezTo>
                        <a:pt x="8273" y="13039"/>
                        <a:pt x="9016" y="10284"/>
                        <a:pt x="10368" y="8008"/>
                      </a:cubicBezTo>
                      <a:cubicBezTo>
                        <a:pt x="10522" y="7753"/>
                        <a:pt x="10643" y="7498"/>
                        <a:pt x="10739" y="7247"/>
                      </a:cubicBezTo>
                      <a:cubicBezTo>
                        <a:pt x="10938" y="6755"/>
                        <a:pt x="11035" y="6277"/>
                        <a:pt x="11073" y="5844"/>
                      </a:cubicBezTo>
                      <a:cubicBezTo>
                        <a:pt x="11117" y="5300"/>
                        <a:pt x="11073" y="4819"/>
                        <a:pt x="11004" y="4444"/>
                      </a:cubicBezTo>
                      <a:cubicBezTo>
                        <a:pt x="10908" y="3921"/>
                        <a:pt x="10763" y="3598"/>
                        <a:pt x="10763" y="3598"/>
                      </a:cubicBezTo>
                      <a:lnTo>
                        <a:pt x="3485" y="0"/>
                      </a:lnTo>
                      <a:close/>
                    </a:path>
                  </a:pathLst>
                </a:custGeom>
                <a:solidFill>
                  <a:srgbClr val="5F3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25" name="Google Shape;1624;p20">
                  <a:extLst>
                    <a:ext uri="{FF2B5EF4-FFF2-40B4-BE49-F238E27FC236}">
                      <a16:creationId xmlns:a16="http://schemas.microsoft.com/office/drawing/2014/main" id="{086F7DC4-6E90-42CD-88F7-6A5AF4C4DCAF}"/>
                    </a:ext>
                  </a:extLst>
                </p:cNvPr>
                <p:cNvSpPr/>
                <p:nvPr/>
              </p:nvSpPr>
              <p:spPr>
                <a:xfrm flipH="1">
                  <a:off x="5824346" y="3447035"/>
                  <a:ext cx="530993" cy="291984"/>
                </a:xfrm>
                <a:custGeom>
                  <a:avLst/>
                  <a:gdLst/>
                  <a:ahLst/>
                  <a:cxnLst/>
                  <a:rect l="l" t="t" r="r" b="b"/>
                  <a:pathLst>
                    <a:path w="10509" h="5779" extrusionOk="0">
                      <a:moveTo>
                        <a:pt x="1284" y="0"/>
                      </a:moveTo>
                      <a:cubicBezTo>
                        <a:pt x="1030" y="381"/>
                        <a:pt x="779" y="767"/>
                        <a:pt x="548" y="1162"/>
                      </a:cubicBezTo>
                      <a:cubicBezTo>
                        <a:pt x="352" y="1503"/>
                        <a:pt x="166" y="1850"/>
                        <a:pt x="1" y="2201"/>
                      </a:cubicBezTo>
                      <a:cubicBezTo>
                        <a:pt x="617" y="2731"/>
                        <a:pt x="1366" y="3096"/>
                        <a:pt x="2158" y="3261"/>
                      </a:cubicBezTo>
                      <a:cubicBezTo>
                        <a:pt x="2082" y="3687"/>
                        <a:pt x="2006" y="4117"/>
                        <a:pt x="1934" y="4547"/>
                      </a:cubicBezTo>
                      <a:cubicBezTo>
                        <a:pt x="2698" y="4688"/>
                        <a:pt x="3462" y="4826"/>
                        <a:pt x="4225" y="4966"/>
                      </a:cubicBezTo>
                      <a:cubicBezTo>
                        <a:pt x="6010" y="5290"/>
                        <a:pt x="7799" y="5617"/>
                        <a:pt x="9608" y="5737"/>
                      </a:cubicBezTo>
                      <a:cubicBezTo>
                        <a:pt x="9904" y="5758"/>
                        <a:pt x="10204" y="5771"/>
                        <a:pt x="10499" y="5779"/>
                      </a:cubicBezTo>
                      <a:cubicBezTo>
                        <a:pt x="10509" y="4863"/>
                        <a:pt x="10468" y="3945"/>
                        <a:pt x="10372" y="3031"/>
                      </a:cubicBezTo>
                      <a:cubicBezTo>
                        <a:pt x="10204" y="3002"/>
                        <a:pt x="10038" y="2972"/>
                        <a:pt x="9873" y="2934"/>
                      </a:cubicBezTo>
                      <a:cubicBezTo>
                        <a:pt x="6918" y="2311"/>
                        <a:pt x="4214" y="732"/>
                        <a:pt x="1288" y="0"/>
                      </a:cubicBezTo>
                      <a:close/>
                    </a:path>
                  </a:pathLst>
                </a:custGeom>
                <a:solidFill>
                  <a:srgbClr val="562F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26" name="Google Shape;1625;p20">
                  <a:extLst>
                    <a:ext uri="{FF2B5EF4-FFF2-40B4-BE49-F238E27FC236}">
                      <a16:creationId xmlns:a16="http://schemas.microsoft.com/office/drawing/2014/main" id="{5F03DE84-97B2-41D8-9371-A174487DEABE}"/>
                    </a:ext>
                  </a:extLst>
                </p:cNvPr>
                <p:cNvSpPr/>
                <p:nvPr/>
              </p:nvSpPr>
              <p:spPr>
                <a:xfrm flipH="1">
                  <a:off x="5227006" y="3258786"/>
                  <a:ext cx="491380" cy="1134286"/>
                </a:xfrm>
                <a:custGeom>
                  <a:avLst/>
                  <a:gdLst/>
                  <a:ahLst/>
                  <a:cxnLst/>
                  <a:rect l="l" t="t" r="r" b="b"/>
                  <a:pathLst>
                    <a:path w="9725" h="22450" extrusionOk="0">
                      <a:moveTo>
                        <a:pt x="3052" y="0"/>
                      </a:moveTo>
                      <a:lnTo>
                        <a:pt x="2439" y="1453"/>
                      </a:lnTo>
                      <a:cubicBezTo>
                        <a:pt x="1972" y="1910"/>
                        <a:pt x="1500" y="2364"/>
                        <a:pt x="1032" y="2821"/>
                      </a:cubicBezTo>
                      <a:cubicBezTo>
                        <a:pt x="634" y="3207"/>
                        <a:pt x="221" y="3626"/>
                        <a:pt x="100" y="4166"/>
                      </a:cubicBezTo>
                      <a:cubicBezTo>
                        <a:pt x="0" y="4613"/>
                        <a:pt x="124" y="5081"/>
                        <a:pt x="321" y="5498"/>
                      </a:cubicBezTo>
                      <a:cubicBezTo>
                        <a:pt x="843" y="6605"/>
                        <a:pt x="1872" y="7451"/>
                        <a:pt x="2199" y="8630"/>
                      </a:cubicBezTo>
                      <a:cubicBezTo>
                        <a:pt x="2405" y="9370"/>
                        <a:pt x="2305" y="10158"/>
                        <a:pt x="2343" y="10925"/>
                      </a:cubicBezTo>
                      <a:cubicBezTo>
                        <a:pt x="2453" y="12978"/>
                        <a:pt x="3547" y="14833"/>
                        <a:pt x="4613" y="16593"/>
                      </a:cubicBezTo>
                      <a:cubicBezTo>
                        <a:pt x="5790" y="18544"/>
                        <a:pt x="6969" y="20491"/>
                        <a:pt x="8149" y="22441"/>
                      </a:cubicBezTo>
                      <a:cubicBezTo>
                        <a:pt x="8182" y="22447"/>
                        <a:pt x="8223" y="22449"/>
                        <a:pt x="8271" y="22449"/>
                      </a:cubicBezTo>
                      <a:cubicBezTo>
                        <a:pt x="8711" y="22449"/>
                        <a:pt x="9724" y="22248"/>
                        <a:pt x="9724" y="22248"/>
                      </a:cubicBezTo>
                      <a:cubicBezTo>
                        <a:pt x="9724" y="22248"/>
                        <a:pt x="5776" y="12318"/>
                        <a:pt x="5081" y="7131"/>
                      </a:cubicBezTo>
                      <a:cubicBezTo>
                        <a:pt x="4747" y="4655"/>
                        <a:pt x="4517" y="2023"/>
                        <a:pt x="3052" y="0"/>
                      </a:cubicBezTo>
                      <a:close/>
                    </a:path>
                  </a:pathLst>
                </a:custGeom>
                <a:solidFill>
                  <a:srgbClr val="562F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27" name="Google Shape;1626;p20">
                  <a:extLst>
                    <a:ext uri="{FF2B5EF4-FFF2-40B4-BE49-F238E27FC236}">
                      <a16:creationId xmlns:a16="http://schemas.microsoft.com/office/drawing/2014/main" id="{649BEFA3-45F0-4D9A-8144-40CA62EBFDB1}"/>
                    </a:ext>
                  </a:extLst>
                </p:cNvPr>
                <p:cNvSpPr/>
                <p:nvPr/>
              </p:nvSpPr>
              <p:spPr>
                <a:xfrm flipH="1">
                  <a:off x="5445491" y="3283795"/>
                  <a:ext cx="215702" cy="258840"/>
                </a:xfrm>
                <a:custGeom>
                  <a:avLst/>
                  <a:gdLst/>
                  <a:ahLst/>
                  <a:cxnLst/>
                  <a:rect l="l" t="t" r="r" b="b"/>
                  <a:pathLst>
                    <a:path w="4269" h="5123" extrusionOk="0">
                      <a:moveTo>
                        <a:pt x="2267" y="1"/>
                      </a:moveTo>
                      <a:lnTo>
                        <a:pt x="0" y="5112"/>
                      </a:lnTo>
                      <a:cubicBezTo>
                        <a:pt x="118" y="5119"/>
                        <a:pt x="237" y="5122"/>
                        <a:pt x="355" y="5122"/>
                      </a:cubicBezTo>
                      <a:cubicBezTo>
                        <a:pt x="1752" y="5122"/>
                        <a:pt x="3149" y="4659"/>
                        <a:pt x="4269" y="3819"/>
                      </a:cubicBezTo>
                      <a:cubicBezTo>
                        <a:pt x="3804" y="2815"/>
                        <a:pt x="3340" y="1814"/>
                        <a:pt x="2879" y="809"/>
                      </a:cubicBezTo>
                      <a:cubicBezTo>
                        <a:pt x="2734" y="496"/>
                        <a:pt x="2569" y="163"/>
                        <a:pt x="2267" y="1"/>
                      </a:cubicBezTo>
                      <a:close/>
                    </a:path>
                  </a:pathLst>
                </a:custGeom>
                <a:solidFill>
                  <a:srgbClr val="CA67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28" name="Google Shape;1627;p20">
                  <a:extLst>
                    <a:ext uri="{FF2B5EF4-FFF2-40B4-BE49-F238E27FC236}">
                      <a16:creationId xmlns:a16="http://schemas.microsoft.com/office/drawing/2014/main" id="{4A87C45C-7FF5-49AD-9AB3-F55B77CBB439}"/>
                    </a:ext>
                  </a:extLst>
                </p:cNvPr>
                <p:cNvSpPr/>
                <p:nvPr/>
              </p:nvSpPr>
              <p:spPr>
                <a:xfrm flipH="1">
                  <a:off x="5142754" y="4337657"/>
                  <a:ext cx="196097" cy="168349"/>
                </a:xfrm>
                <a:custGeom>
                  <a:avLst/>
                  <a:gdLst/>
                  <a:ahLst/>
                  <a:cxnLst/>
                  <a:rect l="l" t="t" r="r" b="b"/>
                  <a:pathLst>
                    <a:path w="3881" h="3332" extrusionOk="0">
                      <a:moveTo>
                        <a:pt x="1451" y="1"/>
                      </a:moveTo>
                      <a:cubicBezTo>
                        <a:pt x="1320" y="1"/>
                        <a:pt x="1190" y="28"/>
                        <a:pt x="1067" y="89"/>
                      </a:cubicBezTo>
                      <a:lnTo>
                        <a:pt x="461" y="189"/>
                      </a:lnTo>
                      <a:cubicBezTo>
                        <a:pt x="248" y="699"/>
                        <a:pt x="63" y="1221"/>
                        <a:pt x="21" y="1772"/>
                      </a:cubicBezTo>
                      <a:cubicBezTo>
                        <a:pt x="1" y="2023"/>
                        <a:pt x="15" y="2277"/>
                        <a:pt x="49" y="2525"/>
                      </a:cubicBezTo>
                      <a:cubicBezTo>
                        <a:pt x="706" y="3031"/>
                        <a:pt x="1445" y="3282"/>
                        <a:pt x="2302" y="3326"/>
                      </a:cubicBezTo>
                      <a:cubicBezTo>
                        <a:pt x="2367" y="3330"/>
                        <a:pt x="2432" y="3332"/>
                        <a:pt x="2496" y="3332"/>
                      </a:cubicBezTo>
                      <a:cubicBezTo>
                        <a:pt x="2881" y="3332"/>
                        <a:pt x="3246" y="3267"/>
                        <a:pt x="3612" y="3196"/>
                      </a:cubicBezTo>
                      <a:cubicBezTo>
                        <a:pt x="3169" y="2594"/>
                        <a:pt x="2725" y="1991"/>
                        <a:pt x="2282" y="1390"/>
                      </a:cubicBezTo>
                      <a:lnTo>
                        <a:pt x="2282" y="1390"/>
                      </a:lnTo>
                      <a:cubicBezTo>
                        <a:pt x="2560" y="1510"/>
                        <a:pt x="2845" y="1631"/>
                        <a:pt x="3152" y="1631"/>
                      </a:cubicBezTo>
                      <a:cubicBezTo>
                        <a:pt x="3454" y="1631"/>
                        <a:pt x="3777" y="1475"/>
                        <a:pt x="3881" y="1186"/>
                      </a:cubicBezTo>
                      <a:cubicBezTo>
                        <a:pt x="3355" y="1173"/>
                        <a:pt x="2931" y="778"/>
                        <a:pt x="2515" y="454"/>
                      </a:cubicBezTo>
                      <a:cubicBezTo>
                        <a:pt x="2210" y="215"/>
                        <a:pt x="1823" y="1"/>
                        <a:pt x="1451" y="1"/>
                      </a:cubicBezTo>
                      <a:close/>
                    </a:path>
                  </a:pathLst>
                </a:custGeom>
                <a:solidFill>
                  <a:srgbClr val="3C3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29" name="Google Shape;1628;p20">
                  <a:extLst>
                    <a:ext uri="{FF2B5EF4-FFF2-40B4-BE49-F238E27FC236}">
                      <a16:creationId xmlns:a16="http://schemas.microsoft.com/office/drawing/2014/main" id="{9193BEE2-EC9A-4973-BD69-6864B298FA2C}"/>
                    </a:ext>
                  </a:extLst>
                </p:cNvPr>
                <p:cNvSpPr/>
                <p:nvPr/>
              </p:nvSpPr>
              <p:spPr>
                <a:xfrm flipH="1">
                  <a:off x="5095103" y="4368375"/>
                  <a:ext cx="293969" cy="194269"/>
                </a:xfrm>
                <a:custGeom>
                  <a:avLst/>
                  <a:gdLst/>
                  <a:ahLst/>
                  <a:cxnLst/>
                  <a:rect l="l" t="t" r="r" b="b"/>
                  <a:pathLst>
                    <a:path w="5818" h="3845" extrusionOk="0">
                      <a:moveTo>
                        <a:pt x="1023" y="1"/>
                      </a:moveTo>
                      <a:cubicBezTo>
                        <a:pt x="958" y="1"/>
                        <a:pt x="894" y="12"/>
                        <a:pt x="833" y="39"/>
                      </a:cubicBezTo>
                      <a:cubicBezTo>
                        <a:pt x="730" y="83"/>
                        <a:pt x="650" y="170"/>
                        <a:pt x="579" y="259"/>
                      </a:cubicBezTo>
                      <a:cubicBezTo>
                        <a:pt x="317" y="596"/>
                        <a:pt x="180" y="1012"/>
                        <a:pt x="45" y="1418"/>
                      </a:cubicBezTo>
                      <a:cubicBezTo>
                        <a:pt x="25" y="1483"/>
                        <a:pt x="1" y="1556"/>
                        <a:pt x="21" y="1621"/>
                      </a:cubicBezTo>
                      <a:cubicBezTo>
                        <a:pt x="45" y="1686"/>
                        <a:pt x="104" y="1734"/>
                        <a:pt x="159" y="1775"/>
                      </a:cubicBezTo>
                      <a:cubicBezTo>
                        <a:pt x="1631" y="2849"/>
                        <a:pt x="3433" y="3348"/>
                        <a:pt x="5195" y="3823"/>
                      </a:cubicBezTo>
                      <a:cubicBezTo>
                        <a:pt x="5232" y="3833"/>
                        <a:pt x="5271" y="3844"/>
                        <a:pt x="5310" y="3844"/>
                      </a:cubicBezTo>
                      <a:cubicBezTo>
                        <a:pt x="5331" y="3844"/>
                        <a:pt x="5352" y="3841"/>
                        <a:pt x="5373" y="3833"/>
                      </a:cubicBezTo>
                      <a:cubicBezTo>
                        <a:pt x="5432" y="3812"/>
                        <a:pt x="5470" y="3757"/>
                        <a:pt x="5500" y="3702"/>
                      </a:cubicBezTo>
                      <a:cubicBezTo>
                        <a:pt x="5662" y="3447"/>
                        <a:pt x="5759" y="3162"/>
                        <a:pt x="5797" y="2866"/>
                      </a:cubicBezTo>
                      <a:cubicBezTo>
                        <a:pt x="5817" y="2708"/>
                        <a:pt x="5459" y="2450"/>
                        <a:pt x="5239" y="2309"/>
                      </a:cubicBezTo>
                      <a:cubicBezTo>
                        <a:pt x="4008" y="1532"/>
                        <a:pt x="2814" y="692"/>
                        <a:pt x="1476" y="121"/>
                      </a:cubicBezTo>
                      <a:cubicBezTo>
                        <a:pt x="1334" y="61"/>
                        <a:pt x="1175" y="1"/>
                        <a:pt x="1023" y="1"/>
                      </a:cubicBezTo>
                      <a:close/>
                    </a:path>
                  </a:pathLst>
                </a:custGeom>
                <a:solidFill>
                  <a:srgbClr val="843B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30" name="Google Shape;1629;p20">
                  <a:extLst>
                    <a:ext uri="{FF2B5EF4-FFF2-40B4-BE49-F238E27FC236}">
                      <a16:creationId xmlns:a16="http://schemas.microsoft.com/office/drawing/2014/main" id="{66D890FF-3369-4EFC-B787-DCE046165C5D}"/>
                    </a:ext>
                  </a:extLst>
                </p:cNvPr>
                <p:cNvSpPr/>
                <p:nvPr/>
              </p:nvSpPr>
              <p:spPr>
                <a:xfrm flipH="1">
                  <a:off x="5163420" y="4434611"/>
                  <a:ext cx="168105" cy="122372"/>
                </a:xfrm>
                <a:custGeom>
                  <a:avLst/>
                  <a:gdLst/>
                  <a:ahLst/>
                  <a:cxnLst/>
                  <a:rect l="l" t="t" r="r" b="b"/>
                  <a:pathLst>
                    <a:path w="3327" h="2422" extrusionOk="0">
                      <a:moveTo>
                        <a:pt x="1235" y="1"/>
                      </a:moveTo>
                      <a:cubicBezTo>
                        <a:pt x="1159" y="1"/>
                        <a:pt x="1097" y="48"/>
                        <a:pt x="1039" y="93"/>
                      </a:cubicBezTo>
                      <a:cubicBezTo>
                        <a:pt x="661" y="403"/>
                        <a:pt x="310" y="747"/>
                        <a:pt x="0" y="1122"/>
                      </a:cubicBezTo>
                      <a:lnTo>
                        <a:pt x="3" y="1142"/>
                      </a:lnTo>
                      <a:cubicBezTo>
                        <a:pt x="592" y="1734"/>
                        <a:pt x="1262" y="2367"/>
                        <a:pt x="2095" y="2418"/>
                      </a:cubicBezTo>
                      <a:cubicBezTo>
                        <a:pt x="2134" y="2421"/>
                        <a:pt x="2172" y="2422"/>
                        <a:pt x="2211" y="2422"/>
                      </a:cubicBezTo>
                      <a:cubicBezTo>
                        <a:pt x="2460" y="2422"/>
                        <a:pt x="2707" y="2377"/>
                        <a:pt x="2955" y="2329"/>
                      </a:cubicBezTo>
                      <a:cubicBezTo>
                        <a:pt x="3116" y="2298"/>
                        <a:pt x="3326" y="2182"/>
                        <a:pt x="3261" y="2030"/>
                      </a:cubicBezTo>
                      <a:cubicBezTo>
                        <a:pt x="3225" y="1947"/>
                        <a:pt x="3126" y="1926"/>
                        <a:pt x="3030" y="1926"/>
                      </a:cubicBezTo>
                      <a:cubicBezTo>
                        <a:pt x="3005" y="1926"/>
                        <a:pt x="2981" y="1928"/>
                        <a:pt x="2958" y="1930"/>
                      </a:cubicBezTo>
                      <a:cubicBezTo>
                        <a:pt x="2724" y="1947"/>
                        <a:pt x="2487" y="1968"/>
                        <a:pt x="2253" y="1985"/>
                      </a:cubicBezTo>
                      <a:cubicBezTo>
                        <a:pt x="2380" y="1813"/>
                        <a:pt x="2508" y="1638"/>
                        <a:pt x="2635" y="1466"/>
                      </a:cubicBezTo>
                      <a:cubicBezTo>
                        <a:pt x="2669" y="1418"/>
                        <a:pt x="2707" y="1366"/>
                        <a:pt x="2704" y="1307"/>
                      </a:cubicBezTo>
                      <a:cubicBezTo>
                        <a:pt x="2700" y="1220"/>
                        <a:pt x="2608" y="1156"/>
                        <a:pt x="2521" y="1156"/>
                      </a:cubicBezTo>
                      <a:cubicBezTo>
                        <a:pt x="2519" y="1156"/>
                        <a:pt x="2517" y="1156"/>
                        <a:pt x="2515" y="1156"/>
                      </a:cubicBezTo>
                      <a:cubicBezTo>
                        <a:pt x="2426" y="1156"/>
                        <a:pt x="2343" y="1204"/>
                        <a:pt x="2267" y="1253"/>
                      </a:cubicBezTo>
                      <a:cubicBezTo>
                        <a:pt x="2016" y="1411"/>
                        <a:pt x="1775" y="1590"/>
                        <a:pt x="1555" y="1789"/>
                      </a:cubicBezTo>
                      <a:cubicBezTo>
                        <a:pt x="1727" y="1442"/>
                        <a:pt x="1899" y="1094"/>
                        <a:pt x="2071" y="747"/>
                      </a:cubicBezTo>
                      <a:cubicBezTo>
                        <a:pt x="2088" y="712"/>
                        <a:pt x="2105" y="675"/>
                        <a:pt x="2099" y="640"/>
                      </a:cubicBezTo>
                      <a:cubicBezTo>
                        <a:pt x="2088" y="581"/>
                        <a:pt x="2032" y="558"/>
                        <a:pt x="1968" y="558"/>
                      </a:cubicBezTo>
                      <a:cubicBezTo>
                        <a:pt x="1924" y="558"/>
                        <a:pt x="1878" y="568"/>
                        <a:pt x="1840" y="585"/>
                      </a:cubicBezTo>
                      <a:cubicBezTo>
                        <a:pt x="1484" y="733"/>
                        <a:pt x="1172" y="988"/>
                        <a:pt x="951" y="1306"/>
                      </a:cubicBezTo>
                      <a:lnTo>
                        <a:pt x="951" y="1306"/>
                      </a:lnTo>
                      <a:cubicBezTo>
                        <a:pt x="1091" y="1050"/>
                        <a:pt x="1224" y="789"/>
                        <a:pt x="1348" y="523"/>
                      </a:cubicBezTo>
                      <a:cubicBezTo>
                        <a:pt x="1394" y="427"/>
                        <a:pt x="1438" y="324"/>
                        <a:pt x="1431" y="217"/>
                      </a:cubicBezTo>
                      <a:cubicBezTo>
                        <a:pt x="1424" y="110"/>
                        <a:pt x="1342" y="1"/>
                        <a:pt x="1235" y="1"/>
                      </a:cubicBezTo>
                      <a:close/>
                    </a:path>
                  </a:pathLst>
                </a:custGeom>
                <a:solidFill>
                  <a:srgbClr val="3C3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31" name="Google Shape;1630;p20">
                  <a:extLst>
                    <a:ext uri="{FF2B5EF4-FFF2-40B4-BE49-F238E27FC236}">
                      <a16:creationId xmlns:a16="http://schemas.microsoft.com/office/drawing/2014/main" id="{222F9288-0356-4028-8E91-42426D8C2A07}"/>
                    </a:ext>
                  </a:extLst>
                </p:cNvPr>
                <p:cNvSpPr/>
                <p:nvPr/>
              </p:nvSpPr>
              <p:spPr>
                <a:xfrm flipH="1">
                  <a:off x="5233950" y="4151732"/>
                  <a:ext cx="193520" cy="224887"/>
                </a:xfrm>
                <a:custGeom>
                  <a:avLst/>
                  <a:gdLst/>
                  <a:ahLst/>
                  <a:cxnLst/>
                  <a:rect l="l" t="t" r="r" b="b"/>
                  <a:pathLst>
                    <a:path w="3830" h="4451" extrusionOk="0">
                      <a:moveTo>
                        <a:pt x="3148" y="0"/>
                      </a:moveTo>
                      <a:lnTo>
                        <a:pt x="0" y="818"/>
                      </a:lnTo>
                      <a:lnTo>
                        <a:pt x="2061" y="4450"/>
                      </a:lnTo>
                      <a:lnTo>
                        <a:pt x="3829" y="3996"/>
                      </a:lnTo>
                      <a:cubicBezTo>
                        <a:pt x="3825" y="3883"/>
                        <a:pt x="3148" y="0"/>
                        <a:pt x="3148" y="0"/>
                      </a:cubicBezTo>
                      <a:close/>
                    </a:path>
                  </a:pathLst>
                </a:custGeom>
                <a:solidFill>
                  <a:srgbClr val="3C3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32" name="Google Shape;1631;p20">
                  <a:extLst>
                    <a:ext uri="{FF2B5EF4-FFF2-40B4-BE49-F238E27FC236}">
                      <a16:creationId xmlns:a16="http://schemas.microsoft.com/office/drawing/2014/main" id="{C13FBB6E-3496-4759-A0DA-A658BAE13DA4}"/>
                    </a:ext>
                  </a:extLst>
                </p:cNvPr>
                <p:cNvSpPr/>
                <p:nvPr/>
              </p:nvSpPr>
              <p:spPr>
                <a:xfrm flipH="1">
                  <a:off x="5921563" y="3723346"/>
                  <a:ext cx="1084926" cy="1016361"/>
                </a:xfrm>
                <a:custGeom>
                  <a:avLst/>
                  <a:gdLst/>
                  <a:ahLst/>
                  <a:cxnLst/>
                  <a:rect l="l" t="t" r="r" b="b"/>
                  <a:pathLst>
                    <a:path w="21472" h="20116" extrusionOk="0">
                      <a:moveTo>
                        <a:pt x="12115" y="0"/>
                      </a:moveTo>
                      <a:cubicBezTo>
                        <a:pt x="11266" y="2734"/>
                        <a:pt x="11355" y="5734"/>
                        <a:pt x="12363" y="8413"/>
                      </a:cubicBezTo>
                      <a:cubicBezTo>
                        <a:pt x="12800" y="9576"/>
                        <a:pt x="13408" y="10694"/>
                        <a:pt x="13639" y="11912"/>
                      </a:cubicBezTo>
                      <a:cubicBezTo>
                        <a:pt x="13870" y="13129"/>
                        <a:pt x="13643" y="14536"/>
                        <a:pt x="12665" y="15327"/>
                      </a:cubicBezTo>
                      <a:cubicBezTo>
                        <a:pt x="12035" y="15837"/>
                        <a:pt x="11221" y="16009"/>
                        <a:pt x="10387" y="16009"/>
                      </a:cubicBezTo>
                      <a:cubicBezTo>
                        <a:pt x="9934" y="16009"/>
                        <a:pt x="9475" y="15958"/>
                        <a:pt x="9037" y="15884"/>
                      </a:cubicBezTo>
                      <a:cubicBezTo>
                        <a:pt x="8407" y="15781"/>
                        <a:pt x="7778" y="15640"/>
                        <a:pt x="7145" y="15558"/>
                      </a:cubicBezTo>
                      <a:cubicBezTo>
                        <a:pt x="6834" y="15515"/>
                        <a:pt x="6523" y="15488"/>
                        <a:pt x="6212" y="15488"/>
                      </a:cubicBezTo>
                      <a:cubicBezTo>
                        <a:pt x="5902" y="15488"/>
                        <a:pt x="5592" y="15515"/>
                        <a:pt x="5284" y="15578"/>
                      </a:cubicBezTo>
                      <a:cubicBezTo>
                        <a:pt x="3609" y="15929"/>
                        <a:pt x="2398" y="17312"/>
                        <a:pt x="919" y="18158"/>
                      </a:cubicBezTo>
                      <a:cubicBezTo>
                        <a:pt x="623" y="18327"/>
                        <a:pt x="320" y="18471"/>
                        <a:pt x="1" y="18584"/>
                      </a:cubicBezTo>
                      <a:cubicBezTo>
                        <a:pt x="155" y="18952"/>
                        <a:pt x="314" y="19321"/>
                        <a:pt x="468" y="19692"/>
                      </a:cubicBezTo>
                      <a:cubicBezTo>
                        <a:pt x="627" y="19702"/>
                        <a:pt x="785" y="19719"/>
                        <a:pt x="943" y="19730"/>
                      </a:cubicBezTo>
                      <a:cubicBezTo>
                        <a:pt x="3027" y="19916"/>
                        <a:pt x="5122" y="20029"/>
                        <a:pt x="7213" y="20084"/>
                      </a:cubicBezTo>
                      <a:cubicBezTo>
                        <a:pt x="8052" y="20105"/>
                        <a:pt x="8892" y="20115"/>
                        <a:pt x="9730" y="20115"/>
                      </a:cubicBezTo>
                      <a:cubicBezTo>
                        <a:pt x="10701" y="20115"/>
                        <a:pt x="11671" y="20101"/>
                        <a:pt x="12641" y="20073"/>
                      </a:cubicBezTo>
                      <a:cubicBezTo>
                        <a:pt x="13725" y="20040"/>
                        <a:pt x="14853" y="19981"/>
                        <a:pt x="15806" y="19472"/>
                      </a:cubicBezTo>
                      <a:cubicBezTo>
                        <a:pt x="17220" y="18711"/>
                        <a:pt x="17925" y="17136"/>
                        <a:pt x="18489" y="15661"/>
                      </a:cubicBezTo>
                      <a:cubicBezTo>
                        <a:pt x="19634" y="12678"/>
                        <a:pt x="20631" y="9638"/>
                        <a:pt x="21471" y="6563"/>
                      </a:cubicBezTo>
                      <a:lnTo>
                        <a:pt x="12115" y="0"/>
                      </a:lnTo>
                      <a:close/>
                    </a:path>
                  </a:pathLst>
                </a:custGeom>
                <a:solidFill>
                  <a:srgbClr val="CF46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33" name="Google Shape;1632;p20">
                  <a:extLst>
                    <a:ext uri="{FF2B5EF4-FFF2-40B4-BE49-F238E27FC236}">
                      <a16:creationId xmlns:a16="http://schemas.microsoft.com/office/drawing/2014/main" id="{FDA6BED0-2AE0-4CDD-A25B-BAA00EB0D467}"/>
                    </a:ext>
                  </a:extLst>
                </p:cNvPr>
                <p:cNvSpPr/>
                <p:nvPr/>
              </p:nvSpPr>
              <p:spPr>
                <a:xfrm flipH="1">
                  <a:off x="5847439" y="3370897"/>
                  <a:ext cx="480213" cy="295167"/>
                </a:xfrm>
                <a:custGeom>
                  <a:avLst/>
                  <a:gdLst/>
                  <a:ahLst/>
                  <a:cxnLst/>
                  <a:rect l="l" t="t" r="r" b="b"/>
                  <a:pathLst>
                    <a:path w="9504" h="5842" extrusionOk="0">
                      <a:moveTo>
                        <a:pt x="1806" y="0"/>
                      </a:moveTo>
                      <a:cubicBezTo>
                        <a:pt x="1177" y="867"/>
                        <a:pt x="540" y="1744"/>
                        <a:pt x="0" y="2669"/>
                      </a:cubicBezTo>
                      <a:cubicBezTo>
                        <a:pt x="740" y="3206"/>
                        <a:pt x="1964" y="4025"/>
                        <a:pt x="3058" y="4403"/>
                      </a:cubicBezTo>
                      <a:cubicBezTo>
                        <a:pt x="3542" y="4571"/>
                        <a:pt x="4062" y="4620"/>
                        <a:pt x="4583" y="4620"/>
                      </a:cubicBezTo>
                      <a:cubicBezTo>
                        <a:pt x="5323" y="4620"/>
                        <a:pt x="6066" y="4520"/>
                        <a:pt x="6713" y="4520"/>
                      </a:cubicBezTo>
                      <a:cubicBezTo>
                        <a:pt x="7214" y="4520"/>
                        <a:pt x="7657" y="4580"/>
                        <a:pt x="7997" y="4792"/>
                      </a:cubicBezTo>
                      <a:cubicBezTo>
                        <a:pt x="8627" y="5184"/>
                        <a:pt x="9105" y="5576"/>
                        <a:pt x="9394" y="5841"/>
                      </a:cubicBezTo>
                      <a:cubicBezTo>
                        <a:pt x="9504" y="4541"/>
                        <a:pt x="9084" y="3598"/>
                        <a:pt x="9084" y="3598"/>
                      </a:cubicBezTo>
                      <a:lnTo>
                        <a:pt x="1806" y="0"/>
                      </a:lnTo>
                      <a:close/>
                    </a:path>
                  </a:pathLst>
                </a:custGeom>
                <a:solidFill>
                  <a:srgbClr val="562F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34" name="Google Shape;1633;p20">
                  <a:extLst>
                    <a:ext uri="{FF2B5EF4-FFF2-40B4-BE49-F238E27FC236}">
                      <a16:creationId xmlns:a16="http://schemas.microsoft.com/office/drawing/2014/main" id="{6CA1C163-70E3-4B93-8007-A8265998CD05}"/>
                    </a:ext>
                  </a:extLst>
                </p:cNvPr>
                <p:cNvSpPr/>
                <p:nvPr/>
              </p:nvSpPr>
              <p:spPr>
                <a:xfrm flipH="1">
                  <a:off x="5007697" y="3108480"/>
                  <a:ext cx="285784" cy="180981"/>
                </a:xfrm>
                <a:custGeom>
                  <a:avLst/>
                  <a:gdLst/>
                  <a:ahLst/>
                  <a:cxnLst/>
                  <a:rect l="l" t="t" r="r" b="b"/>
                  <a:pathLst>
                    <a:path w="5656" h="3582" extrusionOk="0">
                      <a:moveTo>
                        <a:pt x="5535" y="0"/>
                      </a:moveTo>
                      <a:lnTo>
                        <a:pt x="754" y="1634"/>
                      </a:lnTo>
                      <a:cubicBezTo>
                        <a:pt x="282" y="1937"/>
                        <a:pt x="63" y="2446"/>
                        <a:pt x="1" y="2989"/>
                      </a:cubicBezTo>
                      <a:cubicBezTo>
                        <a:pt x="468" y="3182"/>
                        <a:pt x="950" y="3296"/>
                        <a:pt x="1445" y="3406"/>
                      </a:cubicBezTo>
                      <a:cubicBezTo>
                        <a:pt x="1497" y="3420"/>
                        <a:pt x="1531" y="3444"/>
                        <a:pt x="1559" y="3471"/>
                      </a:cubicBezTo>
                      <a:cubicBezTo>
                        <a:pt x="1947" y="3543"/>
                        <a:pt x="2341" y="3581"/>
                        <a:pt x="2733" y="3581"/>
                      </a:cubicBezTo>
                      <a:cubicBezTo>
                        <a:pt x="3027" y="3581"/>
                        <a:pt x="3320" y="3560"/>
                        <a:pt x="3608" y="3515"/>
                      </a:cubicBezTo>
                      <a:cubicBezTo>
                        <a:pt x="4200" y="3313"/>
                        <a:pt x="4716" y="2910"/>
                        <a:pt x="5050" y="2405"/>
                      </a:cubicBezTo>
                      <a:cubicBezTo>
                        <a:pt x="5518" y="1699"/>
                        <a:pt x="5656" y="826"/>
                        <a:pt x="5535" y="0"/>
                      </a:cubicBezTo>
                      <a:close/>
                    </a:path>
                  </a:pathLst>
                </a:custGeom>
                <a:solidFill>
                  <a:srgbClr val="2F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35" name="Google Shape;1634;p20">
                  <a:extLst>
                    <a:ext uri="{FF2B5EF4-FFF2-40B4-BE49-F238E27FC236}">
                      <a16:creationId xmlns:a16="http://schemas.microsoft.com/office/drawing/2014/main" id="{9EEF3EC4-6347-4A35-A92C-89C38C3D6886}"/>
                    </a:ext>
                  </a:extLst>
                </p:cNvPr>
                <p:cNvSpPr/>
                <p:nvPr/>
              </p:nvSpPr>
              <p:spPr>
                <a:xfrm flipH="1">
                  <a:off x="5052213" y="3129649"/>
                  <a:ext cx="233791" cy="222563"/>
                </a:xfrm>
                <a:custGeom>
                  <a:avLst/>
                  <a:gdLst/>
                  <a:ahLst/>
                  <a:cxnLst/>
                  <a:rect l="l" t="t" r="r" b="b"/>
                  <a:pathLst>
                    <a:path w="4627" h="4405" extrusionOk="0">
                      <a:moveTo>
                        <a:pt x="28" y="3783"/>
                      </a:moveTo>
                      <a:cubicBezTo>
                        <a:pt x="18" y="3789"/>
                        <a:pt x="9" y="3797"/>
                        <a:pt x="1" y="3805"/>
                      </a:cubicBezTo>
                      <a:lnTo>
                        <a:pt x="28" y="3783"/>
                      </a:lnTo>
                      <a:close/>
                      <a:moveTo>
                        <a:pt x="4627" y="1"/>
                      </a:moveTo>
                      <a:lnTo>
                        <a:pt x="28" y="3783"/>
                      </a:lnTo>
                      <a:lnTo>
                        <a:pt x="28" y="3783"/>
                      </a:lnTo>
                      <a:cubicBezTo>
                        <a:pt x="68" y="3755"/>
                        <a:pt x="117" y="3743"/>
                        <a:pt x="167" y="3743"/>
                      </a:cubicBezTo>
                      <a:cubicBezTo>
                        <a:pt x="263" y="3743"/>
                        <a:pt x="366" y="3787"/>
                        <a:pt x="437" y="3853"/>
                      </a:cubicBezTo>
                      <a:cubicBezTo>
                        <a:pt x="555" y="3963"/>
                        <a:pt x="620" y="4112"/>
                        <a:pt x="723" y="4236"/>
                      </a:cubicBezTo>
                      <a:cubicBezTo>
                        <a:pt x="803" y="4328"/>
                        <a:pt x="925" y="4405"/>
                        <a:pt x="1045" y="4405"/>
                      </a:cubicBezTo>
                      <a:cubicBezTo>
                        <a:pt x="1080" y="4405"/>
                        <a:pt x="1115" y="4398"/>
                        <a:pt x="1149" y="4383"/>
                      </a:cubicBezTo>
                      <a:cubicBezTo>
                        <a:pt x="1180" y="4236"/>
                        <a:pt x="1153" y="4080"/>
                        <a:pt x="1170" y="3929"/>
                      </a:cubicBezTo>
                      <a:cubicBezTo>
                        <a:pt x="1218" y="3493"/>
                        <a:pt x="1624" y="3166"/>
                        <a:pt x="2044" y="2983"/>
                      </a:cubicBezTo>
                      <a:cubicBezTo>
                        <a:pt x="2463" y="2804"/>
                        <a:pt x="2928" y="2718"/>
                        <a:pt x="3323" y="2495"/>
                      </a:cubicBezTo>
                      <a:cubicBezTo>
                        <a:pt x="3760" y="2247"/>
                        <a:pt x="4090" y="1851"/>
                        <a:pt x="4297" y="1408"/>
                      </a:cubicBezTo>
                      <a:cubicBezTo>
                        <a:pt x="4503" y="967"/>
                        <a:pt x="4592" y="483"/>
                        <a:pt x="4627" y="1"/>
                      </a:cubicBezTo>
                      <a:close/>
                    </a:path>
                  </a:pathLst>
                </a:custGeom>
                <a:solidFill>
                  <a:srgbClr val="5F3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36" name="Google Shape;1635;p20">
                  <a:extLst>
                    <a:ext uri="{FF2B5EF4-FFF2-40B4-BE49-F238E27FC236}">
                      <a16:creationId xmlns:a16="http://schemas.microsoft.com/office/drawing/2014/main" id="{C97010E4-03EA-4996-AF37-A71C8A6FE1F8}"/>
                    </a:ext>
                  </a:extLst>
                </p:cNvPr>
                <p:cNvSpPr/>
                <p:nvPr/>
              </p:nvSpPr>
              <p:spPr>
                <a:xfrm flipH="1">
                  <a:off x="5005593" y="2786749"/>
                  <a:ext cx="739369" cy="540921"/>
                </a:xfrm>
                <a:custGeom>
                  <a:avLst/>
                  <a:gdLst/>
                  <a:ahLst/>
                  <a:cxnLst/>
                  <a:rect l="l" t="t" r="r" b="b"/>
                  <a:pathLst>
                    <a:path w="14633" h="10706" extrusionOk="0">
                      <a:moveTo>
                        <a:pt x="10396" y="0"/>
                      </a:moveTo>
                      <a:cubicBezTo>
                        <a:pt x="9343" y="0"/>
                        <a:pt x="8273" y="147"/>
                        <a:pt x="7330" y="593"/>
                      </a:cubicBezTo>
                      <a:cubicBezTo>
                        <a:pt x="6326" y="1061"/>
                        <a:pt x="5476" y="1890"/>
                        <a:pt x="5191" y="2918"/>
                      </a:cubicBezTo>
                      <a:lnTo>
                        <a:pt x="3584" y="3830"/>
                      </a:lnTo>
                      <a:cubicBezTo>
                        <a:pt x="3302" y="3968"/>
                        <a:pt x="2985" y="4037"/>
                        <a:pt x="2668" y="4037"/>
                      </a:cubicBezTo>
                      <a:cubicBezTo>
                        <a:pt x="2544" y="4037"/>
                        <a:pt x="2420" y="4027"/>
                        <a:pt x="2298" y="4006"/>
                      </a:cubicBezTo>
                      <a:lnTo>
                        <a:pt x="682" y="3878"/>
                      </a:lnTo>
                      <a:lnTo>
                        <a:pt x="1" y="6705"/>
                      </a:lnTo>
                      <a:cubicBezTo>
                        <a:pt x="1" y="6705"/>
                        <a:pt x="3055" y="10382"/>
                        <a:pt x="3716" y="10382"/>
                      </a:cubicBezTo>
                      <a:cubicBezTo>
                        <a:pt x="3754" y="10382"/>
                        <a:pt x="3783" y="10370"/>
                        <a:pt x="3805" y="10345"/>
                      </a:cubicBezTo>
                      <a:cubicBezTo>
                        <a:pt x="4193" y="9880"/>
                        <a:pt x="4778" y="9334"/>
                        <a:pt x="4805" y="9299"/>
                      </a:cubicBezTo>
                      <a:lnTo>
                        <a:pt x="4884" y="9220"/>
                      </a:lnTo>
                      <a:cubicBezTo>
                        <a:pt x="5178" y="8924"/>
                        <a:pt x="5428" y="8826"/>
                        <a:pt x="5615" y="8826"/>
                      </a:cubicBezTo>
                      <a:cubicBezTo>
                        <a:pt x="5757" y="8826"/>
                        <a:pt x="5863" y="8882"/>
                        <a:pt x="5927" y="8951"/>
                      </a:cubicBezTo>
                      <a:cubicBezTo>
                        <a:pt x="5965" y="8993"/>
                        <a:pt x="5986" y="9041"/>
                        <a:pt x="5989" y="9086"/>
                      </a:cubicBezTo>
                      <a:cubicBezTo>
                        <a:pt x="6010" y="9196"/>
                        <a:pt x="6033" y="9299"/>
                        <a:pt x="6061" y="9399"/>
                      </a:cubicBezTo>
                      <a:cubicBezTo>
                        <a:pt x="6061" y="9409"/>
                        <a:pt x="6064" y="9419"/>
                        <a:pt x="6068" y="9429"/>
                      </a:cubicBezTo>
                      <a:cubicBezTo>
                        <a:pt x="6378" y="10488"/>
                        <a:pt x="7099" y="10706"/>
                        <a:pt x="7825" y="10706"/>
                      </a:cubicBezTo>
                      <a:cubicBezTo>
                        <a:pt x="8129" y="10706"/>
                        <a:pt x="8434" y="10668"/>
                        <a:pt x="8710" y="10637"/>
                      </a:cubicBezTo>
                      <a:cubicBezTo>
                        <a:pt x="10113" y="10482"/>
                        <a:pt x="11327" y="9664"/>
                        <a:pt x="12428" y="8821"/>
                      </a:cubicBezTo>
                      <a:cubicBezTo>
                        <a:pt x="12889" y="8463"/>
                        <a:pt x="13349" y="8095"/>
                        <a:pt x="13679" y="7627"/>
                      </a:cubicBezTo>
                      <a:cubicBezTo>
                        <a:pt x="14633" y="6289"/>
                        <a:pt x="14337" y="4497"/>
                        <a:pt x="13876" y="2939"/>
                      </a:cubicBezTo>
                      <a:cubicBezTo>
                        <a:pt x="13552" y="1859"/>
                        <a:pt x="13064" y="676"/>
                        <a:pt x="11987" y="229"/>
                      </a:cubicBezTo>
                      <a:cubicBezTo>
                        <a:pt x="11547" y="43"/>
                        <a:pt x="11058" y="8"/>
                        <a:pt x="10577" y="2"/>
                      </a:cubicBezTo>
                      <a:cubicBezTo>
                        <a:pt x="10517" y="1"/>
                        <a:pt x="10456" y="0"/>
                        <a:pt x="10396" y="0"/>
                      </a:cubicBezTo>
                      <a:close/>
                    </a:path>
                  </a:pathLst>
                </a:custGeom>
                <a:solidFill>
                  <a:srgbClr val="5F3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37" name="Google Shape;1636;p20">
                  <a:extLst>
                    <a:ext uri="{FF2B5EF4-FFF2-40B4-BE49-F238E27FC236}">
                      <a16:creationId xmlns:a16="http://schemas.microsoft.com/office/drawing/2014/main" id="{B1D9C480-06A9-4CC0-A7B0-85FB1BBFF22E}"/>
                    </a:ext>
                  </a:extLst>
                </p:cNvPr>
                <p:cNvSpPr/>
                <p:nvPr/>
              </p:nvSpPr>
              <p:spPr>
                <a:xfrm flipH="1">
                  <a:off x="5230440" y="3614721"/>
                  <a:ext cx="1198361" cy="1161469"/>
                </a:xfrm>
                <a:custGeom>
                  <a:avLst/>
                  <a:gdLst/>
                  <a:ahLst/>
                  <a:cxnLst/>
                  <a:rect l="l" t="t" r="r" b="b"/>
                  <a:pathLst>
                    <a:path w="23717" h="22988" extrusionOk="0">
                      <a:moveTo>
                        <a:pt x="1008" y="0"/>
                      </a:moveTo>
                      <a:cubicBezTo>
                        <a:pt x="1008" y="0"/>
                        <a:pt x="351" y="1245"/>
                        <a:pt x="175" y="3354"/>
                      </a:cubicBezTo>
                      <a:cubicBezTo>
                        <a:pt x="0" y="5462"/>
                        <a:pt x="1958" y="7334"/>
                        <a:pt x="6033" y="8042"/>
                      </a:cubicBezTo>
                      <a:cubicBezTo>
                        <a:pt x="10116" y="8751"/>
                        <a:pt x="13948" y="10285"/>
                        <a:pt x="14746" y="10415"/>
                      </a:cubicBezTo>
                      <a:cubicBezTo>
                        <a:pt x="16098" y="10636"/>
                        <a:pt x="17594" y="10849"/>
                        <a:pt x="18489" y="11877"/>
                      </a:cubicBezTo>
                      <a:cubicBezTo>
                        <a:pt x="17092" y="12730"/>
                        <a:pt x="15641" y="13635"/>
                        <a:pt x="14795" y="15028"/>
                      </a:cubicBezTo>
                      <a:cubicBezTo>
                        <a:pt x="14203" y="15998"/>
                        <a:pt x="13952" y="17130"/>
                        <a:pt x="13711" y="18240"/>
                      </a:cubicBezTo>
                      <a:cubicBezTo>
                        <a:pt x="13384" y="19730"/>
                        <a:pt x="13064" y="21220"/>
                        <a:pt x="12741" y="22709"/>
                      </a:cubicBezTo>
                      <a:cubicBezTo>
                        <a:pt x="12727" y="22781"/>
                        <a:pt x="12710" y="22850"/>
                        <a:pt x="12696" y="22922"/>
                      </a:cubicBezTo>
                      <a:cubicBezTo>
                        <a:pt x="12689" y="22942"/>
                        <a:pt x="12685" y="22966"/>
                        <a:pt x="12682" y="22987"/>
                      </a:cubicBezTo>
                      <a:cubicBezTo>
                        <a:pt x="12982" y="22915"/>
                        <a:pt x="13318" y="22915"/>
                        <a:pt x="13611" y="22901"/>
                      </a:cubicBezTo>
                      <a:cubicBezTo>
                        <a:pt x="13804" y="22895"/>
                        <a:pt x="14006" y="22877"/>
                        <a:pt x="14206" y="22867"/>
                      </a:cubicBezTo>
                      <a:cubicBezTo>
                        <a:pt x="17694" y="20645"/>
                        <a:pt x="19971" y="16978"/>
                        <a:pt x="22107" y="13452"/>
                      </a:cubicBezTo>
                      <a:cubicBezTo>
                        <a:pt x="22898" y="12146"/>
                        <a:pt x="23717" y="10721"/>
                        <a:pt x="23572" y="9212"/>
                      </a:cubicBezTo>
                      <a:cubicBezTo>
                        <a:pt x="23359" y="6945"/>
                        <a:pt x="21126" y="5445"/>
                        <a:pt x="19039" y="4471"/>
                      </a:cubicBezTo>
                      <a:cubicBezTo>
                        <a:pt x="14137" y="2181"/>
                        <a:pt x="8737" y="929"/>
                        <a:pt x="3309" y="822"/>
                      </a:cubicBezTo>
                      <a:lnTo>
                        <a:pt x="1008" y="0"/>
                      </a:lnTo>
                      <a:close/>
                    </a:path>
                  </a:pathLst>
                </a:custGeom>
                <a:solidFill>
                  <a:srgbClr val="5F3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38" name="Google Shape;1637;p20">
                  <a:extLst>
                    <a:ext uri="{FF2B5EF4-FFF2-40B4-BE49-F238E27FC236}">
                      <a16:creationId xmlns:a16="http://schemas.microsoft.com/office/drawing/2014/main" id="{7FFAC003-79F1-42A2-9855-981921BDE3F0}"/>
                    </a:ext>
                  </a:extLst>
                </p:cNvPr>
                <p:cNvSpPr/>
                <p:nvPr/>
              </p:nvSpPr>
              <p:spPr>
                <a:xfrm flipH="1">
                  <a:off x="5230440" y="3614721"/>
                  <a:ext cx="1198361" cy="829368"/>
                </a:xfrm>
                <a:custGeom>
                  <a:avLst/>
                  <a:gdLst/>
                  <a:ahLst/>
                  <a:cxnLst/>
                  <a:rect l="l" t="t" r="r" b="b"/>
                  <a:pathLst>
                    <a:path w="23717" h="16415" extrusionOk="0">
                      <a:moveTo>
                        <a:pt x="1012" y="0"/>
                      </a:moveTo>
                      <a:cubicBezTo>
                        <a:pt x="1012" y="0"/>
                        <a:pt x="351" y="1245"/>
                        <a:pt x="175" y="3354"/>
                      </a:cubicBezTo>
                      <a:cubicBezTo>
                        <a:pt x="0" y="5462"/>
                        <a:pt x="1958" y="7334"/>
                        <a:pt x="6037" y="8042"/>
                      </a:cubicBezTo>
                      <a:cubicBezTo>
                        <a:pt x="10116" y="8751"/>
                        <a:pt x="13948" y="10285"/>
                        <a:pt x="14746" y="10415"/>
                      </a:cubicBezTo>
                      <a:cubicBezTo>
                        <a:pt x="16098" y="10636"/>
                        <a:pt x="17594" y="10849"/>
                        <a:pt x="18489" y="11874"/>
                      </a:cubicBezTo>
                      <a:cubicBezTo>
                        <a:pt x="17319" y="12593"/>
                        <a:pt x="16111" y="13353"/>
                        <a:pt x="15252" y="14395"/>
                      </a:cubicBezTo>
                      <a:cubicBezTo>
                        <a:pt x="16895" y="15145"/>
                        <a:pt x="18557" y="15833"/>
                        <a:pt x="20253" y="16414"/>
                      </a:cubicBezTo>
                      <a:cubicBezTo>
                        <a:pt x="20899" y="15441"/>
                        <a:pt x="21508" y="14440"/>
                        <a:pt x="22107" y="13452"/>
                      </a:cubicBezTo>
                      <a:cubicBezTo>
                        <a:pt x="22898" y="12146"/>
                        <a:pt x="23717" y="10721"/>
                        <a:pt x="23572" y="9212"/>
                      </a:cubicBezTo>
                      <a:cubicBezTo>
                        <a:pt x="23359" y="6945"/>
                        <a:pt x="21126" y="5441"/>
                        <a:pt x="19039" y="4471"/>
                      </a:cubicBezTo>
                      <a:cubicBezTo>
                        <a:pt x="17611" y="3804"/>
                        <a:pt x="16139" y="3227"/>
                        <a:pt x="14636" y="2738"/>
                      </a:cubicBezTo>
                      <a:cubicBezTo>
                        <a:pt x="12699" y="2101"/>
                        <a:pt x="10711" y="1623"/>
                        <a:pt x="8692" y="1304"/>
                      </a:cubicBezTo>
                      <a:cubicBezTo>
                        <a:pt x="6911" y="1018"/>
                        <a:pt x="5115" y="857"/>
                        <a:pt x="3309" y="822"/>
                      </a:cubicBezTo>
                      <a:lnTo>
                        <a:pt x="1012" y="0"/>
                      </a:lnTo>
                      <a:close/>
                    </a:path>
                  </a:pathLst>
                </a:custGeom>
                <a:solidFill>
                  <a:srgbClr val="DD55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39" name="Google Shape;1638;p20">
                  <a:extLst>
                    <a:ext uri="{FF2B5EF4-FFF2-40B4-BE49-F238E27FC236}">
                      <a16:creationId xmlns:a16="http://schemas.microsoft.com/office/drawing/2014/main" id="{C728F794-1628-498C-8FEF-2F80AD2BA9BD}"/>
                    </a:ext>
                  </a:extLst>
                </p:cNvPr>
                <p:cNvSpPr/>
                <p:nvPr/>
              </p:nvSpPr>
              <p:spPr>
                <a:xfrm flipH="1">
                  <a:off x="5264528" y="3680553"/>
                  <a:ext cx="725120" cy="416680"/>
                </a:xfrm>
                <a:custGeom>
                  <a:avLst/>
                  <a:gdLst/>
                  <a:ahLst/>
                  <a:cxnLst/>
                  <a:rect l="l" t="t" r="r" b="b"/>
                  <a:pathLst>
                    <a:path w="14351" h="8247" extrusionOk="0">
                      <a:moveTo>
                        <a:pt x="0" y="1"/>
                      </a:moveTo>
                      <a:cubicBezTo>
                        <a:pt x="650" y="2213"/>
                        <a:pt x="2095" y="4180"/>
                        <a:pt x="4163" y="5170"/>
                      </a:cubicBezTo>
                      <a:cubicBezTo>
                        <a:pt x="4736" y="5446"/>
                        <a:pt x="5342" y="5642"/>
                        <a:pt x="5951" y="5842"/>
                      </a:cubicBezTo>
                      <a:cubicBezTo>
                        <a:pt x="8241" y="6577"/>
                        <a:pt x="10532" y="7317"/>
                        <a:pt x="12823" y="8060"/>
                      </a:cubicBezTo>
                      <a:cubicBezTo>
                        <a:pt x="13119" y="8155"/>
                        <a:pt x="13443" y="8247"/>
                        <a:pt x="13750" y="8247"/>
                      </a:cubicBezTo>
                      <a:cubicBezTo>
                        <a:pt x="13963" y="8247"/>
                        <a:pt x="14168" y="8202"/>
                        <a:pt x="14350" y="8084"/>
                      </a:cubicBezTo>
                      <a:lnTo>
                        <a:pt x="13910" y="7059"/>
                      </a:lnTo>
                      <a:cubicBezTo>
                        <a:pt x="12548" y="6680"/>
                        <a:pt x="11540" y="5570"/>
                        <a:pt x="10384" y="4754"/>
                      </a:cubicBezTo>
                      <a:cubicBezTo>
                        <a:pt x="8978" y="3767"/>
                        <a:pt x="7262" y="3148"/>
                        <a:pt x="6198" y="1796"/>
                      </a:cubicBezTo>
                      <a:cubicBezTo>
                        <a:pt x="6109" y="1679"/>
                        <a:pt x="6023" y="1559"/>
                        <a:pt x="5944" y="1435"/>
                      </a:cubicBezTo>
                      <a:cubicBezTo>
                        <a:pt x="4007" y="798"/>
                        <a:pt x="2019" y="320"/>
                        <a:pt x="0" y="1"/>
                      </a:cubicBezTo>
                      <a:close/>
                    </a:path>
                  </a:pathLst>
                </a:custGeom>
                <a:solidFill>
                  <a:srgbClr val="CF46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40" name="Google Shape;1639;p20">
                  <a:extLst>
                    <a:ext uri="{FF2B5EF4-FFF2-40B4-BE49-F238E27FC236}">
                      <a16:creationId xmlns:a16="http://schemas.microsoft.com/office/drawing/2014/main" id="{2F2A493A-F8E0-48FC-AD26-743E9819D1A7}"/>
                    </a:ext>
                  </a:extLst>
                </p:cNvPr>
                <p:cNvSpPr/>
                <p:nvPr/>
              </p:nvSpPr>
              <p:spPr>
                <a:xfrm flipH="1">
                  <a:off x="4998841" y="2742440"/>
                  <a:ext cx="490470" cy="455230"/>
                </a:xfrm>
                <a:custGeom>
                  <a:avLst/>
                  <a:gdLst/>
                  <a:ahLst/>
                  <a:cxnLst/>
                  <a:rect l="l" t="t" r="r" b="b"/>
                  <a:pathLst>
                    <a:path w="9707" h="9010" extrusionOk="0">
                      <a:moveTo>
                        <a:pt x="4579" y="1"/>
                      </a:moveTo>
                      <a:cubicBezTo>
                        <a:pt x="4352" y="1"/>
                        <a:pt x="4125" y="9"/>
                        <a:pt x="3901" y="22"/>
                      </a:cubicBezTo>
                      <a:cubicBezTo>
                        <a:pt x="2866" y="81"/>
                        <a:pt x="1744" y="290"/>
                        <a:pt x="1059" y="1068"/>
                      </a:cubicBezTo>
                      <a:cubicBezTo>
                        <a:pt x="822" y="1336"/>
                        <a:pt x="653" y="1656"/>
                        <a:pt x="516" y="1983"/>
                      </a:cubicBezTo>
                      <a:cubicBezTo>
                        <a:pt x="251" y="2598"/>
                        <a:pt x="75" y="3252"/>
                        <a:pt x="0" y="3919"/>
                      </a:cubicBezTo>
                      <a:lnTo>
                        <a:pt x="451" y="3999"/>
                      </a:lnTo>
                      <a:cubicBezTo>
                        <a:pt x="605" y="4476"/>
                        <a:pt x="1097" y="4755"/>
                        <a:pt x="1569" y="4931"/>
                      </a:cubicBezTo>
                      <a:cubicBezTo>
                        <a:pt x="2036" y="5106"/>
                        <a:pt x="2549" y="5240"/>
                        <a:pt x="2899" y="5598"/>
                      </a:cubicBezTo>
                      <a:cubicBezTo>
                        <a:pt x="3209" y="5915"/>
                        <a:pt x="3344" y="6355"/>
                        <a:pt x="3539" y="6750"/>
                      </a:cubicBezTo>
                      <a:cubicBezTo>
                        <a:pt x="4007" y="7717"/>
                        <a:pt x="4881" y="8480"/>
                        <a:pt x="5903" y="8814"/>
                      </a:cubicBezTo>
                      <a:cubicBezTo>
                        <a:pt x="6303" y="8945"/>
                        <a:pt x="6725" y="9009"/>
                        <a:pt x="7147" y="9009"/>
                      </a:cubicBezTo>
                      <a:cubicBezTo>
                        <a:pt x="7799" y="9009"/>
                        <a:pt x="8452" y="8854"/>
                        <a:pt x="9029" y="8549"/>
                      </a:cubicBezTo>
                      <a:cubicBezTo>
                        <a:pt x="9163" y="8477"/>
                        <a:pt x="9294" y="8394"/>
                        <a:pt x="9373" y="8267"/>
                      </a:cubicBezTo>
                      <a:cubicBezTo>
                        <a:pt x="9449" y="8147"/>
                        <a:pt x="9466" y="7999"/>
                        <a:pt x="9480" y="7858"/>
                      </a:cubicBezTo>
                      <a:cubicBezTo>
                        <a:pt x="9594" y="6781"/>
                        <a:pt x="9707" y="5697"/>
                        <a:pt x="9638" y="4618"/>
                      </a:cubicBezTo>
                      <a:cubicBezTo>
                        <a:pt x="9552" y="3348"/>
                        <a:pt x="9173" y="2027"/>
                        <a:pt x="8241" y="1160"/>
                      </a:cubicBezTo>
                      <a:cubicBezTo>
                        <a:pt x="7281" y="264"/>
                        <a:pt x="5915" y="1"/>
                        <a:pt x="4579" y="1"/>
                      </a:cubicBezTo>
                      <a:close/>
                    </a:path>
                  </a:pathLst>
                </a:custGeom>
                <a:solidFill>
                  <a:srgbClr val="3220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41" name="Google Shape;1640;p20">
                  <a:extLst>
                    <a:ext uri="{FF2B5EF4-FFF2-40B4-BE49-F238E27FC236}">
                      <a16:creationId xmlns:a16="http://schemas.microsoft.com/office/drawing/2014/main" id="{B782F7BF-D22F-4C4B-8810-74867A9BE65A}"/>
                    </a:ext>
                  </a:extLst>
                </p:cNvPr>
                <p:cNvSpPr/>
                <p:nvPr/>
              </p:nvSpPr>
              <p:spPr>
                <a:xfrm flipH="1">
                  <a:off x="5232219" y="2753252"/>
                  <a:ext cx="364859" cy="264802"/>
                </a:xfrm>
                <a:custGeom>
                  <a:avLst/>
                  <a:gdLst/>
                  <a:ahLst/>
                  <a:cxnLst/>
                  <a:rect l="l" t="t" r="r" b="b"/>
                  <a:pathLst>
                    <a:path w="7221" h="5241" extrusionOk="0">
                      <a:moveTo>
                        <a:pt x="4772" y="0"/>
                      </a:moveTo>
                      <a:cubicBezTo>
                        <a:pt x="3670" y="227"/>
                        <a:pt x="2935" y="1239"/>
                        <a:pt x="2332" y="2188"/>
                      </a:cubicBezTo>
                      <a:cubicBezTo>
                        <a:pt x="1734" y="3137"/>
                        <a:pt x="1070" y="4173"/>
                        <a:pt x="0" y="4517"/>
                      </a:cubicBezTo>
                      <a:cubicBezTo>
                        <a:pt x="665" y="5016"/>
                        <a:pt x="1502" y="5240"/>
                        <a:pt x="2338" y="5240"/>
                      </a:cubicBezTo>
                      <a:cubicBezTo>
                        <a:pt x="2597" y="5240"/>
                        <a:pt x="2856" y="5219"/>
                        <a:pt x="3110" y="5177"/>
                      </a:cubicBezTo>
                      <a:cubicBezTo>
                        <a:pt x="4186" y="5002"/>
                        <a:pt x="5180" y="4496"/>
                        <a:pt x="6082" y="3880"/>
                      </a:cubicBezTo>
                      <a:cubicBezTo>
                        <a:pt x="6529" y="3575"/>
                        <a:pt x="6966" y="3227"/>
                        <a:pt x="7220" y="2753"/>
                      </a:cubicBezTo>
                      <a:lnTo>
                        <a:pt x="4772" y="0"/>
                      </a:lnTo>
                      <a:close/>
                    </a:path>
                  </a:pathLst>
                </a:custGeom>
                <a:solidFill>
                  <a:srgbClr val="3220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42" name="Google Shape;1641;p20">
                  <a:extLst>
                    <a:ext uri="{FF2B5EF4-FFF2-40B4-BE49-F238E27FC236}">
                      <a16:creationId xmlns:a16="http://schemas.microsoft.com/office/drawing/2014/main" id="{C6272DBE-C730-46E7-A7A9-9817205A98DB}"/>
                    </a:ext>
                  </a:extLst>
                </p:cNvPr>
                <p:cNvSpPr/>
                <p:nvPr/>
              </p:nvSpPr>
              <p:spPr>
                <a:xfrm flipH="1">
                  <a:off x="5310954" y="2992277"/>
                  <a:ext cx="109240" cy="94886"/>
                </a:xfrm>
                <a:custGeom>
                  <a:avLst/>
                  <a:gdLst/>
                  <a:ahLst/>
                  <a:cxnLst/>
                  <a:rect l="l" t="t" r="r" b="b"/>
                  <a:pathLst>
                    <a:path w="2162" h="1878" extrusionOk="0">
                      <a:moveTo>
                        <a:pt x="1253" y="1"/>
                      </a:moveTo>
                      <a:cubicBezTo>
                        <a:pt x="1173" y="1"/>
                        <a:pt x="1093" y="11"/>
                        <a:pt x="1015" y="30"/>
                      </a:cubicBezTo>
                      <a:cubicBezTo>
                        <a:pt x="761" y="92"/>
                        <a:pt x="537" y="254"/>
                        <a:pt x="362" y="449"/>
                      </a:cubicBezTo>
                      <a:cubicBezTo>
                        <a:pt x="263" y="560"/>
                        <a:pt x="173" y="684"/>
                        <a:pt x="118" y="821"/>
                      </a:cubicBezTo>
                      <a:cubicBezTo>
                        <a:pt x="1" y="1103"/>
                        <a:pt x="18" y="1437"/>
                        <a:pt x="166" y="1705"/>
                      </a:cubicBezTo>
                      <a:lnTo>
                        <a:pt x="169" y="1867"/>
                      </a:lnTo>
                      <a:lnTo>
                        <a:pt x="97" y="1878"/>
                      </a:lnTo>
                      <a:cubicBezTo>
                        <a:pt x="806" y="1808"/>
                        <a:pt x="1504" y="1630"/>
                        <a:pt x="2161" y="1354"/>
                      </a:cubicBezTo>
                      <a:cubicBezTo>
                        <a:pt x="1982" y="990"/>
                        <a:pt x="1844" y="605"/>
                        <a:pt x="1803" y="199"/>
                      </a:cubicBezTo>
                      <a:cubicBezTo>
                        <a:pt x="1790" y="189"/>
                        <a:pt x="1779" y="178"/>
                        <a:pt x="1769" y="168"/>
                      </a:cubicBezTo>
                      <a:cubicBezTo>
                        <a:pt x="1622" y="55"/>
                        <a:pt x="1439" y="1"/>
                        <a:pt x="1253" y="1"/>
                      </a:cubicBezTo>
                      <a:close/>
                    </a:path>
                  </a:pathLst>
                </a:custGeom>
                <a:solidFill>
                  <a:srgbClr val="562F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43" name="Google Shape;1642;p20">
                  <a:extLst>
                    <a:ext uri="{FF2B5EF4-FFF2-40B4-BE49-F238E27FC236}">
                      <a16:creationId xmlns:a16="http://schemas.microsoft.com/office/drawing/2014/main" id="{F59D6FC4-CAC5-450E-BD4D-4D4362030395}"/>
                    </a:ext>
                  </a:extLst>
                </p:cNvPr>
                <p:cNvSpPr/>
                <p:nvPr/>
              </p:nvSpPr>
              <p:spPr>
                <a:xfrm flipH="1">
                  <a:off x="5212780" y="3009404"/>
                  <a:ext cx="200089" cy="117572"/>
                </a:xfrm>
                <a:custGeom>
                  <a:avLst/>
                  <a:gdLst/>
                  <a:ahLst/>
                  <a:cxnLst/>
                  <a:rect l="l" t="t" r="r" b="b"/>
                  <a:pathLst>
                    <a:path w="3960" h="2327" extrusionOk="0">
                      <a:moveTo>
                        <a:pt x="1951" y="1"/>
                      </a:moveTo>
                      <a:lnTo>
                        <a:pt x="1951" y="1"/>
                      </a:lnTo>
                      <a:cubicBezTo>
                        <a:pt x="2143" y="296"/>
                        <a:pt x="2054" y="740"/>
                        <a:pt x="1761" y="940"/>
                      </a:cubicBezTo>
                      <a:cubicBezTo>
                        <a:pt x="1497" y="1118"/>
                        <a:pt x="1146" y="1094"/>
                        <a:pt x="843" y="1188"/>
                      </a:cubicBezTo>
                      <a:cubicBezTo>
                        <a:pt x="358" y="1336"/>
                        <a:pt x="4" y="1820"/>
                        <a:pt x="0" y="2326"/>
                      </a:cubicBezTo>
                      <a:cubicBezTo>
                        <a:pt x="131" y="2097"/>
                        <a:pt x="406" y="1997"/>
                        <a:pt x="669" y="1997"/>
                      </a:cubicBezTo>
                      <a:cubicBezTo>
                        <a:pt x="691" y="1997"/>
                        <a:pt x="712" y="1998"/>
                        <a:pt x="733" y="1999"/>
                      </a:cubicBezTo>
                      <a:cubicBezTo>
                        <a:pt x="1012" y="2013"/>
                        <a:pt x="1280" y="2116"/>
                        <a:pt x="1555" y="2171"/>
                      </a:cubicBezTo>
                      <a:cubicBezTo>
                        <a:pt x="1714" y="2204"/>
                        <a:pt x="1878" y="2221"/>
                        <a:pt x="2041" y="2221"/>
                      </a:cubicBezTo>
                      <a:cubicBezTo>
                        <a:pt x="2435" y="2221"/>
                        <a:pt x="2827" y="2122"/>
                        <a:pt x="3158" y="1913"/>
                      </a:cubicBezTo>
                      <a:cubicBezTo>
                        <a:pt x="3626" y="1617"/>
                        <a:pt x="3956" y="1091"/>
                        <a:pt x="3960" y="537"/>
                      </a:cubicBezTo>
                      <a:lnTo>
                        <a:pt x="1951" y="1"/>
                      </a:lnTo>
                      <a:close/>
                    </a:path>
                  </a:pathLst>
                </a:custGeom>
                <a:solidFill>
                  <a:srgbClr val="3220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44" name="Google Shape;1643;p20">
                  <a:extLst>
                    <a:ext uri="{FF2B5EF4-FFF2-40B4-BE49-F238E27FC236}">
                      <a16:creationId xmlns:a16="http://schemas.microsoft.com/office/drawing/2014/main" id="{47301D07-4AB0-4B24-A454-AEC57423A1EC}"/>
                    </a:ext>
                  </a:extLst>
                </p:cNvPr>
                <p:cNvSpPr/>
                <p:nvPr/>
              </p:nvSpPr>
              <p:spPr>
                <a:xfrm flipH="1">
                  <a:off x="5209506" y="3193258"/>
                  <a:ext cx="65585" cy="73767"/>
                </a:xfrm>
                <a:custGeom>
                  <a:avLst/>
                  <a:gdLst/>
                  <a:ahLst/>
                  <a:cxnLst/>
                  <a:rect l="l" t="t" r="r" b="b"/>
                  <a:pathLst>
                    <a:path w="1298" h="1460" extrusionOk="0">
                      <a:moveTo>
                        <a:pt x="29" y="1"/>
                      </a:moveTo>
                      <a:lnTo>
                        <a:pt x="60" y="29"/>
                      </a:lnTo>
                      <a:cubicBezTo>
                        <a:pt x="1" y="513"/>
                        <a:pt x="77" y="1009"/>
                        <a:pt x="269" y="1459"/>
                      </a:cubicBezTo>
                      <a:cubicBezTo>
                        <a:pt x="603" y="1329"/>
                        <a:pt x="947" y="1226"/>
                        <a:pt x="1298" y="1143"/>
                      </a:cubicBezTo>
                      <a:cubicBezTo>
                        <a:pt x="1164" y="837"/>
                        <a:pt x="947" y="569"/>
                        <a:pt x="675" y="372"/>
                      </a:cubicBezTo>
                      <a:cubicBezTo>
                        <a:pt x="558" y="294"/>
                        <a:pt x="434" y="224"/>
                        <a:pt x="310" y="156"/>
                      </a:cubicBezTo>
                      <a:cubicBezTo>
                        <a:pt x="215" y="104"/>
                        <a:pt x="121" y="53"/>
                        <a:pt x="29" y="1"/>
                      </a:cubicBezTo>
                      <a:close/>
                    </a:path>
                  </a:pathLst>
                </a:custGeom>
                <a:solidFill>
                  <a:srgbClr val="F5F2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45" name="Google Shape;1644;p20">
                  <a:extLst>
                    <a:ext uri="{FF2B5EF4-FFF2-40B4-BE49-F238E27FC236}">
                      <a16:creationId xmlns:a16="http://schemas.microsoft.com/office/drawing/2014/main" id="{545B8F65-3E0D-49BF-AC15-51A5FDF61D66}"/>
                    </a:ext>
                  </a:extLst>
                </p:cNvPr>
                <p:cNvSpPr/>
                <p:nvPr/>
              </p:nvSpPr>
              <p:spPr>
                <a:xfrm flipH="1">
                  <a:off x="5212640" y="3236000"/>
                  <a:ext cx="45879" cy="28951"/>
                </a:xfrm>
                <a:custGeom>
                  <a:avLst/>
                  <a:gdLst/>
                  <a:ahLst/>
                  <a:cxnLst/>
                  <a:rect l="l" t="t" r="r" b="b"/>
                  <a:pathLst>
                    <a:path w="908" h="573" extrusionOk="0">
                      <a:moveTo>
                        <a:pt x="815" y="5"/>
                      </a:moveTo>
                      <a:cubicBezTo>
                        <a:pt x="506" y="8"/>
                        <a:pt x="134" y="1"/>
                        <a:pt x="27" y="383"/>
                      </a:cubicBezTo>
                      <a:cubicBezTo>
                        <a:pt x="1" y="469"/>
                        <a:pt x="81" y="572"/>
                        <a:pt x="168" y="572"/>
                      </a:cubicBezTo>
                      <a:cubicBezTo>
                        <a:pt x="170" y="572"/>
                        <a:pt x="173" y="572"/>
                        <a:pt x="176" y="572"/>
                      </a:cubicBezTo>
                      <a:cubicBezTo>
                        <a:pt x="423" y="545"/>
                        <a:pt x="664" y="507"/>
                        <a:pt x="881" y="366"/>
                      </a:cubicBezTo>
                      <a:cubicBezTo>
                        <a:pt x="894" y="359"/>
                        <a:pt x="901" y="348"/>
                        <a:pt x="908" y="338"/>
                      </a:cubicBezTo>
                      <a:cubicBezTo>
                        <a:pt x="877" y="228"/>
                        <a:pt x="853" y="115"/>
                        <a:pt x="815" y="5"/>
                      </a:cubicBezTo>
                      <a:close/>
                    </a:path>
                  </a:pathLst>
                </a:custGeom>
                <a:solidFill>
                  <a:srgbClr val="3220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46" name="Google Shape;1645;p20">
                  <a:extLst>
                    <a:ext uri="{FF2B5EF4-FFF2-40B4-BE49-F238E27FC236}">
                      <a16:creationId xmlns:a16="http://schemas.microsoft.com/office/drawing/2014/main" id="{FF4B6154-6480-4D90-A5F4-0D9C4A9C8A68}"/>
                    </a:ext>
                  </a:extLst>
                </p:cNvPr>
                <p:cNvSpPr/>
                <p:nvPr/>
              </p:nvSpPr>
              <p:spPr>
                <a:xfrm flipH="1">
                  <a:off x="5256648" y="3190883"/>
                  <a:ext cx="21878" cy="79678"/>
                </a:xfrm>
                <a:custGeom>
                  <a:avLst/>
                  <a:gdLst/>
                  <a:ahLst/>
                  <a:cxnLst/>
                  <a:rect l="l" t="t" r="r" b="b"/>
                  <a:pathLst>
                    <a:path w="433" h="1577" extrusionOk="0">
                      <a:moveTo>
                        <a:pt x="134" y="1"/>
                      </a:moveTo>
                      <a:cubicBezTo>
                        <a:pt x="95" y="1"/>
                        <a:pt x="54" y="26"/>
                        <a:pt x="48" y="76"/>
                      </a:cubicBezTo>
                      <a:cubicBezTo>
                        <a:pt x="0" y="574"/>
                        <a:pt x="72" y="1059"/>
                        <a:pt x="262" y="1527"/>
                      </a:cubicBezTo>
                      <a:cubicBezTo>
                        <a:pt x="277" y="1562"/>
                        <a:pt x="308" y="1577"/>
                        <a:pt x="339" y="1577"/>
                      </a:cubicBezTo>
                      <a:cubicBezTo>
                        <a:pt x="387" y="1577"/>
                        <a:pt x="433" y="1540"/>
                        <a:pt x="410" y="1486"/>
                      </a:cubicBezTo>
                      <a:cubicBezTo>
                        <a:pt x="224" y="1032"/>
                        <a:pt x="155" y="564"/>
                        <a:pt x="203" y="76"/>
                      </a:cubicBezTo>
                      <a:cubicBezTo>
                        <a:pt x="208" y="26"/>
                        <a:pt x="172" y="1"/>
                        <a:pt x="134" y="1"/>
                      </a:cubicBezTo>
                      <a:close/>
                    </a:path>
                  </a:pathLst>
                </a:custGeom>
                <a:solidFill>
                  <a:srgbClr val="4E2B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47" name="Google Shape;1646;p20">
                  <a:extLst>
                    <a:ext uri="{FF2B5EF4-FFF2-40B4-BE49-F238E27FC236}">
                      <a16:creationId xmlns:a16="http://schemas.microsoft.com/office/drawing/2014/main" id="{597FFC69-7EBC-47C9-9EDD-A9DDCDA23252}"/>
                    </a:ext>
                  </a:extLst>
                </p:cNvPr>
                <p:cNvSpPr/>
                <p:nvPr/>
              </p:nvSpPr>
              <p:spPr>
                <a:xfrm flipH="1">
                  <a:off x="5202836" y="3190681"/>
                  <a:ext cx="74730" cy="65683"/>
                </a:xfrm>
                <a:custGeom>
                  <a:avLst/>
                  <a:gdLst/>
                  <a:ahLst/>
                  <a:cxnLst/>
                  <a:rect l="l" t="t" r="r" b="b"/>
                  <a:pathLst>
                    <a:path w="1479" h="1300" extrusionOk="0">
                      <a:moveTo>
                        <a:pt x="116" y="0"/>
                      </a:moveTo>
                      <a:cubicBezTo>
                        <a:pt x="47" y="0"/>
                        <a:pt x="1" y="104"/>
                        <a:pt x="74" y="145"/>
                      </a:cubicBezTo>
                      <a:cubicBezTo>
                        <a:pt x="597" y="430"/>
                        <a:pt x="1058" y="699"/>
                        <a:pt x="1316" y="1259"/>
                      </a:cubicBezTo>
                      <a:cubicBezTo>
                        <a:pt x="1329" y="1288"/>
                        <a:pt x="1352" y="1299"/>
                        <a:pt x="1375" y="1299"/>
                      </a:cubicBezTo>
                      <a:cubicBezTo>
                        <a:pt x="1425" y="1299"/>
                        <a:pt x="1478" y="1245"/>
                        <a:pt x="1450" y="1183"/>
                      </a:cubicBezTo>
                      <a:cubicBezTo>
                        <a:pt x="1178" y="596"/>
                        <a:pt x="700" y="313"/>
                        <a:pt x="153" y="10"/>
                      </a:cubicBezTo>
                      <a:cubicBezTo>
                        <a:pt x="140" y="3"/>
                        <a:pt x="128" y="0"/>
                        <a:pt x="116" y="0"/>
                      </a:cubicBezTo>
                      <a:close/>
                    </a:path>
                  </a:pathLst>
                </a:custGeom>
                <a:solidFill>
                  <a:srgbClr val="4E2B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48" name="Google Shape;1647;p20">
                  <a:extLst>
                    <a:ext uri="{FF2B5EF4-FFF2-40B4-BE49-F238E27FC236}">
                      <a16:creationId xmlns:a16="http://schemas.microsoft.com/office/drawing/2014/main" id="{C3629BB1-AAC4-4393-8AE4-66EE2F44A0A6}"/>
                    </a:ext>
                  </a:extLst>
                </p:cNvPr>
                <p:cNvSpPr/>
                <p:nvPr/>
              </p:nvSpPr>
              <p:spPr>
                <a:xfrm flipH="1">
                  <a:off x="5162672" y="3227411"/>
                  <a:ext cx="41938" cy="22787"/>
                </a:xfrm>
                <a:custGeom>
                  <a:avLst/>
                  <a:gdLst/>
                  <a:ahLst/>
                  <a:cxnLst/>
                  <a:rect l="l" t="t" r="r" b="b"/>
                  <a:pathLst>
                    <a:path w="830" h="451" extrusionOk="0">
                      <a:moveTo>
                        <a:pt x="713" y="0"/>
                      </a:moveTo>
                      <a:cubicBezTo>
                        <a:pt x="702" y="0"/>
                        <a:pt x="689" y="3"/>
                        <a:pt x="677" y="10"/>
                      </a:cubicBezTo>
                      <a:cubicBezTo>
                        <a:pt x="477" y="116"/>
                        <a:pt x="281" y="216"/>
                        <a:pt x="79" y="309"/>
                      </a:cubicBezTo>
                      <a:cubicBezTo>
                        <a:pt x="0" y="344"/>
                        <a:pt x="48" y="451"/>
                        <a:pt x="120" y="451"/>
                      </a:cubicBezTo>
                      <a:cubicBezTo>
                        <a:pt x="131" y="451"/>
                        <a:pt x="142" y="449"/>
                        <a:pt x="154" y="443"/>
                      </a:cubicBezTo>
                      <a:cubicBezTo>
                        <a:pt x="357" y="350"/>
                        <a:pt x="557" y="250"/>
                        <a:pt x="752" y="143"/>
                      </a:cubicBezTo>
                      <a:cubicBezTo>
                        <a:pt x="829" y="102"/>
                        <a:pt x="782" y="0"/>
                        <a:pt x="713" y="0"/>
                      </a:cubicBezTo>
                      <a:close/>
                    </a:path>
                  </a:pathLst>
                </a:custGeom>
                <a:solidFill>
                  <a:srgbClr val="4E2B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49" name="Google Shape;1648;p20">
                  <a:extLst>
                    <a:ext uri="{FF2B5EF4-FFF2-40B4-BE49-F238E27FC236}">
                      <a16:creationId xmlns:a16="http://schemas.microsoft.com/office/drawing/2014/main" id="{30E59E82-05C2-47CE-A058-0E3CF1AD9262}"/>
                    </a:ext>
                  </a:extLst>
                </p:cNvPr>
                <p:cNvSpPr/>
                <p:nvPr/>
              </p:nvSpPr>
              <p:spPr>
                <a:xfrm flipH="1">
                  <a:off x="5193439" y="3189317"/>
                  <a:ext cx="63260" cy="60478"/>
                </a:xfrm>
                <a:custGeom>
                  <a:avLst/>
                  <a:gdLst/>
                  <a:ahLst/>
                  <a:cxnLst/>
                  <a:rect l="l" t="t" r="r" b="b"/>
                  <a:pathLst>
                    <a:path w="1252" h="1197" extrusionOk="0">
                      <a:moveTo>
                        <a:pt x="119" y="1"/>
                      </a:moveTo>
                      <a:cubicBezTo>
                        <a:pt x="48" y="1"/>
                        <a:pt x="1" y="103"/>
                        <a:pt x="78" y="145"/>
                      </a:cubicBezTo>
                      <a:cubicBezTo>
                        <a:pt x="287" y="254"/>
                        <a:pt x="483" y="388"/>
                        <a:pt x="659" y="550"/>
                      </a:cubicBezTo>
                      <a:cubicBezTo>
                        <a:pt x="824" y="702"/>
                        <a:pt x="1058" y="912"/>
                        <a:pt x="1096" y="1139"/>
                      </a:cubicBezTo>
                      <a:cubicBezTo>
                        <a:pt x="1101" y="1179"/>
                        <a:pt x="1129" y="1196"/>
                        <a:pt x="1158" y="1196"/>
                      </a:cubicBezTo>
                      <a:cubicBezTo>
                        <a:pt x="1202" y="1196"/>
                        <a:pt x="1252" y="1158"/>
                        <a:pt x="1243" y="1101"/>
                      </a:cubicBezTo>
                      <a:cubicBezTo>
                        <a:pt x="1205" y="860"/>
                        <a:pt x="982" y="647"/>
                        <a:pt x="817" y="485"/>
                      </a:cubicBezTo>
                      <a:cubicBezTo>
                        <a:pt x="621" y="296"/>
                        <a:pt x="397" y="137"/>
                        <a:pt x="156" y="10"/>
                      </a:cubicBezTo>
                      <a:cubicBezTo>
                        <a:pt x="143" y="4"/>
                        <a:pt x="131" y="1"/>
                        <a:pt x="119" y="1"/>
                      </a:cubicBezTo>
                      <a:close/>
                    </a:path>
                  </a:pathLst>
                </a:custGeom>
                <a:solidFill>
                  <a:srgbClr val="4E2B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50" name="Google Shape;1649;p20">
                  <a:extLst>
                    <a:ext uri="{FF2B5EF4-FFF2-40B4-BE49-F238E27FC236}">
                      <a16:creationId xmlns:a16="http://schemas.microsoft.com/office/drawing/2014/main" id="{9DDD7A87-377D-4EE7-931A-8536F3C4DC1B}"/>
                    </a:ext>
                  </a:extLst>
                </p:cNvPr>
                <p:cNvSpPr/>
                <p:nvPr/>
              </p:nvSpPr>
              <p:spPr>
                <a:xfrm flipH="1">
                  <a:off x="5131143" y="3151374"/>
                  <a:ext cx="70941" cy="78971"/>
                </a:xfrm>
                <a:custGeom>
                  <a:avLst/>
                  <a:gdLst/>
                  <a:ahLst/>
                  <a:cxnLst/>
                  <a:rect l="l" t="t" r="r" b="b"/>
                  <a:pathLst>
                    <a:path w="1404" h="1563" extrusionOk="0">
                      <a:moveTo>
                        <a:pt x="1" y="1"/>
                      </a:moveTo>
                      <a:lnTo>
                        <a:pt x="1" y="1"/>
                      </a:lnTo>
                      <a:cubicBezTo>
                        <a:pt x="551" y="310"/>
                        <a:pt x="953" y="875"/>
                        <a:pt x="1061" y="1497"/>
                      </a:cubicBezTo>
                      <a:lnTo>
                        <a:pt x="1098" y="1563"/>
                      </a:lnTo>
                      <a:cubicBezTo>
                        <a:pt x="1283" y="1549"/>
                        <a:pt x="1404" y="1339"/>
                        <a:pt x="1387" y="1153"/>
                      </a:cubicBezTo>
                      <a:cubicBezTo>
                        <a:pt x="1370" y="971"/>
                        <a:pt x="1250" y="809"/>
                        <a:pt x="1126" y="675"/>
                      </a:cubicBezTo>
                      <a:cubicBezTo>
                        <a:pt x="826" y="345"/>
                        <a:pt x="441" y="66"/>
                        <a:pt x="1" y="1"/>
                      </a:cubicBezTo>
                      <a:close/>
                    </a:path>
                  </a:pathLst>
                </a:custGeom>
                <a:solidFill>
                  <a:srgbClr val="2F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51" name="Google Shape;1650;p20">
                  <a:extLst>
                    <a:ext uri="{FF2B5EF4-FFF2-40B4-BE49-F238E27FC236}">
                      <a16:creationId xmlns:a16="http://schemas.microsoft.com/office/drawing/2014/main" id="{F6F97538-1246-41AC-A906-9A525CB1D1AB}"/>
                    </a:ext>
                  </a:extLst>
                </p:cNvPr>
                <p:cNvSpPr/>
                <p:nvPr/>
              </p:nvSpPr>
              <p:spPr>
                <a:xfrm flipH="1">
                  <a:off x="5287513" y="3173099"/>
                  <a:ext cx="79328" cy="82608"/>
                </a:xfrm>
                <a:custGeom>
                  <a:avLst/>
                  <a:gdLst/>
                  <a:ahLst/>
                  <a:cxnLst/>
                  <a:rect l="l" t="t" r="r" b="b"/>
                  <a:pathLst>
                    <a:path w="1570" h="1635" extrusionOk="0">
                      <a:moveTo>
                        <a:pt x="685" y="1"/>
                      </a:moveTo>
                      <a:cubicBezTo>
                        <a:pt x="661" y="1"/>
                        <a:pt x="641" y="1"/>
                        <a:pt x="617" y="4"/>
                      </a:cubicBezTo>
                      <a:cubicBezTo>
                        <a:pt x="531" y="18"/>
                        <a:pt x="451" y="59"/>
                        <a:pt x="380" y="107"/>
                      </a:cubicBezTo>
                      <a:cubicBezTo>
                        <a:pt x="163" y="259"/>
                        <a:pt x="15" y="507"/>
                        <a:pt x="8" y="771"/>
                      </a:cubicBezTo>
                      <a:cubicBezTo>
                        <a:pt x="1" y="1033"/>
                        <a:pt x="149" y="1298"/>
                        <a:pt x="383" y="1411"/>
                      </a:cubicBezTo>
                      <a:lnTo>
                        <a:pt x="334" y="1195"/>
                      </a:lnTo>
                      <a:lnTo>
                        <a:pt x="334" y="1195"/>
                      </a:lnTo>
                      <a:cubicBezTo>
                        <a:pt x="366" y="1328"/>
                        <a:pt x="469" y="1431"/>
                        <a:pt x="565" y="1531"/>
                      </a:cubicBezTo>
                      <a:cubicBezTo>
                        <a:pt x="607" y="1569"/>
                        <a:pt x="648" y="1611"/>
                        <a:pt x="702" y="1628"/>
                      </a:cubicBezTo>
                      <a:cubicBezTo>
                        <a:pt x="720" y="1631"/>
                        <a:pt x="740" y="1635"/>
                        <a:pt x="758" y="1635"/>
                      </a:cubicBezTo>
                      <a:cubicBezTo>
                        <a:pt x="792" y="1635"/>
                        <a:pt x="830" y="1628"/>
                        <a:pt x="864" y="1621"/>
                      </a:cubicBezTo>
                      <a:cubicBezTo>
                        <a:pt x="1105" y="1569"/>
                        <a:pt x="1377" y="1493"/>
                        <a:pt x="1487" y="1274"/>
                      </a:cubicBezTo>
                      <a:cubicBezTo>
                        <a:pt x="1569" y="1115"/>
                        <a:pt x="1542" y="926"/>
                        <a:pt x="1511" y="750"/>
                      </a:cubicBezTo>
                      <a:cubicBezTo>
                        <a:pt x="1494" y="647"/>
                        <a:pt x="1473" y="541"/>
                        <a:pt x="1425" y="452"/>
                      </a:cubicBezTo>
                      <a:cubicBezTo>
                        <a:pt x="1360" y="334"/>
                        <a:pt x="1250" y="255"/>
                        <a:pt x="1139" y="180"/>
                      </a:cubicBezTo>
                      <a:cubicBezTo>
                        <a:pt x="1002" y="87"/>
                        <a:pt x="847" y="1"/>
                        <a:pt x="685" y="1"/>
                      </a:cubicBezTo>
                      <a:close/>
                    </a:path>
                  </a:pathLst>
                </a:custGeom>
                <a:solidFill>
                  <a:srgbClr val="592B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52" name="Google Shape;1651;p20">
                  <a:extLst>
                    <a:ext uri="{FF2B5EF4-FFF2-40B4-BE49-F238E27FC236}">
                      <a16:creationId xmlns:a16="http://schemas.microsoft.com/office/drawing/2014/main" id="{68A7F59C-42B0-4E51-AEDC-AE57DB102E20}"/>
                    </a:ext>
                  </a:extLst>
                </p:cNvPr>
                <p:cNvSpPr/>
                <p:nvPr/>
              </p:nvSpPr>
              <p:spPr>
                <a:xfrm flipH="1">
                  <a:off x="5317579" y="3282582"/>
                  <a:ext cx="28245" cy="49413"/>
                </a:xfrm>
                <a:custGeom>
                  <a:avLst/>
                  <a:gdLst/>
                  <a:ahLst/>
                  <a:cxnLst/>
                  <a:rect l="l" t="t" r="r" b="b"/>
                  <a:pathLst>
                    <a:path w="559" h="978" extrusionOk="0">
                      <a:moveTo>
                        <a:pt x="201" y="1"/>
                      </a:moveTo>
                      <a:cubicBezTo>
                        <a:pt x="63" y="187"/>
                        <a:pt x="1" y="445"/>
                        <a:pt x="35" y="685"/>
                      </a:cubicBezTo>
                      <a:cubicBezTo>
                        <a:pt x="46" y="782"/>
                        <a:pt x="80" y="885"/>
                        <a:pt x="153" y="936"/>
                      </a:cubicBezTo>
                      <a:cubicBezTo>
                        <a:pt x="194" y="968"/>
                        <a:pt x="239" y="977"/>
                        <a:pt x="286" y="977"/>
                      </a:cubicBezTo>
                      <a:cubicBezTo>
                        <a:pt x="390" y="977"/>
                        <a:pt x="493" y="923"/>
                        <a:pt x="558" y="833"/>
                      </a:cubicBezTo>
                      <a:lnTo>
                        <a:pt x="558" y="833"/>
                      </a:lnTo>
                      <a:lnTo>
                        <a:pt x="469" y="837"/>
                      </a:lnTo>
                      <a:cubicBezTo>
                        <a:pt x="386" y="555"/>
                        <a:pt x="297" y="276"/>
                        <a:pt x="201" y="1"/>
                      </a:cubicBezTo>
                      <a:close/>
                    </a:path>
                  </a:pathLst>
                </a:custGeom>
                <a:solidFill>
                  <a:srgbClr val="5527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53" name="Google Shape;1652;p20">
                  <a:extLst>
                    <a:ext uri="{FF2B5EF4-FFF2-40B4-BE49-F238E27FC236}">
                      <a16:creationId xmlns:a16="http://schemas.microsoft.com/office/drawing/2014/main" id="{F9E5C3FD-936C-482E-B6EE-C99749393287}"/>
                    </a:ext>
                  </a:extLst>
                </p:cNvPr>
                <p:cNvSpPr/>
                <p:nvPr/>
              </p:nvSpPr>
              <p:spPr>
                <a:xfrm flipH="1">
                  <a:off x="5295145" y="3285008"/>
                  <a:ext cx="39007" cy="41026"/>
                </a:xfrm>
                <a:custGeom>
                  <a:avLst/>
                  <a:gdLst/>
                  <a:ahLst/>
                  <a:cxnLst/>
                  <a:rect l="l" t="t" r="r" b="b"/>
                  <a:pathLst>
                    <a:path w="772" h="812" extrusionOk="0">
                      <a:moveTo>
                        <a:pt x="17" y="1"/>
                      </a:moveTo>
                      <a:lnTo>
                        <a:pt x="17" y="1"/>
                      </a:lnTo>
                      <a:cubicBezTo>
                        <a:pt x="0" y="7"/>
                        <a:pt x="7" y="27"/>
                        <a:pt x="20" y="40"/>
                      </a:cubicBezTo>
                      <a:lnTo>
                        <a:pt x="20" y="40"/>
                      </a:lnTo>
                      <a:lnTo>
                        <a:pt x="17" y="1"/>
                      </a:lnTo>
                      <a:close/>
                      <a:moveTo>
                        <a:pt x="20" y="40"/>
                      </a:moveTo>
                      <a:lnTo>
                        <a:pt x="38" y="286"/>
                      </a:lnTo>
                      <a:cubicBezTo>
                        <a:pt x="100" y="356"/>
                        <a:pt x="104" y="455"/>
                        <a:pt x="114" y="545"/>
                      </a:cubicBezTo>
                      <a:cubicBezTo>
                        <a:pt x="125" y="637"/>
                        <a:pt x="149" y="740"/>
                        <a:pt x="228" y="785"/>
                      </a:cubicBezTo>
                      <a:cubicBezTo>
                        <a:pt x="264" y="806"/>
                        <a:pt x="305" y="811"/>
                        <a:pt x="348" y="811"/>
                      </a:cubicBezTo>
                      <a:cubicBezTo>
                        <a:pt x="363" y="811"/>
                        <a:pt x="378" y="811"/>
                        <a:pt x="393" y="810"/>
                      </a:cubicBezTo>
                      <a:cubicBezTo>
                        <a:pt x="506" y="810"/>
                        <a:pt x="623" y="806"/>
                        <a:pt x="736" y="802"/>
                      </a:cubicBezTo>
                      <a:cubicBezTo>
                        <a:pt x="771" y="620"/>
                        <a:pt x="651" y="445"/>
                        <a:pt x="503" y="335"/>
                      </a:cubicBezTo>
                      <a:cubicBezTo>
                        <a:pt x="355" y="224"/>
                        <a:pt x="176" y="156"/>
                        <a:pt x="28" y="46"/>
                      </a:cubicBezTo>
                      <a:cubicBezTo>
                        <a:pt x="25" y="44"/>
                        <a:pt x="23" y="42"/>
                        <a:pt x="20" y="40"/>
                      </a:cubicBezTo>
                      <a:close/>
                    </a:path>
                  </a:pathLst>
                </a:custGeom>
                <a:solidFill>
                  <a:srgbClr val="4D23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54" name="Google Shape;1653;p20">
                  <a:extLst>
                    <a:ext uri="{FF2B5EF4-FFF2-40B4-BE49-F238E27FC236}">
                      <a16:creationId xmlns:a16="http://schemas.microsoft.com/office/drawing/2014/main" id="{AC4F2C5F-8741-4F31-878C-61B43494D595}"/>
                    </a:ext>
                  </a:extLst>
                </p:cNvPr>
                <p:cNvSpPr/>
                <p:nvPr/>
              </p:nvSpPr>
              <p:spPr>
                <a:xfrm flipH="1">
                  <a:off x="5319499" y="3282582"/>
                  <a:ext cx="17584" cy="43047"/>
                </a:xfrm>
                <a:custGeom>
                  <a:avLst/>
                  <a:gdLst/>
                  <a:ahLst/>
                  <a:cxnLst/>
                  <a:rect l="l" t="t" r="r" b="b"/>
                  <a:pathLst>
                    <a:path w="348" h="852" extrusionOk="0">
                      <a:moveTo>
                        <a:pt x="48" y="1"/>
                      </a:moveTo>
                      <a:cubicBezTo>
                        <a:pt x="26" y="1"/>
                        <a:pt x="1" y="20"/>
                        <a:pt x="7" y="49"/>
                      </a:cubicBezTo>
                      <a:cubicBezTo>
                        <a:pt x="42" y="255"/>
                        <a:pt x="93" y="458"/>
                        <a:pt x="165" y="655"/>
                      </a:cubicBezTo>
                      <a:cubicBezTo>
                        <a:pt x="185" y="706"/>
                        <a:pt x="211" y="852"/>
                        <a:pt x="286" y="852"/>
                      </a:cubicBezTo>
                      <a:cubicBezTo>
                        <a:pt x="291" y="852"/>
                        <a:pt x="295" y="851"/>
                        <a:pt x="299" y="850"/>
                      </a:cubicBezTo>
                      <a:cubicBezTo>
                        <a:pt x="348" y="838"/>
                        <a:pt x="333" y="774"/>
                        <a:pt x="289" y="774"/>
                      </a:cubicBezTo>
                      <a:cubicBezTo>
                        <a:pt x="286" y="774"/>
                        <a:pt x="282" y="774"/>
                        <a:pt x="279" y="775"/>
                      </a:cubicBezTo>
                      <a:lnTo>
                        <a:pt x="279" y="775"/>
                      </a:lnTo>
                      <a:cubicBezTo>
                        <a:pt x="285" y="772"/>
                        <a:pt x="165" y="414"/>
                        <a:pt x="158" y="390"/>
                      </a:cubicBezTo>
                      <a:cubicBezTo>
                        <a:pt x="127" y="272"/>
                        <a:pt x="100" y="152"/>
                        <a:pt x="80" y="28"/>
                      </a:cubicBezTo>
                      <a:cubicBezTo>
                        <a:pt x="77" y="9"/>
                        <a:pt x="63" y="1"/>
                        <a:pt x="48" y="1"/>
                      </a:cubicBezTo>
                      <a:close/>
                    </a:path>
                  </a:pathLst>
                </a:custGeom>
                <a:solidFill>
                  <a:srgbClr val="401F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55" name="Google Shape;1654;p20">
                  <a:extLst>
                    <a:ext uri="{FF2B5EF4-FFF2-40B4-BE49-F238E27FC236}">
                      <a16:creationId xmlns:a16="http://schemas.microsoft.com/office/drawing/2014/main" id="{5EC2B273-7F95-4FEF-AFE3-E02607D033F5}"/>
                    </a:ext>
                  </a:extLst>
                </p:cNvPr>
                <p:cNvSpPr/>
                <p:nvPr/>
              </p:nvSpPr>
              <p:spPr>
                <a:xfrm flipH="1">
                  <a:off x="5277413" y="3294607"/>
                  <a:ext cx="13946" cy="17381"/>
                </a:xfrm>
                <a:custGeom>
                  <a:avLst/>
                  <a:gdLst/>
                  <a:ahLst/>
                  <a:cxnLst/>
                  <a:rect l="l" t="t" r="r" b="b"/>
                  <a:pathLst>
                    <a:path w="276" h="344" extrusionOk="0">
                      <a:moveTo>
                        <a:pt x="93" y="1"/>
                      </a:moveTo>
                      <a:cubicBezTo>
                        <a:pt x="63" y="1"/>
                        <a:pt x="34" y="17"/>
                        <a:pt x="24" y="55"/>
                      </a:cubicBezTo>
                      <a:cubicBezTo>
                        <a:pt x="0" y="158"/>
                        <a:pt x="24" y="252"/>
                        <a:pt x="107" y="323"/>
                      </a:cubicBezTo>
                      <a:cubicBezTo>
                        <a:pt x="123" y="337"/>
                        <a:pt x="141" y="343"/>
                        <a:pt x="158" y="343"/>
                      </a:cubicBezTo>
                      <a:cubicBezTo>
                        <a:pt x="221" y="343"/>
                        <a:pt x="276" y="265"/>
                        <a:pt x="216" y="214"/>
                      </a:cubicBezTo>
                      <a:cubicBezTo>
                        <a:pt x="175" y="186"/>
                        <a:pt x="161" y="148"/>
                        <a:pt x="175" y="96"/>
                      </a:cubicBezTo>
                      <a:cubicBezTo>
                        <a:pt x="188" y="39"/>
                        <a:pt x="139" y="1"/>
                        <a:pt x="93" y="1"/>
                      </a:cubicBezTo>
                      <a:close/>
                    </a:path>
                  </a:pathLst>
                </a:custGeom>
                <a:solidFill>
                  <a:srgbClr val="4E2B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56" name="Google Shape;1655;p20">
                  <a:extLst>
                    <a:ext uri="{FF2B5EF4-FFF2-40B4-BE49-F238E27FC236}">
                      <a16:creationId xmlns:a16="http://schemas.microsoft.com/office/drawing/2014/main" id="{0137FCEC-B3D9-4174-9F46-B145981E7853}"/>
                    </a:ext>
                  </a:extLst>
                </p:cNvPr>
                <p:cNvSpPr/>
                <p:nvPr/>
              </p:nvSpPr>
              <p:spPr>
                <a:xfrm flipH="1">
                  <a:off x="5267207" y="3288039"/>
                  <a:ext cx="18240" cy="8892"/>
                </a:xfrm>
                <a:custGeom>
                  <a:avLst/>
                  <a:gdLst/>
                  <a:ahLst/>
                  <a:cxnLst/>
                  <a:rect l="l" t="t" r="r" b="b"/>
                  <a:pathLst>
                    <a:path w="361" h="176" extrusionOk="0">
                      <a:moveTo>
                        <a:pt x="215" y="0"/>
                      </a:moveTo>
                      <a:cubicBezTo>
                        <a:pt x="171" y="0"/>
                        <a:pt x="132" y="8"/>
                        <a:pt x="85" y="23"/>
                      </a:cubicBezTo>
                      <a:cubicBezTo>
                        <a:pt x="1" y="49"/>
                        <a:pt x="25" y="175"/>
                        <a:pt x="104" y="175"/>
                      </a:cubicBezTo>
                      <a:cubicBezTo>
                        <a:pt x="111" y="175"/>
                        <a:pt x="119" y="174"/>
                        <a:pt x="127" y="172"/>
                      </a:cubicBezTo>
                      <a:cubicBezTo>
                        <a:pt x="158" y="157"/>
                        <a:pt x="190" y="151"/>
                        <a:pt x="221" y="151"/>
                      </a:cubicBezTo>
                      <a:cubicBezTo>
                        <a:pt x="234" y="151"/>
                        <a:pt x="248" y="152"/>
                        <a:pt x="261" y="155"/>
                      </a:cubicBezTo>
                      <a:cubicBezTo>
                        <a:pt x="264" y="155"/>
                        <a:pt x="267" y="155"/>
                        <a:pt x="270" y="155"/>
                      </a:cubicBezTo>
                      <a:cubicBezTo>
                        <a:pt x="361" y="155"/>
                        <a:pt x="358" y="10"/>
                        <a:pt x="261" y="3"/>
                      </a:cubicBezTo>
                      <a:cubicBezTo>
                        <a:pt x="245" y="1"/>
                        <a:pt x="230" y="0"/>
                        <a:pt x="215" y="0"/>
                      </a:cubicBezTo>
                      <a:close/>
                    </a:path>
                  </a:pathLst>
                </a:custGeom>
                <a:solidFill>
                  <a:srgbClr val="4E2B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57" name="Google Shape;1656;p20">
                  <a:extLst>
                    <a:ext uri="{FF2B5EF4-FFF2-40B4-BE49-F238E27FC236}">
                      <a16:creationId xmlns:a16="http://schemas.microsoft.com/office/drawing/2014/main" id="{565E1796-5212-47D7-AAF8-558650654B68}"/>
                    </a:ext>
                  </a:extLst>
                </p:cNvPr>
                <p:cNvSpPr/>
                <p:nvPr/>
              </p:nvSpPr>
              <p:spPr>
                <a:xfrm flipH="1">
                  <a:off x="5431052" y="3142179"/>
                  <a:ext cx="71496" cy="110953"/>
                </a:xfrm>
                <a:custGeom>
                  <a:avLst/>
                  <a:gdLst/>
                  <a:ahLst/>
                  <a:cxnLst/>
                  <a:rect l="l" t="t" r="r" b="b"/>
                  <a:pathLst>
                    <a:path w="1415" h="2196" extrusionOk="0">
                      <a:moveTo>
                        <a:pt x="1415" y="0"/>
                      </a:moveTo>
                      <a:lnTo>
                        <a:pt x="1415" y="0"/>
                      </a:lnTo>
                      <a:cubicBezTo>
                        <a:pt x="1132" y="176"/>
                        <a:pt x="878" y="389"/>
                        <a:pt x="654" y="637"/>
                      </a:cubicBezTo>
                      <a:cubicBezTo>
                        <a:pt x="272" y="1064"/>
                        <a:pt x="1" y="1638"/>
                        <a:pt x="73" y="2195"/>
                      </a:cubicBezTo>
                      <a:lnTo>
                        <a:pt x="86" y="2185"/>
                      </a:lnTo>
                      <a:cubicBezTo>
                        <a:pt x="380" y="1889"/>
                        <a:pt x="630" y="1791"/>
                        <a:pt x="817" y="1791"/>
                      </a:cubicBezTo>
                      <a:cubicBezTo>
                        <a:pt x="959" y="1791"/>
                        <a:pt x="1065" y="1847"/>
                        <a:pt x="1129" y="1916"/>
                      </a:cubicBezTo>
                      <a:cubicBezTo>
                        <a:pt x="1005" y="1270"/>
                        <a:pt x="1112" y="582"/>
                        <a:pt x="1415" y="0"/>
                      </a:cubicBezTo>
                      <a:close/>
                    </a:path>
                  </a:pathLst>
                </a:custGeom>
                <a:solidFill>
                  <a:srgbClr val="562F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58" name="Google Shape;1657;p20">
                  <a:extLst>
                    <a:ext uri="{FF2B5EF4-FFF2-40B4-BE49-F238E27FC236}">
                      <a16:creationId xmlns:a16="http://schemas.microsoft.com/office/drawing/2014/main" id="{D95A21E0-388B-49BB-A2CB-801B1F0AAD57}"/>
                    </a:ext>
                  </a:extLst>
                </p:cNvPr>
                <p:cNvSpPr/>
                <p:nvPr/>
              </p:nvSpPr>
              <p:spPr>
                <a:xfrm flipH="1">
                  <a:off x="5028970" y="2942562"/>
                  <a:ext cx="261480" cy="216752"/>
                </a:xfrm>
                <a:custGeom>
                  <a:avLst/>
                  <a:gdLst/>
                  <a:ahLst/>
                  <a:cxnLst/>
                  <a:rect l="l" t="t" r="r" b="b"/>
                  <a:pathLst>
                    <a:path w="5175" h="4290" extrusionOk="0">
                      <a:moveTo>
                        <a:pt x="77" y="1"/>
                      </a:moveTo>
                      <a:cubicBezTo>
                        <a:pt x="38" y="1"/>
                        <a:pt x="1" y="26"/>
                        <a:pt x="3" y="75"/>
                      </a:cubicBezTo>
                      <a:cubicBezTo>
                        <a:pt x="93" y="2497"/>
                        <a:pt x="2025" y="4289"/>
                        <a:pt x="4351" y="4289"/>
                      </a:cubicBezTo>
                      <a:cubicBezTo>
                        <a:pt x="4591" y="4289"/>
                        <a:pt x="4836" y="4270"/>
                        <a:pt x="5083" y="4230"/>
                      </a:cubicBezTo>
                      <a:cubicBezTo>
                        <a:pt x="5174" y="4217"/>
                        <a:pt x="5141" y="4082"/>
                        <a:pt x="5054" y="4082"/>
                      </a:cubicBezTo>
                      <a:cubicBezTo>
                        <a:pt x="5050" y="4082"/>
                        <a:pt x="5046" y="4082"/>
                        <a:pt x="5042" y="4083"/>
                      </a:cubicBezTo>
                      <a:cubicBezTo>
                        <a:pt x="4804" y="4121"/>
                        <a:pt x="4569" y="4139"/>
                        <a:pt x="4338" y="4139"/>
                      </a:cubicBezTo>
                      <a:cubicBezTo>
                        <a:pt x="2101" y="4139"/>
                        <a:pt x="245" y="2401"/>
                        <a:pt x="157" y="75"/>
                      </a:cubicBezTo>
                      <a:cubicBezTo>
                        <a:pt x="155" y="26"/>
                        <a:pt x="116" y="1"/>
                        <a:pt x="77" y="1"/>
                      </a:cubicBezTo>
                      <a:close/>
                    </a:path>
                  </a:pathLst>
                </a:custGeom>
                <a:solidFill>
                  <a:srgbClr val="4125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59" name="Google Shape;1658;p20">
                  <a:extLst>
                    <a:ext uri="{FF2B5EF4-FFF2-40B4-BE49-F238E27FC236}">
                      <a16:creationId xmlns:a16="http://schemas.microsoft.com/office/drawing/2014/main" id="{1F70EBB9-4275-4AA6-B14B-E87F63FADDB0}"/>
                    </a:ext>
                  </a:extLst>
                </p:cNvPr>
                <p:cNvSpPr/>
                <p:nvPr/>
              </p:nvSpPr>
              <p:spPr>
                <a:xfrm flipH="1">
                  <a:off x="5286555" y="2893706"/>
                  <a:ext cx="57652" cy="208567"/>
                </a:xfrm>
                <a:custGeom>
                  <a:avLst/>
                  <a:gdLst/>
                  <a:ahLst/>
                  <a:cxnLst/>
                  <a:rect l="l" t="t" r="r" b="b"/>
                  <a:pathLst>
                    <a:path w="1141" h="4128" extrusionOk="0">
                      <a:moveTo>
                        <a:pt x="261" y="0"/>
                      </a:moveTo>
                      <a:cubicBezTo>
                        <a:pt x="232" y="0"/>
                        <a:pt x="205" y="17"/>
                        <a:pt x="200" y="55"/>
                      </a:cubicBezTo>
                      <a:cubicBezTo>
                        <a:pt x="0" y="1476"/>
                        <a:pt x="262" y="2848"/>
                        <a:pt x="973" y="4089"/>
                      </a:cubicBezTo>
                      <a:cubicBezTo>
                        <a:pt x="988" y="4116"/>
                        <a:pt x="1012" y="4127"/>
                        <a:pt x="1035" y="4127"/>
                      </a:cubicBezTo>
                      <a:cubicBezTo>
                        <a:pt x="1088" y="4127"/>
                        <a:pt x="1141" y="4073"/>
                        <a:pt x="1108" y="4014"/>
                      </a:cubicBezTo>
                      <a:cubicBezTo>
                        <a:pt x="416" y="2807"/>
                        <a:pt x="155" y="1476"/>
                        <a:pt x="348" y="96"/>
                      </a:cubicBezTo>
                      <a:cubicBezTo>
                        <a:pt x="356" y="38"/>
                        <a:pt x="305" y="0"/>
                        <a:pt x="261" y="0"/>
                      </a:cubicBezTo>
                      <a:close/>
                    </a:path>
                  </a:pathLst>
                </a:custGeom>
                <a:solidFill>
                  <a:srgbClr val="4125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60" name="Google Shape;1659;p20">
                  <a:extLst>
                    <a:ext uri="{FF2B5EF4-FFF2-40B4-BE49-F238E27FC236}">
                      <a16:creationId xmlns:a16="http://schemas.microsoft.com/office/drawing/2014/main" id="{4B62B5CC-B93F-4F9C-A80C-1207101A82E6}"/>
                    </a:ext>
                  </a:extLst>
                </p:cNvPr>
                <p:cNvSpPr/>
                <p:nvPr/>
              </p:nvSpPr>
              <p:spPr>
                <a:xfrm flipH="1">
                  <a:off x="5025894" y="2833887"/>
                  <a:ext cx="175482" cy="214984"/>
                </a:xfrm>
                <a:custGeom>
                  <a:avLst/>
                  <a:gdLst/>
                  <a:ahLst/>
                  <a:cxnLst/>
                  <a:rect l="l" t="t" r="r" b="b"/>
                  <a:pathLst>
                    <a:path w="3473" h="4255" extrusionOk="0">
                      <a:moveTo>
                        <a:pt x="114" y="0"/>
                      </a:moveTo>
                      <a:cubicBezTo>
                        <a:pt x="46" y="0"/>
                        <a:pt x="0" y="101"/>
                        <a:pt x="77" y="142"/>
                      </a:cubicBezTo>
                      <a:cubicBezTo>
                        <a:pt x="1579" y="981"/>
                        <a:pt x="3055" y="2425"/>
                        <a:pt x="3317" y="4197"/>
                      </a:cubicBezTo>
                      <a:cubicBezTo>
                        <a:pt x="3322" y="4237"/>
                        <a:pt x="3349" y="4255"/>
                        <a:pt x="3379" y="4255"/>
                      </a:cubicBezTo>
                      <a:cubicBezTo>
                        <a:pt x="3423" y="4255"/>
                        <a:pt x="3472" y="4217"/>
                        <a:pt x="3464" y="4159"/>
                      </a:cubicBezTo>
                      <a:cubicBezTo>
                        <a:pt x="3196" y="2346"/>
                        <a:pt x="1690" y="864"/>
                        <a:pt x="152" y="11"/>
                      </a:cubicBezTo>
                      <a:cubicBezTo>
                        <a:pt x="139" y="4"/>
                        <a:pt x="126" y="0"/>
                        <a:pt x="114" y="0"/>
                      </a:cubicBezTo>
                      <a:close/>
                    </a:path>
                  </a:pathLst>
                </a:custGeom>
                <a:solidFill>
                  <a:srgbClr val="4125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61" name="Google Shape;1660;p20">
                  <a:extLst>
                    <a:ext uri="{FF2B5EF4-FFF2-40B4-BE49-F238E27FC236}">
                      <a16:creationId xmlns:a16="http://schemas.microsoft.com/office/drawing/2014/main" id="{CA9D4568-1396-4E18-92C3-3D0F768227BA}"/>
                    </a:ext>
                  </a:extLst>
                </p:cNvPr>
                <p:cNvSpPr/>
                <p:nvPr/>
              </p:nvSpPr>
              <p:spPr>
                <a:xfrm flipH="1">
                  <a:off x="5120081" y="2804634"/>
                  <a:ext cx="36683" cy="25111"/>
                </a:xfrm>
                <a:custGeom>
                  <a:avLst/>
                  <a:gdLst/>
                  <a:ahLst/>
                  <a:cxnLst/>
                  <a:rect l="l" t="t" r="r" b="b"/>
                  <a:pathLst>
                    <a:path w="726" h="497" extrusionOk="0">
                      <a:moveTo>
                        <a:pt x="98" y="0"/>
                      </a:moveTo>
                      <a:cubicBezTo>
                        <a:pt x="25" y="0"/>
                        <a:pt x="1" y="122"/>
                        <a:pt x="84" y="156"/>
                      </a:cubicBezTo>
                      <a:cubicBezTo>
                        <a:pt x="267" y="229"/>
                        <a:pt x="424" y="336"/>
                        <a:pt x="562" y="473"/>
                      </a:cubicBezTo>
                      <a:cubicBezTo>
                        <a:pt x="578" y="490"/>
                        <a:pt x="596" y="497"/>
                        <a:pt x="614" y="497"/>
                      </a:cubicBezTo>
                      <a:cubicBezTo>
                        <a:pt x="672" y="497"/>
                        <a:pt x="725" y="419"/>
                        <a:pt x="672" y="366"/>
                      </a:cubicBezTo>
                      <a:cubicBezTo>
                        <a:pt x="510" y="208"/>
                        <a:pt x="332" y="91"/>
                        <a:pt x="126" y="5"/>
                      </a:cubicBezTo>
                      <a:cubicBezTo>
                        <a:pt x="116" y="2"/>
                        <a:pt x="107" y="0"/>
                        <a:pt x="98" y="0"/>
                      </a:cubicBezTo>
                      <a:close/>
                    </a:path>
                  </a:pathLst>
                </a:custGeom>
                <a:solidFill>
                  <a:srgbClr val="4125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62" name="Google Shape;1661;p20">
                  <a:extLst>
                    <a:ext uri="{FF2B5EF4-FFF2-40B4-BE49-F238E27FC236}">
                      <a16:creationId xmlns:a16="http://schemas.microsoft.com/office/drawing/2014/main" id="{489CE0D9-699F-468B-A958-430BAE203784}"/>
                    </a:ext>
                  </a:extLst>
                </p:cNvPr>
                <p:cNvSpPr/>
                <p:nvPr/>
              </p:nvSpPr>
              <p:spPr>
                <a:xfrm flipH="1">
                  <a:off x="5044294" y="2857481"/>
                  <a:ext cx="44717" cy="51687"/>
                </a:xfrm>
                <a:custGeom>
                  <a:avLst/>
                  <a:gdLst/>
                  <a:ahLst/>
                  <a:cxnLst/>
                  <a:rect l="l" t="t" r="r" b="b"/>
                  <a:pathLst>
                    <a:path w="885" h="1023" extrusionOk="0">
                      <a:moveTo>
                        <a:pt x="116" y="0"/>
                      </a:moveTo>
                      <a:cubicBezTo>
                        <a:pt x="55" y="0"/>
                        <a:pt x="1" y="78"/>
                        <a:pt x="57" y="129"/>
                      </a:cubicBezTo>
                      <a:cubicBezTo>
                        <a:pt x="322" y="380"/>
                        <a:pt x="542" y="666"/>
                        <a:pt x="717" y="985"/>
                      </a:cubicBezTo>
                      <a:cubicBezTo>
                        <a:pt x="732" y="1012"/>
                        <a:pt x="756" y="1023"/>
                        <a:pt x="779" y="1023"/>
                      </a:cubicBezTo>
                      <a:cubicBezTo>
                        <a:pt x="831" y="1023"/>
                        <a:pt x="885" y="968"/>
                        <a:pt x="852" y="906"/>
                      </a:cubicBezTo>
                      <a:cubicBezTo>
                        <a:pt x="669" y="576"/>
                        <a:pt x="442" y="280"/>
                        <a:pt x="167" y="22"/>
                      </a:cubicBezTo>
                      <a:cubicBezTo>
                        <a:pt x="151" y="6"/>
                        <a:pt x="133" y="0"/>
                        <a:pt x="116" y="0"/>
                      </a:cubicBezTo>
                      <a:close/>
                    </a:path>
                  </a:pathLst>
                </a:custGeom>
                <a:solidFill>
                  <a:srgbClr val="4125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63" name="Google Shape;1662;p20">
                  <a:extLst>
                    <a:ext uri="{FF2B5EF4-FFF2-40B4-BE49-F238E27FC236}">
                      <a16:creationId xmlns:a16="http://schemas.microsoft.com/office/drawing/2014/main" id="{6FA62F2D-775D-4730-AAC7-32645756FE7E}"/>
                    </a:ext>
                  </a:extLst>
                </p:cNvPr>
                <p:cNvSpPr/>
                <p:nvPr/>
              </p:nvSpPr>
              <p:spPr>
                <a:xfrm flipH="1">
                  <a:off x="5081368" y="2834442"/>
                  <a:ext cx="189933" cy="255151"/>
                </a:xfrm>
                <a:custGeom>
                  <a:avLst/>
                  <a:gdLst/>
                  <a:ahLst/>
                  <a:cxnLst/>
                  <a:rect l="l" t="t" r="r" b="b"/>
                  <a:pathLst>
                    <a:path w="3759" h="5050" extrusionOk="0">
                      <a:moveTo>
                        <a:pt x="74" y="1"/>
                      </a:moveTo>
                      <a:cubicBezTo>
                        <a:pt x="36" y="1"/>
                        <a:pt x="0" y="26"/>
                        <a:pt x="5" y="76"/>
                      </a:cubicBezTo>
                      <a:cubicBezTo>
                        <a:pt x="205" y="2229"/>
                        <a:pt x="1804" y="3986"/>
                        <a:pt x="3610" y="5039"/>
                      </a:cubicBezTo>
                      <a:cubicBezTo>
                        <a:pt x="3623" y="5046"/>
                        <a:pt x="3636" y="5049"/>
                        <a:pt x="3648" y="5049"/>
                      </a:cubicBezTo>
                      <a:cubicBezTo>
                        <a:pt x="3715" y="5049"/>
                        <a:pt x="3759" y="4948"/>
                        <a:pt x="3685" y="4905"/>
                      </a:cubicBezTo>
                      <a:cubicBezTo>
                        <a:pt x="1935" y="3887"/>
                        <a:pt x="353" y="2170"/>
                        <a:pt x="156" y="76"/>
                      </a:cubicBezTo>
                      <a:cubicBezTo>
                        <a:pt x="153" y="26"/>
                        <a:pt x="113" y="1"/>
                        <a:pt x="74" y="1"/>
                      </a:cubicBezTo>
                      <a:close/>
                    </a:path>
                  </a:pathLst>
                </a:custGeom>
                <a:solidFill>
                  <a:srgbClr val="4125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64" name="Google Shape;1663;p20">
                  <a:extLst>
                    <a:ext uri="{FF2B5EF4-FFF2-40B4-BE49-F238E27FC236}">
                      <a16:creationId xmlns:a16="http://schemas.microsoft.com/office/drawing/2014/main" id="{FB1792A8-9205-4225-B0C5-F319E268B22B}"/>
                    </a:ext>
                  </a:extLst>
                </p:cNvPr>
                <p:cNvSpPr/>
                <p:nvPr/>
              </p:nvSpPr>
              <p:spPr>
                <a:xfrm flipH="1">
                  <a:off x="5144836" y="2912551"/>
                  <a:ext cx="54721" cy="62651"/>
                </a:xfrm>
                <a:custGeom>
                  <a:avLst/>
                  <a:gdLst/>
                  <a:ahLst/>
                  <a:cxnLst/>
                  <a:rect l="l" t="t" r="r" b="b"/>
                  <a:pathLst>
                    <a:path w="1083" h="1240" extrusionOk="0">
                      <a:moveTo>
                        <a:pt x="108" y="1"/>
                      </a:moveTo>
                      <a:cubicBezTo>
                        <a:pt x="55" y="1"/>
                        <a:pt x="1" y="56"/>
                        <a:pt x="36" y="116"/>
                      </a:cubicBezTo>
                      <a:cubicBezTo>
                        <a:pt x="291" y="514"/>
                        <a:pt x="584" y="882"/>
                        <a:pt x="921" y="1216"/>
                      </a:cubicBezTo>
                      <a:cubicBezTo>
                        <a:pt x="937" y="1233"/>
                        <a:pt x="955" y="1240"/>
                        <a:pt x="972" y="1240"/>
                      </a:cubicBezTo>
                      <a:cubicBezTo>
                        <a:pt x="1031" y="1240"/>
                        <a:pt x="1083" y="1162"/>
                        <a:pt x="1027" y="1109"/>
                      </a:cubicBezTo>
                      <a:cubicBezTo>
                        <a:pt x="704" y="783"/>
                        <a:pt x="415" y="425"/>
                        <a:pt x="171" y="36"/>
                      </a:cubicBezTo>
                      <a:cubicBezTo>
                        <a:pt x="155" y="11"/>
                        <a:pt x="132" y="1"/>
                        <a:pt x="108" y="1"/>
                      </a:cubicBezTo>
                      <a:close/>
                    </a:path>
                  </a:pathLst>
                </a:custGeom>
                <a:solidFill>
                  <a:srgbClr val="4125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65" name="Google Shape;1664;p20">
                  <a:extLst>
                    <a:ext uri="{FF2B5EF4-FFF2-40B4-BE49-F238E27FC236}">
                      <a16:creationId xmlns:a16="http://schemas.microsoft.com/office/drawing/2014/main" id="{46523F99-EB04-4520-89FD-E3C1AF6D56C5}"/>
                    </a:ext>
                  </a:extLst>
                </p:cNvPr>
                <p:cNvSpPr/>
                <p:nvPr/>
              </p:nvSpPr>
              <p:spPr>
                <a:xfrm flipH="1">
                  <a:off x="5040705" y="3017437"/>
                  <a:ext cx="71597" cy="78364"/>
                </a:xfrm>
                <a:custGeom>
                  <a:avLst/>
                  <a:gdLst/>
                  <a:ahLst/>
                  <a:cxnLst/>
                  <a:rect l="l" t="t" r="r" b="b"/>
                  <a:pathLst>
                    <a:path w="1417" h="1551" extrusionOk="0">
                      <a:moveTo>
                        <a:pt x="109" y="0"/>
                      </a:moveTo>
                      <a:cubicBezTo>
                        <a:pt x="52" y="0"/>
                        <a:pt x="0" y="79"/>
                        <a:pt x="50" y="134"/>
                      </a:cubicBezTo>
                      <a:cubicBezTo>
                        <a:pt x="243" y="340"/>
                        <a:pt x="494" y="447"/>
                        <a:pt x="711" y="619"/>
                      </a:cubicBezTo>
                      <a:cubicBezTo>
                        <a:pt x="989" y="843"/>
                        <a:pt x="1124" y="1173"/>
                        <a:pt x="1247" y="1499"/>
                      </a:cubicBezTo>
                      <a:cubicBezTo>
                        <a:pt x="1261" y="1535"/>
                        <a:pt x="1292" y="1551"/>
                        <a:pt x="1323" y="1551"/>
                      </a:cubicBezTo>
                      <a:cubicBezTo>
                        <a:pt x="1370" y="1551"/>
                        <a:pt x="1416" y="1514"/>
                        <a:pt x="1395" y="1458"/>
                      </a:cubicBezTo>
                      <a:cubicBezTo>
                        <a:pt x="1285" y="1169"/>
                        <a:pt x="1171" y="877"/>
                        <a:pt x="965" y="643"/>
                      </a:cubicBezTo>
                      <a:cubicBezTo>
                        <a:pt x="735" y="389"/>
                        <a:pt x="394" y="278"/>
                        <a:pt x="160" y="24"/>
                      </a:cubicBezTo>
                      <a:cubicBezTo>
                        <a:pt x="144" y="7"/>
                        <a:pt x="127" y="0"/>
                        <a:pt x="109" y="0"/>
                      </a:cubicBezTo>
                      <a:close/>
                    </a:path>
                  </a:pathLst>
                </a:custGeom>
                <a:solidFill>
                  <a:srgbClr val="4125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66" name="Google Shape;1665;p20">
                  <a:extLst>
                    <a:ext uri="{FF2B5EF4-FFF2-40B4-BE49-F238E27FC236}">
                      <a16:creationId xmlns:a16="http://schemas.microsoft.com/office/drawing/2014/main" id="{8A672CD7-29F4-4576-87A2-AC345098DDC4}"/>
                    </a:ext>
                  </a:extLst>
                </p:cNvPr>
                <p:cNvSpPr/>
                <p:nvPr/>
              </p:nvSpPr>
              <p:spPr>
                <a:xfrm flipH="1">
                  <a:off x="5445348" y="2877438"/>
                  <a:ext cx="100853" cy="107416"/>
                </a:xfrm>
                <a:custGeom>
                  <a:avLst/>
                  <a:gdLst/>
                  <a:ahLst/>
                  <a:cxnLst/>
                  <a:rect l="l" t="t" r="r" b="b"/>
                  <a:pathLst>
                    <a:path w="1996" h="2126" extrusionOk="0">
                      <a:moveTo>
                        <a:pt x="1890" y="0"/>
                      </a:moveTo>
                      <a:cubicBezTo>
                        <a:pt x="1866" y="0"/>
                        <a:pt x="1843" y="12"/>
                        <a:pt x="1828" y="40"/>
                      </a:cubicBezTo>
                      <a:cubicBezTo>
                        <a:pt x="1408" y="800"/>
                        <a:pt x="937" y="1646"/>
                        <a:pt x="84" y="1973"/>
                      </a:cubicBezTo>
                      <a:cubicBezTo>
                        <a:pt x="1" y="2004"/>
                        <a:pt x="25" y="2126"/>
                        <a:pt x="98" y="2126"/>
                      </a:cubicBezTo>
                      <a:cubicBezTo>
                        <a:pt x="106" y="2126"/>
                        <a:pt x="115" y="2124"/>
                        <a:pt x="125" y="2121"/>
                      </a:cubicBezTo>
                      <a:cubicBezTo>
                        <a:pt x="1020" y="1777"/>
                        <a:pt x="1515" y="917"/>
                        <a:pt x="1962" y="115"/>
                      </a:cubicBezTo>
                      <a:cubicBezTo>
                        <a:pt x="1995" y="56"/>
                        <a:pt x="1942" y="0"/>
                        <a:pt x="1890" y="0"/>
                      </a:cubicBezTo>
                      <a:close/>
                    </a:path>
                  </a:pathLst>
                </a:custGeom>
                <a:solidFill>
                  <a:srgbClr val="4125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67" name="Google Shape;1666;p20">
                  <a:extLst>
                    <a:ext uri="{FF2B5EF4-FFF2-40B4-BE49-F238E27FC236}">
                      <a16:creationId xmlns:a16="http://schemas.microsoft.com/office/drawing/2014/main" id="{0AF5590F-0E62-4857-BBAB-A37924083194}"/>
                    </a:ext>
                  </a:extLst>
                </p:cNvPr>
                <p:cNvSpPr/>
                <p:nvPr/>
              </p:nvSpPr>
              <p:spPr>
                <a:xfrm flipH="1">
                  <a:off x="5444394" y="2932104"/>
                  <a:ext cx="26729" cy="34003"/>
                </a:xfrm>
                <a:custGeom>
                  <a:avLst/>
                  <a:gdLst/>
                  <a:ahLst/>
                  <a:cxnLst/>
                  <a:rect l="l" t="t" r="r" b="b"/>
                  <a:pathLst>
                    <a:path w="529" h="673" extrusionOk="0">
                      <a:moveTo>
                        <a:pt x="422" y="1"/>
                      </a:moveTo>
                      <a:cubicBezTo>
                        <a:pt x="399" y="1"/>
                        <a:pt x="375" y="12"/>
                        <a:pt x="359" y="38"/>
                      </a:cubicBezTo>
                      <a:cubicBezTo>
                        <a:pt x="252" y="210"/>
                        <a:pt x="145" y="386"/>
                        <a:pt x="39" y="557"/>
                      </a:cubicBezTo>
                      <a:cubicBezTo>
                        <a:pt x="0" y="617"/>
                        <a:pt x="54" y="672"/>
                        <a:pt x="107" y="672"/>
                      </a:cubicBezTo>
                      <a:cubicBezTo>
                        <a:pt x="131" y="672"/>
                        <a:pt x="154" y="662"/>
                        <a:pt x="169" y="637"/>
                      </a:cubicBezTo>
                      <a:cubicBezTo>
                        <a:pt x="277" y="461"/>
                        <a:pt x="386" y="289"/>
                        <a:pt x="493" y="113"/>
                      </a:cubicBezTo>
                      <a:cubicBezTo>
                        <a:pt x="529" y="56"/>
                        <a:pt x="475" y="1"/>
                        <a:pt x="422" y="1"/>
                      </a:cubicBezTo>
                      <a:close/>
                    </a:path>
                  </a:pathLst>
                </a:custGeom>
                <a:solidFill>
                  <a:srgbClr val="4125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68" name="Google Shape;1667;p20">
                  <a:extLst>
                    <a:ext uri="{FF2B5EF4-FFF2-40B4-BE49-F238E27FC236}">
                      <a16:creationId xmlns:a16="http://schemas.microsoft.com/office/drawing/2014/main" id="{673B9095-DAF7-436F-95B9-C3D7FF416F02}"/>
                    </a:ext>
                  </a:extLst>
                </p:cNvPr>
                <p:cNvSpPr/>
                <p:nvPr/>
              </p:nvSpPr>
              <p:spPr>
                <a:xfrm flipH="1">
                  <a:off x="5402459" y="2853742"/>
                  <a:ext cx="25112" cy="33347"/>
                </a:xfrm>
                <a:custGeom>
                  <a:avLst/>
                  <a:gdLst/>
                  <a:ahLst/>
                  <a:cxnLst/>
                  <a:rect l="l" t="t" r="r" b="b"/>
                  <a:pathLst>
                    <a:path w="497" h="660" extrusionOk="0">
                      <a:moveTo>
                        <a:pt x="391" y="0"/>
                      </a:moveTo>
                      <a:cubicBezTo>
                        <a:pt x="368" y="0"/>
                        <a:pt x="345" y="11"/>
                        <a:pt x="329" y="38"/>
                      </a:cubicBezTo>
                      <a:cubicBezTo>
                        <a:pt x="233" y="206"/>
                        <a:pt x="133" y="375"/>
                        <a:pt x="37" y="543"/>
                      </a:cubicBezTo>
                      <a:cubicBezTo>
                        <a:pt x="1" y="603"/>
                        <a:pt x="55" y="659"/>
                        <a:pt x="107" y="659"/>
                      </a:cubicBezTo>
                      <a:cubicBezTo>
                        <a:pt x="130" y="659"/>
                        <a:pt x="153" y="649"/>
                        <a:pt x="168" y="622"/>
                      </a:cubicBezTo>
                      <a:cubicBezTo>
                        <a:pt x="267" y="454"/>
                        <a:pt x="364" y="286"/>
                        <a:pt x="463" y="116"/>
                      </a:cubicBezTo>
                      <a:cubicBezTo>
                        <a:pt x="497" y="57"/>
                        <a:pt x="444" y="0"/>
                        <a:pt x="391" y="0"/>
                      </a:cubicBezTo>
                      <a:close/>
                    </a:path>
                  </a:pathLst>
                </a:custGeom>
                <a:solidFill>
                  <a:srgbClr val="4125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69" name="Google Shape;1668;p20">
                  <a:extLst>
                    <a:ext uri="{FF2B5EF4-FFF2-40B4-BE49-F238E27FC236}">
                      <a16:creationId xmlns:a16="http://schemas.microsoft.com/office/drawing/2014/main" id="{F94ADBAF-F06C-4222-85A4-84AC3E49D1C9}"/>
                    </a:ext>
                  </a:extLst>
                </p:cNvPr>
                <p:cNvSpPr/>
                <p:nvPr/>
              </p:nvSpPr>
              <p:spPr>
                <a:xfrm flipH="1">
                  <a:off x="5365625" y="2886582"/>
                  <a:ext cx="53408" cy="83316"/>
                </a:xfrm>
                <a:custGeom>
                  <a:avLst/>
                  <a:gdLst/>
                  <a:ahLst/>
                  <a:cxnLst/>
                  <a:rect l="l" t="t" r="r" b="b"/>
                  <a:pathLst>
                    <a:path w="1057" h="1649" extrusionOk="0">
                      <a:moveTo>
                        <a:pt x="962" y="1"/>
                      </a:moveTo>
                      <a:cubicBezTo>
                        <a:pt x="932" y="1"/>
                        <a:pt x="905" y="18"/>
                        <a:pt x="900" y="58"/>
                      </a:cubicBezTo>
                      <a:cubicBezTo>
                        <a:pt x="810" y="643"/>
                        <a:pt x="521" y="1149"/>
                        <a:pt x="64" y="1520"/>
                      </a:cubicBezTo>
                      <a:cubicBezTo>
                        <a:pt x="1" y="1569"/>
                        <a:pt x="57" y="1648"/>
                        <a:pt x="121" y="1648"/>
                      </a:cubicBezTo>
                      <a:cubicBezTo>
                        <a:pt x="137" y="1648"/>
                        <a:pt x="155" y="1643"/>
                        <a:pt x="170" y="1630"/>
                      </a:cubicBezTo>
                      <a:cubicBezTo>
                        <a:pt x="652" y="1241"/>
                        <a:pt x="959" y="709"/>
                        <a:pt x="1048" y="100"/>
                      </a:cubicBezTo>
                      <a:cubicBezTo>
                        <a:pt x="1056" y="40"/>
                        <a:pt x="1006" y="1"/>
                        <a:pt x="962" y="1"/>
                      </a:cubicBezTo>
                      <a:close/>
                    </a:path>
                  </a:pathLst>
                </a:custGeom>
                <a:solidFill>
                  <a:srgbClr val="4125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70" name="Google Shape;1669;p20">
                  <a:extLst>
                    <a:ext uri="{FF2B5EF4-FFF2-40B4-BE49-F238E27FC236}">
                      <a16:creationId xmlns:a16="http://schemas.microsoft.com/office/drawing/2014/main" id="{6A93FEA8-4D3B-411B-BE05-C01197D3DBC3}"/>
                    </a:ext>
                  </a:extLst>
                </p:cNvPr>
                <p:cNvSpPr/>
                <p:nvPr/>
              </p:nvSpPr>
              <p:spPr>
                <a:xfrm flipH="1">
                  <a:off x="5309138" y="3085542"/>
                  <a:ext cx="77509" cy="19907"/>
                </a:xfrm>
                <a:custGeom>
                  <a:avLst/>
                  <a:gdLst/>
                  <a:ahLst/>
                  <a:cxnLst/>
                  <a:rect l="l" t="t" r="r" b="b"/>
                  <a:pathLst>
                    <a:path w="1534" h="394" extrusionOk="0">
                      <a:moveTo>
                        <a:pt x="669" y="1"/>
                      </a:moveTo>
                      <a:cubicBezTo>
                        <a:pt x="453" y="1"/>
                        <a:pt x="267" y="82"/>
                        <a:pt x="73" y="189"/>
                      </a:cubicBezTo>
                      <a:cubicBezTo>
                        <a:pt x="0" y="231"/>
                        <a:pt x="44" y="331"/>
                        <a:pt x="113" y="331"/>
                      </a:cubicBezTo>
                      <a:cubicBezTo>
                        <a:pt x="126" y="331"/>
                        <a:pt x="139" y="328"/>
                        <a:pt x="153" y="321"/>
                      </a:cubicBezTo>
                      <a:cubicBezTo>
                        <a:pt x="337" y="219"/>
                        <a:pt x="504" y="176"/>
                        <a:pt x="669" y="176"/>
                      </a:cubicBezTo>
                      <a:cubicBezTo>
                        <a:pt x="900" y="176"/>
                        <a:pt x="1123" y="261"/>
                        <a:pt x="1377" y="386"/>
                      </a:cubicBezTo>
                      <a:cubicBezTo>
                        <a:pt x="1388" y="391"/>
                        <a:pt x="1400" y="394"/>
                        <a:pt x="1411" y="394"/>
                      </a:cubicBezTo>
                      <a:cubicBezTo>
                        <a:pt x="1484" y="394"/>
                        <a:pt x="1534" y="287"/>
                        <a:pt x="1456" y="251"/>
                      </a:cubicBezTo>
                      <a:cubicBezTo>
                        <a:pt x="1236" y="145"/>
                        <a:pt x="1015" y="38"/>
                        <a:pt x="772" y="7"/>
                      </a:cubicBezTo>
                      <a:cubicBezTo>
                        <a:pt x="737" y="3"/>
                        <a:pt x="702" y="1"/>
                        <a:pt x="669" y="1"/>
                      </a:cubicBezTo>
                      <a:close/>
                    </a:path>
                  </a:pathLst>
                </a:custGeom>
                <a:solidFill>
                  <a:srgbClr val="4125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71" name="Google Shape;1670;p20">
                  <a:extLst>
                    <a:ext uri="{FF2B5EF4-FFF2-40B4-BE49-F238E27FC236}">
                      <a16:creationId xmlns:a16="http://schemas.microsoft.com/office/drawing/2014/main" id="{90604894-5186-417F-AAA5-37B9F68371C4}"/>
                    </a:ext>
                  </a:extLst>
                </p:cNvPr>
                <p:cNvSpPr/>
                <p:nvPr/>
              </p:nvSpPr>
              <p:spPr>
                <a:xfrm flipH="1">
                  <a:off x="5378850" y="3667771"/>
                  <a:ext cx="904846" cy="537283"/>
                </a:xfrm>
                <a:custGeom>
                  <a:avLst/>
                  <a:gdLst/>
                  <a:ahLst/>
                  <a:cxnLst/>
                  <a:rect l="l" t="t" r="r" b="b"/>
                  <a:pathLst>
                    <a:path w="17908" h="10634" extrusionOk="0">
                      <a:moveTo>
                        <a:pt x="213" y="0"/>
                      </a:moveTo>
                      <a:cubicBezTo>
                        <a:pt x="136" y="0"/>
                        <a:pt x="57" y="49"/>
                        <a:pt x="52" y="147"/>
                      </a:cubicBezTo>
                      <a:cubicBezTo>
                        <a:pt x="0" y="1475"/>
                        <a:pt x="891" y="2503"/>
                        <a:pt x="2006" y="3112"/>
                      </a:cubicBezTo>
                      <a:cubicBezTo>
                        <a:pt x="3506" y="3934"/>
                        <a:pt x="5260" y="4382"/>
                        <a:pt x="6869" y="4939"/>
                      </a:cubicBezTo>
                      <a:cubicBezTo>
                        <a:pt x="8654" y="5555"/>
                        <a:pt x="10440" y="6236"/>
                        <a:pt x="12266" y="6714"/>
                      </a:cubicBezTo>
                      <a:cubicBezTo>
                        <a:pt x="12782" y="6847"/>
                        <a:pt x="13318" y="6917"/>
                        <a:pt x="13804" y="7140"/>
                      </a:cubicBezTo>
                      <a:cubicBezTo>
                        <a:pt x="14230" y="7339"/>
                        <a:pt x="14636" y="7604"/>
                        <a:pt x="15049" y="7835"/>
                      </a:cubicBezTo>
                      <a:cubicBezTo>
                        <a:pt x="15843" y="8277"/>
                        <a:pt x="16636" y="8719"/>
                        <a:pt x="17430" y="9165"/>
                      </a:cubicBezTo>
                      <a:lnTo>
                        <a:pt x="17430" y="9165"/>
                      </a:lnTo>
                      <a:cubicBezTo>
                        <a:pt x="17317" y="9331"/>
                        <a:pt x="17167" y="9458"/>
                        <a:pt x="16979" y="9548"/>
                      </a:cubicBezTo>
                      <a:cubicBezTo>
                        <a:pt x="16865" y="9616"/>
                        <a:pt x="16889" y="9795"/>
                        <a:pt x="17016" y="9830"/>
                      </a:cubicBezTo>
                      <a:cubicBezTo>
                        <a:pt x="17398" y="9936"/>
                        <a:pt x="17690" y="9781"/>
                        <a:pt x="17425" y="10394"/>
                      </a:cubicBezTo>
                      <a:cubicBezTo>
                        <a:pt x="17371" y="10519"/>
                        <a:pt x="17481" y="10633"/>
                        <a:pt x="17579" y="10633"/>
                      </a:cubicBezTo>
                      <a:cubicBezTo>
                        <a:pt x="17624" y="10633"/>
                        <a:pt x="17667" y="10609"/>
                        <a:pt x="17690" y="10552"/>
                      </a:cubicBezTo>
                      <a:cubicBezTo>
                        <a:pt x="17808" y="10281"/>
                        <a:pt x="17870" y="10046"/>
                        <a:pt x="17900" y="9754"/>
                      </a:cubicBezTo>
                      <a:cubicBezTo>
                        <a:pt x="17907" y="9677"/>
                        <a:pt x="17825" y="9600"/>
                        <a:pt x="17751" y="9600"/>
                      </a:cubicBezTo>
                      <a:cubicBezTo>
                        <a:pt x="17749" y="9600"/>
                        <a:pt x="17748" y="9600"/>
                        <a:pt x="17746" y="9600"/>
                      </a:cubicBezTo>
                      <a:cubicBezTo>
                        <a:pt x="17678" y="9610"/>
                        <a:pt x="17611" y="9615"/>
                        <a:pt x="17545" y="9615"/>
                      </a:cubicBezTo>
                      <a:cubicBezTo>
                        <a:pt x="17505" y="9615"/>
                        <a:pt x="17465" y="9613"/>
                        <a:pt x="17425" y="9610"/>
                      </a:cubicBezTo>
                      <a:lnTo>
                        <a:pt x="17425" y="9610"/>
                      </a:lnTo>
                      <a:cubicBezTo>
                        <a:pt x="17561" y="9491"/>
                        <a:pt x="17673" y="9355"/>
                        <a:pt x="17776" y="9187"/>
                      </a:cubicBezTo>
                      <a:cubicBezTo>
                        <a:pt x="17821" y="9114"/>
                        <a:pt x="17794" y="9014"/>
                        <a:pt x="17722" y="8973"/>
                      </a:cubicBezTo>
                      <a:cubicBezTo>
                        <a:pt x="17009" y="8574"/>
                        <a:pt x="16294" y="8176"/>
                        <a:pt x="15582" y="7779"/>
                      </a:cubicBezTo>
                      <a:cubicBezTo>
                        <a:pt x="14932" y="7415"/>
                        <a:pt x="14265" y="6944"/>
                        <a:pt x="13556" y="6706"/>
                      </a:cubicBezTo>
                      <a:cubicBezTo>
                        <a:pt x="12789" y="6452"/>
                        <a:pt x="11977" y="6325"/>
                        <a:pt x="11203" y="6074"/>
                      </a:cubicBezTo>
                      <a:cubicBezTo>
                        <a:pt x="10350" y="5802"/>
                        <a:pt x="9500" y="5509"/>
                        <a:pt x="8651" y="5220"/>
                      </a:cubicBezTo>
                      <a:cubicBezTo>
                        <a:pt x="7045" y="4677"/>
                        <a:pt x="5442" y="4123"/>
                        <a:pt x="3846" y="3553"/>
                      </a:cubicBezTo>
                      <a:cubicBezTo>
                        <a:pt x="2277" y="2988"/>
                        <a:pt x="283" y="2139"/>
                        <a:pt x="361" y="147"/>
                      </a:cubicBezTo>
                      <a:cubicBezTo>
                        <a:pt x="365" y="49"/>
                        <a:pt x="290" y="0"/>
                        <a:pt x="213" y="0"/>
                      </a:cubicBezTo>
                      <a:close/>
                    </a:path>
                  </a:pathLst>
                </a:custGeom>
                <a:solidFill>
                  <a:srgbClr val="E280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72" name="Google Shape;1671;p20">
                  <a:extLst>
                    <a:ext uri="{FF2B5EF4-FFF2-40B4-BE49-F238E27FC236}">
                      <a16:creationId xmlns:a16="http://schemas.microsoft.com/office/drawing/2014/main" id="{EADF0215-3051-493B-B8E6-C50353C8C692}"/>
                    </a:ext>
                  </a:extLst>
                </p:cNvPr>
                <p:cNvSpPr/>
                <p:nvPr/>
              </p:nvSpPr>
              <p:spPr>
                <a:xfrm flipH="1">
                  <a:off x="5388353" y="4206852"/>
                  <a:ext cx="155827" cy="177545"/>
                </a:xfrm>
                <a:custGeom>
                  <a:avLst/>
                  <a:gdLst/>
                  <a:ahLst/>
                  <a:cxnLst/>
                  <a:rect l="l" t="t" r="r" b="b"/>
                  <a:pathLst>
                    <a:path w="3084" h="3514" extrusionOk="0">
                      <a:moveTo>
                        <a:pt x="2860" y="1"/>
                      </a:moveTo>
                      <a:cubicBezTo>
                        <a:pt x="2813" y="1"/>
                        <a:pt x="2765" y="19"/>
                        <a:pt x="2730" y="65"/>
                      </a:cubicBezTo>
                      <a:cubicBezTo>
                        <a:pt x="1898" y="1151"/>
                        <a:pt x="1107" y="2300"/>
                        <a:pt x="113" y="3250"/>
                      </a:cubicBezTo>
                      <a:cubicBezTo>
                        <a:pt x="1" y="3357"/>
                        <a:pt x="108" y="3513"/>
                        <a:pt x="230" y="3513"/>
                      </a:cubicBezTo>
                      <a:cubicBezTo>
                        <a:pt x="264" y="3513"/>
                        <a:pt x="300" y="3501"/>
                        <a:pt x="332" y="3470"/>
                      </a:cubicBezTo>
                      <a:cubicBezTo>
                        <a:pt x="1340" y="2503"/>
                        <a:pt x="2149" y="1327"/>
                        <a:pt x="2998" y="222"/>
                      </a:cubicBezTo>
                      <a:cubicBezTo>
                        <a:pt x="3083" y="111"/>
                        <a:pt x="2974" y="1"/>
                        <a:pt x="2860" y="1"/>
                      </a:cubicBezTo>
                      <a:close/>
                    </a:path>
                  </a:pathLst>
                </a:custGeom>
                <a:solidFill>
                  <a:srgbClr val="E280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73" name="Google Shape;1672;p20">
                  <a:extLst>
                    <a:ext uri="{FF2B5EF4-FFF2-40B4-BE49-F238E27FC236}">
                      <a16:creationId xmlns:a16="http://schemas.microsoft.com/office/drawing/2014/main" id="{DA4F3564-58EC-4B25-B0BC-66BA0DC7A877}"/>
                    </a:ext>
                  </a:extLst>
                </p:cNvPr>
                <p:cNvSpPr/>
                <p:nvPr/>
              </p:nvSpPr>
              <p:spPr>
                <a:xfrm flipH="1">
                  <a:off x="5528654" y="2977069"/>
                  <a:ext cx="887819" cy="722255"/>
                </a:xfrm>
                <a:custGeom>
                  <a:avLst/>
                  <a:gdLst/>
                  <a:ahLst/>
                  <a:cxnLst/>
                  <a:rect l="l" t="t" r="r" b="b"/>
                  <a:pathLst>
                    <a:path w="17571" h="14295" extrusionOk="0">
                      <a:moveTo>
                        <a:pt x="13296" y="1"/>
                      </a:moveTo>
                      <a:cubicBezTo>
                        <a:pt x="13177" y="1"/>
                        <a:pt x="13059" y="2"/>
                        <a:pt x="12941" y="4"/>
                      </a:cubicBezTo>
                      <a:cubicBezTo>
                        <a:pt x="10787" y="42"/>
                        <a:pt x="8572" y="369"/>
                        <a:pt x="6715" y="1463"/>
                      </a:cubicBezTo>
                      <a:cubicBezTo>
                        <a:pt x="4946" y="2509"/>
                        <a:pt x="3626" y="4184"/>
                        <a:pt x="2635" y="5983"/>
                      </a:cubicBezTo>
                      <a:cubicBezTo>
                        <a:pt x="1923" y="7269"/>
                        <a:pt x="1284" y="8724"/>
                        <a:pt x="1" y="9447"/>
                      </a:cubicBezTo>
                      <a:cubicBezTo>
                        <a:pt x="2181" y="11651"/>
                        <a:pt x="5181" y="13020"/>
                        <a:pt x="8269" y="13241"/>
                      </a:cubicBezTo>
                      <a:cubicBezTo>
                        <a:pt x="8483" y="13257"/>
                        <a:pt x="8699" y="13268"/>
                        <a:pt x="8916" y="13271"/>
                      </a:cubicBezTo>
                      <a:cubicBezTo>
                        <a:pt x="9036" y="13273"/>
                        <a:pt x="9157" y="13274"/>
                        <a:pt x="9278" y="13274"/>
                      </a:cubicBezTo>
                      <a:cubicBezTo>
                        <a:pt x="9462" y="13274"/>
                        <a:pt x="9647" y="13273"/>
                        <a:pt x="9831" y="13273"/>
                      </a:cubicBezTo>
                      <a:cubicBezTo>
                        <a:pt x="10623" y="13273"/>
                        <a:pt x="11412" y="13302"/>
                        <a:pt x="12132" y="13612"/>
                      </a:cubicBezTo>
                      <a:cubicBezTo>
                        <a:pt x="12672" y="13842"/>
                        <a:pt x="13257" y="14224"/>
                        <a:pt x="13803" y="14286"/>
                      </a:cubicBezTo>
                      <a:cubicBezTo>
                        <a:pt x="13853" y="14291"/>
                        <a:pt x="13902" y="14294"/>
                        <a:pt x="13951" y="14294"/>
                      </a:cubicBezTo>
                      <a:cubicBezTo>
                        <a:pt x="14145" y="14294"/>
                        <a:pt x="14330" y="14247"/>
                        <a:pt x="14509" y="14131"/>
                      </a:cubicBezTo>
                      <a:cubicBezTo>
                        <a:pt x="14956" y="13842"/>
                        <a:pt x="15059" y="13250"/>
                        <a:pt x="15211" y="12741"/>
                      </a:cubicBezTo>
                      <a:cubicBezTo>
                        <a:pt x="15572" y="11479"/>
                        <a:pt x="16438" y="10375"/>
                        <a:pt x="17570" y="9715"/>
                      </a:cubicBezTo>
                      <a:cubicBezTo>
                        <a:pt x="17002" y="8742"/>
                        <a:pt x="16907" y="7507"/>
                        <a:pt x="17319" y="6457"/>
                      </a:cubicBezTo>
                      <a:lnTo>
                        <a:pt x="17302" y="6433"/>
                      </a:lnTo>
                      <a:cubicBezTo>
                        <a:pt x="16741" y="4393"/>
                        <a:pt x="16181" y="2357"/>
                        <a:pt x="15620" y="325"/>
                      </a:cubicBezTo>
                      <a:cubicBezTo>
                        <a:pt x="14878" y="61"/>
                        <a:pt x="14083" y="1"/>
                        <a:pt x="13296" y="1"/>
                      </a:cubicBezTo>
                      <a:close/>
                    </a:path>
                  </a:pathLst>
                </a:custGeom>
                <a:solidFill>
                  <a:srgbClr val="E280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74" name="Google Shape;1673;p20">
                  <a:extLst>
                    <a:ext uri="{FF2B5EF4-FFF2-40B4-BE49-F238E27FC236}">
                      <a16:creationId xmlns:a16="http://schemas.microsoft.com/office/drawing/2014/main" id="{130A8066-48A3-4093-BD9E-1AF738EC0B6D}"/>
                    </a:ext>
                  </a:extLst>
                </p:cNvPr>
                <p:cNvSpPr/>
                <p:nvPr/>
              </p:nvSpPr>
              <p:spPr>
                <a:xfrm flipH="1">
                  <a:off x="5719020" y="3082056"/>
                  <a:ext cx="305388" cy="616809"/>
                </a:xfrm>
                <a:custGeom>
                  <a:avLst/>
                  <a:gdLst/>
                  <a:ahLst/>
                  <a:cxnLst/>
                  <a:rect l="l" t="t" r="r" b="b"/>
                  <a:pathLst>
                    <a:path w="6044" h="12208" extrusionOk="0">
                      <a:moveTo>
                        <a:pt x="5183" y="0"/>
                      </a:moveTo>
                      <a:cubicBezTo>
                        <a:pt x="4284" y="0"/>
                        <a:pt x="3454" y="463"/>
                        <a:pt x="2673" y="912"/>
                      </a:cubicBezTo>
                      <a:cubicBezTo>
                        <a:pt x="2119" y="1228"/>
                        <a:pt x="1555" y="1558"/>
                        <a:pt x="1163" y="2061"/>
                      </a:cubicBezTo>
                      <a:cubicBezTo>
                        <a:pt x="760" y="2584"/>
                        <a:pt x="585" y="3244"/>
                        <a:pt x="417" y="3884"/>
                      </a:cubicBezTo>
                      <a:cubicBezTo>
                        <a:pt x="293" y="4369"/>
                        <a:pt x="169" y="4851"/>
                        <a:pt x="42" y="5329"/>
                      </a:cubicBezTo>
                      <a:cubicBezTo>
                        <a:pt x="21" y="5411"/>
                        <a:pt x="1" y="5490"/>
                        <a:pt x="14" y="5570"/>
                      </a:cubicBezTo>
                      <a:cubicBezTo>
                        <a:pt x="52" y="5772"/>
                        <a:pt x="279" y="5872"/>
                        <a:pt x="430" y="6013"/>
                      </a:cubicBezTo>
                      <a:cubicBezTo>
                        <a:pt x="826" y="6402"/>
                        <a:pt x="612" y="7059"/>
                        <a:pt x="471" y="7599"/>
                      </a:cubicBezTo>
                      <a:cubicBezTo>
                        <a:pt x="320" y="8166"/>
                        <a:pt x="282" y="8761"/>
                        <a:pt x="296" y="9350"/>
                      </a:cubicBezTo>
                      <a:cubicBezTo>
                        <a:pt x="306" y="9958"/>
                        <a:pt x="382" y="10564"/>
                        <a:pt x="509" y="11163"/>
                      </a:cubicBezTo>
                      <a:cubicBezTo>
                        <a:pt x="723" y="11179"/>
                        <a:pt x="939" y="11190"/>
                        <a:pt x="1156" y="11193"/>
                      </a:cubicBezTo>
                      <a:cubicBezTo>
                        <a:pt x="1276" y="11195"/>
                        <a:pt x="1397" y="11196"/>
                        <a:pt x="1518" y="11196"/>
                      </a:cubicBezTo>
                      <a:cubicBezTo>
                        <a:pt x="1702" y="11196"/>
                        <a:pt x="1887" y="11195"/>
                        <a:pt x="2071" y="11195"/>
                      </a:cubicBezTo>
                      <a:cubicBezTo>
                        <a:pt x="2863" y="11195"/>
                        <a:pt x="3652" y="11224"/>
                        <a:pt x="4372" y="11534"/>
                      </a:cubicBezTo>
                      <a:cubicBezTo>
                        <a:pt x="4912" y="11764"/>
                        <a:pt x="5497" y="12146"/>
                        <a:pt x="6043" y="12208"/>
                      </a:cubicBezTo>
                      <a:cubicBezTo>
                        <a:pt x="6016" y="12149"/>
                        <a:pt x="5989" y="12091"/>
                        <a:pt x="5961" y="12033"/>
                      </a:cubicBezTo>
                      <a:cubicBezTo>
                        <a:pt x="5576" y="11241"/>
                        <a:pt x="5187" y="10450"/>
                        <a:pt x="4929" y="9607"/>
                      </a:cubicBezTo>
                      <a:cubicBezTo>
                        <a:pt x="3990" y="6519"/>
                        <a:pt x="4908" y="3213"/>
                        <a:pt x="5232" y="1"/>
                      </a:cubicBezTo>
                      <a:cubicBezTo>
                        <a:pt x="5215" y="0"/>
                        <a:pt x="5199" y="0"/>
                        <a:pt x="5183" y="0"/>
                      </a:cubicBezTo>
                      <a:close/>
                    </a:path>
                  </a:pathLst>
                </a:custGeom>
                <a:solidFill>
                  <a:srgbClr val="CA67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75" name="Google Shape;1674;p20">
                  <a:extLst>
                    <a:ext uri="{FF2B5EF4-FFF2-40B4-BE49-F238E27FC236}">
                      <a16:creationId xmlns:a16="http://schemas.microsoft.com/office/drawing/2014/main" id="{6F72F739-2BA7-4D2E-BE5C-829DB99E6DA6}"/>
                    </a:ext>
                  </a:extLst>
                </p:cNvPr>
                <p:cNvSpPr/>
                <p:nvPr/>
              </p:nvSpPr>
              <p:spPr>
                <a:xfrm flipH="1">
                  <a:off x="5360836" y="3190479"/>
                  <a:ext cx="589201" cy="845738"/>
                </a:xfrm>
                <a:custGeom>
                  <a:avLst/>
                  <a:gdLst/>
                  <a:ahLst/>
                  <a:cxnLst/>
                  <a:rect l="l" t="t" r="r" b="b"/>
                  <a:pathLst>
                    <a:path w="11661" h="16739" extrusionOk="0">
                      <a:moveTo>
                        <a:pt x="4843" y="0"/>
                      </a:moveTo>
                      <a:cubicBezTo>
                        <a:pt x="4825" y="0"/>
                        <a:pt x="4807" y="1"/>
                        <a:pt x="4789" y="1"/>
                      </a:cubicBezTo>
                      <a:cubicBezTo>
                        <a:pt x="3044" y="42"/>
                        <a:pt x="988" y="1260"/>
                        <a:pt x="493" y="4920"/>
                      </a:cubicBezTo>
                      <a:cubicBezTo>
                        <a:pt x="1" y="8576"/>
                        <a:pt x="1404" y="11204"/>
                        <a:pt x="3258" y="12810"/>
                      </a:cubicBezTo>
                      <a:cubicBezTo>
                        <a:pt x="5108" y="14413"/>
                        <a:pt x="10777" y="16739"/>
                        <a:pt x="10777" y="16739"/>
                      </a:cubicBezTo>
                      <a:lnTo>
                        <a:pt x="11661" y="15397"/>
                      </a:lnTo>
                      <a:cubicBezTo>
                        <a:pt x="9818" y="13808"/>
                        <a:pt x="6251" y="11011"/>
                        <a:pt x="6251" y="11011"/>
                      </a:cubicBezTo>
                      <a:lnTo>
                        <a:pt x="6251" y="11011"/>
                      </a:lnTo>
                      <a:cubicBezTo>
                        <a:pt x="6251" y="11011"/>
                        <a:pt x="6251" y="11011"/>
                        <a:pt x="6252" y="11011"/>
                      </a:cubicBezTo>
                      <a:cubicBezTo>
                        <a:pt x="6361" y="11011"/>
                        <a:pt x="6924" y="5315"/>
                        <a:pt x="6924" y="5315"/>
                      </a:cubicBezTo>
                      <a:cubicBezTo>
                        <a:pt x="7014" y="3926"/>
                        <a:pt x="6808" y="2516"/>
                        <a:pt x="6326" y="1211"/>
                      </a:cubicBezTo>
                      <a:cubicBezTo>
                        <a:pt x="6178" y="809"/>
                        <a:pt x="5979" y="386"/>
                        <a:pt x="5600" y="179"/>
                      </a:cubicBezTo>
                      <a:cubicBezTo>
                        <a:pt x="5372" y="51"/>
                        <a:pt x="5104" y="0"/>
                        <a:pt x="4843" y="0"/>
                      </a:cubicBezTo>
                      <a:close/>
                    </a:path>
                  </a:pathLst>
                </a:custGeom>
                <a:solidFill>
                  <a:srgbClr val="5F3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76" name="Google Shape;1675;p20">
                  <a:extLst>
                    <a:ext uri="{FF2B5EF4-FFF2-40B4-BE49-F238E27FC236}">
                      <a16:creationId xmlns:a16="http://schemas.microsoft.com/office/drawing/2014/main" id="{93117134-7DE1-4347-A9B0-F22BE26B4F9E}"/>
                    </a:ext>
                  </a:extLst>
                </p:cNvPr>
                <p:cNvSpPr/>
                <p:nvPr/>
              </p:nvSpPr>
              <p:spPr>
                <a:xfrm flipH="1">
                  <a:off x="5582449" y="3084835"/>
                  <a:ext cx="381129" cy="312548"/>
                </a:xfrm>
                <a:custGeom>
                  <a:avLst/>
                  <a:gdLst/>
                  <a:ahLst/>
                  <a:cxnLst/>
                  <a:rect l="l" t="t" r="r" b="b"/>
                  <a:pathLst>
                    <a:path w="7543" h="6186" extrusionOk="0">
                      <a:moveTo>
                        <a:pt x="5325" y="0"/>
                      </a:moveTo>
                      <a:cubicBezTo>
                        <a:pt x="567" y="190"/>
                        <a:pt x="0" y="5810"/>
                        <a:pt x="0" y="5810"/>
                      </a:cubicBezTo>
                      <a:lnTo>
                        <a:pt x="7436" y="6185"/>
                      </a:lnTo>
                      <a:cubicBezTo>
                        <a:pt x="7436" y="6185"/>
                        <a:pt x="7543" y="3822"/>
                        <a:pt x="7086" y="1940"/>
                      </a:cubicBezTo>
                      <a:cubicBezTo>
                        <a:pt x="6628" y="62"/>
                        <a:pt x="5325" y="0"/>
                        <a:pt x="5325" y="0"/>
                      </a:cubicBezTo>
                      <a:close/>
                    </a:path>
                  </a:pathLst>
                </a:custGeom>
                <a:solidFill>
                  <a:srgbClr val="E280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77" name="Google Shape;1676;p20">
                  <a:extLst>
                    <a:ext uri="{FF2B5EF4-FFF2-40B4-BE49-F238E27FC236}">
                      <a16:creationId xmlns:a16="http://schemas.microsoft.com/office/drawing/2014/main" id="{F0BCEF4B-5D46-4E55-9446-97FFE907B9B9}"/>
                    </a:ext>
                  </a:extLst>
                </p:cNvPr>
                <p:cNvSpPr/>
                <p:nvPr/>
              </p:nvSpPr>
              <p:spPr>
                <a:xfrm flipH="1">
                  <a:off x="5232735" y="3965554"/>
                  <a:ext cx="224443" cy="128333"/>
                </a:xfrm>
                <a:custGeom>
                  <a:avLst/>
                  <a:gdLst/>
                  <a:ahLst/>
                  <a:cxnLst/>
                  <a:rect l="l" t="t" r="r" b="b"/>
                  <a:pathLst>
                    <a:path w="4442" h="2540" extrusionOk="0">
                      <a:moveTo>
                        <a:pt x="1531" y="1"/>
                      </a:moveTo>
                      <a:lnTo>
                        <a:pt x="1" y="437"/>
                      </a:lnTo>
                      <a:cubicBezTo>
                        <a:pt x="341" y="816"/>
                        <a:pt x="688" y="1198"/>
                        <a:pt x="1115" y="1469"/>
                      </a:cubicBezTo>
                      <a:cubicBezTo>
                        <a:pt x="1428" y="1666"/>
                        <a:pt x="1779" y="1796"/>
                        <a:pt x="2122" y="1923"/>
                      </a:cubicBezTo>
                      <a:cubicBezTo>
                        <a:pt x="2587" y="2099"/>
                        <a:pt x="3051" y="2271"/>
                        <a:pt x="3516" y="2443"/>
                      </a:cubicBezTo>
                      <a:cubicBezTo>
                        <a:pt x="3643" y="2491"/>
                        <a:pt x="3778" y="2539"/>
                        <a:pt x="3917" y="2539"/>
                      </a:cubicBezTo>
                      <a:cubicBezTo>
                        <a:pt x="3946" y="2539"/>
                        <a:pt x="3975" y="2537"/>
                        <a:pt x="4004" y="2533"/>
                      </a:cubicBezTo>
                      <a:cubicBezTo>
                        <a:pt x="4170" y="2505"/>
                        <a:pt x="4341" y="2357"/>
                        <a:pt x="4338" y="2178"/>
                      </a:cubicBezTo>
                      <a:cubicBezTo>
                        <a:pt x="4338" y="2041"/>
                        <a:pt x="4238" y="1931"/>
                        <a:pt x="4145" y="1838"/>
                      </a:cubicBezTo>
                      <a:lnTo>
                        <a:pt x="4145" y="1838"/>
                      </a:lnTo>
                      <a:cubicBezTo>
                        <a:pt x="4153" y="1839"/>
                        <a:pt x="4162" y="1840"/>
                        <a:pt x="4170" y="1840"/>
                      </a:cubicBezTo>
                      <a:cubicBezTo>
                        <a:pt x="4264" y="1840"/>
                        <a:pt x="4347" y="1725"/>
                        <a:pt x="4341" y="1617"/>
                      </a:cubicBezTo>
                      <a:cubicBezTo>
                        <a:pt x="4335" y="1504"/>
                        <a:pt x="4259" y="1415"/>
                        <a:pt x="4176" y="1342"/>
                      </a:cubicBezTo>
                      <a:cubicBezTo>
                        <a:pt x="4269" y="1304"/>
                        <a:pt x="4368" y="1253"/>
                        <a:pt x="4406" y="1153"/>
                      </a:cubicBezTo>
                      <a:cubicBezTo>
                        <a:pt x="4441" y="1060"/>
                        <a:pt x="4406" y="953"/>
                        <a:pt x="4341" y="882"/>
                      </a:cubicBezTo>
                      <a:cubicBezTo>
                        <a:pt x="4279" y="812"/>
                        <a:pt x="4190" y="775"/>
                        <a:pt x="4104" y="737"/>
                      </a:cubicBezTo>
                      <a:cubicBezTo>
                        <a:pt x="4097" y="685"/>
                        <a:pt x="4141" y="641"/>
                        <a:pt x="4186" y="620"/>
                      </a:cubicBezTo>
                      <a:cubicBezTo>
                        <a:pt x="4231" y="599"/>
                        <a:pt x="4283" y="589"/>
                        <a:pt x="4317" y="555"/>
                      </a:cubicBezTo>
                      <a:cubicBezTo>
                        <a:pt x="4379" y="493"/>
                        <a:pt x="4365" y="379"/>
                        <a:pt x="4307" y="321"/>
                      </a:cubicBezTo>
                      <a:cubicBezTo>
                        <a:pt x="4252" y="259"/>
                        <a:pt x="4165" y="238"/>
                        <a:pt x="4087" y="221"/>
                      </a:cubicBezTo>
                      <a:cubicBezTo>
                        <a:pt x="3251" y="45"/>
                        <a:pt x="2367" y="172"/>
                        <a:pt x="1531"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78" name="Google Shape;1677;p20">
                  <a:extLst>
                    <a:ext uri="{FF2B5EF4-FFF2-40B4-BE49-F238E27FC236}">
                      <a16:creationId xmlns:a16="http://schemas.microsoft.com/office/drawing/2014/main" id="{2BD01357-FF7D-491C-8D31-897A75AF07E0}"/>
                    </a:ext>
                  </a:extLst>
                </p:cNvPr>
                <p:cNvSpPr/>
                <p:nvPr/>
              </p:nvSpPr>
              <p:spPr>
                <a:xfrm flipH="1">
                  <a:off x="4992248" y="4519389"/>
                  <a:ext cx="138546" cy="81497"/>
                </a:xfrm>
                <a:custGeom>
                  <a:avLst/>
                  <a:gdLst/>
                  <a:ahLst/>
                  <a:cxnLst/>
                  <a:rect l="l" t="t" r="r" b="b"/>
                  <a:pathLst>
                    <a:path w="2742" h="1613" extrusionOk="0">
                      <a:moveTo>
                        <a:pt x="372" y="1"/>
                      </a:moveTo>
                      <a:cubicBezTo>
                        <a:pt x="217" y="53"/>
                        <a:pt x="58" y="94"/>
                        <a:pt x="14" y="283"/>
                      </a:cubicBezTo>
                      <a:cubicBezTo>
                        <a:pt x="0" y="334"/>
                        <a:pt x="10" y="383"/>
                        <a:pt x="28" y="424"/>
                      </a:cubicBezTo>
                      <a:cubicBezTo>
                        <a:pt x="585" y="723"/>
                        <a:pt x="1139" y="1023"/>
                        <a:pt x="1696" y="1325"/>
                      </a:cubicBezTo>
                      <a:cubicBezTo>
                        <a:pt x="1908" y="1439"/>
                        <a:pt x="2145" y="1613"/>
                        <a:pt x="2382" y="1613"/>
                      </a:cubicBezTo>
                      <a:cubicBezTo>
                        <a:pt x="2469" y="1613"/>
                        <a:pt x="2556" y="1589"/>
                        <a:pt x="2642" y="1531"/>
                      </a:cubicBezTo>
                      <a:cubicBezTo>
                        <a:pt x="2734" y="1466"/>
                        <a:pt x="2741" y="1322"/>
                        <a:pt x="2638" y="1263"/>
                      </a:cubicBezTo>
                      <a:cubicBezTo>
                        <a:pt x="1882" y="844"/>
                        <a:pt x="1128" y="421"/>
                        <a:pt x="372" y="1"/>
                      </a:cubicBezTo>
                      <a:close/>
                    </a:path>
                  </a:pathLst>
                </a:custGeom>
                <a:solidFill>
                  <a:srgbClr val="4845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79" name="Google Shape;1678;p20">
                  <a:extLst>
                    <a:ext uri="{FF2B5EF4-FFF2-40B4-BE49-F238E27FC236}">
                      <a16:creationId xmlns:a16="http://schemas.microsoft.com/office/drawing/2014/main" id="{120E2677-C825-4E79-918E-1A16BEAEC444}"/>
                    </a:ext>
                  </a:extLst>
                </p:cNvPr>
                <p:cNvSpPr/>
                <p:nvPr/>
              </p:nvSpPr>
              <p:spPr>
                <a:xfrm flipH="1">
                  <a:off x="4847995" y="4533737"/>
                  <a:ext cx="245109" cy="150868"/>
                </a:xfrm>
                <a:custGeom>
                  <a:avLst/>
                  <a:gdLst/>
                  <a:ahLst/>
                  <a:cxnLst/>
                  <a:rect l="l" t="t" r="r" b="b"/>
                  <a:pathLst>
                    <a:path w="4851" h="2986" extrusionOk="0">
                      <a:moveTo>
                        <a:pt x="2190" y="0"/>
                      </a:moveTo>
                      <a:cubicBezTo>
                        <a:pt x="2052" y="0"/>
                        <a:pt x="1914" y="35"/>
                        <a:pt x="1782" y="78"/>
                      </a:cubicBezTo>
                      <a:cubicBezTo>
                        <a:pt x="1153" y="291"/>
                        <a:pt x="612" y="763"/>
                        <a:pt x="317" y="1358"/>
                      </a:cubicBezTo>
                      <a:lnTo>
                        <a:pt x="444" y="914"/>
                      </a:lnTo>
                      <a:lnTo>
                        <a:pt x="444" y="914"/>
                      </a:lnTo>
                      <a:cubicBezTo>
                        <a:pt x="228" y="1196"/>
                        <a:pt x="1" y="1547"/>
                        <a:pt x="128" y="1877"/>
                      </a:cubicBezTo>
                      <a:cubicBezTo>
                        <a:pt x="217" y="2104"/>
                        <a:pt x="451" y="2238"/>
                        <a:pt x="674" y="2335"/>
                      </a:cubicBezTo>
                      <a:cubicBezTo>
                        <a:pt x="1548" y="2717"/>
                        <a:pt x="2508" y="2836"/>
                        <a:pt x="3454" y="2954"/>
                      </a:cubicBezTo>
                      <a:cubicBezTo>
                        <a:pt x="3604" y="2971"/>
                        <a:pt x="3762" y="2986"/>
                        <a:pt x="3918" y="2986"/>
                      </a:cubicBezTo>
                      <a:cubicBezTo>
                        <a:pt x="4229" y="2986"/>
                        <a:pt x="4530" y="2926"/>
                        <a:pt x="4737" y="2706"/>
                      </a:cubicBezTo>
                      <a:cubicBezTo>
                        <a:pt x="4785" y="2655"/>
                        <a:pt x="4827" y="2593"/>
                        <a:pt x="4837" y="2524"/>
                      </a:cubicBezTo>
                      <a:cubicBezTo>
                        <a:pt x="4851" y="2424"/>
                        <a:pt x="4792" y="2328"/>
                        <a:pt x="4733" y="2242"/>
                      </a:cubicBezTo>
                      <a:cubicBezTo>
                        <a:pt x="4273" y="1550"/>
                        <a:pt x="3643" y="990"/>
                        <a:pt x="3024" y="436"/>
                      </a:cubicBezTo>
                      <a:cubicBezTo>
                        <a:pt x="2814" y="247"/>
                        <a:pt x="2587" y="50"/>
                        <a:pt x="2305" y="9"/>
                      </a:cubicBezTo>
                      <a:cubicBezTo>
                        <a:pt x="2267" y="3"/>
                        <a:pt x="2228" y="0"/>
                        <a:pt x="2190" y="0"/>
                      </a:cubicBezTo>
                      <a:close/>
                    </a:path>
                  </a:pathLst>
                </a:custGeom>
                <a:solidFill>
                  <a:srgbClr val="4845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80" name="Google Shape;1679;p20">
                  <a:extLst>
                    <a:ext uri="{FF2B5EF4-FFF2-40B4-BE49-F238E27FC236}">
                      <a16:creationId xmlns:a16="http://schemas.microsoft.com/office/drawing/2014/main" id="{656C8B90-0E12-4093-9794-252E65C76138}"/>
                    </a:ext>
                  </a:extLst>
                </p:cNvPr>
                <p:cNvSpPr/>
                <p:nvPr/>
              </p:nvSpPr>
              <p:spPr>
                <a:xfrm flipH="1">
                  <a:off x="4856186" y="4558746"/>
                  <a:ext cx="159768" cy="95038"/>
                </a:xfrm>
                <a:custGeom>
                  <a:avLst/>
                  <a:gdLst/>
                  <a:ahLst/>
                  <a:cxnLst/>
                  <a:rect l="l" t="t" r="r" b="b"/>
                  <a:pathLst>
                    <a:path w="3162" h="1881" extrusionOk="0">
                      <a:moveTo>
                        <a:pt x="59" y="1128"/>
                      </a:moveTo>
                      <a:cubicBezTo>
                        <a:pt x="50" y="1129"/>
                        <a:pt x="44" y="1134"/>
                        <a:pt x="42" y="1142"/>
                      </a:cubicBezTo>
                      <a:lnTo>
                        <a:pt x="42" y="1142"/>
                      </a:lnTo>
                      <a:lnTo>
                        <a:pt x="59" y="1128"/>
                      </a:lnTo>
                      <a:close/>
                      <a:moveTo>
                        <a:pt x="2420" y="0"/>
                      </a:moveTo>
                      <a:cubicBezTo>
                        <a:pt x="2235" y="0"/>
                        <a:pt x="2040" y="63"/>
                        <a:pt x="1879" y="158"/>
                      </a:cubicBezTo>
                      <a:cubicBezTo>
                        <a:pt x="1576" y="344"/>
                        <a:pt x="1335" y="633"/>
                        <a:pt x="1211" y="966"/>
                      </a:cubicBezTo>
                      <a:cubicBezTo>
                        <a:pt x="1093" y="839"/>
                        <a:pt x="922" y="779"/>
                        <a:pt x="749" y="779"/>
                      </a:cubicBezTo>
                      <a:cubicBezTo>
                        <a:pt x="506" y="779"/>
                        <a:pt x="259" y="898"/>
                        <a:pt x="149" y="1117"/>
                      </a:cubicBezTo>
                      <a:cubicBezTo>
                        <a:pt x="131" y="1149"/>
                        <a:pt x="114" y="1182"/>
                        <a:pt x="80" y="1190"/>
                      </a:cubicBezTo>
                      <a:cubicBezTo>
                        <a:pt x="79" y="1190"/>
                        <a:pt x="78" y="1190"/>
                        <a:pt x="77" y="1190"/>
                      </a:cubicBezTo>
                      <a:cubicBezTo>
                        <a:pt x="54" y="1190"/>
                        <a:pt x="38" y="1160"/>
                        <a:pt x="42" y="1142"/>
                      </a:cubicBezTo>
                      <a:lnTo>
                        <a:pt x="42" y="1142"/>
                      </a:lnTo>
                      <a:lnTo>
                        <a:pt x="1" y="1176"/>
                      </a:lnTo>
                      <a:cubicBezTo>
                        <a:pt x="355" y="1241"/>
                        <a:pt x="661" y="1447"/>
                        <a:pt x="988" y="1598"/>
                      </a:cubicBezTo>
                      <a:cubicBezTo>
                        <a:pt x="1397" y="1786"/>
                        <a:pt x="1847" y="1881"/>
                        <a:pt x="2297" y="1881"/>
                      </a:cubicBezTo>
                      <a:cubicBezTo>
                        <a:pt x="2468" y="1881"/>
                        <a:pt x="2639" y="1867"/>
                        <a:pt x="2808" y="1840"/>
                      </a:cubicBezTo>
                      <a:cubicBezTo>
                        <a:pt x="2928" y="1819"/>
                        <a:pt x="3062" y="1781"/>
                        <a:pt x="3120" y="1674"/>
                      </a:cubicBezTo>
                      <a:cubicBezTo>
                        <a:pt x="3162" y="1606"/>
                        <a:pt x="3158" y="1523"/>
                        <a:pt x="3155" y="1444"/>
                      </a:cubicBezTo>
                      <a:cubicBezTo>
                        <a:pt x="3148" y="1231"/>
                        <a:pt x="3130" y="1021"/>
                        <a:pt x="3103" y="808"/>
                      </a:cubicBezTo>
                      <a:cubicBezTo>
                        <a:pt x="3068" y="563"/>
                        <a:pt x="3017" y="302"/>
                        <a:pt x="2832" y="141"/>
                      </a:cubicBezTo>
                      <a:cubicBezTo>
                        <a:pt x="2716" y="42"/>
                        <a:pt x="2571" y="0"/>
                        <a:pt x="2420" y="0"/>
                      </a:cubicBezTo>
                      <a:close/>
                    </a:path>
                  </a:pathLst>
                </a:custGeom>
                <a:solidFill>
                  <a:srgbClr val="4B34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81" name="Google Shape;1680;p20">
                  <a:extLst>
                    <a:ext uri="{FF2B5EF4-FFF2-40B4-BE49-F238E27FC236}">
                      <a16:creationId xmlns:a16="http://schemas.microsoft.com/office/drawing/2014/main" id="{DFD3150D-41F9-42D0-AF17-ACC456E0C447}"/>
                    </a:ext>
                  </a:extLst>
                </p:cNvPr>
                <p:cNvSpPr/>
                <p:nvPr/>
              </p:nvSpPr>
              <p:spPr>
                <a:xfrm flipH="1">
                  <a:off x="5341005" y="3818229"/>
                  <a:ext cx="253446" cy="237771"/>
                </a:xfrm>
                <a:custGeom>
                  <a:avLst/>
                  <a:gdLst/>
                  <a:ahLst/>
                  <a:cxnLst/>
                  <a:rect l="l" t="t" r="r" b="b"/>
                  <a:pathLst>
                    <a:path w="5016" h="4706" extrusionOk="0">
                      <a:moveTo>
                        <a:pt x="2174" y="0"/>
                      </a:moveTo>
                      <a:lnTo>
                        <a:pt x="0" y="2934"/>
                      </a:lnTo>
                      <a:lnTo>
                        <a:pt x="4389" y="4706"/>
                      </a:lnTo>
                      <a:lnTo>
                        <a:pt x="5015" y="3154"/>
                      </a:lnTo>
                      <a:lnTo>
                        <a:pt x="2174" y="0"/>
                      </a:ln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82" name="Google Shape;1681;p20">
                  <a:extLst>
                    <a:ext uri="{FF2B5EF4-FFF2-40B4-BE49-F238E27FC236}">
                      <a16:creationId xmlns:a16="http://schemas.microsoft.com/office/drawing/2014/main" id="{C797D1BA-C2C0-4C47-BB1B-C0A5E2FA9141}"/>
                    </a:ext>
                  </a:extLst>
                </p:cNvPr>
                <p:cNvSpPr/>
                <p:nvPr/>
              </p:nvSpPr>
              <p:spPr>
                <a:xfrm flipH="1">
                  <a:off x="5514298" y="4533333"/>
                  <a:ext cx="305742" cy="299310"/>
                </a:xfrm>
                <a:custGeom>
                  <a:avLst/>
                  <a:gdLst/>
                  <a:ahLst/>
                  <a:cxnLst/>
                  <a:rect l="l" t="t" r="r" b="b"/>
                  <a:pathLst>
                    <a:path w="6051" h="5924" extrusionOk="0">
                      <a:moveTo>
                        <a:pt x="936" y="1"/>
                      </a:moveTo>
                      <a:cubicBezTo>
                        <a:pt x="936" y="1"/>
                        <a:pt x="241" y="4840"/>
                        <a:pt x="190" y="4995"/>
                      </a:cubicBezTo>
                      <a:lnTo>
                        <a:pt x="1" y="5924"/>
                      </a:lnTo>
                      <a:lnTo>
                        <a:pt x="4111" y="5862"/>
                      </a:lnTo>
                      <a:lnTo>
                        <a:pt x="2659" y="5008"/>
                      </a:lnTo>
                      <a:lnTo>
                        <a:pt x="6051" y="1720"/>
                      </a:lnTo>
                      <a:lnTo>
                        <a:pt x="936" y="1"/>
                      </a:lnTo>
                      <a:close/>
                    </a:path>
                  </a:pathLst>
                </a:custGeom>
                <a:solidFill>
                  <a:srgbClr val="3C3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83" name="Google Shape;1682;p20">
                  <a:extLst>
                    <a:ext uri="{FF2B5EF4-FFF2-40B4-BE49-F238E27FC236}">
                      <a16:creationId xmlns:a16="http://schemas.microsoft.com/office/drawing/2014/main" id="{6E425C36-B734-4361-B338-38E55A22E558}"/>
                    </a:ext>
                  </a:extLst>
                </p:cNvPr>
                <p:cNvSpPr/>
                <p:nvPr/>
              </p:nvSpPr>
              <p:spPr>
                <a:xfrm flipH="1">
                  <a:off x="6641988" y="4505798"/>
                  <a:ext cx="318121" cy="232314"/>
                </a:xfrm>
                <a:custGeom>
                  <a:avLst/>
                  <a:gdLst/>
                  <a:ahLst/>
                  <a:cxnLst/>
                  <a:rect l="l" t="t" r="r" b="b"/>
                  <a:pathLst>
                    <a:path w="6296" h="4598" extrusionOk="0">
                      <a:moveTo>
                        <a:pt x="5294" y="1"/>
                      </a:moveTo>
                      <a:cubicBezTo>
                        <a:pt x="4984" y="1"/>
                        <a:pt x="4674" y="28"/>
                        <a:pt x="4366" y="91"/>
                      </a:cubicBezTo>
                      <a:cubicBezTo>
                        <a:pt x="2691" y="442"/>
                        <a:pt x="1480" y="1825"/>
                        <a:pt x="1" y="2671"/>
                      </a:cubicBezTo>
                      <a:lnTo>
                        <a:pt x="25" y="4243"/>
                      </a:lnTo>
                      <a:cubicBezTo>
                        <a:pt x="2109" y="4429"/>
                        <a:pt x="4204" y="4542"/>
                        <a:pt x="6295" y="4597"/>
                      </a:cubicBezTo>
                      <a:lnTo>
                        <a:pt x="6227" y="71"/>
                      </a:lnTo>
                      <a:cubicBezTo>
                        <a:pt x="5916" y="28"/>
                        <a:pt x="5605" y="1"/>
                        <a:pt x="5294" y="1"/>
                      </a:cubicBezTo>
                      <a:close/>
                    </a:path>
                  </a:pathLst>
                </a:custGeom>
                <a:solidFill>
                  <a:srgbClr val="5F3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84" name="Google Shape;1683;p20">
                  <a:extLst>
                    <a:ext uri="{FF2B5EF4-FFF2-40B4-BE49-F238E27FC236}">
                      <a16:creationId xmlns:a16="http://schemas.microsoft.com/office/drawing/2014/main" id="{DA1F20A9-0823-4A60-9B36-6E72A2D282BF}"/>
                    </a:ext>
                  </a:extLst>
                </p:cNvPr>
                <p:cNvSpPr/>
                <p:nvPr/>
              </p:nvSpPr>
              <p:spPr>
                <a:xfrm flipH="1">
                  <a:off x="6912390" y="4535202"/>
                  <a:ext cx="326610" cy="212609"/>
                </a:xfrm>
                <a:custGeom>
                  <a:avLst/>
                  <a:gdLst/>
                  <a:ahLst/>
                  <a:cxnLst/>
                  <a:rect l="l" t="t" r="r" b="b"/>
                  <a:pathLst>
                    <a:path w="6464" h="4208" extrusionOk="0">
                      <a:moveTo>
                        <a:pt x="6464" y="1"/>
                      </a:moveTo>
                      <a:lnTo>
                        <a:pt x="2291" y="2684"/>
                      </a:lnTo>
                      <a:lnTo>
                        <a:pt x="1617" y="2282"/>
                      </a:lnTo>
                      <a:lnTo>
                        <a:pt x="1" y="4208"/>
                      </a:lnTo>
                      <a:lnTo>
                        <a:pt x="2412" y="3915"/>
                      </a:lnTo>
                      <a:lnTo>
                        <a:pt x="6113" y="4012"/>
                      </a:lnTo>
                      <a:lnTo>
                        <a:pt x="6464" y="1"/>
                      </a:lnTo>
                      <a:close/>
                    </a:path>
                  </a:pathLst>
                </a:custGeom>
                <a:solidFill>
                  <a:srgbClr val="3C3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85" name="Google Shape;1684;p20">
                  <a:extLst>
                    <a:ext uri="{FF2B5EF4-FFF2-40B4-BE49-F238E27FC236}">
                      <a16:creationId xmlns:a16="http://schemas.microsoft.com/office/drawing/2014/main" id="{1D1CF3B0-2F20-4155-848F-EE5C0AE4005C}"/>
                    </a:ext>
                  </a:extLst>
                </p:cNvPr>
                <p:cNvSpPr/>
                <p:nvPr/>
              </p:nvSpPr>
              <p:spPr>
                <a:xfrm flipH="1">
                  <a:off x="5593529" y="3080490"/>
                  <a:ext cx="178210" cy="127727"/>
                </a:xfrm>
                <a:custGeom>
                  <a:avLst/>
                  <a:gdLst/>
                  <a:ahLst/>
                  <a:cxnLst/>
                  <a:rect l="l" t="t" r="r" b="b"/>
                  <a:pathLst>
                    <a:path w="3527" h="2528" extrusionOk="0">
                      <a:moveTo>
                        <a:pt x="308" y="0"/>
                      </a:moveTo>
                      <a:cubicBezTo>
                        <a:pt x="272" y="0"/>
                        <a:pt x="236" y="1"/>
                        <a:pt x="200" y="4"/>
                      </a:cubicBezTo>
                      <a:cubicBezTo>
                        <a:pt x="8" y="14"/>
                        <a:pt x="1" y="310"/>
                        <a:pt x="187" y="310"/>
                      </a:cubicBezTo>
                      <a:cubicBezTo>
                        <a:pt x="192" y="310"/>
                        <a:pt x="196" y="310"/>
                        <a:pt x="200" y="310"/>
                      </a:cubicBezTo>
                      <a:cubicBezTo>
                        <a:pt x="248" y="307"/>
                        <a:pt x="294" y="305"/>
                        <a:pt x="341" y="305"/>
                      </a:cubicBezTo>
                      <a:cubicBezTo>
                        <a:pt x="1633" y="305"/>
                        <a:pt x="2602" y="1437"/>
                        <a:pt x="3193" y="2453"/>
                      </a:cubicBezTo>
                      <a:cubicBezTo>
                        <a:pt x="3223" y="2506"/>
                        <a:pt x="3270" y="2528"/>
                        <a:pt x="3316" y="2528"/>
                      </a:cubicBezTo>
                      <a:cubicBezTo>
                        <a:pt x="3421" y="2528"/>
                        <a:pt x="3526" y="2417"/>
                        <a:pt x="3457" y="2299"/>
                      </a:cubicBezTo>
                      <a:cubicBezTo>
                        <a:pt x="3124" y="1721"/>
                        <a:pt x="2769" y="1135"/>
                        <a:pt x="2223" y="733"/>
                      </a:cubicBezTo>
                      <a:cubicBezTo>
                        <a:pt x="1718" y="365"/>
                        <a:pt x="954" y="0"/>
                        <a:pt x="308" y="0"/>
                      </a:cubicBezTo>
                      <a:close/>
                    </a:path>
                  </a:pathLst>
                </a:custGeom>
                <a:solidFill>
                  <a:srgbClr val="CA67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86" name="Google Shape;1685;p20">
                  <a:extLst>
                    <a:ext uri="{FF2B5EF4-FFF2-40B4-BE49-F238E27FC236}">
                      <a16:creationId xmlns:a16="http://schemas.microsoft.com/office/drawing/2014/main" id="{419DA3AC-CCE5-483A-9B4D-BC2D458CB125}"/>
                    </a:ext>
                  </a:extLst>
                </p:cNvPr>
                <p:cNvSpPr/>
                <p:nvPr/>
              </p:nvSpPr>
              <p:spPr>
                <a:xfrm flipH="1">
                  <a:off x="5608947" y="3104792"/>
                  <a:ext cx="63361" cy="31427"/>
                </a:xfrm>
                <a:custGeom>
                  <a:avLst/>
                  <a:gdLst/>
                  <a:ahLst/>
                  <a:cxnLst/>
                  <a:rect l="l" t="t" r="r" b="b"/>
                  <a:pathLst>
                    <a:path w="1254" h="622" extrusionOk="0">
                      <a:moveTo>
                        <a:pt x="1062" y="0"/>
                      </a:moveTo>
                      <a:cubicBezTo>
                        <a:pt x="1045" y="0"/>
                        <a:pt x="1027" y="4"/>
                        <a:pt x="1008" y="11"/>
                      </a:cubicBezTo>
                      <a:cubicBezTo>
                        <a:pt x="733" y="125"/>
                        <a:pt x="454" y="224"/>
                        <a:pt x="172" y="318"/>
                      </a:cubicBezTo>
                      <a:cubicBezTo>
                        <a:pt x="0" y="374"/>
                        <a:pt x="52" y="622"/>
                        <a:pt x="204" y="622"/>
                      </a:cubicBezTo>
                      <a:cubicBezTo>
                        <a:pt x="220" y="622"/>
                        <a:pt x="237" y="619"/>
                        <a:pt x="255" y="613"/>
                      </a:cubicBezTo>
                      <a:cubicBezTo>
                        <a:pt x="536" y="524"/>
                        <a:pt x="815" y="421"/>
                        <a:pt x="1090" y="311"/>
                      </a:cubicBezTo>
                      <a:cubicBezTo>
                        <a:pt x="1253" y="246"/>
                        <a:pt x="1205" y="0"/>
                        <a:pt x="1062" y="0"/>
                      </a:cubicBezTo>
                      <a:close/>
                    </a:path>
                  </a:pathLst>
                </a:custGeom>
                <a:solidFill>
                  <a:srgbClr val="CA67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87" name="Google Shape;1686;p20">
                  <a:extLst>
                    <a:ext uri="{FF2B5EF4-FFF2-40B4-BE49-F238E27FC236}">
                      <a16:creationId xmlns:a16="http://schemas.microsoft.com/office/drawing/2014/main" id="{CBD79296-5486-48DC-98F2-4E55EB0A5903}"/>
                    </a:ext>
                  </a:extLst>
                </p:cNvPr>
                <p:cNvSpPr/>
                <p:nvPr/>
              </p:nvSpPr>
              <p:spPr>
                <a:xfrm flipH="1">
                  <a:off x="5962801" y="3416923"/>
                  <a:ext cx="263198" cy="192349"/>
                </a:xfrm>
                <a:custGeom>
                  <a:avLst/>
                  <a:gdLst/>
                  <a:ahLst/>
                  <a:cxnLst/>
                  <a:rect l="l" t="t" r="r" b="b"/>
                  <a:pathLst>
                    <a:path w="5209" h="3807" extrusionOk="0">
                      <a:moveTo>
                        <a:pt x="255" y="1"/>
                      </a:moveTo>
                      <a:lnTo>
                        <a:pt x="255" y="1"/>
                      </a:lnTo>
                      <a:cubicBezTo>
                        <a:pt x="451" y="627"/>
                        <a:pt x="1067" y="1001"/>
                        <a:pt x="1541" y="1455"/>
                      </a:cubicBezTo>
                      <a:cubicBezTo>
                        <a:pt x="1651" y="1563"/>
                        <a:pt x="1765" y="1714"/>
                        <a:pt x="1706" y="1858"/>
                      </a:cubicBezTo>
                      <a:cubicBezTo>
                        <a:pt x="1672" y="1934"/>
                        <a:pt x="1597" y="1985"/>
                        <a:pt x="1521" y="2013"/>
                      </a:cubicBezTo>
                      <a:cubicBezTo>
                        <a:pt x="1436" y="2045"/>
                        <a:pt x="1348" y="2057"/>
                        <a:pt x="1258" y="2057"/>
                      </a:cubicBezTo>
                      <a:cubicBezTo>
                        <a:pt x="953" y="2057"/>
                        <a:pt x="628" y="1915"/>
                        <a:pt x="331" y="1915"/>
                      </a:cubicBezTo>
                      <a:cubicBezTo>
                        <a:pt x="215" y="1915"/>
                        <a:pt x="104" y="1936"/>
                        <a:pt x="0" y="1996"/>
                      </a:cubicBezTo>
                      <a:cubicBezTo>
                        <a:pt x="1268" y="3149"/>
                        <a:pt x="2974" y="3806"/>
                        <a:pt x="4688" y="3806"/>
                      </a:cubicBezTo>
                      <a:cubicBezTo>
                        <a:pt x="4731" y="3806"/>
                        <a:pt x="4775" y="3806"/>
                        <a:pt x="4819" y="3805"/>
                      </a:cubicBezTo>
                      <a:cubicBezTo>
                        <a:pt x="4977" y="3802"/>
                        <a:pt x="5183" y="3754"/>
                        <a:pt x="5208" y="3595"/>
                      </a:cubicBezTo>
                      <a:lnTo>
                        <a:pt x="4956" y="461"/>
                      </a:lnTo>
                      <a:cubicBezTo>
                        <a:pt x="4429" y="573"/>
                        <a:pt x="3890" y="628"/>
                        <a:pt x="3350" y="628"/>
                      </a:cubicBezTo>
                      <a:cubicBezTo>
                        <a:pt x="2291" y="628"/>
                        <a:pt x="1231" y="416"/>
                        <a:pt x="255" y="1"/>
                      </a:cubicBezTo>
                      <a:close/>
                    </a:path>
                  </a:pathLst>
                </a:custGeom>
                <a:solidFill>
                  <a:srgbClr val="CA67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88" name="Google Shape;1687;p20">
                  <a:extLst>
                    <a:ext uri="{FF2B5EF4-FFF2-40B4-BE49-F238E27FC236}">
                      <a16:creationId xmlns:a16="http://schemas.microsoft.com/office/drawing/2014/main" id="{FDE49A59-5656-4659-9A6D-55FC58F32A81}"/>
                    </a:ext>
                  </a:extLst>
                </p:cNvPr>
                <p:cNvSpPr/>
                <p:nvPr/>
              </p:nvSpPr>
              <p:spPr>
                <a:xfrm flipH="1">
                  <a:off x="5091641" y="2357100"/>
                  <a:ext cx="653321" cy="536980"/>
                </a:xfrm>
                <a:custGeom>
                  <a:avLst/>
                  <a:gdLst/>
                  <a:ahLst/>
                  <a:cxnLst/>
                  <a:rect l="l" t="t" r="r" b="b"/>
                  <a:pathLst>
                    <a:path w="12930" h="10628" extrusionOk="0">
                      <a:moveTo>
                        <a:pt x="9315" y="1"/>
                      </a:moveTo>
                      <a:cubicBezTo>
                        <a:pt x="8929" y="1"/>
                        <a:pt x="8523" y="173"/>
                        <a:pt x="8238" y="443"/>
                      </a:cubicBezTo>
                      <a:cubicBezTo>
                        <a:pt x="7774" y="886"/>
                        <a:pt x="7550" y="1516"/>
                        <a:pt x="7340" y="2121"/>
                      </a:cubicBezTo>
                      <a:cubicBezTo>
                        <a:pt x="7460" y="1356"/>
                        <a:pt x="6732" y="619"/>
                        <a:pt x="5972" y="619"/>
                      </a:cubicBezTo>
                      <a:cubicBezTo>
                        <a:pt x="5902" y="619"/>
                        <a:pt x="5832" y="626"/>
                        <a:pt x="5762" y="639"/>
                      </a:cubicBezTo>
                      <a:cubicBezTo>
                        <a:pt x="4929" y="794"/>
                        <a:pt x="4392" y="1784"/>
                        <a:pt x="4661" y="2589"/>
                      </a:cubicBezTo>
                      <a:cubicBezTo>
                        <a:pt x="4430" y="2180"/>
                        <a:pt x="4203" y="1774"/>
                        <a:pt x="3976" y="1368"/>
                      </a:cubicBezTo>
                      <a:cubicBezTo>
                        <a:pt x="3894" y="1221"/>
                        <a:pt x="3787" y="1059"/>
                        <a:pt x="3619" y="1045"/>
                      </a:cubicBezTo>
                      <a:cubicBezTo>
                        <a:pt x="3611" y="1044"/>
                        <a:pt x="3604" y="1044"/>
                        <a:pt x="3597" y="1044"/>
                      </a:cubicBezTo>
                      <a:cubicBezTo>
                        <a:pt x="3488" y="1044"/>
                        <a:pt x="3386" y="1111"/>
                        <a:pt x="3292" y="1175"/>
                      </a:cubicBezTo>
                      <a:cubicBezTo>
                        <a:pt x="2831" y="1499"/>
                        <a:pt x="2349" y="1843"/>
                        <a:pt x="2085" y="2342"/>
                      </a:cubicBezTo>
                      <a:cubicBezTo>
                        <a:pt x="1870" y="2747"/>
                        <a:pt x="1845" y="3286"/>
                        <a:pt x="2085" y="3657"/>
                      </a:cubicBezTo>
                      <a:lnTo>
                        <a:pt x="2085" y="3657"/>
                      </a:lnTo>
                      <a:cubicBezTo>
                        <a:pt x="1940" y="3557"/>
                        <a:pt x="1758" y="3508"/>
                        <a:pt x="1572" y="3508"/>
                      </a:cubicBezTo>
                      <a:cubicBezTo>
                        <a:pt x="1304" y="3508"/>
                        <a:pt x="1028" y="3610"/>
                        <a:pt x="843" y="3804"/>
                      </a:cubicBezTo>
                      <a:cubicBezTo>
                        <a:pt x="455" y="4209"/>
                        <a:pt x="420" y="4860"/>
                        <a:pt x="612" y="5385"/>
                      </a:cubicBezTo>
                      <a:cubicBezTo>
                        <a:pt x="801" y="5915"/>
                        <a:pt x="1180" y="6352"/>
                        <a:pt x="1552" y="6772"/>
                      </a:cubicBezTo>
                      <a:cubicBezTo>
                        <a:pt x="1418" y="6658"/>
                        <a:pt x="1258" y="6608"/>
                        <a:pt x="1092" y="6608"/>
                      </a:cubicBezTo>
                      <a:cubicBezTo>
                        <a:pt x="641" y="6608"/>
                        <a:pt x="155" y="6984"/>
                        <a:pt x="90" y="7460"/>
                      </a:cubicBezTo>
                      <a:cubicBezTo>
                        <a:pt x="1" y="8110"/>
                        <a:pt x="499" y="8725"/>
                        <a:pt x="1098" y="8994"/>
                      </a:cubicBezTo>
                      <a:cubicBezTo>
                        <a:pt x="1618" y="9226"/>
                        <a:pt x="2197" y="9257"/>
                        <a:pt x="2769" y="9257"/>
                      </a:cubicBezTo>
                      <a:cubicBezTo>
                        <a:pt x="2845" y="9257"/>
                        <a:pt x="2920" y="9257"/>
                        <a:pt x="2995" y="9256"/>
                      </a:cubicBezTo>
                      <a:lnTo>
                        <a:pt x="2995" y="9256"/>
                      </a:lnTo>
                      <a:cubicBezTo>
                        <a:pt x="2422" y="9270"/>
                        <a:pt x="1869" y="9640"/>
                        <a:pt x="1644" y="10167"/>
                      </a:cubicBezTo>
                      <a:cubicBezTo>
                        <a:pt x="2186" y="10488"/>
                        <a:pt x="2809" y="10628"/>
                        <a:pt x="3441" y="10628"/>
                      </a:cubicBezTo>
                      <a:cubicBezTo>
                        <a:pt x="3905" y="10628"/>
                        <a:pt x="4375" y="10552"/>
                        <a:pt x="4819" y="10418"/>
                      </a:cubicBezTo>
                      <a:cubicBezTo>
                        <a:pt x="5865" y="10105"/>
                        <a:pt x="6794" y="9489"/>
                        <a:pt x="7674" y="8843"/>
                      </a:cubicBezTo>
                      <a:lnTo>
                        <a:pt x="9590" y="8533"/>
                      </a:lnTo>
                      <a:cubicBezTo>
                        <a:pt x="10828" y="8120"/>
                        <a:pt x="11912" y="7254"/>
                        <a:pt x="12586" y="6136"/>
                      </a:cubicBezTo>
                      <a:cubicBezTo>
                        <a:pt x="12771" y="5830"/>
                        <a:pt x="12930" y="5441"/>
                        <a:pt x="12765" y="5121"/>
                      </a:cubicBezTo>
                      <a:cubicBezTo>
                        <a:pt x="12642" y="4878"/>
                        <a:pt x="12358" y="4759"/>
                        <a:pt x="12078" y="4759"/>
                      </a:cubicBezTo>
                      <a:cubicBezTo>
                        <a:pt x="12021" y="4759"/>
                        <a:pt x="11964" y="4764"/>
                        <a:pt x="11909" y="4774"/>
                      </a:cubicBezTo>
                      <a:cubicBezTo>
                        <a:pt x="11585" y="4828"/>
                        <a:pt x="11299" y="5021"/>
                        <a:pt x="11028" y="5207"/>
                      </a:cubicBezTo>
                      <a:cubicBezTo>
                        <a:pt x="11276" y="4907"/>
                        <a:pt x="11647" y="4753"/>
                        <a:pt x="11981" y="4553"/>
                      </a:cubicBezTo>
                      <a:cubicBezTo>
                        <a:pt x="12314" y="4358"/>
                        <a:pt x="12644" y="4075"/>
                        <a:pt x="12696" y="3690"/>
                      </a:cubicBezTo>
                      <a:cubicBezTo>
                        <a:pt x="12740" y="3365"/>
                        <a:pt x="12457" y="3012"/>
                        <a:pt x="12158" y="3012"/>
                      </a:cubicBezTo>
                      <a:cubicBezTo>
                        <a:pt x="12132" y="3012"/>
                        <a:pt x="12105" y="3015"/>
                        <a:pt x="12078" y="3021"/>
                      </a:cubicBezTo>
                      <a:lnTo>
                        <a:pt x="12078" y="3021"/>
                      </a:lnTo>
                      <a:cubicBezTo>
                        <a:pt x="12751" y="2741"/>
                        <a:pt x="12825" y="1597"/>
                        <a:pt x="12187" y="1203"/>
                      </a:cubicBezTo>
                      <a:cubicBezTo>
                        <a:pt x="12028" y="1106"/>
                        <a:pt x="11850" y="1063"/>
                        <a:pt x="11670" y="1063"/>
                      </a:cubicBezTo>
                      <a:cubicBezTo>
                        <a:pt x="11097" y="1063"/>
                        <a:pt x="10502" y="1508"/>
                        <a:pt x="10415" y="2097"/>
                      </a:cubicBezTo>
                      <a:cubicBezTo>
                        <a:pt x="10488" y="1430"/>
                        <a:pt x="10509" y="643"/>
                        <a:pt x="9985" y="223"/>
                      </a:cubicBezTo>
                      <a:cubicBezTo>
                        <a:pt x="9793" y="69"/>
                        <a:pt x="9558" y="1"/>
                        <a:pt x="9315" y="1"/>
                      </a:cubicBezTo>
                      <a:close/>
                    </a:path>
                  </a:pathLst>
                </a:custGeom>
                <a:solidFill>
                  <a:srgbClr val="3220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grpSp>
        <p:sp>
          <p:nvSpPr>
            <p:cNvPr id="35" name="Rectángulo 34"/>
            <p:cNvSpPr/>
            <p:nvPr/>
          </p:nvSpPr>
          <p:spPr>
            <a:xfrm>
              <a:off x="1442516" y="5890190"/>
              <a:ext cx="52696" cy="439146"/>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1400"/>
            </a:p>
          </p:txBody>
        </p:sp>
        <p:sp>
          <p:nvSpPr>
            <p:cNvPr id="36" name="Rectángulo 35"/>
            <p:cNvSpPr/>
            <p:nvPr/>
          </p:nvSpPr>
          <p:spPr>
            <a:xfrm>
              <a:off x="1439360" y="4817966"/>
              <a:ext cx="52696" cy="439146"/>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1400"/>
            </a:p>
          </p:txBody>
        </p:sp>
        <p:sp>
          <p:nvSpPr>
            <p:cNvPr id="37" name="Rectángulo 36"/>
            <p:cNvSpPr/>
            <p:nvPr/>
          </p:nvSpPr>
          <p:spPr>
            <a:xfrm>
              <a:off x="1442516" y="5341821"/>
              <a:ext cx="52696" cy="439146"/>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1400"/>
            </a:p>
          </p:txBody>
        </p:sp>
        <p:sp>
          <p:nvSpPr>
            <p:cNvPr id="38" name="Rectángulo 37"/>
            <p:cNvSpPr/>
            <p:nvPr/>
          </p:nvSpPr>
          <p:spPr>
            <a:xfrm>
              <a:off x="1529404" y="4817966"/>
              <a:ext cx="52696" cy="439146"/>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1400"/>
            </a:p>
          </p:txBody>
        </p:sp>
        <p:sp>
          <p:nvSpPr>
            <p:cNvPr id="39" name="Rectángulo 38"/>
            <p:cNvSpPr/>
            <p:nvPr/>
          </p:nvSpPr>
          <p:spPr>
            <a:xfrm>
              <a:off x="1439360" y="4266510"/>
              <a:ext cx="52696" cy="439146"/>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1400"/>
            </a:p>
          </p:txBody>
        </p:sp>
        <p:sp>
          <p:nvSpPr>
            <p:cNvPr id="40" name="Rectángulo 39"/>
            <p:cNvSpPr/>
            <p:nvPr/>
          </p:nvSpPr>
          <p:spPr>
            <a:xfrm>
              <a:off x="1529271" y="4266510"/>
              <a:ext cx="52696" cy="439146"/>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1400"/>
            </a:p>
          </p:txBody>
        </p:sp>
        <p:sp>
          <p:nvSpPr>
            <p:cNvPr id="41" name="Rectángulo 40"/>
            <p:cNvSpPr/>
            <p:nvPr/>
          </p:nvSpPr>
          <p:spPr>
            <a:xfrm>
              <a:off x="1619182" y="4266510"/>
              <a:ext cx="52696" cy="439146"/>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1400"/>
            </a:p>
          </p:txBody>
        </p:sp>
        <p:sp>
          <p:nvSpPr>
            <p:cNvPr id="42" name="Rectángulo 41"/>
            <p:cNvSpPr/>
            <p:nvPr/>
          </p:nvSpPr>
          <p:spPr>
            <a:xfrm>
              <a:off x="1709093" y="4266510"/>
              <a:ext cx="52696" cy="439146"/>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1400"/>
            </a:p>
          </p:txBody>
        </p:sp>
        <p:sp>
          <p:nvSpPr>
            <p:cNvPr id="43" name="Rectángulo 42"/>
            <p:cNvSpPr/>
            <p:nvPr/>
          </p:nvSpPr>
          <p:spPr>
            <a:xfrm>
              <a:off x="1799004" y="4266510"/>
              <a:ext cx="52696" cy="439146"/>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1400"/>
            </a:p>
          </p:txBody>
        </p:sp>
        <p:sp>
          <p:nvSpPr>
            <p:cNvPr id="44" name="Rectángulo 43"/>
            <p:cNvSpPr/>
            <p:nvPr/>
          </p:nvSpPr>
          <p:spPr>
            <a:xfrm>
              <a:off x="1444605" y="3726810"/>
              <a:ext cx="52696" cy="439146"/>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1400"/>
            </a:p>
          </p:txBody>
        </p:sp>
        <p:sp>
          <p:nvSpPr>
            <p:cNvPr id="45" name="Rectángulo 44"/>
            <p:cNvSpPr/>
            <p:nvPr/>
          </p:nvSpPr>
          <p:spPr>
            <a:xfrm>
              <a:off x="1531861" y="3726810"/>
              <a:ext cx="52696" cy="439146"/>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1400"/>
            </a:p>
          </p:txBody>
        </p:sp>
        <p:sp>
          <p:nvSpPr>
            <p:cNvPr id="46" name="Rectángulo 45"/>
            <p:cNvSpPr/>
            <p:nvPr/>
          </p:nvSpPr>
          <p:spPr>
            <a:xfrm>
              <a:off x="1619117" y="3726810"/>
              <a:ext cx="52696" cy="439146"/>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1400"/>
            </a:p>
          </p:txBody>
        </p:sp>
        <p:sp>
          <p:nvSpPr>
            <p:cNvPr id="47" name="Rectángulo 46"/>
            <p:cNvSpPr/>
            <p:nvPr/>
          </p:nvSpPr>
          <p:spPr>
            <a:xfrm>
              <a:off x="1706373" y="3726810"/>
              <a:ext cx="52696" cy="439146"/>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1400"/>
            </a:p>
          </p:txBody>
        </p:sp>
        <p:sp>
          <p:nvSpPr>
            <p:cNvPr id="48" name="Rectángulo 47"/>
            <p:cNvSpPr/>
            <p:nvPr/>
          </p:nvSpPr>
          <p:spPr>
            <a:xfrm>
              <a:off x="1793629" y="3726810"/>
              <a:ext cx="52696" cy="439146"/>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1400"/>
            </a:p>
          </p:txBody>
        </p:sp>
        <p:sp>
          <p:nvSpPr>
            <p:cNvPr id="49" name="Rectángulo 48"/>
            <p:cNvSpPr/>
            <p:nvPr/>
          </p:nvSpPr>
          <p:spPr>
            <a:xfrm>
              <a:off x="1439360" y="3190255"/>
              <a:ext cx="52696" cy="439146"/>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1400"/>
            </a:p>
          </p:txBody>
        </p:sp>
        <p:sp>
          <p:nvSpPr>
            <p:cNvPr id="50" name="Rectángulo 49"/>
            <p:cNvSpPr/>
            <p:nvPr/>
          </p:nvSpPr>
          <p:spPr>
            <a:xfrm>
              <a:off x="1531161" y="3190255"/>
              <a:ext cx="52696" cy="439146"/>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1400"/>
            </a:p>
          </p:txBody>
        </p:sp>
        <p:sp>
          <p:nvSpPr>
            <p:cNvPr id="51" name="Rectángulo 50"/>
            <p:cNvSpPr/>
            <p:nvPr/>
          </p:nvSpPr>
          <p:spPr>
            <a:xfrm>
              <a:off x="1622962" y="3190255"/>
              <a:ext cx="52696" cy="439146"/>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1400"/>
            </a:p>
          </p:txBody>
        </p:sp>
        <p:sp>
          <p:nvSpPr>
            <p:cNvPr id="52" name="Rectángulo 51"/>
            <p:cNvSpPr/>
            <p:nvPr/>
          </p:nvSpPr>
          <p:spPr>
            <a:xfrm>
              <a:off x="1714763" y="3190255"/>
              <a:ext cx="52696" cy="439146"/>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1400"/>
            </a:p>
          </p:txBody>
        </p:sp>
        <p:sp>
          <p:nvSpPr>
            <p:cNvPr id="53" name="Rectángulo 52"/>
            <p:cNvSpPr/>
            <p:nvPr/>
          </p:nvSpPr>
          <p:spPr>
            <a:xfrm>
              <a:off x="1806564" y="3190255"/>
              <a:ext cx="52696" cy="439146"/>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1400"/>
            </a:p>
          </p:txBody>
        </p:sp>
        <p:sp>
          <p:nvSpPr>
            <p:cNvPr id="54" name="Rectángulo 53"/>
            <p:cNvSpPr/>
            <p:nvPr/>
          </p:nvSpPr>
          <p:spPr>
            <a:xfrm>
              <a:off x="1898365" y="3190255"/>
              <a:ext cx="52696" cy="439146"/>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1400"/>
            </a:p>
          </p:txBody>
        </p:sp>
        <p:sp>
          <p:nvSpPr>
            <p:cNvPr id="55" name="Rectángulo 54"/>
            <p:cNvSpPr/>
            <p:nvPr/>
          </p:nvSpPr>
          <p:spPr>
            <a:xfrm>
              <a:off x="1990166" y="3190255"/>
              <a:ext cx="52696" cy="439146"/>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1400"/>
            </a:p>
          </p:txBody>
        </p:sp>
        <p:sp>
          <p:nvSpPr>
            <p:cNvPr id="56" name="Rectángulo 55"/>
            <p:cNvSpPr/>
            <p:nvPr/>
          </p:nvSpPr>
          <p:spPr>
            <a:xfrm>
              <a:off x="2081967" y="3190255"/>
              <a:ext cx="52696" cy="439146"/>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1400"/>
            </a:p>
          </p:txBody>
        </p:sp>
        <p:sp>
          <p:nvSpPr>
            <p:cNvPr id="57" name="Rectángulo 56"/>
            <p:cNvSpPr/>
            <p:nvPr/>
          </p:nvSpPr>
          <p:spPr>
            <a:xfrm>
              <a:off x="2173768" y="3190255"/>
              <a:ext cx="52696" cy="439146"/>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1400"/>
            </a:p>
          </p:txBody>
        </p:sp>
        <p:sp>
          <p:nvSpPr>
            <p:cNvPr id="58" name="Rectángulo 57"/>
            <p:cNvSpPr/>
            <p:nvPr/>
          </p:nvSpPr>
          <p:spPr>
            <a:xfrm>
              <a:off x="2265569" y="3190255"/>
              <a:ext cx="52696" cy="439146"/>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1400"/>
            </a:p>
          </p:txBody>
        </p:sp>
        <p:sp>
          <p:nvSpPr>
            <p:cNvPr id="59" name="Rectángulo 58"/>
            <p:cNvSpPr/>
            <p:nvPr/>
          </p:nvSpPr>
          <p:spPr>
            <a:xfrm>
              <a:off x="2357370" y="3190255"/>
              <a:ext cx="52696" cy="439146"/>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1400"/>
            </a:p>
          </p:txBody>
        </p:sp>
        <p:sp>
          <p:nvSpPr>
            <p:cNvPr id="60" name="Rectángulo 59"/>
            <p:cNvSpPr/>
            <p:nvPr/>
          </p:nvSpPr>
          <p:spPr>
            <a:xfrm>
              <a:off x="2449171" y="3190255"/>
              <a:ext cx="52696" cy="439146"/>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1400"/>
            </a:p>
          </p:txBody>
        </p:sp>
        <p:sp>
          <p:nvSpPr>
            <p:cNvPr id="61" name="Rectángulo 60"/>
            <p:cNvSpPr/>
            <p:nvPr/>
          </p:nvSpPr>
          <p:spPr>
            <a:xfrm>
              <a:off x="2540972" y="3190255"/>
              <a:ext cx="52696" cy="439146"/>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1400"/>
            </a:p>
          </p:txBody>
        </p:sp>
        <p:sp>
          <p:nvSpPr>
            <p:cNvPr id="62" name="Rectángulo 61"/>
            <p:cNvSpPr/>
            <p:nvPr/>
          </p:nvSpPr>
          <p:spPr>
            <a:xfrm>
              <a:off x="2632773" y="3190255"/>
              <a:ext cx="52696" cy="439146"/>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1400"/>
            </a:p>
          </p:txBody>
        </p:sp>
        <p:sp>
          <p:nvSpPr>
            <p:cNvPr id="63" name="Rectángulo 62"/>
            <p:cNvSpPr/>
            <p:nvPr/>
          </p:nvSpPr>
          <p:spPr>
            <a:xfrm>
              <a:off x="2724574" y="3190255"/>
              <a:ext cx="52696" cy="439146"/>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1400"/>
            </a:p>
          </p:txBody>
        </p:sp>
        <p:sp>
          <p:nvSpPr>
            <p:cNvPr id="64" name="Rectángulo 63"/>
            <p:cNvSpPr/>
            <p:nvPr/>
          </p:nvSpPr>
          <p:spPr>
            <a:xfrm>
              <a:off x="2816376" y="3190255"/>
              <a:ext cx="52696" cy="439146"/>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1400"/>
            </a:p>
          </p:txBody>
        </p:sp>
        <p:sp>
          <p:nvSpPr>
            <p:cNvPr id="65" name="Rectángulo 64"/>
            <p:cNvSpPr/>
            <p:nvPr/>
          </p:nvSpPr>
          <p:spPr>
            <a:xfrm>
              <a:off x="1530699" y="5341821"/>
              <a:ext cx="52696" cy="439146"/>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1400"/>
            </a:p>
          </p:txBody>
        </p:sp>
        <p:sp>
          <p:nvSpPr>
            <p:cNvPr id="66" name="Rectángulo 65"/>
            <p:cNvSpPr/>
            <p:nvPr/>
          </p:nvSpPr>
          <p:spPr>
            <a:xfrm>
              <a:off x="1619448" y="4817966"/>
              <a:ext cx="52696" cy="439146"/>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1400"/>
            </a:p>
          </p:txBody>
        </p:sp>
        <p:sp>
          <p:nvSpPr>
            <p:cNvPr id="67" name="Rectángulo 66"/>
            <p:cNvSpPr/>
            <p:nvPr/>
          </p:nvSpPr>
          <p:spPr>
            <a:xfrm>
              <a:off x="1888914" y="4266510"/>
              <a:ext cx="52696" cy="439146"/>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1400"/>
            </a:p>
          </p:txBody>
        </p:sp>
        <p:sp>
          <p:nvSpPr>
            <p:cNvPr id="68" name="Rectángulo 67"/>
            <p:cNvSpPr/>
            <p:nvPr/>
          </p:nvSpPr>
          <p:spPr>
            <a:xfrm>
              <a:off x="1880885" y="3726810"/>
              <a:ext cx="52696" cy="439146"/>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1400"/>
            </a:p>
          </p:txBody>
        </p:sp>
        <p:sp>
          <p:nvSpPr>
            <p:cNvPr id="69" name="Rectángulo 68"/>
            <p:cNvSpPr/>
            <p:nvPr/>
          </p:nvSpPr>
          <p:spPr>
            <a:xfrm>
              <a:off x="1968141" y="3726810"/>
              <a:ext cx="52696" cy="439146"/>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1400"/>
            </a:p>
          </p:txBody>
        </p:sp>
        <p:sp>
          <p:nvSpPr>
            <p:cNvPr id="70" name="Rectángulo 69"/>
            <p:cNvSpPr/>
            <p:nvPr/>
          </p:nvSpPr>
          <p:spPr>
            <a:xfrm>
              <a:off x="2055399" y="3726810"/>
              <a:ext cx="52696" cy="439146"/>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1400"/>
            </a:p>
          </p:txBody>
        </p:sp>
        <p:sp>
          <p:nvSpPr>
            <p:cNvPr id="71" name="Rectángulo 70"/>
            <p:cNvSpPr/>
            <p:nvPr/>
          </p:nvSpPr>
          <p:spPr>
            <a:xfrm>
              <a:off x="1448958" y="2650024"/>
              <a:ext cx="52696" cy="439146"/>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1400"/>
            </a:p>
          </p:txBody>
        </p:sp>
        <p:sp>
          <p:nvSpPr>
            <p:cNvPr id="72" name="Rectángulo 71"/>
            <p:cNvSpPr/>
            <p:nvPr/>
          </p:nvSpPr>
          <p:spPr>
            <a:xfrm>
              <a:off x="1541063" y="2650024"/>
              <a:ext cx="52696" cy="439146"/>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1400"/>
            </a:p>
          </p:txBody>
        </p:sp>
        <p:sp>
          <p:nvSpPr>
            <p:cNvPr id="73" name="Rectángulo 72"/>
            <p:cNvSpPr/>
            <p:nvPr/>
          </p:nvSpPr>
          <p:spPr>
            <a:xfrm>
              <a:off x="1633168" y="2650024"/>
              <a:ext cx="52696" cy="439146"/>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1400"/>
            </a:p>
          </p:txBody>
        </p:sp>
        <p:sp>
          <p:nvSpPr>
            <p:cNvPr id="74" name="Rectángulo 73"/>
            <p:cNvSpPr/>
            <p:nvPr/>
          </p:nvSpPr>
          <p:spPr>
            <a:xfrm>
              <a:off x="1725273" y="2650024"/>
              <a:ext cx="52696" cy="439146"/>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1400"/>
            </a:p>
          </p:txBody>
        </p:sp>
        <p:sp>
          <p:nvSpPr>
            <p:cNvPr id="75" name="Rectángulo 74"/>
            <p:cNvSpPr/>
            <p:nvPr/>
          </p:nvSpPr>
          <p:spPr>
            <a:xfrm>
              <a:off x="1817378" y="2650024"/>
              <a:ext cx="52696" cy="439146"/>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1400"/>
            </a:p>
          </p:txBody>
        </p:sp>
        <p:sp>
          <p:nvSpPr>
            <p:cNvPr id="76" name="Rectángulo 75"/>
            <p:cNvSpPr/>
            <p:nvPr/>
          </p:nvSpPr>
          <p:spPr>
            <a:xfrm>
              <a:off x="1909483" y="2650024"/>
              <a:ext cx="52696" cy="439146"/>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1400"/>
            </a:p>
          </p:txBody>
        </p:sp>
        <p:sp>
          <p:nvSpPr>
            <p:cNvPr id="77" name="Rectángulo 76"/>
            <p:cNvSpPr/>
            <p:nvPr/>
          </p:nvSpPr>
          <p:spPr>
            <a:xfrm>
              <a:off x="2001588" y="2650024"/>
              <a:ext cx="52696" cy="439146"/>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1400"/>
            </a:p>
          </p:txBody>
        </p:sp>
        <p:sp>
          <p:nvSpPr>
            <p:cNvPr id="78" name="Rectángulo 77"/>
            <p:cNvSpPr/>
            <p:nvPr/>
          </p:nvSpPr>
          <p:spPr>
            <a:xfrm>
              <a:off x="2093693" y="2650024"/>
              <a:ext cx="52696" cy="439146"/>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1400"/>
            </a:p>
          </p:txBody>
        </p:sp>
        <p:sp>
          <p:nvSpPr>
            <p:cNvPr id="79" name="Rectángulo 78"/>
            <p:cNvSpPr/>
            <p:nvPr/>
          </p:nvSpPr>
          <p:spPr>
            <a:xfrm>
              <a:off x="2185798" y="2650024"/>
              <a:ext cx="52696" cy="439146"/>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1400"/>
            </a:p>
          </p:txBody>
        </p:sp>
        <p:sp>
          <p:nvSpPr>
            <p:cNvPr id="80" name="Rectángulo 79"/>
            <p:cNvSpPr/>
            <p:nvPr/>
          </p:nvSpPr>
          <p:spPr>
            <a:xfrm>
              <a:off x="2277903" y="2650024"/>
              <a:ext cx="52696" cy="439146"/>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1400"/>
            </a:p>
          </p:txBody>
        </p:sp>
        <p:sp>
          <p:nvSpPr>
            <p:cNvPr id="81" name="Rectángulo 80"/>
            <p:cNvSpPr/>
            <p:nvPr/>
          </p:nvSpPr>
          <p:spPr>
            <a:xfrm>
              <a:off x="2370008" y="2650024"/>
              <a:ext cx="52696" cy="439146"/>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1400"/>
            </a:p>
          </p:txBody>
        </p:sp>
        <p:sp>
          <p:nvSpPr>
            <p:cNvPr id="82" name="Rectángulo 81"/>
            <p:cNvSpPr/>
            <p:nvPr/>
          </p:nvSpPr>
          <p:spPr>
            <a:xfrm>
              <a:off x="2462113" y="2650024"/>
              <a:ext cx="52696" cy="439146"/>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1400"/>
            </a:p>
          </p:txBody>
        </p:sp>
        <p:sp>
          <p:nvSpPr>
            <p:cNvPr id="83" name="Rectángulo 82"/>
            <p:cNvSpPr/>
            <p:nvPr/>
          </p:nvSpPr>
          <p:spPr>
            <a:xfrm>
              <a:off x="2554218" y="2650024"/>
              <a:ext cx="52696" cy="439146"/>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1400"/>
            </a:p>
          </p:txBody>
        </p:sp>
        <p:sp>
          <p:nvSpPr>
            <p:cNvPr id="84" name="Rectángulo 83"/>
            <p:cNvSpPr/>
            <p:nvPr/>
          </p:nvSpPr>
          <p:spPr>
            <a:xfrm>
              <a:off x="2646323" y="2650024"/>
              <a:ext cx="52696" cy="439146"/>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1400"/>
            </a:p>
          </p:txBody>
        </p:sp>
        <p:sp>
          <p:nvSpPr>
            <p:cNvPr id="85" name="Rectángulo 84"/>
            <p:cNvSpPr/>
            <p:nvPr/>
          </p:nvSpPr>
          <p:spPr>
            <a:xfrm>
              <a:off x="2738428" y="2650024"/>
              <a:ext cx="52696" cy="439146"/>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1400"/>
            </a:p>
          </p:txBody>
        </p:sp>
        <p:sp>
          <p:nvSpPr>
            <p:cNvPr id="86" name="Rectángulo 85"/>
            <p:cNvSpPr/>
            <p:nvPr/>
          </p:nvSpPr>
          <p:spPr>
            <a:xfrm>
              <a:off x="2830533" y="2650024"/>
              <a:ext cx="52696" cy="439146"/>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1400"/>
            </a:p>
          </p:txBody>
        </p:sp>
        <p:sp>
          <p:nvSpPr>
            <p:cNvPr id="87" name="Rectángulo 86"/>
            <p:cNvSpPr/>
            <p:nvPr/>
          </p:nvSpPr>
          <p:spPr>
            <a:xfrm>
              <a:off x="2922638" y="2650024"/>
              <a:ext cx="52696" cy="439146"/>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1400"/>
            </a:p>
          </p:txBody>
        </p:sp>
        <p:sp>
          <p:nvSpPr>
            <p:cNvPr id="88" name="Rectángulo 87"/>
            <p:cNvSpPr/>
            <p:nvPr/>
          </p:nvSpPr>
          <p:spPr>
            <a:xfrm>
              <a:off x="3014743" y="2650024"/>
              <a:ext cx="52696" cy="439146"/>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1400"/>
            </a:p>
          </p:txBody>
        </p:sp>
        <p:sp>
          <p:nvSpPr>
            <p:cNvPr id="89" name="Rectángulo 88"/>
            <p:cNvSpPr/>
            <p:nvPr/>
          </p:nvSpPr>
          <p:spPr>
            <a:xfrm>
              <a:off x="3106848" y="2650024"/>
              <a:ext cx="52696" cy="439146"/>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1400"/>
            </a:p>
          </p:txBody>
        </p:sp>
        <p:sp>
          <p:nvSpPr>
            <p:cNvPr id="90" name="Rectángulo 89"/>
            <p:cNvSpPr/>
            <p:nvPr/>
          </p:nvSpPr>
          <p:spPr>
            <a:xfrm>
              <a:off x="3198953" y="2650024"/>
              <a:ext cx="52696" cy="439146"/>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1400"/>
            </a:p>
          </p:txBody>
        </p:sp>
        <p:sp>
          <p:nvSpPr>
            <p:cNvPr id="91" name="Rectángulo 90"/>
            <p:cNvSpPr/>
            <p:nvPr/>
          </p:nvSpPr>
          <p:spPr>
            <a:xfrm>
              <a:off x="3291058" y="2650024"/>
              <a:ext cx="52696" cy="439146"/>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1400"/>
            </a:p>
          </p:txBody>
        </p:sp>
        <p:sp>
          <p:nvSpPr>
            <p:cNvPr id="92" name="Rectángulo 91"/>
            <p:cNvSpPr/>
            <p:nvPr/>
          </p:nvSpPr>
          <p:spPr>
            <a:xfrm>
              <a:off x="3383163" y="2650024"/>
              <a:ext cx="52696" cy="439146"/>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1400"/>
            </a:p>
          </p:txBody>
        </p:sp>
        <p:sp>
          <p:nvSpPr>
            <p:cNvPr id="93" name="Google Shape;1500;p19">
              <a:extLst>
                <a:ext uri="{FF2B5EF4-FFF2-40B4-BE49-F238E27FC236}">
                  <a16:creationId xmlns:a16="http://schemas.microsoft.com/office/drawing/2014/main" id="{0984332F-F074-4DA6-B4D5-429E7024287C}"/>
                </a:ext>
              </a:extLst>
            </p:cNvPr>
            <p:cNvSpPr txBox="1">
              <a:spLocks/>
            </p:cNvSpPr>
            <p:nvPr/>
          </p:nvSpPr>
          <p:spPr>
            <a:xfrm>
              <a:off x="507570" y="2522402"/>
              <a:ext cx="765311" cy="126775"/>
            </a:xfrm>
            <a:prstGeom prst="rect">
              <a:avLst/>
            </a:prstGeom>
          </p:spPr>
          <p:txBody>
            <a:bodyPr spcFirstLastPara="1" wrap="square" lIns="91425" tIns="91425" rIns="91425" bIns="91425"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spcAft>
                  <a:spcPts val="800"/>
                </a:spcAft>
              </a:pPr>
              <a:r>
                <a:rPr lang="es-ES" sz="1400" b="1" dirty="0">
                  <a:latin typeface="Josefin Slab SemiBold" panose="02000000000000000000"/>
                  <a:ea typeface="Calibri" panose="020F0502020204030204" pitchFamily="34" charset="0"/>
                  <a:cs typeface="Times New Roman" panose="02020603050405020304" pitchFamily="18" charset="0"/>
                </a:rPr>
                <a:t>2021</a:t>
              </a:r>
              <a:endParaRPr lang="es-EC" sz="1400" dirty="0">
                <a:effectLst/>
                <a:latin typeface="Josefin Slab SemiBold" panose="02000000000000000000"/>
                <a:ea typeface="Calibri" panose="020F0502020204030204" pitchFamily="34" charset="0"/>
                <a:cs typeface="Times New Roman" panose="02020603050405020304" pitchFamily="18" charset="0"/>
              </a:endParaRPr>
            </a:p>
          </p:txBody>
        </p:sp>
        <p:sp>
          <p:nvSpPr>
            <p:cNvPr id="94" name="Rectángulo 93"/>
            <p:cNvSpPr/>
            <p:nvPr/>
          </p:nvSpPr>
          <p:spPr>
            <a:xfrm>
              <a:off x="1435565" y="2025118"/>
              <a:ext cx="52696" cy="439146"/>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1400"/>
            </a:p>
          </p:txBody>
        </p:sp>
        <p:sp>
          <p:nvSpPr>
            <p:cNvPr id="95" name="Rectángulo 94"/>
            <p:cNvSpPr/>
            <p:nvPr/>
          </p:nvSpPr>
          <p:spPr>
            <a:xfrm>
              <a:off x="1527667" y="2025118"/>
              <a:ext cx="52696" cy="439146"/>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1400"/>
            </a:p>
          </p:txBody>
        </p:sp>
        <p:sp>
          <p:nvSpPr>
            <p:cNvPr id="96" name="Rectángulo 95"/>
            <p:cNvSpPr/>
            <p:nvPr/>
          </p:nvSpPr>
          <p:spPr>
            <a:xfrm>
              <a:off x="1619769" y="2025118"/>
              <a:ext cx="52696" cy="439146"/>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1400"/>
            </a:p>
          </p:txBody>
        </p:sp>
        <p:sp>
          <p:nvSpPr>
            <p:cNvPr id="97" name="Rectángulo 96"/>
            <p:cNvSpPr/>
            <p:nvPr/>
          </p:nvSpPr>
          <p:spPr>
            <a:xfrm>
              <a:off x="1711871" y="2025118"/>
              <a:ext cx="52696" cy="439146"/>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1400"/>
            </a:p>
          </p:txBody>
        </p:sp>
        <p:sp>
          <p:nvSpPr>
            <p:cNvPr id="98" name="Rectángulo 97"/>
            <p:cNvSpPr/>
            <p:nvPr/>
          </p:nvSpPr>
          <p:spPr>
            <a:xfrm>
              <a:off x="1803973" y="2025118"/>
              <a:ext cx="52696" cy="439146"/>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1400"/>
            </a:p>
          </p:txBody>
        </p:sp>
        <p:sp>
          <p:nvSpPr>
            <p:cNvPr id="99" name="Rectángulo 98"/>
            <p:cNvSpPr/>
            <p:nvPr/>
          </p:nvSpPr>
          <p:spPr>
            <a:xfrm>
              <a:off x="1896076" y="2025118"/>
              <a:ext cx="52696" cy="439146"/>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1400"/>
            </a:p>
          </p:txBody>
        </p:sp>
        <p:sp>
          <p:nvSpPr>
            <p:cNvPr id="100" name="Rectángulo 99"/>
            <p:cNvSpPr/>
            <p:nvPr/>
          </p:nvSpPr>
          <p:spPr>
            <a:xfrm>
              <a:off x="1988177" y="2025118"/>
              <a:ext cx="52696" cy="439146"/>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1400"/>
            </a:p>
          </p:txBody>
        </p:sp>
        <p:sp>
          <p:nvSpPr>
            <p:cNvPr id="101" name="Rectángulo 100"/>
            <p:cNvSpPr/>
            <p:nvPr/>
          </p:nvSpPr>
          <p:spPr>
            <a:xfrm>
              <a:off x="2080279" y="2025118"/>
              <a:ext cx="52696" cy="439146"/>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1400"/>
            </a:p>
          </p:txBody>
        </p:sp>
        <p:sp>
          <p:nvSpPr>
            <p:cNvPr id="102" name="Rectángulo 101"/>
            <p:cNvSpPr/>
            <p:nvPr/>
          </p:nvSpPr>
          <p:spPr>
            <a:xfrm>
              <a:off x="2172381" y="2025118"/>
              <a:ext cx="52696" cy="439146"/>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1400"/>
            </a:p>
          </p:txBody>
        </p:sp>
        <p:sp>
          <p:nvSpPr>
            <p:cNvPr id="103" name="Rectángulo 102"/>
            <p:cNvSpPr/>
            <p:nvPr/>
          </p:nvSpPr>
          <p:spPr>
            <a:xfrm>
              <a:off x="2264483" y="2025118"/>
              <a:ext cx="52696" cy="439146"/>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1400"/>
            </a:p>
          </p:txBody>
        </p:sp>
        <p:sp>
          <p:nvSpPr>
            <p:cNvPr id="104" name="Rectángulo 103"/>
            <p:cNvSpPr/>
            <p:nvPr/>
          </p:nvSpPr>
          <p:spPr>
            <a:xfrm>
              <a:off x="2356585" y="2025118"/>
              <a:ext cx="52696" cy="439146"/>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1400"/>
            </a:p>
          </p:txBody>
        </p:sp>
        <p:sp>
          <p:nvSpPr>
            <p:cNvPr id="105" name="Rectángulo 104"/>
            <p:cNvSpPr/>
            <p:nvPr/>
          </p:nvSpPr>
          <p:spPr>
            <a:xfrm>
              <a:off x="2448687" y="2025118"/>
              <a:ext cx="52696" cy="439146"/>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1400"/>
            </a:p>
          </p:txBody>
        </p:sp>
        <p:sp>
          <p:nvSpPr>
            <p:cNvPr id="106" name="Rectángulo 105"/>
            <p:cNvSpPr/>
            <p:nvPr/>
          </p:nvSpPr>
          <p:spPr>
            <a:xfrm>
              <a:off x="2540789" y="2025118"/>
              <a:ext cx="52696" cy="439146"/>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1400"/>
            </a:p>
          </p:txBody>
        </p:sp>
        <p:sp>
          <p:nvSpPr>
            <p:cNvPr id="107" name="Rectángulo 106"/>
            <p:cNvSpPr/>
            <p:nvPr/>
          </p:nvSpPr>
          <p:spPr>
            <a:xfrm>
              <a:off x="2632891" y="2025118"/>
              <a:ext cx="52696" cy="439146"/>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1400"/>
            </a:p>
          </p:txBody>
        </p:sp>
        <p:sp>
          <p:nvSpPr>
            <p:cNvPr id="108" name="Rectángulo 107"/>
            <p:cNvSpPr/>
            <p:nvPr/>
          </p:nvSpPr>
          <p:spPr>
            <a:xfrm>
              <a:off x="2724993" y="2025118"/>
              <a:ext cx="52696" cy="439146"/>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1400"/>
            </a:p>
          </p:txBody>
        </p:sp>
        <p:sp>
          <p:nvSpPr>
            <p:cNvPr id="109" name="Rectángulo 108"/>
            <p:cNvSpPr/>
            <p:nvPr/>
          </p:nvSpPr>
          <p:spPr>
            <a:xfrm>
              <a:off x="2817095" y="2025118"/>
              <a:ext cx="52696" cy="439146"/>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1400"/>
            </a:p>
          </p:txBody>
        </p:sp>
        <p:sp>
          <p:nvSpPr>
            <p:cNvPr id="110" name="Rectángulo 109"/>
            <p:cNvSpPr/>
            <p:nvPr/>
          </p:nvSpPr>
          <p:spPr>
            <a:xfrm>
              <a:off x="2909197" y="2025118"/>
              <a:ext cx="52696" cy="439146"/>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1400"/>
            </a:p>
          </p:txBody>
        </p:sp>
        <p:sp>
          <p:nvSpPr>
            <p:cNvPr id="111" name="Rectángulo 110"/>
            <p:cNvSpPr/>
            <p:nvPr/>
          </p:nvSpPr>
          <p:spPr>
            <a:xfrm>
              <a:off x="3001299" y="2025118"/>
              <a:ext cx="52696" cy="439146"/>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1400"/>
            </a:p>
          </p:txBody>
        </p:sp>
        <p:sp>
          <p:nvSpPr>
            <p:cNvPr id="112" name="Rectángulo 111"/>
            <p:cNvSpPr/>
            <p:nvPr/>
          </p:nvSpPr>
          <p:spPr>
            <a:xfrm>
              <a:off x="3093401" y="2025118"/>
              <a:ext cx="52696" cy="439146"/>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1400"/>
            </a:p>
          </p:txBody>
        </p:sp>
        <p:sp>
          <p:nvSpPr>
            <p:cNvPr id="113" name="Rectángulo 112"/>
            <p:cNvSpPr/>
            <p:nvPr/>
          </p:nvSpPr>
          <p:spPr>
            <a:xfrm>
              <a:off x="3185503" y="2025118"/>
              <a:ext cx="52696" cy="439146"/>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1400"/>
            </a:p>
          </p:txBody>
        </p:sp>
        <p:sp>
          <p:nvSpPr>
            <p:cNvPr id="114" name="Rectángulo 113"/>
            <p:cNvSpPr/>
            <p:nvPr/>
          </p:nvSpPr>
          <p:spPr>
            <a:xfrm>
              <a:off x="3277605" y="2025118"/>
              <a:ext cx="52696" cy="439146"/>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1400"/>
            </a:p>
          </p:txBody>
        </p:sp>
        <p:sp>
          <p:nvSpPr>
            <p:cNvPr id="115" name="Rectángulo 114"/>
            <p:cNvSpPr/>
            <p:nvPr/>
          </p:nvSpPr>
          <p:spPr>
            <a:xfrm>
              <a:off x="3369707" y="2025118"/>
              <a:ext cx="52696" cy="439146"/>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1400"/>
            </a:p>
          </p:txBody>
        </p:sp>
        <p:sp>
          <p:nvSpPr>
            <p:cNvPr id="116" name="Rectángulo 115"/>
            <p:cNvSpPr/>
            <p:nvPr/>
          </p:nvSpPr>
          <p:spPr>
            <a:xfrm>
              <a:off x="3461809" y="2025118"/>
              <a:ext cx="52696" cy="439146"/>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1400"/>
            </a:p>
          </p:txBody>
        </p:sp>
        <p:sp>
          <p:nvSpPr>
            <p:cNvPr id="117" name="Rectángulo 116"/>
            <p:cNvSpPr/>
            <p:nvPr/>
          </p:nvSpPr>
          <p:spPr>
            <a:xfrm>
              <a:off x="3553911" y="2025118"/>
              <a:ext cx="52696" cy="439146"/>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1400"/>
            </a:p>
          </p:txBody>
        </p:sp>
        <p:sp>
          <p:nvSpPr>
            <p:cNvPr id="118" name="Rectángulo 117"/>
            <p:cNvSpPr/>
            <p:nvPr/>
          </p:nvSpPr>
          <p:spPr>
            <a:xfrm>
              <a:off x="3646013" y="2025118"/>
              <a:ext cx="52696" cy="439146"/>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1400"/>
            </a:p>
          </p:txBody>
        </p:sp>
      </p:grpSp>
      <p:sp>
        <p:nvSpPr>
          <p:cNvPr id="10" name="Redondear rectángulo de esquina diagonal 9"/>
          <p:cNvSpPr/>
          <p:nvPr/>
        </p:nvSpPr>
        <p:spPr>
          <a:xfrm>
            <a:off x="2788966" y="3645781"/>
            <a:ext cx="2625961" cy="2123775"/>
          </a:xfrm>
          <a:prstGeom prst="round2DiagRect">
            <a:avLst/>
          </a:prstGeom>
          <a:solidFill>
            <a:schemeClr val="accent6">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s-ES" sz="1400" b="1" dirty="0" smtClean="0">
                <a:solidFill>
                  <a:schemeClr val="tx1"/>
                </a:solidFill>
                <a:latin typeface="Century Gothic" panose="020B0502020202020204" pitchFamily="34" charset="0"/>
                <a:ea typeface="Calibri" panose="020F0502020204030204" pitchFamily="34" charset="0"/>
                <a:cs typeface="Times New Roman" panose="02020603050405020304" pitchFamily="18" charset="0"/>
              </a:rPr>
              <a:t>4 </a:t>
            </a:r>
            <a:r>
              <a:rPr lang="es-ES" sz="1400" b="1" dirty="0">
                <a:solidFill>
                  <a:schemeClr val="tx1"/>
                </a:solidFill>
                <a:latin typeface="Century Gothic" panose="020B0502020202020204" pitchFamily="34" charset="0"/>
                <a:ea typeface="Calibri" panose="020F0502020204030204" pitchFamily="34" charset="0"/>
                <a:cs typeface="Times New Roman" panose="02020603050405020304" pitchFamily="18" charset="0"/>
              </a:rPr>
              <a:t>nuevos convenios </a:t>
            </a:r>
            <a:endParaRPr lang="es-ES" sz="1400" b="1" dirty="0" smtClean="0">
              <a:solidFill>
                <a:schemeClr val="tx1"/>
              </a:solidFill>
              <a:latin typeface="Century Gothic" panose="020B0502020202020204" pitchFamily="34" charset="0"/>
              <a:ea typeface="Calibri" panose="020F0502020204030204" pitchFamily="34" charset="0"/>
              <a:cs typeface="Times New Roman" panose="02020603050405020304" pitchFamily="18" charset="0"/>
            </a:endParaRPr>
          </a:p>
          <a:p>
            <a:pPr algn="ctr"/>
            <a:r>
              <a:rPr lang="es-ES" sz="1400" dirty="0">
                <a:solidFill>
                  <a:schemeClr val="tx1"/>
                </a:solidFill>
                <a:latin typeface="Century Gothic" panose="020B0502020202020204" pitchFamily="34" charset="0"/>
                <a:ea typeface="Calibri" panose="020F0502020204030204" pitchFamily="34" charset="0"/>
                <a:cs typeface="Times New Roman" panose="02020603050405020304" pitchFamily="18" charset="0"/>
              </a:rPr>
              <a:t>En proceso de firma </a:t>
            </a:r>
          </a:p>
          <a:p>
            <a:pPr algn="ctr"/>
            <a:endParaRPr lang="es-ES" sz="1400" b="1" dirty="0" smtClean="0">
              <a:solidFill>
                <a:schemeClr val="tx1"/>
              </a:solidFill>
              <a:latin typeface="Century Gothic" panose="020B0502020202020204" pitchFamily="34" charset="0"/>
              <a:ea typeface="Calibri" panose="020F0502020204030204" pitchFamily="34" charset="0"/>
              <a:cs typeface="Times New Roman" panose="02020603050405020304" pitchFamily="18" charset="0"/>
            </a:endParaRPr>
          </a:p>
          <a:p>
            <a:pPr algn="ctr"/>
            <a:r>
              <a:rPr lang="es-ES" sz="1400" b="1" dirty="0" smtClean="0">
                <a:solidFill>
                  <a:schemeClr val="tx1"/>
                </a:solidFill>
                <a:latin typeface="Century Gothic" panose="020B0502020202020204" pitchFamily="34" charset="0"/>
                <a:ea typeface="Calibri" panose="020F0502020204030204" pitchFamily="34" charset="0"/>
                <a:cs typeface="Times New Roman" panose="02020603050405020304" pitchFamily="18" charset="0"/>
              </a:rPr>
              <a:t>34 </a:t>
            </a:r>
            <a:r>
              <a:rPr lang="es-ES" sz="1400" b="1" dirty="0">
                <a:solidFill>
                  <a:schemeClr val="tx1"/>
                </a:solidFill>
                <a:latin typeface="Century Gothic" panose="020B0502020202020204" pitchFamily="34" charset="0"/>
                <a:ea typeface="Calibri" panose="020F0502020204030204" pitchFamily="34" charset="0"/>
                <a:cs typeface="Times New Roman" panose="02020603050405020304" pitchFamily="18" charset="0"/>
              </a:rPr>
              <a:t>nuevos acercamientos </a:t>
            </a:r>
            <a:endParaRPr lang="es-ES" sz="1400" b="1" dirty="0" smtClean="0">
              <a:solidFill>
                <a:schemeClr val="tx1"/>
              </a:solidFill>
              <a:latin typeface="Century Gothic" panose="020B0502020202020204" pitchFamily="34" charset="0"/>
              <a:ea typeface="Calibri" panose="020F0502020204030204" pitchFamily="34" charset="0"/>
              <a:cs typeface="Times New Roman" panose="02020603050405020304" pitchFamily="18" charset="0"/>
            </a:endParaRPr>
          </a:p>
          <a:p>
            <a:pPr algn="ctr"/>
            <a:r>
              <a:rPr lang="es-ES" sz="1400" dirty="0" smtClean="0">
                <a:solidFill>
                  <a:schemeClr val="tx1"/>
                </a:solidFill>
                <a:latin typeface="Century Gothic" panose="020B0502020202020204" pitchFamily="34" charset="0"/>
                <a:ea typeface="Calibri" panose="020F0502020204030204" pitchFamily="34" charset="0"/>
                <a:cs typeface="Times New Roman" panose="02020603050405020304" pitchFamily="18" charset="0"/>
              </a:rPr>
              <a:t>con </a:t>
            </a:r>
            <a:r>
              <a:rPr lang="es-ES" sz="1400" dirty="0">
                <a:solidFill>
                  <a:schemeClr val="tx1"/>
                </a:solidFill>
                <a:latin typeface="Century Gothic" panose="020B0502020202020204" pitchFamily="34" charset="0"/>
                <a:ea typeface="Calibri" panose="020F0502020204030204" pitchFamily="34" charset="0"/>
                <a:cs typeface="Times New Roman" panose="02020603050405020304" pitchFamily="18" charset="0"/>
              </a:rPr>
              <a:t>actores del Sector privado, Embajadas y Ciudadanía</a:t>
            </a:r>
            <a:r>
              <a:rPr lang="es-ES" sz="1400" dirty="0" smtClean="0">
                <a:solidFill>
                  <a:schemeClr val="tx1"/>
                </a:solidFill>
                <a:latin typeface="Century Gothic" panose="020B0502020202020204" pitchFamily="34" charset="0"/>
                <a:ea typeface="Calibri" panose="020F0502020204030204" pitchFamily="34" charset="0"/>
                <a:cs typeface="Times New Roman" panose="02020603050405020304" pitchFamily="18" charset="0"/>
              </a:rPr>
              <a:t>.</a:t>
            </a:r>
            <a:endParaRPr lang="es-EC" sz="1400" dirty="0">
              <a:solidFill>
                <a:schemeClr val="tx1"/>
              </a:solidFill>
              <a:latin typeface="Century Gothic" panose="020B0502020202020204" pitchFamily="34" charset="0"/>
              <a:ea typeface="Calibri" panose="020F0502020204030204" pitchFamily="34" charset="0"/>
              <a:cs typeface="Times New Roman" panose="02020603050405020304" pitchFamily="18" charset="0"/>
            </a:endParaRPr>
          </a:p>
        </p:txBody>
      </p:sp>
      <p:sp>
        <p:nvSpPr>
          <p:cNvPr id="203" name="Redondear rectángulo de esquina diagonal 202"/>
          <p:cNvSpPr/>
          <p:nvPr/>
        </p:nvSpPr>
        <p:spPr>
          <a:xfrm>
            <a:off x="2763660" y="441188"/>
            <a:ext cx="2651267" cy="2151386"/>
          </a:xfrm>
          <a:prstGeom prst="round2DiagRect">
            <a:avLst/>
          </a:prstGeom>
          <a:solidFill>
            <a:schemeClr val="accent6">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s-ES" sz="1400" b="1" dirty="0">
                <a:solidFill>
                  <a:schemeClr val="tx1"/>
                </a:solidFill>
                <a:latin typeface="Century Gothic" panose="020B0502020202020204" pitchFamily="34" charset="0"/>
                <a:ea typeface="Calibri" panose="020F0502020204030204" pitchFamily="34" charset="0"/>
                <a:cs typeface="Times New Roman" panose="02020603050405020304" pitchFamily="18" charset="0"/>
              </a:rPr>
              <a:t>21 convenios vigentes </a:t>
            </a:r>
            <a:endParaRPr lang="es-ES" sz="1400" b="1" dirty="0" smtClean="0">
              <a:solidFill>
                <a:schemeClr val="tx1"/>
              </a:solidFill>
              <a:latin typeface="Century Gothic" panose="020B0502020202020204" pitchFamily="34" charset="0"/>
              <a:ea typeface="Calibri" panose="020F0502020204030204" pitchFamily="34" charset="0"/>
              <a:cs typeface="Times New Roman" panose="02020603050405020304" pitchFamily="18" charset="0"/>
            </a:endParaRPr>
          </a:p>
          <a:p>
            <a:pPr algn="ctr"/>
            <a:endParaRPr lang="es-ES" sz="1400" b="1" dirty="0">
              <a:solidFill>
                <a:schemeClr val="tx1"/>
              </a:solidFill>
              <a:latin typeface="Century Gothic" panose="020B0502020202020204" pitchFamily="34" charset="0"/>
              <a:ea typeface="Calibri" panose="020F0502020204030204" pitchFamily="34" charset="0"/>
              <a:cs typeface="Times New Roman" panose="02020603050405020304" pitchFamily="18" charset="0"/>
            </a:endParaRPr>
          </a:p>
          <a:p>
            <a:pPr algn="ctr"/>
            <a:r>
              <a:rPr lang="es-ES" sz="1400" dirty="0" smtClean="0">
                <a:solidFill>
                  <a:schemeClr val="tx1"/>
                </a:solidFill>
                <a:latin typeface="Century Gothic" panose="020B0502020202020204" pitchFamily="34" charset="0"/>
                <a:ea typeface="Calibri" panose="020F0502020204030204" pitchFamily="34" charset="0"/>
                <a:cs typeface="Times New Roman" panose="02020603050405020304" pitchFamily="18" charset="0"/>
              </a:rPr>
              <a:t>aproximadamente</a:t>
            </a:r>
            <a:endParaRPr lang="es-ES" sz="1400" dirty="0">
              <a:solidFill>
                <a:schemeClr val="tx1"/>
              </a:solidFill>
              <a:latin typeface="Century Gothic" panose="020B0502020202020204" pitchFamily="34" charset="0"/>
              <a:ea typeface="Calibri" panose="020F0502020204030204" pitchFamily="34" charset="0"/>
              <a:cs typeface="Times New Roman" panose="02020603050405020304" pitchFamily="18" charset="0"/>
            </a:endParaRPr>
          </a:p>
          <a:p>
            <a:pPr algn="ctr"/>
            <a:r>
              <a:rPr lang="es-ES" sz="1400" b="1" dirty="0" smtClean="0">
                <a:solidFill>
                  <a:schemeClr val="tx1"/>
                </a:solidFill>
                <a:latin typeface="Century Gothic" panose="020B0502020202020204" pitchFamily="34" charset="0"/>
                <a:ea typeface="Calibri" panose="020F0502020204030204" pitchFamily="34" charset="0"/>
                <a:cs typeface="Times New Roman" panose="02020603050405020304" pitchFamily="18" charset="0"/>
              </a:rPr>
              <a:t>275.664,78 m2 </a:t>
            </a:r>
          </a:p>
          <a:p>
            <a:pPr algn="ctr"/>
            <a:r>
              <a:rPr lang="es-ES" sz="1400" dirty="0" smtClean="0">
                <a:solidFill>
                  <a:schemeClr val="tx1"/>
                </a:solidFill>
                <a:latin typeface="Century Gothic" panose="020B0502020202020204" pitchFamily="34" charset="0"/>
                <a:ea typeface="Calibri" panose="020F0502020204030204" pitchFamily="34" charset="0"/>
                <a:cs typeface="Times New Roman" panose="02020603050405020304" pitchFamily="18" charset="0"/>
              </a:rPr>
              <a:t>de </a:t>
            </a:r>
            <a:r>
              <a:rPr lang="es-ES" sz="1400" dirty="0">
                <a:solidFill>
                  <a:schemeClr val="tx1"/>
                </a:solidFill>
                <a:latin typeface="Century Gothic" panose="020B0502020202020204" pitchFamily="34" charset="0"/>
                <a:ea typeface="Calibri" panose="020F0502020204030204" pitchFamily="34" charset="0"/>
                <a:cs typeface="Times New Roman" panose="02020603050405020304" pitchFamily="18" charset="0"/>
              </a:rPr>
              <a:t>áreas verdes en adopción</a:t>
            </a:r>
            <a:endParaRPr lang="es-EC" sz="1400" dirty="0">
              <a:solidFill>
                <a:schemeClr val="tx1"/>
              </a:solidFill>
              <a:latin typeface="Century Gothic" panose="020B0502020202020204" pitchFamily="34" charset="0"/>
              <a:ea typeface="Calibri" panose="020F0502020204030204" pitchFamily="34" charset="0"/>
              <a:cs typeface="Times New Roman" panose="02020603050405020304" pitchFamily="18" charset="0"/>
            </a:endParaRPr>
          </a:p>
        </p:txBody>
      </p:sp>
      <p:sp>
        <p:nvSpPr>
          <p:cNvPr id="204" name="Redondear rectángulo de esquina diagonal 203"/>
          <p:cNvSpPr/>
          <p:nvPr/>
        </p:nvSpPr>
        <p:spPr>
          <a:xfrm>
            <a:off x="5760289" y="1782546"/>
            <a:ext cx="2656662" cy="2468371"/>
          </a:xfrm>
          <a:prstGeom prst="round2DiagRect">
            <a:avLst/>
          </a:prstGeom>
          <a:solidFill>
            <a:schemeClr val="accent6">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lnSpc>
                <a:spcPct val="107000"/>
              </a:lnSpc>
            </a:pPr>
            <a:r>
              <a:rPr lang="es-ES" sz="1200" dirty="0">
                <a:solidFill>
                  <a:schemeClr val="tx1"/>
                </a:solidFill>
                <a:latin typeface="Century Gothic" panose="020B0502020202020204" pitchFamily="34" charset="0"/>
                <a:ea typeface="Calibri" panose="020F0502020204030204" pitchFamily="34" charset="0"/>
                <a:cs typeface="Times New Roman" panose="02020603050405020304" pitchFamily="18" charset="0"/>
              </a:rPr>
              <a:t>Desde </a:t>
            </a:r>
            <a:r>
              <a:rPr lang="es-ES" sz="1200" b="1" dirty="0" err="1" smtClean="0">
                <a:solidFill>
                  <a:schemeClr val="tx1"/>
                </a:solidFill>
                <a:latin typeface="Century Gothic" panose="020B0502020202020204" pitchFamily="34" charset="0"/>
                <a:ea typeface="Calibri" panose="020F0502020204030204" pitchFamily="34" charset="0"/>
                <a:cs typeface="Times New Roman" panose="02020603050405020304" pitchFamily="18" charset="0"/>
              </a:rPr>
              <a:t>Sep</a:t>
            </a:r>
            <a:r>
              <a:rPr lang="es-ES" sz="1200" b="1" dirty="0" smtClean="0">
                <a:solidFill>
                  <a:schemeClr val="tx1"/>
                </a:solidFill>
                <a:latin typeface="Century Gothic" panose="020B0502020202020204" pitchFamily="34" charset="0"/>
                <a:ea typeface="Calibri" panose="020F0502020204030204" pitchFamily="34" charset="0"/>
                <a:cs typeface="Times New Roman" panose="02020603050405020304" pitchFamily="18" charset="0"/>
              </a:rPr>
              <a:t>/2020</a:t>
            </a:r>
            <a:r>
              <a:rPr lang="es-ES" sz="1200" dirty="0" smtClean="0">
                <a:solidFill>
                  <a:schemeClr val="tx1"/>
                </a:solidFill>
                <a:latin typeface="Century Gothic" panose="020B0502020202020204" pitchFamily="34" charset="0"/>
                <a:ea typeface="Calibri" panose="020F0502020204030204" pitchFamily="34" charset="0"/>
                <a:cs typeface="Times New Roman" panose="02020603050405020304" pitchFamily="18" charset="0"/>
              </a:rPr>
              <a:t> </a:t>
            </a:r>
          </a:p>
          <a:p>
            <a:pPr algn="just">
              <a:lnSpc>
                <a:spcPct val="107000"/>
              </a:lnSpc>
            </a:pPr>
            <a:r>
              <a:rPr lang="es-ES" sz="1200" dirty="0" smtClean="0">
                <a:solidFill>
                  <a:schemeClr val="tx1"/>
                </a:solidFill>
                <a:latin typeface="Century Gothic" panose="020B0502020202020204" pitchFamily="34" charset="0"/>
                <a:ea typeface="Calibri" panose="020F0502020204030204" pitchFamily="34" charset="0"/>
                <a:cs typeface="Times New Roman" panose="02020603050405020304" pitchFamily="18" charset="0"/>
              </a:rPr>
              <a:t>se </a:t>
            </a:r>
            <a:r>
              <a:rPr lang="es-ES" sz="1200" dirty="0">
                <a:solidFill>
                  <a:schemeClr val="tx1"/>
                </a:solidFill>
                <a:latin typeface="Century Gothic" panose="020B0502020202020204" pitchFamily="34" charset="0"/>
                <a:ea typeface="Calibri" panose="020F0502020204030204" pitchFamily="34" charset="0"/>
                <a:cs typeface="Times New Roman" panose="02020603050405020304" pitchFamily="18" charset="0"/>
              </a:rPr>
              <a:t>han suscrito </a:t>
            </a:r>
            <a:r>
              <a:rPr lang="es-ES" sz="1200" dirty="0" smtClean="0">
                <a:solidFill>
                  <a:schemeClr val="tx1"/>
                </a:solidFill>
                <a:latin typeface="Century Gothic" panose="020B0502020202020204" pitchFamily="34" charset="0"/>
                <a:ea typeface="Calibri" panose="020F0502020204030204" pitchFamily="34" charset="0"/>
                <a:cs typeface="Times New Roman" panose="02020603050405020304" pitchFamily="18" charset="0"/>
              </a:rPr>
              <a:t>     </a:t>
            </a:r>
          </a:p>
          <a:p>
            <a:pPr algn="just">
              <a:lnSpc>
                <a:spcPct val="107000"/>
              </a:lnSpc>
            </a:pPr>
            <a:r>
              <a:rPr lang="es-ES" sz="1200" b="1" dirty="0" smtClean="0">
                <a:solidFill>
                  <a:schemeClr val="tx1"/>
                </a:solidFill>
                <a:latin typeface="Century Gothic" panose="020B0502020202020204" pitchFamily="34" charset="0"/>
                <a:ea typeface="Calibri" panose="020F0502020204030204" pitchFamily="34" charset="0"/>
                <a:cs typeface="Times New Roman" panose="02020603050405020304" pitchFamily="18" charset="0"/>
              </a:rPr>
              <a:t>9 </a:t>
            </a:r>
            <a:r>
              <a:rPr lang="es-ES" sz="1200" b="1" dirty="0">
                <a:solidFill>
                  <a:schemeClr val="tx1"/>
                </a:solidFill>
                <a:latin typeface="Century Gothic" panose="020B0502020202020204" pitchFamily="34" charset="0"/>
                <a:ea typeface="Calibri" panose="020F0502020204030204" pitchFamily="34" charset="0"/>
                <a:cs typeface="Times New Roman" panose="02020603050405020304" pitchFamily="18" charset="0"/>
              </a:rPr>
              <a:t>nuevos convenios</a:t>
            </a:r>
            <a:r>
              <a:rPr lang="es-ES" sz="1200" dirty="0" smtClean="0">
                <a:solidFill>
                  <a:schemeClr val="tx1"/>
                </a:solidFill>
                <a:latin typeface="Century Gothic" panose="020B0502020202020204" pitchFamily="34" charset="0"/>
                <a:ea typeface="Calibri" panose="020F0502020204030204" pitchFamily="34" charset="0"/>
                <a:cs typeface="Times New Roman" panose="02020603050405020304" pitchFamily="18" charset="0"/>
              </a:rPr>
              <a:t>:</a:t>
            </a:r>
          </a:p>
          <a:p>
            <a:pPr algn="just">
              <a:lnSpc>
                <a:spcPct val="107000"/>
              </a:lnSpc>
            </a:pPr>
            <a:endParaRPr lang="es-ES" sz="1200" dirty="0">
              <a:latin typeface="Century Gothic" panose="020B0502020202020204" pitchFamily="34" charset="0"/>
              <a:ea typeface="Calibri" panose="020F0502020204030204" pitchFamily="34" charset="0"/>
              <a:cs typeface="Times New Roman" panose="02020603050405020304" pitchFamily="18" charset="0"/>
            </a:endParaRPr>
          </a:p>
          <a:p>
            <a:pPr marL="285750" indent="-285750">
              <a:lnSpc>
                <a:spcPct val="107000"/>
              </a:lnSpc>
              <a:buFont typeface="Arial" panose="020B0604020202020204" pitchFamily="34" charset="0"/>
              <a:buChar char="•"/>
            </a:pPr>
            <a:r>
              <a:rPr lang="es-ES" sz="1200" dirty="0">
                <a:solidFill>
                  <a:schemeClr val="tx1"/>
                </a:solidFill>
                <a:latin typeface="Century Gothic" panose="020B0502020202020204" pitchFamily="34" charset="0"/>
                <a:ea typeface="Calibri" panose="020F0502020204030204" pitchFamily="34" charset="0"/>
                <a:cs typeface="Times New Roman" panose="02020603050405020304" pitchFamily="18" charset="0"/>
              </a:rPr>
              <a:t>3 corresponde a la adopción de parques, </a:t>
            </a:r>
          </a:p>
          <a:p>
            <a:pPr marL="285750" indent="-285750">
              <a:lnSpc>
                <a:spcPct val="107000"/>
              </a:lnSpc>
              <a:buFont typeface="Arial" panose="020B0604020202020204" pitchFamily="34" charset="0"/>
              <a:buChar char="•"/>
            </a:pPr>
            <a:r>
              <a:rPr lang="es-ES" sz="1200" dirty="0">
                <a:solidFill>
                  <a:schemeClr val="tx1"/>
                </a:solidFill>
                <a:latin typeface="Century Gothic" panose="020B0502020202020204" pitchFamily="34" charset="0"/>
                <a:ea typeface="Calibri" panose="020F0502020204030204" pitchFamily="34" charset="0"/>
                <a:cs typeface="Times New Roman" panose="02020603050405020304" pitchFamily="18" charset="0"/>
              </a:rPr>
              <a:t>5 a parterres, redondeles y </a:t>
            </a:r>
            <a:r>
              <a:rPr lang="es-ES" sz="1200" dirty="0" smtClean="0">
                <a:solidFill>
                  <a:schemeClr val="tx1"/>
                </a:solidFill>
                <a:latin typeface="Century Gothic" panose="020B0502020202020204" pitchFamily="34" charset="0"/>
                <a:ea typeface="Calibri" panose="020F0502020204030204" pitchFamily="34" charset="0"/>
                <a:cs typeface="Times New Roman" panose="02020603050405020304" pitchFamily="18" charset="0"/>
              </a:rPr>
              <a:t>triángulos, jardineras</a:t>
            </a:r>
            <a:r>
              <a:rPr lang="es-ES" sz="1200" dirty="0">
                <a:solidFill>
                  <a:schemeClr val="tx1"/>
                </a:solidFill>
                <a:latin typeface="Century Gothic" panose="020B0502020202020204" pitchFamily="34" charset="0"/>
                <a:ea typeface="Calibri" panose="020F0502020204030204" pitchFamily="34" charset="0"/>
                <a:cs typeface="Times New Roman" panose="02020603050405020304" pitchFamily="18" charset="0"/>
              </a:rPr>
              <a:t>,</a:t>
            </a:r>
          </a:p>
          <a:p>
            <a:pPr marL="285750" indent="-285750">
              <a:lnSpc>
                <a:spcPct val="107000"/>
              </a:lnSpc>
              <a:buFont typeface="Arial" panose="020B0604020202020204" pitchFamily="34" charset="0"/>
              <a:buChar char="•"/>
            </a:pPr>
            <a:r>
              <a:rPr lang="es-ES" sz="1200" dirty="0">
                <a:solidFill>
                  <a:schemeClr val="tx1"/>
                </a:solidFill>
                <a:latin typeface="Century Gothic" panose="020B0502020202020204" pitchFamily="34" charset="0"/>
                <a:ea typeface="Calibri" panose="020F0502020204030204" pitchFamily="34" charset="0"/>
                <a:cs typeface="Times New Roman" panose="02020603050405020304" pitchFamily="18" charset="0"/>
              </a:rPr>
              <a:t>Tramos de El Chaquiñán (5 Portales) </a:t>
            </a:r>
          </a:p>
        </p:txBody>
      </p:sp>
    </p:spTree>
    <p:extLst>
      <p:ext uri="{BB962C8B-B14F-4D97-AF65-F5344CB8AC3E}">
        <p14:creationId xmlns:p14="http://schemas.microsoft.com/office/powerpoint/2010/main" val="249734251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Imagen 45">
            <a:extLst>
              <a:ext uri="{FF2B5EF4-FFF2-40B4-BE49-F238E27FC236}">
                <a16:creationId xmlns:a16="http://schemas.microsoft.com/office/drawing/2014/main" id="{E75CB538-3F4C-46B9-86ED-E5154D5A6C20}"/>
              </a:ext>
            </a:extLst>
          </p:cNvPr>
          <p:cNvPicPr>
            <a:picLocks noChangeAspect="1"/>
          </p:cNvPicPr>
          <p:nvPr/>
        </p:nvPicPr>
        <p:blipFill>
          <a:blip r:embed="rId2">
            <a:duotone>
              <a:schemeClr val="accent6">
                <a:shade val="45000"/>
                <a:satMod val="135000"/>
              </a:schemeClr>
              <a:prstClr val="white"/>
            </a:duotone>
            <a:extLst>
              <a:ext uri="{BEBA8EAE-BF5A-486C-A8C5-ECC9F3942E4B}">
                <a14:imgProps xmlns:a14="http://schemas.microsoft.com/office/drawing/2010/main">
                  <a14:imgLayer r:embed="rId3">
                    <a14:imgEffect>
                      <a14:colorTemperature colorTemp="15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0" y="-1457"/>
            <a:ext cx="12192000" cy="6858000"/>
          </a:xfrm>
          <a:prstGeom prst="rect">
            <a:avLst/>
          </a:prstGeom>
          <a:effectLst/>
        </p:spPr>
      </p:pic>
      <p:pic>
        <p:nvPicPr>
          <p:cNvPr id="48" name="Gráfico 47">
            <a:extLst>
              <a:ext uri="{FF2B5EF4-FFF2-40B4-BE49-F238E27FC236}">
                <a16:creationId xmlns:a16="http://schemas.microsoft.com/office/drawing/2014/main" id="{F91CD457-E956-4879-A093-97D25627C9C1}"/>
              </a:ext>
            </a:extLst>
          </p:cNvPr>
          <p:cNvPicPr>
            <a:picLocks noChangeAspect="1"/>
          </p:cNvPicPr>
          <p:nvPr/>
        </p:nvPicPr>
        <p:blipFill>
          <a:blip r:embed="rId4">
            <a:duotone>
              <a:prstClr val="black"/>
              <a:schemeClr val="accent6">
                <a:tint val="45000"/>
                <a:satMod val="400000"/>
              </a:schemeClr>
            </a:duotone>
            <a:extLst>
              <a:ext uri="{BEBA8EAE-BF5A-486C-A8C5-ECC9F3942E4B}">
                <a14:imgProps xmlns:a14="http://schemas.microsoft.com/office/drawing/2010/main">
                  <a14:imgLayer r:embed="rId5">
                    <a14:imgEffect>
                      <a14:colorTemperature colorTemp="1500"/>
                    </a14:imgEffect>
                    <a14:imgEffect>
                      <a14:saturation sat="400000"/>
                    </a14:imgEffect>
                  </a14:imgLayer>
                </a14:imgProps>
              </a:ext>
              <a:ext uri="{96DAC541-7B7A-43D3-8B79-37D633B846F1}">
                <asvg:svgBlip xmlns="" xmlns:asvg="http://schemas.microsoft.com/office/drawing/2016/SVG/main" r:embed="rId6"/>
              </a:ext>
            </a:extLst>
          </a:blip>
          <a:stretch>
            <a:fillRect/>
          </a:stretch>
        </p:blipFill>
        <p:spPr>
          <a:xfrm>
            <a:off x="10018185" y="6206712"/>
            <a:ext cx="2055135" cy="603534"/>
          </a:xfrm>
          <a:prstGeom prst="rect">
            <a:avLst/>
          </a:prstGeom>
        </p:spPr>
      </p:pic>
      <p:sp>
        <p:nvSpPr>
          <p:cNvPr id="3" name="Rectángulo 2"/>
          <p:cNvSpPr/>
          <p:nvPr/>
        </p:nvSpPr>
        <p:spPr>
          <a:xfrm>
            <a:off x="2651382" y="6206712"/>
            <a:ext cx="7145761" cy="338554"/>
          </a:xfrm>
          <a:prstGeom prst="rect">
            <a:avLst/>
          </a:prstGeom>
          <a:noFill/>
        </p:spPr>
        <p:txBody>
          <a:bodyPr wrap="square" rtlCol="0">
            <a:spAutoFit/>
          </a:bodyPr>
          <a:lstStyle/>
          <a:p>
            <a:r>
              <a:rPr lang="es-ES" sz="1600" b="1" dirty="0" smtClean="0">
                <a:solidFill>
                  <a:schemeClr val="tx1">
                    <a:lumMod val="50000"/>
                    <a:lumOff val="50000"/>
                  </a:schemeClr>
                </a:solidFill>
                <a:latin typeface="Century Gothic" panose="020B0502020202020204" pitchFamily="34" charset="0"/>
              </a:rPr>
              <a:t>Diagnóstico de la situación actual de la Gestión de Espacios Públicos</a:t>
            </a:r>
            <a:endParaRPr lang="es-EC" sz="1600" b="1" dirty="0">
              <a:solidFill>
                <a:schemeClr val="tx1">
                  <a:lumMod val="50000"/>
                  <a:lumOff val="50000"/>
                </a:schemeClr>
              </a:solidFill>
              <a:latin typeface="Century Gothic" panose="020B0502020202020204" pitchFamily="34" charset="0"/>
            </a:endParaRPr>
          </a:p>
        </p:txBody>
      </p:sp>
      <p:cxnSp>
        <p:nvCxnSpPr>
          <p:cNvPr id="45" name="Straight Arrow Connector 43"/>
          <p:cNvCxnSpPr/>
          <p:nvPr/>
        </p:nvCxnSpPr>
        <p:spPr>
          <a:xfrm>
            <a:off x="8916793" y="2096460"/>
            <a:ext cx="1034744" cy="0"/>
          </a:xfrm>
          <a:prstGeom prst="straightConnector1">
            <a:avLst/>
          </a:prstGeom>
          <a:ln>
            <a:solidFill>
              <a:schemeClr val="bg1">
                <a:lumMod val="50000"/>
              </a:schemeClr>
            </a:solidFill>
            <a:prstDash val="sysDot"/>
            <a:tailEnd type="oval"/>
          </a:ln>
        </p:spPr>
        <p:style>
          <a:lnRef idx="1">
            <a:schemeClr val="accent1"/>
          </a:lnRef>
          <a:fillRef idx="0">
            <a:schemeClr val="accent1"/>
          </a:fillRef>
          <a:effectRef idx="0">
            <a:schemeClr val="accent1"/>
          </a:effectRef>
          <a:fontRef idx="minor">
            <a:schemeClr val="tx1"/>
          </a:fontRef>
        </p:style>
      </p:cxnSp>
      <p:sp>
        <p:nvSpPr>
          <p:cNvPr id="47" name="CuadroTexto 46"/>
          <p:cNvSpPr txBox="1"/>
          <p:nvPr/>
        </p:nvSpPr>
        <p:spPr>
          <a:xfrm>
            <a:off x="8540511" y="4988458"/>
            <a:ext cx="1828286" cy="1015663"/>
          </a:xfrm>
          <a:prstGeom prst="rect">
            <a:avLst/>
          </a:prstGeom>
          <a:noFill/>
        </p:spPr>
        <p:txBody>
          <a:bodyPr wrap="square" rtlCol="0">
            <a:spAutoFit/>
          </a:bodyPr>
          <a:lstStyle/>
          <a:p>
            <a:r>
              <a:rPr lang="es-419" sz="1200" b="1" dirty="0">
                <a:solidFill>
                  <a:schemeClr val="accent6">
                    <a:lumMod val="50000"/>
                  </a:schemeClr>
                </a:solidFill>
                <a:latin typeface="Century Gothic" panose="020B0502020202020204" pitchFamily="34" charset="0"/>
              </a:rPr>
              <a:t>Articular espacial y funcionalmente </a:t>
            </a:r>
          </a:p>
          <a:p>
            <a:r>
              <a:rPr lang="es-419" sz="1200" b="1" dirty="0">
                <a:solidFill>
                  <a:schemeClr val="bg1">
                    <a:lumMod val="65000"/>
                  </a:schemeClr>
                </a:solidFill>
                <a:latin typeface="Century Gothic" panose="020B0502020202020204" pitchFamily="34" charset="0"/>
              </a:rPr>
              <a:t>los espacios públicos y ecosistemas naturales</a:t>
            </a:r>
            <a:endParaRPr lang="es-ES_tradnl" sz="1200" b="1" dirty="0">
              <a:solidFill>
                <a:schemeClr val="bg1">
                  <a:lumMod val="65000"/>
                </a:schemeClr>
              </a:solidFill>
              <a:latin typeface="Century Gothic" panose="020B0502020202020204" pitchFamily="34" charset="0"/>
            </a:endParaRPr>
          </a:p>
        </p:txBody>
      </p:sp>
      <p:sp>
        <p:nvSpPr>
          <p:cNvPr id="49" name="CuadroTexto 48"/>
          <p:cNvSpPr txBox="1"/>
          <p:nvPr/>
        </p:nvSpPr>
        <p:spPr>
          <a:xfrm>
            <a:off x="5037430" y="5119644"/>
            <a:ext cx="1944216" cy="1015663"/>
          </a:xfrm>
          <a:prstGeom prst="rect">
            <a:avLst/>
          </a:prstGeom>
          <a:noFill/>
        </p:spPr>
        <p:txBody>
          <a:bodyPr wrap="square" rtlCol="0">
            <a:spAutoFit/>
          </a:bodyPr>
          <a:lstStyle/>
          <a:p>
            <a:pPr algn="r"/>
            <a:r>
              <a:rPr lang="es-419" sz="1200" b="1" dirty="0">
                <a:solidFill>
                  <a:schemeClr val="accent1"/>
                </a:solidFill>
                <a:latin typeface="Century Gothic" panose="020B0502020202020204" pitchFamily="34" charset="0"/>
              </a:rPr>
              <a:t>Organizar las competencias</a:t>
            </a:r>
          </a:p>
          <a:p>
            <a:pPr algn="r"/>
            <a:r>
              <a:rPr lang="es-ES" sz="1200" b="1" dirty="0">
                <a:solidFill>
                  <a:schemeClr val="bg1">
                    <a:lumMod val="65000"/>
                  </a:schemeClr>
                </a:solidFill>
                <a:latin typeface="Century Gothic" panose="020B0502020202020204" pitchFamily="34" charset="0"/>
              </a:rPr>
              <a:t>P</a:t>
            </a:r>
            <a:r>
              <a:rPr lang="es-419" sz="1200" b="1" dirty="0">
                <a:solidFill>
                  <a:schemeClr val="bg1">
                    <a:lumMod val="65000"/>
                  </a:schemeClr>
                </a:solidFill>
                <a:latin typeface="Century Gothic" panose="020B0502020202020204" pitchFamily="34" charset="0"/>
              </a:rPr>
              <a:t>lanificación, diseño, ejecución, mantenimiento </a:t>
            </a:r>
          </a:p>
        </p:txBody>
      </p:sp>
      <p:sp>
        <p:nvSpPr>
          <p:cNvPr id="50" name="CuadroTexto 49"/>
          <p:cNvSpPr txBox="1"/>
          <p:nvPr/>
        </p:nvSpPr>
        <p:spPr>
          <a:xfrm>
            <a:off x="2913468" y="2997021"/>
            <a:ext cx="1901938" cy="1015663"/>
          </a:xfrm>
          <a:prstGeom prst="rect">
            <a:avLst/>
          </a:prstGeom>
          <a:noFill/>
        </p:spPr>
        <p:txBody>
          <a:bodyPr wrap="square" rtlCol="0">
            <a:spAutoFit/>
          </a:bodyPr>
          <a:lstStyle/>
          <a:p>
            <a:pPr algn="r"/>
            <a:r>
              <a:rPr lang="es-ES" sz="1200" b="1" dirty="0">
                <a:solidFill>
                  <a:schemeClr val="bg1">
                    <a:lumMod val="50000"/>
                  </a:schemeClr>
                </a:solidFill>
                <a:latin typeface="Century Gothic" panose="020B0502020202020204" pitchFamily="34" charset="0"/>
              </a:rPr>
              <a:t>I</a:t>
            </a:r>
            <a:r>
              <a:rPr lang="es-419" sz="1200" b="1" dirty="0">
                <a:solidFill>
                  <a:schemeClr val="bg1">
                    <a:lumMod val="50000"/>
                  </a:schemeClr>
                </a:solidFill>
                <a:latin typeface="Century Gothic" panose="020B0502020202020204" pitchFamily="34" charset="0"/>
              </a:rPr>
              <a:t>ncrementar los mecanimos </a:t>
            </a:r>
            <a:r>
              <a:rPr lang="es-419" sz="1200" b="1" dirty="0">
                <a:solidFill>
                  <a:schemeClr val="accent5">
                    <a:lumMod val="75000"/>
                  </a:schemeClr>
                </a:solidFill>
                <a:latin typeface="Century Gothic" panose="020B0502020202020204" pitchFamily="34" charset="0"/>
              </a:rPr>
              <a:t>financiamiento</a:t>
            </a:r>
            <a:r>
              <a:rPr lang="es-419" sz="1200" b="1" dirty="0">
                <a:solidFill>
                  <a:schemeClr val="bg1">
                    <a:lumMod val="50000"/>
                  </a:schemeClr>
                </a:solidFill>
                <a:latin typeface="Century Gothic" panose="020B0502020202020204" pitchFamily="34" charset="0"/>
              </a:rPr>
              <a:t> de obras y mantenimiento.</a:t>
            </a:r>
          </a:p>
        </p:txBody>
      </p:sp>
      <p:sp>
        <p:nvSpPr>
          <p:cNvPr id="51" name="Rectángulo 50"/>
          <p:cNvSpPr/>
          <p:nvPr/>
        </p:nvSpPr>
        <p:spPr>
          <a:xfrm>
            <a:off x="8740793" y="308408"/>
            <a:ext cx="2698239" cy="461665"/>
          </a:xfrm>
          <a:prstGeom prst="rect">
            <a:avLst/>
          </a:prstGeom>
        </p:spPr>
        <p:txBody>
          <a:bodyPr wrap="square">
            <a:spAutoFit/>
          </a:bodyPr>
          <a:lstStyle/>
          <a:p>
            <a:r>
              <a:rPr lang="es-419" sz="1200" b="1" dirty="0">
                <a:solidFill>
                  <a:schemeClr val="bg1">
                    <a:lumMod val="65000"/>
                  </a:schemeClr>
                </a:solidFill>
                <a:latin typeface="Century Gothic" panose="020B0502020202020204" pitchFamily="34" charset="0"/>
              </a:rPr>
              <a:t>Es necesario establecer la</a:t>
            </a:r>
          </a:p>
          <a:p>
            <a:r>
              <a:rPr lang="es-419" sz="1200" b="1" dirty="0">
                <a:solidFill>
                  <a:schemeClr val="accent1">
                    <a:lumMod val="75000"/>
                  </a:schemeClr>
                </a:solidFill>
                <a:latin typeface="Century Gothic" panose="020B0502020202020204" pitchFamily="34" charset="0"/>
              </a:rPr>
              <a:t>Política de Espacios Públicos</a:t>
            </a:r>
          </a:p>
        </p:txBody>
      </p:sp>
      <p:sp>
        <p:nvSpPr>
          <p:cNvPr id="53" name="CuadroTexto 52"/>
          <p:cNvSpPr txBox="1"/>
          <p:nvPr/>
        </p:nvSpPr>
        <p:spPr>
          <a:xfrm>
            <a:off x="2890080" y="1541639"/>
            <a:ext cx="2449582" cy="461665"/>
          </a:xfrm>
          <a:prstGeom prst="rect">
            <a:avLst/>
          </a:prstGeom>
          <a:noFill/>
        </p:spPr>
        <p:txBody>
          <a:bodyPr wrap="square" rtlCol="0">
            <a:spAutoFit/>
          </a:bodyPr>
          <a:lstStyle/>
          <a:p>
            <a:pPr algn="r"/>
            <a:r>
              <a:rPr lang="es-419" sz="1200" b="1" dirty="0">
                <a:solidFill>
                  <a:schemeClr val="bg1">
                    <a:lumMod val="65000"/>
                  </a:schemeClr>
                </a:solidFill>
                <a:latin typeface="Century Gothic" panose="020B0502020202020204" pitchFamily="34" charset="0"/>
              </a:rPr>
              <a:t>Optimizar los procesos de </a:t>
            </a:r>
            <a:r>
              <a:rPr lang="es-419" sz="1200" b="1" dirty="0">
                <a:solidFill>
                  <a:schemeClr val="accent6">
                    <a:lumMod val="75000"/>
                  </a:schemeClr>
                </a:solidFill>
                <a:latin typeface="Century Gothic" panose="020B0502020202020204" pitchFamily="34" charset="0"/>
              </a:rPr>
              <a:t>monitoreo y control</a:t>
            </a:r>
          </a:p>
        </p:txBody>
      </p:sp>
      <p:sp>
        <p:nvSpPr>
          <p:cNvPr id="55" name="Rectángulo 54"/>
          <p:cNvSpPr/>
          <p:nvPr/>
        </p:nvSpPr>
        <p:spPr>
          <a:xfrm>
            <a:off x="10089913" y="1511685"/>
            <a:ext cx="1533596" cy="830997"/>
          </a:xfrm>
          <a:prstGeom prst="rect">
            <a:avLst/>
          </a:prstGeom>
        </p:spPr>
        <p:txBody>
          <a:bodyPr wrap="square">
            <a:spAutoFit/>
          </a:bodyPr>
          <a:lstStyle/>
          <a:p>
            <a:r>
              <a:rPr lang="es-419" sz="1200" b="1" dirty="0">
                <a:solidFill>
                  <a:schemeClr val="bg1">
                    <a:lumMod val="65000"/>
                  </a:schemeClr>
                </a:solidFill>
                <a:latin typeface="Century Gothic" panose="020B0502020202020204" pitchFamily="34" charset="0"/>
              </a:rPr>
              <a:t>Unificar</a:t>
            </a:r>
          </a:p>
          <a:p>
            <a:r>
              <a:rPr lang="es-419" sz="1200" b="1" dirty="0">
                <a:solidFill>
                  <a:schemeClr val="bg1">
                    <a:lumMod val="65000"/>
                  </a:schemeClr>
                </a:solidFill>
                <a:latin typeface="Century Gothic" panose="020B0502020202020204" pitchFamily="34" charset="0"/>
              </a:rPr>
              <a:t>los </a:t>
            </a:r>
            <a:r>
              <a:rPr lang="es-419" sz="1200" b="1" dirty="0">
                <a:solidFill>
                  <a:schemeClr val="accent5">
                    <a:lumMod val="75000"/>
                  </a:schemeClr>
                </a:solidFill>
                <a:latin typeface="Century Gothic" panose="020B0502020202020204" pitchFamily="34" charset="0"/>
              </a:rPr>
              <a:t>conceptos </a:t>
            </a:r>
            <a:r>
              <a:rPr lang="es-419" sz="1200" b="1" dirty="0">
                <a:solidFill>
                  <a:schemeClr val="bg1">
                    <a:lumMod val="65000"/>
                  </a:schemeClr>
                </a:solidFill>
                <a:latin typeface="Century Gothic" panose="020B0502020202020204" pitchFamily="34" charset="0"/>
              </a:rPr>
              <a:t>y definir </a:t>
            </a:r>
            <a:r>
              <a:rPr lang="es-419" sz="1200" b="1" dirty="0">
                <a:solidFill>
                  <a:schemeClr val="accent5">
                    <a:lumMod val="75000"/>
                  </a:schemeClr>
                </a:solidFill>
                <a:latin typeface="Century Gothic" panose="020B0502020202020204" pitchFamily="34" charset="0"/>
              </a:rPr>
              <a:t>tipologías, escalas, etc.</a:t>
            </a:r>
          </a:p>
        </p:txBody>
      </p:sp>
      <p:sp>
        <p:nvSpPr>
          <p:cNvPr id="56" name="Rectángulo 55"/>
          <p:cNvSpPr/>
          <p:nvPr/>
        </p:nvSpPr>
        <p:spPr>
          <a:xfrm>
            <a:off x="10009898" y="3433580"/>
            <a:ext cx="1810591" cy="646331"/>
          </a:xfrm>
          <a:prstGeom prst="rect">
            <a:avLst/>
          </a:prstGeom>
        </p:spPr>
        <p:txBody>
          <a:bodyPr wrap="square">
            <a:spAutoFit/>
          </a:bodyPr>
          <a:lstStyle/>
          <a:p>
            <a:r>
              <a:rPr lang="es-419" sz="1200" b="1" dirty="0">
                <a:solidFill>
                  <a:schemeClr val="bg1">
                    <a:lumMod val="50000"/>
                  </a:schemeClr>
                </a:solidFill>
                <a:latin typeface="Century Gothic" panose="020B0502020202020204" pitchFamily="34" charset="0"/>
              </a:rPr>
              <a:t>Mejorar la </a:t>
            </a:r>
            <a:r>
              <a:rPr lang="es-419" sz="1200" b="1" dirty="0">
                <a:solidFill>
                  <a:schemeClr val="accent2">
                    <a:lumMod val="75000"/>
                  </a:schemeClr>
                </a:solidFill>
                <a:latin typeface="Century Gothic" panose="020B0502020202020204" pitchFamily="34" charset="0"/>
              </a:rPr>
              <a:t>distribución territorial y la calidad</a:t>
            </a:r>
          </a:p>
        </p:txBody>
      </p:sp>
      <p:sp>
        <p:nvSpPr>
          <p:cNvPr id="57" name="CuadroTexto 56"/>
          <p:cNvSpPr txBox="1"/>
          <p:nvPr/>
        </p:nvSpPr>
        <p:spPr>
          <a:xfrm>
            <a:off x="4179379" y="192039"/>
            <a:ext cx="1885291" cy="646331"/>
          </a:xfrm>
          <a:prstGeom prst="rect">
            <a:avLst/>
          </a:prstGeom>
          <a:noFill/>
        </p:spPr>
        <p:txBody>
          <a:bodyPr wrap="square" rtlCol="0">
            <a:spAutoFit/>
          </a:bodyPr>
          <a:lstStyle/>
          <a:p>
            <a:pPr algn="r"/>
            <a:r>
              <a:rPr lang="es-419" sz="1200" b="1" dirty="0">
                <a:solidFill>
                  <a:schemeClr val="bg1">
                    <a:lumMod val="65000"/>
                  </a:schemeClr>
                </a:solidFill>
                <a:latin typeface="Century Gothic" panose="020B0502020202020204" pitchFamily="34" charset="0"/>
              </a:rPr>
              <a:t>Mejorar la  </a:t>
            </a:r>
            <a:r>
              <a:rPr lang="es-419" sz="1200" b="1" dirty="0">
                <a:solidFill>
                  <a:schemeClr val="accent2">
                    <a:lumMod val="75000"/>
                  </a:schemeClr>
                </a:solidFill>
                <a:latin typeface="Century Gothic" panose="020B0502020202020204" pitchFamily="34" charset="0"/>
              </a:rPr>
              <a:t>corresponsabilidad ciudadana</a:t>
            </a:r>
          </a:p>
        </p:txBody>
      </p:sp>
      <p:cxnSp>
        <p:nvCxnSpPr>
          <p:cNvPr id="58" name="Straight Arrow Connector 43"/>
          <p:cNvCxnSpPr/>
          <p:nvPr/>
        </p:nvCxnSpPr>
        <p:spPr>
          <a:xfrm flipV="1">
            <a:off x="8163654" y="738578"/>
            <a:ext cx="419938" cy="635272"/>
          </a:xfrm>
          <a:prstGeom prst="straightConnector1">
            <a:avLst/>
          </a:prstGeom>
          <a:ln>
            <a:solidFill>
              <a:schemeClr val="bg1">
                <a:lumMod val="50000"/>
              </a:schemeClr>
            </a:solidFill>
            <a:prstDash val="sysDot"/>
            <a:tailEnd type="oval"/>
          </a:ln>
        </p:spPr>
        <p:style>
          <a:lnRef idx="1">
            <a:schemeClr val="accent1"/>
          </a:lnRef>
          <a:fillRef idx="0">
            <a:schemeClr val="accent1"/>
          </a:fillRef>
          <a:effectRef idx="0">
            <a:schemeClr val="accent1"/>
          </a:effectRef>
          <a:fontRef idx="minor">
            <a:schemeClr val="tx1"/>
          </a:fontRef>
        </p:style>
      </p:cxnSp>
      <p:cxnSp>
        <p:nvCxnSpPr>
          <p:cNvPr id="91" name="Straight Arrow Connector 43"/>
          <p:cNvCxnSpPr/>
          <p:nvPr/>
        </p:nvCxnSpPr>
        <p:spPr>
          <a:xfrm flipH="1" flipV="1">
            <a:off x="6283847" y="656666"/>
            <a:ext cx="560935" cy="953581"/>
          </a:xfrm>
          <a:prstGeom prst="straightConnector1">
            <a:avLst/>
          </a:prstGeom>
          <a:ln>
            <a:solidFill>
              <a:schemeClr val="bg1">
                <a:lumMod val="50000"/>
              </a:schemeClr>
            </a:solidFill>
            <a:prstDash val="sysDot"/>
            <a:tailEnd type="oval"/>
          </a:ln>
        </p:spPr>
        <p:style>
          <a:lnRef idx="1">
            <a:schemeClr val="accent1"/>
          </a:lnRef>
          <a:fillRef idx="0">
            <a:schemeClr val="accent1"/>
          </a:fillRef>
          <a:effectRef idx="0">
            <a:schemeClr val="accent1"/>
          </a:effectRef>
          <a:fontRef idx="minor">
            <a:schemeClr val="tx1"/>
          </a:fontRef>
        </p:style>
      </p:cxnSp>
      <p:cxnSp>
        <p:nvCxnSpPr>
          <p:cNvPr id="92" name="Straight Arrow Connector 43"/>
          <p:cNvCxnSpPr/>
          <p:nvPr/>
        </p:nvCxnSpPr>
        <p:spPr>
          <a:xfrm flipH="1">
            <a:off x="4924277" y="2116023"/>
            <a:ext cx="1040189" cy="9037"/>
          </a:xfrm>
          <a:prstGeom prst="straightConnector1">
            <a:avLst/>
          </a:prstGeom>
          <a:ln>
            <a:solidFill>
              <a:schemeClr val="bg1">
                <a:lumMod val="50000"/>
              </a:schemeClr>
            </a:solidFill>
            <a:prstDash val="sysDot"/>
            <a:tailEnd type="oval"/>
          </a:ln>
        </p:spPr>
        <p:style>
          <a:lnRef idx="1">
            <a:schemeClr val="accent1"/>
          </a:lnRef>
          <a:fillRef idx="0">
            <a:schemeClr val="accent1"/>
          </a:fillRef>
          <a:effectRef idx="0">
            <a:schemeClr val="accent1"/>
          </a:effectRef>
          <a:fontRef idx="minor">
            <a:schemeClr val="tx1"/>
          </a:fontRef>
        </p:style>
      </p:cxnSp>
      <p:pic>
        <p:nvPicPr>
          <p:cNvPr id="93" name="Imagen 9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305980" y="4241581"/>
            <a:ext cx="1675666" cy="1675666"/>
          </a:xfrm>
          <a:prstGeom prst="rect">
            <a:avLst/>
          </a:prstGeom>
        </p:spPr>
      </p:pic>
      <p:cxnSp>
        <p:nvCxnSpPr>
          <p:cNvPr id="94" name="Straight Arrow Connector 43"/>
          <p:cNvCxnSpPr/>
          <p:nvPr/>
        </p:nvCxnSpPr>
        <p:spPr>
          <a:xfrm flipH="1">
            <a:off x="4909254" y="3663817"/>
            <a:ext cx="1040189" cy="9037"/>
          </a:xfrm>
          <a:prstGeom prst="straightConnector1">
            <a:avLst/>
          </a:prstGeom>
          <a:ln>
            <a:solidFill>
              <a:schemeClr val="bg1">
                <a:lumMod val="50000"/>
              </a:schemeClr>
            </a:solidFill>
            <a:prstDash val="sysDot"/>
            <a:tailEnd type="oval"/>
          </a:ln>
        </p:spPr>
        <p:style>
          <a:lnRef idx="1">
            <a:schemeClr val="accent1"/>
          </a:lnRef>
          <a:fillRef idx="0">
            <a:schemeClr val="accent1"/>
          </a:fillRef>
          <a:effectRef idx="0">
            <a:schemeClr val="accent1"/>
          </a:effectRef>
          <a:fontRef idx="minor">
            <a:schemeClr val="tx1"/>
          </a:fontRef>
        </p:style>
      </p:cxnSp>
      <p:cxnSp>
        <p:nvCxnSpPr>
          <p:cNvPr id="95" name="Straight Arrow Connector 43"/>
          <p:cNvCxnSpPr/>
          <p:nvPr/>
        </p:nvCxnSpPr>
        <p:spPr>
          <a:xfrm>
            <a:off x="8858813" y="3688894"/>
            <a:ext cx="1034744" cy="0"/>
          </a:xfrm>
          <a:prstGeom prst="straightConnector1">
            <a:avLst/>
          </a:prstGeom>
          <a:ln>
            <a:solidFill>
              <a:schemeClr val="bg1">
                <a:lumMod val="50000"/>
              </a:schemeClr>
            </a:solidFill>
            <a:prstDash val="sysDot"/>
            <a:tailEnd type="oval"/>
          </a:ln>
        </p:spPr>
        <p:style>
          <a:lnRef idx="1">
            <a:schemeClr val="accent1"/>
          </a:lnRef>
          <a:fillRef idx="0">
            <a:schemeClr val="accent1"/>
          </a:fillRef>
          <a:effectRef idx="0">
            <a:schemeClr val="accent1"/>
          </a:effectRef>
          <a:fontRef idx="minor">
            <a:schemeClr val="tx1"/>
          </a:fontRef>
        </p:style>
      </p:cxnSp>
      <p:sp>
        <p:nvSpPr>
          <p:cNvPr id="96" name="Rectángulo 95"/>
          <p:cNvSpPr/>
          <p:nvPr/>
        </p:nvSpPr>
        <p:spPr>
          <a:xfrm>
            <a:off x="6743737" y="2310728"/>
            <a:ext cx="1534394" cy="954107"/>
          </a:xfrm>
          <a:prstGeom prst="rect">
            <a:avLst/>
          </a:prstGeom>
        </p:spPr>
        <p:txBody>
          <a:bodyPr wrap="none">
            <a:spAutoFit/>
          </a:bodyPr>
          <a:lstStyle/>
          <a:p>
            <a:pPr algn="ctr"/>
            <a:r>
              <a:rPr lang="es-419" sz="2800" b="1" dirty="0">
                <a:solidFill>
                  <a:schemeClr val="accent2"/>
                </a:solidFill>
                <a:latin typeface="Arial Narrow" panose="020B0606020202030204" pitchFamily="34" charset="0"/>
              </a:rPr>
              <a:t>Desafíos</a:t>
            </a:r>
            <a:r>
              <a:rPr lang="es-419" sz="2800" b="1" dirty="0">
                <a:solidFill>
                  <a:schemeClr val="accent1"/>
                </a:solidFill>
                <a:latin typeface="Arial Narrow" panose="020B0606020202030204" pitchFamily="34" charset="0"/>
              </a:rPr>
              <a:t> </a:t>
            </a:r>
            <a:r>
              <a:rPr lang="es-419" sz="1400" b="1" dirty="0">
                <a:solidFill>
                  <a:schemeClr val="bg1">
                    <a:lumMod val="65000"/>
                  </a:schemeClr>
                </a:solidFill>
                <a:latin typeface="Arial Narrow" panose="020B0606020202030204" pitchFamily="34" charset="0"/>
              </a:rPr>
              <a:t> </a:t>
            </a:r>
          </a:p>
          <a:p>
            <a:pPr algn="ctr"/>
            <a:r>
              <a:rPr lang="es-419" sz="1400" b="1" dirty="0">
                <a:solidFill>
                  <a:schemeClr val="accent2"/>
                </a:solidFill>
                <a:latin typeface="Arial Narrow" panose="020B0606020202030204" pitchFamily="34" charset="0"/>
              </a:rPr>
              <a:t>en los </a:t>
            </a:r>
          </a:p>
          <a:p>
            <a:pPr algn="ctr"/>
            <a:r>
              <a:rPr lang="es-419" sz="1400" b="1" dirty="0">
                <a:solidFill>
                  <a:schemeClr val="accent2"/>
                </a:solidFill>
                <a:latin typeface="Arial Narrow" panose="020B0606020202030204" pitchFamily="34" charset="0"/>
              </a:rPr>
              <a:t>Espacios Públicos</a:t>
            </a:r>
            <a:endParaRPr lang="es-ES_tradnl" sz="1400" b="1" dirty="0">
              <a:solidFill>
                <a:schemeClr val="accent2"/>
              </a:solidFill>
              <a:latin typeface="Arial Narrow" panose="020B0606020202030204" pitchFamily="34" charset="0"/>
            </a:endParaRPr>
          </a:p>
        </p:txBody>
      </p:sp>
      <p:grpSp>
        <p:nvGrpSpPr>
          <p:cNvPr id="97" name="Grupo 96"/>
          <p:cNvGrpSpPr/>
          <p:nvPr/>
        </p:nvGrpSpPr>
        <p:grpSpPr>
          <a:xfrm>
            <a:off x="5408850" y="843046"/>
            <a:ext cx="4063214" cy="4063214"/>
            <a:chOff x="3139441" y="2279043"/>
            <a:chExt cx="2865359" cy="2865359"/>
          </a:xfrm>
        </p:grpSpPr>
        <p:grpSp>
          <p:nvGrpSpPr>
            <p:cNvPr id="98" name="Group 52"/>
            <p:cNvGrpSpPr/>
            <p:nvPr/>
          </p:nvGrpSpPr>
          <p:grpSpPr>
            <a:xfrm>
              <a:off x="3139441" y="2279043"/>
              <a:ext cx="2865359" cy="2865359"/>
              <a:chOff x="4140201" y="2547110"/>
              <a:chExt cx="2824163" cy="2824163"/>
            </a:xfrm>
          </p:grpSpPr>
          <p:sp>
            <p:nvSpPr>
              <p:cNvPr id="107" name="Freeform 19"/>
              <p:cNvSpPr>
                <a:spLocks/>
              </p:cNvSpPr>
              <p:nvPr/>
            </p:nvSpPr>
            <p:spPr bwMode="auto">
              <a:xfrm>
                <a:off x="4560888" y="2548698"/>
                <a:ext cx="987425" cy="847725"/>
              </a:xfrm>
              <a:custGeom>
                <a:avLst/>
                <a:gdLst/>
                <a:ahLst/>
                <a:cxnLst>
                  <a:cxn ang="0">
                    <a:pos x="142" y="510"/>
                  </a:cxn>
                  <a:cxn ang="0">
                    <a:pos x="143" y="512"/>
                  </a:cxn>
                  <a:cxn ang="0">
                    <a:pos x="143" y="514"/>
                  </a:cxn>
                  <a:cxn ang="0">
                    <a:pos x="142" y="516"/>
                  </a:cxn>
                  <a:cxn ang="0">
                    <a:pos x="141" y="518"/>
                  </a:cxn>
                  <a:cxn ang="0">
                    <a:pos x="141" y="519"/>
                  </a:cxn>
                  <a:cxn ang="0">
                    <a:pos x="141" y="520"/>
                  </a:cxn>
                  <a:cxn ang="0">
                    <a:pos x="112" y="557"/>
                  </a:cxn>
                  <a:cxn ang="0">
                    <a:pos x="112" y="557"/>
                  </a:cxn>
                  <a:cxn ang="0">
                    <a:pos x="112" y="557"/>
                  </a:cxn>
                  <a:cxn ang="0">
                    <a:pos x="112" y="557"/>
                  </a:cxn>
                  <a:cxn ang="0">
                    <a:pos x="98" y="561"/>
                  </a:cxn>
                  <a:cxn ang="0">
                    <a:pos x="45" y="639"/>
                  </a:cxn>
                  <a:cxn ang="0">
                    <a:pos x="70" y="696"/>
                  </a:cxn>
                  <a:cxn ang="0">
                    <a:pos x="186" y="697"/>
                  </a:cxn>
                  <a:cxn ang="0">
                    <a:pos x="209" y="659"/>
                  </a:cxn>
                  <a:cxn ang="0">
                    <a:pos x="221" y="641"/>
                  </a:cxn>
                  <a:cxn ang="0">
                    <a:pos x="251" y="625"/>
                  </a:cxn>
                  <a:cxn ang="0">
                    <a:pos x="252" y="625"/>
                  </a:cxn>
                  <a:cxn ang="0">
                    <a:pos x="253" y="625"/>
                  </a:cxn>
                  <a:cxn ang="0">
                    <a:pos x="256" y="624"/>
                  </a:cxn>
                  <a:cxn ang="0">
                    <a:pos x="257" y="624"/>
                  </a:cxn>
                  <a:cxn ang="0">
                    <a:pos x="262" y="626"/>
                  </a:cxn>
                  <a:cxn ang="0">
                    <a:pos x="261" y="628"/>
                  </a:cxn>
                  <a:cxn ang="0">
                    <a:pos x="400" y="767"/>
                  </a:cxn>
                  <a:cxn ang="0">
                    <a:pos x="892" y="373"/>
                  </a:cxn>
                  <a:cxn ang="0">
                    <a:pos x="891" y="372"/>
                  </a:cxn>
                  <a:cxn ang="0">
                    <a:pos x="890" y="371"/>
                  </a:cxn>
                  <a:cxn ang="0">
                    <a:pos x="860" y="369"/>
                  </a:cxn>
                  <a:cxn ang="0">
                    <a:pos x="860" y="369"/>
                  </a:cxn>
                  <a:cxn ang="0">
                    <a:pos x="855" y="372"/>
                  </a:cxn>
                  <a:cxn ang="0">
                    <a:pos x="855" y="372"/>
                  </a:cxn>
                  <a:cxn ang="0">
                    <a:pos x="809" y="383"/>
                  </a:cxn>
                  <a:cxn ang="0">
                    <a:pos x="735" y="351"/>
                  </a:cxn>
                  <a:cxn ang="0">
                    <a:pos x="723" y="226"/>
                  </a:cxn>
                  <a:cxn ang="0">
                    <a:pos x="809" y="179"/>
                  </a:cxn>
                  <a:cxn ang="0">
                    <a:pos x="852" y="188"/>
                  </a:cxn>
                  <a:cxn ang="0">
                    <a:pos x="863" y="194"/>
                  </a:cxn>
                  <a:cxn ang="0">
                    <a:pos x="893" y="190"/>
                  </a:cxn>
                  <a:cxn ang="0">
                    <a:pos x="0" y="366"/>
                  </a:cxn>
                  <a:cxn ang="0">
                    <a:pos x="139" y="505"/>
                  </a:cxn>
                </a:cxnLst>
                <a:rect l="0" t="0" r="r" b="b"/>
                <a:pathLst>
                  <a:path w="893" h="767">
                    <a:moveTo>
                      <a:pt x="142" y="510"/>
                    </a:moveTo>
                    <a:cubicBezTo>
                      <a:pt x="142" y="510"/>
                      <a:pt x="142" y="510"/>
                      <a:pt x="142" y="510"/>
                    </a:cubicBezTo>
                    <a:cubicBezTo>
                      <a:pt x="143" y="511"/>
                      <a:pt x="143" y="511"/>
                      <a:pt x="143" y="511"/>
                    </a:cubicBezTo>
                    <a:cubicBezTo>
                      <a:pt x="143" y="512"/>
                      <a:pt x="143" y="512"/>
                      <a:pt x="143" y="512"/>
                    </a:cubicBezTo>
                    <a:cubicBezTo>
                      <a:pt x="143" y="512"/>
                      <a:pt x="143" y="512"/>
                      <a:pt x="143" y="512"/>
                    </a:cubicBezTo>
                    <a:cubicBezTo>
                      <a:pt x="143" y="513"/>
                      <a:pt x="143" y="514"/>
                      <a:pt x="143" y="514"/>
                    </a:cubicBezTo>
                    <a:cubicBezTo>
                      <a:pt x="142" y="515"/>
                      <a:pt x="142" y="515"/>
                      <a:pt x="142" y="515"/>
                    </a:cubicBezTo>
                    <a:cubicBezTo>
                      <a:pt x="142" y="516"/>
                      <a:pt x="142" y="516"/>
                      <a:pt x="142" y="516"/>
                    </a:cubicBezTo>
                    <a:cubicBezTo>
                      <a:pt x="142" y="517"/>
                      <a:pt x="142" y="517"/>
                      <a:pt x="142" y="517"/>
                    </a:cubicBezTo>
                    <a:cubicBezTo>
                      <a:pt x="141" y="518"/>
                      <a:pt x="141" y="518"/>
                      <a:pt x="141" y="518"/>
                    </a:cubicBezTo>
                    <a:cubicBezTo>
                      <a:pt x="141" y="518"/>
                      <a:pt x="141" y="518"/>
                      <a:pt x="141" y="518"/>
                    </a:cubicBezTo>
                    <a:cubicBezTo>
                      <a:pt x="141" y="519"/>
                      <a:pt x="141" y="519"/>
                      <a:pt x="141" y="519"/>
                    </a:cubicBezTo>
                    <a:cubicBezTo>
                      <a:pt x="141" y="519"/>
                      <a:pt x="141" y="519"/>
                      <a:pt x="141" y="519"/>
                    </a:cubicBezTo>
                    <a:cubicBezTo>
                      <a:pt x="141" y="519"/>
                      <a:pt x="141" y="520"/>
                      <a:pt x="141" y="520"/>
                    </a:cubicBezTo>
                    <a:cubicBezTo>
                      <a:pt x="139" y="530"/>
                      <a:pt x="134" y="539"/>
                      <a:pt x="126" y="547"/>
                    </a:cubicBezTo>
                    <a:cubicBezTo>
                      <a:pt x="122" y="551"/>
                      <a:pt x="117" y="554"/>
                      <a:pt x="112" y="557"/>
                    </a:cubicBezTo>
                    <a:cubicBezTo>
                      <a:pt x="112" y="557"/>
                      <a:pt x="112" y="557"/>
                      <a:pt x="112" y="557"/>
                    </a:cubicBezTo>
                    <a:cubicBezTo>
                      <a:pt x="112" y="557"/>
                      <a:pt x="112" y="557"/>
                      <a:pt x="112" y="557"/>
                    </a:cubicBezTo>
                    <a:cubicBezTo>
                      <a:pt x="112" y="557"/>
                      <a:pt x="112" y="557"/>
                      <a:pt x="112" y="557"/>
                    </a:cubicBezTo>
                    <a:cubicBezTo>
                      <a:pt x="112" y="557"/>
                      <a:pt x="112" y="557"/>
                      <a:pt x="112" y="557"/>
                    </a:cubicBezTo>
                    <a:cubicBezTo>
                      <a:pt x="112" y="557"/>
                      <a:pt x="112" y="557"/>
                      <a:pt x="112" y="557"/>
                    </a:cubicBezTo>
                    <a:cubicBezTo>
                      <a:pt x="112" y="557"/>
                      <a:pt x="112" y="557"/>
                      <a:pt x="112" y="557"/>
                    </a:cubicBezTo>
                    <a:cubicBezTo>
                      <a:pt x="112" y="557"/>
                      <a:pt x="112" y="557"/>
                      <a:pt x="112" y="557"/>
                    </a:cubicBezTo>
                    <a:cubicBezTo>
                      <a:pt x="106" y="559"/>
                      <a:pt x="102" y="560"/>
                      <a:pt x="98" y="561"/>
                    </a:cubicBezTo>
                    <a:cubicBezTo>
                      <a:pt x="87" y="565"/>
                      <a:pt x="77" y="572"/>
                      <a:pt x="69" y="580"/>
                    </a:cubicBezTo>
                    <a:cubicBezTo>
                      <a:pt x="53" y="596"/>
                      <a:pt x="45" y="617"/>
                      <a:pt x="45" y="639"/>
                    </a:cubicBezTo>
                    <a:cubicBezTo>
                      <a:pt x="45" y="641"/>
                      <a:pt x="45" y="643"/>
                      <a:pt x="45" y="646"/>
                    </a:cubicBezTo>
                    <a:cubicBezTo>
                      <a:pt x="47" y="664"/>
                      <a:pt x="56" y="682"/>
                      <a:pt x="70" y="696"/>
                    </a:cubicBezTo>
                    <a:cubicBezTo>
                      <a:pt x="86" y="713"/>
                      <a:pt x="108" y="721"/>
                      <a:pt x="130" y="721"/>
                    </a:cubicBezTo>
                    <a:cubicBezTo>
                      <a:pt x="150" y="721"/>
                      <a:pt x="171" y="713"/>
                      <a:pt x="186" y="697"/>
                    </a:cubicBezTo>
                    <a:cubicBezTo>
                      <a:pt x="195" y="688"/>
                      <a:pt x="202" y="677"/>
                      <a:pt x="206" y="666"/>
                    </a:cubicBezTo>
                    <a:cubicBezTo>
                      <a:pt x="206" y="663"/>
                      <a:pt x="208" y="661"/>
                      <a:pt x="209" y="659"/>
                    </a:cubicBezTo>
                    <a:cubicBezTo>
                      <a:pt x="211" y="652"/>
                      <a:pt x="216" y="647"/>
                      <a:pt x="221" y="641"/>
                    </a:cubicBezTo>
                    <a:cubicBezTo>
                      <a:pt x="221" y="641"/>
                      <a:pt x="221" y="641"/>
                      <a:pt x="221" y="641"/>
                    </a:cubicBezTo>
                    <a:cubicBezTo>
                      <a:pt x="229" y="634"/>
                      <a:pt x="238" y="628"/>
                      <a:pt x="248" y="626"/>
                    </a:cubicBezTo>
                    <a:cubicBezTo>
                      <a:pt x="249" y="626"/>
                      <a:pt x="250" y="625"/>
                      <a:pt x="251" y="625"/>
                    </a:cubicBezTo>
                    <a:cubicBezTo>
                      <a:pt x="251" y="625"/>
                      <a:pt x="251" y="625"/>
                      <a:pt x="251" y="625"/>
                    </a:cubicBezTo>
                    <a:cubicBezTo>
                      <a:pt x="252" y="625"/>
                      <a:pt x="252" y="625"/>
                      <a:pt x="252" y="625"/>
                    </a:cubicBezTo>
                    <a:cubicBezTo>
                      <a:pt x="252" y="625"/>
                      <a:pt x="252" y="625"/>
                      <a:pt x="252" y="625"/>
                    </a:cubicBezTo>
                    <a:cubicBezTo>
                      <a:pt x="253" y="625"/>
                      <a:pt x="253" y="625"/>
                      <a:pt x="253" y="625"/>
                    </a:cubicBezTo>
                    <a:cubicBezTo>
                      <a:pt x="253" y="625"/>
                      <a:pt x="253" y="625"/>
                      <a:pt x="253" y="625"/>
                    </a:cubicBezTo>
                    <a:cubicBezTo>
                      <a:pt x="254" y="625"/>
                      <a:pt x="255" y="624"/>
                      <a:pt x="256" y="624"/>
                    </a:cubicBezTo>
                    <a:cubicBezTo>
                      <a:pt x="257" y="624"/>
                      <a:pt x="257" y="624"/>
                      <a:pt x="257" y="624"/>
                    </a:cubicBezTo>
                    <a:cubicBezTo>
                      <a:pt x="257" y="624"/>
                      <a:pt x="257" y="624"/>
                      <a:pt x="257" y="624"/>
                    </a:cubicBezTo>
                    <a:cubicBezTo>
                      <a:pt x="258" y="624"/>
                      <a:pt x="258" y="624"/>
                      <a:pt x="258" y="624"/>
                    </a:cubicBezTo>
                    <a:cubicBezTo>
                      <a:pt x="259" y="624"/>
                      <a:pt x="261" y="625"/>
                      <a:pt x="262" y="626"/>
                    </a:cubicBezTo>
                    <a:cubicBezTo>
                      <a:pt x="262" y="626"/>
                      <a:pt x="261" y="627"/>
                      <a:pt x="262" y="627"/>
                    </a:cubicBezTo>
                    <a:cubicBezTo>
                      <a:pt x="262" y="627"/>
                      <a:pt x="261" y="628"/>
                      <a:pt x="261" y="628"/>
                    </a:cubicBezTo>
                    <a:cubicBezTo>
                      <a:pt x="262" y="628"/>
                      <a:pt x="262" y="628"/>
                      <a:pt x="262" y="628"/>
                    </a:cubicBezTo>
                    <a:cubicBezTo>
                      <a:pt x="400" y="767"/>
                      <a:pt x="400" y="767"/>
                      <a:pt x="400" y="767"/>
                    </a:cubicBezTo>
                    <a:cubicBezTo>
                      <a:pt x="536" y="635"/>
                      <a:pt x="715" y="567"/>
                      <a:pt x="892" y="566"/>
                    </a:cubicBezTo>
                    <a:cubicBezTo>
                      <a:pt x="892" y="373"/>
                      <a:pt x="892" y="373"/>
                      <a:pt x="892" y="373"/>
                    </a:cubicBezTo>
                    <a:cubicBezTo>
                      <a:pt x="892" y="373"/>
                      <a:pt x="893" y="373"/>
                      <a:pt x="893" y="373"/>
                    </a:cubicBezTo>
                    <a:cubicBezTo>
                      <a:pt x="892" y="373"/>
                      <a:pt x="892" y="372"/>
                      <a:pt x="891" y="372"/>
                    </a:cubicBezTo>
                    <a:cubicBezTo>
                      <a:pt x="891" y="372"/>
                      <a:pt x="891" y="372"/>
                      <a:pt x="891" y="372"/>
                    </a:cubicBezTo>
                    <a:cubicBezTo>
                      <a:pt x="891" y="371"/>
                      <a:pt x="890" y="371"/>
                      <a:pt x="890" y="371"/>
                    </a:cubicBezTo>
                    <a:cubicBezTo>
                      <a:pt x="885" y="368"/>
                      <a:pt x="880" y="367"/>
                      <a:pt x="874" y="367"/>
                    </a:cubicBezTo>
                    <a:cubicBezTo>
                      <a:pt x="869" y="367"/>
                      <a:pt x="864" y="368"/>
                      <a:pt x="860" y="369"/>
                    </a:cubicBezTo>
                    <a:cubicBezTo>
                      <a:pt x="860" y="369"/>
                      <a:pt x="860" y="369"/>
                      <a:pt x="860" y="369"/>
                    </a:cubicBezTo>
                    <a:cubicBezTo>
                      <a:pt x="860" y="369"/>
                      <a:pt x="860" y="369"/>
                      <a:pt x="860" y="369"/>
                    </a:cubicBezTo>
                    <a:cubicBezTo>
                      <a:pt x="860" y="369"/>
                      <a:pt x="860" y="369"/>
                      <a:pt x="860" y="369"/>
                    </a:cubicBezTo>
                    <a:cubicBezTo>
                      <a:pt x="858" y="370"/>
                      <a:pt x="857" y="371"/>
                      <a:pt x="855" y="372"/>
                    </a:cubicBezTo>
                    <a:cubicBezTo>
                      <a:pt x="855" y="372"/>
                      <a:pt x="855" y="372"/>
                      <a:pt x="855" y="372"/>
                    </a:cubicBezTo>
                    <a:cubicBezTo>
                      <a:pt x="855" y="372"/>
                      <a:pt x="855" y="372"/>
                      <a:pt x="855" y="372"/>
                    </a:cubicBezTo>
                    <a:cubicBezTo>
                      <a:pt x="854" y="373"/>
                      <a:pt x="854" y="373"/>
                      <a:pt x="854" y="373"/>
                    </a:cubicBezTo>
                    <a:cubicBezTo>
                      <a:pt x="841" y="379"/>
                      <a:pt x="825" y="383"/>
                      <a:pt x="809" y="383"/>
                    </a:cubicBezTo>
                    <a:cubicBezTo>
                      <a:pt x="785" y="383"/>
                      <a:pt x="762" y="374"/>
                      <a:pt x="745" y="360"/>
                    </a:cubicBezTo>
                    <a:cubicBezTo>
                      <a:pt x="741" y="357"/>
                      <a:pt x="738" y="354"/>
                      <a:pt x="735" y="351"/>
                    </a:cubicBezTo>
                    <a:cubicBezTo>
                      <a:pt x="717" y="334"/>
                      <a:pt x="706" y="309"/>
                      <a:pt x="706" y="282"/>
                    </a:cubicBezTo>
                    <a:cubicBezTo>
                      <a:pt x="706" y="261"/>
                      <a:pt x="712" y="242"/>
                      <a:pt x="723" y="226"/>
                    </a:cubicBezTo>
                    <a:cubicBezTo>
                      <a:pt x="727" y="220"/>
                      <a:pt x="732" y="213"/>
                      <a:pt x="738" y="208"/>
                    </a:cubicBezTo>
                    <a:cubicBezTo>
                      <a:pt x="756" y="190"/>
                      <a:pt x="782" y="179"/>
                      <a:pt x="809" y="179"/>
                    </a:cubicBezTo>
                    <a:cubicBezTo>
                      <a:pt x="824" y="179"/>
                      <a:pt x="838" y="182"/>
                      <a:pt x="851" y="188"/>
                    </a:cubicBezTo>
                    <a:cubicBezTo>
                      <a:pt x="851" y="188"/>
                      <a:pt x="851" y="188"/>
                      <a:pt x="852" y="188"/>
                    </a:cubicBezTo>
                    <a:cubicBezTo>
                      <a:pt x="852" y="188"/>
                      <a:pt x="852" y="188"/>
                      <a:pt x="852" y="188"/>
                    </a:cubicBezTo>
                    <a:cubicBezTo>
                      <a:pt x="856" y="191"/>
                      <a:pt x="859" y="192"/>
                      <a:pt x="863" y="194"/>
                    </a:cubicBezTo>
                    <a:cubicBezTo>
                      <a:pt x="866" y="195"/>
                      <a:pt x="870" y="196"/>
                      <a:pt x="874" y="196"/>
                    </a:cubicBezTo>
                    <a:cubicBezTo>
                      <a:pt x="881" y="196"/>
                      <a:pt x="887" y="193"/>
                      <a:pt x="893" y="190"/>
                    </a:cubicBezTo>
                    <a:cubicBezTo>
                      <a:pt x="892" y="0"/>
                      <a:pt x="892" y="0"/>
                      <a:pt x="892" y="0"/>
                    </a:cubicBezTo>
                    <a:cubicBezTo>
                      <a:pt x="570" y="1"/>
                      <a:pt x="249" y="122"/>
                      <a:pt x="0" y="366"/>
                    </a:cubicBezTo>
                    <a:cubicBezTo>
                      <a:pt x="138" y="504"/>
                      <a:pt x="138" y="504"/>
                      <a:pt x="138" y="504"/>
                    </a:cubicBezTo>
                    <a:cubicBezTo>
                      <a:pt x="139" y="505"/>
                      <a:pt x="139" y="505"/>
                      <a:pt x="139" y="505"/>
                    </a:cubicBezTo>
                    <a:cubicBezTo>
                      <a:pt x="140" y="507"/>
                      <a:pt x="142" y="508"/>
                      <a:pt x="142" y="510"/>
                    </a:cubicBezTo>
                    <a:close/>
                  </a:path>
                </a:pathLst>
              </a:custGeom>
              <a:solidFill>
                <a:schemeClr val="accent2"/>
              </a:solidFill>
              <a:ln w="38100">
                <a:solidFill>
                  <a:schemeClr val="bg1"/>
                </a:solidFill>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108" name="Freeform 20"/>
              <p:cNvSpPr>
                <a:spLocks/>
              </p:cNvSpPr>
              <p:nvPr/>
            </p:nvSpPr>
            <p:spPr bwMode="auto">
              <a:xfrm>
                <a:off x="4557713" y="4517198"/>
                <a:ext cx="1189038" cy="854075"/>
              </a:xfrm>
              <a:custGeom>
                <a:avLst/>
                <a:gdLst/>
                <a:ahLst/>
                <a:cxnLst>
                  <a:cxn ang="0">
                    <a:pos x="892" y="570"/>
                  </a:cxn>
                  <a:cxn ang="0">
                    <a:pos x="893" y="567"/>
                  </a:cxn>
                  <a:cxn ang="0">
                    <a:pos x="895" y="567"/>
                  </a:cxn>
                  <a:cxn ang="0">
                    <a:pos x="897" y="566"/>
                  </a:cxn>
                  <a:cxn ang="0">
                    <a:pos x="898" y="565"/>
                  </a:cxn>
                  <a:cxn ang="0">
                    <a:pos x="899" y="564"/>
                  </a:cxn>
                  <a:cxn ang="0">
                    <a:pos x="901" y="563"/>
                  </a:cxn>
                  <a:cxn ang="0">
                    <a:pos x="947" y="558"/>
                  </a:cxn>
                  <a:cxn ang="0">
                    <a:pos x="947" y="558"/>
                  </a:cxn>
                  <a:cxn ang="0">
                    <a:pos x="947" y="558"/>
                  </a:cxn>
                  <a:cxn ang="0">
                    <a:pos x="947" y="558"/>
                  </a:cxn>
                  <a:cxn ang="0">
                    <a:pos x="960" y="565"/>
                  </a:cxn>
                  <a:cxn ang="0">
                    <a:pos x="1052" y="548"/>
                  </a:cxn>
                  <a:cxn ang="0">
                    <a:pos x="1075" y="489"/>
                  </a:cxn>
                  <a:cxn ang="0">
                    <a:pos x="994" y="406"/>
                  </a:cxn>
                  <a:cxn ang="0">
                    <a:pos x="951" y="418"/>
                  </a:cxn>
                  <a:cxn ang="0">
                    <a:pos x="929" y="423"/>
                  </a:cxn>
                  <a:cxn ang="0">
                    <a:pos x="897" y="412"/>
                  </a:cxn>
                  <a:cxn ang="0">
                    <a:pos x="896" y="410"/>
                  </a:cxn>
                  <a:cxn ang="0">
                    <a:pos x="896" y="410"/>
                  </a:cxn>
                  <a:cxn ang="0">
                    <a:pos x="893" y="408"/>
                  </a:cxn>
                  <a:cxn ang="0">
                    <a:pos x="892" y="407"/>
                  </a:cxn>
                  <a:cxn ang="0">
                    <a:pos x="889" y="403"/>
                  </a:cxn>
                  <a:cxn ang="0">
                    <a:pos x="888" y="402"/>
                  </a:cxn>
                  <a:cxn ang="0">
                    <a:pos x="888" y="206"/>
                  </a:cxn>
                  <a:cxn ang="0">
                    <a:pos x="264" y="136"/>
                  </a:cxn>
                  <a:cxn ang="0">
                    <a:pos x="265" y="137"/>
                  </a:cxn>
                  <a:cxn ang="0">
                    <a:pos x="265" y="139"/>
                  </a:cxn>
                  <a:cxn ang="0">
                    <a:pos x="285" y="161"/>
                  </a:cxn>
                  <a:cxn ang="0">
                    <a:pos x="291" y="163"/>
                  </a:cxn>
                  <a:cxn ang="0">
                    <a:pos x="291" y="163"/>
                  </a:cxn>
                  <a:cxn ang="0">
                    <a:pos x="331" y="188"/>
                  </a:cxn>
                  <a:cxn ang="0">
                    <a:pos x="361" y="263"/>
                  </a:cxn>
                  <a:cxn ang="0">
                    <a:pos x="282" y="359"/>
                  </a:cxn>
                  <a:cxn ang="0">
                    <a:pos x="186" y="332"/>
                  </a:cxn>
                  <a:cxn ang="0">
                    <a:pos x="163" y="296"/>
                  </a:cxn>
                  <a:cxn ang="0">
                    <a:pos x="159" y="284"/>
                  </a:cxn>
                  <a:cxn ang="0">
                    <a:pos x="135" y="265"/>
                  </a:cxn>
                  <a:cxn ang="0">
                    <a:pos x="888" y="772"/>
                  </a:cxn>
                  <a:cxn ang="0">
                    <a:pos x="888" y="576"/>
                  </a:cxn>
                </a:cxnLst>
                <a:rect l="0" t="0" r="r" b="b"/>
                <a:pathLst>
                  <a:path w="1075" h="772">
                    <a:moveTo>
                      <a:pt x="891" y="570"/>
                    </a:moveTo>
                    <a:cubicBezTo>
                      <a:pt x="892" y="570"/>
                      <a:pt x="892" y="570"/>
                      <a:pt x="892" y="570"/>
                    </a:cubicBezTo>
                    <a:cubicBezTo>
                      <a:pt x="892" y="568"/>
                      <a:pt x="892" y="568"/>
                      <a:pt x="892" y="568"/>
                    </a:cubicBezTo>
                    <a:cubicBezTo>
                      <a:pt x="893" y="567"/>
                      <a:pt x="893" y="567"/>
                      <a:pt x="893" y="567"/>
                    </a:cubicBezTo>
                    <a:cubicBezTo>
                      <a:pt x="893" y="567"/>
                      <a:pt x="893" y="567"/>
                      <a:pt x="893" y="567"/>
                    </a:cubicBezTo>
                    <a:cubicBezTo>
                      <a:pt x="894" y="567"/>
                      <a:pt x="894" y="567"/>
                      <a:pt x="895" y="567"/>
                    </a:cubicBezTo>
                    <a:cubicBezTo>
                      <a:pt x="896" y="567"/>
                      <a:pt x="896" y="567"/>
                      <a:pt x="896" y="567"/>
                    </a:cubicBezTo>
                    <a:cubicBezTo>
                      <a:pt x="897" y="566"/>
                      <a:pt x="897" y="566"/>
                      <a:pt x="897" y="566"/>
                    </a:cubicBezTo>
                    <a:cubicBezTo>
                      <a:pt x="898" y="565"/>
                      <a:pt x="898" y="565"/>
                      <a:pt x="898" y="565"/>
                    </a:cubicBezTo>
                    <a:cubicBezTo>
                      <a:pt x="898" y="565"/>
                      <a:pt x="898" y="565"/>
                      <a:pt x="898" y="565"/>
                    </a:cubicBezTo>
                    <a:cubicBezTo>
                      <a:pt x="899" y="565"/>
                      <a:pt x="899" y="565"/>
                      <a:pt x="899" y="565"/>
                    </a:cubicBezTo>
                    <a:cubicBezTo>
                      <a:pt x="899" y="564"/>
                      <a:pt x="899" y="564"/>
                      <a:pt x="899" y="564"/>
                    </a:cubicBezTo>
                    <a:cubicBezTo>
                      <a:pt x="899" y="564"/>
                      <a:pt x="899" y="564"/>
                      <a:pt x="899" y="564"/>
                    </a:cubicBezTo>
                    <a:cubicBezTo>
                      <a:pt x="900" y="564"/>
                      <a:pt x="900" y="564"/>
                      <a:pt x="901" y="563"/>
                    </a:cubicBezTo>
                    <a:cubicBezTo>
                      <a:pt x="909" y="558"/>
                      <a:pt x="919" y="555"/>
                      <a:pt x="929" y="555"/>
                    </a:cubicBezTo>
                    <a:cubicBezTo>
                      <a:pt x="935" y="555"/>
                      <a:pt x="941" y="556"/>
                      <a:pt x="947" y="558"/>
                    </a:cubicBezTo>
                    <a:cubicBezTo>
                      <a:pt x="947" y="558"/>
                      <a:pt x="947" y="558"/>
                      <a:pt x="947" y="558"/>
                    </a:cubicBezTo>
                    <a:cubicBezTo>
                      <a:pt x="947" y="558"/>
                      <a:pt x="947" y="558"/>
                      <a:pt x="947" y="558"/>
                    </a:cubicBezTo>
                    <a:cubicBezTo>
                      <a:pt x="947" y="558"/>
                      <a:pt x="947" y="558"/>
                      <a:pt x="947" y="558"/>
                    </a:cubicBezTo>
                    <a:cubicBezTo>
                      <a:pt x="947" y="558"/>
                      <a:pt x="947" y="558"/>
                      <a:pt x="947" y="558"/>
                    </a:cubicBezTo>
                    <a:cubicBezTo>
                      <a:pt x="947" y="558"/>
                      <a:pt x="947" y="558"/>
                      <a:pt x="947" y="558"/>
                    </a:cubicBezTo>
                    <a:cubicBezTo>
                      <a:pt x="947" y="558"/>
                      <a:pt x="947" y="558"/>
                      <a:pt x="947" y="558"/>
                    </a:cubicBezTo>
                    <a:cubicBezTo>
                      <a:pt x="947" y="558"/>
                      <a:pt x="947" y="558"/>
                      <a:pt x="947" y="558"/>
                    </a:cubicBezTo>
                    <a:cubicBezTo>
                      <a:pt x="952" y="560"/>
                      <a:pt x="957" y="562"/>
                      <a:pt x="960" y="565"/>
                    </a:cubicBezTo>
                    <a:cubicBezTo>
                      <a:pt x="970" y="569"/>
                      <a:pt x="982" y="572"/>
                      <a:pt x="994" y="572"/>
                    </a:cubicBezTo>
                    <a:cubicBezTo>
                      <a:pt x="1016" y="572"/>
                      <a:pt x="1037" y="563"/>
                      <a:pt x="1052" y="548"/>
                    </a:cubicBezTo>
                    <a:cubicBezTo>
                      <a:pt x="1054" y="546"/>
                      <a:pt x="1055" y="544"/>
                      <a:pt x="1057" y="542"/>
                    </a:cubicBezTo>
                    <a:cubicBezTo>
                      <a:pt x="1068" y="528"/>
                      <a:pt x="1075" y="509"/>
                      <a:pt x="1075" y="489"/>
                    </a:cubicBezTo>
                    <a:cubicBezTo>
                      <a:pt x="1075" y="466"/>
                      <a:pt x="1065" y="444"/>
                      <a:pt x="1050" y="429"/>
                    </a:cubicBezTo>
                    <a:cubicBezTo>
                      <a:pt x="1035" y="415"/>
                      <a:pt x="1016" y="406"/>
                      <a:pt x="994" y="406"/>
                    </a:cubicBezTo>
                    <a:cubicBezTo>
                      <a:pt x="981" y="406"/>
                      <a:pt x="968" y="409"/>
                      <a:pt x="957" y="414"/>
                    </a:cubicBezTo>
                    <a:cubicBezTo>
                      <a:pt x="955" y="416"/>
                      <a:pt x="953" y="417"/>
                      <a:pt x="951" y="418"/>
                    </a:cubicBezTo>
                    <a:cubicBezTo>
                      <a:pt x="944" y="421"/>
                      <a:pt x="937" y="423"/>
                      <a:pt x="929" y="423"/>
                    </a:cubicBezTo>
                    <a:cubicBezTo>
                      <a:pt x="929" y="423"/>
                      <a:pt x="929" y="423"/>
                      <a:pt x="929" y="423"/>
                    </a:cubicBezTo>
                    <a:cubicBezTo>
                      <a:pt x="918" y="423"/>
                      <a:pt x="908" y="419"/>
                      <a:pt x="900" y="413"/>
                    </a:cubicBezTo>
                    <a:cubicBezTo>
                      <a:pt x="899" y="413"/>
                      <a:pt x="898" y="412"/>
                      <a:pt x="897" y="412"/>
                    </a:cubicBezTo>
                    <a:cubicBezTo>
                      <a:pt x="897" y="411"/>
                      <a:pt x="897" y="411"/>
                      <a:pt x="897" y="411"/>
                    </a:cubicBezTo>
                    <a:cubicBezTo>
                      <a:pt x="896" y="410"/>
                      <a:pt x="896" y="410"/>
                      <a:pt x="896" y="410"/>
                    </a:cubicBezTo>
                    <a:cubicBezTo>
                      <a:pt x="896" y="410"/>
                      <a:pt x="896" y="410"/>
                      <a:pt x="896" y="410"/>
                    </a:cubicBezTo>
                    <a:cubicBezTo>
                      <a:pt x="896" y="410"/>
                      <a:pt x="896" y="410"/>
                      <a:pt x="896" y="410"/>
                    </a:cubicBezTo>
                    <a:cubicBezTo>
                      <a:pt x="895" y="410"/>
                      <a:pt x="895" y="410"/>
                      <a:pt x="895" y="410"/>
                    </a:cubicBezTo>
                    <a:cubicBezTo>
                      <a:pt x="894" y="410"/>
                      <a:pt x="894" y="409"/>
                      <a:pt x="893" y="408"/>
                    </a:cubicBezTo>
                    <a:cubicBezTo>
                      <a:pt x="892" y="408"/>
                      <a:pt x="892" y="408"/>
                      <a:pt x="892" y="408"/>
                    </a:cubicBezTo>
                    <a:cubicBezTo>
                      <a:pt x="892" y="407"/>
                      <a:pt x="892" y="407"/>
                      <a:pt x="892" y="407"/>
                    </a:cubicBezTo>
                    <a:cubicBezTo>
                      <a:pt x="891" y="407"/>
                      <a:pt x="891" y="407"/>
                      <a:pt x="891" y="407"/>
                    </a:cubicBezTo>
                    <a:cubicBezTo>
                      <a:pt x="890" y="406"/>
                      <a:pt x="890" y="404"/>
                      <a:pt x="889" y="403"/>
                    </a:cubicBezTo>
                    <a:cubicBezTo>
                      <a:pt x="889" y="403"/>
                      <a:pt x="889" y="403"/>
                      <a:pt x="889" y="403"/>
                    </a:cubicBezTo>
                    <a:cubicBezTo>
                      <a:pt x="889" y="402"/>
                      <a:pt x="888" y="402"/>
                      <a:pt x="888" y="402"/>
                    </a:cubicBezTo>
                    <a:cubicBezTo>
                      <a:pt x="888" y="401"/>
                      <a:pt x="888" y="401"/>
                      <a:pt x="888" y="401"/>
                    </a:cubicBezTo>
                    <a:cubicBezTo>
                      <a:pt x="888" y="206"/>
                      <a:pt x="888" y="206"/>
                      <a:pt x="888" y="206"/>
                    </a:cubicBezTo>
                    <a:cubicBezTo>
                      <a:pt x="696" y="202"/>
                      <a:pt x="526" y="124"/>
                      <a:pt x="400" y="0"/>
                    </a:cubicBezTo>
                    <a:cubicBezTo>
                      <a:pt x="264" y="136"/>
                      <a:pt x="264" y="136"/>
                      <a:pt x="264" y="136"/>
                    </a:cubicBezTo>
                    <a:cubicBezTo>
                      <a:pt x="264" y="136"/>
                      <a:pt x="264" y="136"/>
                      <a:pt x="264" y="136"/>
                    </a:cubicBezTo>
                    <a:cubicBezTo>
                      <a:pt x="264" y="136"/>
                      <a:pt x="265" y="137"/>
                      <a:pt x="265" y="137"/>
                    </a:cubicBezTo>
                    <a:cubicBezTo>
                      <a:pt x="265" y="138"/>
                      <a:pt x="265" y="138"/>
                      <a:pt x="265" y="138"/>
                    </a:cubicBezTo>
                    <a:cubicBezTo>
                      <a:pt x="265" y="138"/>
                      <a:pt x="265" y="139"/>
                      <a:pt x="265" y="139"/>
                    </a:cubicBezTo>
                    <a:cubicBezTo>
                      <a:pt x="267" y="144"/>
                      <a:pt x="269" y="149"/>
                      <a:pt x="274" y="154"/>
                    </a:cubicBezTo>
                    <a:cubicBezTo>
                      <a:pt x="277" y="157"/>
                      <a:pt x="281" y="160"/>
                      <a:pt x="285" y="161"/>
                    </a:cubicBezTo>
                    <a:cubicBezTo>
                      <a:pt x="285" y="161"/>
                      <a:pt x="285" y="161"/>
                      <a:pt x="285" y="161"/>
                    </a:cubicBezTo>
                    <a:cubicBezTo>
                      <a:pt x="287" y="162"/>
                      <a:pt x="289" y="163"/>
                      <a:pt x="291" y="163"/>
                    </a:cubicBezTo>
                    <a:cubicBezTo>
                      <a:pt x="291" y="163"/>
                      <a:pt x="291" y="163"/>
                      <a:pt x="291" y="163"/>
                    </a:cubicBezTo>
                    <a:cubicBezTo>
                      <a:pt x="291" y="163"/>
                      <a:pt x="291" y="163"/>
                      <a:pt x="291" y="163"/>
                    </a:cubicBezTo>
                    <a:cubicBezTo>
                      <a:pt x="292" y="163"/>
                      <a:pt x="292" y="163"/>
                      <a:pt x="292" y="163"/>
                    </a:cubicBezTo>
                    <a:cubicBezTo>
                      <a:pt x="306" y="168"/>
                      <a:pt x="319" y="176"/>
                      <a:pt x="331" y="188"/>
                    </a:cubicBezTo>
                    <a:cubicBezTo>
                      <a:pt x="348" y="205"/>
                      <a:pt x="358" y="227"/>
                      <a:pt x="360" y="250"/>
                    </a:cubicBezTo>
                    <a:cubicBezTo>
                      <a:pt x="361" y="254"/>
                      <a:pt x="361" y="258"/>
                      <a:pt x="361" y="263"/>
                    </a:cubicBezTo>
                    <a:cubicBezTo>
                      <a:pt x="361" y="288"/>
                      <a:pt x="352" y="313"/>
                      <a:pt x="332" y="332"/>
                    </a:cubicBezTo>
                    <a:cubicBezTo>
                      <a:pt x="318" y="347"/>
                      <a:pt x="300" y="356"/>
                      <a:pt x="282" y="359"/>
                    </a:cubicBezTo>
                    <a:cubicBezTo>
                      <a:pt x="274" y="361"/>
                      <a:pt x="266" y="362"/>
                      <a:pt x="258" y="362"/>
                    </a:cubicBezTo>
                    <a:cubicBezTo>
                      <a:pt x="232" y="362"/>
                      <a:pt x="206" y="352"/>
                      <a:pt x="186" y="332"/>
                    </a:cubicBezTo>
                    <a:cubicBezTo>
                      <a:pt x="176" y="322"/>
                      <a:pt x="168" y="309"/>
                      <a:pt x="163" y="296"/>
                    </a:cubicBezTo>
                    <a:cubicBezTo>
                      <a:pt x="163" y="296"/>
                      <a:pt x="163" y="296"/>
                      <a:pt x="163" y="296"/>
                    </a:cubicBezTo>
                    <a:cubicBezTo>
                      <a:pt x="163" y="295"/>
                      <a:pt x="163" y="295"/>
                      <a:pt x="163" y="295"/>
                    </a:cubicBezTo>
                    <a:cubicBezTo>
                      <a:pt x="162" y="291"/>
                      <a:pt x="161" y="287"/>
                      <a:pt x="159" y="284"/>
                    </a:cubicBezTo>
                    <a:cubicBezTo>
                      <a:pt x="158" y="280"/>
                      <a:pt x="155" y="277"/>
                      <a:pt x="153" y="275"/>
                    </a:cubicBezTo>
                    <a:cubicBezTo>
                      <a:pt x="148" y="270"/>
                      <a:pt x="141" y="267"/>
                      <a:pt x="135" y="265"/>
                    </a:cubicBezTo>
                    <a:cubicBezTo>
                      <a:pt x="0" y="400"/>
                      <a:pt x="0" y="400"/>
                      <a:pt x="0" y="400"/>
                    </a:cubicBezTo>
                    <a:cubicBezTo>
                      <a:pt x="228" y="627"/>
                      <a:pt x="540" y="768"/>
                      <a:pt x="888" y="772"/>
                    </a:cubicBezTo>
                    <a:cubicBezTo>
                      <a:pt x="888" y="577"/>
                      <a:pt x="888" y="577"/>
                      <a:pt x="888" y="577"/>
                    </a:cubicBezTo>
                    <a:cubicBezTo>
                      <a:pt x="888" y="576"/>
                      <a:pt x="888" y="576"/>
                      <a:pt x="888" y="576"/>
                    </a:cubicBezTo>
                    <a:cubicBezTo>
                      <a:pt x="888" y="574"/>
                      <a:pt x="889" y="572"/>
                      <a:pt x="891" y="570"/>
                    </a:cubicBezTo>
                    <a:close/>
                  </a:path>
                </a:pathLst>
              </a:custGeom>
              <a:solidFill>
                <a:schemeClr val="accent1"/>
              </a:solidFill>
              <a:ln w="38100">
                <a:solidFill>
                  <a:schemeClr val="bg1"/>
                </a:solidFill>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109" name="Freeform 23"/>
              <p:cNvSpPr>
                <a:spLocks/>
              </p:cNvSpPr>
              <p:nvPr/>
            </p:nvSpPr>
            <p:spPr bwMode="auto">
              <a:xfrm>
                <a:off x="6118226" y="2970973"/>
                <a:ext cx="846138" cy="987425"/>
              </a:xfrm>
              <a:custGeom>
                <a:avLst/>
                <a:gdLst/>
                <a:ahLst/>
                <a:cxnLst>
                  <a:cxn ang="0">
                    <a:pos x="255" y="140"/>
                  </a:cxn>
                  <a:cxn ang="0">
                    <a:pos x="253" y="141"/>
                  </a:cxn>
                  <a:cxn ang="0">
                    <a:pos x="253" y="141"/>
                  </a:cxn>
                  <a:cxn ang="0">
                    <a:pos x="245" y="140"/>
                  </a:cxn>
                  <a:cxn ang="0">
                    <a:pos x="248" y="140"/>
                  </a:cxn>
                  <a:cxn ang="0">
                    <a:pos x="247" y="139"/>
                  </a:cxn>
                  <a:cxn ang="0">
                    <a:pos x="246" y="139"/>
                  </a:cxn>
                  <a:cxn ang="0">
                    <a:pos x="246" y="138"/>
                  </a:cxn>
                  <a:cxn ang="0">
                    <a:pos x="218" y="124"/>
                  </a:cxn>
                  <a:cxn ang="0">
                    <a:pos x="208" y="110"/>
                  </a:cxn>
                  <a:cxn ang="0">
                    <a:pos x="208" y="110"/>
                  </a:cxn>
                  <a:cxn ang="0">
                    <a:pos x="207" y="109"/>
                  </a:cxn>
                  <a:cxn ang="0">
                    <a:pos x="207" y="109"/>
                  </a:cxn>
                  <a:cxn ang="0">
                    <a:pos x="184" y="66"/>
                  </a:cxn>
                  <a:cxn ang="0">
                    <a:pos x="111" y="44"/>
                  </a:cxn>
                  <a:cxn ang="0">
                    <a:pos x="44" y="129"/>
                  </a:cxn>
                  <a:cxn ang="0">
                    <a:pos x="67" y="184"/>
                  </a:cxn>
                  <a:cxn ang="0">
                    <a:pos x="106" y="206"/>
                  </a:cxn>
                  <a:cxn ang="0">
                    <a:pos x="124" y="217"/>
                  </a:cxn>
                  <a:cxn ang="0">
                    <a:pos x="140" y="248"/>
                  </a:cxn>
                  <a:cxn ang="0">
                    <a:pos x="140" y="249"/>
                  </a:cxn>
                  <a:cxn ang="0">
                    <a:pos x="133" y="253"/>
                  </a:cxn>
                  <a:cxn ang="0">
                    <a:pos x="137" y="254"/>
                  </a:cxn>
                  <a:cxn ang="0">
                    <a:pos x="138" y="258"/>
                  </a:cxn>
                  <a:cxn ang="0">
                    <a:pos x="138" y="260"/>
                  </a:cxn>
                  <a:cxn ang="0">
                    <a:pos x="200" y="893"/>
                  </a:cxn>
                  <a:cxn ang="0">
                    <a:pos x="398" y="872"/>
                  </a:cxn>
                  <a:cxn ang="0">
                    <a:pos x="392" y="852"/>
                  </a:cxn>
                  <a:cxn ang="0">
                    <a:pos x="392" y="852"/>
                  </a:cxn>
                  <a:cxn ang="0">
                    <a:pos x="381" y="806"/>
                  </a:cxn>
                  <a:cxn ang="0">
                    <a:pos x="414" y="731"/>
                  </a:cxn>
                  <a:cxn ang="0">
                    <a:pos x="546" y="726"/>
                  </a:cxn>
                  <a:cxn ang="0">
                    <a:pos x="577" y="848"/>
                  </a:cxn>
                  <a:cxn ang="0">
                    <a:pos x="576" y="849"/>
                  </a:cxn>
                  <a:cxn ang="0">
                    <a:pos x="569" y="872"/>
                  </a:cxn>
                  <a:cxn ang="0">
                    <a:pos x="766" y="893"/>
                  </a:cxn>
                  <a:cxn ang="0">
                    <a:pos x="261" y="138"/>
                  </a:cxn>
                </a:cxnLst>
                <a:rect l="0" t="0" r="r" b="b"/>
                <a:pathLst>
                  <a:path w="766" h="893">
                    <a:moveTo>
                      <a:pt x="255" y="140"/>
                    </a:moveTo>
                    <a:cubicBezTo>
                      <a:pt x="255" y="140"/>
                      <a:pt x="255" y="140"/>
                      <a:pt x="255" y="140"/>
                    </a:cubicBezTo>
                    <a:cubicBezTo>
                      <a:pt x="254" y="140"/>
                      <a:pt x="254" y="140"/>
                      <a:pt x="254" y="140"/>
                    </a:cubicBezTo>
                    <a:cubicBezTo>
                      <a:pt x="253" y="141"/>
                      <a:pt x="253" y="141"/>
                      <a:pt x="253" y="141"/>
                    </a:cubicBezTo>
                    <a:cubicBezTo>
                      <a:pt x="253" y="141"/>
                      <a:pt x="253" y="141"/>
                      <a:pt x="253" y="141"/>
                    </a:cubicBezTo>
                    <a:cubicBezTo>
                      <a:pt x="253" y="141"/>
                      <a:pt x="253" y="141"/>
                      <a:pt x="253" y="141"/>
                    </a:cubicBezTo>
                    <a:cubicBezTo>
                      <a:pt x="245" y="141"/>
                      <a:pt x="245" y="141"/>
                      <a:pt x="245" y="141"/>
                    </a:cubicBezTo>
                    <a:cubicBezTo>
                      <a:pt x="245" y="140"/>
                      <a:pt x="245" y="140"/>
                      <a:pt x="245" y="140"/>
                    </a:cubicBezTo>
                    <a:cubicBezTo>
                      <a:pt x="245" y="140"/>
                      <a:pt x="247" y="140"/>
                      <a:pt x="246" y="140"/>
                    </a:cubicBezTo>
                    <a:cubicBezTo>
                      <a:pt x="248" y="140"/>
                      <a:pt x="248" y="140"/>
                      <a:pt x="248" y="140"/>
                    </a:cubicBezTo>
                    <a:cubicBezTo>
                      <a:pt x="247" y="139"/>
                      <a:pt x="247" y="139"/>
                      <a:pt x="247" y="139"/>
                    </a:cubicBezTo>
                    <a:cubicBezTo>
                      <a:pt x="247" y="139"/>
                      <a:pt x="247" y="139"/>
                      <a:pt x="247" y="139"/>
                    </a:cubicBezTo>
                    <a:cubicBezTo>
                      <a:pt x="246" y="139"/>
                      <a:pt x="246" y="139"/>
                      <a:pt x="246" y="139"/>
                    </a:cubicBezTo>
                    <a:cubicBezTo>
                      <a:pt x="246" y="139"/>
                      <a:pt x="246" y="139"/>
                      <a:pt x="246" y="139"/>
                    </a:cubicBezTo>
                    <a:cubicBezTo>
                      <a:pt x="246" y="138"/>
                      <a:pt x="246" y="138"/>
                      <a:pt x="246" y="138"/>
                    </a:cubicBezTo>
                    <a:cubicBezTo>
                      <a:pt x="246" y="138"/>
                      <a:pt x="246" y="138"/>
                      <a:pt x="246" y="138"/>
                    </a:cubicBezTo>
                    <a:cubicBezTo>
                      <a:pt x="245" y="138"/>
                      <a:pt x="245" y="138"/>
                      <a:pt x="244" y="138"/>
                    </a:cubicBezTo>
                    <a:cubicBezTo>
                      <a:pt x="235" y="136"/>
                      <a:pt x="225" y="131"/>
                      <a:pt x="218" y="124"/>
                    </a:cubicBezTo>
                    <a:cubicBezTo>
                      <a:pt x="214" y="120"/>
                      <a:pt x="210" y="115"/>
                      <a:pt x="208" y="110"/>
                    </a:cubicBezTo>
                    <a:cubicBezTo>
                      <a:pt x="208" y="110"/>
                      <a:pt x="208" y="110"/>
                      <a:pt x="208" y="110"/>
                    </a:cubicBezTo>
                    <a:cubicBezTo>
                      <a:pt x="208" y="110"/>
                      <a:pt x="208" y="110"/>
                      <a:pt x="208" y="110"/>
                    </a:cubicBezTo>
                    <a:cubicBezTo>
                      <a:pt x="208" y="110"/>
                      <a:pt x="208" y="110"/>
                      <a:pt x="208" y="110"/>
                    </a:cubicBezTo>
                    <a:cubicBezTo>
                      <a:pt x="208" y="109"/>
                      <a:pt x="208" y="109"/>
                      <a:pt x="208" y="109"/>
                    </a:cubicBezTo>
                    <a:cubicBezTo>
                      <a:pt x="207" y="109"/>
                      <a:pt x="207" y="109"/>
                      <a:pt x="207" y="109"/>
                    </a:cubicBezTo>
                    <a:cubicBezTo>
                      <a:pt x="207" y="109"/>
                      <a:pt x="207" y="109"/>
                      <a:pt x="207" y="109"/>
                    </a:cubicBezTo>
                    <a:cubicBezTo>
                      <a:pt x="207" y="109"/>
                      <a:pt x="207" y="109"/>
                      <a:pt x="207" y="109"/>
                    </a:cubicBezTo>
                    <a:cubicBezTo>
                      <a:pt x="205" y="104"/>
                      <a:pt x="204" y="99"/>
                      <a:pt x="203" y="95"/>
                    </a:cubicBezTo>
                    <a:cubicBezTo>
                      <a:pt x="199" y="85"/>
                      <a:pt x="193" y="75"/>
                      <a:pt x="184" y="66"/>
                    </a:cubicBezTo>
                    <a:cubicBezTo>
                      <a:pt x="168" y="50"/>
                      <a:pt x="147" y="42"/>
                      <a:pt x="126" y="42"/>
                    </a:cubicBezTo>
                    <a:cubicBezTo>
                      <a:pt x="121" y="42"/>
                      <a:pt x="116" y="43"/>
                      <a:pt x="111" y="44"/>
                    </a:cubicBezTo>
                    <a:cubicBezTo>
                      <a:pt x="96" y="47"/>
                      <a:pt x="81" y="55"/>
                      <a:pt x="69" y="67"/>
                    </a:cubicBezTo>
                    <a:cubicBezTo>
                      <a:pt x="52" y="84"/>
                      <a:pt x="44" y="106"/>
                      <a:pt x="44" y="129"/>
                    </a:cubicBezTo>
                    <a:cubicBezTo>
                      <a:pt x="44" y="132"/>
                      <a:pt x="44" y="134"/>
                      <a:pt x="44" y="137"/>
                    </a:cubicBezTo>
                    <a:cubicBezTo>
                      <a:pt x="46" y="154"/>
                      <a:pt x="54" y="170"/>
                      <a:pt x="67" y="184"/>
                    </a:cubicBezTo>
                    <a:cubicBezTo>
                      <a:pt x="76" y="193"/>
                      <a:pt x="87" y="199"/>
                      <a:pt x="99" y="203"/>
                    </a:cubicBezTo>
                    <a:cubicBezTo>
                      <a:pt x="101" y="204"/>
                      <a:pt x="104" y="205"/>
                      <a:pt x="106" y="206"/>
                    </a:cubicBezTo>
                    <a:cubicBezTo>
                      <a:pt x="113" y="208"/>
                      <a:pt x="119" y="212"/>
                      <a:pt x="124" y="217"/>
                    </a:cubicBezTo>
                    <a:cubicBezTo>
                      <a:pt x="124" y="217"/>
                      <a:pt x="124" y="217"/>
                      <a:pt x="124" y="217"/>
                    </a:cubicBezTo>
                    <a:cubicBezTo>
                      <a:pt x="132" y="225"/>
                      <a:pt x="137" y="235"/>
                      <a:pt x="139" y="245"/>
                    </a:cubicBezTo>
                    <a:cubicBezTo>
                      <a:pt x="139" y="246"/>
                      <a:pt x="140" y="247"/>
                      <a:pt x="140" y="248"/>
                    </a:cubicBezTo>
                    <a:cubicBezTo>
                      <a:pt x="140" y="249"/>
                      <a:pt x="140" y="249"/>
                      <a:pt x="140" y="249"/>
                    </a:cubicBezTo>
                    <a:cubicBezTo>
                      <a:pt x="140" y="249"/>
                      <a:pt x="140" y="249"/>
                      <a:pt x="140" y="249"/>
                    </a:cubicBezTo>
                    <a:cubicBezTo>
                      <a:pt x="140" y="250"/>
                      <a:pt x="136" y="251"/>
                      <a:pt x="136" y="251"/>
                    </a:cubicBezTo>
                    <a:cubicBezTo>
                      <a:pt x="136" y="252"/>
                      <a:pt x="133" y="253"/>
                      <a:pt x="133" y="253"/>
                    </a:cubicBezTo>
                    <a:cubicBezTo>
                      <a:pt x="133" y="254"/>
                      <a:pt x="133" y="254"/>
                      <a:pt x="133" y="254"/>
                    </a:cubicBezTo>
                    <a:cubicBezTo>
                      <a:pt x="133" y="254"/>
                      <a:pt x="137" y="254"/>
                      <a:pt x="137" y="254"/>
                    </a:cubicBezTo>
                    <a:cubicBezTo>
                      <a:pt x="137" y="256"/>
                      <a:pt x="138" y="257"/>
                      <a:pt x="138" y="258"/>
                    </a:cubicBezTo>
                    <a:cubicBezTo>
                      <a:pt x="138" y="258"/>
                      <a:pt x="139" y="258"/>
                      <a:pt x="138" y="258"/>
                    </a:cubicBezTo>
                    <a:cubicBezTo>
                      <a:pt x="138" y="259"/>
                      <a:pt x="138" y="259"/>
                      <a:pt x="138" y="260"/>
                    </a:cubicBezTo>
                    <a:cubicBezTo>
                      <a:pt x="138" y="260"/>
                      <a:pt x="138" y="260"/>
                      <a:pt x="138" y="260"/>
                    </a:cubicBezTo>
                    <a:cubicBezTo>
                      <a:pt x="0" y="400"/>
                      <a:pt x="0" y="400"/>
                      <a:pt x="0" y="400"/>
                    </a:cubicBezTo>
                    <a:cubicBezTo>
                      <a:pt x="132" y="537"/>
                      <a:pt x="199" y="717"/>
                      <a:pt x="200" y="893"/>
                    </a:cubicBezTo>
                    <a:cubicBezTo>
                      <a:pt x="391" y="893"/>
                      <a:pt x="391" y="893"/>
                      <a:pt x="391" y="893"/>
                    </a:cubicBezTo>
                    <a:cubicBezTo>
                      <a:pt x="395" y="885"/>
                      <a:pt x="398" y="879"/>
                      <a:pt x="398" y="872"/>
                    </a:cubicBezTo>
                    <a:cubicBezTo>
                      <a:pt x="398" y="867"/>
                      <a:pt x="397" y="862"/>
                      <a:pt x="395" y="858"/>
                    </a:cubicBezTo>
                    <a:cubicBezTo>
                      <a:pt x="394" y="856"/>
                      <a:pt x="393" y="854"/>
                      <a:pt x="392" y="852"/>
                    </a:cubicBezTo>
                    <a:cubicBezTo>
                      <a:pt x="392" y="852"/>
                      <a:pt x="392" y="852"/>
                      <a:pt x="392" y="852"/>
                    </a:cubicBezTo>
                    <a:cubicBezTo>
                      <a:pt x="392" y="852"/>
                      <a:pt x="392" y="852"/>
                      <a:pt x="392" y="852"/>
                    </a:cubicBezTo>
                    <a:cubicBezTo>
                      <a:pt x="392" y="851"/>
                      <a:pt x="392" y="851"/>
                      <a:pt x="392" y="851"/>
                    </a:cubicBezTo>
                    <a:cubicBezTo>
                      <a:pt x="385" y="838"/>
                      <a:pt x="381" y="822"/>
                      <a:pt x="381" y="806"/>
                    </a:cubicBezTo>
                    <a:cubicBezTo>
                      <a:pt x="381" y="778"/>
                      <a:pt x="393" y="752"/>
                      <a:pt x="412" y="733"/>
                    </a:cubicBezTo>
                    <a:cubicBezTo>
                      <a:pt x="413" y="733"/>
                      <a:pt x="413" y="732"/>
                      <a:pt x="414" y="731"/>
                    </a:cubicBezTo>
                    <a:cubicBezTo>
                      <a:pt x="431" y="714"/>
                      <a:pt x="456" y="703"/>
                      <a:pt x="483" y="703"/>
                    </a:cubicBezTo>
                    <a:cubicBezTo>
                      <a:pt x="507" y="703"/>
                      <a:pt x="529" y="711"/>
                      <a:pt x="546" y="726"/>
                    </a:cubicBezTo>
                    <a:cubicBezTo>
                      <a:pt x="570" y="744"/>
                      <a:pt x="586" y="774"/>
                      <a:pt x="586" y="806"/>
                    </a:cubicBezTo>
                    <a:cubicBezTo>
                      <a:pt x="586" y="821"/>
                      <a:pt x="582" y="835"/>
                      <a:pt x="577" y="848"/>
                    </a:cubicBezTo>
                    <a:cubicBezTo>
                      <a:pt x="577" y="848"/>
                      <a:pt x="576" y="848"/>
                      <a:pt x="576" y="849"/>
                    </a:cubicBezTo>
                    <a:cubicBezTo>
                      <a:pt x="576" y="849"/>
                      <a:pt x="576" y="849"/>
                      <a:pt x="576" y="849"/>
                    </a:cubicBezTo>
                    <a:cubicBezTo>
                      <a:pt x="574" y="853"/>
                      <a:pt x="572" y="856"/>
                      <a:pt x="570" y="860"/>
                    </a:cubicBezTo>
                    <a:cubicBezTo>
                      <a:pt x="569" y="863"/>
                      <a:pt x="569" y="868"/>
                      <a:pt x="569" y="872"/>
                    </a:cubicBezTo>
                    <a:cubicBezTo>
                      <a:pt x="569" y="879"/>
                      <a:pt x="571" y="885"/>
                      <a:pt x="575" y="893"/>
                    </a:cubicBezTo>
                    <a:cubicBezTo>
                      <a:pt x="766" y="893"/>
                      <a:pt x="766" y="893"/>
                      <a:pt x="766" y="893"/>
                    </a:cubicBezTo>
                    <a:cubicBezTo>
                      <a:pt x="765" y="569"/>
                      <a:pt x="643" y="247"/>
                      <a:pt x="400" y="0"/>
                    </a:cubicBezTo>
                    <a:cubicBezTo>
                      <a:pt x="261" y="138"/>
                      <a:pt x="261" y="138"/>
                      <a:pt x="261" y="138"/>
                    </a:cubicBezTo>
                    <a:cubicBezTo>
                      <a:pt x="259" y="140"/>
                      <a:pt x="257" y="140"/>
                      <a:pt x="255" y="140"/>
                    </a:cubicBezTo>
                    <a:close/>
                  </a:path>
                </a:pathLst>
              </a:custGeom>
              <a:solidFill>
                <a:schemeClr val="accent5"/>
              </a:solidFill>
              <a:ln w="38100">
                <a:solidFill>
                  <a:schemeClr val="bg1"/>
                </a:solidFill>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110" name="Freeform 22"/>
              <p:cNvSpPr>
                <a:spLocks/>
              </p:cNvSpPr>
              <p:nvPr/>
            </p:nvSpPr>
            <p:spPr bwMode="auto">
              <a:xfrm>
                <a:off x="6111876" y="3766310"/>
                <a:ext cx="852488" cy="1190625"/>
              </a:xfrm>
              <a:custGeom>
                <a:avLst/>
                <a:gdLst/>
                <a:ahLst/>
                <a:cxnLst>
                  <a:cxn ang="0">
                    <a:pos x="569" y="184"/>
                  </a:cxn>
                  <a:cxn ang="0">
                    <a:pos x="570" y="182"/>
                  </a:cxn>
                  <a:cxn ang="0">
                    <a:pos x="567" y="180"/>
                  </a:cxn>
                  <a:cxn ang="0">
                    <a:pos x="565" y="178"/>
                  </a:cxn>
                  <a:cxn ang="0">
                    <a:pos x="564" y="177"/>
                  </a:cxn>
                  <a:cxn ang="0">
                    <a:pos x="563" y="176"/>
                  </a:cxn>
                  <a:cxn ang="0">
                    <a:pos x="562" y="175"/>
                  </a:cxn>
                  <a:cxn ang="0">
                    <a:pos x="557" y="129"/>
                  </a:cxn>
                  <a:cxn ang="0">
                    <a:pos x="557" y="129"/>
                  </a:cxn>
                  <a:cxn ang="0">
                    <a:pos x="557" y="128"/>
                  </a:cxn>
                  <a:cxn ang="0">
                    <a:pos x="557" y="128"/>
                  </a:cxn>
                  <a:cxn ang="0">
                    <a:pos x="564" y="115"/>
                  </a:cxn>
                  <a:cxn ang="0">
                    <a:pos x="547" y="23"/>
                  </a:cxn>
                  <a:cxn ang="0">
                    <a:pos x="488" y="0"/>
                  </a:cxn>
                  <a:cxn ang="0">
                    <a:pos x="405" y="82"/>
                  </a:cxn>
                  <a:cxn ang="0">
                    <a:pos x="415" y="125"/>
                  </a:cxn>
                  <a:cxn ang="0">
                    <a:pos x="418" y="146"/>
                  </a:cxn>
                  <a:cxn ang="0">
                    <a:pos x="410" y="179"/>
                  </a:cxn>
                  <a:cxn ang="0">
                    <a:pos x="409" y="182"/>
                  </a:cxn>
                  <a:cxn ang="0">
                    <a:pos x="409" y="181"/>
                  </a:cxn>
                  <a:cxn ang="0">
                    <a:pos x="407" y="183"/>
                  </a:cxn>
                  <a:cxn ang="0">
                    <a:pos x="406" y="184"/>
                  </a:cxn>
                  <a:cxn ang="0">
                    <a:pos x="402" y="186"/>
                  </a:cxn>
                  <a:cxn ang="0">
                    <a:pos x="401" y="190"/>
                  </a:cxn>
                  <a:cxn ang="0">
                    <a:pos x="205" y="190"/>
                  </a:cxn>
                  <a:cxn ang="0">
                    <a:pos x="136" y="811"/>
                  </a:cxn>
                  <a:cxn ang="0">
                    <a:pos x="162" y="789"/>
                  </a:cxn>
                  <a:cxn ang="0">
                    <a:pos x="163" y="783"/>
                  </a:cxn>
                  <a:cxn ang="0">
                    <a:pos x="163" y="782"/>
                  </a:cxn>
                  <a:cxn ang="0">
                    <a:pos x="259" y="713"/>
                  </a:cxn>
                  <a:cxn ang="0">
                    <a:pos x="362" y="816"/>
                  </a:cxn>
                  <a:cxn ang="0">
                    <a:pos x="297" y="911"/>
                  </a:cxn>
                  <a:cxn ang="0">
                    <a:pos x="295" y="911"/>
                  </a:cxn>
                  <a:cxn ang="0">
                    <a:pos x="275" y="921"/>
                  </a:cxn>
                  <a:cxn ang="0">
                    <a:pos x="400" y="1076"/>
                  </a:cxn>
                  <a:cxn ang="0">
                    <a:pos x="576" y="190"/>
                  </a:cxn>
                  <a:cxn ang="0">
                    <a:pos x="569" y="186"/>
                  </a:cxn>
                </a:cxnLst>
                <a:rect l="0" t="0" r="r" b="b"/>
                <a:pathLst>
                  <a:path w="771" h="1076">
                    <a:moveTo>
                      <a:pt x="569" y="186"/>
                    </a:moveTo>
                    <a:cubicBezTo>
                      <a:pt x="569" y="184"/>
                      <a:pt x="569" y="184"/>
                      <a:pt x="569" y="184"/>
                    </a:cubicBezTo>
                    <a:cubicBezTo>
                      <a:pt x="569" y="183"/>
                      <a:pt x="569" y="183"/>
                      <a:pt x="569" y="183"/>
                    </a:cubicBezTo>
                    <a:cubicBezTo>
                      <a:pt x="570" y="182"/>
                      <a:pt x="570" y="182"/>
                      <a:pt x="570" y="182"/>
                    </a:cubicBezTo>
                    <a:cubicBezTo>
                      <a:pt x="570" y="182"/>
                      <a:pt x="570" y="182"/>
                      <a:pt x="570" y="182"/>
                    </a:cubicBezTo>
                    <a:cubicBezTo>
                      <a:pt x="566" y="181"/>
                      <a:pt x="567" y="181"/>
                      <a:pt x="567" y="180"/>
                    </a:cubicBezTo>
                    <a:cubicBezTo>
                      <a:pt x="566" y="180"/>
                      <a:pt x="566" y="180"/>
                      <a:pt x="566" y="180"/>
                    </a:cubicBezTo>
                    <a:cubicBezTo>
                      <a:pt x="565" y="178"/>
                      <a:pt x="565" y="178"/>
                      <a:pt x="565" y="178"/>
                    </a:cubicBezTo>
                    <a:cubicBezTo>
                      <a:pt x="564" y="178"/>
                      <a:pt x="564" y="178"/>
                      <a:pt x="564" y="178"/>
                    </a:cubicBezTo>
                    <a:cubicBezTo>
                      <a:pt x="564" y="177"/>
                      <a:pt x="564" y="177"/>
                      <a:pt x="564" y="177"/>
                    </a:cubicBezTo>
                    <a:cubicBezTo>
                      <a:pt x="564" y="177"/>
                      <a:pt x="564" y="177"/>
                      <a:pt x="564" y="177"/>
                    </a:cubicBezTo>
                    <a:cubicBezTo>
                      <a:pt x="563" y="176"/>
                      <a:pt x="563" y="176"/>
                      <a:pt x="563" y="176"/>
                    </a:cubicBezTo>
                    <a:cubicBezTo>
                      <a:pt x="563" y="176"/>
                      <a:pt x="563" y="176"/>
                      <a:pt x="563" y="176"/>
                    </a:cubicBezTo>
                    <a:cubicBezTo>
                      <a:pt x="563" y="175"/>
                      <a:pt x="563" y="175"/>
                      <a:pt x="562" y="175"/>
                    </a:cubicBezTo>
                    <a:cubicBezTo>
                      <a:pt x="557" y="166"/>
                      <a:pt x="554" y="157"/>
                      <a:pt x="554" y="146"/>
                    </a:cubicBezTo>
                    <a:cubicBezTo>
                      <a:pt x="554" y="140"/>
                      <a:pt x="555" y="134"/>
                      <a:pt x="557" y="129"/>
                    </a:cubicBezTo>
                    <a:cubicBezTo>
                      <a:pt x="557" y="129"/>
                      <a:pt x="557" y="129"/>
                      <a:pt x="557" y="129"/>
                    </a:cubicBezTo>
                    <a:cubicBezTo>
                      <a:pt x="557" y="129"/>
                      <a:pt x="557" y="129"/>
                      <a:pt x="557" y="129"/>
                    </a:cubicBezTo>
                    <a:cubicBezTo>
                      <a:pt x="557" y="128"/>
                      <a:pt x="557" y="128"/>
                      <a:pt x="557" y="128"/>
                    </a:cubicBezTo>
                    <a:cubicBezTo>
                      <a:pt x="557" y="128"/>
                      <a:pt x="557" y="128"/>
                      <a:pt x="557" y="128"/>
                    </a:cubicBezTo>
                    <a:cubicBezTo>
                      <a:pt x="557" y="128"/>
                      <a:pt x="557" y="128"/>
                      <a:pt x="557" y="128"/>
                    </a:cubicBezTo>
                    <a:cubicBezTo>
                      <a:pt x="557" y="128"/>
                      <a:pt x="557" y="128"/>
                      <a:pt x="557" y="128"/>
                    </a:cubicBezTo>
                    <a:cubicBezTo>
                      <a:pt x="557" y="128"/>
                      <a:pt x="557" y="128"/>
                      <a:pt x="557" y="128"/>
                    </a:cubicBezTo>
                    <a:cubicBezTo>
                      <a:pt x="559" y="123"/>
                      <a:pt x="561" y="119"/>
                      <a:pt x="564" y="115"/>
                    </a:cubicBezTo>
                    <a:cubicBezTo>
                      <a:pt x="568" y="105"/>
                      <a:pt x="571" y="94"/>
                      <a:pt x="571" y="82"/>
                    </a:cubicBezTo>
                    <a:cubicBezTo>
                      <a:pt x="571" y="59"/>
                      <a:pt x="562" y="38"/>
                      <a:pt x="547" y="23"/>
                    </a:cubicBezTo>
                    <a:cubicBezTo>
                      <a:pt x="545" y="22"/>
                      <a:pt x="543" y="20"/>
                      <a:pt x="541" y="18"/>
                    </a:cubicBezTo>
                    <a:cubicBezTo>
                      <a:pt x="527" y="7"/>
                      <a:pt x="508" y="0"/>
                      <a:pt x="488" y="0"/>
                    </a:cubicBezTo>
                    <a:cubicBezTo>
                      <a:pt x="465" y="0"/>
                      <a:pt x="443" y="10"/>
                      <a:pt x="428" y="25"/>
                    </a:cubicBezTo>
                    <a:cubicBezTo>
                      <a:pt x="414" y="40"/>
                      <a:pt x="405" y="60"/>
                      <a:pt x="405" y="82"/>
                    </a:cubicBezTo>
                    <a:cubicBezTo>
                      <a:pt x="405" y="95"/>
                      <a:pt x="408" y="107"/>
                      <a:pt x="413" y="118"/>
                    </a:cubicBezTo>
                    <a:cubicBezTo>
                      <a:pt x="415" y="120"/>
                      <a:pt x="414" y="122"/>
                      <a:pt x="415" y="125"/>
                    </a:cubicBezTo>
                    <a:cubicBezTo>
                      <a:pt x="418" y="131"/>
                      <a:pt x="418" y="138"/>
                      <a:pt x="418" y="146"/>
                    </a:cubicBezTo>
                    <a:cubicBezTo>
                      <a:pt x="418" y="146"/>
                      <a:pt x="418" y="146"/>
                      <a:pt x="418" y="146"/>
                    </a:cubicBezTo>
                    <a:cubicBezTo>
                      <a:pt x="418" y="157"/>
                      <a:pt x="416" y="167"/>
                      <a:pt x="410" y="176"/>
                    </a:cubicBezTo>
                    <a:cubicBezTo>
                      <a:pt x="410" y="177"/>
                      <a:pt x="410" y="178"/>
                      <a:pt x="410" y="179"/>
                    </a:cubicBezTo>
                    <a:cubicBezTo>
                      <a:pt x="410" y="180"/>
                      <a:pt x="410" y="180"/>
                      <a:pt x="410" y="180"/>
                    </a:cubicBezTo>
                    <a:cubicBezTo>
                      <a:pt x="409" y="182"/>
                      <a:pt x="409" y="182"/>
                      <a:pt x="409" y="182"/>
                    </a:cubicBezTo>
                    <a:cubicBezTo>
                      <a:pt x="409" y="182"/>
                      <a:pt x="409" y="182"/>
                      <a:pt x="409" y="182"/>
                    </a:cubicBezTo>
                    <a:cubicBezTo>
                      <a:pt x="409" y="181"/>
                      <a:pt x="409" y="181"/>
                      <a:pt x="409" y="181"/>
                    </a:cubicBezTo>
                    <a:cubicBezTo>
                      <a:pt x="409" y="181"/>
                      <a:pt x="409" y="181"/>
                      <a:pt x="409" y="181"/>
                    </a:cubicBezTo>
                    <a:cubicBezTo>
                      <a:pt x="409" y="182"/>
                      <a:pt x="408" y="182"/>
                      <a:pt x="407" y="183"/>
                    </a:cubicBezTo>
                    <a:cubicBezTo>
                      <a:pt x="407" y="184"/>
                      <a:pt x="407" y="184"/>
                      <a:pt x="407" y="184"/>
                    </a:cubicBezTo>
                    <a:cubicBezTo>
                      <a:pt x="406" y="184"/>
                      <a:pt x="406" y="184"/>
                      <a:pt x="406" y="184"/>
                    </a:cubicBezTo>
                    <a:cubicBezTo>
                      <a:pt x="406" y="184"/>
                      <a:pt x="406" y="184"/>
                      <a:pt x="406" y="184"/>
                    </a:cubicBezTo>
                    <a:cubicBezTo>
                      <a:pt x="405" y="185"/>
                      <a:pt x="403" y="186"/>
                      <a:pt x="402" y="186"/>
                    </a:cubicBezTo>
                    <a:cubicBezTo>
                      <a:pt x="402" y="186"/>
                      <a:pt x="402" y="188"/>
                      <a:pt x="402" y="188"/>
                    </a:cubicBezTo>
                    <a:cubicBezTo>
                      <a:pt x="401" y="188"/>
                      <a:pt x="401" y="190"/>
                      <a:pt x="401" y="190"/>
                    </a:cubicBezTo>
                    <a:cubicBezTo>
                      <a:pt x="400" y="190"/>
                      <a:pt x="400" y="190"/>
                      <a:pt x="400" y="190"/>
                    </a:cubicBezTo>
                    <a:cubicBezTo>
                      <a:pt x="205" y="190"/>
                      <a:pt x="205" y="190"/>
                      <a:pt x="205" y="190"/>
                    </a:cubicBezTo>
                    <a:cubicBezTo>
                      <a:pt x="201" y="374"/>
                      <a:pt x="124" y="550"/>
                      <a:pt x="0" y="675"/>
                    </a:cubicBezTo>
                    <a:cubicBezTo>
                      <a:pt x="136" y="811"/>
                      <a:pt x="136" y="811"/>
                      <a:pt x="136" y="811"/>
                    </a:cubicBezTo>
                    <a:cubicBezTo>
                      <a:pt x="143" y="809"/>
                      <a:pt x="149" y="806"/>
                      <a:pt x="154" y="801"/>
                    </a:cubicBezTo>
                    <a:cubicBezTo>
                      <a:pt x="157" y="797"/>
                      <a:pt x="160" y="793"/>
                      <a:pt x="162" y="789"/>
                    </a:cubicBezTo>
                    <a:cubicBezTo>
                      <a:pt x="162" y="787"/>
                      <a:pt x="163" y="785"/>
                      <a:pt x="163" y="783"/>
                    </a:cubicBezTo>
                    <a:cubicBezTo>
                      <a:pt x="163" y="783"/>
                      <a:pt x="163" y="783"/>
                      <a:pt x="163" y="783"/>
                    </a:cubicBezTo>
                    <a:cubicBezTo>
                      <a:pt x="163" y="783"/>
                      <a:pt x="163" y="783"/>
                      <a:pt x="163" y="783"/>
                    </a:cubicBezTo>
                    <a:cubicBezTo>
                      <a:pt x="163" y="782"/>
                      <a:pt x="163" y="782"/>
                      <a:pt x="163" y="782"/>
                    </a:cubicBezTo>
                    <a:cubicBezTo>
                      <a:pt x="168" y="768"/>
                      <a:pt x="177" y="755"/>
                      <a:pt x="188" y="743"/>
                    </a:cubicBezTo>
                    <a:cubicBezTo>
                      <a:pt x="208" y="724"/>
                      <a:pt x="233" y="713"/>
                      <a:pt x="259" y="713"/>
                    </a:cubicBezTo>
                    <a:cubicBezTo>
                      <a:pt x="286" y="713"/>
                      <a:pt x="312" y="723"/>
                      <a:pt x="332" y="743"/>
                    </a:cubicBezTo>
                    <a:cubicBezTo>
                      <a:pt x="352" y="763"/>
                      <a:pt x="362" y="790"/>
                      <a:pt x="362" y="816"/>
                    </a:cubicBezTo>
                    <a:cubicBezTo>
                      <a:pt x="362" y="842"/>
                      <a:pt x="352" y="868"/>
                      <a:pt x="332" y="888"/>
                    </a:cubicBezTo>
                    <a:cubicBezTo>
                      <a:pt x="322" y="898"/>
                      <a:pt x="310" y="906"/>
                      <a:pt x="297" y="911"/>
                    </a:cubicBezTo>
                    <a:cubicBezTo>
                      <a:pt x="296" y="911"/>
                      <a:pt x="296" y="911"/>
                      <a:pt x="296" y="911"/>
                    </a:cubicBezTo>
                    <a:cubicBezTo>
                      <a:pt x="296" y="911"/>
                      <a:pt x="296" y="911"/>
                      <a:pt x="295" y="911"/>
                    </a:cubicBezTo>
                    <a:cubicBezTo>
                      <a:pt x="291" y="912"/>
                      <a:pt x="288" y="913"/>
                      <a:pt x="284" y="915"/>
                    </a:cubicBezTo>
                    <a:cubicBezTo>
                      <a:pt x="281" y="916"/>
                      <a:pt x="278" y="918"/>
                      <a:pt x="275" y="921"/>
                    </a:cubicBezTo>
                    <a:cubicBezTo>
                      <a:pt x="270" y="926"/>
                      <a:pt x="267" y="933"/>
                      <a:pt x="266" y="939"/>
                    </a:cubicBezTo>
                    <a:cubicBezTo>
                      <a:pt x="400" y="1076"/>
                      <a:pt x="400" y="1076"/>
                      <a:pt x="400" y="1076"/>
                    </a:cubicBezTo>
                    <a:cubicBezTo>
                      <a:pt x="627" y="847"/>
                      <a:pt x="767" y="534"/>
                      <a:pt x="771" y="190"/>
                    </a:cubicBezTo>
                    <a:cubicBezTo>
                      <a:pt x="576" y="190"/>
                      <a:pt x="576" y="190"/>
                      <a:pt x="576" y="190"/>
                    </a:cubicBezTo>
                    <a:cubicBezTo>
                      <a:pt x="575" y="190"/>
                      <a:pt x="575" y="190"/>
                      <a:pt x="575" y="190"/>
                    </a:cubicBezTo>
                    <a:cubicBezTo>
                      <a:pt x="573" y="190"/>
                      <a:pt x="571" y="187"/>
                      <a:pt x="569" y="186"/>
                    </a:cubicBezTo>
                    <a:close/>
                  </a:path>
                </a:pathLst>
              </a:custGeom>
              <a:solidFill>
                <a:schemeClr val="accent2"/>
              </a:solidFill>
              <a:ln w="38100">
                <a:solidFill>
                  <a:schemeClr val="bg1"/>
                </a:solidFill>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111" name="Freeform 24"/>
              <p:cNvSpPr>
                <a:spLocks/>
              </p:cNvSpPr>
              <p:nvPr/>
            </p:nvSpPr>
            <p:spPr bwMode="auto">
              <a:xfrm>
                <a:off x="5359401" y="2547110"/>
                <a:ext cx="1185863" cy="854075"/>
              </a:xfrm>
              <a:custGeom>
                <a:avLst/>
                <a:gdLst/>
                <a:ahLst/>
                <a:cxnLst>
                  <a:cxn ang="0">
                    <a:pos x="182" y="202"/>
                  </a:cxn>
                  <a:cxn ang="0">
                    <a:pos x="182" y="205"/>
                  </a:cxn>
                  <a:cxn ang="0">
                    <a:pos x="180" y="206"/>
                  </a:cxn>
                  <a:cxn ang="0">
                    <a:pos x="178" y="207"/>
                  </a:cxn>
                  <a:cxn ang="0">
                    <a:pos x="177" y="207"/>
                  </a:cxn>
                  <a:cxn ang="0">
                    <a:pos x="176" y="208"/>
                  </a:cxn>
                  <a:cxn ang="0">
                    <a:pos x="174" y="209"/>
                  </a:cxn>
                  <a:cxn ang="0">
                    <a:pos x="128" y="214"/>
                  </a:cxn>
                  <a:cxn ang="0">
                    <a:pos x="128" y="214"/>
                  </a:cxn>
                  <a:cxn ang="0">
                    <a:pos x="128" y="214"/>
                  </a:cxn>
                  <a:cxn ang="0">
                    <a:pos x="128" y="214"/>
                  </a:cxn>
                  <a:cxn ang="0">
                    <a:pos x="115" y="207"/>
                  </a:cxn>
                  <a:cxn ang="0">
                    <a:pos x="23" y="224"/>
                  </a:cxn>
                  <a:cxn ang="0">
                    <a:pos x="0" y="283"/>
                  </a:cxn>
                  <a:cxn ang="0">
                    <a:pos x="81" y="366"/>
                  </a:cxn>
                  <a:cxn ang="0">
                    <a:pos x="124" y="356"/>
                  </a:cxn>
                  <a:cxn ang="0">
                    <a:pos x="146" y="353"/>
                  </a:cxn>
                  <a:cxn ang="0">
                    <a:pos x="178" y="361"/>
                  </a:cxn>
                  <a:cxn ang="0">
                    <a:pos x="179" y="362"/>
                  </a:cxn>
                  <a:cxn ang="0">
                    <a:pos x="179" y="362"/>
                  </a:cxn>
                  <a:cxn ang="0">
                    <a:pos x="182" y="364"/>
                  </a:cxn>
                  <a:cxn ang="0">
                    <a:pos x="183" y="365"/>
                  </a:cxn>
                  <a:cxn ang="0">
                    <a:pos x="186" y="369"/>
                  </a:cxn>
                  <a:cxn ang="0">
                    <a:pos x="183" y="370"/>
                  </a:cxn>
                  <a:cxn ang="0">
                    <a:pos x="183" y="566"/>
                  </a:cxn>
                  <a:cxn ang="0">
                    <a:pos x="810" y="636"/>
                  </a:cxn>
                  <a:cxn ang="0">
                    <a:pos x="810" y="635"/>
                  </a:cxn>
                  <a:cxn ang="0">
                    <a:pos x="810" y="633"/>
                  </a:cxn>
                  <a:cxn ang="0">
                    <a:pos x="790" y="609"/>
                  </a:cxn>
                  <a:cxn ang="0">
                    <a:pos x="791" y="609"/>
                  </a:cxn>
                  <a:cxn ang="0">
                    <a:pos x="785" y="609"/>
                  </a:cxn>
                  <a:cxn ang="0">
                    <a:pos x="784" y="609"/>
                  </a:cxn>
                  <a:cxn ang="0">
                    <a:pos x="744" y="584"/>
                  </a:cxn>
                  <a:cxn ang="0">
                    <a:pos x="714" y="509"/>
                  </a:cxn>
                  <a:cxn ang="0">
                    <a:pos x="794" y="413"/>
                  </a:cxn>
                  <a:cxn ang="0">
                    <a:pos x="889" y="440"/>
                  </a:cxn>
                  <a:cxn ang="0">
                    <a:pos x="912" y="476"/>
                  </a:cxn>
                  <a:cxn ang="0">
                    <a:pos x="916" y="488"/>
                  </a:cxn>
                  <a:cxn ang="0">
                    <a:pos x="940" y="507"/>
                  </a:cxn>
                  <a:cxn ang="0">
                    <a:pos x="183" y="0"/>
                  </a:cxn>
                  <a:cxn ang="0">
                    <a:pos x="183" y="196"/>
                  </a:cxn>
                </a:cxnLst>
                <a:rect l="0" t="0" r="r" b="b"/>
                <a:pathLst>
                  <a:path w="1073" h="772">
                    <a:moveTo>
                      <a:pt x="182" y="202"/>
                    </a:moveTo>
                    <a:cubicBezTo>
                      <a:pt x="182" y="202"/>
                      <a:pt x="182" y="202"/>
                      <a:pt x="182" y="202"/>
                    </a:cubicBezTo>
                    <a:cubicBezTo>
                      <a:pt x="182" y="204"/>
                      <a:pt x="182" y="204"/>
                      <a:pt x="182" y="204"/>
                    </a:cubicBezTo>
                    <a:cubicBezTo>
                      <a:pt x="182" y="205"/>
                      <a:pt x="182" y="205"/>
                      <a:pt x="182" y="205"/>
                    </a:cubicBezTo>
                    <a:cubicBezTo>
                      <a:pt x="182" y="205"/>
                      <a:pt x="182" y="205"/>
                      <a:pt x="182" y="205"/>
                    </a:cubicBezTo>
                    <a:cubicBezTo>
                      <a:pt x="181" y="205"/>
                      <a:pt x="180" y="206"/>
                      <a:pt x="180" y="206"/>
                    </a:cubicBezTo>
                    <a:cubicBezTo>
                      <a:pt x="179" y="206"/>
                      <a:pt x="179" y="206"/>
                      <a:pt x="179" y="206"/>
                    </a:cubicBezTo>
                    <a:cubicBezTo>
                      <a:pt x="178" y="207"/>
                      <a:pt x="178" y="207"/>
                      <a:pt x="178" y="207"/>
                    </a:cubicBezTo>
                    <a:cubicBezTo>
                      <a:pt x="177" y="207"/>
                      <a:pt x="177" y="207"/>
                      <a:pt x="177" y="207"/>
                    </a:cubicBezTo>
                    <a:cubicBezTo>
                      <a:pt x="177" y="207"/>
                      <a:pt x="177" y="207"/>
                      <a:pt x="177" y="207"/>
                    </a:cubicBezTo>
                    <a:cubicBezTo>
                      <a:pt x="176" y="207"/>
                      <a:pt x="176" y="207"/>
                      <a:pt x="176" y="207"/>
                    </a:cubicBezTo>
                    <a:cubicBezTo>
                      <a:pt x="176" y="208"/>
                      <a:pt x="176" y="208"/>
                      <a:pt x="176" y="208"/>
                    </a:cubicBezTo>
                    <a:cubicBezTo>
                      <a:pt x="176" y="208"/>
                      <a:pt x="176" y="208"/>
                      <a:pt x="176" y="208"/>
                    </a:cubicBezTo>
                    <a:cubicBezTo>
                      <a:pt x="175" y="208"/>
                      <a:pt x="175" y="208"/>
                      <a:pt x="174" y="209"/>
                    </a:cubicBezTo>
                    <a:cubicBezTo>
                      <a:pt x="166" y="214"/>
                      <a:pt x="156" y="217"/>
                      <a:pt x="146" y="217"/>
                    </a:cubicBezTo>
                    <a:cubicBezTo>
                      <a:pt x="140" y="217"/>
                      <a:pt x="134" y="216"/>
                      <a:pt x="128" y="214"/>
                    </a:cubicBezTo>
                    <a:cubicBezTo>
                      <a:pt x="128" y="214"/>
                      <a:pt x="128" y="214"/>
                      <a:pt x="128" y="214"/>
                    </a:cubicBezTo>
                    <a:cubicBezTo>
                      <a:pt x="128" y="214"/>
                      <a:pt x="128" y="214"/>
                      <a:pt x="128" y="214"/>
                    </a:cubicBezTo>
                    <a:cubicBezTo>
                      <a:pt x="128" y="214"/>
                      <a:pt x="128" y="214"/>
                      <a:pt x="128" y="214"/>
                    </a:cubicBezTo>
                    <a:cubicBezTo>
                      <a:pt x="128" y="214"/>
                      <a:pt x="128" y="214"/>
                      <a:pt x="128" y="214"/>
                    </a:cubicBezTo>
                    <a:cubicBezTo>
                      <a:pt x="128" y="214"/>
                      <a:pt x="128" y="214"/>
                      <a:pt x="128" y="214"/>
                    </a:cubicBezTo>
                    <a:cubicBezTo>
                      <a:pt x="128" y="214"/>
                      <a:pt x="128" y="214"/>
                      <a:pt x="128" y="214"/>
                    </a:cubicBezTo>
                    <a:cubicBezTo>
                      <a:pt x="128" y="214"/>
                      <a:pt x="128" y="214"/>
                      <a:pt x="128" y="214"/>
                    </a:cubicBezTo>
                    <a:cubicBezTo>
                      <a:pt x="123" y="212"/>
                      <a:pt x="118" y="210"/>
                      <a:pt x="115" y="207"/>
                    </a:cubicBezTo>
                    <a:cubicBezTo>
                      <a:pt x="105" y="203"/>
                      <a:pt x="93" y="200"/>
                      <a:pt x="81" y="200"/>
                    </a:cubicBezTo>
                    <a:cubicBezTo>
                      <a:pt x="59" y="200"/>
                      <a:pt x="38" y="209"/>
                      <a:pt x="23" y="224"/>
                    </a:cubicBezTo>
                    <a:cubicBezTo>
                      <a:pt x="21" y="226"/>
                      <a:pt x="20" y="228"/>
                      <a:pt x="18" y="230"/>
                    </a:cubicBezTo>
                    <a:cubicBezTo>
                      <a:pt x="7" y="244"/>
                      <a:pt x="0" y="263"/>
                      <a:pt x="0" y="283"/>
                    </a:cubicBezTo>
                    <a:cubicBezTo>
                      <a:pt x="0" y="306"/>
                      <a:pt x="10" y="328"/>
                      <a:pt x="25" y="343"/>
                    </a:cubicBezTo>
                    <a:cubicBezTo>
                      <a:pt x="40" y="357"/>
                      <a:pt x="59" y="366"/>
                      <a:pt x="81" y="366"/>
                    </a:cubicBezTo>
                    <a:cubicBezTo>
                      <a:pt x="94" y="366"/>
                      <a:pt x="107" y="363"/>
                      <a:pt x="118" y="358"/>
                    </a:cubicBezTo>
                    <a:cubicBezTo>
                      <a:pt x="120" y="356"/>
                      <a:pt x="122" y="357"/>
                      <a:pt x="124" y="356"/>
                    </a:cubicBezTo>
                    <a:cubicBezTo>
                      <a:pt x="131" y="353"/>
                      <a:pt x="138" y="353"/>
                      <a:pt x="146" y="353"/>
                    </a:cubicBezTo>
                    <a:cubicBezTo>
                      <a:pt x="146" y="353"/>
                      <a:pt x="146" y="353"/>
                      <a:pt x="146" y="353"/>
                    </a:cubicBezTo>
                    <a:cubicBezTo>
                      <a:pt x="157" y="353"/>
                      <a:pt x="167" y="355"/>
                      <a:pt x="175" y="361"/>
                    </a:cubicBezTo>
                    <a:cubicBezTo>
                      <a:pt x="176" y="361"/>
                      <a:pt x="177" y="361"/>
                      <a:pt x="178" y="361"/>
                    </a:cubicBezTo>
                    <a:cubicBezTo>
                      <a:pt x="178" y="361"/>
                      <a:pt x="178" y="361"/>
                      <a:pt x="178" y="361"/>
                    </a:cubicBezTo>
                    <a:cubicBezTo>
                      <a:pt x="179" y="362"/>
                      <a:pt x="179" y="362"/>
                      <a:pt x="179" y="362"/>
                    </a:cubicBezTo>
                    <a:cubicBezTo>
                      <a:pt x="179" y="362"/>
                      <a:pt x="179" y="362"/>
                      <a:pt x="179" y="362"/>
                    </a:cubicBezTo>
                    <a:cubicBezTo>
                      <a:pt x="179" y="362"/>
                      <a:pt x="179" y="362"/>
                      <a:pt x="179" y="362"/>
                    </a:cubicBezTo>
                    <a:cubicBezTo>
                      <a:pt x="180" y="362"/>
                      <a:pt x="180" y="362"/>
                      <a:pt x="180" y="362"/>
                    </a:cubicBezTo>
                    <a:cubicBezTo>
                      <a:pt x="181" y="362"/>
                      <a:pt x="181" y="363"/>
                      <a:pt x="182" y="364"/>
                    </a:cubicBezTo>
                    <a:cubicBezTo>
                      <a:pt x="183" y="364"/>
                      <a:pt x="183" y="364"/>
                      <a:pt x="183" y="364"/>
                    </a:cubicBezTo>
                    <a:cubicBezTo>
                      <a:pt x="183" y="365"/>
                      <a:pt x="183" y="365"/>
                      <a:pt x="183" y="365"/>
                    </a:cubicBezTo>
                    <a:cubicBezTo>
                      <a:pt x="184" y="365"/>
                      <a:pt x="184" y="365"/>
                      <a:pt x="184" y="365"/>
                    </a:cubicBezTo>
                    <a:cubicBezTo>
                      <a:pt x="185" y="366"/>
                      <a:pt x="185" y="368"/>
                      <a:pt x="186" y="369"/>
                    </a:cubicBezTo>
                    <a:cubicBezTo>
                      <a:pt x="186" y="369"/>
                      <a:pt x="184" y="369"/>
                      <a:pt x="184" y="369"/>
                    </a:cubicBezTo>
                    <a:cubicBezTo>
                      <a:pt x="184" y="370"/>
                      <a:pt x="183" y="370"/>
                      <a:pt x="183" y="370"/>
                    </a:cubicBezTo>
                    <a:cubicBezTo>
                      <a:pt x="183" y="371"/>
                      <a:pt x="183" y="371"/>
                      <a:pt x="183" y="371"/>
                    </a:cubicBezTo>
                    <a:cubicBezTo>
                      <a:pt x="183" y="566"/>
                      <a:pt x="183" y="566"/>
                      <a:pt x="183" y="566"/>
                    </a:cubicBezTo>
                    <a:cubicBezTo>
                      <a:pt x="375" y="570"/>
                      <a:pt x="547" y="648"/>
                      <a:pt x="673" y="772"/>
                    </a:cubicBezTo>
                    <a:cubicBezTo>
                      <a:pt x="810" y="636"/>
                      <a:pt x="810" y="636"/>
                      <a:pt x="810" y="636"/>
                    </a:cubicBezTo>
                    <a:cubicBezTo>
                      <a:pt x="810" y="636"/>
                      <a:pt x="810" y="636"/>
                      <a:pt x="810" y="636"/>
                    </a:cubicBezTo>
                    <a:cubicBezTo>
                      <a:pt x="810" y="636"/>
                      <a:pt x="810" y="635"/>
                      <a:pt x="810" y="635"/>
                    </a:cubicBezTo>
                    <a:cubicBezTo>
                      <a:pt x="810" y="634"/>
                      <a:pt x="810" y="634"/>
                      <a:pt x="810" y="634"/>
                    </a:cubicBezTo>
                    <a:cubicBezTo>
                      <a:pt x="810" y="634"/>
                      <a:pt x="810" y="633"/>
                      <a:pt x="810" y="633"/>
                    </a:cubicBezTo>
                    <a:cubicBezTo>
                      <a:pt x="808" y="628"/>
                      <a:pt x="806" y="622"/>
                      <a:pt x="801" y="617"/>
                    </a:cubicBezTo>
                    <a:cubicBezTo>
                      <a:pt x="798" y="614"/>
                      <a:pt x="794" y="613"/>
                      <a:pt x="790" y="609"/>
                    </a:cubicBezTo>
                    <a:cubicBezTo>
                      <a:pt x="791" y="609"/>
                      <a:pt x="791" y="609"/>
                      <a:pt x="791" y="609"/>
                    </a:cubicBezTo>
                    <a:cubicBezTo>
                      <a:pt x="791" y="609"/>
                      <a:pt x="791" y="609"/>
                      <a:pt x="791" y="609"/>
                    </a:cubicBezTo>
                    <a:cubicBezTo>
                      <a:pt x="791" y="610"/>
                      <a:pt x="791" y="610"/>
                      <a:pt x="791" y="610"/>
                    </a:cubicBezTo>
                    <a:cubicBezTo>
                      <a:pt x="787" y="609"/>
                      <a:pt x="787" y="609"/>
                      <a:pt x="785" y="609"/>
                    </a:cubicBezTo>
                    <a:cubicBezTo>
                      <a:pt x="784" y="609"/>
                      <a:pt x="784" y="609"/>
                      <a:pt x="784" y="609"/>
                    </a:cubicBezTo>
                    <a:cubicBezTo>
                      <a:pt x="784" y="609"/>
                      <a:pt x="784" y="609"/>
                      <a:pt x="784" y="609"/>
                    </a:cubicBezTo>
                    <a:cubicBezTo>
                      <a:pt x="783" y="609"/>
                      <a:pt x="783" y="609"/>
                      <a:pt x="783" y="609"/>
                    </a:cubicBezTo>
                    <a:cubicBezTo>
                      <a:pt x="769" y="604"/>
                      <a:pt x="756" y="596"/>
                      <a:pt x="744" y="584"/>
                    </a:cubicBezTo>
                    <a:cubicBezTo>
                      <a:pt x="727" y="567"/>
                      <a:pt x="717" y="545"/>
                      <a:pt x="715" y="522"/>
                    </a:cubicBezTo>
                    <a:cubicBezTo>
                      <a:pt x="714" y="518"/>
                      <a:pt x="714" y="513"/>
                      <a:pt x="714" y="509"/>
                    </a:cubicBezTo>
                    <a:cubicBezTo>
                      <a:pt x="714" y="484"/>
                      <a:pt x="723" y="459"/>
                      <a:pt x="743" y="440"/>
                    </a:cubicBezTo>
                    <a:cubicBezTo>
                      <a:pt x="757" y="425"/>
                      <a:pt x="775" y="416"/>
                      <a:pt x="794" y="413"/>
                    </a:cubicBezTo>
                    <a:cubicBezTo>
                      <a:pt x="802" y="411"/>
                      <a:pt x="810" y="410"/>
                      <a:pt x="818" y="410"/>
                    </a:cubicBezTo>
                    <a:cubicBezTo>
                      <a:pt x="843" y="410"/>
                      <a:pt x="869" y="420"/>
                      <a:pt x="889" y="440"/>
                    </a:cubicBezTo>
                    <a:cubicBezTo>
                      <a:pt x="899" y="450"/>
                      <a:pt x="907" y="463"/>
                      <a:pt x="912" y="476"/>
                    </a:cubicBezTo>
                    <a:cubicBezTo>
                      <a:pt x="912" y="476"/>
                      <a:pt x="912" y="476"/>
                      <a:pt x="912" y="476"/>
                    </a:cubicBezTo>
                    <a:cubicBezTo>
                      <a:pt x="912" y="476"/>
                      <a:pt x="912" y="477"/>
                      <a:pt x="912" y="477"/>
                    </a:cubicBezTo>
                    <a:cubicBezTo>
                      <a:pt x="913" y="481"/>
                      <a:pt x="914" y="485"/>
                      <a:pt x="916" y="488"/>
                    </a:cubicBezTo>
                    <a:cubicBezTo>
                      <a:pt x="917" y="492"/>
                      <a:pt x="920" y="495"/>
                      <a:pt x="922" y="497"/>
                    </a:cubicBezTo>
                    <a:cubicBezTo>
                      <a:pt x="927" y="502"/>
                      <a:pt x="934" y="505"/>
                      <a:pt x="940" y="507"/>
                    </a:cubicBezTo>
                    <a:cubicBezTo>
                      <a:pt x="1073" y="372"/>
                      <a:pt x="1073" y="372"/>
                      <a:pt x="1073" y="372"/>
                    </a:cubicBezTo>
                    <a:cubicBezTo>
                      <a:pt x="845" y="145"/>
                      <a:pt x="531" y="4"/>
                      <a:pt x="183" y="0"/>
                    </a:cubicBezTo>
                    <a:cubicBezTo>
                      <a:pt x="183" y="195"/>
                      <a:pt x="183" y="195"/>
                      <a:pt x="183" y="195"/>
                    </a:cubicBezTo>
                    <a:cubicBezTo>
                      <a:pt x="183" y="196"/>
                      <a:pt x="183" y="196"/>
                      <a:pt x="183" y="196"/>
                    </a:cubicBezTo>
                    <a:cubicBezTo>
                      <a:pt x="183" y="198"/>
                      <a:pt x="184" y="200"/>
                      <a:pt x="182" y="202"/>
                    </a:cubicBezTo>
                    <a:close/>
                  </a:path>
                </a:pathLst>
              </a:custGeom>
              <a:solidFill>
                <a:schemeClr val="accent1"/>
              </a:solidFill>
              <a:ln w="38100">
                <a:solidFill>
                  <a:schemeClr val="bg1"/>
                </a:solidFill>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112" name="Freeform 21"/>
              <p:cNvSpPr>
                <a:spLocks/>
              </p:cNvSpPr>
              <p:nvPr/>
            </p:nvSpPr>
            <p:spPr bwMode="auto">
              <a:xfrm>
                <a:off x="5553076" y="4525135"/>
                <a:ext cx="985838" cy="846138"/>
              </a:xfrm>
              <a:custGeom>
                <a:avLst/>
                <a:gdLst/>
                <a:ahLst/>
                <a:cxnLst>
                  <a:cxn ang="0">
                    <a:pos x="753" y="255"/>
                  </a:cxn>
                  <a:cxn ang="0">
                    <a:pos x="748" y="254"/>
                  </a:cxn>
                  <a:cxn ang="0">
                    <a:pos x="748" y="254"/>
                  </a:cxn>
                  <a:cxn ang="0">
                    <a:pos x="748" y="254"/>
                  </a:cxn>
                  <a:cxn ang="0">
                    <a:pos x="752" y="250"/>
                  </a:cxn>
                  <a:cxn ang="0">
                    <a:pos x="754" y="248"/>
                  </a:cxn>
                  <a:cxn ang="0">
                    <a:pos x="754" y="247"/>
                  </a:cxn>
                  <a:cxn ang="0">
                    <a:pos x="755" y="246"/>
                  </a:cxn>
                  <a:cxn ang="0">
                    <a:pos x="769" y="218"/>
                  </a:cxn>
                  <a:cxn ang="0">
                    <a:pos x="783" y="208"/>
                  </a:cxn>
                  <a:cxn ang="0">
                    <a:pos x="783" y="208"/>
                  </a:cxn>
                  <a:cxn ang="0">
                    <a:pos x="784" y="208"/>
                  </a:cxn>
                  <a:cxn ang="0">
                    <a:pos x="784" y="208"/>
                  </a:cxn>
                  <a:cxn ang="0">
                    <a:pos x="827" y="185"/>
                  </a:cxn>
                  <a:cxn ang="0">
                    <a:pos x="827" y="68"/>
                  </a:cxn>
                  <a:cxn ang="0">
                    <a:pos x="709" y="68"/>
                  </a:cxn>
                  <a:cxn ang="0">
                    <a:pos x="687" y="106"/>
                  </a:cxn>
                  <a:cxn ang="0">
                    <a:pos x="676" y="125"/>
                  </a:cxn>
                  <a:cxn ang="0">
                    <a:pos x="645" y="140"/>
                  </a:cxn>
                  <a:cxn ang="0">
                    <a:pos x="643" y="140"/>
                  </a:cxn>
                  <a:cxn ang="0">
                    <a:pos x="643" y="140"/>
                  </a:cxn>
                  <a:cxn ang="0">
                    <a:pos x="639" y="140"/>
                  </a:cxn>
                  <a:cxn ang="0">
                    <a:pos x="638" y="140"/>
                  </a:cxn>
                  <a:cxn ang="0">
                    <a:pos x="492" y="0"/>
                  </a:cxn>
                  <a:cxn ang="0">
                    <a:pos x="0" y="390"/>
                  </a:cxn>
                  <a:cxn ang="0">
                    <a:pos x="36" y="394"/>
                  </a:cxn>
                  <a:cxn ang="0">
                    <a:pos x="42" y="391"/>
                  </a:cxn>
                  <a:cxn ang="0">
                    <a:pos x="43" y="390"/>
                  </a:cxn>
                  <a:cxn ang="0">
                    <a:pos x="161" y="411"/>
                  </a:cxn>
                  <a:cxn ang="0">
                    <a:pos x="192" y="482"/>
                  </a:cxn>
                  <a:cxn ang="0">
                    <a:pos x="88" y="585"/>
                  </a:cxn>
                  <a:cxn ang="0">
                    <a:pos x="46" y="575"/>
                  </a:cxn>
                  <a:cxn ang="0">
                    <a:pos x="35" y="569"/>
                  </a:cxn>
                  <a:cxn ang="0">
                    <a:pos x="0" y="574"/>
                  </a:cxn>
                  <a:cxn ang="0">
                    <a:pos x="892" y="400"/>
                  </a:cxn>
                  <a:cxn ang="0">
                    <a:pos x="753" y="256"/>
                  </a:cxn>
                </a:cxnLst>
                <a:rect l="0" t="0" r="r" b="b"/>
                <a:pathLst>
                  <a:path w="892" h="765">
                    <a:moveTo>
                      <a:pt x="753" y="256"/>
                    </a:moveTo>
                    <a:cubicBezTo>
                      <a:pt x="753" y="255"/>
                      <a:pt x="753" y="255"/>
                      <a:pt x="753" y="255"/>
                    </a:cubicBezTo>
                    <a:cubicBezTo>
                      <a:pt x="751" y="254"/>
                      <a:pt x="751" y="254"/>
                      <a:pt x="751" y="254"/>
                    </a:cubicBezTo>
                    <a:cubicBezTo>
                      <a:pt x="748" y="254"/>
                      <a:pt x="748" y="254"/>
                      <a:pt x="748" y="254"/>
                    </a:cubicBezTo>
                    <a:cubicBezTo>
                      <a:pt x="748" y="254"/>
                      <a:pt x="748" y="254"/>
                      <a:pt x="748" y="254"/>
                    </a:cubicBezTo>
                    <a:cubicBezTo>
                      <a:pt x="748" y="254"/>
                      <a:pt x="748" y="254"/>
                      <a:pt x="748" y="254"/>
                    </a:cubicBezTo>
                    <a:cubicBezTo>
                      <a:pt x="748" y="254"/>
                      <a:pt x="748" y="254"/>
                      <a:pt x="748" y="254"/>
                    </a:cubicBezTo>
                    <a:cubicBezTo>
                      <a:pt x="748" y="254"/>
                      <a:pt x="748" y="254"/>
                      <a:pt x="748" y="254"/>
                    </a:cubicBezTo>
                    <a:cubicBezTo>
                      <a:pt x="748" y="252"/>
                      <a:pt x="751" y="251"/>
                      <a:pt x="751" y="251"/>
                    </a:cubicBezTo>
                    <a:cubicBezTo>
                      <a:pt x="752" y="250"/>
                      <a:pt x="752" y="250"/>
                      <a:pt x="752" y="250"/>
                    </a:cubicBezTo>
                    <a:cubicBezTo>
                      <a:pt x="753" y="249"/>
                      <a:pt x="753" y="249"/>
                      <a:pt x="753" y="249"/>
                    </a:cubicBezTo>
                    <a:cubicBezTo>
                      <a:pt x="754" y="248"/>
                      <a:pt x="754" y="248"/>
                      <a:pt x="754" y="248"/>
                    </a:cubicBezTo>
                    <a:cubicBezTo>
                      <a:pt x="754" y="247"/>
                      <a:pt x="754" y="247"/>
                      <a:pt x="754" y="247"/>
                    </a:cubicBezTo>
                    <a:cubicBezTo>
                      <a:pt x="754" y="247"/>
                      <a:pt x="754" y="247"/>
                      <a:pt x="754" y="247"/>
                    </a:cubicBezTo>
                    <a:cubicBezTo>
                      <a:pt x="754" y="246"/>
                      <a:pt x="754" y="246"/>
                      <a:pt x="754" y="246"/>
                    </a:cubicBezTo>
                    <a:cubicBezTo>
                      <a:pt x="755" y="246"/>
                      <a:pt x="755" y="246"/>
                      <a:pt x="755" y="246"/>
                    </a:cubicBezTo>
                    <a:cubicBezTo>
                      <a:pt x="755" y="245"/>
                      <a:pt x="755" y="245"/>
                      <a:pt x="755" y="244"/>
                    </a:cubicBezTo>
                    <a:cubicBezTo>
                      <a:pt x="757" y="235"/>
                      <a:pt x="762" y="226"/>
                      <a:pt x="769" y="218"/>
                    </a:cubicBezTo>
                    <a:cubicBezTo>
                      <a:pt x="773" y="214"/>
                      <a:pt x="778" y="210"/>
                      <a:pt x="783" y="208"/>
                    </a:cubicBezTo>
                    <a:cubicBezTo>
                      <a:pt x="783" y="208"/>
                      <a:pt x="783" y="208"/>
                      <a:pt x="783" y="208"/>
                    </a:cubicBezTo>
                    <a:cubicBezTo>
                      <a:pt x="783" y="208"/>
                      <a:pt x="783" y="208"/>
                      <a:pt x="783" y="208"/>
                    </a:cubicBezTo>
                    <a:cubicBezTo>
                      <a:pt x="783" y="208"/>
                      <a:pt x="783" y="208"/>
                      <a:pt x="783" y="208"/>
                    </a:cubicBezTo>
                    <a:cubicBezTo>
                      <a:pt x="784" y="208"/>
                      <a:pt x="784" y="208"/>
                      <a:pt x="784" y="208"/>
                    </a:cubicBezTo>
                    <a:cubicBezTo>
                      <a:pt x="784" y="208"/>
                      <a:pt x="784" y="208"/>
                      <a:pt x="784" y="208"/>
                    </a:cubicBezTo>
                    <a:cubicBezTo>
                      <a:pt x="784" y="208"/>
                      <a:pt x="784" y="208"/>
                      <a:pt x="784" y="208"/>
                    </a:cubicBezTo>
                    <a:cubicBezTo>
                      <a:pt x="784" y="208"/>
                      <a:pt x="784" y="208"/>
                      <a:pt x="784" y="208"/>
                    </a:cubicBezTo>
                    <a:cubicBezTo>
                      <a:pt x="789" y="205"/>
                      <a:pt x="794" y="204"/>
                      <a:pt x="798" y="203"/>
                    </a:cubicBezTo>
                    <a:cubicBezTo>
                      <a:pt x="808" y="199"/>
                      <a:pt x="818" y="193"/>
                      <a:pt x="827" y="185"/>
                    </a:cubicBezTo>
                    <a:cubicBezTo>
                      <a:pt x="843" y="169"/>
                      <a:pt x="851" y="147"/>
                      <a:pt x="851" y="126"/>
                    </a:cubicBezTo>
                    <a:cubicBezTo>
                      <a:pt x="851" y="105"/>
                      <a:pt x="843" y="84"/>
                      <a:pt x="827" y="68"/>
                    </a:cubicBezTo>
                    <a:cubicBezTo>
                      <a:pt x="810" y="51"/>
                      <a:pt x="789" y="43"/>
                      <a:pt x="768" y="43"/>
                    </a:cubicBezTo>
                    <a:cubicBezTo>
                      <a:pt x="747" y="43"/>
                      <a:pt x="726" y="51"/>
                      <a:pt x="709" y="68"/>
                    </a:cubicBezTo>
                    <a:cubicBezTo>
                      <a:pt x="700" y="77"/>
                      <a:pt x="694" y="88"/>
                      <a:pt x="690" y="99"/>
                    </a:cubicBezTo>
                    <a:cubicBezTo>
                      <a:pt x="689" y="101"/>
                      <a:pt x="688" y="104"/>
                      <a:pt x="687" y="106"/>
                    </a:cubicBezTo>
                    <a:cubicBezTo>
                      <a:pt x="685" y="113"/>
                      <a:pt x="681" y="119"/>
                      <a:pt x="676" y="125"/>
                    </a:cubicBezTo>
                    <a:cubicBezTo>
                      <a:pt x="676" y="125"/>
                      <a:pt x="676" y="125"/>
                      <a:pt x="676" y="125"/>
                    </a:cubicBezTo>
                    <a:cubicBezTo>
                      <a:pt x="668" y="132"/>
                      <a:pt x="658" y="137"/>
                      <a:pt x="648" y="139"/>
                    </a:cubicBezTo>
                    <a:cubicBezTo>
                      <a:pt x="647" y="139"/>
                      <a:pt x="646" y="140"/>
                      <a:pt x="645" y="140"/>
                    </a:cubicBezTo>
                    <a:cubicBezTo>
                      <a:pt x="644" y="140"/>
                      <a:pt x="644" y="140"/>
                      <a:pt x="644" y="140"/>
                    </a:cubicBezTo>
                    <a:cubicBezTo>
                      <a:pt x="643" y="140"/>
                      <a:pt x="643" y="140"/>
                      <a:pt x="643" y="140"/>
                    </a:cubicBezTo>
                    <a:cubicBezTo>
                      <a:pt x="643" y="140"/>
                      <a:pt x="643" y="140"/>
                      <a:pt x="643" y="140"/>
                    </a:cubicBezTo>
                    <a:cubicBezTo>
                      <a:pt x="643" y="140"/>
                      <a:pt x="643" y="140"/>
                      <a:pt x="643" y="140"/>
                    </a:cubicBezTo>
                    <a:cubicBezTo>
                      <a:pt x="642" y="140"/>
                      <a:pt x="641" y="140"/>
                      <a:pt x="640" y="140"/>
                    </a:cubicBezTo>
                    <a:cubicBezTo>
                      <a:pt x="639" y="140"/>
                      <a:pt x="639" y="140"/>
                      <a:pt x="639" y="140"/>
                    </a:cubicBezTo>
                    <a:cubicBezTo>
                      <a:pt x="638" y="140"/>
                      <a:pt x="638" y="140"/>
                      <a:pt x="638" y="140"/>
                    </a:cubicBezTo>
                    <a:cubicBezTo>
                      <a:pt x="638" y="140"/>
                      <a:pt x="638" y="140"/>
                      <a:pt x="638" y="140"/>
                    </a:cubicBezTo>
                    <a:cubicBezTo>
                      <a:pt x="636" y="140"/>
                      <a:pt x="634" y="139"/>
                      <a:pt x="633" y="138"/>
                    </a:cubicBezTo>
                    <a:cubicBezTo>
                      <a:pt x="492" y="0"/>
                      <a:pt x="492" y="0"/>
                      <a:pt x="492" y="0"/>
                    </a:cubicBezTo>
                    <a:cubicBezTo>
                      <a:pt x="355" y="131"/>
                      <a:pt x="172" y="198"/>
                      <a:pt x="0" y="199"/>
                    </a:cubicBezTo>
                    <a:cubicBezTo>
                      <a:pt x="0" y="390"/>
                      <a:pt x="0" y="390"/>
                      <a:pt x="0" y="390"/>
                    </a:cubicBezTo>
                    <a:cubicBezTo>
                      <a:pt x="9" y="394"/>
                      <a:pt x="14" y="396"/>
                      <a:pt x="21" y="396"/>
                    </a:cubicBezTo>
                    <a:cubicBezTo>
                      <a:pt x="26" y="396"/>
                      <a:pt x="32" y="395"/>
                      <a:pt x="36" y="394"/>
                    </a:cubicBezTo>
                    <a:cubicBezTo>
                      <a:pt x="38" y="393"/>
                      <a:pt x="40" y="392"/>
                      <a:pt x="42" y="391"/>
                    </a:cubicBezTo>
                    <a:cubicBezTo>
                      <a:pt x="42" y="391"/>
                      <a:pt x="42" y="391"/>
                      <a:pt x="42" y="391"/>
                    </a:cubicBezTo>
                    <a:cubicBezTo>
                      <a:pt x="43" y="391"/>
                      <a:pt x="43" y="391"/>
                      <a:pt x="43" y="391"/>
                    </a:cubicBezTo>
                    <a:cubicBezTo>
                      <a:pt x="43" y="390"/>
                      <a:pt x="43" y="390"/>
                      <a:pt x="43" y="390"/>
                    </a:cubicBezTo>
                    <a:cubicBezTo>
                      <a:pt x="57" y="384"/>
                      <a:pt x="72" y="380"/>
                      <a:pt x="88" y="380"/>
                    </a:cubicBezTo>
                    <a:cubicBezTo>
                      <a:pt x="117" y="380"/>
                      <a:pt x="142" y="392"/>
                      <a:pt x="161" y="411"/>
                    </a:cubicBezTo>
                    <a:cubicBezTo>
                      <a:pt x="162" y="412"/>
                      <a:pt x="162" y="412"/>
                      <a:pt x="163" y="413"/>
                    </a:cubicBezTo>
                    <a:cubicBezTo>
                      <a:pt x="181" y="430"/>
                      <a:pt x="192" y="455"/>
                      <a:pt x="192" y="482"/>
                    </a:cubicBezTo>
                    <a:cubicBezTo>
                      <a:pt x="192" y="506"/>
                      <a:pt x="183" y="528"/>
                      <a:pt x="169" y="545"/>
                    </a:cubicBezTo>
                    <a:cubicBezTo>
                      <a:pt x="150" y="569"/>
                      <a:pt x="121" y="585"/>
                      <a:pt x="88" y="585"/>
                    </a:cubicBezTo>
                    <a:cubicBezTo>
                      <a:pt x="73" y="585"/>
                      <a:pt x="59" y="581"/>
                      <a:pt x="46" y="576"/>
                    </a:cubicBezTo>
                    <a:cubicBezTo>
                      <a:pt x="46" y="576"/>
                      <a:pt x="46" y="575"/>
                      <a:pt x="46" y="575"/>
                    </a:cubicBezTo>
                    <a:cubicBezTo>
                      <a:pt x="45" y="575"/>
                      <a:pt x="45" y="575"/>
                      <a:pt x="45" y="575"/>
                    </a:cubicBezTo>
                    <a:cubicBezTo>
                      <a:pt x="41" y="573"/>
                      <a:pt x="38" y="571"/>
                      <a:pt x="35" y="569"/>
                    </a:cubicBezTo>
                    <a:cubicBezTo>
                      <a:pt x="31" y="568"/>
                      <a:pt x="25" y="567"/>
                      <a:pt x="21" y="567"/>
                    </a:cubicBezTo>
                    <a:cubicBezTo>
                      <a:pt x="14" y="567"/>
                      <a:pt x="9" y="570"/>
                      <a:pt x="0" y="574"/>
                    </a:cubicBezTo>
                    <a:cubicBezTo>
                      <a:pt x="0" y="765"/>
                      <a:pt x="0" y="765"/>
                      <a:pt x="0" y="765"/>
                    </a:cubicBezTo>
                    <a:cubicBezTo>
                      <a:pt x="323" y="764"/>
                      <a:pt x="645" y="642"/>
                      <a:pt x="892" y="400"/>
                    </a:cubicBezTo>
                    <a:cubicBezTo>
                      <a:pt x="754" y="261"/>
                      <a:pt x="754" y="261"/>
                      <a:pt x="754" y="261"/>
                    </a:cubicBezTo>
                    <a:cubicBezTo>
                      <a:pt x="753" y="260"/>
                      <a:pt x="753" y="258"/>
                      <a:pt x="753" y="256"/>
                    </a:cubicBezTo>
                    <a:close/>
                  </a:path>
                </a:pathLst>
              </a:custGeom>
              <a:solidFill>
                <a:schemeClr val="accent6">
                  <a:lumMod val="75000"/>
                </a:schemeClr>
              </a:solidFill>
              <a:ln w="38100">
                <a:solidFill>
                  <a:schemeClr val="bg1"/>
                </a:solidFill>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113" name="Freeform 25"/>
              <p:cNvSpPr>
                <a:spLocks/>
              </p:cNvSpPr>
              <p:nvPr/>
            </p:nvSpPr>
            <p:spPr bwMode="auto">
              <a:xfrm>
                <a:off x="4140201" y="2964623"/>
                <a:ext cx="852488" cy="1187450"/>
              </a:xfrm>
              <a:custGeom>
                <a:avLst/>
                <a:gdLst/>
                <a:ahLst/>
                <a:cxnLst>
                  <a:cxn ang="0">
                    <a:pos x="202" y="891"/>
                  </a:cxn>
                  <a:cxn ang="0">
                    <a:pos x="201" y="892"/>
                  </a:cxn>
                  <a:cxn ang="0">
                    <a:pos x="204" y="894"/>
                  </a:cxn>
                  <a:cxn ang="0">
                    <a:pos x="206" y="895"/>
                  </a:cxn>
                  <a:cxn ang="0">
                    <a:pos x="207" y="897"/>
                  </a:cxn>
                  <a:cxn ang="0">
                    <a:pos x="208" y="898"/>
                  </a:cxn>
                  <a:cxn ang="0">
                    <a:pos x="209" y="899"/>
                  </a:cxn>
                  <a:cxn ang="0">
                    <a:pos x="214" y="945"/>
                  </a:cxn>
                  <a:cxn ang="0">
                    <a:pos x="214" y="945"/>
                  </a:cxn>
                  <a:cxn ang="0">
                    <a:pos x="214" y="945"/>
                  </a:cxn>
                  <a:cxn ang="0">
                    <a:pos x="214" y="946"/>
                  </a:cxn>
                  <a:cxn ang="0">
                    <a:pos x="207" y="959"/>
                  </a:cxn>
                  <a:cxn ang="0">
                    <a:pos x="224" y="1051"/>
                  </a:cxn>
                  <a:cxn ang="0">
                    <a:pos x="283" y="1074"/>
                  </a:cxn>
                  <a:cxn ang="0">
                    <a:pos x="366" y="992"/>
                  </a:cxn>
                  <a:cxn ang="0">
                    <a:pos x="356" y="949"/>
                  </a:cxn>
                  <a:cxn ang="0">
                    <a:pos x="353" y="928"/>
                  </a:cxn>
                  <a:cxn ang="0">
                    <a:pos x="361" y="895"/>
                  </a:cxn>
                  <a:cxn ang="0">
                    <a:pos x="362" y="892"/>
                  </a:cxn>
                  <a:cxn ang="0">
                    <a:pos x="362" y="893"/>
                  </a:cxn>
                  <a:cxn ang="0">
                    <a:pos x="364" y="891"/>
                  </a:cxn>
                  <a:cxn ang="0">
                    <a:pos x="365" y="890"/>
                  </a:cxn>
                  <a:cxn ang="0">
                    <a:pos x="369" y="888"/>
                  </a:cxn>
                  <a:cxn ang="0">
                    <a:pos x="370" y="888"/>
                  </a:cxn>
                  <a:cxn ang="0">
                    <a:pos x="566" y="888"/>
                  </a:cxn>
                  <a:cxn ang="0">
                    <a:pos x="635" y="264"/>
                  </a:cxn>
                  <a:cxn ang="0">
                    <a:pos x="613" y="285"/>
                  </a:cxn>
                  <a:cxn ang="0">
                    <a:pos x="610" y="280"/>
                  </a:cxn>
                  <a:cxn ang="0">
                    <a:pos x="608" y="288"/>
                  </a:cxn>
                  <a:cxn ang="0">
                    <a:pos x="608" y="291"/>
                  </a:cxn>
                  <a:cxn ang="0">
                    <a:pos x="583" y="330"/>
                  </a:cxn>
                  <a:cxn ang="0">
                    <a:pos x="439" y="331"/>
                  </a:cxn>
                  <a:cxn ang="0">
                    <a:pos x="439" y="186"/>
                  </a:cxn>
                  <a:cxn ang="0">
                    <a:pos x="475" y="163"/>
                  </a:cxn>
                  <a:cxn ang="0">
                    <a:pos x="487" y="159"/>
                  </a:cxn>
                  <a:cxn ang="0">
                    <a:pos x="505" y="135"/>
                  </a:cxn>
                  <a:cxn ang="0">
                    <a:pos x="0" y="888"/>
                  </a:cxn>
                  <a:cxn ang="0">
                    <a:pos x="196" y="888"/>
                  </a:cxn>
                </a:cxnLst>
                <a:rect l="0" t="0" r="r" b="b"/>
                <a:pathLst>
                  <a:path w="771" h="1074">
                    <a:moveTo>
                      <a:pt x="202" y="890"/>
                    </a:moveTo>
                    <a:cubicBezTo>
                      <a:pt x="202" y="891"/>
                      <a:pt x="202" y="891"/>
                      <a:pt x="202" y="891"/>
                    </a:cubicBezTo>
                    <a:cubicBezTo>
                      <a:pt x="202" y="891"/>
                      <a:pt x="202" y="891"/>
                      <a:pt x="202" y="891"/>
                    </a:cubicBezTo>
                    <a:cubicBezTo>
                      <a:pt x="201" y="892"/>
                      <a:pt x="201" y="892"/>
                      <a:pt x="201" y="892"/>
                    </a:cubicBezTo>
                    <a:cubicBezTo>
                      <a:pt x="201" y="892"/>
                      <a:pt x="201" y="892"/>
                      <a:pt x="201" y="892"/>
                    </a:cubicBezTo>
                    <a:cubicBezTo>
                      <a:pt x="201" y="892"/>
                      <a:pt x="204" y="893"/>
                      <a:pt x="204" y="894"/>
                    </a:cubicBezTo>
                    <a:cubicBezTo>
                      <a:pt x="205" y="894"/>
                      <a:pt x="205" y="894"/>
                      <a:pt x="205" y="894"/>
                    </a:cubicBezTo>
                    <a:cubicBezTo>
                      <a:pt x="206" y="895"/>
                      <a:pt x="206" y="895"/>
                      <a:pt x="206" y="895"/>
                    </a:cubicBezTo>
                    <a:cubicBezTo>
                      <a:pt x="207" y="896"/>
                      <a:pt x="207" y="896"/>
                      <a:pt x="207" y="896"/>
                    </a:cubicBezTo>
                    <a:cubicBezTo>
                      <a:pt x="207" y="897"/>
                      <a:pt x="207" y="897"/>
                      <a:pt x="207" y="897"/>
                    </a:cubicBezTo>
                    <a:cubicBezTo>
                      <a:pt x="207" y="897"/>
                      <a:pt x="207" y="897"/>
                      <a:pt x="207" y="897"/>
                    </a:cubicBezTo>
                    <a:cubicBezTo>
                      <a:pt x="208" y="898"/>
                      <a:pt x="208" y="898"/>
                      <a:pt x="208" y="898"/>
                    </a:cubicBezTo>
                    <a:cubicBezTo>
                      <a:pt x="208" y="898"/>
                      <a:pt x="208" y="898"/>
                      <a:pt x="208" y="898"/>
                    </a:cubicBezTo>
                    <a:cubicBezTo>
                      <a:pt x="208" y="899"/>
                      <a:pt x="208" y="899"/>
                      <a:pt x="209" y="899"/>
                    </a:cubicBezTo>
                    <a:cubicBezTo>
                      <a:pt x="214" y="908"/>
                      <a:pt x="217" y="917"/>
                      <a:pt x="217" y="928"/>
                    </a:cubicBezTo>
                    <a:cubicBezTo>
                      <a:pt x="217" y="934"/>
                      <a:pt x="216" y="940"/>
                      <a:pt x="214" y="945"/>
                    </a:cubicBezTo>
                    <a:cubicBezTo>
                      <a:pt x="214" y="945"/>
                      <a:pt x="214" y="945"/>
                      <a:pt x="214" y="945"/>
                    </a:cubicBezTo>
                    <a:cubicBezTo>
                      <a:pt x="214" y="945"/>
                      <a:pt x="214" y="945"/>
                      <a:pt x="214" y="945"/>
                    </a:cubicBezTo>
                    <a:cubicBezTo>
                      <a:pt x="214" y="945"/>
                      <a:pt x="214" y="945"/>
                      <a:pt x="214" y="945"/>
                    </a:cubicBezTo>
                    <a:cubicBezTo>
                      <a:pt x="214" y="945"/>
                      <a:pt x="214" y="945"/>
                      <a:pt x="214" y="945"/>
                    </a:cubicBezTo>
                    <a:cubicBezTo>
                      <a:pt x="214" y="946"/>
                      <a:pt x="214" y="946"/>
                      <a:pt x="214" y="946"/>
                    </a:cubicBezTo>
                    <a:cubicBezTo>
                      <a:pt x="214" y="946"/>
                      <a:pt x="214" y="946"/>
                      <a:pt x="214" y="946"/>
                    </a:cubicBezTo>
                    <a:cubicBezTo>
                      <a:pt x="214" y="946"/>
                      <a:pt x="214" y="946"/>
                      <a:pt x="214" y="946"/>
                    </a:cubicBezTo>
                    <a:cubicBezTo>
                      <a:pt x="212" y="951"/>
                      <a:pt x="210" y="955"/>
                      <a:pt x="207" y="959"/>
                    </a:cubicBezTo>
                    <a:cubicBezTo>
                      <a:pt x="203" y="969"/>
                      <a:pt x="200" y="980"/>
                      <a:pt x="200" y="992"/>
                    </a:cubicBezTo>
                    <a:cubicBezTo>
                      <a:pt x="200" y="1015"/>
                      <a:pt x="209" y="1036"/>
                      <a:pt x="224" y="1051"/>
                    </a:cubicBezTo>
                    <a:cubicBezTo>
                      <a:pt x="226" y="1052"/>
                      <a:pt x="228" y="1054"/>
                      <a:pt x="230" y="1055"/>
                    </a:cubicBezTo>
                    <a:cubicBezTo>
                      <a:pt x="244" y="1067"/>
                      <a:pt x="263" y="1074"/>
                      <a:pt x="283" y="1074"/>
                    </a:cubicBezTo>
                    <a:cubicBezTo>
                      <a:pt x="306" y="1074"/>
                      <a:pt x="328" y="1064"/>
                      <a:pt x="343" y="1049"/>
                    </a:cubicBezTo>
                    <a:cubicBezTo>
                      <a:pt x="357" y="1034"/>
                      <a:pt x="366" y="1014"/>
                      <a:pt x="366" y="992"/>
                    </a:cubicBezTo>
                    <a:cubicBezTo>
                      <a:pt x="366" y="979"/>
                      <a:pt x="363" y="967"/>
                      <a:pt x="358" y="956"/>
                    </a:cubicBezTo>
                    <a:cubicBezTo>
                      <a:pt x="356" y="954"/>
                      <a:pt x="357" y="952"/>
                      <a:pt x="356" y="949"/>
                    </a:cubicBezTo>
                    <a:cubicBezTo>
                      <a:pt x="353" y="943"/>
                      <a:pt x="353" y="935"/>
                      <a:pt x="353" y="928"/>
                    </a:cubicBezTo>
                    <a:cubicBezTo>
                      <a:pt x="353" y="928"/>
                      <a:pt x="353" y="928"/>
                      <a:pt x="353" y="928"/>
                    </a:cubicBezTo>
                    <a:cubicBezTo>
                      <a:pt x="353" y="917"/>
                      <a:pt x="355" y="907"/>
                      <a:pt x="361" y="898"/>
                    </a:cubicBezTo>
                    <a:cubicBezTo>
                      <a:pt x="361" y="897"/>
                      <a:pt x="361" y="896"/>
                      <a:pt x="361" y="895"/>
                    </a:cubicBezTo>
                    <a:cubicBezTo>
                      <a:pt x="361" y="894"/>
                      <a:pt x="361" y="894"/>
                      <a:pt x="361" y="894"/>
                    </a:cubicBezTo>
                    <a:cubicBezTo>
                      <a:pt x="362" y="892"/>
                      <a:pt x="362" y="892"/>
                      <a:pt x="362" y="892"/>
                    </a:cubicBezTo>
                    <a:cubicBezTo>
                      <a:pt x="362" y="892"/>
                      <a:pt x="362" y="892"/>
                      <a:pt x="362" y="892"/>
                    </a:cubicBezTo>
                    <a:cubicBezTo>
                      <a:pt x="362" y="893"/>
                      <a:pt x="362" y="893"/>
                      <a:pt x="362" y="893"/>
                    </a:cubicBezTo>
                    <a:cubicBezTo>
                      <a:pt x="362" y="893"/>
                      <a:pt x="362" y="893"/>
                      <a:pt x="362" y="893"/>
                    </a:cubicBezTo>
                    <a:cubicBezTo>
                      <a:pt x="362" y="892"/>
                      <a:pt x="363" y="892"/>
                      <a:pt x="364" y="891"/>
                    </a:cubicBezTo>
                    <a:cubicBezTo>
                      <a:pt x="364" y="890"/>
                      <a:pt x="364" y="890"/>
                      <a:pt x="364" y="890"/>
                    </a:cubicBezTo>
                    <a:cubicBezTo>
                      <a:pt x="365" y="890"/>
                      <a:pt x="365" y="890"/>
                      <a:pt x="365" y="890"/>
                    </a:cubicBezTo>
                    <a:cubicBezTo>
                      <a:pt x="365" y="890"/>
                      <a:pt x="365" y="890"/>
                      <a:pt x="365" y="890"/>
                    </a:cubicBezTo>
                    <a:cubicBezTo>
                      <a:pt x="366" y="889"/>
                      <a:pt x="368" y="888"/>
                      <a:pt x="369" y="888"/>
                    </a:cubicBezTo>
                    <a:cubicBezTo>
                      <a:pt x="369" y="888"/>
                      <a:pt x="369" y="888"/>
                      <a:pt x="369" y="888"/>
                    </a:cubicBezTo>
                    <a:cubicBezTo>
                      <a:pt x="370" y="888"/>
                      <a:pt x="370" y="888"/>
                      <a:pt x="370" y="888"/>
                    </a:cubicBezTo>
                    <a:cubicBezTo>
                      <a:pt x="371" y="888"/>
                      <a:pt x="371" y="888"/>
                      <a:pt x="371" y="888"/>
                    </a:cubicBezTo>
                    <a:cubicBezTo>
                      <a:pt x="566" y="888"/>
                      <a:pt x="566" y="888"/>
                      <a:pt x="566" y="888"/>
                    </a:cubicBezTo>
                    <a:cubicBezTo>
                      <a:pt x="570" y="704"/>
                      <a:pt x="647" y="526"/>
                      <a:pt x="771" y="401"/>
                    </a:cubicBezTo>
                    <a:cubicBezTo>
                      <a:pt x="635" y="264"/>
                      <a:pt x="635" y="264"/>
                      <a:pt x="635" y="264"/>
                    </a:cubicBezTo>
                    <a:cubicBezTo>
                      <a:pt x="628" y="266"/>
                      <a:pt x="624" y="269"/>
                      <a:pt x="619" y="274"/>
                    </a:cubicBezTo>
                    <a:cubicBezTo>
                      <a:pt x="615" y="277"/>
                      <a:pt x="613" y="281"/>
                      <a:pt x="613" y="285"/>
                    </a:cubicBezTo>
                    <a:cubicBezTo>
                      <a:pt x="613" y="280"/>
                      <a:pt x="613" y="280"/>
                      <a:pt x="613" y="280"/>
                    </a:cubicBezTo>
                    <a:cubicBezTo>
                      <a:pt x="610" y="280"/>
                      <a:pt x="610" y="280"/>
                      <a:pt x="610" y="280"/>
                    </a:cubicBezTo>
                    <a:cubicBezTo>
                      <a:pt x="610" y="280"/>
                      <a:pt x="610" y="280"/>
                      <a:pt x="610" y="280"/>
                    </a:cubicBezTo>
                    <a:cubicBezTo>
                      <a:pt x="609" y="280"/>
                      <a:pt x="608" y="286"/>
                      <a:pt x="608" y="288"/>
                    </a:cubicBezTo>
                    <a:cubicBezTo>
                      <a:pt x="608" y="290"/>
                      <a:pt x="608" y="290"/>
                      <a:pt x="608" y="290"/>
                    </a:cubicBezTo>
                    <a:cubicBezTo>
                      <a:pt x="608" y="291"/>
                      <a:pt x="608" y="291"/>
                      <a:pt x="608" y="291"/>
                    </a:cubicBezTo>
                    <a:cubicBezTo>
                      <a:pt x="608" y="291"/>
                      <a:pt x="608" y="291"/>
                      <a:pt x="608" y="291"/>
                    </a:cubicBezTo>
                    <a:cubicBezTo>
                      <a:pt x="603" y="306"/>
                      <a:pt x="594" y="319"/>
                      <a:pt x="583" y="330"/>
                    </a:cubicBezTo>
                    <a:cubicBezTo>
                      <a:pt x="564" y="350"/>
                      <a:pt x="538" y="360"/>
                      <a:pt x="512" y="360"/>
                    </a:cubicBezTo>
                    <a:cubicBezTo>
                      <a:pt x="486" y="361"/>
                      <a:pt x="459" y="351"/>
                      <a:pt x="439" y="331"/>
                    </a:cubicBezTo>
                    <a:cubicBezTo>
                      <a:pt x="418" y="310"/>
                      <a:pt x="409" y="284"/>
                      <a:pt x="409" y="258"/>
                    </a:cubicBezTo>
                    <a:cubicBezTo>
                      <a:pt x="409" y="232"/>
                      <a:pt x="419" y="206"/>
                      <a:pt x="439" y="186"/>
                    </a:cubicBezTo>
                    <a:cubicBezTo>
                      <a:pt x="449" y="176"/>
                      <a:pt x="461" y="168"/>
                      <a:pt x="474" y="163"/>
                    </a:cubicBezTo>
                    <a:cubicBezTo>
                      <a:pt x="475" y="163"/>
                      <a:pt x="475" y="163"/>
                      <a:pt x="475" y="163"/>
                    </a:cubicBezTo>
                    <a:cubicBezTo>
                      <a:pt x="475" y="163"/>
                      <a:pt x="475" y="163"/>
                      <a:pt x="476" y="163"/>
                    </a:cubicBezTo>
                    <a:cubicBezTo>
                      <a:pt x="480" y="162"/>
                      <a:pt x="483" y="161"/>
                      <a:pt x="487" y="159"/>
                    </a:cubicBezTo>
                    <a:cubicBezTo>
                      <a:pt x="490" y="158"/>
                      <a:pt x="493" y="155"/>
                      <a:pt x="496" y="153"/>
                    </a:cubicBezTo>
                    <a:cubicBezTo>
                      <a:pt x="501" y="148"/>
                      <a:pt x="504" y="141"/>
                      <a:pt x="505" y="135"/>
                    </a:cubicBezTo>
                    <a:cubicBezTo>
                      <a:pt x="371" y="0"/>
                      <a:pt x="371" y="0"/>
                      <a:pt x="371" y="0"/>
                    </a:cubicBezTo>
                    <a:cubicBezTo>
                      <a:pt x="144" y="229"/>
                      <a:pt x="4" y="544"/>
                      <a:pt x="0" y="888"/>
                    </a:cubicBezTo>
                    <a:cubicBezTo>
                      <a:pt x="195" y="888"/>
                      <a:pt x="195" y="888"/>
                      <a:pt x="195" y="888"/>
                    </a:cubicBezTo>
                    <a:cubicBezTo>
                      <a:pt x="196" y="888"/>
                      <a:pt x="196" y="888"/>
                      <a:pt x="196" y="888"/>
                    </a:cubicBezTo>
                    <a:cubicBezTo>
                      <a:pt x="198" y="888"/>
                      <a:pt x="200" y="889"/>
                      <a:pt x="202" y="890"/>
                    </a:cubicBezTo>
                    <a:close/>
                  </a:path>
                </a:pathLst>
              </a:custGeom>
              <a:solidFill>
                <a:schemeClr val="accent6">
                  <a:lumMod val="75000"/>
                </a:schemeClr>
              </a:solidFill>
              <a:ln w="38100">
                <a:solidFill>
                  <a:schemeClr val="bg1"/>
                </a:solidFill>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114" name="Freeform 26"/>
              <p:cNvSpPr>
                <a:spLocks/>
              </p:cNvSpPr>
              <p:nvPr/>
            </p:nvSpPr>
            <p:spPr bwMode="auto">
              <a:xfrm>
                <a:off x="4140201" y="3963160"/>
                <a:ext cx="847725" cy="985838"/>
              </a:xfrm>
              <a:custGeom>
                <a:avLst/>
                <a:gdLst/>
                <a:ahLst/>
                <a:cxnLst>
                  <a:cxn ang="0">
                    <a:pos x="511" y="748"/>
                  </a:cxn>
                  <a:cxn ang="0">
                    <a:pos x="513" y="752"/>
                  </a:cxn>
                  <a:cxn ang="0">
                    <a:pos x="513" y="752"/>
                  </a:cxn>
                  <a:cxn ang="0">
                    <a:pos x="513" y="749"/>
                  </a:cxn>
                  <a:cxn ang="0">
                    <a:pos x="516" y="749"/>
                  </a:cxn>
                  <a:cxn ang="0">
                    <a:pos x="518" y="750"/>
                  </a:cxn>
                  <a:cxn ang="0">
                    <a:pos x="520" y="750"/>
                  </a:cxn>
                  <a:cxn ang="0">
                    <a:pos x="520" y="751"/>
                  </a:cxn>
                  <a:cxn ang="0">
                    <a:pos x="548" y="765"/>
                  </a:cxn>
                  <a:cxn ang="0">
                    <a:pos x="558" y="779"/>
                  </a:cxn>
                  <a:cxn ang="0">
                    <a:pos x="558" y="779"/>
                  </a:cxn>
                  <a:cxn ang="0">
                    <a:pos x="559" y="780"/>
                  </a:cxn>
                  <a:cxn ang="0">
                    <a:pos x="559" y="780"/>
                  </a:cxn>
                  <a:cxn ang="0">
                    <a:pos x="582" y="822"/>
                  </a:cxn>
                  <a:cxn ang="0">
                    <a:pos x="656" y="845"/>
                  </a:cxn>
                  <a:cxn ang="0">
                    <a:pos x="722" y="760"/>
                  </a:cxn>
                  <a:cxn ang="0">
                    <a:pos x="699" y="705"/>
                  </a:cxn>
                  <a:cxn ang="0">
                    <a:pos x="660" y="683"/>
                  </a:cxn>
                  <a:cxn ang="0">
                    <a:pos x="642" y="671"/>
                  </a:cxn>
                  <a:cxn ang="0">
                    <a:pos x="626" y="641"/>
                  </a:cxn>
                  <a:cxn ang="0">
                    <a:pos x="626" y="640"/>
                  </a:cxn>
                  <a:cxn ang="0">
                    <a:pos x="625" y="636"/>
                  </a:cxn>
                  <a:cxn ang="0">
                    <a:pos x="625" y="635"/>
                  </a:cxn>
                  <a:cxn ang="0">
                    <a:pos x="627" y="631"/>
                  </a:cxn>
                  <a:cxn ang="0">
                    <a:pos x="628" y="629"/>
                  </a:cxn>
                  <a:cxn ang="0">
                    <a:pos x="566" y="0"/>
                  </a:cxn>
                  <a:cxn ang="0">
                    <a:pos x="369" y="19"/>
                  </a:cxn>
                  <a:cxn ang="0">
                    <a:pos x="373" y="32"/>
                  </a:cxn>
                  <a:cxn ang="0">
                    <a:pos x="375" y="37"/>
                  </a:cxn>
                  <a:cxn ang="0">
                    <a:pos x="375" y="38"/>
                  </a:cxn>
                  <a:cxn ang="0">
                    <a:pos x="354" y="156"/>
                  </a:cxn>
                  <a:cxn ang="0">
                    <a:pos x="283" y="186"/>
                  </a:cxn>
                  <a:cxn ang="0">
                    <a:pos x="180" y="83"/>
                  </a:cxn>
                  <a:cxn ang="0">
                    <a:pos x="190" y="40"/>
                  </a:cxn>
                  <a:cxn ang="0">
                    <a:pos x="196" y="29"/>
                  </a:cxn>
                  <a:cxn ang="0">
                    <a:pos x="191" y="0"/>
                  </a:cxn>
                  <a:cxn ang="0">
                    <a:pos x="366" y="891"/>
                  </a:cxn>
                  <a:cxn ang="0">
                    <a:pos x="511" y="748"/>
                  </a:cxn>
                </a:cxnLst>
                <a:rect l="0" t="0" r="r" b="b"/>
                <a:pathLst>
                  <a:path w="766" h="891">
                    <a:moveTo>
                      <a:pt x="511" y="748"/>
                    </a:moveTo>
                    <a:cubicBezTo>
                      <a:pt x="511" y="748"/>
                      <a:pt x="511" y="748"/>
                      <a:pt x="511" y="748"/>
                    </a:cubicBezTo>
                    <a:cubicBezTo>
                      <a:pt x="512" y="750"/>
                      <a:pt x="512" y="750"/>
                      <a:pt x="512" y="750"/>
                    </a:cubicBezTo>
                    <a:cubicBezTo>
                      <a:pt x="513" y="752"/>
                      <a:pt x="513" y="752"/>
                      <a:pt x="513" y="752"/>
                    </a:cubicBezTo>
                    <a:cubicBezTo>
                      <a:pt x="513" y="752"/>
                      <a:pt x="513" y="752"/>
                      <a:pt x="513" y="752"/>
                    </a:cubicBezTo>
                    <a:cubicBezTo>
                      <a:pt x="513" y="752"/>
                      <a:pt x="513" y="752"/>
                      <a:pt x="513" y="752"/>
                    </a:cubicBezTo>
                    <a:cubicBezTo>
                      <a:pt x="513" y="752"/>
                      <a:pt x="513" y="752"/>
                      <a:pt x="513" y="752"/>
                    </a:cubicBezTo>
                    <a:cubicBezTo>
                      <a:pt x="513" y="749"/>
                      <a:pt x="513" y="749"/>
                      <a:pt x="513" y="749"/>
                    </a:cubicBezTo>
                    <a:cubicBezTo>
                      <a:pt x="513" y="749"/>
                      <a:pt x="515" y="749"/>
                      <a:pt x="516" y="749"/>
                    </a:cubicBezTo>
                    <a:cubicBezTo>
                      <a:pt x="516" y="749"/>
                      <a:pt x="516" y="749"/>
                      <a:pt x="516" y="749"/>
                    </a:cubicBezTo>
                    <a:cubicBezTo>
                      <a:pt x="518" y="750"/>
                      <a:pt x="518" y="750"/>
                      <a:pt x="518" y="750"/>
                    </a:cubicBezTo>
                    <a:cubicBezTo>
                      <a:pt x="518" y="750"/>
                      <a:pt x="518" y="750"/>
                      <a:pt x="518" y="750"/>
                    </a:cubicBezTo>
                    <a:cubicBezTo>
                      <a:pt x="519" y="750"/>
                      <a:pt x="519" y="750"/>
                      <a:pt x="519" y="750"/>
                    </a:cubicBezTo>
                    <a:cubicBezTo>
                      <a:pt x="519" y="750"/>
                      <a:pt x="520" y="750"/>
                      <a:pt x="520" y="750"/>
                    </a:cubicBezTo>
                    <a:cubicBezTo>
                      <a:pt x="520" y="751"/>
                      <a:pt x="520" y="751"/>
                      <a:pt x="520" y="751"/>
                    </a:cubicBezTo>
                    <a:cubicBezTo>
                      <a:pt x="520" y="751"/>
                      <a:pt x="520" y="751"/>
                      <a:pt x="520" y="751"/>
                    </a:cubicBezTo>
                    <a:cubicBezTo>
                      <a:pt x="521" y="751"/>
                      <a:pt x="521" y="751"/>
                      <a:pt x="522" y="751"/>
                    </a:cubicBezTo>
                    <a:cubicBezTo>
                      <a:pt x="531" y="753"/>
                      <a:pt x="541" y="758"/>
                      <a:pt x="548" y="765"/>
                    </a:cubicBezTo>
                    <a:cubicBezTo>
                      <a:pt x="552" y="769"/>
                      <a:pt x="556" y="774"/>
                      <a:pt x="558" y="779"/>
                    </a:cubicBezTo>
                    <a:cubicBezTo>
                      <a:pt x="558" y="779"/>
                      <a:pt x="558" y="779"/>
                      <a:pt x="558" y="779"/>
                    </a:cubicBezTo>
                    <a:cubicBezTo>
                      <a:pt x="558" y="779"/>
                      <a:pt x="558" y="779"/>
                      <a:pt x="558" y="779"/>
                    </a:cubicBezTo>
                    <a:cubicBezTo>
                      <a:pt x="558" y="779"/>
                      <a:pt x="558" y="779"/>
                      <a:pt x="558" y="779"/>
                    </a:cubicBezTo>
                    <a:cubicBezTo>
                      <a:pt x="558" y="779"/>
                      <a:pt x="558" y="779"/>
                      <a:pt x="558" y="779"/>
                    </a:cubicBezTo>
                    <a:cubicBezTo>
                      <a:pt x="559" y="780"/>
                      <a:pt x="559" y="780"/>
                      <a:pt x="559" y="780"/>
                    </a:cubicBezTo>
                    <a:cubicBezTo>
                      <a:pt x="559" y="780"/>
                      <a:pt x="559" y="780"/>
                      <a:pt x="559" y="780"/>
                    </a:cubicBezTo>
                    <a:cubicBezTo>
                      <a:pt x="559" y="780"/>
                      <a:pt x="559" y="780"/>
                      <a:pt x="559" y="780"/>
                    </a:cubicBezTo>
                    <a:cubicBezTo>
                      <a:pt x="561" y="785"/>
                      <a:pt x="562" y="790"/>
                      <a:pt x="563" y="794"/>
                    </a:cubicBezTo>
                    <a:cubicBezTo>
                      <a:pt x="567" y="804"/>
                      <a:pt x="573" y="814"/>
                      <a:pt x="582" y="822"/>
                    </a:cubicBezTo>
                    <a:cubicBezTo>
                      <a:pt x="598" y="839"/>
                      <a:pt x="619" y="847"/>
                      <a:pt x="640" y="847"/>
                    </a:cubicBezTo>
                    <a:cubicBezTo>
                      <a:pt x="645" y="847"/>
                      <a:pt x="651" y="846"/>
                      <a:pt x="656" y="845"/>
                    </a:cubicBezTo>
                    <a:cubicBezTo>
                      <a:pt x="671" y="842"/>
                      <a:pt x="685" y="834"/>
                      <a:pt x="697" y="822"/>
                    </a:cubicBezTo>
                    <a:cubicBezTo>
                      <a:pt x="714" y="805"/>
                      <a:pt x="722" y="783"/>
                      <a:pt x="722" y="760"/>
                    </a:cubicBezTo>
                    <a:cubicBezTo>
                      <a:pt x="722" y="757"/>
                      <a:pt x="722" y="755"/>
                      <a:pt x="722" y="752"/>
                    </a:cubicBezTo>
                    <a:cubicBezTo>
                      <a:pt x="720" y="735"/>
                      <a:pt x="712" y="719"/>
                      <a:pt x="699" y="705"/>
                    </a:cubicBezTo>
                    <a:cubicBezTo>
                      <a:pt x="690" y="696"/>
                      <a:pt x="679" y="690"/>
                      <a:pt x="667" y="686"/>
                    </a:cubicBezTo>
                    <a:cubicBezTo>
                      <a:pt x="665" y="685"/>
                      <a:pt x="662" y="684"/>
                      <a:pt x="660" y="683"/>
                    </a:cubicBezTo>
                    <a:cubicBezTo>
                      <a:pt x="653" y="681"/>
                      <a:pt x="647" y="677"/>
                      <a:pt x="642" y="671"/>
                    </a:cubicBezTo>
                    <a:cubicBezTo>
                      <a:pt x="642" y="671"/>
                      <a:pt x="642" y="671"/>
                      <a:pt x="642" y="671"/>
                    </a:cubicBezTo>
                    <a:cubicBezTo>
                      <a:pt x="634" y="664"/>
                      <a:pt x="629" y="654"/>
                      <a:pt x="627" y="644"/>
                    </a:cubicBezTo>
                    <a:cubicBezTo>
                      <a:pt x="627" y="643"/>
                      <a:pt x="626" y="642"/>
                      <a:pt x="626" y="641"/>
                    </a:cubicBezTo>
                    <a:cubicBezTo>
                      <a:pt x="626" y="640"/>
                      <a:pt x="626" y="640"/>
                      <a:pt x="626" y="640"/>
                    </a:cubicBezTo>
                    <a:cubicBezTo>
                      <a:pt x="626" y="640"/>
                      <a:pt x="626" y="640"/>
                      <a:pt x="626" y="640"/>
                    </a:cubicBezTo>
                    <a:cubicBezTo>
                      <a:pt x="626" y="639"/>
                      <a:pt x="626" y="638"/>
                      <a:pt x="626" y="638"/>
                    </a:cubicBezTo>
                    <a:cubicBezTo>
                      <a:pt x="626" y="637"/>
                      <a:pt x="625" y="636"/>
                      <a:pt x="625" y="636"/>
                    </a:cubicBezTo>
                    <a:cubicBezTo>
                      <a:pt x="625" y="635"/>
                      <a:pt x="625" y="635"/>
                      <a:pt x="625" y="635"/>
                    </a:cubicBezTo>
                    <a:cubicBezTo>
                      <a:pt x="625" y="635"/>
                      <a:pt x="625" y="635"/>
                      <a:pt x="625" y="635"/>
                    </a:cubicBezTo>
                    <a:cubicBezTo>
                      <a:pt x="625" y="633"/>
                      <a:pt x="626" y="632"/>
                      <a:pt x="626" y="631"/>
                    </a:cubicBezTo>
                    <a:cubicBezTo>
                      <a:pt x="626" y="631"/>
                      <a:pt x="626" y="631"/>
                      <a:pt x="627" y="631"/>
                    </a:cubicBezTo>
                    <a:cubicBezTo>
                      <a:pt x="627" y="630"/>
                      <a:pt x="627" y="630"/>
                      <a:pt x="628" y="629"/>
                    </a:cubicBezTo>
                    <a:cubicBezTo>
                      <a:pt x="628" y="629"/>
                      <a:pt x="628" y="629"/>
                      <a:pt x="628" y="629"/>
                    </a:cubicBezTo>
                    <a:cubicBezTo>
                      <a:pt x="766" y="491"/>
                      <a:pt x="766" y="491"/>
                      <a:pt x="766" y="491"/>
                    </a:cubicBezTo>
                    <a:cubicBezTo>
                      <a:pt x="634" y="354"/>
                      <a:pt x="567" y="180"/>
                      <a:pt x="566" y="0"/>
                    </a:cubicBezTo>
                    <a:cubicBezTo>
                      <a:pt x="375" y="0"/>
                      <a:pt x="375" y="0"/>
                      <a:pt x="375" y="0"/>
                    </a:cubicBezTo>
                    <a:cubicBezTo>
                      <a:pt x="371" y="4"/>
                      <a:pt x="369" y="12"/>
                      <a:pt x="369" y="19"/>
                    </a:cubicBezTo>
                    <a:cubicBezTo>
                      <a:pt x="369" y="24"/>
                      <a:pt x="369" y="28"/>
                      <a:pt x="373" y="32"/>
                    </a:cubicBezTo>
                    <a:cubicBezTo>
                      <a:pt x="373" y="32"/>
                      <a:pt x="373" y="32"/>
                      <a:pt x="373" y="32"/>
                    </a:cubicBezTo>
                    <a:cubicBezTo>
                      <a:pt x="373" y="34"/>
                      <a:pt x="374" y="35"/>
                      <a:pt x="375" y="37"/>
                    </a:cubicBezTo>
                    <a:cubicBezTo>
                      <a:pt x="375" y="37"/>
                      <a:pt x="375" y="37"/>
                      <a:pt x="375" y="37"/>
                    </a:cubicBezTo>
                    <a:cubicBezTo>
                      <a:pt x="374" y="37"/>
                      <a:pt x="374" y="37"/>
                      <a:pt x="374" y="37"/>
                    </a:cubicBezTo>
                    <a:cubicBezTo>
                      <a:pt x="375" y="38"/>
                      <a:pt x="375" y="38"/>
                      <a:pt x="375" y="38"/>
                    </a:cubicBezTo>
                    <a:cubicBezTo>
                      <a:pt x="381" y="51"/>
                      <a:pt x="385" y="67"/>
                      <a:pt x="385" y="83"/>
                    </a:cubicBezTo>
                    <a:cubicBezTo>
                      <a:pt x="385" y="111"/>
                      <a:pt x="373" y="137"/>
                      <a:pt x="354" y="156"/>
                    </a:cubicBezTo>
                    <a:cubicBezTo>
                      <a:pt x="353" y="156"/>
                      <a:pt x="353" y="157"/>
                      <a:pt x="352" y="158"/>
                    </a:cubicBezTo>
                    <a:cubicBezTo>
                      <a:pt x="335" y="175"/>
                      <a:pt x="310" y="186"/>
                      <a:pt x="283" y="186"/>
                    </a:cubicBezTo>
                    <a:cubicBezTo>
                      <a:pt x="259" y="186"/>
                      <a:pt x="237" y="178"/>
                      <a:pt x="220" y="163"/>
                    </a:cubicBezTo>
                    <a:cubicBezTo>
                      <a:pt x="196" y="144"/>
                      <a:pt x="180" y="115"/>
                      <a:pt x="180" y="83"/>
                    </a:cubicBezTo>
                    <a:cubicBezTo>
                      <a:pt x="180" y="68"/>
                      <a:pt x="184" y="54"/>
                      <a:pt x="189" y="41"/>
                    </a:cubicBezTo>
                    <a:cubicBezTo>
                      <a:pt x="189" y="41"/>
                      <a:pt x="190" y="41"/>
                      <a:pt x="190" y="40"/>
                    </a:cubicBezTo>
                    <a:cubicBezTo>
                      <a:pt x="190" y="40"/>
                      <a:pt x="190" y="40"/>
                      <a:pt x="190" y="40"/>
                    </a:cubicBezTo>
                    <a:cubicBezTo>
                      <a:pt x="192" y="36"/>
                      <a:pt x="194" y="33"/>
                      <a:pt x="196" y="29"/>
                    </a:cubicBezTo>
                    <a:cubicBezTo>
                      <a:pt x="197" y="26"/>
                      <a:pt x="197" y="23"/>
                      <a:pt x="197" y="19"/>
                    </a:cubicBezTo>
                    <a:cubicBezTo>
                      <a:pt x="197" y="12"/>
                      <a:pt x="195" y="4"/>
                      <a:pt x="191" y="0"/>
                    </a:cubicBezTo>
                    <a:cubicBezTo>
                      <a:pt x="0" y="0"/>
                      <a:pt x="0" y="0"/>
                      <a:pt x="0" y="0"/>
                    </a:cubicBezTo>
                    <a:cubicBezTo>
                      <a:pt x="1" y="324"/>
                      <a:pt x="123" y="644"/>
                      <a:pt x="366" y="891"/>
                    </a:cubicBezTo>
                    <a:cubicBezTo>
                      <a:pt x="505" y="751"/>
                      <a:pt x="505" y="751"/>
                      <a:pt x="505" y="751"/>
                    </a:cubicBezTo>
                    <a:cubicBezTo>
                      <a:pt x="507" y="750"/>
                      <a:pt x="509" y="748"/>
                      <a:pt x="511" y="748"/>
                    </a:cubicBezTo>
                    <a:close/>
                  </a:path>
                </a:pathLst>
              </a:custGeom>
              <a:solidFill>
                <a:schemeClr val="accent5"/>
              </a:solidFill>
              <a:ln w="38100">
                <a:solidFill>
                  <a:schemeClr val="bg1"/>
                </a:solidFill>
                <a:round/>
                <a:headEnd/>
                <a:tailEnd/>
              </a:ln>
            </p:spPr>
            <p:txBody>
              <a:bodyPr vert="horz" wrap="square" lIns="68580" tIns="34290" rIns="68580" bIns="34290" numCol="1" anchor="t" anchorCtr="0" compatLnSpc="1">
                <a:prstTxWarp prst="textNoShape">
                  <a:avLst/>
                </a:prstTxWarp>
              </a:bodyPr>
              <a:lstStyle/>
              <a:p>
                <a:endParaRPr lang="en-US" sz="1350" dirty="0"/>
              </a:p>
            </p:txBody>
          </p:sp>
        </p:grpSp>
        <p:sp>
          <p:nvSpPr>
            <p:cNvPr id="99" name="TextBox 105"/>
            <p:cNvSpPr txBox="1"/>
            <p:nvPr/>
          </p:nvSpPr>
          <p:spPr>
            <a:xfrm>
              <a:off x="4766702" y="2494277"/>
              <a:ext cx="295268" cy="260451"/>
            </a:xfrm>
            <a:prstGeom prst="rect">
              <a:avLst/>
            </a:prstGeom>
            <a:noFill/>
          </p:spPr>
          <p:txBody>
            <a:bodyPr wrap="none" rtlCol="0" anchor="ctr">
              <a:spAutoFit/>
            </a:bodyPr>
            <a:lstStyle/>
            <a:p>
              <a:pPr algn="ctr"/>
              <a:r>
                <a:rPr lang="en-US" dirty="0">
                  <a:solidFill>
                    <a:schemeClr val="bg1"/>
                  </a:solidFill>
                </a:rPr>
                <a:t>01</a:t>
              </a:r>
            </a:p>
          </p:txBody>
        </p:sp>
        <p:sp>
          <p:nvSpPr>
            <p:cNvPr id="100" name="TextBox 106"/>
            <p:cNvSpPr txBox="1"/>
            <p:nvPr/>
          </p:nvSpPr>
          <p:spPr>
            <a:xfrm>
              <a:off x="5438396" y="3083561"/>
              <a:ext cx="295268" cy="260451"/>
            </a:xfrm>
            <a:prstGeom prst="rect">
              <a:avLst/>
            </a:prstGeom>
            <a:noFill/>
          </p:spPr>
          <p:txBody>
            <a:bodyPr wrap="none" rtlCol="0" anchor="ctr">
              <a:spAutoFit/>
            </a:bodyPr>
            <a:lstStyle/>
            <a:p>
              <a:pPr algn="ctr"/>
              <a:r>
                <a:rPr lang="en-US" dirty="0">
                  <a:solidFill>
                    <a:schemeClr val="bg1"/>
                  </a:solidFill>
                </a:rPr>
                <a:t>02</a:t>
              </a:r>
            </a:p>
          </p:txBody>
        </p:sp>
        <p:sp>
          <p:nvSpPr>
            <p:cNvPr id="101" name="TextBox 107"/>
            <p:cNvSpPr txBox="1"/>
            <p:nvPr/>
          </p:nvSpPr>
          <p:spPr>
            <a:xfrm>
              <a:off x="5482491" y="3932291"/>
              <a:ext cx="295268" cy="260451"/>
            </a:xfrm>
            <a:prstGeom prst="rect">
              <a:avLst/>
            </a:prstGeom>
            <a:noFill/>
          </p:spPr>
          <p:txBody>
            <a:bodyPr wrap="none" rtlCol="0" anchor="ctr">
              <a:spAutoFit/>
            </a:bodyPr>
            <a:lstStyle/>
            <a:p>
              <a:pPr algn="ctr"/>
              <a:r>
                <a:rPr lang="en-US" dirty="0">
                  <a:solidFill>
                    <a:schemeClr val="bg1"/>
                  </a:solidFill>
                </a:rPr>
                <a:t>03</a:t>
              </a:r>
            </a:p>
          </p:txBody>
        </p:sp>
        <p:sp>
          <p:nvSpPr>
            <p:cNvPr id="102" name="TextBox 108"/>
            <p:cNvSpPr txBox="1"/>
            <p:nvPr/>
          </p:nvSpPr>
          <p:spPr>
            <a:xfrm>
              <a:off x="4890931" y="4576906"/>
              <a:ext cx="295268" cy="260451"/>
            </a:xfrm>
            <a:prstGeom prst="rect">
              <a:avLst/>
            </a:prstGeom>
            <a:noFill/>
          </p:spPr>
          <p:txBody>
            <a:bodyPr wrap="none" rtlCol="0" anchor="ctr">
              <a:spAutoFit/>
            </a:bodyPr>
            <a:lstStyle/>
            <a:p>
              <a:pPr algn="ctr"/>
              <a:r>
                <a:rPr lang="en-US" dirty="0">
                  <a:solidFill>
                    <a:schemeClr val="bg1"/>
                  </a:solidFill>
                </a:rPr>
                <a:t>04</a:t>
              </a:r>
            </a:p>
          </p:txBody>
        </p:sp>
        <p:sp>
          <p:nvSpPr>
            <p:cNvPr id="103" name="TextBox 109"/>
            <p:cNvSpPr txBox="1"/>
            <p:nvPr/>
          </p:nvSpPr>
          <p:spPr>
            <a:xfrm>
              <a:off x="4075842" y="4633504"/>
              <a:ext cx="295268" cy="260451"/>
            </a:xfrm>
            <a:prstGeom prst="rect">
              <a:avLst/>
            </a:prstGeom>
            <a:noFill/>
          </p:spPr>
          <p:txBody>
            <a:bodyPr wrap="none" rtlCol="0" anchor="ctr">
              <a:spAutoFit/>
            </a:bodyPr>
            <a:lstStyle/>
            <a:p>
              <a:pPr algn="ctr"/>
              <a:r>
                <a:rPr lang="en-US">
                  <a:solidFill>
                    <a:schemeClr val="tx1">
                      <a:lumMod val="10000"/>
                      <a:lumOff val="90000"/>
                    </a:schemeClr>
                  </a:solidFill>
                </a:rPr>
                <a:t>05</a:t>
              </a:r>
            </a:p>
          </p:txBody>
        </p:sp>
        <p:sp>
          <p:nvSpPr>
            <p:cNvPr id="104" name="TextBox 110"/>
            <p:cNvSpPr txBox="1"/>
            <p:nvPr/>
          </p:nvSpPr>
          <p:spPr>
            <a:xfrm>
              <a:off x="3396033" y="4085633"/>
              <a:ext cx="295268" cy="260451"/>
            </a:xfrm>
            <a:prstGeom prst="rect">
              <a:avLst/>
            </a:prstGeom>
            <a:noFill/>
          </p:spPr>
          <p:txBody>
            <a:bodyPr wrap="none" rtlCol="0" anchor="ctr">
              <a:spAutoFit/>
            </a:bodyPr>
            <a:lstStyle/>
            <a:p>
              <a:pPr algn="ctr"/>
              <a:r>
                <a:rPr lang="en-US" dirty="0">
                  <a:solidFill>
                    <a:schemeClr val="bg1"/>
                  </a:solidFill>
                </a:rPr>
                <a:t>06</a:t>
              </a:r>
            </a:p>
          </p:txBody>
        </p:sp>
        <p:sp>
          <p:nvSpPr>
            <p:cNvPr id="105" name="TextBox 111"/>
            <p:cNvSpPr txBox="1"/>
            <p:nvPr/>
          </p:nvSpPr>
          <p:spPr>
            <a:xfrm>
              <a:off x="3328384" y="3248911"/>
              <a:ext cx="295268" cy="260451"/>
            </a:xfrm>
            <a:prstGeom prst="rect">
              <a:avLst/>
            </a:prstGeom>
            <a:noFill/>
          </p:spPr>
          <p:txBody>
            <a:bodyPr wrap="none" rtlCol="0" anchor="ctr">
              <a:spAutoFit/>
            </a:bodyPr>
            <a:lstStyle/>
            <a:p>
              <a:pPr algn="ctr"/>
              <a:r>
                <a:rPr lang="en-US" dirty="0">
                  <a:solidFill>
                    <a:schemeClr val="bg1"/>
                  </a:solidFill>
                </a:rPr>
                <a:t>07</a:t>
              </a:r>
            </a:p>
          </p:txBody>
        </p:sp>
        <p:sp>
          <p:nvSpPr>
            <p:cNvPr id="106" name="TextBox 112"/>
            <p:cNvSpPr txBox="1"/>
            <p:nvPr/>
          </p:nvSpPr>
          <p:spPr>
            <a:xfrm>
              <a:off x="3919545" y="2578863"/>
              <a:ext cx="295268" cy="260451"/>
            </a:xfrm>
            <a:prstGeom prst="rect">
              <a:avLst/>
            </a:prstGeom>
            <a:noFill/>
          </p:spPr>
          <p:txBody>
            <a:bodyPr wrap="none" rtlCol="0" anchor="ctr">
              <a:spAutoFit/>
            </a:bodyPr>
            <a:lstStyle/>
            <a:p>
              <a:pPr algn="ctr"/>
              <a:r>
                <a:rPr lang="en-US" dirty="0">
                  <a:solidFill>
                    <a:schemeClr val="bg1"/>
                  </a:solidFill>
                </a:rPr>
                <a:t>08</a:t>
              </a:r>
            </a:p>
          </p:txBody>
        </p:sp>
      </p:grpSp>
      <p:cxnSp>
        <p:nvCxnSpPr>
          <p:cNvPr id="115" name="Straight Arrow Connector 43"/>
          <p:cNvCxnSpPr/>
          <p:nvPr/>
        </p:nvCxnSpPr>
        <p:spPr>
          <a:xfrm flipH="1">
            <a:off x="6524132" y="4165325"/>
            <a:ext cx="395332" cy="874330"/>
          </a:xfrm>
          <a:prstGeom prst="straightConnector1">
            <a:avLst/>
          </a:prstGeom>
          <a:ln>
            <a:solidFill>
              <a:schemeClr val="bg1">
                <a:lumMod val="50000"/>
              </a:schemeClr>
            </a:solidFill>
            <a:prstDash val="sysDot"/>
            <a:tailEnd type="oval"/>
          </a:ln>
        </p:spPr>
        <p:style>
          <a:lnRef idx="1">
            <a:schemeClr val="accent1"/>
          </a:lnRef>
          <a:fillRef idx="0">
            <a:schemeClr val="accent1"/>
          </a:fillRef>
          <a:effectRef idx="0">
            <a:schemeClr val="accent1"/>
          </a:effectRef>
          <a:fontRef idx="minor">
            <a:schemeClr val="tx1"/>
          </a:fontRef>
        </p:style>
      </p:cxnSp>
      <p:cxnSp>
        <p:nvCxnSpPr>
          <p:cNvPr id="116" name="Straight Arrow Connector 43"/>
          <p:cNvCxnSpPr/>
          <p:nvPr/>
        </p:nvCxnSpPr>
        <p:spPr>
          <a:xfrm>
            <a:off x="8004114" y="4140065"/>
            <a:ext cx="442551" cy="877423"/>
          </a:xfrm>
          <a:prstGeom prst="straightConnector1">
            <a:avLst/>
          </a:prstGeom>
          <a:ln>
            <a:solidFill>
              <a:schemeClr val="bg1">
                <a:lumMod val="50000"/>
              </a:schemeClr>
            </a:solidFill>
            <a:prstDash val="sysDot"/>
            <a:tailEnd type="oval"/>
          </a:ln>
        </p:spPr>
        <p:style>
          <a:lnRef idx="1">
            <a:schemeClr val="accent1"/>
          </a:lnRef>
          <a:fillRef idx="0">
            <a:schemeClr val="accent1"/>
          </a:fillRef>
          <a:effectRef idx="0">
            <a:schemeClr val="accent1"/>
          </a:effectRef>
          <a:fontRef idx="minor">
            <a:schemeClr val="tx1"/>
          </a:fontRef>
        </p:style>
      </p:cxnSp>
      <p:sp>
        <p:nvSpPr>
          <p:cNvPr id="117" name="Rectángulo 116"/>
          <p:cNvSpPr/>
          <p:nvPr/>
        </p:nvSpPr>
        <p:spPr>
          <a:xfrm>
            <a:off x="0" y="2969111"/>
            <a:ext cx="2261881" cy="923330"/>
          </a:xfrm>
          <a:prstGeom prst="rect">
            <a:avLst/>
          </a:prstGeom>
          <a:noFill/>
        </p:spPr>
        <p:txBody>
          <a:bodyPr wrap="square" rtlCol="0">
            <a:spAutoFit/>
          </a:bodyPr>
          <a:lstStyle/>
          <a:p>
            <a:pPr algn="ctr"/>
            <a:r>
              <a:rPr lang="es-ES" b="1" dirty="0" smtClean="0">
                <a:solidFill>
                  <a:schemeClr val="bg1"/>
                </a:solidFill>
                <a:latin typeface="Century Gothic" panose="020B0502020202020204" pitchFamily="34" charset="0"/>
              </a:rPr>
              <a:t>GESTIÓN DEL ESPACIO PÚBLICO EN EL DMQ</a:t>
            </a:r>
          </a:p>
        </p:txBody>
      </p:sp>
    </p:spTree>
    <p:extLst>
      <p:ext uri="{BB962C8B-B14F-4D97-AF65-F5344CB8AC3E}">
        <p14:creationId xmlns:p14="http://schemas.microsoft.com/office/powerpoint/2010/main" val="155584310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ángulo 23"/>
          <p:cNvSpPr/>
          <p:nvPr/>
        </p:nvSpPr>
        <p:spPr>
          <a:xfrm>
            <a:off x="0" y="2940344"/>
            <a:ext cx="2261881" cy="584775"/>
          </a:xfrm>
          <a:prstGeom prst="rect">
            <a:avLst/>
          </a:prstGeom>
          <a:noFill/>
        </p:spPr>
        <p:txBody>
          <a:bodyPr wrap="square" rtlCol="0">
            <a:spAutoFit/>
          </a:bodyPr>
          <a:lstStyle/>
          <a:p>
            <a:pPr algn="ctr"/>
            <a:r>
              <a:rPr lang="es-ES" sz="1600" b="1" dirty="0" smtClean="0">
                <a:solidFill>
                  <a:schemeClr val="bg1"/>
                </a:solidFill>
                <a:latin typeface="Century Gothic" panose="020B0502020202020204" pitchFamily="34" charset="0"/>
              </a:rPr>
              <a:t>CONCLUSIONES Y RECOMENDACIONES</a:t>
            </a:r>
            <a:endParaRPr lang="es-EC" sz="1600" b="1" dirty="0">
              <a:solidFill>
                <a:schemeClr val="bg1"/>
              </a:solidFill>
              <a:latin typeface="Century Gothic" panose="020B0502020202020204" pitchFamily="34" charset="0"/>
            </a:endParaRPr>
          </a:p>
        </p:txBody>
      </p:sp>
      <p:sp>
        <p:nvSpPr>
          <p:cNvPr id="3" name="Rectangle 1"/>
          <p:cNvSpPr>
            <a:spLocks noChangeArrowheads="1"/>
          </p:cNvSpPr>
          <p:nvPr/>
        </p:nvSpPr>
        <p:spPr bwMode="auto">
          <a:xfrm>
            <a:off x="2736972" y="180942"/>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7" name="Rectangle 1"/>
          <p:cNvSpPr>
            <a:spLocks noChangeArrowheads="1"/>
          </p:cNvSpPr>
          <p:nvPr/>
        </p:nvSpPr>
        <p:spPr bwMode="auto">
          <a:xfrm>
            <a:off x="3759200" y="182562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1" name="Rectangle 2"/>
          <p:cNvSpPr>
            <a:spLocks noChangeArrowheads="1"/>
          </p:cNvSpPr>
          <p:nvPr/>
        </p:nvSpPr>
        <p:spPr bwMode="auto">
          <a:xfrm>
            <a:off x="2554026" y="3514391"/>
            <a:ext cx="62835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pic>
        <p:nvPicPr>
          <p:cNvPr id="10" name="Imagen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82515" y="950891"/>
            <a:ext cx="5826595" cy="3020700"/>
          </a:xfrm>
          <a:prstGeom prst="rect">
            <a:avLst/>
          </a:prstGeom>
        </p:spPr>
      </p:pic>
      <p:pic>
        <p:nvPicPr>
          <p:cNvPr id="13" name="Imagen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16375" y="4284340"/>
            <a:ext cx="3679825" cy="1255357"/>
          </a:xfrm>
          <a:prstGeom prst="rect">
            <a:avLst/>
          </a:prstGeom>
        </p:spPr>
      </p:pic>
    </p:spTree>
    <p:extLst>
      <p:ext uri="{BB962C8B-B14F-4D97-AF65-F5344CB8AC3E}">
        <p14:creationId xmlns:p14="http://schemas.microsoft.com/office/powerpoint/2010/main" val="57418680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Imagen 44"/>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9875561" y="6219582"/>
            <a:ext cx="954678" cy="325684"/>
          </a:xfrm>
          <a:prstGeom prst="rect">
            <a:avLst/>
          </a:prstGeom>
        </p:spPr>
      </p:pic>
      <p:pic>
        <p:nvPicPr>
          <p:cNvPr id="47" name="Imagen 46"/>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868339" y="6117880"/>
            <a:ext cx="1112953" cy="515484"/>
          </a:xfrm>
          <a:prstGeom prst="rect">
            <a:avLst/>
          </a:prstGeom>
        </p:spPr>
      </p:pic>
      <p:cxnSp>
        <p:nvCxnSpPr>
          <p:cNvPr id="5" name="Conector recto de flecha 4"/>
          <p:cNvCxnSpPr/>
          <p:nvPr/>
        </p:nvCxnSpPr>
        <p:spPr>
          <a:xfrm>
            <a:off x="590550" y="6419850"/>
            <a:ext cx="9067800" cy="0"/>
          </a:xfrm>
          <a:prstGeom prst="straightConnector1">
            <a:avLst/>
          </a:prstGeom>
          <a:ln w="38100" cmpd="sng">
            <a:solidFill>
              <a:schemeClr val="accent1"/>
            </a:solidFill>
            <a:headEnd type="oval"/>
            <a:tailEnd type="none"/>
          </a:ln>
        </p:spPr>
        <p:style>
          <a:lnRef idx="1">
            <a:schemeClr val="accent1"/>
          </a:lnRef>
          <a:fillRef idx="0">
            <a:schemeClr val="accent1"/>
          </a:fillRef>
          <a:effectRef idx="0">
            <a:schemeClr val="accent1"/>
          </a:effectRef>
          <a:fontRef idx="minor">
            <a:schemeClr val="tx1"/>
          </a:fontRef>
        </p:style>
      </p:cxnSp>
      <p:graphicFrame>
        <p:nvGraphicFramePr>
          <p:cNvPr id="7" name="Diagrama 6"/>
          <p:cNvGraphicFramePr/>
          <p:nvPr>
            <p:extLst>
              <p:ext uri="{D42A27DB-BD31-4B8C-83A1-F6EECF244321}">
                <p14:modId xmlns:p14="http://schemas.microsoft.com/office/powerpoint/2010/main" val="3602051618"/>
              </p:ext>
            </p:extLst>
          </p:nvPr>
        </p:nvGraphicFramePr>
        <p:xfrm>
          <a:off x="1622425" y="252941"/>
          <a:ext cx="8128000"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09481563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a:extLst>
              <a:ext uri="{28A0092B-C50C-407E-A947-70E740481C1C}">
                <a14:useLocalDpi xmlns:a14="http://schemas.microsoft.com/office/drawing/2010/main" val="0"/>
              </a:ext>
            </a:extLst>
          </a:blip>
          <a:srcRect t="10965" b="5715"/>
          <a:stretch/>
        </p:blipFill>
        <p:spPr>
          <a:xfrm>
            <a:off x="0" y="0"/>
            <a:ext cx="12192000" cy="6864827"/>
          </a:xfrm>
          <a:prstGeom prst="rect">
            <a:avLst/>
          </a:prstGeom>
        </p:spPr>
      </p:pic>
      <p:pic>
        <p:nvPicPr>
          <p:cNvPr id="101" name="Gráfico 12">
            <a:extLst>
              <a:ext uri="{FF2B5EF4-FFF2-40B4-BE49-F238E27FC236}">
                <a16:creationId xmlns:a16="http://schemas.microsoft.com/office/drawing/2014/main" id="{B8047FF1-5DF8-4CA0-92A9-37405AB7AD5B}"/>
              </a:ext>
            </a:extLst>
          </p:cNvPr>
          <p:cNvPicPr>
            <a:picLocks noChangeAspect="1"/>
          </p:cNvPicPr>
          <p:nvPr/>
        </p:nvPicPr>
        <p:blipFill>
          <a:blip r:embed="rId3">
            <a:biLevel thresh="25000"/>
            <a:extLst>
              <a:ext uri="{96DAC541-7B7A-43D3-8B79-37D633B846F1}">
                <asvg:svgBlip xmlns="" xmlns:asvg="http://schemas.microsoft.com/office/drawing/2016/SVG/main" r:embed="rId4"/>
              </a:ext>
            </a:extLst>
          </a:blip>
          <a:stretch>
            <a:fillRect/>
          </a:stretch>
        </p:blipFill>
        <p:spPr>
          <a:xfrm>
            <a:off x="3993233" y="5437248"/>
            <a:ext cx="4205534" cy="1235043"/>
          </a:xfrm>
          <a:prstGeom prst="rect">
            <a:avLst/>
          </a:prstGeom>
        </p:spPr>
      </p:pic>
      <p:sp>
        <p:nvSpPr>
          <p:cNvPr id="5" name="CuadroTexto 4">
            <a:extLst>
              <a:ext uri="{FF2B5EF4-FFF2-40B4-BE49-F238E27FC236}">
                <a16:creationId xmlns:a16="http://schemas.microsoft.com/office/drawing/2014/main" id="{E438DB70-7923-4BDF-BB24-C28F31017778}"/>
              </a:ext>
            </a:extLst>
          </p:cNvPr>
          <p:cNvSpPr txBox="1"/>
          <p:nvPr/>
        </p:nvSpPr>
        <p:spPr>
          <a:xfrm>
            <a:off x="0" y="2521829"/>
            <a:ext cx="12192000" cy="1446550"/>
          </a:xfrm>
          <a:prstGeom prst="rect">
            <a:avLst/>
          </a:prstGeom>
          <a:solidFill>
            <a:schemeClr val="bg1">
              <a:lumMod val="75000"/>
              <a:alpha val="70000"/>
            </a:schemeClr>
          </a:solidFill>
        </p:spPr>
        <p:txBody>
          <a:bodyPr wrap="square" rtlCol="0">
            <a:spAutoFit/>
          </a:bodyPr>
          <a:lstStyle/>
          <a:p>
            <a:pPr algn="ctr"/>
            <a:r>
              <a:rPr lang="en-US" sz="4400" dirty="0" smtClean="0">
                <a:solidFill>
                  <a:schemeClr val="bg1"/>
                </a:solidFill>
                <a:latin typeface="Century Gothic" panose="020B0502020202020204" pitchFamily="34" charset="0"/>
              </a:rPr>
              <a:t>GERENCIA DE ADMINISTRACIÓN DE PARQUES Y ESPACIOS VERDES</a:t>
            </a:r>
            <a:endParaRPr lang="es-EC" sz="44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260280603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Imagen 45">
            <a:extLst>
              <a:ext uri="{FF2B5EF4-FFF2-40B4-BE49-F238E27FC236}">
                <a16:creationId xmlns:a16="http://schemas.microsoft.com/office/drawing/2014/main" id="{E75CB538-3F4C-46B9-86ED-E5154D5A6C20}"/>
              </a:ext>
            </a:extLst>
          </p:cNvPr>
          <p:cNvPicPr>
            <a:picLocks noChangeAspect="1"/>
          </p:cNvPicPr>
          <p:nvPr/>
        </p:nvPicPr>
        <p:blipFill>
          <a:blip r:embed="rId2">
            <a:duotone>
              <a:schemeClr val="accent6">
                <a:shade val="45000"/>
                <a:satMod val="135000"/>
              </a:schemeClr>
              <a:prstClr val="white"/>
            </a:duotone>
            <a:extLst>
              <a:ext uri="{BEBA8EAE-BF5A-486C-A8C5-ECC9F3942E4B}">
                <a14:imgProps xmlns:a14="http://schemas.microsoft.com/office/drawing/2010/main">
                  <a14:imgLayer r:embed="rId3">
                    <a14:imgEffect>
                      <a14:colorTemperature colorTemp="15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0" y="-1457"/>
            <a:ext cx="12192000" cy="6858000"/>
          </a:xfrm>
          <a:prstGeom prst="rect">
            <a:avLst/>
          </a:prstGeom>
          <a:effectLst/>
        </p:spPr>
      </p:pic>
      <p:pic>
        <p:nvPicPr>
          <p:cNvPr id="48" name="Gráfico 47">
            <a:extLst>
              <a:ext uri="{FF2B5EF4-FFF2-40B4-BE49-F238E27FC236}">
                <a16:creationId xmlns:a16="http://schemas.microsoft.com/office/drawing/2014/main" id="{F91CD457-E956-4879-A093-97D25627C9C1}"/>
              </a:ext>
            </a:extLst>
          </p:cNvPr>
          <p:cNvPicPr>
            <a:picLocks noChangeAspect="1"/>
          </p:cNvPicPr>
          <p:nvPr/>
        </p:nvPicPr>
        <p:blipFill>
          <a:blip r:embed="rId4">
            <a:duotone>
              <a:prstClr val="black"/>
              <a:schemeClr val="accent6">
                <a:tint val="45000"/>
                <a:satMod val="400000"/>
              </a:schemeClr>
            </a:duotone>
            <a:extLst>
              <a:ext uri="{BEBA8EAE-BF5A-486C-A8C5-ECC9F3942E4B}">
                <a14:imgProps xmlns:a14="http://schemas.microsoft.com/office/drawing/2010/main">
                  <a14:imgLayer r:embed="rId5">
                    <a14:imgEffect>
                      <a14:colorTemperature colorTemp="1500"/>
                    </a14:imgEffect>
                    <a14:imgEffect>
                      <a14:saturation sat="400000"/>
                    </a14:imgEffect>
                  </a14:imgLayer>
                </a14:imgProps>
              </a:ext>
              <a:ext uri="{96DAC541-7B7A-43D3-8B79-37D633B846F1}">
                <asvg:svgBlip xmlns="" xmlns:asvg="http://schemas.microsoft.com/office/drawing/2016/SVG/main" r:embed="rId6"/>
              </a:ext>
            </a:extLst>
          </a:blip>
          <a:stretch>
            <a:fillRect/>
          </a:stretch>
        </p:blipFill>
        <p:spPr>
          <a:xfrm>
            <a:off x="10018185" y="6206712"/>
            <a:ext cx="2055135" cy="603534"/>
          </a:xfrm>
          <a:prstGeom prst="rect">
            <a:avLst/>
          </a:prstGeom>
        </p:spPr>
      </p:pic>
      <p:sp>
        <p:nvSpPr>
          <p:cNvPr id="3" name="Rectángulo 2"/>
          <p:cNvSpPr/>
          <p:nvPr/>
        </p:nvSpPr>
        <p:spPr>
          <a:xfrm>
            <a:off x="2651382" y="6206712"/>
            <a:ext cx="5527475" cy="338554"/>
          </a:xfrm>
          <a:prstGeom prst="rect">
            <a:avLst/>
          </a:prstGeom>
          <a:noFill/>
        </p:spPr>
        <p:txBody>
          <a:bodyPr wrap="square" rtlCol="0">
            <a:spAutoFit/>
          </a:bodyPr>
          <a:lstStyle/>
          <a:p>
            <a:r>
              <a:rPr lang="es-ES" sz="1600" b="1" dirty="0">
                <a:solidFill>
                  <a:schemeClr val="tx1">
                    <a:lumMod val="50000"/>
                    <a:lumOff val="50000"/>
                  </a:schemeClr>
                </a:solidFill>
                <a:latin typeface="Century Gothic" panose="020B0502020202020204" pitchFamily="34" charset="0"/>
              </a:rPr>
              <a:t>MARCO DE </a:t>
            </a:r>
            <a:r>
              <a:rPr lang="es-ES" sz="1600" b="1" dirty="0" smtClean="0">
                <a:solidFill>
                  <a:schemeClr val="tx1">
                    <a:lumMod val="50000"/>
                    <a:lumOff val="50000"/>
                  </a:schemeClr>
                </a:solidFill>
                <a:latin typeface="Century Gothic" panose="020B0502020202020204" pitchFamily="34" charset="0"/>
              </a:rPr>
              <a:t>POLÍTICAS: Internacional, Nacional y Local</a:t>
            </a:r>
            <a:endParaRPr lang="es-EC" sz="1600" b="1" dirty="0">
              <a:solidFill>
                <a:schemeClr val="tx1">
                  <a:lumMod val="50000"/>
                  <a:lumOff val="50000"/>
                </a:schemeClr>
              </a:solidFill>
              <a:latin typeface="Century Gothic" panose="020B0502020202020204" pitchFamily="34" charset="0"/>
            </a:endParaRPr>
          </a:p>
        </p:txBody>
      </p:sp>
      <p:pic>
        <p:nvPicPr>
          <p:cNvPr id="9" name="Imagen 8"/>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9934558" y="1163564"/>
            <a:ext cx="1046615" cy="1690282"/>
          </a:xfrm>
          <a:prstGeom prst="rect">
            <a:avLst/>
          </a:prstGeom>
        </p:spPr>
      </p:pic>
      <p:pic>
        <p:nvPicPr>
          <p:cNvPr id="1046" name="Picture 22" descr="Cambiar la Constitución? ¡Otra vez! - Bestlaw"/>
          <p:cNvPicPr>
            <a:picLocks noChangeAspect="1" noChangeArrowheads="1"/>
          </p:cNvPicPr>
          <p:nvPr/>
        </p:nvPicPr>
        <p:blipFill rotWithShape="1">
          <a:blip r:embed="rId8">
            <a:extLst>
              <a:ext uri="{28A0092B-C50C-407E-A947-70E740481C1C}">
                <a14:useLocalDpi xmlns:a14="http://schemas.microsoft.com/office/drawing/2010/main" val="0"/>
              </a:ext>
            </a:extLst>
          </a:blip>
          <a:srcRect l="14951" t="15406" r="13324" b="14844"/>
          <a:stretch/>
        </p:blipFill>
        <p:spPr bwMode="auto">
          <a:xfrm>
            <a:off x="3158064" y="1597284"/>
            <a:ext cx="1406604" cy="1022493"/>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26" descr="INICIO - Sistema Nacional de Información"/>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46173" y="3299844"/>
            <a:ext cx="1364714" cy="1364714"/>
          </a:xfrm>
          <a:prstGeom prst="rect">
            <a:avLst/>
          </a:prstGeom>
          <a:noFill/>
          <a:extLst>
            <a:ext uri="{909E8E84-426E-40DD-AFC4-6F175D3DCCD1}">
              <a14:hiddenFill xmlns:a14="http://schemas.microsoft.com/office/drawing/2010/main">
                <a:solidFill>
                  <a:srgbClr val="FFFFFF"/>
                </a:solidFill>
              </a14:hiddenFill>
            </a:ext>
          </a:extLst>
        </p:spPr>
      </p:pic>
      <p:pic>
        <p:nvPicPr>
          <p:cNvPr id="1052" name="Picture 28" descr="Plan de Desarrollo y Ordenamiento Territorial 2015-2025 by Juan Barragan -  issuu"/>
          <p:cNvPicPr>
            <a:picLocks noChangeAspect="1" noChangeArrowheads="1"/>
          </p:cNvPicPr>
          <p:nvPr/>
        </p:nvPicPr>
        <p:blipFill>
          <a:blip r:embed="rId10" cstate="hqprint">
            <a:extLst>
              <a:ext uri="{28A0092B-C50C-407E-A947-70E740481C1C}">
                <a14:useLocalDpi xmlns:a14="http://schemas.microsoft.com/office/drawing/2010/main" val="0"/>
              </a:ext>
            </a:extLst>
          </a:blip>
          <a:srcRect/>
          <a:stretch>
            <a:fillRect/>
          </a:stretch>
        </p:blipFill>
        <p:spPr bwMode="auto">
          <a:xfrm>
            <a:off x="8583182" y="4937473"/>
            <a:ext cx="1076457" cy="1207650"/>
          </a:xfrm>
          <a:prstGeom prst="rect">
            <a:avLst/>
          </a:prstGeom>
          <a:noFill/>
          <a:extLst>
            <a:ext uri="{909E8E84-426E-40DD-AFC4-6F175D3DCCD1}">
              <a14:hiddenFill xmlns:a14="http://schemas.microsoft.com/office/drawing/2010/main">
                <a:solidFill>
                  <a:srgbClr val="FFFFFF"/>
                </a:solidFill>
              </a14:hiddenFill>
            </a:ext>
          </a:extLst>
        </p:spPr>
      </p:pic>
      <p:sp>
        <p:nvSpPr>
          <p:cNvPr id="14" name="Rectángulo 13"/>
          <p:cNvSpPr/>
          <p:nvPr/>
        </p:nvSpPr>
        <p:spPr>
          <a:xfrm>
            <a:off x="0" y="2449969"/>
            <a:ext cx="2261881" cy="1477328"/>
          </a:xfrm>
          <a:prstGeom prst="rect">
            <a:avLst/>
          </a:prstGeom>
          <a:noFill/>
        </p:spPr>
        <p:txBody>
          <a:bodyPr wrap="square" rtlCol="0">
            <a:spAutoFit/>
          </a:bodyPr>
          <a:lstStyle/>
          <a:p>
            <a:pPr algn="ctr"/>
            <a:r>
              <a:rPr lang="es-ES" b="1" dirty="0" smtClean="0">
                <a:solidFill>
                  <a:schemeClr val="bg1"/>
                </a:solidFill>
                <a:latin typeface="Century Gothic" panose="020B0502020202020204" pitchFamily="34" charset="0"/>
              </a:rPr>
              <a:t>MARCO DE POLÍTICAS               de la</a:t>
            </a:r>
          </a:p>
          <a:p>
            <a:pPr algn="ctr"/>
            <a:r>
              <a:rPr lang="es-ES" b="1" dirty="0" smtClean="0">
                <a:solidFill>
                  <a:schemeClr val="bg1"/>
                </a:solidFill>
                <a:latin typeface="Century Gothic" panose="020B0502020202020204" pitchFamily="34" charset="0"/>
              </a:rPr>
              <a:t>Gestión del</a:t>
            </a:r>
          </a:p>
          <a:p>
            <a:pPr algn="ctr"/>
            <a:r>
              <a:rPr lang="es-ES" b="1" dirty="0" smtClean="0">
                <a:solidFill>
                  <a:schemeClr val="bg1"/>
                </a:solidFill>
                <a:latin typeface="Century Gothic" panose="020B0502020202020204" pitchFamily="34" charset="0"/>
              </a:rPr>
              <a:t>Espacio Público</a:t>
            </a:r>
          </a:p>
        </p:txBody>
      </p:sp>
      <p:sp>
        <p:nvSpPr>
          <p:cNvPr id="54" name="CuadroTexto 53"/>
          <p:cNvSpPr txBox="1"/>
          <p:nvPr/>
        </p:nvSpPr>
        <p:spPr>
          <a:xfrm>
            <a:off x="9635204" y="4937473"/>
            <a:ext cx="1175413" cy="830997"/>
          </a:xfrm>
          <a:prstGeom prst="rect">
            <a:avLst/>
          </a:prstGeom>
          <a:noFill/>
        </p:spPr>
        <p:txBody>
          <a:bodyPr wrap="square" rtlCol="0">
            <a:spAutoFit/>
          </a:bodyPr>
          <a:lstStyle/>
          <a:p>
            <a:r>
              <a:rPr lang="es-ES" sz="1200" b="1" dirty="0" smtClean="0">
                <a:solidFill>
                  <a:schemeClr val="accent6">
                    <a:lumMod val="75000"/>
                  </a:schemeClr>
                </a:solidFill>
                <a:latin typeface="Calibri" panose="020F0502020204030204" pitchFamily="34" charset="0"/>
                <a:cs typeface="Calibri" panose="020F0502020204030204" pitchFamily="34" charset="0"/>
              </a:rPr>
              <a:t>PMDOT</a:t>
            </a:r>
          </a:p>
          <a:p>
            <a:r>
              <a:rPr lang="es-ES" sz="1200" b="1" dirty="0" smtClean="0">
                <a:solidFill>
                  <a:schemeClr val="accent6">
                    <a:lumMod val="75000"/>
                  </a:schemeClr>
                </a:solidFill>
                <a:latin typeface="Calibri" panose="020F0502020204030204" pitchFamily="34" charset="0"/>
                <a:cs typeface="Calibri" panose="020F0502020204030204" pitchFamily="34" charset="0"/>
              </a:rPr>
              <a:t>PUGS</a:t>
            </a:r>
          </a:p>
          <a:p>
            <a:r>
              <a:rPr lang="es-ES" sz="1200" b="1" dirty="0" smtClean="0">
                <a:solidFill>
                  <a:schemeClr val="accent6">
                    <a:lumMod val="75000"/>
                  </a:schemeClr>
                </a:solidFill>
                <a:latin typeface="Calibri" panose="020F0502020204030204" pitchFamily="34" charset="0"/>
                <a:cs typeface="Calibri" panose="020F0502020204030204" pitchFamily="34" charset="0"/>
              </a:rPr>
              <a:t>Plan Maestro / RVU </a:t>
            </a:r>
            <a:endParaRPr lang="es-419" sz="1200" b="1" dirty="0">
              <a:solidFill>
                <a:schemeClr val="accent6">
                  <a:lumMod val="75000"/>
                </a:schemeClr>
              </a:solidFill>
              <a:latin typeface="Calibri" panose="020F0502020204030204" pitchFamily="34" charset="0"/>
              <a:cs typeface="Calibri" panose="020F0502020204030204" pitchFamily="34" charset="0"/>
            </a:endParaRPr>
          </a:p>
        </p:txBody>
      </p:sp>
      <p:sp>
        <p:nvSpPr>
          <p:cNvPr id="64" name="Rectángulo 63"/>
          <p:cNvSpPr/>
          <p:nvPr/>
        </p:nvSpPr>
        <p:spPr>
          <a:xfrm>
            <a:off x="6230554" y="2337976"/>
            <a:ext cx="2095181" cy="1600438"/>
          </a:xfrm>
          <a:prstGeom prst="rect">
            <a:avLst/>
          </a:prstGeom>
        </p:spPr>
        <p:txBody>
          <a:bodyPr wrap="square">
            <a:spAutoFit/>
          </a:bodyPr>
          <a:lstStyle/>
          <a:p>
            <a:pPr algn="ctr"/>
            <a:r>
              <a:rPr lang="es-419" sz="2800" b="1" dirty="0" smtClean="0">
                <a:solidFill>
                  <a:schemeClr val="accent2"/>
                </a:solidFill>
                <a:latin typeface="Century Gothic" panose="020B0502020202020204" pitchFamily="34" charset="0"/>
              </a:rPr>
              <a:t>Espacios Públicos</a:t>
            </a:r>
            <a:r>
              <a:rPr lang="es-419" sz="2800" b="1" dirty="0" smtClean="0">
                <a:solidFill>
                  <a:schemeClr val="accent1"/>
                </a:solidFill>
                <a:latin typeface="Century Gothic" panose="020B0502020202020204" pitchFamily="34" charset="0"/>
              </a:rPr>
              <a:t> </a:t>
            </a:r>
            <a:r>
              <a:rPr lang="es-419" sz="1400" b="1" dirty="0" smtClean="0">
                <a:solidFill>
                  <a:schemeClr val="bg1">
                    <a:lumMod val="65000"/>
                  </a:schemeClr>
                </a:solidFill>
                <a:latin typeface="Century Gothic" panose="020B0502020202020204" pitchFamily="34" charset="0"/>
              </a:rPr>
              <a:t> </a:t>
            </a:r>
          </a:p>
          <a:p>
            <a:pPr algn="ctr"/>
            <a:r>
              <a:rPr lang="es-419" sz="1400" b="1" dirty="0">
                <a:solidFill>
                  <a:schemeClr val="accent2"/>
                </a:solidFill>
                <a:latin typeface="Century Gothic" panose="020B0502020202020204" pitchFamily="34" charset="0"/>
              </a:rPr>
              <a:t>h</a:t>
            </a:r>
            <a:r>
              <a:rPr lang="es-419" sz="1400" b="1" dirty="0" smtClean="0">
                <a:solidFill>
                  <a:schemeClr val="accent2"/>
                </a:solidFill>
                <a:latin typeface="Century Gothic" panose="020B0502020202020204" pitchFamily="34" charset="0"/>
              </a:rPr>
              <a:t>abitables, equitativos, sostenibles</a:t>
            </a:r>
            <a:endParaRPr lang="es-ES_tradnl" sz="1400" b="1" dirty="0">
              <a:solidFill>
                <a:schemeClr val="accent2"/>
              </a:solidFill>
              <a:latin typeface="Century Gothic" panose="020B0502020202020204" pitchFamily="34" charset="0"/>
            </a:endParaRPr>
          </a:p>
        </p:txBody>
      </p:sp>
      <p:grpSp>
        <p:nvGrpSpPr>
          <p:cNvPr id="4" name="Grupo 3"/>
          <p:cNvGrpSpPr/>
          <p:nvPr/>
        </p:nvGrpSpPr>
        <p:grpSpPr>
          <a:xfrm>
            <a:off x="4728065" y="828380"/>
            <a:ext cx="5042283" cy="4382989"/>
            <a:chOff x="4622109" y="641085"/>
            <a:chExt cx="5042283" cy="4382989"/>
          </a:xfrm>
        </p:grpSpPr>
        <p:cxnSp>
          <p:nvCxnSpPr>
            <p:cNvPr id="84" name="Straight Arrow Connector 43"/>
            <p:cNvCxnSpPr/>
            <p:nvPr/>
          </p:nvCxnSpPr>
          <p:spPr>
            <a:xfrm>
              <a:off x="7716969" y="4124484"/>
              <a:ext cx="442551" cy="877423"/>
            </a:xfrm>
            <a:prstGeom prst="straightConnector1">
              <a:avLst/>
            </a:prstGeom>
            <a:ln>
              <a:solidFill>
                <a:schemeClr val="bg1">
                  <a:lumMod val="50000"/>
                </a:schemeClr>
              </a:solidFill>
              <a:prstDash val="sysDot"/>
              <a:tailEnd type="oval"/>
            </a:ln>
          </p:spPr>
          <p:style>
            <a:lnRef idx="1">
              <a:schemeClr val="accent1"/>
            </a:lnRef>
            <a:fillRef idx="0">
              <a:schemeClr val="accent1"/>
            </a:fillRef>
            <a:effectRef idx="0">
              <a:schemeClr val="accent1"/>
            </a:effectRef>
            <a:fontRef idx="minor">
              <a:schemeClr val="tx1"/>
            </a:fontRef>
          </p:style>
        </p:cxnSp>
        <p:cxnSp>
          <p:nvCxnSpPr>
            <p:cNvPr id="52" name="Straight Arrow Connector 43"/>
            <p:cNvCxnSpPr/>
            <p:nvPr/>
          </p:nvCxnSpPr>
          <p:spPr>
            <a:xfrm>
              <a:off x="8629648" y="2080879"/>
              <a:ext cx="1034744" cy="0"/>
            </a:xfrm>
            <a:prstGeom prst="straightConnector1">
              <a:avLst/>
            </a:prstGeom>
            <a:ln>
              <a:solidFill>
                <a:schemeClr val="bg1">
                  <a:lumMod val="50000"/>
                </a:schemeClr>
              </a:solidFill>
              <a:prstDash val="sysDot"/>
              <a:tailEnd type="oval"/>
            </a:ln>
          </p:spPr>
          <p:style>
            <a:lnRef idx="1">
              <a:schemeClr val="accent1"/>
            </a:lnRef>
            <a:fillRef idx="0">
              <a:schemeClr val="accent1"/>
            </a:fillRef>
            <a:effectRef idx="0">
              <a:schemeClr val="accent1"/>
            </a:effectRef>
            <a:fontRef idx="minor">
              <a:schemeClr val="tx1"/>
            </a:fontRef>
          </p:style>
        </p:cxnSp>
        <p:cxnSp>
          <p:nvCxnSpPr>
            <p:cNvPr id="59" name="Straight Arrow Connector 43"/>
            <p:cNvCxnSpPr/>
            <p:nvPr/>
          </p:nvCxnSpPr>
          <p:spPr>
            <a:xfrm flipV="1">
              <a:off x="7876509" y="722997"/>
              <a:ext cx="419938" cy="635272"/>
            </a:xfrm>
            <a:prstGeom prst="straightConnector1">
              <a:avLst/>
            </a:prstGeom>
            <a:ln>
              <a:solidFill>
                <a:schemeClr val="bg1">
                  <a:lumMod val="50000"/>
                </a:schemeClr>
              </a:solidFill>
              <a:prstDash val="sysDot"/>
              <a:tailEnd type="oval"/>
            </a:ln>
          </p:spPr>
          <p:style>
            <a:lnRef idx="1">
              <a:schemeClr val="accent1"/>
            </a:lnRef>
            <a:fillRef idx="0">
              <a:schemeClr val="accent1"/>
            </a:fillRef>
            <a:effectRef idx="0">
              <a:schemeClr val="accent1"/>
            </a:effectRef>
            <a:fontRef idx="minor">
              <a:schemeClr val="tx1"/>
            </a:fontRef>
          </p:style>
        </p:cxnSp>
        <p:cxnSp>
          <p:nvCxnSpPr>
            <p:cNvPr id="60" name="Straight Arrow Connector 43"/>
            <p:cNvCxnSpPr/>
            <p:nvPr/>
          </p:nvCxnSpPr>
          <p:spPr>
            <a:xfrm flipH="1" flipV="1">
              <a:off x="5996702" y="641085"/>
              <a:ext cx="560935" cy="953581"/>
            </a:xfrm>
            <a:prstGeom prst="straightConnector1">
              <a:avLst/>
            </a:prstGeom>
            <a:ln>
              <a:solidFill>
                <a:schemeClr val="bg1">
                  <a:lumMod val="50000"/>
                </a:schemeClr>
              </a:solidFill>
              <a:prstDash val="sysDot"/>
              <a:tailEnd type="oval"/>
            </a:ln>
          </p:spPr>
          <p:style>
            <a:lnRef idx="1">
              <a:schemeClr val="accent1"/>
            </a:lnRef>
            <a:fillRef idx="0">
              <a:schemeClr val="accent1"/>
            </a:fillRef>
            <a:effectRef idx="0">
              <a:schemeClr val="accent1"/>
            </a:effectRef>
            <a:fontRef idx="minor">
              <a:schemeClr val="tx1"/>
            </a:fontRef>
          </p:style>
        </p:cxnSp>
        <p:cxnSp>
          <p:nvCxnSpPr>
            <p:cNvPr id="61" name="Straight Arrow Connector 43"/>
            <p:cNvCxnSpPr/>
            <p:nvPr/>
          </p:nvCxnSpPr>
          <p:spPr>
            <a:xfrm flipH="1">
              <a:off x="4637132" y="2100442"/>
              <a:ext cx="1040189" cy="9037"/>
            </a:xfrm>
            <a:prstGeom prst="straightConnector1">
              <a:avLst/>
            </a:prstGeom>
            <a:ln>
              <a:solidFill>
                <a:schemeClr val="bg1">
                  <a:lumMod val="50000"/>
                </a:schemeClr>
              </a:solidFill>
              <a:prstDash val="sysDot"/>
              <a:tailEnd type="oval"/>
            </a:ln>
          </p:spPr>
          <p:style>
            <a:lnRef idx="1">
              <a:schemeClr val="accent1"/>
            </a:lnRef>
            <a:fillRef idx="0">
              <a:schemeClr val="accent1"/>
            </a:fillRef>
            <a:effectRef idx="0">
              <a:schemeClr val="accent1"/>
            </a:effectRef>
            <a:fontRef idx="minor">
              <a:schemeClr val="tx1"/>
            </a:fontRef>
          </p:style>
        </p:cxnSp>
        <p:cxnSp>
          <p:nvCxnSpPr>
            <p:cNvPr id="62" name="Straight Arrow Connector 43"/>
            <p:cNvCxnSpPr/>
            <p:nvPr/>
          </p:nvCxnSpPr>
          <p:spPr>
            <a:xfrm flipH="1">
              <a:off x="4622109" y="3648236"/>
              <a:ext cx="1040189" cy="9037"/>
            </a:xfrm>
            <a:prstGeom prst="straightConnector1">
              <a:avLst/>
            </a:prstGeom>
            <a:ln>
              <a:solidFill>
                <a:schemeClr val="bg1">
                  <a:lumMod val="50000"/>
                </a:schemeClr>
              </a:solidFill>
              <a:prstDash val="sysDot"/>
              <a:tailEnd type="oval"/>
            </a:ln>
          </p:spPr>
          <p:style>
            <a:lnRef idx="1">
              <a:schemeClr val="accent1"/>
            </a:lnRef>
            <a:fillRef idx="0">
              <a:schemeClr val="accent1"/>
            </a:fillRef>
            <a:effectRef idx="0">
              <a:schemeClr val="accent1"/>
            </a:effectRef>
            <a:fontRef idx="minor">
              <a:schemeClr val="tx1"/>
            </a:fontRef>
          </p:style>
        </p:cxnSp>
        <p:cxnSp>
          <p:nvCxnSpPr>
            <p:cNvPr id="63" name="Straight Arrow Connector 43"/>
            <p:cNvCxnSpPr/>
            <p:nvPr/>
          </p:nvCxnSpPr>
          <p:spPr>
            <a:xfrm>
              <a:off x="8571668" y="3673313"/>
              <a:ext cx="1034744" cy="0"/>
            </a:xfrm>
            <a:prstGeom prst="straightConnector1">
              <a:avLst/>
            </a:prstGeom>
            <a:ln>
              <a:solidFill>
                <a:schemeClr val="bg1">
                  <a:lumMod val="50000"/>
                </a:schemeClr>
              </a:solidFill>
              <a:prstDash val="sysDot"/>
              <a:tailEnd type="oval"/>
            </a:ln>
          </p:spPr>
          <p:style>
            <a:lnRef idx="1">
              <a:schemeClr val="accent1"/>
            </a:lnRef>
            <a:fillRef idx="0">
              <a:schemeClr val="accent1"/>
            </a:fillRef>
            <a:effectRef idx="0">
              <a:schemeClr val="accent1"/>
            </a:effectRef>
            <a:fontRef idx="minor">
              <a:schemeClr val="tx1"/>
            </a:fontRef>
          </p:style>
        </p:cxnSp>
        <p:grpSp>
          <p:nvGrpSpPr>
            <p:cNvPr id="65" name="Grupo 64"/>
            <p:cNvGrpSpPr/>
            <p:nvPr/>
          </p:nvGrpSpPr>
          <p:grpSpPr>
            <a:xfrm>
              <a:off x="5121706" y="827465"/>
              <a:ext cx="4063213" cy="4063214"/>
              <a:chOff x="3139441" y="2279043"/>
              <a:chExt cx="2865359" cy="2865359"/>
            </a:xfrm>
          </p:grpSpPr>
          <p:grpSp>
            <p:nvGrpSpPr>
              <p:cNvPr id="66" name="Group 52"/>
              <p:cNvGrpSpPr/>
              <p:nvPr/>
            </p:nvGrpSpPr>
            <p:grpSpPr>
              <a:xfrm>
                <a:off x="3139441" y="2279043"/>
                <a:ext cx="2865359" cy="2865359"/>
                <a:chOff x="4140201" y="2547110"/>
                <a:chExt cx="2824163" cy="2824163"/>
              </a:xfrm>
            </p:grpSpPr>
            <p:sp>
              <p:nvSpPr>
                <p:cNvPr id="75" name="Freeform 19"/>
                <p:cNvSpPr>
                  <a:spLocks/>
                </p:cNvSpPr>
                <p:nvPr/>
              </p:nvSpPr>
              <p:spPr bwMode="auto">
                <a:xfrm>
                  <a:off x="4560888" y="2548698"/>
                  <a:ext cx="987425" cy="847725"/>
                </a:xfrm>
                <a:custGeom>
                  <a:avLst/>
                  <a:gdLst/>
                  <a:ahLst/>
                  <a:cxnLst>
                    <a:cxn ang="0">
                      <a:pos x="142" y="510"/>
                    </a:cxn>
                    <a:cxn ang="0">
                      <a:pos x="143" y="512"/>
                    </a:cxn>
                    <a:cxn ang="0">
                      <a:pos x="143" y="514"/>
                    </a:cxn>
                    <a:cxn ang="0">
                      <a:pos x="142" y="516"/>
                    </a:cxn>
                    <a:cxn ang="0">
                      <a:pos x="141" y="518"/>
                    </a:cxn>
                    <a:cxn ang="0">
                      <a:pos x="141" y="519"/>
                    </a:cxn>
                    <a:cxn ang="0">
                      <a:pos x="141" y="520"/>
                    </a:cxn>
                    <a:cxn ang="0">
                      <a:pos x="112" y="557"/>
                    </a:cxn>
                    <a:cxn ang="0">
                      <a:pos x="112" y="557"/>
                    </a:cxn>
                    <a:cxn ang="0">
                      <a:pos x="112" y="557"/>
                    </a:cxn>
                    <a:cxn ang="0">
                      <a:pos x="112" y="557"/>
                    </a:cxn>
                    <a:cxn ang="0">
                      <a:pos x="98" y="561"/>
                    </a:cxn>
                    <a:cxn ang="0">
                      <a:pos x="45" y="639"/>
                    </a:cxn>
                    <a:cxn ang="0">
                      <a:pos x="70" y="696"/>
                    </a:cxn>
                    <a:cxn ang="0">
                      <a:pos x="186" y="697"/>
                    </a:cxn>
                    <a:cxn ang="0">
                      <a:pos x="209" y="659"/>
                    </a:cxn>
                    <a:cxn ang="0">
                      <a:pos x="221" y="641"/>
                    </a:cxn>
                    <a:cxn ang="0">
                      <a:pos x="251" y="625"/>
                    </a:cxn>
                    <a:cxn ang="0">
                      <a:pos x="252" y="625"/>
                    </a:cxn>
                    <a:cxn ang="0">
                      <a:pos x="253" y="625"/>
                    </a:cxn>
                    <a:cxn ang="0">
                      <a:pos x="256" y="624"/>
                    </a:cxn>
                    <a:cxn ang="0">
                      <a:pos x="257" y="624"/>
                    </a:cxn>
                    <a:cxn ang="0">
                      <a:pos x="262" y="626"/>
                    </a:cxn>
                    <a:cxn ang="0">
                      <a:pos x="261" y="628"/>
                    </a:cxn>
                    <a:cxn ang="0">
                      <a:pos x="400" y="767"/>
                    </a:cxn>
                    <a:cxn ang="0">
                      <a:pos x="892" y="373"/>
                    </a:cxn>
                    <a:cxn ang="0">
                      <a:pos x="891" y="372"/>
                    </a:cxn>
                    <a:cxn ang="0">
                      <a:pos x="890" y="371"/>
                    </a:cxn>
                    <a:cxn ang="0">
                      <a:pos x="860" y="369"/>
                    </a:cxn>
                    <a:cxn ang="0">
                      <a:pos x="860" y="369"/>
                    </a:cxn>
                    <a:cxn ang="0">
                      <a:pos x="855" y="372"/>
                    </a:cxn>
                    <a:cxn ang="0">
                      <a:pos x="855" y="372"/>
                    </a:cxn>
                    <a:cxn ang="0">
                      <a:pos x="809" y="383"/>
                    </a:cxn>
                    <a:cxn ang="0">
                      <a:pos x="735" y="351"/>
                    </a:cxn>
                    <a:cxn ang="0">
                      <a:pos x="723" y="226"/>
                    </a:cxn>
                    <a:cxn ang="0">
                      <a:pos x="809" y="179"/>
                    </a:cxn>
                    <a:cxn ang="0">
                      <a:pos x="852" y="188"/>
                    </a:cxn>
                    <a:cxn ang="0">
                      <a:pos x="863" y="194"/>
                    </a:cxn>
                    <a:cxn ang="0">
                      <a:pos x="893" y="190"/>
                    </a:cxn>
                    <a:cxn ang="0">
                      <a:pos x="0" y="366"/>
                    </a:cxn>
                    <a:cxn ang="0">
                      <a:pos x="139" y="505"/>
                    </a:cxn>
                  </a:cxnLst>
                  <a:rect l="0" t="0" r="r" b="b"/>
                  <a:pathLst>
                    <a:path w="893" h="767">
                      <a:moveTo>
                        <a:pt x="142" y="510"/>
                      </a:moveTo>
                      <a:cubicBezTo>
                        <a:pt x="142" y="510"/>
                        <a:pt x="142" y="510"/>
                        <a:pt x="142" y="510"/>
                      </a:cubicBezTo>
                      <a:cubicBezTo>
                        <a:pt x="143" y="511"/>
                        <a:pt x="143" y="511"/>
                        <a:pt x="143" y="511"/>
                      </a:cubicBezTo>
                      <a:cubicBezTo>
                        <a:pt x="143" y="512"/>
                        <a:pt x="143" y="512"/>
                        <a:pt x="143" y="512"/>
                      </a:cubicBezTo>
                      <a:cubicBezTo>
                        <a:pt x="143" y="512"/>
                        <a:pt x="143" y="512"/>
                        <a:pt x="143" y="512"/>
                      </a:cubicBezTo>
                      <a:cubicBezTo>
                        <a:pt x="143" y="513"/>
                        <a:pt x="143" y="514"/>
                        <a:pt x="143" y="514"/>
                      </a:cubicBezTo>
                      <a:cubicBezTo>
                        <a:pt x="142" y="515"/>
                        <a:pt x="142" y="515"/>
                        <a:pt x="142" y="515"/>
                      </a:cubicBezTo>
                      <a:cubicBezTo>
                        <a:pt x="142" y="516"/>
                        <a:pt x="142" y="516"/>
                        <a:pt x="142" y="516"/>
                      </a:cubicBezTo>
                      <a:cubicBezTo>
                        <a:pt x="142" y="517"/>
                        <a:pt x="142" y="517"/>
                        <a:pt x="142" y="517"/>
                      </a:cubicBezTo>
                      <a:cubicBezTo>
                        <a:pt x="141" y="518"/>
                        <a:pt x="141" y="518"/>
                        <a:pt x="141" y="518"/>
                      </a:cubicBezTo>
                      <a:cubicBezTo>
                        <a:pt x="141" y="518"/>
                        <a:pt x="141" y="518"/>
                        <a:pt x="141" y="518"/>
                      </a:cubicBezTo>
                      <a:cubicBezTo>
                        <a:pt x="141" y="519"/>
                        <a:pt x="141" y="519"/>
                        <a:pt x="141" y="519"/>
                      </a:cubicBezTo>
                      <a:cubicBezTo>
                        <a:pt x="141" y="519"/>
                        <a:pt x="141" y="519"/>
                        <a:pt x="141" y="519"/>
                      </a:cubicBezTo>
                      <a:cubicBezTo>
                        <a:pt x="141" y="519"/>
                        <a:pt x="141" y="520"/>
                        <a:pt x="141" y="520"/>
                      </a:cubicBezTo>
                      <a:cubicBezTo>
                        <a:pt x="139" y="530"/>
                        <a:pt x="134" y="539"/>
                        <a:pt x="126" y="547"/>
                      </a:cubicBezTo>
                      <a:cubicBezTo>
                        <a:pt x="122" y="551"/>
                        <a:pt x="117" y="554"/>
                        <a:pt x="112" y="557"/>
                      </a:cubicBezTo>
                      <a:cubicBezTo>
                        <a:pt x="112" y="557"/>
                        <a:pt x="112" y="557"/>
                        <a:pt x="112" y="557"/>
                      </a:cubicBezTo>
                      <a:cubicBezTo>
                        <a:pt x="112" y="557"/>
                        <a:pt x="112" y="557"/>
                        <a:pt x="112" y="557"/>
                      </a:cubicBezTo>
                      <a:cubicBezTo>
                        <a:pt x="112" y="557"/>
                        <a:pt x="112" y="557"/>
                        <a:pt x="112" y="557"/>
                      </a:cubicBezTo>
                      <a:cubicBezTo>
                        <a:pt x="112" y="557"/>
                        <a:pt x="112" y="557"/>
                        <a:pt x="112" y="557"/>
                      </a:cubicBezTo>
                      <a:cubicBezTo>
                        <a:pt x="112" y="557"/>
                        <a:pt x="112" y="557"/>
                        <a:pt x="112" y="557"/>
                      </a:cubicBezTo>
                      <a:cubicBezTo>
                        <a:pt x="112" y="557"/>
                        <a:pt x="112" y="557"/>
                        <a:pt x="112" y="557"/>
                      </a:cubicBezTo>
                      <a:cubicBezTo>
                        <a:pt x="112" y="557"/>
                        <a:pt x="112" y="557"/>
                        <a:pt x="112" y="557"/>
                      </a:cubicBezTo>
                      <a:cubicBezTo>
                        <a:pt x="106" y="559"/>
                        <a:pt x="102" y="560"/>
                        <a:pt x="98" y="561"/>
                      </a:cubicBezTo>
                      <a:cubicBezTo>
                        <a:pt x="87" y="565"/>
                        <a:pt x="77" y="572"/>
                        <a:pt x="69" y="580"/>
                      </a:cubicBezTo>
                      <a:cubicBezTo>
                        <a:pt x="53" y="596"/>
                        <a:pt x="45" y="617"/>
                        <a:pt x="45" y="639"/>
                      </a:cubicBezTo>
                      <a:cubicBezTo>
                        <a:pt x="45" y="641"/>
                        <a:pt x="45" y="643"/>
                        <a:pt x="45" y="646"/>
                      </a:cubicBezTo>
                      <a:cubicBezTo>
                        <a:pt x="47" y="664"/>
                        <a:pt x="56" y="682"/>
                        <a:pt x="70" y="696"/>
                      </a:cubicBezTo>
                      <a:cubicBezTo>
                        <a:pt x="86" y="713"/>
                        <a:pt x="108" y="721"/>
                        <a:pt x="130" y="721"/>
                      </a:cubicBezTo>
                      <a:cubicBezTo>
                        <a:pt x="150" y="721"/>
                        <a:pt x="171" y="713"/>
                        <a:pt x="186" y="697"/>
                      </a:cubicBezTo>
                      <a:cubicBezTo>
                        <a:pt x="195" y="688"/>
                        <a:pt x="202" y="677"/>
                        <a:pt x="206" y="666"/>
                      </a:cubicBezTo>
                      <a:cubicBezTo>
                        <a:pt x="206" y="663"/>
                        <a:pt x="208" y="661"/>
                        <a:pt x="209" y="659"/>
                      </a:cubicBezTo>
                      <a:cubicBezTo>
                        <a:pt x="211" y="652"/>
                        <a:pt x="216" y="647"/>
                        <a:pt x="221" y="641"/>
                      </a:cubicBezTo>
                      <a:cubicBezTo>
                        <a:pt x="221" y="641"/>
                        <a:pt x="221" y="641"/>
                        <a:pt x="221" y="641"/>
                      </a:cubicBezTo>
                      <a:cubicBezTo>
                        <a:pt x="229" y="634"/>
                        <a:pt x="238" y="628"/>
                        <a:pt x="248" y="626"/>
                      </a:cubicBezTo>
                      <a:cubicBezTo>
                        <a:pt x="249" y="626"/>
                        <a:pt x="250" y="625"/>
                        <a:pt x="251" y="625"/>
                      </a:cubicBezTo>
                      <a:cubicBezTo>
                        <a:pt x="251" y="625"/>
                        <a:pt x="251" y="625"/>
                        <a:pt x="251" y="625"/>
                      </a:cubicBezTo>
                      <a:cubicBezTo>
                        <a:pt x="252" y="625"/>
                        <a:pt x="252" y="625"/>
                        <a:pt x="252" y="625"/>
                      </a:cubicBezTo>
                      <a:cubicBezTo>
                        <a:pt x="252" y="625"/>
                        <a:pt x="252" y="625"/>
                        <a:pt x="252" y="625"/>
                      </a:cubicBezTo>
                      <a:cubicBezTo>
                        <a:pt x="253" y="625"/>
                        <a:pt x="253" y="625"/>
                        <a:pt x="253" y="625"/>
                      </a:cubicBezTo>
                      <a:cubicBezTo>
                        <a:pt x="253" y="625"/>
                        <a:pt x="253" y="625"/>
                        <a:pt x="253" y="625"/>
                      </a:cubicBezTo>
                      <a:cubicBezTo>
                        <a:pt x="254" y="625"/>
                        <a:pt x="255" y="624"/>
                        <a:pt x="256" y="624"/>
                      </a:cubicBezTo>
                      <a:cubicBezTo>
                        <a:pt x="257" y="624"/>
                        <a:pt x="257" y="624"/>
                        <a:pt x="257" y="624"/>
                      </a:cubicBezTo>
                      <a:cubicBezTo>
                        <a:pt x="257" y="624"/>
                        <a:pt x="257" y="624"/>
                        <a:pt x="257" y="624"/>
                      </a:cubicBezTo>
                      <a:cubicBezTo>
                        <a:pt x="258" y="624"/>
                        <a:pt x="258" y="624"/>
                        <a:pt x="258" y="624"/>
                      </a:cubicBezTo>
                      <a:cubicBezTo>
                        <a:pt x="259" y="624"/>
                        <a:pt x="261" y="625"/>
                        <a:pt x="262" y="626"/>
                      </a:cubicBezTo>
                      <a:cubicBezTo>
                        <a:pt x="262" y="626"/>
                        <a:pt x="261" y="627"/>
                        <a:pt x="262" y="627"/>
                      </a:cubicBezTo>
                      <a:cubicBezTo>
                        <a:pt x="262" y="627"/>
                        <a:pt x="261" y="628"/>
                        <a:pt x="261" y="628"/>
                      </a:cubicBezTo>
                      <a:cubicBezTo>
                        <a:pt x="262" y="628"/>
                        <a:pt x="262" y="628"/>
                        <a:pt x="262" y="628"/>
                      </a:cubicBezTo>
                      <a:cubicBezTo>
                        <a:pt x="400" y="767"/>
                        <a:pt x="400" y="767"/>
                        <a:pt x="400" y="767"/>
                      </a:cubicBezTo>
                      <a:cubicBezTo>
                        <a:pt x="536" y="635"/>
                        <a:pt x="715" y="567"/>
                        <a:pt x="892" y="566"/>
                      </a:cubicBezTo>
                      <a:cubicBezTo>
                        <a:pt x="892" y="373"/>
                        <a:pt x="892" y="373"/>
                        <a:pt x="892" y="373"/>
                      </a:cubicBezTo>
                      <a:cubicBezTo>
                        <a:pt x="892" y="373"/>
                        <a:pt x="893" y="373"/>
                        <a:pt x="893" y="373"/>
                      </a:cubicBezTo>
                      <a:cubicBezTo>
                        <a:pt x="892" y="373"/>
                        <a:pt x="892" y="372"/>
                        <a:pt x="891" y="372"/>
                      </a:cubicBezTo>
                      <a:cubicBezTo>
                        <a:pt x="891" y="372"/>
                        <a:pt x="891" y="372"/>
                        <a:pt x="891" y="372"/>
                      </a:cubicBezTo>
                      <a:cubicBezTo>
                        <a:pt x="891" y="371"/>
                        <a:pt x="890" y="371"/>
                        <a:pt x="890" y="371"/>
                      </a:cubicBezTo>
                      <a:cubicBezTo>
                        <a:pt x="885" y="368"/>
                        <a:pt x="880" y="367"/>
                        <a:pt x="874" y="367"/>
                      </a:cubicBezTo>
                      <a:cubicBezTo>
                        <a:pt x="869" y="367"/>
                        <a:pt x="864" y="368"/>
                        <a:pt x="860" y="369"/>
                      </a:cubicBezTo>
                      <a:cubicBezTo>
                        <a:pt x="860" y="369"/>
                        <a:pt x="860" y="369"/>
                        <a:pt x="860" y="369"/>
                      </a:cubicBezTo>
                      <a:cubicBezTo>
                        <a:pt x="860" y="369"/>
                        <a:pt x="860" y="369"/>
                        <a:pt x="860" y="369"/>
                      </a:cubicBezTo>
                      <a:cubicBezTo>
                        <a:pt x="860" y="369"/>
                        <a:pt x="860" y="369"/>
                        <a:pt x="860" y="369"/>
                      </a:cubicBezTo>
                      <a:cubicBezTo>
                        <a:pt x="858" y="370"/>
                        <a:pt x="857" y="371"/>
                        <a:pt x="855" y="372"/>
                      </a:cubicBezTo>
                      <a:cubicBezTo>
                        <a:pt x="855" y="372"/>
                        <a:pt x="855" y="372"/>
                        <a:pt x="855" y="372"/>
                      </a:cubicBezTo>
                      <a:cubicBezTo>
                        <a:pt x="855" y="372"/>
                        <a:pt x="855" y="372"/>
                        <a:pt x="855" y="372"/>
                      </a:cubicBezTo>
                      <a:cubicBezTo>
                        <a:pt x="854" y="373"/>
                        <a:pt x="854" y="373"/>
                        <a:pt x="854" y="373"/>
                      </a:cubicBezTo>
                      <a:cubicBezTo>
                        <a:pt x="841" y="379"/>
                        <a:pt x="825" y="383"/>
                        <a:pt x="809" y="383"/>
                      </a:cubicBezTo>
                      <a:cubicBezTo>
                        <a:pt x="785" y="383"/>
                        <a:pt x="762" y="374"/>
                        <a:pt x="745" y="360"/>
                      </a:cubicBezTo>
                      <a:cubicBezTo>
                        <a:pt x="741" y="357"/>
                        <a:pt x="738" y="354"/>
                        <a:pt x="735" y="351"/>
                      </a:cubicBezTo>
                      <a:cubicBezTo>
                        <a:pt x="717" y="334"/>
                        <a:pt x="706" y="309"/>
                        <a:pt x="706" y="282"/>
                      </a:cubicBezTo>
                      <a:cubicBezTo>
                        <a:pt x="706" y="261"/>
                        <a:pt x="712" y="242"/>
                        <a:pt x="723" y="226"/>
                      </a:cubicBezTo>
                      <a:cubicBezTo>
                        <a:pt x="727" y="220"/>
                        <a:pt x="732" y="213"/>
                        <a:pt x="738" y="208"/>
                      </a:cubicBezTo>
                      <a:cubicBezTo>
                        <a:pt x="756" y="190"/>
                        <a:pt x="782" y="179"/>
                        <a:pt x="809" y="179"/>
                      </a:cubicBezTo>
                      <a:cubicBezTo>
                        <a:pt x="824" y="179"/>
                        <a:pt x="838" y="182"/>
                        <a:pt x="851" y="188"/>
                      </a:cubicBezTo>
                      <a:cubicBezTo>
                        <a:pt x="851" y="188"/>
                        <a:pt x="851" y="188"/>
                        <a:pt x="852" y="188"/>
                      </a:cubicBezTo>
                      <a:cubicBezTo>
                        <a:pt x="852" y="188"/>
                        <a:pt x="852" y="188"/>
                        <a:pt x="852" y="188"/>
                      </a:cubicBezTo>
                      <a:cubicBezTo>
                        <a:pt x="856" y="191"/>
                        <a:pt x="859" y="192"/>
                        <a:pt x="863" y="194"/>
                      </a:cubicBezTo>
                      <a:cubicBezTo>
                        <a:pt x="866" y="195"/>
                        <a:pt x="870" y="196"/>
                        <a:pt x="874" y="196"/>
                      </a:cubicBezTo>
                      <a:cubicBezTo>
                        <a:pt x="881" y="196"/>
                        <a:pt x="887" y="193"/>
                        <a:pt x="893" y="190"/>
                      </a:cubicBezTo>
                      <a:cubicBezTo>
                        <a:pt x="892" y="0"/>
                        <a:pt x="892" y="0"/>
                        <a:pt x="892" y="0"/>
                      </a:cubicBezTo>
                      <a:cubicBezTo>
                        <a:pt x="570" y="1"/>
                        <a:pt x="249" y="122"/>
                        <a:pt x="0" y="366"/>
                      </a:cubicBezTo>
                      <a:cubicBezTo>
                        <a:pt x="138" y="504"/>
                        <a:pt x="138" y="504"/>
                        <a:pt x="138" y="504"/>
                      </a:cubicBezTo>
                      <a:cubicBezTo>
                        <a:pt x="139" y="505"/>
                        <a:pt x="139" y="505"/>
                        <a:pt x="139" y="505"/>
                      </a:cubicBezTo>
                      <a:cubicBezTo>
                        <a:pt x="140" y="507"/>
                        <a:pt x="142" y="508"/>
                        <a:pt x="142" y="510"/>
                      </a:cubicBezTo>
                      <a:close/>
                    </a:path>
                  </a:pathLst>
                </a:custGeom>
                <a:solidFill>
                  <a:schemeClr val="accent2"/>
                </a:solidFill>
                <a:ln w="38100">
                  <a:solidFill>
                    <a:schemeClr val="bg1"/>
                  </a:solid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76" name="Freeform 20"/>
                <p:cNvSpPr>
                  <a:spLocks/>
                </p:cNvSpPr>
                <p:nvPr/>
              </p:nvSpPr>
              <p:spPr bwMode="auto">
                <a:xfrm>
                  <a:off x="4557713" y="4517198"/>
                  <a:ext cx="1189038" cy="854075"/>
                </a:xfrm>
                <a:custGeom>
                  <a:avLst/>
                  <a:gdLst/>
                  <a:ahLst/>
                  <a:cxnLst>
                    <a:cxn ang="0">
                      <a:pos x="892" y="570"/>
                    </a:cxn>
                    <a:cxn ang="0">
                      <a:pos x="893" y="567"/>
                    </a:cxn>
                    <a:cxn ang="0">
                      <a:pos x="895" y="567"/>
                    </a:cxn>
                    <a:cxn ang="0">
                      <a:pos x="897" y="566"/>
                    </a:cxn>
                    <a:cxn ang="0">
                      <a:pos x="898" y="565"/>
                    </a:cxn>
                    <a:cxn ang="0">
                      <a:pos x="899" y="564"/>
                    </a:cxn>
                    <a:cxn ang="0">
                      <a:pos x="901" y="563"/>
                    </a:cxn>
                    <a:cxn ang="0">
                      <a:pos x="947" y="558"/>
                    </a:cxn>
                    <a:cxn ang="0">
                      <a:pos x="947" y="558"/>
                    </a:cxn>
                    <a:cxn ang="0">
                      <a:pos x="947" y="558"/>
                    </a:cxn>
                    <a:cxn ang="0">
                      <a:pos x="947" y="558"/>
                    </a:cxn>
                    <a:cxn ang="0">
                      <a:pos x="960" y="565"/>
                    </a:cxn>
                    <a:cxn ang="0">
                      <a:pos x="1052" y="548"/>
                    </a:cxn>
                    <a:cxn ang="0">
                      <a:pos x="1075" y="489"/>
                    </a:cxn>
                    <a:cxn ang="0">
                      <a:pos x="994" y="406"/>
                    </a:cxn>
                    <a:cxn ang="0">
                      <a:pos x="951" y="418"/>
                    </a:cxn>
                    <a:cxn ang="0">
                      <a:pos x="929" y="423"/>
                    </a:cxn>
                    <a:cxn ang="0">
                      <a:pos x="897" y="412"/>
                    </a:cxn>
                    <a:cxn ang="0">
                      <a:pos x="896" y="410"/>
                    </a:cxn>
                    <a:cxn ang="0">
                      <a:pos x="896" y="410"/>
                    </a:cxn>
                    <a:cxn ang="0">
                      <a:pos x="893" y="408"/>
                    </a:cxn>
                    <a:cxn ang="0">
                      <a:pos x="892" y="407"/>
                    </a:cxn>
                    <a:cxn ang="0">
                      <a:pos x="889" y="403"/>
                    </a:cxn>
                    <a:cxn ang="0">
                      <a:pos x="888" y="402"/>
                    </a:cxn>
                    <a:cxn ang="0">
                      <a:pos x="888" y="206"/>
                    </a:cxn>
                    <a:cxn ang="0">
                      <a:pos x="264" y="136"/>
                    </a:cxn>
                    <a:cxn ang="0">
                      <a:pos x="265" y="137"/>
                    </a:cxn>
                    <a:cxn ang="0">
                      <a:pos x="265" y="139"/>
                    </a:cxn>
                    <a:cxn ang="0">
                      <a:pos x="285" y="161"/>
                    </a:cxn>
                    <a:cxn ang="0">
                      <a:pos x="291" y="163"/>
                    </a:cxn>
                    <a:cxn ang="0">
                      <a:pos x="291" y="163"/>
                    </a:cxn>
                    <a:cxn ang="0">
                      <a:pos x="331" y="188"/>
                    </a:cxn>
                    <a:cxn ang="0">
                      <a:pos x="361" y="263"/>
                    </a:cxn>
                    <a:cxn ang="0">
                      <a:pos x="282" y="359"/>
                    </a:cxn>
                    <a:cxn ang="0">
                      <a:pos x="186" y="332"/>
                    </a:cxn>
                    <a:cxn ang="0">
                      <a:pos x="163" y="296"/>
                    </a:cxn>
                    <a:cxn ang="0">
                      <a:pos x="159" y="284"/>
                    </a:cxn>
                    <a:cxn ang="0">
                      <a:pos x="135" y="265"/>
                    </a:cxn>
                    <a:cxn ang="0">
                      <a:pos x="888" y="772"/>
                    </a:cxn>
                    <a:cxn ang="0">
                      <a:pos x="888" y="576"/>
                    </a:cxn>
                  </a:cxnLst>
                  <a:rect l="0" t="0" r="r" b="b"/>
                  <a:pathLst>
                    <a:path w="1075" h="772">
                      <a:moveTo>
                        <a:pt x="891" y="570"/>
                      </a:moveTo>
                      <a:cubicBezTo>
                        <a:pt x="892" y="570"/>
                        <a:pt x="892" y="570"/>
                        <a:pt x="892" y="570"/>
                      </a:cubicBezTo>
                      <a:cubicBezTo>
                        <a:pt x="892" y="568"/>
                        <a:pt x="892" y="568"/>
                        <a:pt x="892" y="568"/>
                      </a:cubicBezTo>
                      <a:cubicBezTo>
                        <a:pt x="893" y="567"/>
                        <a:pt x="893" y="567"/>
                        <a:pt x="893" y="567"/>
                      </a:cubicBezTo>
                      <a:cubicBezTo>
                        <a:pt x="893" y="567"/>
                        <a:pt x="893" y="567"/>
                        <a:pt x="893" y="567"/>
                      </a:cubicBezTo>
                      <a:cubicBezTo>
                        <a:pt x="894" y="567"/>
                        <a:pt x="894" y="567"/>
                        <a:pt x="895" y="567"/>
                      </a:cubicBezTo>
                      <a:cubicBezTo>
                        <a:pt x="896" y="567"/>
                        <a:pt x="896" y="567"/>
                        <a:pt x="896" y="567"/>
                      </a:cubicBezTo>
                      <a:cubicBezTo>
                        <a:pt x="897" y="566"/>
                        <a:pt x="897" y="566"/>
                        <a:pt x="897" y="566"/>
                      </a:cubicBezTo>
                      <a:cubicBezTo>
                        <a:pt x="898" y="565"/>
                        <a:pt x="898" y="565"/>
                        <a:pt x="898" y="565"/>
                      </a:cubicBezTo>
                      <a:cubicBezTo>
                        <a:pt x="898" y="565"/>
                        <a:pt x="898" y="565"/>
                        <a:pt x="898" y="565"/>
                      </a:cubicBezTo>
                      <a:cubicBezTo>
                        <a:pt x="899" y="565"/>
                        <a:pt x="899" y="565"/>
                        <a:pt x="899" y="565"/>
                      </a:cubicBezTo>
                      <a:cubicBezTo>
                        <a:pt x="899" y="564"/>
                        <a:pt x="899" y="564"/>
                        <a:pt x="899" y="564"/>
                      </a:cubicBezTo>
                      <a:cubicBezTo>
                        <a:pt x="899" y="564"/>
                        <a:pt x="899" y="564"/>
                        <a:pt x="899" y="564"/>
                      </a:cubicBezTo>
                      <a:cubicBezTo>
                        <a:pt x="900" y="564"/>
                        <a:pt x="900" y="564"/>
                        <a:pt x="901" y="563"/>
                      </a:cubicBezTo>
                      <a:cubicBezTo>
                        <a:pt x="909" y="558"/>
                        <a:pt x="919" y="555"/>
                        <a:pt x="929" y="555"/>
                      </a:cubicBezTo>
                      <a:cubicBezTo>
                        <a:pt x="935" y="555"/>
                        <a:pt x="941" y="556"/>
                        <a:pt x="947" y="558"/>
                      </a:cubicBezTo>
                      <a:cubicBezTo>
                        <a:pt x="947" y="558"/>
                        <a:pt x="947" y="558"/>
                        <a:pt x="947" y="558"/>
                      </a:cubicBezTo>
                      <a:cubicBezTo>
                        <a:pt x="947" y="558"/>
                        <a:pt x="947" y="558"/>
                        <a:pt x="947" y="558"/>
                      </a:cubicBezTo>
                      <a:cubicBezTo>
                        <a:pt x="947" y="558"/>
                        <a:pt x="947" y="558"/>
                        <a:pt x="947" y="558"/>
                      </a:cubicBezTo>
                      <a:cubicBezTo>
                        <a:pt x="947" y="558"/>
                        <a:pt x="947" y="558"/>
                        <a:pt x="947" y="558"/>
                      </a:cubicBezTo>
                      <a:cubicBezTo>
                        <a:pt x="947" y="558"/>
                        <a:pt x="947" y="558"/>
                        <a:pt x="947" y="558"/>
                      </a:cubicBezTo>
                      <a:cubicBezTo>
                        <a:pt x="947" y="558"/>
                        <a:pt x="947" y="558"/>
                        <a:pt x="947" y="558"/>
                      </a:cubicBezTo>
                      <a:cubicBezTo>
                        <a:pt x="947" y="558"/>
                        <a:pt x="947" y="558"/>
                        <a:pt x="947" y="558"/>
                      </a:cubicBezTo>
                      <a:cubicBezTo>
                        <a:pt x="952" y="560"/>
                        <a:pt x="957" y="562"/>
                        <a:pt x="960" y="565"/>
                      </a:cubicBezTo>
                      <a:cubicBezTo>
                        <a:pt x="970" y="569"/>
                        <a:pt x="982" y="572"/>
                        <a:pt x="994" y="572"/>
                      </a:cubicBezTo>
                      <a:cubicBezTo>
                        <a:pt x="1016" y="572"/>
                        <a:pt x="1037" y="563"/>
                        <a:pt x="1052" y="548"/>
                      </a:cubicBezTo>
                      <a:cubicBezTo>
                        <a:pt x="1054" y="546"/>
                        <a:pt x="1055" y="544"/>
                        <a:pt x="1057" y="542"/>
                      </a:cubicBezTo>
                      <a:cubicBezTo>
                        <a:pt x="1068" y="528"/>
                        <a:pt x="1075" y="509"/>
                        <a:pt x="1075" y="489"/>
                      </a:cubicBezTo>
                      <a:cubicBezTo>
                        <a:pt x="1075" y="466"/>
                        <a:pt x="1065" y="444"/>
                        <a:pt x="1050" y="429"/>
                      </a:cubicBezTo>
                      <a:cubicBezTo>
                        <a:pt x="1035" y="415"/>
                        <a:pt x="1016" y="406"/>
                        <a:pt x="994" y="406"/>
                      </a:cubicBezTo>
                      <a:cubicBezTo>
                        <a:pt x="981" y="406"/>
                        <a:pt x="968" y="409"/>
                        <a:pt x="957" y="414"/>
                      </a:cubicBezTo>
                      <a:cubicBezTo>
                        <a:pt x="955" y="416"/>
                        <a:pt x="953" y="417"/>
                        <a:pt x="951" y="418"/>
                      </a:cubicBezTo>
                      <a:cubicBezTo>
                        <a:pt x="944" y="421"/>
                        <a:pt x="937" y="423"/>
                        <a:pt x="929" y="423"/>
                      </a:cubicBezTo>
                      <a:cubicBezTo>
                        <a:pt x="929" y="423"/>
                        <a:pt x="929" y="423"/>
                        <a:pt x="929" y="423"/>
                      </a:cubicBezTo>
                      <a:cubicBezTo>
                        <a:pt x="918" y="423"/>
                        <a:pt x="908" y="419"/>
                        <a:pt x="900" y="413"/>
                      </a:cubicBezTo>
                      <a:cubicBezTo>
                        <a:pt x="899" y="413"/>
                        <a:pt x="898" y="412"/>
                        <a:pt x="897" y="412"/>
                      </a:cubicBezTo>
                      <a:cubicBezTo>
                        <a:pt x="897" y="411"/>
                        <a:pt x="897" y="411"/>
                        <a:pt x="897" y="411"/>
                      </a:cubicBezTo>
                      <a:cubicBezTo>
                        <a:pt x="896" y="410"/>
                        <a:pt x="896" y="410"/>
                        <a:pt x="896" y="410"/>
                      </a:cubicBezTo>
                      <a:cubicBezTo>
                        <a:pt x="896" y="410"/>
                        <a:pt x="896" y="410"/>
                        <a:pt x="896" y="410"/>
                      </a:cubicBezTo>
                      <a:cubicBezTo>
                        <a:pt x="896" y="410"/>
                        <a:pt x="896" y="410"/>
                        <a:pt x="896" y="410"/>
                      </a:cubicBezTo>
                      <a:cubicBezTo>
                        <a:pt x="895" y="410"/>
                        <a:pt x="895" y="410"/>
                        <a:pt x="895" y="410"/>
                      </a:cubicBezTo>
                      <a:cubicBezTo>
                        <a:pt x="894" y="410"/>
                        <a:pt x="894" y="409"/>
                        <a:pt x="893" y="408"/>
                      </a:cubicBezTo>
                      <a:cubicBezTo>
                        <a:pt x="892" y="408"/>
                        <a:pt x="892" y="408"/>
                        <a:pt x="892" y="408"/>
                      </a:cubicBezTo>
                      <a:cubicBezTo>
                        <a:pt x="892" y="407"/>
                        <a:pt x="892" y="407"/>
                        <a:pt x="892" y="407"/>
                      </a:cubicBezTo>
                      <a:cubicBezTo>
                        <a:pt x="891" y="407"/>
                        <a:pt x="891" y="407"/>
                        <a:pt x="891" y="407"/>
                      </a:cubicBezTo>
                      <a:cubicBezTo>
                        <a:pt x="890" y="406"/>
                        <a:pt x="890" y="404"/>
                        <a:pt x="889" y="403"/>
                      </a:cubicBezTo>
                      <a:cubicBezTo>
                        <a:pt x="889" y="403"/>
                        <a:pt x="889" y="403"/>
                        <a:pt x="889" y="403"/>
                      </a:cubicBezTo>
                      <a:cubicBezTo>
                        <a:pt x="889" y="402"/>
                        <a:pt x="888" y="402"/>
                        <a:pt x="888" y="402"/>
                      </a:cubicBezTo>
                      <a:cubicBezTo>
                        <a:pt x="888" y="401"/>
                        <a:pt x="888" y="401"/>
                        <a:pt x="888" y="401"/>
                      </a:cubicBezTo>
                      <a:cubicBezTo>
                        <a:pt x="888" y="206"/>
                        <a:pt x="888" y="206"/>
                        <a:pt x="888" y="206"/>
                      </a:cubicBezTo>
                      <a:cubicBezTo>
                        <a:pt x="696" y="202"/>
                        <a:pt x="526" y="124"/>
                        <a:pt x="400" y="0"/>
                      </a:cubicBezTo>
                      <a:cubicBezTo>
                        <a:pt x="264" y="136"/>
                        <a:pt x="264" y="136"/>
                        <a:pt x="264" y="136"/>
                      </a:cubicBezTo>
                      <a:cubicBezTo>
                        <a:pt x="264" y="136"/>
                        <a:pt x="264" y="136"/>
                        <a:pt x="264" y="136"/>
                      </a:cubicBezTo>
                      <a:cubicBezTo>
                        <a:pt x="264" y="136"/>
                        <a:pt x="265" y="137"/>
                        <a:pt x="265" y="137"/>
                      </a:cubicBezTo>
                      <a:cubicBezTo>
                        <a:pt x="265" y="138"/>
                        <a:pt x="265" y="138"/>
                        <a:pt x="265" y="138"/>
                      </a:cubicBezTo>
                      <a:cubicBezTo>
                        <a:pt x="265" y="138"/>
                        <a:pt x="265" y="139"/>
                        <a:pt x="265" y="139"/>
                      </a:cubicBezTo>
                      <a:cubicBezTo>
                        <a:pt x="267" y="144"/>
                        <a:pt x="269" y="149"/>
                        <a:pt x="274" y="154"/>
                      </a:cubicBezTo>
                      <a:cubicBezTo>
                        <a:pt x="277" y="157"/>
                        <a:pt x="281" y="160"/>
                        <a:pt x="285" y="161"/>
                      </a:cubicBezTo>
                      <a:cubicBezTo>
                        <a:pt x="285" y="161"/>
                        <a:pt x="285" y="161"/>
                        <a:pt x="285" y="161"/>
                      </a:cubicBezTo>
                      <a:cubicBezTo>
                        <a:pt x="287" y="162"/>
                        <a:pt x="289" y="163"/>
                        <a:pt x="291" y="163"/>
                      </a:cubicBezTo>
                      <a:cubicBezTo>
                        <a:pt x="291" y="163"/>
                        <a:pt x="291" y="163"/>
                        <a:pt x="291" y="163"/>
                      </a:cubicBezTo>
                      <a:cubicBezTo>
                        <a:pt x="291" y="163"/>
                        <a:pt x="291" y="163"/>
                        <a:pt x="291" y="163"/>
                      </a:cubicBezTo>
                      <a:cubicBezTo>
                        <a:pt x="292" y="163"/>
                        <a:pt x="292" y="163"/>
                        <a:pt x="292" y="163"/>
                      </a:cubicBezTo>
                      <a:cubicBezTo>
                        <a:pt x="306" y="168"/>
                        <a:pt x="319" y="176"/>
                        <a:pt x="331" y="188"/>
                      </a:cubicBezTo>
                      <a:cubicBezTo>
                        <a:pt x="348" y="205"/>
                        <a:pt x="358" y="227"/>
                        <a:pt x="360" y="250"/>
                      </a:cubicBezTo>
                      <a:cubicBezTo>
                        <a:pt x="361" y="254"/>
                        <a:pt x="361" y="258"/>
                        <a:pt x="361" y="263"/>
                      </a:cubicBezTo>
                      <a:cubicBezTo>
                        <a:pt x="361" y="288"/>
                        <a:pt x="352" y="313"/>
                        <a:pt x="332" y="332"/>
                      </a:cubicBezTo>
                      <a:cubicBezTo>
                        <a:pt x="318" y="347"/>
                        <a:pt x="300" y="356"/>
                        <a:pt x="282" y="359"/>
                      </a:cubicBezTo>
                      <a:cubicBezTo>
                        <a:pt x="274" y="361"/>
                        <a:pt x="266" y="362"/>
                        <a:pt x="258" y="362"/>
                      </a:cubicBezTo>
                      <a:cubicBezTo>
                        <a:pt x="232" y="362"/>
                        <a:pt x="206" y="352"/>
                        <a:pt x="186" y="332"/>
                      </a:cubicBezTo>
                      <a:cubicBezTo>
                        <a:pt x="176" y="322"/>
                        <a:pt x="168" y="309"/>
                        <a:pt x="163" y="296"/>
                      </a:cubicBezTo>
                      <a:cubicBezTo>
                        <a:pt x="163" y="296"/>
                        <a:pt x="163" y="296"/>
                        <a:pt x="163" y="296"/>
                      </a:cubicBezTo>
                      <a:cubicBezTo>
                        <a:pt x="163" y="295"/>
                        <a:pt x="163" y="295"/>
                        <a:pt x="163" y="295"/>
                      </a:cubicBezTo>
                      <a:cubicBezTo>
                        <a:pt x="162" y="291"/>
                        <a:pt x="161" y="287"/>
                        <a:pt x="159" y="284"/>
                      </a:cubicBezTo>
                      <a:cubicBezTo>
                        <a:pt x="158" y="280"/>
                        <a:pt x="155" y="277"/>
                        <a:pt x="153" y="275"/>
                      </a:cubicBezTo>
                      <a:cubicBezTo>
                        <a:pt x="148" y="270"/>
                        <a:pt x="141" y="267"/>
                        <a:pt x="135" y="265"/>
                      </a:cubicBezTo>
                      <a:cubicBezTo>
                        <a:pt x="0" y="400"/>
                        <a:pt x="0" y="400"/>
                        <a:pt x="0" y="400"/>
                      </a:cubicBezTo>
                      <a:cubicBezTo>
                        <a:pt x="228" y="627"/>
                        <a:pt x="540" y="768"/>
                        <a:pt x="888" y="772"/>
                      </a:cubicBezTo>
                      <a:cubicBezTo>
                        <a:pt x="888" y="577"/>
                        <a:pt x="888" y="577"/>
                        <a:pt x="888" y="577"/>
                      </a:cubicBezTo>
                      <a:cubicBezTo>
                        <a:pt x="888" y="576"/>
                        <a:pt x="888" y="576"/>
                        <a:pt x="888" y="576"/>
                      </a:cubicBezTo>
                      <a:cubicBezTo>
                        <a:pt x="888" y="574"/>
                        <a:pt x="889" y="572"/>
                        <a:pt x="891" y="570"/>
                      </a:cubicBezTo>
                      <a:close/>
                    </a:path>
                  </a:pathLst>
                </a:custGeom>
                <a:solidFill>
                  <a:schemeClr val="accent1"/>
                </a:solidFill>
                <a:ln w="38100">
                  <a:solidFill>
                    <a:schemeClr val="bg1"/>
                  </a:solid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77" name="Freeform 23"/>
                <p:cNvSpPr>
                  <a:spLocks/>
                </p:cNvSpPr>
                <p:nvPr/>
              </p:nvSpPr>
              <p:spPr bwMode="auto">
                <a:xfrm>
                  <a:off x="6118226" y="2970973"/>
                  <a:ext cx="846138" cy="987425"/>
                </a:xfrm>
                <a:custGeom>
                  <a:avLst/>
                  <a:gdLst/>
                  <a:ahLst/>
                  <a:cxnLst>
                    <a:cxn ang="0">
                      <a:pos x="255" y="140"/>
                    </a:cxn>
                    <a:cxn ang="0">
                      <a:pos x="253" y="141"/>
                    </a:cxn>
                    <a:cxn ang="0">
                      <a:pos x="253" y="141"/>
                    </a:cxn>
                    <a:cxn ang="0">
                      <a:pos x="245" y="140"/>
                    </a:cxn>
                    <a:cxn ang="0">
                      <a:pos x="248" y="140"/>
                    </a:cxn>
                    <a:cxn ang="0">
                      <a:pos x="247" y="139"/>
                    </a:cxn>
                    <a:cxn ang="0">
                      <a:pos x="246" y="139"/>
                    </a:cxn>
                    <a:cxn ang="0">
                      <a:pos x="246" y="138"/>
                    </a:cxn>
                    <a:cxn ang="0">
                      <a:pos x="218" y="124"/>
                    </a:cxn>
                    <a:cxn ang="0">
                      <a:pos x="208" y="110"/>
                    </a:cxn>
                    <a:cxn ang="0">
                      <a:pos x="208" y="110"/>
                    </a:cxn>
                    <a:cxn ang="0">
                      <a:pos x="207" y="109"/>
                    </a:cxn>
                    <a:cxn ang="0">
                      <a:pos x="207" y="109"/>
                    </a:cxn>
                    <a:cxn ang="0">
                      <a:pos x="184" y="66"/>
                    </a:cxn>
                    <a:cxn ang="0">
                      <a:pos x="111" y="44"/>
                    </a:cxn>
                    <a:cxn ang="0">
                      <a:pos x="44" y="129"/>
                    </a:cxn>
                    <a:cxn ang="0">
                      <a:pos x="67" y="184"/>
                    </a:cxn>
                    <a:cxn ang="0">
                      <a:pos x="106" y="206"/>
                    </a:cxn>
                    <a:cxn ang="0">
                      <a:pos x="124" y="217"/>
                    </a:cxn>
                    <a:cxn ang="0">
                      <a:pos x="140" y="248"/>
                    </a:cxn>
                    <a:cxn ang="0">
                      <a:pos x="140" y="249"/>
                    </a:cxn>
                    <a:cxn ang="0">
                      <a:pos x="133" y="253"/>
                    </a:cxn>
                    <a:cxn ang="0">
                      <a:pos x="137" y="254"/>
                    </a:cxn>
                    <a:cxn ang="0">
                      <a:pos x="138" y="258"/>
                    </a:cxn>
                    <a:cxn ang="0">
                      <a:pos x="138" y="260"/>
                    </a:cxn>
                    <a:cxn ang="0">
                      <a:pos x="200" y="893"/>
                    </a:cxn>
                    <a:cxn ang="0">
                      <a:pos x="398" y="872"/>
                    </a:cxn>
                    <a:cxn ang="0">
                      <a:pos x="392" y="852"/>
                    </a:cxn>
                    <a:cxn ang="0">
                      <a:pos x="392" y="852"/>
                    </a:cxn>
                    <a:cxn ang="0">
                      <a:pos x="381" y="806"/>
                    </a:cxn>
                    <a:cxn ang="0">
                      <a:pos x="414" y="731"/>
                    </a:cxn>
                    <a:cxn ang="0">
                      <a:pos x="546" y="726"/>
                    </a:cxn>
                    <a:cxn ang="0">
                      <a:pos x="577" y="848"/>
                    </a:cxn>
                    <a:cxn ang="0">
                      <a:pos x="576" y="849"/>
                    </a:cxn>
                    <a:cxn ang="0">
                      <a:pos x="569" y="872"/>
                    </a:cxn>
                    <a:cxn ang="0">
                      <a:pos x="766" y="893"/>
                    </a:cxn>
                    <a:cxn ang="0">
                      <a:pos x="261" y="138"/>
                    </a:cxn>
                  </a:cxnLst>
                  <a:rect l="0" t="0" r="r" b="b"/>
                  <a:pathLst>
                    <a:path w="766" h="893">
                      <a:moveTo>
                        <a:pt x="255" y="140"/>
                      </a:moveTo>
                      <a:cubicBezTo>
                        <a:pt x="255" y="140"/>
                        <a:pt x="255" y="140"/>
                        <a:pt x="255" y="140"/>
                      </a:cubicBezTo>
                      <a:cubicBezTo>
                        <a:pt x="254" y="140"/>
                        <a:pt x="254" y="140"/>
                        <a:pt x="254" y="140"/>
                      </a:cubicBezTo>
                      <a:cubicBezTo>
                        <a:pt x="253" y="141"/>
                        <a:pt x="253" y="141"/>
                        <a:pt x="253" y="141"/>
                      </a:cubicBezTo>
                      <a:cubicBezTo>
                        <a:pt x="253" y="141"/>
                        <a:pt x="253" y="141"/>
                        <a:pt x="253" y="141"/>
                      </a:cubicBezTo>
                      <a:cubicBezTo>
                        <a:pt x="253" y="141"/>
                        <a:pt x="253" y="141"/>
                        <a:pt x="253" y="141"/>
                      </a:cubicBezTo>
                      <a:cubicBezTo>
                        <a:pt x="245" y="141"/>
                        <a:pt x="245" y="141"/>
                        <a:pt x="245" y="141"/>
                      </a:cubicBezTo>
                      <a:cubicBezTo>
                        <a:pt x="245" y="140"/>
                        <a:pt x="245" y="140"/>
                        <a:pt x="245" y="140"/>
                      </a:cubicBezTo>
                      <a:cubicBezTo>
                        <a:pt x="245" y="140"/>
                        <a:pt x="247" y="140"/>
                        <a:pt x="246" y="140"/>
                      </a:cubicBezTo>
                      <a:cubicBezTo>
                        <a:pt x="248" y="140"/>
                        <a:pt x="248" y="140"/>
                        <a:pt x="248" y="140"/>
                      </a:cubicBezTo>
                      <a:cubicBezTo>
                        <a:pt x="247" y="139"/>
                        <a:pt x="247" y="139"/>
                        <a:pt x="247" y="139"/>
                      </a:cubicBezTo>
                      <a:cubicBezTo>
                        <a:pt x="247" y="139"/>
                        <a:pt x="247" y="139"/>
                        <a:pt x="247" y="139"/>
                      </a:cubicBezTo>
                      <a:cubicBezTo>
                        <a:pt x="246" y="139"/>
                        <a:pt x="246" y="139"/>
                        <a:pt x="246" y="139"/>
                      </a:cubicBezTo>
                      <a:cubicBezTo>
                        <a:pt x="246" y="139"/>
                        <a:pt x="246" y="139"/>
                        <a:pt x="246" y="139"/>
                      </a:cubicBezTo>
                      <a:cubicBezTo>
                        <a:pt x="246" y="138"/>
                        <a:pt x="246" y="138"/>
                        <a:pt x="246" y="138"/>
                      </a:cubicBezTo>
                      <a:cubicBezTo>
                        <a:pt x="246" y="138"/>
                        <a:pt x="246" y="138"/>
                        <a:pt x="246" y="138"/>
                      </a:cubicBezTo>
                      <a:cubicBezTo>
                        <a:pt x="245" y="138"/>
                        <a:pt x="245" y="138"/>
                        <a:pt x="244" y="138"/>
                      </a:cubicBezTo>
                      <a:cubicBezTo>
                        <a:pt x="235" y="136"/>
                        <a:pt x="225" y="131"/>
                        <a:pt x="218" y="124"/>
                      </a:cubicBezTo>
                      <a:cubicBezTo>
                        <a:pt x="214" y="120"/>
                        <a:pt x="210" y="115"/>
                        <a:pt x="208" y="110"/>
                      </a:cubicBezTo>
                      <a:cubicBezTo>
                        <a:pt x="208" y="110"/>
                        <a:pt x="208" y="110"/>
                        <a:pt x="208" y="110"/>
                      </a:cubicBezTo>
                      <a:cubicBezTo>
                        <a:pt x="208" y="110"/>
                        <a:pt x="208" y="110"/>
                        <a:pt x="208" y="110"/>
                      </a:cubicBezTo>
                      <a:cubicBezTo>
                        <a:pt x="208" y="110"/>
                        <a:pt x="208" y="110"/>
                        <a:pt x="208" y="110"/>
                      </a:cubicBezTo>
                      <a:cubicBezTo>
                        <a:pt x="208" y="109"/>
                        <a:pt x="208" y="109"/>
                        <a:pt x="208" y="109"/>
                      </a:cubicBezTo>
                      <a:cubicBezTo>
                        <a:pt x="207" y="109"/>
                        <a:pt x="207" y="109"/>
                        <a:pt x="207" y="109"/>
                      </a:cubicBezTo>
                      <a:cubicBezTo>
                        <a:pt x="207" y="109"/>
                        <a:pt x="207" y="109"/>
                        <a:pt x="207" y="109"/>
                      </a:cubicBezTo>
                      <a:cubicBezTo>
                        <a:pt x="207" y="109"/>
                        <a:pt x="207" y="109"/>
                        <a:pt x="207" y="109"/>
                      </a:cubicBezTo>
                      <a:cubicBezTo>
                        <a:pt x="205" y="104"/>
                        <a:pt x="204" y="99"/>
                        <a:pt x="203" y="95"/>
                      </a:cubicBezTo>
                      <a:cubicBezTo>
                        <a:pt x="199" y="85"/>
                        <a:pt x="193" y="75"/>
                        <a:pt x="184" y="66"/>
                      </a:cubicBezTo>
                      <a:cubicBezTo>
                        <a:pt x="168" y="50"/>
                        <a:pt x="147" y="42"/>
                        <a:pt x="126" y="42"/>
                      </a:cubicBezTo>
                      <a:cubicBezTo>
                        <a:pt x="121" y="42"/>
                        <a:pt x="116" y="43"/>
                        <a:pt x="111" y="44"/>
                      </a:cubicBezTo>
                      <a:cubicBezTo>
                        <a:pt x="96" y="47"/>
                        <a:pt x="81" y="55"/>
                        <a:pt x="69" y="67"/>
                      </a:cubicBezTo>
                      <a:cubicBezTo>
                        <a:pt x="52" y="84"/>
                        <a:pt x="44" y="106"/>
                        <a:pt x="44" y="129"/>
                      </a:cubicBezTo>
                      <a:cubicBezTo>
                        <a:pt x="44" y="132"/>
                        <a:pt x="44" y="134"/>
                        <a:pt x="44" y="137"/>
                      </a:cubicBezTo>
                      <a:cubicBezTo>
                        <a:pt x="46" y="154"/>
                        <a:pt x="54" y="170"/>
                        <a:pt x="67" y="184"/>
                      </a:cubicBezTo>
                      <a:cubicBezTo>
                        <a:pt x="76" y="193"/>
                        <a:pt x="87" y="199"/>
                        <a:pt x="99" y="203"/>
                      </a:cubicBezTo>
                      <a:cubicBezTo>
                        <a:pt x="101" y="204"/>
                        <a:pt x="104" y="205"/>
                        <a:pt x="106" y="206"/>
                      </a:cubicBezTo>
                      <a:cubicBezTo>
                        <a:pt x="113" y="208"/>
                        <a:pt x="119" y="212"/>
                        <a:pt x="124" y="217"/>
                      </a:cubicBezTo>
                      <a:cubicBezTo>
                        <a:pt x="124" y="217"/>
                        <a:pt x="124" y="217"/>
                        <a:pt x="124" y="217"/>
                      </a:cubicBezTo>
                      <a:cubicBezTo>
                        <a:pt x="132" y="225"/>
                        <a:pt x="137" y="235"/>
                        <a:pt x="139" y="245"/>
                      </a:cubicBezTo>
                      <a:cubicBezTo>
                        <a:pt x="139" y="246"/>
                        <a:pt x="140" y="247"/>
                        <a:pt x="140" y="248"/>
                      </a:cubicBezTo>
                      <a:cubicBezTo>
                        <a:pt x="140" y="249"/>
                        <a:pt x="140" y="249"/>
                        <a:pt x="140" y="249"/>
                      </a:cubicBezTo>
                      <a:cubicBezTo>
                        <a:pt x="140" y="249"/>
                        <a:pt x="140" y="249"/>
                        <a:pt x="140" y="249"/>
                      </a:cubicBezTo>
                      <a:cubicBezTo>
                        <a:pt x="140" y="250"/>
                        <a:pt x="136" y="251"/>
                        <a:pt x="136" y="251"/>
                      </a:cubicBezTo>
                      <a:cubicBezTo>
                        <a:pt x="136" y="252"/>
                        <a:pt x="133" y="253"/>
                        <a:pt x="133" y="253"/>
                      </a:cubicBezTo>
                      <a:cubicBezTo>
                        <a:pt x="133" y="254"/>
                        <a:pt x="133" y="254"/>
                        <a:pt x="133" y="254"/>
                      </a:cubicBezTo>
                      <a:cubicBezTo>
                        <a:pt x="133" y="254"/>
                        <a:pt x="137" y="254"/>
                        <a:pt x="137" y="254"/>
                      </a:cubicBezTo>
                      <a:cubicBezTo>
                        <a:pt x="137" y="256"/>
                        <a:pt x="138" y="257"/>
                        <a:pt x="138" y="258"/>
                      </a:cubicBezTo>
                      <a:cubicBezTo>
                        <a:pt x="138" y="258"/>
                        <a:pt x="139" y="258"/>
                        <a:pt x="138" y="258"/>
                      </a:cubicBezTo>
                      <a:cubicBezTo>
                        <a:pt x="138" y="259"/>
                        <a:pt x="138" y="259"/>
                        <a:pt x="138" y="260"/>
                      </a:cubicBezTo>
                      <a:cubicBezTo>
                        <a:pt x="138" y="260"/>
                        <a:pt x="138" y="260"/>
                        <a:pt x="138" y="260"/>
                      </a:cubicBezTo>
                      <a:cubicBezTo>
                        <a:pt x="0" y="400"/>
                        <a:pt x="0" y="400"/>
                        <a:pt x="0" y="400"/>
                      </a:cubicBezTo>
                      <a:cubicBezTo>
                        <a:pt x="132" y="537"/>
                        <a:pt x="199" y="717"/>
                        <a:pt x="200" y="893"/>
                      </a:cubicBezTo>
                      <a:cubicBezTo>
                        <a:pt x="391" y="893"/>
                        <a:pt x="391" y="893"/>
                        <a:pt x="391" y="893"/>
                      </a:cubicBezTo>
                      <a:cubicBezTo>
                        <a:pt x="395" y="885"/>
                        <a:pt x="398" y="879"/>
                        <a:pt x="398" y="872"/>
                      </a:cubicBezTo>
                      <a:cubicBezTo>
                        <a:pt x="398" y="867"/>
                        <a:pt x="397" y="862"/>
                        <a:pt x="395" y="858"/>
                      </a:cubicBezTo>
                      <a:cubicBezTo>
                        <a:pt x="394" y="856"/>
                        <a:pt x="393" y="854"/>
                        <a:pt x="392" y="852"/>
                      </a:cubicBezTo>
                      <a:cubicBezTo>
                        <a:pt x="392" y="852"/>
                        <a:pt x="392" y="852"/>
                        <a:pt x="392" y="852"/>
                      </a:cubicBezTo>
                      <a:cubicBezTo>
                        <a:pt x="392" y="852"/>
                        <a:pt x="392" y="852"/>
                        <a:pt x="392" y="852"/>
                      </a:cubicBezTo>
                      <a:cubicBezTo>
                        <a:pt x="392" y="851"/>
                        <a:pt x="392" y="851"/>
                        <a:pt x="392" y="851"/>
                      </a:cubicBezTo>
                      <a:cubicBezTo>
                        <a:pt x="385" y="838"/>
                        <a:pt x="381" y="822"/>
                        <a:pt x="381" y="806"/>
                      </a:cubicBezTo>
                      <a:cubicBezTo>
                        <a:pt x="381" y="778"/>
                        <a:pt x="393" y="752"/>
                        <a:pt x="412" y="733"/>
                      </a:cubicBezTo>
                      <a:cubicBezTo>
                        <a:pt x="413" y="733"/>
                        <a:pt x="413" y="732"/>
                        <a:pt x="414" y="731"/>
                      </a:cubicBezTo>
                      <a:cubicBezTo>
                        <a:pt x="431" y="714"/>
                        <a:pt x="456" y="703"/>
                        <a:pt x="483" y="703"/>
                      </a:cubicBezTo>
                      <a:cubicBezTo>
                        <a:pt x="507" y="703"/>
                        <a:pt x="529" y="711"/>
                        <a:pt x="546" y="726"/>
                      </a:cubicBezTo>
                      <a:cubicBezTo>
                        <a:pt x="570" y="744"/>
                        <a:pt x="586" y="774"/>
                        <a:pt x="586" y="806"/>
                      </a:cubicBezTo>
                      <a:cubicBezTo>
                        <a:pt x="586" y="821"/>
                        <a:pt x="582" y="835"/>
                        <a:pt x="577" y="848"/>
                      </a:cubicBezTo>
                      <a:cubicBezTo>
                        <a:pt x="577" y="848"/>
                        <a:pt x="576" y="848"/>
                        <a:pt x="576" y="849"/>
                      </a:cubicBezTo>
                      <a:cubicBezTo>
                        <a:pt x="576" y="849"/>
                        <a:pt x="576" y="849"/>
                        <a:pt x="576" y="849"/>
                      </a:cubicBezTo>
                      <a:cubicBezTo>
                        <a:pt x="574" y="853"/>
                        <a:pt x="572" y="856"/>
                        <a:pt x="570" y="860"/>
                      </a:cubicBezTo>
                      <a:cubicBezTo>
                        <a:pt x="569" y="863"/>
                        <a:pt x="569" y="868"/>
                        <a:pt x="569" y="872"/>
                      </a:cubicBezTo>
                      <a:cubicBezTo>
                        <a:pt x="569" y="879"/>
                        <a:pt x="571" y="885"/>
                        <a:pt x="575" y="893"/>
                      </a:cubicBezTo>
                      <a:cubicBezTo>
                        <a:pt x="766" y="893"/>
                        <a:pt x="766" y="893"/>
                        <a:pt x="766" y="893"/>
                      </a:cubicBezTo>
                      <a:cubicBezTo>
                        <a:pt x="765" y="569"/>
                        <a:pt x="643" y="247"/>
                        <a:pt x="400" y="0"/>
                      </a:cubicBezTo>
                      <a:cubicBezTo>
                        <a:pt x="261" y="138"/>
                        <a:pt x="261" y="138"/>
                        <a:pt x="261" y="138"/>
                      </a:cubicBezTo>
                      <a:cubicBezTo>
                        <a:pt x="259" y="140"/>
                        <a:pt x="257" y="140"/>
                        <a:pt x="255" y="140"/>
                      </a:cubicBezTo>
                      <a:close/>
                    </a:path>
                  </a:pathLst>
                </a:custGeom>
                <a:solidFill>
                  <a:schemeClr val="accent5"/>
                </a:solidFill>
                <a:ln w="38100">
                  <a:solidFill>
                    <a:schemeClr val="bg1"/>
                  </a:solid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78" name="Freeform 22"/>
                <p:cNvSpPr>
                  <a:spLocks/>
                </p:cNvSpPr>
                <p:nvPr/>
              </p:nvSpPr>
              <p:spPr bwMode="auto">
                <a:xfrm>
                  <a:off x="6111876" y="3766310"/>
                  <a:ext cx="852488" cy="1190625"/>
                </a:xfrm>
                <a:custGeom>
                  <a:avLst/>
                  <a:gdLst/>
                  <a:ahLst/>
                  <a:cxnLst>
                    <a:cxn ang="0">
                      <a:pos x="569" y="184"/>
                    </a:cxn>
                    <a:cxn ang="0">
                      <a:pos x="570" y="182"/>
                    </a:cxn>
                    <a:cxn ang="0">
                      <a:pos x="567" y="180"/>
                    </a:cxn>
                    <a:cxn ang="0">
                      <a:pos x="565" y="178"/>
                    </a:cxn>
                    <a:cxn ang="0">
                      <a:pos x="564" y="177"/>
                    </a:cxn>
                    <a:cxn ang="0">
                      <a:pos x="563" y="176"/>
                    </a:cxn>
                    <a:cxn ang="0">
                      <a:pos x="562" y="175"/>
                    </a:cxn>
                    <a:cxn ang="0">
                      <a:pos x="557" y="129"/>
                    </a:cxn>
                    <a:cxn ang="0">
                      <a:pos x="557" y="129"/>
                    </a:cxn>
                    <a:cxn ang="0">
                      <a:pos x="557" y="128"/>
                    </a:cxn>
                    <a:cxn ang="0">
                      <a:pos x="557" y="128"/>
                    </a:cxn>
                    <a:cxn ang="0">
                      <a:pos x="564" y="115"/>
                    </a:cxn>
                    <a:cxn ang="0">
                      <a:pos x="547" y="23"/>
                    </a:cxn>
                    <a:cxn ang="0">
                      <a:pos x="488" y="0"/>
                    </a:cxn>
                    <a:cxn ang="0">
                      <a:pos x="405" y="82"/>
                    </a:cxn>
                    <a:cxn ang="0">
                      <a:pos x="415" y="125"/>
                    </a:cxn>
                    <a:cxn ang="0">
                      <a:pos x="418" y="146"/>
                    </a:cxn>
                    <a:cxn ang="0">
                      <a:pos x="410" y="179"/>
                    </a:cxn>
                    <a:cxn ang="0">
                      <a:pos x="409" y="182"/>
                    </a:cxn>
                    <a:cxn ang="0">
                      <a:pos x="409" y="181"/>
                    </a:cxn>
                    <a:cxn ang="0">
                      <a:pos x="407" y="183"/>
                    </a:cxn>
                    <a:cxn ang="0">
                      <a:pos x="406" y="184"/>
                    </a:cxn>
                    <a:cxn ang="0">
                      <a:pos x="402" y="186"/>
                    </a:cxn>
                    <a:cxn ang="0">
                      <a:pos x="401" y="190"/>
                    </a:cxn>
                    <a:cxn ang="0">
                      <a:pos x="205" y="190"/>
                    </a:cxn>
                    <a:cxn ang="0">
                      <a:pos x="136" y="811"/>
                    </a:cxn>
                    <a:cxn ang="0">
                      <a:pos x="162" y="789"/>
                    </a:cxn>
                    <a:cxn ang="0">
                      <a:pos x="163" y="783"/>
                    </a:cxn>
                    <a:cxn ang="0">
                      <a:pos x="163" y="782"/>
                    </a:cxn>
                    <a:cxn ang="0">
                      <a:pos x="259" y="713"/>
                    </a:cxn>
                    <a:cxn ang="0">
                      <a:pos x="362" y="816"/>
                    </a:cxn>
                    <a:cxn ang="0">
                      <a:pos x="297" y="911"/>
                    </a:cxn>
                    <a:cxn ang="0">
                      <a:pos x="295" y="911"/>
                    </a:cxn>
                    <a:cxn ang="0">
                      <a:pos x="275" y="921"/>
                    </a:cxn>
                    <a:cxn ang="0">
                      <a:pos x="400" y="1076"/>
                    </a:cxn>
                    <a:cxn ang="0">
                      <a:pos x="576" y="190"/>
                    </a:cxn>
                    <a:cxn ang="0">
                      <a:pos x="569" y="186"/>
                    </a:cxn>
                  </a:cxnLst>
                  <a:rect l="0" t="0" r="r" b="b"/>
                  <a:pathLst>
                    <a:path w="771" h="1076">
                      <a:moveTo>
                        <a:pt x="569" y="186"/>
                      </a:moveTo>
                      <a:cubicBezTo>
                        <a:pt x="569" y="184"/>
                        <a:pt x="569" y="184"/>
                        <a:pt x="569" y="184"/>
                      </a:cubicBezTo>
                      <a:cubicBezTo>
                        <a:pt x="569" y="183"/>
                        <a:pt x="569" y="183"/>
                        <a:pt x="569" y="183"/>
                      </a:cubicBezTo>
                      <a:cubicBezTo>
                        <a:pt x="570" y="182"/>
                        <a:pt x="570" y="182"/>
                        <a:pt x="570" y="182"/>
                      </a:cubicBezTo>
                      <a:cubicBezTo>
                        <a:pt x="570" y="182"/>
                        <a:pt x="570" y="182"/>
                        <a:pt x="570" y="182"/>
                      </a:cubicBezTo>
                      <a:cubicBezTo>
                        <a:pt x="566" y="181"/>
                        <a:pt x="567" y="181"/>
                        <a:pt x="567" y="180"/>
                      </a:cubicBezTo>
                      <a:cubicBezTo>
                        <a:pt x="566" y="180"/>
                        <a:pt x="566" y="180"/>
                        <a:pt x="566" y="180"/>
                      </a:cubicBezTo>
                      <a:cubicBezTo>
                        <a:pt x="565" y="178"/>
                        <a:pt x="565" y="178"/>
                        <a:pt x="565" y="178"/>
                      </a:cubicBezTo>
                      <a:cubicBezTo>
                        <a:pt x="564" y="178"/>
                        <a:pt x="564" y="178"/>
                        <a:pt x="564" y="178"/>
                      </a:cubicBezTo>
                      <a:cubicBezTo>
                        <a:pt x="564" y="177"/>
                        <a:pt x="564" y="177"/>
                        <a:pt x="564" y="177"/>
                      </a:cubicBezTo>
                      <a:cubicBezTo>
                        <a:pt x="564" y="177"/>
                        <a:pt x="564" y="177"/>
                        <a:pt x="564" y="177"/>
                      </a:cubicBezTo>
                      <a:cubicBezTo>
                        <a:pt x="563" y="176"/>
                        <a:pt x="563" y="176"/>
                        <a:pt x="563" y="176"/>
                      </a:cubicBezTo>
                      <a:cubicBezTo>
                        <a:pt x="563" y="176"/>
                        <a:pt x="563" y="176"/>
                        <a:pt x="563" y="176"/>
                      </a:cubicBezTo>
                      <a:cubicBezTo>
                        <a:pt x="563" y="175"/>
                        <a:pt x="563" y="175"/>
                        <a:pt x="562" y="175"/>
                      </a:cubicBezTo>
                      <a:cubicBezTo>
                        <a:pt x="557" y="166"/>
                        <a:pt x="554" y="157"/>
                        <a:pt x="554" y="146"/>
                      </a:cubicBezTo>
                      <a:cubicBezTo>
                        <a:pt x="554" y="140"/>
                        <a:pt x="555" y="134"/>
                        <a:pt x="557" y="129"/>
                      </a:cubicBezTo>
                      <a:cubicBezTo>
                        <a:pt x="557" y="129"/>
                        <a:pt x="557" y="129"/>
                        <a:pt x="557" y="129"/>
                      </a:cubicBezTo>
                      <a:cubicBezTo>
                        <a:pt x="557" y="129"/>
                        <a:pt x="557" y="129"/>
                        <a:pt x="557" y="129"/>
                      </a:cubicBezTo>
                      <a:cubicBezTo>
                        <a:pt x="557" y="128"/>
                        <a:pt x="557" y="128"/>
                        <a:pt x="557" y="128"/>
                      </a:cubicBezTo>
                      <a:cubicBezTo>
                        <a:pt x="557" y="128"/>
                        <a:pt x="557" y="128"/>
                        <a:pt x="557" y="128"/>
                      </a:cubicBezTo>
                      <a:cubicBezTo>
                        <a:pt x="557" y="128"/>
                        <a:pt x="557" y="128"/>
                        <a:pt x="557" y="128"/>
                      </a:cubicBezTo>
                      <a:cubicBezTo>
                        <a:pt x="557" y="128"/>
                        <a:pt x="557" y="128"/>
                        <a:pt x="557" y="128"/>
                      </a:cubicBezTo>
                      <a:cubicBezTo>
                        <a:pt x="557" y="128"/>
                        <a:pt x="557" y="128"/>
                        <a:pt x="557" y="128"/>
                      </a:cubicBezTo>
                      <a:cubicBezTo>
                        <a:pt x="559" y="123"/>
                        <a:pt x="561" y="119"/>
                        <a:pt x="564" y="115"/>
                      </a:cubicBezTo>
                      <a:cubicBezTo>
                        <a:pt x="568" y="105"/>
                        <a:pt x="571" y="94"/>
                        <a:pt x="571" y="82"/>
                      </a:cubicBezTo>
                      <a:cubicBezTo>
                        <a:pt x="571" y="59"/>
                        <a:pt x="562" y="38"/>
                        <a:pt x="547" y="23"/>
                      </a:cubicBezTo>
                      <a:cubicBezTo>
                        <a:pt x="545" y="22"/>
                        <a:pt x="543" y="20"/>
                        <a:pt x="541" y="18"/>
                      </a:cubicBezTo>
                      <a:cubicBezTo>
                        <a:pt x="527" y="7"/>
                        <a:pt x="508" y="0"/>
                        <a:pt x="488" y="0"/>
                      </a:cubicBezTo>
                      <a:cubicBezTo>
                        <a:pt x="465" y="0"/>
                        <a:pt x="443" y="10"/>
                        <a:pt x="428" y="25"/>
                      </a:cubicBezTo>
                      <a:cubicBezTo>
                        <a:pt x="414" y="40"/>
                        <a:pt x="405" y="60"/>
                        <a:pt x="405" y="82"/>
                      </a:cubicBezTo>
                      <a:cubicBezTo>
                        <a:pt x="405" y="95"/>
                        <a:pt x="408" y="107"/>
                        <a:pt x="413" y="118"/>
                      </a:cubicBezTo>
                      <a:cubicBezTo>
                        <a:pt x="415" y="120"/>
                        <a:pt x="414" y="122"/>
                        <a:pt x="415" y="125"/>
                      </a:cubicBezTo>
                      <a:cubicBezTo>
                        <a:pt x="418" y="131"/>
                        <a:pt x="418" y="138"/>
                        <a:pt x="418" y="146"/>
                      </a:cubicBezTo>
                      <a:cubicBezTo>
                        <a:pt x="418" y="146"/>
                        <a:pt x="418" y="146"/>
                        <a:pt x="418" y="146"/>
                      </a:cubicBezTo>
                      <a:cubicBezTo>
                        <a:pt x="418" y="157"/>
                        <a:pt x="416" y="167"/>
                        <a:pt x="410" y="176"/>
                      </a:cubicBezTo>
                      <a:cubicBezTo>
                        <a:pt x="410" y="177"/>
                        <a:pt x="410" y="178"/>
                        <a:pt x="410" y="179"/>
                      </a:cubicBezTo>
                      <a:cubicBezTo>
                        <a:pt x="410" y="180"/>
                        <a:pt x="410" y="180"/>
                        <a:pt x="410" y="180"/>
                      </a:cubicBezTo>
                      <a:cubicBezTo>
                        <a:pt x="409" y="182"/>
                        <a:pt x="409" y="182"/>
                        <a:pt x="409" y="182"/>
                      </a:cubicBezTo>
                      <a:cubicBezTo>
                        <a:pt x="409" y="182"/>
                        <a:pt x="409" y="182"/>
                        <a:pt x="409" y="182"/>
                      </a:cubicBezTo>
                      <a:cubicBezTo>
                        <a:pt x="409" y="181"/>
                        <a:pt x="409" y="181"/>
                        <a:pt x="409" y="181"/>
                      </a:cubicBezTo>
                      <a:cubicBezTo>
                        <a:pt x="409" y="181"/>
                        <a:pt x="409" y="181"/>
                        <a:pt x="409" y="181"/>
                      </a:cubicBezTo>
                      <a:cubicBezTo>
                        <a:pt x="409" y="182"/>
                        <a:pt x="408" y="182"/>
                        <a:pt x="407" y="183"/>
                      </a:cubicBezTo>
                      <a:cubicBezTo>
                        <a:pt x="407" y="184"/>
                        <a:pt x="407" y="184"/>
                        <a:pt x="407" y="184"/>
                      </a:cubicBezTo>
                      <a:cubicBezTo>
                        <a:pt x="406" y="184"/>
                        <a:pt x="406" y="184"/>
                        <a:pt x="406" y="184"/>
                      </a:cubicBezTo>
                      <a:cubicBezTo>
                        <a:pt x="406" y="184"/>
                        <a:pt x="406" y="184"/>
                        <a:pt x="406" y="184"/>
                      </a:cubicBezTo>
                      <a:cubicBezTo>
                        <a:pt x="405" y="185"/>
                        <a:pt x="403" y="186"/>
                        <a:pt x="402" y="186"/>
                      </a:cubicBezTo>
                      <a:cubicBezTo>
                        <a:pt x="402" y="186"/>
                        <a:pt x="402" y="188"/>
                        <a:pt x="402" y="188"/>
                      </a:cubicBezTo>
                      <a:cubicBezTo>
                        <a:pt x="401" y="188"/>
                        <a:pt x="401" y="190"/>
                        <a:pt x="401" y="190"/>
                      </a:cubicBezTo>
                      <a:cubicBezTo>
                        <a:pt x="400" y="190"/>
                        <a:pt x="400" y="190"/>
                        <a:pt x="400" y="190"/>
                      </a:cubicBezTo>
                      <a:cubicBezTo>
                        <a:pt x="205" y="190"/>
                        <a:pt x="205" y="190"/>
                        <a:pt x="205" y="190"/>
                      </a:cubicBezTo>
                      <a:cubicBezTo>
                        <a:pt x="201" y="374"/>
                        <a:pt x="124" y="550"/>
                        <a:pt x="0" y="675"/>
                      </a:cubicBezTo>
                      <a:cubicBezTo>
                        <a:pt x="136" y="811"/>
                        <a:pt x="136" y="811"/>
                        <a:pt x="136" y="811"/>
                      </a:cubicBezTo>
                      <a:cubicBezTo>
                        <a:pt x="143" y="809"/>
                        <a:pt x="149" y="806"/>
                        <a:pt x="154" y="801"/>
                      </a:cubicBezTo>
                      <a:cubicBezTo>
                        <a:pt x="157" y="797"/>
                        <a:pt x="160" y="793"/>
                        <a:pt x="162" y="789"/>
                      </a:cubicBezTo>
                      <a:cubicBezTo>
                        <a:pt x="162" y="787"/>
                        <a:pt x="163" y="785"/>
                        <a:pt x="163" y="783"/>
                      </a:cubicBezTo>
                      <a:cubicBezTo>
                        <a:pt x="163" y="783"/>
                        <a:pt x="163" y="783"/>
                        <a:pt x="163" y="783"/>
                      </a:cubicBezTo>
                      <a:cubicBezTo>
                        <a:pt x="163" y="783"/>
                        <a:pt x="163" y="783"/>
                        <a:pt x="163" y="783"/>
                      </a:cubicBezTo>
                      <a:cubicBezTo>
                        <a:pt x="163" y="782"/>
                        <a:pt x="163" y="782"/>
                        <a:pt x="163" y="782"/>
                      </a:cubicBezTo>
                      <a:cubicBezTo>
                        <a:pt x="168" y="768"/>
                        <a:pt x="177" y="755"/>
                        <a:pt x="188" y="743"/>
                      </a:cubicBezTo>
                      <a:cubicBezTo>
                        <a:pt x="208" y="724"/>
                        <a:pt x="233" y="713"/>
                        <a:pt x="259" y="713"/>
                      </a:cubicBezTo>
                      <a:cubicBezTo>
                        <a:pt x="286" y="713"/>
                        <a:pt x="312" y="723"/>
                        <a:pt x="332" y="743"/>
                      </a:cubicBezTo>
                      <a:cubicBezTo>
                        <a:pt x="352" y="763"/>
                        <a:pt x="362" y="790"/>
                        <a:pt x="362" y="816"/>
                      </a:cubicBezTo>
                      <a:cubicBezTo>
                        <a:pt x="362" y="842"/>
                        <a:pt x="352" y="868"/>
                        <a:pt x="332" y="888"/>
                      </a:cubicBezTo>
                      <a:cubicBezTo>
                        <a:pt x="322" y="898"/>
                        <a:pt x="310" y="906"/>
                        <a:pt x="297" y="911"/>
                      </a:cubicBezTo>
                      <a:cubicBezTo>
                        <a:pt x="296" y="911"/>
                        <a:pt x="296" y="911"/>
                        <a:pt x="296" y="911"/>
                      </a:cubicBezTo>
                      <a:cubicBezTo>
                        <a:pt x="296" y="911"/>
                        <a:pt x="296" y="911"/>
                        <a:pt x="295" y="911"/>
                      </a:cubicBezTo>
                      <a:cubicBezTo>
                        <a:pt x="291" y="912"/>
                        <a:pt x="288" y="913"/>
                        <a:pt x="284" y="915"/>
                      </a:cubicBezTo>
                      <a:cubicBezTo>
                        <a:pt x="281" y="916"/>
                        <a:pt x="278" y="918"/>
                        <a:pt x="275" y="921"/>
                      </a:cubicBezTo>
                      <a:cubicBezTo>
                        <a:pt x="270" y="926"/>
                        <a:pt x="267" y="933"/>
                        <a:pt x="266" y="939"/>
                      </a:cubicBezTo>
                      <a:cubicBezTo>
                        <a:pt x="400" y="1076"/>
                        <a:pt x="400" y="1076"/>
                        <a:pt x="400" y="1076"/>
                      </a:cubicBezTo>
                      <a:cubicBezTo>
                        <a:pt x="627" y="847"/>
                        <a:pt x="767" y="534"/>
                        <a:pt x="771" y="190"/>
                      </a:cubicBezTo>
                      <a:cubicBezTo>
                        <a:pt x="576" y="190"/>
                        <a:pt x="576" y="190"/>
                        <a:pt x="576" y="190"/>
                      </a:cubicBezTo>
                      <a:cubicBezTo>
                        <a:pt x="575" y="190"/>
                        <a:pt x="575" y="190"/>
                        <a:pt x="575" y="190"/>
                      </a:cubicBezTo>
                      <a:cubicBezTo>
                        <a:pt x="573" y="190"/>
                        <a:pt x="571" y="187"/>
                        <a:pt x="569" y="186"/>
                      </a:cubicBezTo>
                      <a:close/>
                    </a:path>
                  </a:pathLst>
                </a:custGeom>
                <a:solidFill>
                  <a:schemeClr val="accent2"/>
                </a:solidFill>
                <a:ln w="38100">
                  <a:solidFill>
                    <a:schemeClr val="bg1"/>
                  </a:solid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79" name="Freeform 24"/>
                <p:cNvSpPr>
                  <a:spLocks/>
                </p:cNvSpPr>
                <p:nvPr/>
              </p:nvSpPr>
              <p:spPr bwMode="auto">
                <a:xfrm>
                  <a:off x="5359401" y="2547110"/>
                  <a:ext cx="1185863" cy="854075"/>
                </a:xfrm>
                <a:custGeom>
                  <a:avLst/>
                  <a:gdLst/>
                  <a:ahLst/>
                  <a:cxnLst>
                    <a:cxn ang="0">
                      <a:pos x="182" y="202"/>
                    </a:cxn>
                    <a:cxn ang="0">
                      <a:pos x="182" y="205"/>
                    </a:cxn>
                    <a:cxn ang="0">
                      <a:pos x="180" y="206"/>
                    </a:cxn>
                    <a:cxn ang="0">
                      <a:pos x="178" y="207"/>
                    </a:cxn>
                    <a:cxn ang="0">
                      <a:pos x="177" y="207"/>
                    </a:cxn>
                    <a:cxn ang="0">
                      <a:pos x="176" y="208"/>
                    </a:cxn>
                    <a:cxn ang="0">
                      <a:pos x="174" y="209"/>
                    </a:cxn>
                    <a:cxn ang="0">
                      <a:pos x="128" y="214"/>
                    </a:cxn>
                    <a:cxn ang="0">
                      <a:pos x="128" y="214"/>
                    </a:cxn>
                    <a:cxn ang="0">
                      <a:pos x="128" y="214"/>
                    </a:cxn>
                    <a:cxn ang="0">
                      <a:pos x="128" y="214"/>
                    </a:cxn>
                    <a:cxn ang="0">
                      <a:pos x="115" y="207"/>
                    </a:cxn>
                    <a:cxn ang="0">
                      <a:pos x="23" y="224"/>
                    </a:cxn>
                    <a:cxn ang="0">
                      <a:pos x="0" y="283"/>
                    </a:cxn>
                    <a:cxn ang="0">
                      <a:pos x="81" y="366"/>
                    </a:cxn>
                    <a:cxn ang="0">
                      <a:pos x="124" y="356"/>
                    </a:cxn>
                    <a:cxn ang="0">
                      <a:pos x="146" y="353"/>
                    </a:cxn>
                    <a:cxn ang="0">
                      <a:pos x="178" y="361"/>
                    </a:cxn>
                    <a:cxn ang="0">
                      <a:pos x="179" y="362"/>
                    </a:cxn>
                    <a:cxn ang="0">
                      <a:pos x="179" y="362"/>
                    </a:cxn>
                    <a:cxn ang="0">
                      <a:pos x="182" y="364"/>
                    </a:cxn>
                    <a:cxn ang="0">
                      <a:pos x="183" y="365"/>
                    </a:cxn>
                    <a:cxn ang="0">
                      <a:pos x="186" y="369"/>
                    </a:cxn>
                    <a:cxn ang="0">
                      <a:pos x="183" y="370"/>
                    </a:cxn>
                    <a:cxn ang="0">
                      <a:pos x="183" y="566"/>
                    </a:cxn>
                    <a:cxn ang="0">
                      <a:pos x="810" y="636"/>
                    </a:cxn>
                    <a:cxn ang="0">
                      <a:pos x="810" y="635"/>
                    </a:cxn>
                    <a:cxn ang="0">
                      <a:pos x="810" y="633"/>
                    </a:cxn>
                    <a:cxn ang="0">
                      <a:pos x="790" y="609"/>
                    </a:cxn>
                    <a:cxn ang="0">
                      <a:pos x="791" y="609"/>
                    </a:cxn>
                    <a:cxn ang="0">
                      <a:pos x="785" y="609"/>
                    </a:cxn>
                    <a:cxn ang="0">
                      <a:pos x="784" y="609"/>
                    </a:cxn>
                    <a:cxn ang="0">
                      <a:pos x="744" y="584"/>
                    </a:cxn>
                    <a:cxn ang="0">
                      <a:pos x="714" y="509"/>
                    </a:cxn>
                    <a:cxn ang="0">
                      <a:pos x="794" y="413"/>
                    </a:cxn>
                    <a:cxn ang="0">
                      <a:pos x="889" y="440"/>
                    </a:cxn>
                    <a:cxn ang="0">
                      <a:pos x="912" y="476"/>
                    </a:cxn>
                    <a:cxn ang="0">
                      <a:pos x="916" y="488"/>
                    </a:cxn>
                    <a:cxn ang="0">
                      <a:pos x="940" y="507"/>
                    </a:cxn>
                    <a:cxn ang="0">
                      <a:pos x="183" y="0"/>
                    </a:cxn>
                    <a:cxn ang="0">
                      <a:pos x="183" y="196"/>
                    </a:cxn>
                  </a:cxnLst>
                  <a:rect l="0" t="0" r="r" b="b"/>
                  <a:pathLst>
                    <a:path w="1073" h="772">
                      <a:moveTo>
                        <a:pt x="182" y="202"/>
                      </a:moveTo>
                      <a:cubicBezTo>
                        <a:pt x="182" y="202"/>
                        <a:pt x="182" y="202"/>
                        <a:pt x="182" y="202"/>
                      </a:cubicBezTo>
                      <a:cubicBezTo>
                        <a:pt x="182" y="204"/>
                        <a:pt x="182" y="204"/>
                        <a:pt x="182" y="204"/>
                      </a:cubicBezTo>
                      <a:cubicBezTo>
                        <a:pt x="182" y="205"/>
                        <a:pt x="182" y="205"/>
                        <a:pt x="182" y="205"/>
                      </a:cubicBezTo>
                      <a:cubicBezTo>
                        <a:pt x="182" y="205"/>
                        <a:pt x="182" y="205"/>
                        <a:pt x="182" y="205"/>
                      </a:cubicBezTo>
                      <a:cubicBezTo>
                        <a:pt x="181" y="205"/>
                        <a:pt x="180" y="206"/>
                        <a:pt x="180" y="206"/>
                      </a:cubicBezTo>
                      <a:cubicBezTo>
                        <a:pt x="179" y="206"/>
                        <a:pt x="179" y="206"/>
                        <a:pt x="179" y="206"/>
                      </a:cubicBezTo>
                      <a:cubicBezTo>
                        <a:pt x="178" y="207"/>
                        <a:pt x="178" y="207"/>
                        <a:pt x="178" y="207"/>
                      </a:cubicBezTo>
                      <a:cubicBezTo>
                        <a:pt x="177" y="207"/>
                        <a:pt x="177" y="207"/>
                        <a:pt x="177" y="207"/>
                      </a:cubicBezTo>
                      <a:cubicBezTo>
                        <a:pt x="177" y="207"/>
                        <a:pt x="177" y="207"/>
                        <a:pt x="177" y="207"/>
                      </a:cubicBezTo>
                      <a:cubicBezTo>
                        <a:pt x="176" y="207"/>
                        <a:pt x="176" y="207"/>
                        <a:pt x="176" y="207"/>
                      </a:cubicBezTo>
                      <a:cubicBezTo>
                        <a:pt x="176" y="208"/>
                        <a:pt x="176" y="208"/>
                        <a:pt x="176" y="208"/>
                      </a:cubicBezTo>
                      <a:cubicBezTo>
                        <a:pt x="176" y="208"/>
                        <a:pt x="176" y="208"/>
                        <a:pt x="176" y="208"/>
                      </a:cubicBezTo>
                      <a:cubicBezTo>
                        <a:pt x="175" y="208"/>
                        <a:pt x="175" y="208"/>
                        <a:pt x="174" y="209"/>
                      </a:cubicBezTo>
                      <a:cubicBezTo>
                        <a:pt x="166" y="214"/>
                        <a:pt x="156" y="217"/>
                        <a:pt x="146" y="217"/>
                      </a:cubicBezTo>
                      <a:cubicBezTo>
                        <a:pt x="140" y="217"/>
                        <a:pt x="134" y="216"/>
                        <a:pt x="128" y="214"/>
                      </a:cubicBezTo>
                      <a:cubicBezTo>
                        <a:pt x="128" y="214"/>
                        <a:pt x="128" y="214"/>
                        <a:pt x="128" y="214"/>
                      </a:cubicBezTo>
                      <a:cubicBezTo>
                        <a:pt x="128" y="214"/>
                        <a:pt x="128" y="214"/>
                        <a:pt x="128" y="214"/>
                      </a:cubicBezTo>
                      <a:cubicBezTo>
                        <a:pt x="128" y="214"/>
                        <a:pt x="128" y="214"/>
                        <a:pt x="128" y="214"/>
                      </a:cubicBezTo>
                      <a:cubicBezTo>
                        <a:pt x="128" y="214"/>
                        <a:pt x="128" y="214"/>
                        <a:pt x="128" y="214"/>
                      </a:cubicBezTo>
                      <a:cubicBezTo>
                        <a:pt x="128" y="214"/>
                        <a:pt x="128" y="214"/>
                        <a:pt x="128" y="214"/>
                      </a:cubicBezTo>
                      <a:cubicBezTo>
                        <a:pt x="128" y="214"/>
                        <a:pt x="128" y="214"/>
                        <a:pt x="128" y="214"/>
                      </a:cubicBezTo>
                      <a:cubicBezTo>
                        <a:pt x="128" y="214"/>
                        <a:pt x="128" y="214"/>
                        <a:pt x="128" y="214"/>
                      </a:cubicBezTo>
                      <a:cubicBezTo>
                        <a:pt x="123" y="212"/>
                        <a:pt x="118" y="210"/>
                        <a:pt x="115" y="207"/>
                      </a:cubicBezTo>
                      <a:cubicBezTo>
                        <a:pt x="105" y="203"/>
                        <a:pt x="93" y="200"/>
                        <a:pt x="81" y="200"/>
                      </a:cubicBezTo>
                      <a:cubicBezTo>
                        <a:pt x="59" y="200"/>
                        <a:pt x="38" y="209"/>
                        <a:pt x="23" y="224"/>
                      </a:cubicBezTo>
                      <a:cubicBezTo>
                        <a:pt x="21" y="226"/>
                        <a:pt x="20" y="228"/>
                        <a:pt x="18" y="230"/>
                      </a:cubicBezTo>
                      <a:cubicBezTo>
                        <a:pt x="7" y="244"/>
                        <a:pt x="0" y="263"/>
                        <a:pt x="0" y="283"/>
                      </a:cubicBezTo>
                      <a:cubicBezTo>
                        <a:pt x="0" y="306"/>
                        <a:pt x="10" y="328"/>
                        <a:pt x="25" y="343"/>
                      </a:cubicBezTo>
                      <a:cubicBezTo>
                        <a:pt x="40" y="357"/>
                        <a:pt x="59" y="366"/>
                        <a:pt x="81" y="366"/>
                      </a:cubicBezTo>
                      <a:cubicBezTo>
                        <a:pt x="94" y="366"/>
                        <a:pt x="107" y="363"/>
                        <a:pt x="118" y="358"/>
                      </a:cubicBezTo>
                      <a:cubicBezTo>
                        <a:pt x="120" y="356"/>
                        <a:pt x="122" y="357"/>
                        <a:pt x="124" y="356"/>
                      </a:cubicBezTo>
                      <a:cubicBezTo>
                        <a:pt x="131" y="353"/>
                        <a:pt x="138" y="353"/>
                        <a:pt x="146" y="353"/>
                      </a:cubicBezTo>
                      <a:cubicBezTo>
                        <a:pt x="146" y="353"/>
                        <a:pt x="146" y="353"/>
                        <a:pt x="146" y="353"/>
                      </a:cubicBezTo>
                      <a:cubicBezTo>
                        <a:pt x="157" y="353"/>
                        <a:pt x="167" y="355"/>
                        <a:pt x="175" y="361"/>
                      </a:cubicBezTo>
                      <a:cubicBezTo>
                        <a:pt x="176" y="361"/>
                        <a:pt x="177" y="361"/>
                        <a:pt x="178" y="361"/>
                      </a:cubicBezTo>
                      <a:cubicBezTo>
                        <a:pt x="178" y="361"/>
                        <a:pt x="178" y="361"/>
                        <a:pt x="178" y="361"/>
                      </a:cubicBezTo>
                      <a:cubicBezTo>
                        <a:pt x="179" y="362"/>
                        <a:pt x="179" y="362"/>
                        <a:pt x="179" y="362"/>
                      </a:cubicBezTo>
                      <a:cubicBezTo>
                        <a:pt x="179" y="362"/>
                        <a:pt x="179" y="362"/>
                        <a:pt x="179" y="362"/>
                      </a:cubicBezTo>
                      <a:cubicBezTo>
                        <a:pt x="179" y="362"/>
                        <a:pt x="179" y="362"/>
                        <a:pt x="179" y="362"/>
                      </a:cubicBezTo>
                      <a:cubicBezTo>
                        <a:pt x="180" y="362"/>
                        <a:pt x="180" y="362"/>
                        <a:pt x="180" y="362"/>
                      </a:cubicBezTo>
                      <a:cubicBezTo>
                        <a:pt x="181" y="362"/>
                        <a:pt x="181" y="363"/>
                        <a:pt x="182" y="364"/>
                      </a:cubicBezTo>
                      <a:cubicBezTo>
                        <a:pt x="183" y="364"/>
                        <a:pt x="183" y="364"/>
                        <a:pt x="183" y="364"/>
                      </a:cubicBezTo>
                      <a:cubicBezTo>
                        <a:pt x="183" y="365"/>
                        <a:pt x="183" y="365"/>
                        <a:pt x="183" y="365"/>
                      </a:cubicBezTo>
                      <a:cubicBezTo>
                        <a:pt x="184" y="365"/>
                        <a:pt x="184" y="365"/>
                        <a:pt x="184" y="365"/>
                      </a:cubicBezTo>
                      <a:cubicBezTo>
                        <a:pt x="185" y="366"/>
                        <a:pt x="185" y="368"/>
                        <a:pt x="186" y="369"/>
                      </a:cubicBezTo>
                      <a:cubicBezTo>
                        <a:pt x="186" y="369"/>
                        <a:pt x="184" y="369"/>
                        <a:pt x="184" y="369"/>
                      </a:cubicBezTo>
                      <a:cubicBezTo>
                        <a:pt x="184" y="370"/>
                        <a:pt x="183" y="370"/>
                        <a:pt x="183" y="370"/>
                      </a:cubicBezTo>
                      <a:cubicBezTo>
                        <a:pt x="183" y="371"/>
                        <a:pt x="183" y="371"/>
                        <a:pt x="183" y="371"/>
                      </a:cubicBezTo>
                      <a:cubicBezTo>
                        <a:pt x="183" y="566"/>
                        <a:pt x="183" y="566"/>
                        <a:pt x="183" y="566"/>
                      </a:cubicBezTo>
                      <a:cubicBezTo>
                        <a:pt x="375" y="570"/>
                        <a:pt x="547" y="648"/>
                        <a:pt x="673" y="772"/>
                      </a:cubicBezTo>
                      <a:cubicBezTo>
                        <a:pt x="810" y="636"/>
                        <a:pt x="810" y="636"/>
                        <a:pt x="810" y="636"/>
                      </a:cubicBezTo>
                      <a:cubicBezTo>
                        <a:pt x="810" y="636"/>
                        <a:pt x="810" y="636"/>
                        <a:pt x="810" y="636"/>
                      </a:cubicBezTo>
                      <a:cubicBezTo>
                        <a:pt x="810" y="636"/>
                        <a:pt x="810" y="635"/>
                        <a:pt x="810" y="635"/>
                      </a:cubicBezTo>
                      <a:cubicBezTo>
                        <a:pt x="810" y="634"/>
                        <a:pt x="810" y="634"/>
                        <a:pt x="810" y="634"/>
                      </a:cubicBezTo>
                      <a:cubicBezTo>
                        <a:pt x="810" y="634"/>
                        <a:pt x="810" y="633"/>
                        <a:pt x="810" y="633"/>
                      </a:cubicBezTo>
                      <a:cubicBezTo>
                        <a:pt x="808" y="628"/>
                        <a:pt x="806" y="622"/>
                        <a:pt x="801" y="617"/>
                      </a:cubicBezTo>
                      <a:cubicBezTo>
                        <a:pt x="798" y="614"/>
                        <a:pt x="794" y="613"/>
                        <a:pt x="790" y="609"/>
                      </a:cubicBezTo>
                      <a:cubicBezTo>
                        <a:pt x="791" y="609"/>
                        <a:pt x="791" y="609"/>
                        <a:pt x="791" y="609"/>
                      </a:cubicBezTo>
                      <a:cubicBezTo>
                        <a:pt x="791" y="609"/>
                        <a:pt x="791" y="609"/>
                        <a:pt x="791" y="609"/>
                      </a:cubicBezTo>
                      <a:cubicBezTo>
                        <a:pt x="791" y="610"/>
                        <a:pt x="791" y="610"/>
                        <a:pt x="791" y="610"/>
                      </a:cubicBezTo>
                      <a:cubicBezTo>
                        <a:pt x="787" y="609"/>
                        <a:pt x="787" y="609"/>
                        <a:pt x="785" y="609"/>
                      </a:cubicBezTo>
                      <a:cubicBezTo>
                        <a:pt x="784" y="609"/>
                        <a:pt x="784" y="609"/>
                        <a:pt x="784" y="609"/>
                      </a:cubicBezTo>
                      <a:cubicBezTo>
                        <a:pt x="784" y="609"/>
                        <a:pt x="784" y="609"/>
                        <a:pt x="784" y="609"/>
                      </a:cubicBezTo>
                      <a:cubicBezTo>
                        <a:pt x="783" y="609"/>
                        <a:pt x="783" y="609"/>
                        <a:pt x="783" y="609"/>
                      </a:cubicBezTo>
                      <a:cubicBezTo>
                        <a:pt x="769" y="604"/>
                        <a:pt x="756" y="596"/>
                        <a:pt x="744" y="584"/>
                      </a:cubicBezTo>
                      <a:cubicBezTo>
                        <a:pt x="727" y="567"/>
                        <a:pt x="717" y="545"/>
                        <a:pt x="715" y="522"/>
                      </a:cubicBezTo>
                      <a:cubicBezTo>
                        <a:pt x="714" y="518"/>
                        <a:pt x="714" y="513"/>
                        <a:pt x="714" y="509"/>
                      </a:cubicBezTo>
                      <a:cubicBezTo>
                        <a:pt x="714" y="484"/>
                        <a:pt x="723" y="459"/>
                        <a:pt x="743" y="440"/>
                      </a:cubicBezTo>
                      <a:cubicBezTo>
                        <a:pt x="757" y="425"/>
                        <a:pt x="775" y="416"/>
                        <a:pt x="794" y="413"/>
                      </a:cubicBezTo>
                      <a:cubicBezTo>
                        <a:pt x="802" y="411"/>
                        <a:pt x="810" y="410"/>
                        <a:pt x="818" y="410"/>
                      </a:cubicBezTo>
                      <a:cubicBezTo>
                        <a:pt x="843" y="410"/>
                        <a:pt x="869" y="420"/>
                        <a:pt x="889" y="440"/>
                      </a:cubicBezTo>
                      <a:cubicBezTo>
                        <a:pt x="899" y="450"/>
                        <a:pt x="907" y="463"/>
                        <a:pt x="912" y="476"/>
                      </a:cubicBezTo>
                      <a:cubicBezTo>
                        <a:pt x="912" y="476"/>
                        <a:pt x="912" y="476"/>
                        <a:pt x="912" y="476"/>
                      </a:cubicBezTo>
                      <a:cubicBezTo>
                        <a:pt x="912" y="476"/>
                        <a:pt x="912" y="477"/>
                        <a:pt x="912" y="477"/>
                      </a:cubicBezTo>
                      <a:cubicBezTo>
                        <a:pt x="913" y="481"/>
                        <a:pt x="914" y="485"/>
                        <a:pt x="916" y="488"/>
                      </a:cubicBezTo>
                      <a:cubicBezTo>
                        <a:pt x="917" y="492"/>
                        <a:pt x="920" y="495"/>
                        <a:pt x="922" y="497"/>
                      </a:cubicBezTo>
                      <a:cubicBezTo>
                        <a:pt x="927" y="502"/>
                        <a:pt x="934" y="505"/>
                        <a:pt x="940" y="507"/>
                      </a:cubicBezTo>
                      <a:cubicBezTo>
                        <a:pt x="1073" y="372"/>
                        <a:pt x="1073" y="372"/>
                        <a:pt x="1073" y="372"/>
                      </a:cubicBezTo>
                      <a:cubicBezTo>
                        <a:pt x="845" y="145"/>
                        <a:pt x="531" y="4"/>
                        <a:pt x="183" y="0"/>
                      </a:cubicBezTo>
                      <a:cubicBezTo>
                        <a:pt x="183" y="195"/>
                        <a:pt x="183" y="195"/>
                        <a:pt x="183" y="195"/>
                      </a:cubicBezTo>
                      <a:cubicBezTo>
                        <a:pt x="183" y="196"/>
                        <a:pt x="183" y="196"/>
                        <a:pt x="183" y="196"/>
                      </a:cubicBezTo>
                      <a:cubicBezTo>
                        <a:pt x="183" y="198"/>
                        <a:pt x="184" y="200"/>
                        <a:pt x="182" y="202"/>
                      </a:cubicBezTo>
                      <a:close/>
                    </a:path>
                  </a:pathLst>
                </a:custGeom>
                <a:solidFill>
                  <a:schemeClr val="accent1"/>
                </a:solidFill>
                <a:ln w="38100">
                  <a:solidFill>
                    <a:schemeClr val="bg1"/>
                  </a:solid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80" name="Freeform 21"/>
                <p:cNvSpPr>
                  <a:spLocks/>
                </p:cNvSpPr>
                <p:nvPr/>
              </p:nvSpPr>
              <p:spPr bwMode="auto">
                <a:xfrm>
                  <a:off x="5553076" y="4525135"/>
                  <a:ext cx="985838" cy="846138"/>
                </a:xfrm>
                <a:custGeom>
                  <a:avLst/>
                  <a:gdLst/>
                  <a:ahLst/>
                  <a:cxnLst>
                    <a:cxn ang="0">
                      <a:pos x="753" y="255"/>
                    </a:cxn>
                    <a:cxn ang="0">
                      <a:pos x="748" y="254"/>
                    </a:cxn>
                    <a:cxn ang="0">
                      <a:pos x="748" y="254"/>
                    </a:cxn>
                    <a:cxn ang="0">
                      <a:pos x="748" y="254"/>
                    </a:cxn>
                    <a:cxn ang="0">
                      <a:pos x="752" y="250"/>
                    </a:cxn>
                    <a:cxn ang="0">
                      <a:pos x="754" y="248"/>
                    </a:cxn>
                    <a:cxn ang="0">
                      <a:pos x="754" y="247"/>
                    </a:cxn>
                    <a:cxn ang="0">
                      <a:pos x="755" y="246"/>
                    </a:cxn>
                    <a:cxn ang="0">
                      <a:pos x="769" y="218"/>
                    </a:cxn>
                    <a:cxn ang="0">
                      <a:pos x="783" y="208"/>
                    </a:cxn>
                    <a:cxn ang="0">
                      <a:pos x="783" y="208"/>
                    </a:cxn>
                    <a:cxn ang="0">
                      <a:pos x="784" y="208"/>
                    </a:cxn>
                    <a:cxn ang="0">
                      <a:pos x="784" y="208"/>
                    </a:cxn>
                    <a:cxn ang="0">
                      <a:pos x="827" y="185"/>
                    </a:cxn>
                    <a:cxn ang="0">
                      <a:pos x="827" y="68"/>
                    </a:cxn>
                    <a:cxn ang="0">
                      <a:pos x="709" y="68"/>
                    </a:cxn>
                    <a:cxn ang="0">
                      <a:pos x="687" y="106"/>
                    </a:cxn>
                    <a:cxn ang="0">
                      <a:pos x="676" y="125"/>
                    </a:cxn>
                    <a:cxn ang="0">
                      <a:pos x="645" y="140"/>
                    </a:cxn>
                    <a:cxn ang="0">
                      <a:pos x="643" y="140"/>
                    </a:cxn>
                    <a:cxn ang="0">
                      <a:pos x="643" y="140"/>
                    </a:cxn>
                    <a:cxn ang="0">
                      <a:pos x="639" y="140"/>
                    </a:cxn>
                    <a:cxn ang="0">
                      <a:pos x="638" y="140"/>
                    </a:cxn>
                    <a:cxn ang="0">
                      <a:pos x="492" y="0"/>
                    </a:cxn>
                    <a:cxn ang="0">
                      <a:pos x="0" y="390"/>
                    </a:cxn>
                    <a:cxn ang="0">
                      <a:pos x="36" y="394"/>
                    </a:cxn>
                    <a:cxn ang="0">
                      <a:pos x="42" y="391"/>
                    </a:cxn>
                    <a:cxn ang="0">
                      <a:pos x="43" y="390"/>
                    </a:cxn>
                    <a:cxn ang="0">
                      <a:pos x="161" y="411"/>
                    </a:cxn>
                    <a:cxn ang="0">
                      <a:pos x="192" y="482"/>
                    </a:cxn>
                    <a:cxn ang="0">
                      <a:pos x="88" y="585"/>
                    </a:cxn>
                    <a:cxn ang="0">
                      <a:pos x="46" y="575"/>
                    </a:cxn>
                    <a:cxn ang="0">
                      <a:pos x="35" y="569"/>
                    </a:cxn>
                    <a:cxn ang="0">
                      <a:pos x="0" y="574"/>
                    </a:cxn>
                    <a:cxn ang="0">
                      <a:pos x="892" y="400"/>
                    </a:cxn>
                    <a:cxn ang="0">
                      <a:pos x="753" y="256"/>
                    </a:cxn>
                  </a:cxnLst>
                  <a:rect l="0" t="0" r="r" b="b"/>
                  <a:pathLst>
                    <a:path w="892" h="765">
                      <a:moveTo>
                        <a:pt x="753" y="256"/>
                      </a:moveTo>
                      <a:cubicBezTo>
                        <a:pt x="753" y="255"/>
                        <a:pt x="753" y="255"/>
                        <a:pt x="753" y="255"/>
                      </a:cubicBezTo>
                      <a:cubicBezTo>
                        <a:pt x="751" y="254"/>
                        <a:pt x="751" y="254"/>
                        <a:pt x="751" y="254"/>
                      </a:cubicBezTo>
                      <a:cubicBezTo>
                        <a:pt x="748" y="254"/>
                        <a:pt x="748" y="254"/>
                        <a:pt x="748" y="254"/>
                      </a:cubicBezTo>
                      <a:cubicBezTo>
                        <a:pt x="748" y="254"/>
                        <a:pt x="748" y="254"/>
                        <a:pt x="748" y="254"/>
                      </a:cubicBezTo>
                      <a:cubicBezTo>
                        <a:pt x="748" y="254"/>
                        <a:pt x="748" y="254"/>
                        <a:pt x="748" y="254"/>
                      </a:cubicBezTo>
                      <a:cubicBezTo>
                        <a:pt x="748" y="254"/>
                        <a:pt x="748" y="254"/>
                        <a:pt x="748" y="254"/>
                      </a:cubicBezTo>
                      <a:cubicBezTo>
                        <a:pt x="748" y="254"/>
                        <a:pt x="748" y="254"/>
                        <a:pt x="748" y="254"/>
                      </a:cubicBezTo>
                      <a:cubicBezTo>
                        <a:pt x="748" y="252"/>
                        <a:pt x="751" y="251"/>
                        <a:pt x="751" y="251"/>
                      </a:cubicBezTo>
                      <a:cubicBezTo>
                        <a:pt x="752" y="250"/>
                        <a:pt x="752" y="250"/>
                        <a:pt x="752" y="250"/>
                      </a:cubicBezTo>
                      <a:cubicBezTo>
                        <a:pt x="753" y="249"/>
                        <a:pt x="753" y="249"/>
                        <a:pt x="753" y="249"/>
                      </a:cubicBezTo>
                      <a:cubicBezTo>
                        <a:pt x="754" y="248"/>
                        <a:pt x="754" y="248"/>
                        <a:pt x="754" y="248"/>
                      </a:cubicBezTo>
                      <a:cubicBezTo>
                        <a:pt x="754" y="247"/>
                        <a:pt x="754" y="247"/>
                        <a:pt x="754" y="247"/>
                      </a:cubicBezTo>
                      <a:cubicBezTo>
                        <a:pt x="754" y="247"/>
                        <a:pt x="754" y="247"/>
                        <a:pt x="754" y="247"/>
                      </a:cubicBezTo>
                      <a:cubicBezTo>
                        <a:pt x="754" y="246"/>
                        <a:pt x="754" y="246"/>
                        <a:pt x="754" y="246"/>
                      </a:cubicBezTo>
                      <a:cubicBezTo>
                        <a:pt x="755" y="246"/>
                        <a:pt x="755" y="246"/>
                        <a:pt x="755" y="246"/>
                      </a:cubicBezTo>
                      <a:cubicBezTo>
                        <a:pt x="755" y="245"/>
                        <a:pt x="755" y="245"/>
                        <a:pt x="755" y="244"/>
                      </a:cubicBezTo>
                      <a:cubicBezTo>
                        <a:pt x="757" y="235"/>
                        <a:pt x="762" y="226"/>
                        <a:pt x="769" y="218"/>
                      </a:cubicBezTo>
                      <a:cubicBezTo>
                        <a:pt x="773" y="214"/>
                        <a:pt x="778" y="210"/>
                        <a:pt x="783" y="208"/>
                      </a:cubicBezTo>
                      <a:cubicBezTo>
                        <a:pt x="783" y="208"/>
                        <a:pt x="783" y="208"/>
                        <a:pt x="783" y="208"/>
                      </a:cubicBezTo>
                      <a:cubicBezTo>
                        <a:pt x="783" y="208"/>
                        <a:pt x="783" y="208"/>
                        <a:pt x="783" y="208"/>
                      </a:cubicBezTo>
                      <a:cubicBezTo>
                        <a:pt x="783" y="208"/>
                        <a:pt x="783" y="208"/>
                        <a:pt x="783" y="208"/>
                      </a:cubicBezTo>
                      <a:cubicBezTo>
                        <a:pt x="784" y="208"/>
                        <a:pt x="784" y="208"/>
                        <a:pt x="784" y="208"/>
                      </a:cubicBezTo>
                      <a:cubicBezTo>
                        <a:pt x="784" y="208"/>
                        <a:pt x="784" y="208"/>
                        <a:pt x="784" y="208"/>
                      </a:cubicBezTo>
                      <a:cubicBezTo>
                        <a:pt x="784" y="208"/>
                        <a:pt x="784" y="208"/>
                        <a:pt x="784" y="208"/>
                      </a:cubicBezTo>
                      <a:cubicBezTo>
                        <a:pt x="784" y="208"/>
                        <a:pt x="784" y="208"/>
                        <a:pt x="784" y="208"/>
                      </a:cubicBezTo>
                      <a:cubicBezTo>
                        <a:pt x="789" y="205"/>
                        <a:pt x="794" y="204"/>
                        <a:pt x="798" y="203"/>
                      </a:cubicBezTo>
                      <a:cubicBezTo>
                        <a:pt x="808" y="199"/>
                        <a:pt x="818" y="193"/>
                        <a:pt x="827" y="185"/>
                      </a:cubicBezTo>
                      <a:cubicBezTo>
                        <a:pt x="843" y="169"/>
                        <a:pt x="851" y="147"/>
                        <a:pt x="851" y="126"/>
                      </a:cubicBezTo>
                      <a:cubicBezTo>
                        <a:pt x="851" y="105"/>
                        <a:pt x="843" y="84"/>
                        <a:pt x="827" y="68"/>
                      </a:cubicBezTo>
                      <a:cubicBezTo>
                        <a:pt x="810" y="51"/>
                        <a:pt x="789" y="43"/>
                        <a:pt x="768" y="43"/>
                      </a:cubicBezTo>
                      <a:cubicBezTo>
                        <a:pt x="747" y="43"/>
                        <a:pt x="726" y="51"/>
                        <a:pt x="709" y="68"/>
                      </a:cubicBezTo>
                      <a:cubicBezTo>
                        <a:pt x="700" y="77"/>
                        <a:pt x="694" y="88"/>
                        <a:pt x="690" y="99"/>
                      </a:cubicBezTo>
                      <a:cubicBezTo>
                        <a:pt x="689" y="101"/>
                        <a:pt x="688" y="104"/>
                        <a:pt x="687" y="106"/>
                      </a:cubicBezTo>
                      <a:cubicBezTo>
                        <a:pt x="685" y="113"/>
                        <a:pt x="681" y="119"/>
                        <a:pt x="676" y="125"/>
                      </a:cubicBezTo>
                      <a:cubicBezTo>
                        <a:pt x="676" y="125"/>
                        <a:pt x="676" y="125"/>
                        <a:pt x="676" y="125"/>
                      </a:cubicBezTo>
                      <a:cubicBezTo>
                        <a:pt x="668" y="132"/>
                        <a:pt x="658" y="137"/>
                        <a:pt x="648" y="139"/>
                      </a:cubicBezTo>
                      <a:cubicBezTo>
                        <a:pt x="647" y="139"/>
                        <a:pt x="646" y="140"/>
                        <a:pt x="645" y="140"/>
                      </a:cubicBezTo>
                      <a:cubicBezTo>
                        <a:pt x="644" y="140"/>
                        <a:pt x="644" y="140"/>
                        <a:pt x="644" y="140"/>
                      </a:cubicBezTo>
                      <a:cubicBezTo>
                        <a:pt x="643" y="140"/>
                        <a:pt x="643" y="140"/>
                        <a:pt x="643" y="140"/>
                      </a:cubicBezTo>
                      <a:cubicBezTo>
                        <a:pt x="643" y="140"/>
                        <a:pt x="643" y="140"/>
                        <a:pt x="643" y="140"/>
                      </a:cubicBezTo>
                      <a:cubicBezTo>
                        <a:pt x="643" y="140"/>
                        <a:pt x="643" y="140"/>
                        <a:pt x="643" y="140"/>
                      </a:cubicBezTo>
                      <a:cubicBezTo>
                        <a:pt x="642" y="140"/>
                        <a:pt x="641" y="140"/>
                        <a:pt x="640" y="140"/>
                      </a:cubicBezTo>
                      <a:cubicBezTo>
                        <a:pt x="639" y="140"/>
                        <a:pt x="639" y="140"/>
                        <a:pt x="639" y="140"/>
                      </a:cubicBezTo>
                      <a:cubicBezTo>
                        <a:pt x="638" y="140"/>
                        <a:pt x="638" y="140"/>
                        <a:pt x="638" y="140"/>
                      </a:cubicBezTo>
                      <a:cubicBezTo>
                        <a:pt x="638" y="140"/>
                        <a:pt x="638" y="140"/>
                        <a:pt x="638" y="140"/>
                      </a:cubicBezTo>
                      <a:cubicBezTo>
                        <a:pt x="636" y="140"/>
                        <a:pt x="634" y="139"/>
                        <a:pt x="633" y="138"/>
                      </a:cubicBezTo>
                      <a:cubicBezTo>
                        <a:pt x="492" y="0"/>
                        <a:pt x="492" y="0"/>
                        <a:pt x="492" y="0"/>
                      </a:cubicBezTo>
                      <a:cubicBezTo>
                        <a:pt x="355" y="131"/>
                        <a:pt x="172" y="198"/>
                        <a:pt x="0" y="199"/>
                      </a:cubicBezTo>
                      <a:cubicBezTo>
                        <a:pt x="0" y="390"/>
                        <a:pt x="0" y="390"/>
                        <a:pt x="0" y="390"/>
                      </a:cubicBezTo>
                      <a:cubicBezTo>
                        <a:pt x="9" y="394"/>
                        <a:pt x="14" y="396"/>
                        <a:pt x="21" y="396"/>
                      </a:cubicBezTo>
                      <a:cubicBezTo>
                        <a:pt x="26" y="396"/>
                        <a:pt x="32" y="395"/>
                        <a:pt x="36" y="394"/>
                      </a:cubicBezTo>
                      <a:cubicBezTo>
                        <a:pt x="38" y="393"/>
                        <a:pt x="40" y="392"/>
                        <a:pt x="42" y="391"/>
                      </a:cubicBezTo>
                      <a:cubicBezTo>
                        <a:pt x="42" y="391"/>
                        <a:pt x="42" y="391"/>
                        <a:pt x="42" y="391"/>
                      </a:cubicBezTo>
                      <a:cubicBezTo>
                        <a:pt x="43" y="391"/>
                        <a:pt x="43" y="391"/>
                        <a:pt x="43" y="391"/>
                      </a:cubicBezTo>
                      <a:cubicBezTo>
                        <a:pt x="43" y="390"/>
                        <a:pt x="43" y="390"/>
                        <a:pt x="43" y="390"/>
                      </a:cubicBezTo>
                      <a:cubicBezTo>
                        <a:pt x="57" y="384"/>
                        <a:pt x="72" y="380"/>
                        <a:pt x="88" y="380"/>
                      </a:cubicBezTo>
                      <a:cubicBezTo>
                        <a:pt x="117" y="380"/>
                        <a:pt x="142" y="392"/>
                        <a:pt x="161" y="411"/>
                      </a:cubicBezTo>
                      <a:cubicBezTo>
                        <a:pt x="162" y="412"/>
                        <a:pt x="162" y="412"/>
                        <a:pt x="163" y="413"/>
                      </a:cubicBezTo>
                      <a:cubicBezTo>
                        <a:pt x="181" y="430"/>
                        <a:pt x="192" y="455"/>
                        <a:pt x="192" y="482"/>
                      </a:cubicBezTo>
                      <a:cubicBezTo>
                        <a:pt x="192" y="506"/>
                        <a:pt x="183" y="528"/>
                        <a:pt x="169" y="545"/>
                      </a:cubicBezTo>
                      <a:cubicBezTo>
                        <a:pt x="150" y="569"/>
                        <a:pt x="121" y="585"/>
                        <a:pt x="88" y="585"/>
                      </a:cubicBezTo>
                      <a:cubicBezTo>
                        <a:pt x="73" y="585"/>
                        <a:pt x="59" y="581"/>
                        <a:pt x="46" y="576"/>
                      </a:cubicBezTo>
                      <a:cubicBezTo>
                        <a:pt x="46" y="576"/>
                        <a:pt x="46" y="575"/>
                        <a:pt x="46" y="575"/>
                      </a:cubicBezTo>
                      <a:cubicBezTo>
                        <a:pt x="45" y="575"/>
                        <a:pt x="45" y="575"/>
                        <a:pt x="45" y="575"/>
                      </a:cubicBezTo>
                      <a:cubicBezTo>
                        <a:pt x="41" y="573"/>
                        <a:pt x="38" y="571"/>
                        <a:pt x="35" y="569"/>
                      </a:cubicBezTo>
                      <a:cubicBezTo>
                        <a:pt x="31" y="568"/>
                        <a:pt x="25" y="567"/>
                        <a:pt x="21" y="567"/>
                      </a:cubicBezTo>
                      <a:cubicBezTo>
                        <a:pt x="14" y="567"/>
                        <a:pt x="9" y="570"/>
                        <a:pt x="0" y="574"/>
                      </a:cubicBezTo>
                      <a:cubicBezTo>
                        <a:pt x="0" y="765"/>
                        <a:pt x="0" y="765"/>
                        <a:pt x="0" y="765"/>
                      </a:cubicBezTo>
                      <a:cubicBezTo>
                        <a:pt x="323" y="764"/>
                        <a:pt x="645" y="642"/>
                        <a:pt x="892" y="400"/>
                      </a:cubicBezTo>
                      <a:cubicBezTo>
                        <a:pt x="754" y="261"/>
                        <a:pt x="754" y="261"/>
                        <a:pt x="754" y="261"/>
                      </a:cubicBezTo>
                      <a:cubicBezTo>
                        <a:pt x="753" y="260"/>
                        <a:pt x="753" y="258"/>
                        <a:pt x="753" y="256"/>
                      </a:cubicBezTo>
                      <a:close/>
                    </a:path>
                  </a:pathLst>
                </a:custGeom>
                <a:solidFill>
                  <a:schemeClr val="accent6">
                    <a:lumMod val="75000"/>
                  </a:schemeClr>
                </a:solidFill>
                <a:ln w="38100">
                  <a:solidFill>
                    <a:schemeClr val="bg1"/>
                  </a:solid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81" name="Freeform 25"/>
                <p:cNvSpPr>
                  <a:spLocks/>
                </p:cNvSpPr>
                <p:nvPr/>
              </p:nvSpPr>
              <p:spPr bwMode="auto">
                <a:xfrm>
                  <a:off x="4140201" y="2964623"/>
                  <a:ext cx="852488" cy="1187450"/>
                </a:xfrm>
                <a:custGeom>
                  <a:avLst/>
                  <a:gdLst/>
                  <a:ahLst/>
                  <a:cxnLst>
                    <a:cxn ang="0">
                      <a:pos x="202" y="891"/>
                    </a:cxn>
                    <a:cxn ang="0">
                      <a:pos x="201" y="892"/>
                    </a:cxn>
                    <a:cxn ang="0">
                      <a:pos x="204" y="894"/>
                    </a:cxn>
                    <a:cxn ang="0">
                      <a:pos x="206" y="895"/>
                    </a:cxn>
                    <a:cxn ang="0">
                      <a:pos x="207" y="897"/>
                    </a:cxn>
                    <a:cxn ang="0">
                      <a:pos x="208" y="898"/>
                    </a:cxn>
                    <a:cxn ang="0">
                      <a:pos x="209" y="899"/>
                    </a:cxn>
                    <a:cxn ang="0">
                      <a:pos x="214" y="945"/>
                    </a:cxn>
                    <a:cxn ang="0">
                      <a:pos x="214" y="945"/>
                    </a:cxn>
                    <a:cxn ang="0">
                      <a:pos x="214" y="945"/>
                    </a:cxn>
                    <a:cxn ang="0">
                      <a:pos x="214" y="946"/>
                    </a:cxn>
                    <a:cxn ang="0">
                      <a:pos x="207" y="959"/>
                    </a:cxn>
                    <a:cxn ang="0">
                      <a:pos x="224" y="1051"/>
                    </a:cxn>
                    <a:cxn ang="0">
                      <a:pos x="283" y="1074"/>
                    </a:cxn>
                    <a:cxn ang="0">
                      <a:pos x="366" y="992"/>
                    </a:cxn>
                    <a:cxn ang="0">
                      <a:pos x="356" y="949"/>
                    </a:cxn>
                    <a:cxn ang="0">
                      <a:pos x="353" y="928"/>
                    </a:cxn>
                    <a:cxn ang="0">
                      <a:pos x="361" y="895"/>
                    </a:cxn>
                    <a:cxn ang="0">
                      <a:pos x="362" y="892"/>
                    </a:cxn>
                    <a:cxn ang="0">
                      <a:pos x="362" y="893"/>
                    </a:cxn>
                    <a:cxn ang="0">
                      <a:pos x="364" y="891"/>
                    </a:cxn>
                    <a:cxn ang="0">
                      <a:pos x="365" y="890"/>
                    </a:cxn>
                    <a:cxn ang="0">
                      <a:pos x="369" y="888"/>
                    </a:cxn>
                    <a:cxn ang="0">
                      <a:pos x="370" y="888"/>
                    </a:cxn>
                    <a:cxn ang="0">
                      <a:pos x="566" y="888"/>
                    </a:cxn>
                    <a:cxn ang="0">
                      <a:pos x="635" y="264"/>
                    </a:cxn>
                    <a:cxn ang="0">
                      <a:pos x="613" y="285"/>
                    </a:cxn>
                    <a:cxn ang="0">
                      <a:pos x="610" y="280"/>
                    </a:cxn>
                    <a:cxn ang="0">
                      <a:pos x="608" y="288"/>
                    </a:cxn>
                    <a:cxn ang="0">
                      <a:pos x="608" y="291"/>
                    </a:cxn>
                    <a:cxn ang="0">
                      <a:pos x="583" y="330"/>
                    </a:cxn>
                    <a:cxn ang="0">
                      <a:pos x="439" y="331"/>
                    </a:cxn>
                    <a:cxn ang="0">
                      <a:pos x="439" y="186"/>
                    </a:cxn>
                    <a:cxn ang="0">
                      <a:pos x="475" y="163"/>
                    </a:cxn>
                    <a:cxn ang="0">
                      <a:pos x="487" y="159"/>
                    </a:cxn>
                    <a:cxn ang="0">
                      <a:pos x="505" y="135"/>
                    </a:cxn>
                    <a:cxn ang="0">
                      <a:pos x="0" y="888"/>
                    </a:cxn>
                    <a:cxn ang="0">
                      <a:pos x="196" y="888"/>
                    </a:cxn>
                  </a:cxnLst>
                  <a:rect l="0" t="0" r="r" b="b"/>
                  <a:pathLst>
                    <a:path w="771" h="1074">
                      <a:moveTo>
                        <a:pt x="202" y="890"/>
                      </a:moveTo>
                      <a:cubicBezTo>
                        <a:pt x="202" y="891"/>
                        <a:pt x="202" y="891"/>
                        <a:pt x="202" y="891"/>
                      </a:cubicBezTo>
                      <a:cubicBezTo>
                        <a:pt x="202" y="891"/>
                        <a:pt x="202" y="891"/>
                        <a:pt x="202" y="891"/>
                      </a:cubicBezTo>
                      <a:cubicBezTo>
                        <a:pt x="201" y="892"/>
                        <a:pt x="201" y="892"/>
                        <a:pt x="201" y="892"/>
                      </a:cubicBezTo>
                      <a:cubicBezTo>
                        <a:pt x="201" y="892"/>
                        <a:pt x="201" y="892"/>
                        <a:pt x="201" y="892"/>
                      </a:cubicBezTo>
                      <a:cubicBezTo>
                        <a:pt x="201" y="892"/>
                        <a:pt x="204" y="893"/>
                        <a:pt x="204" y="894"/>
                      </a:cubicBezTo>
                      <a:cubicBezTo>
                        <a:pt x="205" y="894"/>
                        <a:pt x="205" y="894"/>
                        <a:pt x="205" y="894"/>
                      </a:cubicBezTo>
                      <a:cubicBezTo>
                        <a:pt x="206" y="895"/>
                        <a:pt x="206" y="895"/>
                        <a:pt x="206" y="895"/>
                      </a:cubicBezTo>
                      <a:cubicBezTo>
                        <a:pt x="207" y="896"/>
                        <a:pt x="207" y="896"/>
                        <a:pt x="207" y="896"/>
                      </a:cubicBezTo>
                      <a:cubicBezTo>
                        <a:pt x="207" y="897"/>
                        <a:pt x="207" y="897"/>
                        <a:pt x="207" y="897"/>
                      </a:cubicBezTo>
                      <a:cubicBezTo>
                        <a:pt x="207" y="897"/>
                        <a:pt x="207" y="897"/>
                        <a:pt x="207" y="897"/>
                      </a:cubicBezTo>
                      <a:cubicBezTo>
                        <a:pt x="208" y="898"/>
                        <a:pt x="208" y="898"/>
                        <a:pt x="208" y="898"/>
                      </a:cubicBezTo>
                      <a:cubicBezTo>
                        <a:pt x="208" y="898"/>
                        <a:pt x="208" y="898"/>
                        <a:pt x="208" y="898"/>
                      </a:cubicBezTo>
                      <a:cubicBezTo>
                        <a:pt x="208" y="899"/>
                        <a:pt x="208" y="899"/>
                        <a:pt x="209" y="899"/>
                      </a:cubicBezTo>
                      <a:cubicBezTo>
                        <a:pt x="214" y="908"/>
                        <a:pt x="217" y="917"/>
                        <a:pt x="217" y="928"/>
                      </a:cubicBezTo>
                      <a:cubicBezTo>
                        <a:pt x="217" y="934"/>
                        <a:pt x="216" y="940"/>
                        <a:pt x="214" y="945"/>
                      </a:cubicBezTo>
                      <a:cubicBezTo>
                        <a:pt x="214" y="945"/>
                        <a:pt x="214" y="945"/>
                        <a:pt x="214" y="945"/>
                      </a:cubicBezTo>
                      <a:cubicBezTo>
                        <a:pt x="214" y="945"/>
                        <a:pt x="214" y="945"/>
                        <a:pt x="214" y="945"/>
                      </a:cubicBezTo>
                      <a:cubicBezTo>
                        <a:pt x="214" y="945"/>
                        <a:pt x="214" y="945"/>
                        <a:pt x="214" y="945"/>
                      </a:cubicBezTo>
                      <a:cubicBezTo>
                        <a:pt x="214" y="945"/>
                        <a:pt x="214" y="945"/>
                        <a:pt x="214" y="945"/>
                      </a:cubicBezTo>
                      <a:cubicBezTo>
                        <a:pt x="214" y="946"/>
                        <a:pt x="214" y="946"/>
                        <a:pt x="214" y="946"/>
                      </a:cubicBezTo>
                      <a:cubicBezTo>
                        <a:pt x="214" y="946"/>
                        <a:pt x="214" y="946"/>
                        <a:pt x="214" y="946"/>
                      </a:cubicBezTo>
                      <a:cubicBezTo>
                        <a:pt x="214" y="946"/>
                        <a:pt x="214" y="946"/>
                        <a:pt x="214" y="946"/>
                      </a:cubicBezTo>
                      <a:cubicBezTo>
                        <a:pt x="212" y="951"/>
                        <a:pt x="210" y="955"/>
                        <a:pt x="207" y="959"/>
                      </a:cubicBezTo>
                      <a:cubicBezTo>
                        <a:pt x="203" y="969"/>
                        <a:pt x="200" y="980"/>
                        <a:pt x="200" y="992"/>
                      </a:cubicBezTo>
                      <a:cubicBezTo>
                        <a:pt x="200" y="1015"/>
                        <a:pt x="209" y="1036"/>
                        <a:pt x="224" y="1051"/>
                      </a:cubicBezTo>
                      <a:cubicBezTo>
                        <a:pt x="226" y="1052"/>
                        <a:pt x="228" y="1054"/>
                        <a:pt x="230" y="1055"/>
                      </a:cubicBezTo>
                      <a:cubicBezTo>
                        <a:pt x="244" y="1067"/>
                        <a:pt x="263" y="1074"/>
                        <a:pt x="283" y="1074"/>
                      </a:cubicBezTo>
                      <a:cubicBezTo>
                        <a:pt x="306" y="1074"/>
                        <a:pt x="328" y="1064"/>
                        <a:pt x="343" y="1049"/>
                      </a:cubicBezTo>
                      <a:cubicBezTo>
                        <a:pt x="357" y="1034"/>
                        <a:pt x="366" y="1014"/>
                        <a:pt x="366" y="992"/>
                      </a:cubicBezTo>
                      <a:cubicBezTo>
                        <a:pt x="366" y="979"/>
                        <a:pt x="363" y="967"/>
                        <a:pt x="358" y="956"/>
                      </a:cubicBezTo>
                      <a:cubicBezTo>
                        <a:pt x="356" y="954"/>
                        <a:pt x="357" y="952"/>
                        <a:pt x="356" y="949"/>
                      </a:cubicBezTo>
                      <a:cubicBezTo>
                        <a:pt x="353" y="943"/>
                        <a:pt x="353" y="935"/>
                        <a:pt x="353" y="928"/>
                      </a:cubicBezTo>
                      <a:cubicBezTo>
                        <a:pt x="353" y="928"/>
                        <a:pt x="353" y="928"/>
                        <a:pt x="353" y="928"/>
                      </a:cubicBezTo>
                      <a:cubicBezTo>
                        <a:pt x="353" y="917"/>
                        <a:pt x="355" y="907"/>
                        <a:pt x="361" y="898"/>
                      </a:cubicBezTo>
                      <a:cubicBezTo>
                        <a:pt x="361" y="897"/>
                        <a:pt x="361" y="896"/>
                        <a:pt x="361" y="895"/>
                      </a:cubicBezTo>
                      <a:cubicBezTo>
                        <a:pt x="361" y="894"/>
                        <a:pt x="361" y="894"/>
                        <a:pt x="361" y="894"/>
                      </a:cubicBezTo>
                      <a:cubicBezTo>
                        <a:pt x="362" y="892"/>
                        <a:pt x="362" y="892"/>
                        <a:pt x="362" y="892"/>
                      </a:cubicBezTo>
                      <a:cubicBezTo>
                        <a:pt x="362" y="892"/>
                        <a:pt x="362" y="892"/>
                        <a:pt x="362" y="892"/>
                      </a:cubicBezTo>
                      <a:cubicBezTo>
                        <a:pt x="362" y="893"/>
                        <a:pt x="362" y="893"/>
                        <a:pt x="362" y="893"/>
                      </a:cubicBezTo>
                      <a:cubicBezTo>
                        <a:pt x="362" y="893"/>
                        <a:pt x="362" y="893"/>
                        <a:pt x="362" y="893"/>
                      </a:cubicBezTo>
                      <a:cubicBezTo>
                        <a:pt x="362" y="892"/>
                        <a:pt x="363" y="892"/>
                        <a:pt x="364" y="891"/>
                      </a:cubicBezTo>
                      <a:cubicBezTo>
                        <a:pt x="364" y="890"/>
                        <a:pt x="364" y="890"/>
                        <a:pt x="364" y="890"/>
                      </a:cubicBezTo>
                      <a:cubicBezTo>
                        <a:pt x="365" y="890"/>
                        <a:pt x="365" y="890"/>
                        <a:pt x="365" y="890"/>
                      </a:cubicBezTo>
                      <a:cubicBezTo>
                        <a:pt x="365" y="890"/>
                        <a:pt x="365" y="890"/>
                        <a:pt x="365" y="890"/>
                      </a:cubicBezTo>
                      <a:cubicBezTo>
                        <a:pt x="366" y="889"/>
                        <a:pt x="368" y="888"/>
                        <a:pt x="369" y="888"/>
                      </a:cubicBezTo>
                      <a:cubicBezTo>
                        <a:pt x="369" y="888"/>
                        <a:pt x="369" y="888"/>
                        <a:pt x="369" y="888"/>
                      </a:cubicBezTo>
                      <a:cubicBezTo>
                        <a:pt x="370" y="888"/>
                        <a:pt x="370" y="888"/>
                        <a:pt x="370" y="888"/>
                      </a:cubicBezTo>
                      <a:cubicBezTo>
                        <a:pt x="371" y="888"/>
                        <a:pt x="371" y="888"/>
                        <a:pt x="371" y="888"/>
                      </a:cubicBezTo>
                      <a:cubicBezTo>
                        <a:pt x="566" y="888"/>
                        <a:pt x="566" y="888"/>
                        <a:pt x="566" y="888"/>
                      </a:cubicBezTo>
                      <a:cubicBezTo>
                        <a:pt x="570" y="704"/>
                        <a:pt x="647" y="526"/>
                        <a:pt x="771" y="401"/>
                      </a:cubicBezTo>
                      <a:cubicBezTo>
                        <a:pt x="635" y="264"/>
                        <a:pt x="635" y="264"/>
                        <a:pt x="635" y="264"/>
                      </a:cubicBezTo>
                      <a:cubicBezTo>
                        <a:pt x="628" y="266"/>
                        <a:pt x="624" y="269"/>
                        <a:pt x="619" y="274"/>
                      </a:cubicBezTo>
                      <a:cubicBezTo>
                        <a:pt x="615" y="277"/>
                        <a:pt x="613" y="281"/>
                        <a:pt x="613" y="285"/>
                      </a:cubicBezTo>
                      <a:cubicBezTo>
                        <a:pt x="613" y="280"/>
                        <a:pt x="613" y="280"/>
                        <a:pt x="613" y="280"/>
                      </a:cubicBezTo>
                      <a:cubicBezTo>
                        <a:pt x="610" y="280"/>
                        <a:pt x="610" y="280"/>
                        <a:pt x="610" y="280"/>
                      </a:cubicBezTo>
                      <a:cubicBezTo>
                        <a:pt x="610" y="280"/>
                        <a:pt x="610" y="280"/>
                        <a:pt x="610" y="280"/>
                      </a:cubicBezTo>
                      <a:cubicBezTo>
                        <a:pt x="609" y="280"/>
                        <a:pt x="608" y="286"/>
                        <a:pt x="608" y="288"/>
                      </a:cubicBezTo>
                      <a:cubicBezTo>
                        <a:pt x="608" y="290"/>
                        <a:pt x="608" y="290"/>
                        <a:pt x="608" y="290"/>
                      </a:cubicBezTo>
                      <a:cubicBezTo>
                        <a:pt x="608" y="291"/>
                        <a:pt x="608" y="291"/>
                        <a:pt x="608" y="291"/>
                      </a:cubicBezTo>
                      <a:cubicBezTo>
                        <a:pt x="608" y="291"/>
                        <a:pt x="608" y="291"/>
                        <a:pt x="608" y="291"/>
                      </a:cubicBezTo>
                      <a:cubicBezTo>
                        <a:pt x="603" y="306"/>
                        <a:pt x="594" y="319"/>
                        <a:pt x="583" y="330"/>
                      </a:cubicBezTo>
                      <a:cubicBezTo>
                        <a:pt x="564" y="350"/>
                        <a:pt x="538" y="360"/>
                        <a:pt x="512" y="360"/>
                      </a:cubicBezTo>
                      <a:cubicBezTo>
                        <a:pt x="486" y="361"/>
                        <a:pt x="459" y="351"/>
                        <a:pt x="439" y="331"/>
                      </a:cubicBezTo>
                      <a:cubicBezTo>
                        <a:pt x="418" y="310"/>
                        <a:pt x="409" y="284"/>
                        <a:pt x="409" y="258"/>
                      </a:cubicBezTo>
                      <a:cubicBezTo>
                        <a:pt x="409" y="232"/>
                        <a:pt x="419" y="206"/>
                        <a:pt x="439" y="186"/>
                      </a:cubicBezTo>
                      <a:cubicBezTo>
                        <a:pt x="449" y="176"/>
                        <a:pt x="461" y="168"/>
                        <a:pt x="474" y="163"/>
                      </a:cubicBezTo>
                      <a:cubicBezTo>
                        <a:pt x="475" y="163"/>
                        <a:pt x="475" y="163"/>
                        <a:pt x="475" y="163"/>
                      </a:cubicBezTo>
                      <a:cubicBezTo>
                        <a:pt x="475" y="163"/>
                        <a:pt x="475" y="163"/>
                        <a:pt x="476" y="163"/>
                      </a:cubicBezTo>
                      <a:cubicBezTo>
                        <a:pt x="480" y="162"/>
                        <a:pt x="483" y="161"/>
                        <a:pt x="487" y="159"/>
                      </a:cubicBezTo>
                      <a:cubicBezTo>
                        <a:pt x="490" y="158"/>
                        <a:pt x="493" y="155"/>
                        <a:pt x="496" y="153"/>
                      </a:cubicBezTo>
                      <a:cubicBezTo>
                        <a:pt x="501" y="148"/>
                        <a:pt x="504" y="141"/>
                        <a:pt x="505" y="135"/>
                      </a:cubicBezTo>
                      <a:cubicBezTo>
                        <a:pt x="371" y="0"/>
                        <a:pt x="371" y="0"/>
                        <a:pt x="371" y="0"/>
                      </a:cubicBezTo>
                      <a:cubicBezTo>
                        <a:pt x="144" y="229"/>
                        <a:pt x="4" y="544"/>
                        <a:pt x="0" y="888"/>
                      </a:cubicBezTo>
                      <a:cubicBezTo>
                        <a:pt x="195" y="888"/>
                        <a:pt x="195" y="888"/>
                        <a:pt x="195" y="888"/>
                      </a:cubicBezTo>
                      <a:cubicBezTo>
                        <a:pt x="196" y="888"/>
                        <a:pt x="196" y="888"/>
                        <a:pt x="196" y="888"/>
                      </a:cubicBezTo>
                      <a:cubicBezTo>
                        <a:pt x="198" y="888"/>
                        <a:pt x="200" y="889"/>
                        <a:pt x="202" y="890"/>
                      </a:cubicBezTo>
                      <a:close/>
                    </a:path>
                  </a:pathLst>
                </a:custGeom>
                <a:solidFill>
                  <a:schemeClr val="accent6">
                    <a:lumMod val="75000"/>
                  </a:schemeClr>
                </a:solidFill>
                <a:ln w="38100">
                  <a:solidFill>
                    <a:schemeClr val="bg1"/>
                  </a:solid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82" name="Freeform 26"/>
                <p:cNvSpPr>
                  <a:spLocks/>
                </p:cNvSpPr>
                <p:nvPr/>
              </p:nvSpPr>
              <p:spPr bwMode="auto">
                <a:xfrm>
                  <a:off x="4140201" y="3963160"/>
                  <a:ext cx="847725" cy="985838"/>
                </a:xfrm>
                <a:custGeom>
                  <a:avLst/>
                  <a:gdLst/>
                  <a:ahLst/>
                  <a:cxnLst>
                    <a:cxn ang="0">
                      <a:pos x="511" y="748"/>
                    </a:cxn>
                    <a:cxn ang="0">
                      <a:pos x="513" y="752"/>
                    </a:cxn>
                    <a:cxn ang="0">
                      <a:pos x="513" y="752"/>
                    </a:cxn>
                    <a:cxn ang="0">
                      <a:pos x="513" y="749"/>
                    </a:cxn>
                    <a:cxn ang="0">
                      <a:pos x="516" y="749"/>
                    </a:cxn>
                    <a:cxn ang="0">
                      <a:pos x="518" y="750"/>
                    </a:cxn>
                    <a:cxn ang="0">
                      <a:pos x="520" y="750"/>
                    </a:cxn>
                    <a:cxn ang="0">
                      <a:pos x="520" y="751"/>
                    </a:cxn>
                    <a:cxn ang="0">
                      <a:pos x="548" y="765"/>
                    </a:cxn>
                    <a:cxn ang="0">
                      <a:pos x="558" y="779"/>
                    </a:cxn>
                    <a:cxn ang="0">
                      <a:pos x="558" y="779"/>
                    </a:cxn>
                    <a:cxn ang="0">
                      <a:pos x="559" y="780"/>
                    </a:cxn>
                    <a:cxn ang="0">
                      <a:pos x="559" y="780"/>
                    </a:cxn>
                    <a:cxn ang="0">
                      <a:pos x="582" y="822"/>
                    </a:cxn>
                    <a:cxn ang="0">
                      <a:pos x="656" y="845"/>
                    </a:cxn>
                    <a:cxn ang="0">
                      <a:pos x="722" y="760"/>
                    </a:cxn>
                    <a:cxn ang="0">
                      <a:pos x="699" y="705"/>
                    </a:cxn>
                    <a:cxn ang="0">
                      <a:pos x="660" y="683"/>
                    </a:cxn>
                    <a:cxn ang="0">
                      <a:pos x="642" y="671"/>
                    </a:cxn>
                    <a:cxn ang="0">
                      <a:pos x="626" y="641"/>
                    </a:cxn>
                    <a:cxn ang="0">
                      <a:pos x="626" y="640"/>
                    </a:cxn>
                    <a:cxn ang="0">
                      <a:pos x="625" y="636"/>
                    </a:cxn>
                    <a:cxn ang="0">
                      <a:pos x="625" y="635"/>
                    </a:cxn>
                    <a:cxn ang="0">
                      <a:pos x="627" y="631"/>
                    </a:cxn>
                    <a:cxn ang="0">
                      <a:pos x="628" y="629"/>
                    </a:cxn>
                    <a:cxn ang="0">
                      <a:pos x="566" y="0"/>
                    </a:cxn>
                    <a:cxn ang="0">
                      <a:pos x="369" y="19"/>
                    </a:cxn>
                    <a:cxn ang="0">
                      <a:pos x="373" y="32"/>
                    </a:cxn>
                    <a:cxn ang="0">
                      <a:pos x="375" y="37"/>
                    </a:cxn>
                    <a:cxn ang="0">
                      <a:pos x="375" y="38"/>
                    </a:cxn>
                    <a:cxn ang="0">
                      <a:pos x="354" y="156"/>
                    </a:cxn>
                    <a:cxn ang="0">
                      <a:pos x="283" y="186"/>
                    </a:cxn>
                    <a:cxn ang="0">
                      <a:pos x="180" y="83"/>
                    </a:cxn>
                    <a:cxn ang="0">
                      <a:pos x="190" y="40"/>
                    </a:cxn>
                    <a:cxn ang="0">
                      <a:pos x="196" y="29"/>
                    </a:cxn>
                    <a:cxn ang="0">
                      <a:pos x="191" y="0"/>
                    </a:cxn>
                    <a:cxn ang="0">
                      <a:pos x="366" y="891"/>
                    </a:cxn>
                    <a:cxn ang="0">
                      <a:pos x="511" y="748"/>
                    </a:cxn>
                  </a:cxnLst>
                  <a:rect l="0" t="0" r="r" b="b"/>
                  <a:pathLst>
                    <a:path w="766" h="891">
                      <a:moveTo>
                        <a:pt x="511" y="748"/>
                      </a:moveTo>
                      <a:cubicBezTo>
                        <a:pt x="511" y="748"/>
                        <a:pt x="511" y="748"/>
                        <a:pt x="511" y="748"/>
                      </a:cubicBezTo>
                      <a:cubicBezTo>
                        <a:pt x="512" y="750"/>
                        <a:pt x="512" y="750"/>
                        <a:pt x="512" y="750"/>
                      </a:cubicBezTo>
                      <a:cubicBezTo>
                        <a:pt x="513" y="752"/>
                        <a:pt x="513" y="752"/>
                        <a:pt x="513" y="752"/>
                      </a:cubicBezTo>
                      <a:cubicBezTo>
                        <a:pt x="513" y="752"/>
                        <a:pt x="513" y="752"/>
                        <a:pt x="513" y="752"/>
                      </a:cubicBezTo>
                      <a:cubicBezTo>
                        <a:pt x="513" y="752"/>
                        <a:pt x="513" y="752"/>
                        <a:pt x="513" y="752"/>
                      </a:cubicBezTo>
                      <a:cubicBezTo>
                        <a:pt x="513" y="752"/>
                        <a:pt x="513" y="752"/>
                        <a:pt x="513" y="752"/>
                      </a:cubicBezTo>
                      <a:cubicBezTo>
                        <a:pt x="513" y="749"/>
                        <a:pt x="513" y="749"/>
                        <a:pt x="513" y="749"/>
                      </a:cubicBezTo>
                      <a:cubicBezTo>
                        <a:pt x="513" y="749"/>
                        <a:pt x="515" y="749"/>
                        <a:pt x="516" y="749"/>
                      </a:cubicBezTo>
                      <a:cubicBezTo>
                        <a:pt x="516" y="749"/>
                        <a:pt x="516" y="749"/>
                        <a:pt x="516" y="749"/>
                      </a:cubicBezTo>
                      <a:cubicBezTo>
                        <a:pt x="518" y="750"/>
                        <a:pt x="518" y="750"/>
                        <a:pt x="518" y="750"/>
                      </a:cubicBezTo>
                      <a:cubicBezTo>
                        <a:pt x="518" y="750"/>
                        <a:pt x="518" y="750"/>
                        <a:pt x="518" y="750"/>
                      </a:cubicBezTo>
                      <a:cubicBezTo>
                        <a:pt x="519" y="750"/>
                        <a:pt x="519" y="750"/>
                        <a:pt x="519" y="750"/>
                      </a:cubicBezTo>
                      <a:cubicBezTo>
                        <a:pt x="519" y="750"/>
                        <a:pt x="520" y="750"/>
                        <a:pt x="520" y="750"/>
                      </a:cubicBezTo>
                      <a:cubicBezTo>
                        <a:pt x="520" y="751"/>
                        <a:pt x="520" y="751"/>
                        <a:pt x="520" y="751"/>
                      </a:cubicBezTo>
                      <a:cubicBezTo>
                        <a:pt x="520" y="751"/>
                        <a:pt x="520" y="751"/>
                        <a:pt x="520" y="751"/>
                      </a:cubicBezTo>
                      <a:cubicBezTo>
                        <a:pt x="521" y="751"/>
                        <a:pt x="521" y="751"/>
                        <a:pt x="522" y="751"/>
                      </a:cubicBezTo>
                      <a:cubicBezTo>
                        <a:pt x="531" y="753"/>
                        <a:pt x="541" y="758"/>
                        <a:pt x="548" y="765"/>
                      </a:cubicBezTo>
                      <a:cubicBezTo>
                        <a:pt x="552" y="769"/>
                        <a:pt x="556" y="774"/>
                        <a:pt x="558" y="779"/>
                      </a:cubicBezTo>
                      <a:cubicBezTo>
                        <a:pt x="558" y="779"/>
                        <a:pt x="558" y="779"/>
                        <a:pt x="558" y="779"/>
                      </a:cubicBezTo>
                      <a:cubicBezTo>
                        <a:pt x="558" y="779"/>
                        <a:pt x="558" y="779"/>
                        <a:pt x="558" y="779"/>
                      </a:cubicBezTo>
                      <a:cubicBezTo>
                        <a:pt x="558" y="779"/>
                        <a:pt x="558" y="779"/>
                        <a:pt x="558" y="779"/>
                      </a:cubicBezTo>
                      <a:cubicBezTo>
                        <a:pt x="558" y="779"/>
                        <a:pt x="558" y="779"/>
                        <a:pt x="558" y="779"/>
                      </a:cubicBezTo>
                      <a:cubicBezTo>
                        <a:pt x="559" y="780"/>
                        <a:pt x="559" y="780"/>
                        <a:pt x="559" y="780"/>
                      </a:cubicBezTo>
                      <a:cubicBezTo>
                        <a:pt x="559" y="780"/>
                        <a:pt x="559" y="780"/>
                        <a:pt x="559" y="780"/>
                      </a:cubicBezTo>
                      <a:cubicBezTo>
                        <a:pt x="559" y="780"/>
                        <a:pt x="559" y="780"/>
                        <a:pt x="559" y="780"/>
                      </a:cubicBezTo>
                      <a:cubicBezTo>
                        <a:pt x="561" y="785"/>
                        <a:pt x="562" y="790"/>
                        <a:pt x="563" y="794"/>
                      </a:cubicBezTo>
                      <a:cubicBezTo>
                        <a:pt x="567" y="804"/>
                        <a:pt x="573" y="814"/>
                        <a:pt x="582" y="822"/>
                      </a:cubicBezTo>
                      <a:cubicBezTo>
                        <a:pt x="598" y="839"/>
                        <a:pt x="619" y="847"/>
                        <a:pt x="640" y="847"/>
                      </a:cubicBezTo>
                      <a:cubicBezTo>
                        <a:pt x="645" y="847"/>
                        <a:pt x="651" y="846"/>
                        <a:pt x="656" y="845"/>
                      </a:cubicBezTo>
                      <a:cubicBezTo>
                        <a:pt x="671" y="842"/>
                        <a:pt x="685" y="834"/>
                        <a:pt x="697" y="822"/>
                      </a:cubicBezTo>
                      <a:cubicBezTo>
                        <a:pt x="714" y="805"/>
                        <a:pt x="722" y="783"/>
                        <a:pt x="722" y="760"/>
                      </a:cubicBezTo>
                      <a:cubicBezTo>
                        <a:pt x="722" y="757"/>
                        <a:pt x="722" y="755"/>
                        <a:pt x="722" y="752"/>
                      </a:cubicBezTo>
                      <a:cubicBezTo>
                        <a:pt x="720" y="735"/>
                        <a:pt x="712" y="719"/>
                        <a:pt x="699" y="705"/>
                      </a:cubicBezTo>
                      <a:cubicBezTo>
                        <a:pt x="690" y="696"/>
                        <a:pt x="679" y="690"/>
                        <a:pt x="667" y="686"/>
                      </a:cubicBezTo>
                      <a:cubicBezTo>
                        <a:pt x="665" y="685"/>
                        <a:pt x="662" y="684"/>
                        <a:pt x="660" y="683"/>
                      </a:cubicBezTo>
                      <a:cubicBezTo>
                        <a:pt x="653" y="681"/>
                        <a:pt x="647" y="677"/>
                        <a:pt x="642" y="671"/>
                      </a:cubicBezTo>
                      <a:cubicBezTo>
                        <a:pt x="642" y="671"/>
                        <a:pt x="642" y="671"/>
                        <a:pt x="642" y="671"/>
                      </a:cubicBezTo>
                      <a:cubicBezTo>
                        <a:pt x="634" y="664"/>
                        <a:pt x="629" y="654"/>
                        <a:pt x="627" y="644"/>
                      </a:cubicBezTo>
                      <a:cubicBezTo>
                        <a:pt x="627" y="643"/>
                        <a:pt x="626" y="642"/>
                        <a:pt x="626" y="641"/>
                      </a:cubicBezTo>
                      <a:cubicBezTo>
                        <a:pt x="626" y="640"/>
                        <a:pt x="626" y="640"/>
                        <a:pt x="626" y="640"/>
                      </a:cubicBezTo>
                      <a:cubicBezTo>
                        <a:pt x="626" y="640"/>
                        <a:pt x="626" y="640"/>
                        <a:pt x="626" y="640"/>
                      </a:cubicBezTo>
                      <a:cubicBezTo>
                        <a:pt x="626" y="639"/>
                        <a:pt x="626" y="638"/>
                        <a:pt x="626" y="638"/>
                      </a:cubicBezTo>
                      <a:cubicBezTo>
                        <a:pt x="626" y="637"/>
                        <a:pt x="625" y="636"/>
                        <a:pt x="625" y="636"/>
                      </a:cubicBezTo>
                      <a:cubicBezTo>
                        <a:pt x="625" y="635"/>
                        <a:pt x="625" y="635"/>
                        <a:pt x="625" y="635"/>
                      </a:cubicBezTo>
                      <a:cubicBezTo>
                        <a:pt x="625" y="635"/>
                        <a:pt x="625" y="635"/>
                        <a:pt x="625" y="635"/>
                      </a:cubicBezTo>
                      <a:cubicBezTo>
                        <a:pt x="625" y="633"/>
                        <a:pt x="626" y="632"/>
                        <a:pt x="626" y="631"/>
                      </a:cubicBezTo>
                      <a:cubicBezTo>
                        <a:pt x="626" y="631"/>
                        <a:pt x="626" y="631"/>
                        <a:pt x="627" y="631"/>
                      </a:cubicBezTo>
                      <a:cubicBezTo>
                        <a:pt x="627" y="630"/>
                        <a:pt x="627" y="630"/>
                        <a:pt x="628" y="629"/>
                      </a:cubicBezTo>
                      <a:cubicBezTo>
                        <a:pt x="628" y="629"/>
                        <a:pt x="628" y="629"/>
                        <a:pt x="628" y="629"/>
                      </a:cubicBezTo>
                      <a:cubicBezTo>
                        <a:pt x="766" y="491"/>
                        <a:pt x="766" y="491"/>
                        <a:pt x="766" y="491"/>
                      </a:cubicBezTo>
                      <a:cubicBezTo>
                        <a:pt x="634" y="354"/>
                        <a:pt x="567" y="180"/>
                        <a:pt x="566" y="0"/>
                      </a:cubicBezTo>
                      <a:cubicBezTo>
                        <a:pt x="375" y="0"/>
                        <a:pt x="375" y="0"/>
                        <a:pt x="375" y="0"/>
                      </a:cubicBezTo>
                      <a:cubicBezTo>
                        <a:pt x="371" y="4"/>
                        <a:pt x="369" y="12"/>
                        <a:pt x="369" y="19"/>
                      </a:cubicBezTo>
                      <a:cubicBezTo>
                        <a:pt x="369" y="24"/>
                        <a:pt x="369" y="28"/>
                        <a:pt x="373" y="32"/>
                      </a:cubicBezTo>
                      <a:cubicBezTo>
                        <a:pt x="373" y="32"/>
                        <a:pt x="373" y="32"/>
                        <a:pt x="373" y="32"/>
                      </a:cubicBezTo>
                      <a:cubicBezTo>
                        <a:pt x="373" y="34"/>
                        <a:pt x="374" y="35"/>
                        <a:pt x="375" y="37"/>
                      </a:cubicBezTo>
                      <a:cubicBezTo>
                        <a:pt x="375" y="37"/>
                        <a:pt x="375" y="37"/>
                        <a:pt x="375" y="37"/>
                      </a:cubicBezTo>
                      <a:cubicBezTo>
                        <a:pt x="374" y="37"/>
                        <a:pt x="374" y="37"/>
                        <a:pt x="374" y="37"/>
                      </a:cubicBezTo>
                      <a:cubicBezTo>
                        <a:pt x="375" y="38"/>
                        <a:pt x="375" y="38"/>
                        <a:pt x="375" y="38"/>
                      </a:cubicBezTo>
                      <a:cubicBezTo>
                        <a:pt x="381" y="51"/>
                        <a:pt x="385" y="67"/>
                        <a:pt x="385" y="83"/>
                      </a:cubicBezTo>
                      <a:cubicBezTo>
                        <a:pt x="385" y="111"/>
                        <a:pt x="373" y="137"/>
                        <a:pt x="354" y="156"/>
                      </a:cubicBezTo>
                      <a:cubicBezTo>
                        <a:pt x="353" y="156"/>
                        <a:pt x="353" y="157"/>
                        <a:pt x="352" y="158"/>
                      </a:cubicBezTo>
                      <a:cubicBezTo>
                        <a:pt x="335" y="175"/>
                        <a:pt x="310" y="186"/>
                        <a:pt x="283" y="186"/>
                      </a:cubicBezTo>
                      <a:cubicBezTo>
                        <a:pt x="259" y="186"/>
                        <a:pt x="237" y="178"/>
                        <a:pt x="220" y="163"/>
                      </a:cubicBezTo>
                      <a:cubicBezTo>
                        <a:pt x="196" y="144"/>
                        <a:pt x="180" y="115"/>
                        <a:pt x="180" y="83"/>
                      </a:cubicBezTo>
                      <a:cubicBezTo>
                        <a:pt x="180" y="68"/>
                        <a:pt x="184" y="54"/>
                        <a:pt x="189" y="41"/>
                      </a:cubicBezTo>
                      <a:cubicBezTo>
                        <a:pt x="189" y="41"/>
                        <a:pt x="190" y="41"/>
                        <a:pt x="190" y="40"/>
                      </a:cubicBezTo>
                      <a:cubicBezTo>
                        <a:pt x="190" y="40"/>
                        <a:pt x="190" y="40"/>
                        <a:pt x="190" y="40"/>
                      </a:cubicBezTo>
                      <a:cubicBezTo>
                        <a:pt x="192" y="36"/>
                        <a:pt x="194" y="33"/>
                        <a:pt x="196" y="29"/>
                      </a:cubicBezTo>
                      <a:cubicBezTo>
                        <a:pt x="197" y="26"/>
                        <a:pt x="197" y="23"/>
                        <a:pt x="197" y="19"/>
                      </a:cubicBezTo>
                      <a:cubicBezTo>
                        <a:pt x="197" y="12"/>
                        <a:pt x="195" y="4"/>
                        <a:pt x="191" y="0"/>
                      </a:cubicBezTo>
                      <a:cubicBezTo>
                        <a:pt x="0" y="0"/>
                        <a:pt x="0" y="0"/>
                        <a:pt x="0" y="0"/>
                      </a:cubicBezTo>
                      <a:cubicBezTo>
                        <a:pt x="1" y="324"/>
                        <a:pt x="123" y="644"/>
                        <a:pt x="366" y="891"/>
                      </a:cubicBezTo>
                      <a:cubicBezTo>
                        <a:pt x="505" y="751"/>
                        <a:pt x="505" y="751"/>
                        <a:pt x="505" y="751"/>
                      </a:cubicBezTo>
                      <a:cubicBezTo>
                        <a:pt x="507" y="750"/>
                        <a:pt x="509" y="748"/>
                        <a:pt x="511" y="748"/>
                      </a:cubicBezTo>
                      <a:close/>
                    </a:path>
                  </a:pathLst>
                </a:custGeom>
                <a:solidFill>
                  <a:schemeClr val="accent5"/>
                </a:solidFill>
                <a:ln w="38100">
                  <a:solidFill>
                    <a:schemeClr val="bg1"/>
                  </a:solidFill>
                  <a:round/>
                  <a:headEnd/>
                  <a:tailEnd/>
                </a:ln>
              </p:spPr>
              <p:txBody>
                <a:bodyPr vert="horz" wrap="square" lIns="68580" tIns="34290" rIns="68580" bIns="34290" numCol="1" anchor="t" anchorCtr="0" compatLnSpc="1">
                  <a:prstTxWarp prst="textNoShape">
                    <a:avLst/>
                  </a:prstTxWarp>
                </a:bodyPr>
                <a:lstStyle/>
                <a:p>
                  <a:endParaRPr lang="en-US" sz="1350" dirty="0"/>
                </a:p>
              </p:txBody>
            </p:sp>
          </p:grpSp>
          <p:sp>
            <p:nvSpPr>
              <p:cNvPr id="67" name="TextBox 105"/>
              <p:cNvSpPr txBox="1"/>
              <p:nvPr/>
            </p:nvSpPr>
            <p:spPr>
              <a:xfrm>
                <a:off x="4730279" y="2561792"/>
                <a:ext cx="430649" cy="260451"/>
              </a:xfrm>
              <a:prstGeom prst="rect">
                <a:avLst/>
              </a:prstGeom>
              <a:noFill/>
            </p:spPr>
            <p:txBody>
              <a:bodyPr wrap="none" rtlCol="0" anchor="ctr">
                <a:spAutoFit/>
              </a:bodyPr>
              <a:lstStyle/>
              <a:p>
                <a:pPr algn="ctr"/>
                <a:r>
                  <a:rPr lang="en-US" dirty="0">
                    <a:solidFill>
                      <a:schemeClr val="bg1"/>
                    </a:solidFill>
                  </a:rPr>
                  <a:t>	</a:t>
                </a:r>
                <a:r>
                  <a:rPr lang="en-US" dirty="0" smtClean="0">
                    <a:solidFill>
                      <a:schemeClr val="bg1"/>
                    </a:solidFill>
                  </a:rPr>
                  <a:t>NAU</a:t>
                </a:r>
                <a:endParaRPr lang="en-US" dirty="0">
                  <a:solidFill>
                    <a:schemeClr val="bg1"/>
                  </a:solidFill>
                </a:endParaRPr>
              </a:p>
            </p:txBody>
          </p:sp>
          <p:sp>
            <p:nvSpPr>
              <p:cNvPr id="68" name="TextBox 106"/>
              <p:cNvSpPr txBox="1"/>
              <p:nvPr/>
            </p:nvSpPr>
            <p:spPr>
              <a:xfrm>
                <a:off x="5333830" y="3061857"/>
                <a:ext cx="504398" cy="303859"/>
              </a:xfrm>
              <a:prstGeom prst="rect">
                <a:avLst/>
              </a:prstGeom>
              <a:noFill/>
            </p:spPr>
            <p:txBody>
              <a:bodyPr wrap="none" rtlCol="0" anchor="ctr">
                <a:spAutoFit/>
              </a:bodyPr>
              <a:lstStyle/>
              <a:p>
                <a:pPr algn="ctr"/>
                <a:r>
                  <a:rPr lang="en-US" sz="1100" dirty="0" err="1" smtClean="0">
                    <a:solidFill>
                      <a:schemeClr val="bg1"/>
                    </a:solidFill>
                  </a:rPr>
                  <a:t>Cambio</a:t>
                </a:r>
                <a:endParaRPr lang="en-US" sz="1100" dirty="0" smtClean="0">
                  <a:solidFill>
                    <a:schemeClr val="bg1"/>
                  </a:solidFill>
                </a:endParaRPr>
              </a:p>
              <a:p>
                <a:pPr algn="ctr"/>
                <a:r>
                  <a:rPr lang="en-US" sz="1100" dirty="0" err="1" smtClean="0">
                    <a:solidFill>
                      <a:schemeClr val="bg1"/>
                    </a:solidFill>
                  </a:rPr>
                  <a:t>Climático</a:t>
                </a:r>
                <a:endParaRPr lang="en-US" sz="1100" dirty="0">
                  <a:solidFill>
                    <a:schemeClr val="bg1"/>
                  </a:solidFill>
                </a:endParaRPr>
              </a:p>
            </p:txBody>
          </p:sp>
          <p:sp>
            <p:nvSpPr>
              <p:cNvPr id="69" name="TextBox 107"/>
              <p:cNvSpPr txBox="1"/>
              <p:nvPr/>
            </p:nvSpPr>
            <p:spPr>
              <a:xfrm>
                <a:off x="5324188" y="3915470"/>
                <a:ext cx="672833" cy="303859"/>
              </a:xfrm>
              <a:prstGeom prst="rect">
                <a:avLst/>
              </a:prstGeom>
              <a:noFill/>
            </p:spPr>
            <p:txBody>
              <a:bodyPr wrap="none" rtlCol="0" anchor="ctr">
                <a:spAutoFit/>
              </a:bodyPr>
              <a:lstStyle/>
              <a:p>
                <a:pPr algn="ctr"/>
                <a:r>
                  <a:rPr lang="en-US" sz="1100" dirty="0" err="1" smtClean="0">
                    <a:solidFill>
                      <a:schemeClr val="bg1"/>
                    </a:solidFill>
                  </a:rPr>
                  <a:t>Reducción</a:t>
                </a:r>
                <a:r>
                  <a:rPr lang="en-US" sz="1100" dirty="0" smtClean="0">
                    <a:solidFill>
                      <a:schemeClr val="bg1"/>
                    </a:solidFill>
                  </a:rPr>
                  <a:t> de</a:t>
                </a:r>
              </a:p>
              <a:p>
                <a:pPr algn="ctr"/>
                <a:r>
                  <a:rPr lang="en-US" sz="1100" dirty="0" err="1" smtClean="0">
                    <a:solidFill>
                      <a:schemeClr val="bg1"/>
                    </a:solidFill>
                  </a:rPr>
                  <a:t>Riesgos</a:t>
                </a:r>
                <a:endParaRPr lang="en-US" sz="1100" dirty="0">
                  <a:solidFill>
                    <a:schemeClr val="bg1"/>
                  </a:solidFill>
                </a:endParaRPr>
              </a:p>
            </p:txBody>
          </p:sp>
          <p:sp>
            <p:nvSpPr>
              <p:cNvPr id="70" name="TextBox 108"/>
              <p:cNvSpPr txBox="1"/>
              <p:nvPr/>
            </p:nvSpPr>
            <p:spPr>
              <a:xfrm>
                <a:off x="4790212" y="4501488"/>
                <a:ext cx="546224" cy="423233"/>
              </a:xfrm>
              <a:prstGeom prst="rect">
                <a:avLst/>
              </a:prstGeom>
              <a:noFill/>
            </p:spPr>
            <p:txBody>
              <a:bodyPr wrap="none" rtlCol="0" anchor="ctr">
                <a:spAutoFit/>
              </a:bodyPr>
              <a:lstStyle/>
              <a:p>
                <a:pPr algn="ctr"/>
                <a:r>
                  <a:rPr lang="en-US" sz="1100" dirty="0" err="1" smtClean="0">
                    <a:solidFill>
                      <a:schemeClr val="bg1"/>
                    </a:solidFill>
                  </a:rPr>
                  <a:t>Desarrollo</a:t>
                </a:r>
                <a:endParaRPr lang="en-US" sz="1100" dirty="0" smtClean="0">
                  <a:solidFill>
                    <a:schemeClr val="bg1"/>
                  </a:solidFill>
                </a:endParaRPr>
              </a:p>
              <a:p>
                <a:pPr algn="ctr"/>
                <a:r>
                  <a:rPr lang="en-US" sz="1100" dirty="0" smtClean="0">
                    <a:solidFill>
                      <a:schemeClr val="bg1"/>
                    </a:solidFill>
                  </a:rPr>
                  <a:t>Territorial</a:t>
                </a:r>
              </a:p>
              <a:p>
                <a:pPr algn="ctr"/>
                <a:r>
                  <a:rPr lang="en-US" sz="1100" dirty="0" err="1" smtClean="0">
                    <a:solidFill>
                      <a:schemeClr val="bg1"/>
                    </a:solidFill>
                  </a:rPr>
                  <a:t>Sostenible</a:t>
                </a:r>
                <a:endParaRPr lang="en-US" sz="1100" dirty="0">
                  <a:solidFill>
                    <a:schemeClr val="bg1"/>
                  </a:solidFill>
                </a:endParaRPr>
              </a:p>
            </p:txBody>
          </p:sp>
          <p:sp>
            <p:nvSpPr>
              <p:cNvPr id="71" name="TextBox 109"/>
              <p:cNvSpPr txBox="1"/>
              <p:nvPr/>
            </p:nvSpPr>
            <p:spPr>
              <a:xfrm>
                <a:off x="3907900" y="4557345"/>
                <a:ext cx="630053" cy="423233"/>
              </a:xfrm>
              <a:prstGeom prst="rect">
                <a:avLst/>
              </a:prstGeom>
              <a:noFill/>
            </p:spPr>
            <p:txBody>
              <a:bodyPr wrap="square" rtlCol="0" anchor="ctr">
                <a:spAutoFit/>
              </a:bodyPr>
              <a:lstStyle/>
              <a:p>
                <a:pPr algn="ctr"/>
                <a:r>
                  <a:rPr lang="en-US" sz="1100" dirty="0" smtClean="0">
                    <a:solidFill>
                      <a:schemeClr val="tx1">
                        <a:lumMod val="10000"/>
                        <a:lumOff val="90000"/>
                      </a:schemeClr>
                    </a:solidFill>
                  </a:rPr>
                  <a:t>Plan de </a:t>
                </a:r>
                <a:r>
                  <a:rPr lang="en-US" sz="1100" dirty="0" err="1" smtClean="0">
                    <a:solidFill>
                      <a:schemeClr val="tx1">
                        <a:lumMod val="10000"/>
                        <a:lumOff val="90000"/>
                      </a:schemeClr>
                    </a:solidFill>
                  </a:rPr>
                  <a:t>Gobierno</a:t>
                </a:r>
                <a:endParaRPr lang="en-US" sz="1100" dirty="0" smtClean="0">
                  <a:solidFill>
                    <a:schemeClr val="tx1">
                      <a:lumMod val="10000"/>
                      <a:lumOff val="90000"/>
                    </a:schemeClr>
                  </a:solidFill>
                </a:endParaRPr>
              </a:p>
              <a:p>
                <a:pPr algn="ctr"/>
                <a:r>
                  <a:rPr lang="en-US" sz="1100" dirty="0" smtClean="0">
                    <a:solidFill>
                      <a:schemeClr val="tx1">
                        <a:lumMod val="10000"/>
                        <a:lumOff val="90000"/>
                      </a:schemeClr>
                    </a:solidFill>
                  </a:rPr>
                  <a:t>DMQ</a:t>
                </a:r>
                <a:endParaRPr lang="en-US" sz="1100" dirty="0">
                  <a:solidFill>
                    <a:schemeClr val="tx1">
                      <a:lumMod val="10000"/>
                      <a:lumOff val="90000"/>
                    </a:schemeClr>
                  </a:solidFill>
                </a:endParaRPr>
              </a:p>
            </p:txBody>
          </p:sp>
          <p:sp>
            <p:nvSpPr>
              <p:cNvPr id="72" name="TextBox 110"/>
              <p:cNvSpPr txBox="1"/>
              <p:nvPr/>
            </p:nvSpPr>
            <p:spPr>
              <a:xfrm>
                <a:off x="3277845" y="4053414"/>
                <a:ext cx="568832" cy="303859"/>
              </a:xfrm>
              <a:prstGeom prst="rect">
                <a:avLst/>
              </a:prstGeom>
              <a:noFill/>
            </p:spPr>
            <p:txBody>
              <a:bodyPr wrap="none" rtlCol="0" anchor="ctr">
                <a:spAutoFit/>
              </a:bodyPr>
              <a:lstStyle/>
              <a:p>
                <a:pPr algn="ctr"/>
                <a:r>
                  <a:rPr lang="es-EC" sz="1100" dirty="0" smtClean="0">
                    <a:solidFill>
                      <a:schemeClr val="bg1"/>
                    </a:solidFill>
                  </a:rPr>
                  <a:t>Desarrollo</a:t>
                </a:r>
                <a:r>
                  <a:rPr lang="en-US" sz="1100" dirty="0" smtClean="0">
                    <a:solidFill>
                      <a:schemeClr val="bg1"/>
                    </a:solidFill>
                  </a:rPr>
                  <a:t> </a:t>
                </a:r>
              </a:p>
              <a:p>
                <a:pPr algn="ctr"/>
                <a:r>
                  <a:rPr lang="en-US" sz="1100" dirty="0" smtClean="0">
                    <a:solidFill>
                      <a:schemeClr val="bg1"/>
                    </a:solidFill>
                  </a:rPr>
                  <a:t>Nacional</a:t>
                </a:r>
                <a:endParaRPr lang="en-US" sz="1100" dirty="0">
                  <a:solidFill>
                    <a:schemeClr val="bg1"/>
                  </a:solidFill>
                </a:endParaRPr>
              </a:p>
            </p:txBody>
          </p:sp>
          <p:sp>
            <p:nvSpPr>
              <p:cNvPr id="73" name="TextBox 111"/>
              <p:cNvSpPr txBox="1"/>
              <p:nvPr/>
            </p:nvSpPr>
            <p:spPr>
              <a:xfrm>
                <a:off x="3236931" y="3187322"/>
                <a:ext cx="510050" cy="303859"/>
              </a:xfrm>
              <a:prstGeom prst="rect">
                <a:avLst/>
              </a:prstGeom>
              <a:noFill/>
            </p:spPr>
            <p:txBody>
              <a:bodyPr wrap="none" rtlCol="0" anchor="ctr">
                <a:spAutoFit/>
              </a:bodyPr>
              <a:lstStyle/>
              <a:p>
                <a:pPr algn="ctr"/>
                <a:r>
                  <a:rPr lang="en-US" sz="1100" dirty="0" smtClean="0">
                    <a:solidFill>
                      <a:schemeClr val="bg1"/>
                    </a:solidFill>
                  </a:rPr>
                  <a:t>Marco</a:t>
                </a:r>
              </a:p>
              <a:p>
                <a:pPr algn="ctr"/>
                <a:r>
                  <a:rPr lang="en-US" sz="1100" dirty="0" smtClean="0">
                    <a:solidFill>
                      <a:schemeClr val="bg1"/>
                    </a:solidFill>
                  </a:rPr>
                  <a:t>Derechos</a:t>
                </a:r>
                <a:endParaRPr lang="en-US" sz="1100" dirty="0">
                  <a:solidFill>
                    <a:schemeClr val="bg1"/>
                  </a:solidFill>
                </a:endParaRPr>
              </a:p>
            </p:txBody>
          </p:sp>
          <p:sp>
            <p:nvSpPr>
              <p:cNvPr id="74" name="TextBox 112"/>
              <p:cNvSpPr txBox="1"/>
              <p:nvPr/>
            </p:nvSpPr>
            <p:spPr>
              <a:xfrm>
                <a:off x="3862404" y="2559618"/>
                <a:ext cx="412833" cy="260451"/>
              </a:xfrm>
              <a:prstGeom prst="rect">
                <a:avLst/>
              </a:prstGeom>
              <a:noFill/>
            </p:spPr>
            <p:txBody>
              <a:bodyPr wrap="none" rtlCol="0" anchor="ctr">
                <a:spAutoFit/>
              </a:bodyPr>
              <a:lstStyle/>
              <a:p>
                <a:pPr algn="ctr"/>
                <a:r>
                  <a:rPr lang="en-US" dirty="0" smtClean="0">
                    <a:solidFill>
                      <a:schemeClr val="bg1"/>
                    </a:solidFill>
                  </a:rPr>
                  <a:t>ODS</a:t>
                </a:r>
                <a:endParaRPr lang="en-US" dirty="0">
                  <a:solidFill>
                    <a:schemeClr val="bg1"/>
                  </a:solidFill>
                </a:endParaRPr>
              </a:p>
            </p:txBody>
          </p:sp>
        </p:grpSp>
        <p:cxnSp>
          <p:nvCxnSpPr>
            <p:cNvPr id="83" name="Straight Arrow Connector 43"/>
            <p:cNvCxnSpPr/>
            <p:nvPr/>
          </p:nvCxnSpPr>
          <p:spPr>
            <a:xfrm flipH="1">
              <a:off x="6236987" y="4149744"/>
              <a:ext cx="395332" cy="874330"/>
            </a:xfrm>
            <a:prstGeom prst="straightConnector1">
              <a:avLst/>
            </a:prstGeom>
            <a:ln>
              <a:solidFill>
                <a:schemeClr val="bg1">
                  <a:lumMod val="50000"/>
                </a:schemeClr>
              </a:solidFill>
              <a:prstDash val="sysDot"/>
              <a:tailEnd type="oval"/>
            </a:ln>
          </p:spPr>
          <p:style>
            <a:lnRef idx="1">
              <a:schemeClr val="accent1"/>
            </a:lnRef>
            <a:fillRef idx="0">
              <a:schemeClr val="accent1"/>
            </a:fillRef>
            <a:effectRef idx="0">
              <a:schemeClr val="accent1"/>
            </a:effectRef>
            <a:fontRef idx="minor">
              <a:schemeClr val="tx1"/>
            </a:fontRef>
          </p:style>
        </p:cxnSp>
      </p:grpSp>
      <p:pic>
        <p:nvPicPr>
          <p:cNvPr id="85" name="Picture 4" descr="Qué es la Agenda 2030 y cómo participa España? | Blog eCityclic"/>
          <p:cNvPicPr>
            <a:picLocks noChangeAspect="1" noChangeArrowheads="1"/>
          </p:cNvPicPr>
          <p:nvPr/>
        </p:nvPicPr>
        <p:blipFill>
          <a:blip r:embed="rId11" cstate="hqprint">
            <a:extLst>
              <a:ext uri="{28A0092B-C50C-407E-A947-70E740481C1C}">
                <a14:useLocalDpi xmlns:a14="http://schemas.microsoft.com/office/drawing/2010/main" val="0"/>
              </a:ext>
            </a:extLst>
          </a:blip>
          <a:srcRect/>
          <a:stretch>
            <a:fillRect/>
          </a:stretch>
        </p:blipFill>
        <p:spPr bwMode="auto">
          <a:xfrm>
            <a:off x="4803953" y="350762"/>
            <a:ext cx="1146248" cy="828327"/>
          </a:xfrm>
          <a:prstGeom prst="rect">
            <a:avLst/>
          </a:prstGeom>
          <a:noFill/>
          <a:extLst>
            <a:ext uri="{909E8E84-426E-40DD-AFC4-6F175D3DCCD1}">
              <a14:hiddenFill xmlns:a14="http://schemas.microsoft.com/office/drawing/2010/main">
                <a:solidFill>
                  <a:srgbClr val="FFFFFF"/>
                </a:solidFill>
              </a14:hiddenFill>
            </a:ext>
          </a:extLst>
        </p:spPr>
      </p:pic>
      <p:pic>
        <p:nvPicPr>
          <p:cNvPr id="86" name="Picture 20" descr="Indicadores internacionales: objetivos, metas e indicadores con énfasis en  los ambientales"/>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186399" y="191340"/>
            <a:ext cx="1474063" cy="1002580"/>
          </a:xfrm>
          <a:prstGeom prst="rect">
            <a:avLst/>
          </a:prstGeom>
          <a:noFill/>
          <a:extLst>
            <a:ext uri="{909E8E84-426E-40DD-AFC4-6F175D3DCCD1}">
              <a14:hiddenFill xmlns:a14="http://schemas.microsoft.com/office/drawing/2010/main">
                <a:solidFill>
                  <a:srgbClr val="FFFFFF"/>
                </a:solidFill>
              </a14:hiddenFill>
            </a:ext>
          </a:extLst>
        </p:spPr>
      </p:pic>
      <p:pic>
        <p:nvPicPr>
          <p:cNvPr id="87" name="2 Imagen"/>
          <p:cNvPicPr>
            <a:picLocks noChangeAspect="1"/>
          </p:cNvPicPr>
          <p:nvPr/>
        </p:nvPicPr>
        <p:blipFill rotWithShape="1">
          <a:blip r:embed="rId13" cstate="hqprint">
            <a:extLst>
              <a:ext uri="{28A0092B-C50C-407E-A947-70E740481C1C}">
                <a14:useLocalDpi xmlns:a14="http://schemas.microsoft.com/office/drawing/2010/main" val="0"/>
              </a:ext>
            </a:extLst>
          </a:blip>
          <a:srcRect l="1062" t="-940" r="2104"/>
          <a:stretch/>
        </p:blipFill>
        <p:spPr>
          <a:xfrm>
            <a:off x="9942797" y="3297779"/>
            <a:ext cx="1068224" cy="1075504"/>
          </a:xfrm>
          <a:prstGeom prst="rect">
            <a:avLst/>
          </a:prstGeom>
          <a:ln>
            <a:noFill/>
          </a:ln>
          <a:effectLst/>
        </p:spPr>
      </p:pic>
      <p:pic>
        <p:nvPicPr>
          <p:cNvPr id="88" name="Imagen 10"/>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818793" y="5233537"/>
            <a:ext cx="1434065" cy="743467"/>
          </a:xfrm>
          <a:prstGeom prst="rect">
            <a:avLst/>
          </a:prstGeom>
        </p:spPr>
      </p:pic>
      <p:sp>
        <p:nvSpPr>
          <p:cNvPr id="89" name="CuadroTexto 88"/>
          <p:cNvSpPr txBox="1"/>
          <p:nvPr/>
        </p:nvSpPr>
        <p:spPr>
          <a:xfrm>
            <a:off x="3268022" y="2612656"/>
            <a:ext cx="1413456" cy="276999"/>
          </a:xfrm>
          <a:prstGeom prst="rect">
            <a:avLst/>
          </a:prstGeom>
          <a:noFill/>
        </p:spPr>
        <p:txBody>
          <a:bodyPr wrap="square" rtlCol="0">
            <a:spAutoFit/>
          </a:bodyPr>
          <a:lstStyle/>
          <a:p>
            <a:r>
              <a:rPr lang="es-ES" sz="1200" dirty="0" smtClean="0">
                <a:solidFill>
                  <a:schemeClr val="bg1">
                    <a:lumMod val="50000"/>
                  </a:schemeClr>
                </a:solidFill>
                <a:latin typeface="Calibri" panose="020F0502020204030204" pitchFamily="34" charset="0"/>
                <a:cs typeface="Calibri" panose="020F0502020204030204" pitchFamily="34" charset="0"/>
              </a:rPr>
              <a:t>Art. 23, 30, 31, 71 </a:t>
            </a:r>
            <a:endParaRPr lang="es-419" sz="1200" dirty="0">
              <a:solidFill>
                <a:schemeClr val="bg1">
                  <a:lumMod val="50000"/>
                </a:schemeClr>
              </a:solidFill>
              <a:latin typeface="Calibri" panose="020F0502020204030204" pitchFamily="34" charset="0"/>
              <a:cs typeface="Calibri" panose="020F0502020204030204" pitchFamily="34" charset="0"/>
            </a:endParaRPr>
          </a:p>
        </p:txBody>
      </p:sp>
      <p:pic>
        <p:nvPicPr>
          <p:cNvPr id="90" name="Picture 2"/>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677624" y="221645"/>
            <a:ext cx="1105069" cy="11050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3563749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Imagen 45">
            <a:extLst>
              <a:ext uri="{FF2B5EF4-FFF2-40B4-BE49-F238E27FC236}">
                <a16:creationId xmlns:a16="http://schemas.microsoft.com/office/drawing/2014/main" id="{E75CB538-3F4C-46B9-86ED-E5154D5A6C20}"/>
              </a:ext>
            </a:extLst>
          </p:cNvPr>
          <p:cNvPicPr>
            <a:picLocks noChangeAspect="1"/>
          </p:cNvPicPr>
          <p:nvPr/>
        </p:nvPicPr>
        <p:blipFill>
          <a:blip r:embed="rId2">
            <a:duotone>
              <a:schemeClr val="accent6">
                <a:shade val="45000"/>
                <a:satMod val="135000"/>
              </a:schemeClr>
              <a:prstClr val="white"/>
            </a:duotone>
            <a:extLst>
              <a:ext uri="{BEBA8EAE-BF5A-486C-A8C5-ECC9F3942E4B}">
                <a14:imgProps xmlns:a14="http://schemas.microsoft.com/office/drawing/2010/main">
                  <a14:imgLayer r:embed="rId3">
                    <a14:imgEffect>
                      <a14:colorTemperature colorTemp="15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0" y="-1457"/>
            <a:ext cx="12192000" cy="6858000"/>
          </a:xfrm>
          <a:prstGeom prst="rect">
            <a:avLst/>
          </a:prstGeom>
          <a:effectLst/>
        </p:spPr>
      </p:pic>
      <p:pic>
        <p:nvPicPr>
          <p:cNvPr id="48" name="Gráfico 47">
            <a:extLst>
              <a:ext uri="{FF2B5EF4-FFF2-40B4-BE49-F238E27FC236}">
                <a16:creationId xmlns:a16="http://schemas.microsoft.com/office/drawing/2014/main" id="{F91CD457-E956-4879-A093-97D25627C9C1}"/>
              </a:ext>
            </a:extLst>
          </p:cNvPr>
          <p:cNvPicPr>
            <a:picLocks noChangeAspect="1"/>
          </p:cNvPicPr>
          <p:nvPr/>
        </p:nvPicPr>
        <p:blipFill>
          <a:blip r:embed="rId4">
            <a:duotone>
              <a:prstClr val="black"/>
              <a:schemeClr val="accent6">
                <a:tint val="45000"/>
                <a:satMod val="400000"/>
              </a:schemeClr>
            </a:duotone>
            <a:extLst>
              <a:ext uri="{BEBA8EAE-BF5A-486C-A8C5-ECC9F3942E4B}">
                <a14:imgProps xmlns:a14="http://schemas.microsoft.com/office/drawing/2010/main">
                  <a14:imgLayer r:embed="rId5">
                    <a14:imgEffect>
                      <a14:colorTemperature colorTemp="1500"/>
                    </a14:imgEffect>
                    <a14:imgEffect>
                      <a14:saturation sat="400000"/>
                    </a14:imgEffect>
                  </a14:imgLayer>
                </a14:imgProps>
              </a:ext>
              <a:ext uri="{96DAC541-7B7A-43D3-8B79-37D633B846F1}">
                <asvg:svgBlip xmlns="" xmlns:asvg="http://schemas.microsoft.com/office/drawing/2016/SVG/main" r:embed="rId6"/>
              </a:ext>
            </a:extLst>
          </a:blip>
          <a:stretch>
            <a:fillRect/>
          </a:stretch>
        </p:blipFill>
        <p:spPr>
          <a:xfrm>
            <a:off x="10018185" y="6206712"/>
            <a:ext cx="2055135" cy="603534"/>
          </a:xfrm>
          <a:prstGeom prst="rect">
            <a:avLst/>
          </a:prstGeom>
        </p:spPr>
      </p:pic>
      <p:sp>
        <p:nvSpPr>
          <p:cNvPr id="3" name="Rectángulo 2"/>
          <p:cNvSpPr/>
          <p:nvPr/>
        </p:nvSpPr>
        <p:spPr>
          <a:xfrm>
            <a:off x="2651382" y="6206712"/>
            <a:ext cx="5527475" cy="338554"/>
          </a:xfrm>
          <a:prstGeom prst="rect">
            <a:avLst/>
          </a:prstGeom>
          <a:noFill/>
        </p:spPr>
        <p:txBody>
          <a:bodyPr wrap="square" rtlCol="0">
            <a:spAutoFit/>
          </a:bodyPr>
          <a:lstStyle/>
          <a:p>
            <a:r>
              <a:rPr lang="es-ES" sz="1600" b="1" dirty="0" smtClean="0">
                <a:solidFill>
                  <a:schemeClr val="tx1">
                    <a:lumMod val="50000"/>
                    <a:lumOff val="50000"/>
                  </a:schemeClr>
                </a:solidFill>
                <a:latin typeface="Century Gothic" panose="020B0502020202020204" pitchFamily="34" charset="0"/>
              </a:rPr>
              <a:t>DEFINICIÓN, COMPETENCIA, GESTIÓN</a:t>
            </a:r>
            <a:endParaRPr lang="es-EC" sz="1600" b="1" dirty="0">
              <a:solidFill>
                <a:schemeClr val="tx1">
                  <a:lumMod val="50000"/>
                  <a:lumOff val="50000"/>
                </a:schemeClr>
              </a:solidFill>
              <a:latin typeface="Century Gothic" panose="020B0502020202020204" pitchFamily="34" charset="0"/>
            </a:endParaRPr>
          </a:p>
        </p:txBody>
      </p:sp>
      <p:sp>
        <p:nvSpPr>
          <p:cNvPr id="14" name="Rectángulo 13"/>
          <p:cNvSpPr/>
          <p:nvPr/>
        </p:nvSpPr>
        <p:spPr>
          <a:xfrm>
            <a:off x="0" y="2969111"/>
            <a:ext cx="2261881" cy="923330"/>
          </a:xfrm>
          <a:prstGeom prst="rect">
            <a:avLst/>
          </a:prstGeom>
          <a:noFill/>
        </p:spPr>
        <p:txBody>
          <a:bodyPr wrap="square" rtlCol="0">
            <a:spAutoFit/>
          </a:bodyPr>
          <a:lstStyle/>
          <a:p>
            <a:pPr algn="ctr"/>
            <a:r>
              <a:rPr lang="es-ES" b="1" dirty="0" smtClean="0">
                <a:solidFill>
                  <a:schemeClr val="bg1"/>
                </a:solidFill>
                <a:latin typeface="Century Gothic" panose="020B0502020202020204" pitchFamily="34" charset="0"/>
              </a:rPr>
              <a:t>GESTIÓN DEL ESPACIO PÚBLICO EN EL DMQ</a:t>
            </a:r>
          </a:p>
        </p:txBody>
      </p:sp>
      <p:cxnSp>
        <p:nvCxnSpPr>
          <p:cNvPr id="166" name="Straight Connector 8"/>
          <p:cNvCxnSpPr>
            <a:stCxn id="167" idx="0"/>
          </p:cNvCxnSpPr>
          <p:nvPr/>
        </p:nvCxnSpPr>
        <p:spPr>
          <a:xfrm>
            <a:off x="6980647" y="185483"/>
            <a:ext cx="0" cy="5640551"/>
          </a:xfrm>
          <a:prstGeom prst="line">
            <a:avLst/>
          </a:prstGeom>
          <a:ln w="19050">
            <a:solidFill>
              <a:srgbClr val="BFBFBF"/>
            </a:solidFill>
            <a:prstDash val="sysDash"/>
            <a:bevel/>
          </a:ln>
        </p:spPr>
      </p:cxnSp>
      <p:grpSp>
        <p:nvGrpSpPr>
          <p:cNvPr id="6" name="Grupo 5"/>
          <p:cNvGrpSpPr/>
          <p:nvPr/>
        </p:nvGrpSpPr>
        <p:grpSpPr>
          <a:xfrm>
            <a:off x="6683229" y="185483"/>
            <a:ext cx="5108543" cy="2096749"/>
            <a:chOff x="6683229" y="411910"/>
            <a:chExt cx="5108543" cy="2096749"/>
          </a:xfrm>
        </p:grpSpPr>
        <p:sp>
          <p:nvSpPr>
            <p:cNvPr id="167" name="Oval 17"/>
            <p:cNvSpPr/>
            <p:nvPr/>
          </p:nvSpPr>
          <p:spPr>
            <a:xfrm>
              <a:off x="6683229" y="411910"/>
              <a:ext cx="594836" cy="594836"/>
            </a:xfrm>
            <a:prstGeom prst="ellipse">
              <a:avLst/>
            </a:prstGeom>
            <a:solidFill>
              <a:srgbClr val="DBDB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Century Gothic" panose="020B0502020202020204" pitchFamily="34" charset="0"/>
              </a:endParaRPr>
            </a:p>
          </p:txBody>
        </p:sp>
        <p:sp>
          <p:nvSpPr>
            <p:cNvPr id="172" name="Oval 2"/>
            <p:cNvSpPr/>
            <p:nvPr/>
          </p:nvSpPr>
          <p:spPr>
            <a:xfrm>
              <a:off x="6731086" y="459768"/>
              <a:ext cx="499121" cy="49912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Century Gothic" panose="020B0502020202020204" pitchFamily="34" charset="0"/>
              </a:endParaRPr>
            </a:p>
          </p:txBody>
        </p:sp>
        <p:cxnSp>
          <p:nvCxnSpPr>
            <p:cNvPr id="177" name="Straight Connector 25"/>
            <p:cNvCxnSpPr/>
            <p:nvPr/>
          </p:nvCxnSpPr>
          <p:spPr>
            <a:xfrm>
              <a:off x="7465059" y="684545"/>
              <a:ext cx="4147444" cy="0"/>
            </a:xfrm>
            <a:prstGeom prst="line">
              <a:avLst/>
            </a:prstGeom>
            <a:ln w="3175">
              <a:solidFill>
                <a:schemeClr val="accent2"/>
              </a:solidFill>
              <a:headEnd type="oval"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182" name="Group 33"/>
            <p:cNvGrpSpPr/>
            <p:nvPr/>
          </p:nvGrpSpPr>
          <p:grpSpPr>
            <a:xfrm>
              <a:off x="7564458" y="413692"/>
              <a:ext cx="4227314" cy="2094967"/>
              <a:chOff x="4655840" y="93431"/>
              <a:chExt cx="3801118" cy="2793289"/>
            </a:xfrm>
          </p:grpSpPr>
          <p:sp>
            <p:nvSpPr>
              <p:cNvPr id="183" name="TextBox 34"/>
              <p:cNvSpPr txBox="1"/>
              <p:nvPr/>
            </p:nvSpPr>
            <p:spPr>
              <a:xfrm>
                <a:off x="4655840" y="93431"/>
                <a:ext cx="1794817" cy="348813"/>
              </a:xfrm>
              <a:prstGeom prst="rect">
                <a:avLst/>
              </a:prstGeom>
              <a:noFill/>
            </p:spPr>
            <p:txBody>
              <a:bodyPr wrap="none" rtlCol="0">
                <a:spAutoFit/>
              </a:bodyPr>
              <a:lstStyle/>
              <a:p>
                <a:r>
                  <a:rPr lang="es-EC" sz="1100" b="1" cap="all" dirty="0" smtClean="0">
                    <a:solidFill>
                      <a:schemeClr val="accent2"/>
                    </a:solidFill>
                    <a:latin typeface="Century Gothic" panose="020B0502020202020204" pitchFamily="34" charset="0"/>
                  </a:rPr>
                  <a:t>DEFINICIÓN nacional (1)</a:t>
                </a:r>
                <a:endParaRPr lang="es-EC" sz="1100" b="1" cap="all" dirty="0">
                  <a:solidFill>
                    <a:schemeClr val="accent2"/>
                  </a:solidFill>
                  <a:latin typeface="Century Gothic" panose="020B0502020202020204" pitchFamily="34" charset="0"/>
                </a:endParaRPr>
              </a:p>
            </p:txBody>
          </p:sp>
          <p:sp>
            <p:nvSpPr>
              <p:cNvPr id="184" name="TextBox 35"/>
              <p:cNvSpPr txBox="1"/>
              <p:nvPr/>
            </p:nvSpPr>
            <p:spPr>
              <a:xfrm>
                <a:off x="4655840" y="588655"/>
                <a:ext cx="3801118" cy="2298065"/>
              </a:xfrm>
              <a:prstGeom prst="rect">
                <a:avLst/>
              </a:prstGeom>
              <a:noFill/>
            </p:spPr>
            <p:txBody>
              <a:bodyPr wrap="square" rtlCol="0">
                <a:spAutoFit/>
              </a:bodyPr>
              <a:lstStyle/>
              <a:p>
                <a:pPr hangingPunct="0">
                  <a:spcAft>
                    <a:spcPts val="600"/>
                  </a:spcAft>
                </a:pPr>
                <a:r>
                  <a:rPr lang="es-EC" sz="1200" b="1" kern="0" cap="small" dirty="0" smtClean="0">
                    <a:solidFill>
                      <a:schemeClr val="accent2"/>
                    </a:solidFill>
                    <a:latin typeface="Century Gothic" panose="020B0502020202020204" pitchFamily="34" charset="0"/>
                    <a:ea typeface="Times New Roman" panose="02020603050405020304" pitchFamily="18" charset="0"/>
                  </a:rPr>
                  <a:t>Ley Orgánica de Ordenamiento Territorio, Uso y Gestión del Suelo (LOOTUGS)</a:t>
                </a:r>
                <a:endParaRPr lang="es-EC" sz="1200" b="1" kern="0" dirty="0" smtClean="0">
                  <a:solidFill>
                    <a:schemeClr val="accent2"/>
                  </a:solidFill>
                  <a:latin typeface="Century Gothic" panose="020B0502020202020204" pitchFamily="34" charset="0"/>
                  <a:ea typeface="Times New Roman" panose="02020603050405020304" pitchFamily="18" charset="0"/>
                </a:endParaRPr>
              </a:p>
              <a:p>
                <a:pPr lvl="0" algn="just" fontAlgn="base"/>
                <a:r>
                  <a:rPr lang="es-EC" sz="1100" b="1" dirty="0">
                    <a:latin typeface="Century Gothic" panose="020B0502020202020204" pitchFamily="34" charset="0"/>
                    <a:ea typeface="Times New Roman" panose="02020603050405020304" pitchFamily="18" charset="0"/>
                  </a:rPr>
                  <a:t>Artículo 4, literal 7.- </a:t>
                </a:r>
                <a:r>
                  <a:rPr lang="es-EC" sz="1100" dirty="0">
                    <a:latin typeface="Century Gothic" panose="020B0502020202020204" pitchFamily="34" charset="0"/>
                    <a:ea typeface="Times New Roman" panose="02020603050405020304" pitchFamily="18" charset="0"/>
                  </a:rPr>
                  <a:t>“</a:t>
                </a:r>
                <a:r>
                  <a:rPr lang="es-EC" sz="1100" b="1" dirty="0">
                    <a:latin typeface="Century Gothic" panose="020B0502020202020204" pitchFamily="34" charset="0"/>
                    <a:ea typeface="Times New Roman" panose="02020603050405020304" pitchFamily="18" charset="0"/>
                  </a:rPr>
                  <a:t>Espacio Público</a:t>
                </a:r>
                <a:r>
                  <a:rPr lang="es-EC" sz="1100" dirty="0">
                    <a:latin typeface="Century Gothic" panose="020B0502020202020204" pitchFamily="34" charset="0"/>
                    <a:ea typeface="Times New Roman" panose="02020603050405020304" pitchFamily="18" charset="0"/>
                  </a:rPr>
                  <a:t>. Son espacios de la ciudad donde todas las personas tienen derecho a estar y circular libremente, diseñados y construidos con fines y usos sociales recreacionales o de descanso, en los que ocurren actividades colectivas materiales o simbólicas de intercambio y diálogo entre los miembros de la comunidad”; </a:t>
                </a:r>
              </a:p>
            </p:txBody>
          </p:sp>
        </p:grpSp>
        <p:sp>
          <p:nvSpPr>
            <p:cNvPr id="198" name="Shape 2587"/>
            <p:cNvSpPr/>
            <p:nvPr/>
          </p:nvSpPr>
          <p:spPr>
            <a:xfrm>
              <a:off x="6885529" y="592788"/>
              <a:ext cx="208786" cy="208786"/>
            </a:xfrm>
            <a:custGeom>
              <a:avLst/>
              <a:gdLst/>
              <a:ahLst/>
              <a:cxnLst>
                <a:cxn ang="0">
                  <a:pos x="wd2" y="hd2"/>
                </a:cxn>
                <a:cxn ang="5400000">
                  <a:pos x="wd2" y="hd2"/>
                </a:cxn>
                <a:cxn ang="10800000">
                  <a:pos x="wd2" y="hd2"/>
                </a:cxn>
                <a:cxn ang="16200000">
                  <a:pos x="wd2" y="hd2"/>
                </a:cxn>
              </a:cxnLst>
              <a:rect l="0" t="0" r="r" b="b"/>
              <a:pathLst>
                <a:path w="21600" h="21600" extrusionOk="0">
                  <a:moveTo>
                    <a:pt x="12281" y="19846"/>
                  </a:moveTo>
                  <a:lnTo>
                    <a:pt x="9413" y="12882"/>
                  </a:lnTo>
                  <a:lnTo>
                    <a:pt x="19655" y="2640"/>
                  </a:lnTo>
                  <a:cubicBezTo>
                    <a:pt x="19655" y="2640"/>
                    <a:pt x="12281" y="19846"/>
                    <a:pt x="12281" y="19846"/>
                  </a:cubicBezTo>
                  <a:close/>
                  <a:moveTo>
                    <a:pt x="1755" y="9320"/>
                  </a:moveTo>
                  <a:lnTo>
                    <a:pt x="18960" y="1945"/>
                  </a:lnTo>
                  <a:lnTo>
                    <a:pt x="8719" y="12187"/>
                  </a:lnTo>
                  <a:cubicBezTo>
                    <a:pt x="8719" y="12187"/>
                    <a:pt x="1755" y="9320"/>
                    <a:pt x="1755" y="9320"/>
                  </a:cubicBezTo>
                  <a:close/>
                  <a:moveTo>
                    <a:pt x="21600" y="491"/>
                  </a:moveTo>
                  <a:cubicBezTo>
                    <a:pt x="21600" y="220"/>
                    <a:pt x="21380" y="0"/>
                    <a:pt x="21109" y="0"/>
                  </a:cubicBezTo>
                  <a:cubicBezTo>
                    <a:pt x="21034" y="0"/>
                    <a:pt x="20964" y="20"/>
                    <a:pt x="20900" y="52"/>
                  </a:cubicBezTo>
                  <a:lnTo>
                    <a:pt x="20898" y="48"/>
                  </a:lnTo>
                  <a:lnTo>
                    <a:pt x="302" y="8875"/>
                  </a:lnTo>
                  <a:cubicBezTo>
                    <a:pt x="301" y="8875"/>
                    <a:pt x="299" y="8876"/>
                    <a:pt x="297" y="8877"/>
                  </a:cubicBezTo>
                  <a:lnTo>
                    <a:pt x="280" y="8885"/>
                  </a:lnTo>
                  <a:lnTo>
                    <a:pt x="281" y="8887"/>
                  </a:lnTo>
                  <a:cubicBezTo>
                    <a:pt x="116" y="8967"/>
                    <a:pt x="0" y="9132"/>
                    <a:pt x="0" y="9327"/>
                  </a:cubicBezTo>
                  <a:cubicBezTo>
                    <a:pt x="0" y="9550"/>
                    <a:pt x="151" y="9731"/>
                    <a:pt x="355" y="9791"/>
                  </a:cubicBezTo>
                  <a:lnTo>
                    <a:pt x="353" y="9799"/>
                  </a:lnTo>
                  <a:lnTo>
                    <a:pt x="8462" y="13138"/>
                  </a:lnTo>
                  <a:lnTo>
                    <a:pt x="11801" y="21248"/>
                  </a:lnTo>
                  <a:lnTo>
                    <a:pt x="11809" y="21245"/>
                  </a:lnTo>
                  <a:cubicBezTo>
                    <a:pt x="11869" y="21449"/>
                    <a:pt x="12050" y="21600"/>
                    <a:pt x="12273" y="21600"/>
                  </a:cubicBezTo>
                  <a:cubicBezTo>
                    <a:pt x="12468" y="21600"/>
                    <a:pt x="12634" y="21484"/>
                    <a:pt x="12713" y="21319"/>
                  </a:cubicBezTo>
                  <a:lnTo>
                    <a:pt x="12716" y="21320"/>
                  </a:lnTo>
                  <a:lnTo>
                    <a:pt x="12723" y="21303"/>
                  </a:lnTo>
                  <a:cubicBezTo>
                    <a:pt x="12724" y="21301"/>
                    <a:pt x="12725" y="21300"/>
                    <a:pt x="12725" y="21298"/>
                  </a:cubicBezTo>
                  <a:lnTo>
                    <a:pt x="21553" y="702"/>
                  </a:lnTo>
                  <a:lnTo>
                    <a:pt x="21547" y="699"/>
                  </a:lnTo>
                  <a:cubicBezTo>
                    <a:pt x="21578" y="636"/>
                    <a:pt x="21600" y="567"/>
                    <a:pt x="21600" y="491"/>
                  </a:cubicBezTo>
                  <a:moveTo>
                    <a:pt x="7855" y="16200"/>
                  </a:moveTo>
                  <a:cubicBezTo>
                    <a:pt x="7719" y="16200"/>
                    <a:pt x="7596" y="16255"/>
                    <a:pt x="7507" y="16344"/>
                  </a:cubicBezTo>
                  <a:lnTo>
                    <a:pt x="6035" y="17817"/>
                  </a:lnTo>
                  <a:cubicBezTo>
                    <a:pt x="5946" y="17905"/>
                    <a:pt x="5891" y="18029"/>
                    <a:pt x="5891" y="18164"/>
                  </a:cubicBezTo>
                  <a:cubicBezTo>
                    <a:pt x="5891" y="18435"/>
                    <a:pt x="6111" y="18655"/>
                    <a:pt x="6382" y="18655"/>
                  </a:cubicBezTo>
                  <a:cubicBezTo>
                    <a:pt x="6517" y="18655"/>
                    <a:pt x="6640" y="18600"/>
                    <a:pt x="6729" y="18511"/>
                  </a:cubicBezTo>
                  <a:lnTo>
                    <a:pt x="8202" y="17038"/>
                  </a:lnTo>
                  <a:cubicBezTo>
                    <a:pt x="8291" y="16950"/>
                    <a:pt x="8345" y="16827"/>
                    <a:pt x="8345" y="16691"/>
                  </a:cubicBezTo>
                  <a:cubicBezTo>
                    <a:pt x="8345" y="16420"/>
                    <a:pt x="8126" y="16200"/>
                    <a:pt x="7855" y="16200"/>
                  </a:cubicBezTo>
                  <a:moveTo>
                    <a:pt x="7855" y="14237"/>
                  </a:moveTo>
                  <a:cubicBezTo>
                    <a:pt x="7855" y="13966"/>
                    <a:pt x="7635" y="13745"/>
                    <a:pt x="7364" y="13745"/>
                  </a:cubicBezTo>
                  <a:cubicBezTo>
                    <a:pt x="7228" y="13745"/>
                    <a:pt x="7105" y="13801"/>
                    <a:pt x="7017" y="13889"/>
                  </a:cubicBezTo>
                  <a:lnTo>
                    <a:pt x="2107" y="18798"/>
                  </a:lnTo>
                  <a:cubicBezTo>
                    <a:pt x="2019" y="18888"/>
                    <a:pt x="1964" y="19011"/>
                    <a:pt x="1964" y="19145"/>
                  </a:cubicBezTo>
                  <a:cubicBezTo>
                    <a:pt x="1964" y="19417"/>
                    <a:pt x="2184" y="19636"/>
                    <a:pt x="2455" y="19636"/>
                  </a:cubicBezTo>
                  <a:cubicBezTo>
                    <a:pt x="2590" y="19636"/>
                    <a:pt x="2713" y="19582"/>
                    <a:pt x="2802" y="19493"/>
                  </a:cubicBezTo>
                  <a:lnTo>
                    <a:pt x="7711" y="14583"/>
                  </a:lnTo>
                  <a:cubicBezTo>
                    <a:pt x="7800" y="14495"/>
                    <a:pt x="7855" y="14372"/>
                    <a:pt x="7855" y="14237"/>
                  </a:cubicBezTo>
                  <a:moveTo>
                    <a:pt x="4765" y="14583"/>
                  </a:moveTo>
                  <a:lnTo>
                    <a:pt x="5256" y="14093"/>
                  </a:lnTo>
                  <a:cubicBezTo>
                    <a:pt x="5345" y="14004"/>
                    <a:pt x="5400" y="13881"/>
                    <a:pt x="5400" y="13745"/>
                  </a:cubicBezTo>
                  <a:cubicBezTo>
                    <a:pt x="5400" y="13475"/>
                    <a:pt x="5180" y="13255"/>
                    <a:pt x="4909" y="13255"/>
                  </a:cubicBezTo>
                  <a:cubicBezTo>
                    <a:pt x="4774" y="13255"/>
                    <a:pt x="4651" y="13310"/>
                    <a:pt x="4562" y="13398"/>
                  </a:cubicBezTo>
                  <a:lnTo>
                    <a:pt x="4071" y="13889"/>
                  </a:lnTo>
                  <a:cubicBezTo>
                    <a:pt x="3982" y="13979"/>
                    <a:pt x="3927" y="14101"/>
                    <a:pt x="3927" y="14237"/>
                  </a:cubicBezTo>
                  <a:cubicBezTo>
                    <a:pt x="3927" y="14507"/>
                    <a:pt x="4147" y="14727"/>
                    <a:pt x="4418" y="14727"/>
                  </a:cubicBezTo>
                  <a:cubicBezTo>
                    <a:pt x="4554" y="14727"/>
                    <a:pt x="4676" y="14673"/>
                    <a:pt x="4765" y="14583"/>
                  </a:cubicBezTo>
                </a:path>
              </a:pathLst>
            </a:custGeom>
            <a:solidFill>
              <a:schemeClr val="bg1"/>
            </a:solidFill>
            <a:ln w="12700">
              <a:miter lim="400000"/>
            </a:ln>
          </p:spPr>
          <p:txBody>
            <a:bodyPr lIns="14284" tIns="14284" rIns="14284" bIns="14284" anchor="ctr"/>
            <a:lstStyle/>
            <a:p>
              <a:pPr defTabSz="171399">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latin typeface="Century Gothic" panose="020B0502020202020204" pitchFamily="34" charset="0"/>
              </a:endParaRPr>
            </a:p>
          </p:txBody>
        </p:sp>
      </p:grpSp>
      <p:grpSp>
        <p:nvGrpSpPr>
          <p:cNvPr id="11" name="Grupo 10"/>
          <p:cNvGrpSpPr/>
          <p:nvPr/>
        </p:nvGrpSpPr>
        <p:grpSpPr>
          <a:xfrm>
            <a:off x="2548274" y="3475397"/>
            <a:ext cx="4729791" cy="2631839"/>
            <a:chOff x="2548274" y="3275096"/>
            <a:chExt cx="4729791" cy="2631839"/>
          </a:xfrm>
        </p:grpSpPr>
        <p:sp>
          <p:nvSpPr>
            <p:cNvPr id="170" name="Oval 20"/>
            <p:cNvSpPr/>
            <p:nvPr/>
          </p:nvSpPr>
          <p:spPr>
            <a:xfrm>
              <a:off x="6683229" y="3434602"/>
              <a:ext cx="594836" cy="594836"/>
            </a:xfrm>
            <a:prstGeom prst="ellipse">
              <a:avLst/>
            </a:prstGeom>
            <a:solidFill>
              <a:srgbClr val="DBDB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Century Gothic" panose="020B0502020202020204" pitchFamily="34" charset="0"/>
              </a:endParaRPr>
            </a:p>
          </p:txBody>
        </p:sp>
        <p:sp>
          <p:nvSpPr>
            <p:cNvPr id="175" name="Oval 5"/>
            <p:cNvSpPr/>
            <p:nvPr/>
          </p:nvSpPr>
          <p:spPr>
            <a:xfrm>
              <a:off x="6731086" y="3482460"/>
              <a:ext cx="499121" cy="499121"/>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Century Gothic" panose="020B0502020202020204" pitchFamily="34" charset="0"/>
              </a:endParaRPr>
            </a:p>
          </p:txBody>
        </p:sp>
        <p:cxnSp>
          <p:nvCxnSpPr>
            <p:cNvPr id="180" name="Straight Connector 31"/>
            <p:cNvCxnSpPr/>
            <p:nvPr/>
          </p:nvCxnSpPr>
          <p:spPr>
            <a:xfrm flipH="1">
              <a:off x="2651382" y="3718450"/>
              <a:ext cx="3844852" cy="0"/>
            </a:xfrm>
            <a:prstGeom prst="line">
              <a:avLst/>
            </a:prstGeom>
            <a:ln w="3175">
              <a:solidFill>
                <a:schemeClr val="accent5">
                  <a:lumMod val="75000"/>
                </a:schemeClr>
              </a:solidFill>
              <a:headEnd type="oval"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194" name="Group 61"/>
            <p:cNvGrpSpPr/>
            <p:nvPr/>
          </p:nvGrpSpPr>
          <p:grpSpPr>
            <a:xfrm>
              <a:off x="2548274" y="3275096"/>
              <a:ext cx="3944470" cy="2631839"/>
              <a:chOff x="4192052" y="-47881"/>
              <a:chExt cx="3546787" cy="3509120"/>
            </a:xfrm>
          </p:grpSpPr>
          <p:sp>
            <p:nvSpPr>
              <p:cNvPr id="195" name="TextBox 62"/>
              <p:cNvSpPr txBox="1"/>
              <p:nvPr/>
            </p:nvSpPr>
            <p:spPr>
              <a:xfrm>
                <a:off x="5370351" y="-47881"/>
                <a:ext cx="2368488" cy="574516"/>
              </a:xfrm>
              <a:prstGeom prst="rect">
                <a:avLst/>
              </a:prstGeom>
              <a:noFill/>
            </p:spPr>
            <p:txBody>
              <a:bodyPr wrap="none" rtlCol="0">
                <a:spAutoFit/>
              </a:bodyPr>
              <a:lstStyle/>
              <a:p>
                <a:pPr algn="r"/>
                <a:r>
                  <a:rPr lang="es-EC" sz="1100" b="1" cap="all" dirty="0" smtClean="0">
                    <a:solidFill>
                      <a:schemeClr val="accent5">
                        <a:lumMod val="75000"/>
                      </a:schemeClr>
                    </a:solidFill>
                    <a:latin typeface="Century Gothic" panose="020B0502020202020204" pitchFamily="34" charset="0"/>
                  </a:rPr>
                  <a:t>Gestión</a:t>
                </a:r>
                <a:r>
                  <a:rPr lang="en-US" sz="1100" b="1" cap="all" dirty="0" smtClean="0">
                    <a:solidFill>
                      <a:schemeClr val="accent5">
                        <a:lumMod val="75000"/>
                      </a:schemeClr>
                    </a:solidFill>
                    <a:latin typeface="Century Gothic" panose="020B0502020202020204" pitchFamily="34" charset="0"/>
                  </a:rPr>
                  <a:t> de </a:t>
                </a:r>
                <a:r>
                  <a:rPr lang="es-EC" sz="1100" b="1" cap="all" dirty="0" smtClean="0">
                    <a:solidFill>
                      <a:schemeClr val="accent5">
                        <a:lumMod val="75000"/>
                      </a:schemeClr>
                    </a:solidFill>
                    <a:latin typeface="Century Gothic" panose="020B0502020202020204" pitchFamily="34" charset="0"/>
                  </a:rPr>
                  <a:t>Infraestructura</a:t>
                </a:r>
                <a:r>
                  <a:rPr lang="en-US" sz="1100" b="1" cap="all" dirty="0" smtClean="0">
                    <a:solidFill>
                      <a:schemeClr val="accent5">
                        <a:lumMod val="75000"/>
                      </a:schemeClr>
                    </a:solidFill>
                    <a:latin typeface="Century Gothic" panose="020B0502020202020204" pitchFamily="34" charset="0"/>
                  </a:rPr>
                  <a:t> vial </a:t>
                </a:r>
              </a:p>
              <a:p>
                <a:pPr algn="r"/>
                <a:r>
                  <a:rPr lang="en-US" sz="1100" b="1" cap="all" dirty="0" smtClean="0">
                    <a:solidFill>
                      <a:schemeClr val="accent5">
                        <a:lumMod val="75000"/>
                      </a:schemeClr>
                    </a:solidFill>
                    <a:latin typeface="Century Gothic" panose="020B0502020202020204" pitchFamily="34" charset="0"/>
                  </a:rPr>
                  <a:t>y </a:t>
                </a:r>
                <a:r>
                  <a:rPr lang="es-EC" sz="1100" b="1" cap="all" dirty="0" smtClean="0">
                    <a:solidFill>
                      <a:schemeClr val="accent5">
                        <a:lumMod val="75000"/>
                      </a:schemeClr>
                    </a:solidFill>
                    <a:latin typeface="Century Gothic" panose="020B0502020202020204" pitchFamily="34" charset="0"/>
                  </a:rPr>
                  <a:t>espacio</a:t>
                </a:r>
                <a:r>
                  <a:rPr lang="en-US" sz="1100" b="1" cap="all" dirty="0" smtClean="0">
                    <a:solidFill>
                      <a:schemeClr val="accent5">
                        <a:lumMod val="75000"/>
                      </a:schemeClr>
                    </a:solidFill>
                    <a:latin typeface="Century Gothic" panose="020B0502020202020204" pitchFamily="34" charset="0"/>
                  </a:rPr>
                  <a:t> </a:t>
                </a:r>
                <a:r>
                  <a:rPr lang="es-EC" sz="1100" b="1" cap="all" dirty="0" smtClean="0">
                    <a:solidFill>
                      <a:schemeClr val="accent5">
                        <a:lumMod val="75000"/>
                      </a:schemeClr>
                    </a:solidFill>
                    <a:latin typeface="Century Gothic" panose="020B0502020202020204" pitchFamily="34" charset="0"/>
                  </a:rPr>
                  <a:t>público</a:t>
                </a:r>
                <a:endParaRPr lang="es-EC" sz="1100" b="1" cap="all" dirty="0">
                  <a:solidFill>
                    <a:schemeClr val="accent5">
                      <a:lumMod val="75000"/>
                    </a:schemeClr>
                  </a:solidFill>
                  <a:latin typeface="Century Gothic" panose="020B0502020202020204" pitchFamily="34" charset="0"/>
                </a:endParaRPr>
              </a:p>
            </p:txBody>
          </p:sp>
          <p:sp>
            <p:nvSpPr>
              <p:cNvPr id="196" name="TextBox 63"/>
              <p:cNvSpPr txBox="1"/>
              <p:nvPr/>
            </p:nvSpPr>
            <p:spPr>
              <a:xfrm>
                <a:off x="4192052" y="588656"/>
                <a:ext cx="3546787" cy="2872583"/>
              </a:xfrm>
              <a:prstGeom prst="rect">
                <a:avLst/>
              </a:prstGeom>
              <a:noFill/>
            </p:spPr>
            <p:txBody>
              <a:bodyPr wrap="square" rtlCol="0">
                <a:spAutoFit/>
              </a:bodyPr>
              <a:lstStyle/>
              <a:p>
                <a:pPr algn="just">
                  <a:spcAft>
                    <a:spcPts val="600"/>
                  </a:spcAft>
                </a:pPr>
                <a:r>
                  <a:rPr lang="es-EC" sz="1200" b="1" kern="0" cap="small" dirty="0">
                    <a:solidFill>
                      <a:schemeClr val="accent5">
                        <a:lumMod val="75000"/>
                      </a:schemeClr>
                    </a:solidFill>
                    <a:latin typeface="Century Gothic" panose="020B0502020202020204" pitchFamily="34" charset="0"/>
                    <a:ea typeface="Times New Roman" panose="02020603050405020304" pitchFamily="18" charset="0"/>
                  </a:rPr>
                  <a:t>CÓDIGO MUNICIPAL </a:t>
                </a:r>
                <a:r>
                  <a:rPr lang="es-EC" sz="1200" kern="0" cap="small" dirty="0" smtClean="0">
                    <a:solidFill>
                      <a:schemeClr val="accent5">
                        <a:lumMod val="75000"/>
                      </a:schemeClr>
                    </a:solidFill>
                    <a:latin typeface="Century Gothic" panose="020B0502020202020204" pitchFamily="34" charset="0"/>
                    <a:ea typeface="Times New Roman" panose="02020603050405020304" pitchFamily="18" charset="0"/>
                  </a:rPr>
                  <a:t>Ca</a:t>
                </a:r>
                <a:r>
                  <a:rPr lang="es-EC" sz="1200" kern="0" cap="small" dirty="0">
                    <a:solidFill>
                      <a:schemeClr val="accent5">
                        <a:lumMod val="75000"/>
                      </a:schemeClr>
                    </a:solidFill>
                    <a:latin typeface="Century Gothic" panose="020B0502020202020204" pitchFamily="34" charset="0"/>
                    <a:ea typeface="Times New Roman" panose="02020603050405020304" pitchFamily="18" charset="0"/>
                  </a:rPr>
                  <a:t>p</a:t>
                </a:r>
                <a:r>
                  <a:rPr lang="es-EC" sz="1200" kern="0" cap="small" dirty="0" smtClean="0">
                    <a:solidFill>
                      <a:schemeClr val="accent5">
                        <a:lumMod val="75000"/>
                      </a:schemeClr>
                    </a:solidFill>
                    <a:latin typeface="Century Gothic" panose="020B0502020202020204" pitchFamily="34" charset="0"/>
                    <a:ea typeface="Times New Roman" panose="02020603050405020304" pitchFamily="18" charset="0"/>
                  </a:rPr>
                  <a:t>. </a:t>
                </a:r>
                <a:r>
                  <a:rPr lang="es-EC" sz="1200" b="1" kern="0" cap="small" dirty="0">
                    <a:solidFill>
                      <a:schemeClr val="accent5">
                        <a:lumMod val="75000"/>
                      </a:schemeClr>
                    </a:solidFill>
                    <a:latin typeface="Century Gothic" panose="020B0502020202020204" pitchFamily="34" charset="0"/>
                    <a:ea typeface="Times New Roman" panose="02020603050405020304" pitchFamily="18" charset="0"/>
                  </a:rPr>
                  <a:t>II </a:t>
                </a:r>
                <a:r>
                  <a:rPr lang="es-EC" sz="1200" b="1" kern="0" cap="small" dirty="0" smtClean="0">
                    <a:solidFill>
                      <a:schemeClr val="accent5">
                        <a:lumMod val="75000"/>
                      </a:schemeClr>
                    </a:solidFill>
                    <a:latin typeface="Century Gothic" panose="020B0502020202020204" pitchFamily="34" charset="0"/>
                    <a:ea typeface="Times New Roman" panose="02020603050405020304" pitchFamily="18" charset="0"/>
                  </a:rPr>
                  <a:t>Art. I.2.118, I.2.119 </a:t>
                </a:r>
                <a:r>
                  <a:rPr lang="es-EC" sz="1300" b="1" kern="0" cap="small" dirty="0" smtClean="0">
                    <a:solidFill>
                      <a:schemeClr val="accent5">
                        <a:lumMod val="75000"/>
                      </a:schemeClr>
                    </a:solidFill>
                    <a:latin typeface="Century Gothic" panose="020B0502020202020204" pitchFamily="34" charset="0"/>
                    <a:ea typeface="Times New Roman" panose="02020603050405020304" pitchFamily="18" charset="0"/>
                  </a:rPr>
                  <a:t>“EPMMOP” </a:t>
                </a:r>
                <a:endParaRPr lang="es-EC" sz="1300" b="1" kern="0" cap="small" dirty="0">
                  <a:solidFill>
                    <a:schemeClr val="accent5">
                      <a:lumMod val="75000"/>
                    </a:schemeClr>
                  </a:solidFill>
                  <a:latin typeface="Century Gothic" panose="020B0502020202020204" pitchFamily="34" charset="0"/>
                  <a:ea typeface="Times New Roman" panose="02020603050405020304" pitchFamily="18" charset="0"/>
                </a:endParaRPr>
              </a:p>
              <a:p>
                <a:pPr algn="just">
                  <a:spcAft>
                    <a:spcPts val="600"/>
                  </a:spcAft>
                </a:pPr>
                <a:r>
                  <a:rPr lang="es-ES" sz="1100" dirty="0">
                    <a:latin typeface="Century Gothic" panose="020B0502020202020204" pitchFamily="34" charset="0"/>
                    <a:ea typeface="Times New Roman" panose="02020603050405020304" pitchFamily="18" charset="0"/>
                  </a:rPr>
                  <a:t>Diseñar, planificar, construir, mantener, operar y, en general, explotar la infraestructura de vías y </a:t>
                </a:r>
                <a:r>
                  <a:rPr lang="es-ES" sz="1100" b="1" dirty="0">
                    <a:latin typeface="Century Gothic" panose="020B0502020202020204" pitchFamily="34" charset="0"/>
                    <a:ea typeface="Times New Roman" panose="02020603050405020304" pitchFamily="18" charset="0"/>
                  </a:rPr>
                  <a:t>espacio público</a:t>
                </a:r>
                <a:r>
                  <a:rPr lang="es-ES" sz="1100" dirty="0">
                    <a:latin typeface="Century Gothic" panose="020B0502020202020204" pitchFamily="34" charset="0"/>
                    <a:ea typeface="Times New Roman" panose="02020603050405020304" pitchFamily="18" charset="0"/>
                  </a:rPr>
                  <a:t>; infraestructura para movilidad; la infraestructura del sistema de transporte terrestre; el espacio público destinado a </a:t>
                </a:r>
                <a:r>
                  <a:rPr lang="es-ES" sz="1100" dirty="0" smtClean="0">
                    <a:latin typeface="Century Gothic" panose="020B0502020202020204" pitchFamily="34" charset="0"/>
                    <a:ea typeface="Times New Roman" panose="02020603050405020304" pitchFamily="18" charset="0"/>
                  </a:rPr>
                  <a:t>estacionamientos; prestar </a:t>
                </a:r>
                <a:r>
                  <a:rPr lang="es-ES" sz="1100" dirty="0">
                    <a:latin typeface="Century Gothic" panose="020B0502020202020204" pitchFamily="34" charset="0"/>
                    <a:ea typeface="Times New Roman" panose="02020603050405020304" pitchFamily="18" charset="0"/>
                  </a:rPr>
                  <a:t>servicios públicos a través de la infraestructura a su </a:t>
                </a:r>
                <a:r>
                  <a:rPr lang="es-ES" sz="1100" dirty="0" smtClean="0">
                    <a:latin typeface="Century Gothic" panose="020B0502020202020204" pitchFamily="34" charset="0"/>
                    <a:ea typeface="Times New Roman" panose="02020603050405020304" pitchFamily="18" charset="0"/>
                  </a:rPr>
                  <a:t>cargo.</a:t>
                </a:r>
              </a:p>
              <a:p>
                <a:pPr algn="just">
                  <a:spcAft>
                    <a:spcPts val="600"/>
                  </a:spcAft>
                </a:pPr>
                <a:r>
                  <a:rPr lang="es-ES" sz="1100" dirty="0">
                    <a:latin typeface="Century Gothic" panose="020B0502020202020204" pitchFamily="34" charset="0"/>
                    <a:ea typeface="Times New Roman" panose="02020603050405020304" pitchFamily="18" charset="0"/>
                  </a:rPr>
                  <a:t>Las demás </a:t>
                </a:r>
                <a:r>
                  <a:rPr lang="es-ES" sz="1100" dirty="0" smtClean="0">
                    <a:latin typeface="Century Gothic" panose="020B0502020202020204" pitchFamily="34" charset="0"/>
                    <a:ea typeface="Times New Roman" panose="02020603050405020304" pitchFamily="18" charset="0"/>
                  </a:rPr>
                  <a:t>actividades (…) en </a:t>
                </a:r>
                <a:r>
                  <a:rPr lang="es-ES" sz="1100" dirty="0">
                    <a:latin typeface="Century Gothic" panose="020B0502020202020204" pitchFamily="34" charset="0"/>
                    <a:ea typeface="Times New Roman" panose="02020603050405020304" pitchFamily="18" charset="0"/>
                  </a:rPr>
                  <a:t>el ámbito de la movilidad y ejecución de  obras públicas.</a:t>
                </a:r>
                <a:endParaRPr lang="es-EC" sz="1100" dirty="0">
                  <a:latin typeface="Century Gothic" panose="020B0502020202020204" pitchFamily="34" charset="0"/>
                  <a:ea typeface="Times New Roman" panose="02020603050405020304" pitchFamily="18" charset="0"/>
                </a:endParaRPr>
              </a:p>
            </p:txBody>
          </p:sp>
        </p:grpSp>
        <p:sp>
          <p:nvSpPr>
            <p:cNvPr id="200" name="Shape 2604"/>
            <p:cNvSpPr/>
            <p:nvPr/>
          </p:nvSpPr>
          <p:spPr>
            <a:xfrm>
              <a:off x="6867918" y="3629271"/>
              <a:ext cx="226589" cy="185390"/>
            </a:xfrm>
            <a:custGeom>
              <a:avLst/>
              <a:gdLst/>
              <a:ahLst/>
              <a:cxnLst>
                <a:cxn ang="0">
                  <a:pos x="wd2" y="hd2"/>
                </a:cxn>
                <a:cxn ang="5400000">
                  <a:pos x="wd2" y="hd2"/>
                </a:cxn>
                <a:cxn ang="10800000">
                  <a:pos x="wd2" y="hd2"/>
                </a:cxn>
                <a:cxn ang="16200000">
                  <a:pos x="wd2" y="hd2"/>
                </a:cxn>
              </a:cxnLst>
              <a:rect l="0" t="0" r="r" b="b"/>
              <a:pathLst>
                <a:path w="21600" h="21600" extrusionOk="0">
                  <a:moveTo>
                    <a:pt x="20618" y="9600"/>
                  </a:moveTo>
                  <a:lnTo>
                    <a:pt x="17673" y="9600"/>
                  </a:lnTo>
                  <a:lnTo>
                    <a:pt x="17673" y="8400"/>
                  </a:lnTo>
                  <a:cubicBezTo>
                    <a:pt x="17673" y="7738"/>
                    <a:pt x="17233" y="7200"/>
                    <a:pt x="16691" y="7200"/>
                  </a:cubicBezTo>
                  <a:lnTo>
                    <a:pt x="14727" y="7200"/>
                  </a:lnTo>
                  <a:cubicBezTo>
                    <a:pt x="14186" y="7200"/>
                    <a:pt x="13745" y="7738"/>
                    <a:pt x="13745" y="8400"/>
                  </a:cubicBezTo>
                  <a:lnTo>
                    <a:pt x="13745" y="9600"/>
                  </a:lnTo>
                  <a:lnTo>
                    <a:pt x="7855" y="9600"/>
                  </a:lnTo>
                  <a:lnTo>
                    <a:pt x="7855" y="8400"/>
                  </a:lnTo>
                  <a:cubicBezTo>
                    <a:pt x="7855" y="7738"/>
                    <a:pt x="7414" y="7200"/>
                    <a:pt x="6873" y="7200"/>
                  </a:cubicBezTo>
                  <a:lnTo>
                    <a:pt x="4909" y="7200"/>
                  </a:lnTo>
                  <a:cubicBezTo>
                    <a:pt x="4367" y="7200"/>
                    <a:pt x="3927" y="7738"/>
                    <a:pt x="3927" y="8400"/>
                  </a:cubicBezTo>
                  <a:lnTo>
                    <a:pt x="3927" y="9600"/>
                  </a:lnTo>
                  <a:lnTo>
                    <a:pt x="982" y="9600"/>
                  </a:lnTo>
                  <a:lnTo>
                    <a:pt x="982" y="3601"/>
                  </a:lnTo>
                  <a:lnTo>
                    <a:pt x="20618" y="3601"/>
                  </a:lnTo>
                  <a:cubicBezTo>
                    <a:pt x="20618" y="3601"/>
                    <a:pt x="20618" y="9600"/>
                    <a:pt x="20618" y="9600"/>
                  </a:cubicBezTo>
                  <a:close/>
                  <a:moveTo>
                    <a:pt x="14727" y="8400"/>
                  </a:moveTo>
                  <a:lnTo>
                    <a:pt x="16691" y="8400"/>
                  </a:lnTo>
                  <a:lnTo>
                    <a:pt x="16691" y="12001"/>
                  </a:lnTo>
                  <a:lnTo>
                    <a:pt x="14727" y="12001"/>
                  </a:lnTo>
                  <a:cubicBezTo>
                    <a:pt x="14727" y="12001"/>
                    <a:pt x="14727" y="8400"/>
                    <a:pt x="14727" y="8400"/>
                  </a:cubicBezTo>
                  <a:close/>
                  <a:moveTo>
                    <a:pt x="4909" y="8400"/>
                  </a:moveTo>
                  <a:lnTo>
                    <a:pt x="6873" y="8400"/>
                  </a:lnTo>
                  <a:lnTo>
                    <a:pt x="6873" y="12001"/>
                  </a:lnTo>
                  <a:lnTo>
                    <a:pt x="4909" y="12001"/>
                  </a:lnTo>
                  <a:cubicBezTo>
                    <a:pt x="4909" y="12001"/>
                    <a:pt x="4909" y="8400"/>
                    <a:pt x="4909" y="8400"/>
                  </a:cubicBezTo>
                  <a:close/>
                  <a:moveTo>
                    <a:pt x="19636" y="20400"/>
                  </a:moveTo>
                  <a:lnTo>
                    <a:pt x="1964" y="20400"/>
                  </a:lnTo>
                  <a:lnTo>
                    <a:pt x="1964" y="10800"/>
                  </a:lnTo>
                  <a:lnTo>
                    <a:pt x="3927" y="10800"/>
                  </a:lnTo>
                  <a:lnTo>
                    <a:pt x="3927" y="12001"/>
                  </a:lnTo>
                  <a:cubicBezTo>
                    <a:pt x="3927" y="12662"/>
                    <a:pt x="4367" y="13200"/>
                    <a:pt x="4909" y="13200"/>
                  </a:cubicBezTo>
                  <a:lnTo>
                    <a:pt x="6873" y="13200"/>
                  </a:lnTo>
                  <a:cubicBezTo>
                    <a:pt x="7414" y="13200"/>
                    <a:pt x="7855" y="12662"/>
                    <a:pt x="7855" y="12001"/>
                  </a:cubicBezTo>
                  <a:lnTo>
                    <a:pt x="7855" y="10800"/>
                  </a:lnTo>
                  <a:lnTo>
                    <a:pt x="13745" y="10800"/>
                  </a:lnTo>
                  <a:lnTo>
                    <a:pt x="13745" y="12001"/>
                  </a:lnTo>
                  <a:cubicBezTo>
                    <a:pt x="13745" y="12662"/>
                    <a:pt x="14186" y="13200"/>
                    <a:pt x="14727" y="13200"/>
                  </a:cubicBezTo>
                  <a:lnTo>
                    <a:pt x="16691" y="13200"/>
                  </a:lnTo>
                  <a:cubicBezTo>
                    <a:pt x="17233" y="13200"/>
                    <a:pt x="17673" y="12662"/>
                    <a:pt x="17673" y="12001"/>
                  </a:cubicBezTo>
                  <a:lnTo>
                    <a:pt x="17673" y="10800"/>
                  </a:lnTo>
                  <a:lnTo>
                    <a:pt x="19636" y="10800"/>
                  </a:lnTo>
                  <a:cubicBezTo>
                    <a:pt x="19636" y="10800"/>
                    <a:pt x="19636" y="20400"/>
                    <a:pt x="19636" y="20400"/>
                  </a:cubicBezTo>
                  <a:close/>
                  <a:moveTo>
                    <a:pt x="8836" y="1200"/>
                  </a:moveTo>
                  <a:lnTo>
                    <a:pt x="12764" y="1200"/>
                  </a:lnTo>
                  <a:cubicBezTo>
                    <a:pt x="13305" y="1200"/>
                    <a:pt x="13745" y="1738"/>
                    <a:pt x="13745" y="2400"/>
                  </a:cubicBezTo>
                  <a:lnTo>
                    <a:pt x="7855" y="2400"/>
                  </a:lnTo>
                  <a:cubicBezTo>
                    <a:pt x="7855" y="1738"/>
                    <a:pt x="8295" y="1200"/>
                    <a:pt x="8836" y="1200"/>
                  </a:cubicBezTo>
                  <a:moveTo>
                    <a:pt x="20618" y="2400"/>
                  </a:moveTo>
                  <a:lnTo>
                    <a:pt x="14727" y="2400"/>
                  </a:lnTo>
                  <a:cubicBezTo>
                    <a:pt x="14727" y="1075"/>
                    <a:pt x="13848" y="0"/>
                    <a:pt x="12764" y="0"/>
                  </a:cubicBezTo>
                  <a:lnTo>
                    <a:pt x="8836" y="0"/>
                  </a:lnTo>
                  <a:cubicBezTo>
                    <a:pt x="7752" y="0"/>
                    <a:pt x="6873" y="1075"/>
                    <a:pt x="6873" y="2400"/>
                  </a:cubicBezTo>
                  <a:lnTo>
                    <a:pt x="982" y="2400"/>
                  </a:lnTo>
                  <a:cubicBezTo>
                    <a:pt x="440" y="2400"/>
                    <a:pt x="0" y="2938"/>
                    <a:pt x="0" y="3601"/>
                  </a:cubicBezTo>
                  <a:lnTo>
                    <a:pt x="0" y="9600"/>
                  </a:lnTo>
                  <a:cubicBezTo>
                    <a:pt x="0" y="10262"/>
                    <a:pt x="440" y="10800"/>
                    <a:pt x="982" y="10800"/>
                  </a:cubicBezTo>
                  <a:lnTo>
                    <a:pt x="982" y="20400"/>
                  </a:lnTo>
                  <a:cubicBezTo>
                    <a:pt x="982" y="21062"/>
                    <a:pt x="1422" y="21600"/>
                    <a:pt x="1964" y="21600"/>
                  </a:cubicBezTo>
                  <a:lnTo>
                    <a:pt x="19636" y="21600"/>
                  </a:lnTo>
                  <a:cubicBezTo>
                    <a:pt x="20178" y="21600"/>
                    <a:pt x="20618" y="21062"/>
                    <a:pt x="20618" y="20400"/>
                  </a:cubicBezTo>
                  <a:lnTo>
                    <a:pt x="20618" y="10800"/>
                  </a:lnTo>
                  <a:cubicBezTo>
                    <a:pt x="21160" y="10800"/>
                    <a:pt x="21600" y="10262"/>
                    <a:pt x="21600" y="9600"/>
                  </a:cubicBezTo>
                  <a:lnTo>
                    <a:pt x="21600" y="3601"/>
                  </a:lnTo>
                  <a:cubicBezTo>
                    <a:pt x="21600" y="2938"/>
                    <a:pt x="21160" y="2400"/>
                    <a:pt x="20618" y="2400"/>
                  </a:cubicBezTo>
                </a:path>
              </a:pathLst>
            </a:custGeom>
            <a:solidFill>
              <a:schemeClr val="bg1"/>
            </a:solidFill>
            <a:ln w="12700">
              <a:miter lim="400000"/>
            </a:ln>
          </p:spPr>
          <p:txBody>
            <a:bodyPr lIns="14284" tIns="14284" rIns="14284" bIns="14284" anchor="ctr"/>
            <a:lstStyle/>
            <a:p>
              <a:pPr defTabSz="171399">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latin typeface="Century Gothic" panose="020B0502020202020204" pitchFamily="34" charset="0"/>
              </a:endParaRPr>
            </a:p>
          </p:txBody>
        </p:sp>
      </p:grpSp>
      <p:grpSp>
        <p:nvGrpSpPr>
          <p:cNvPr id="21" name="Grupo 20"/>
          <p:cNvGrpSpPr/>
          <p:nvPr/>
        </p:nvGrpSpPr>
        <p:grpSpPr>
          <a:xfrm>
            <a:off x="2548275" y="1065841"/>
            <a:ext cx="4729790" cy="2030140"/>
            <a:chOff x="2548275" y="1065841"/>
            <a:chExt cx="4729790" cy="2030140"/>
          </a:xfrm>
        </p:grpSpPr>
        <p:grpSp>
          <p:nvGrpSpPr>
            <p:cNvPr id="8" name="Grupo 7"/>
            <p:cNvGrpSpPr/>
            <p:nvPr/>
          </p:nvGrpSpPr>
          <p:grpSpPr>
            <a:xfrm>
              <a:off x="2548275" y="1065841"/>
              <a:ext cx="4729790" cy="2030140"/>
              <a:chOff x="2548275" y="1960934"/>
              <a:chExt cx="4729790" cy="2030140"/>
            </a:xfrm>
          </p:grpSpPr>
          <p:sp>
            <p:nvSpPr>
              <p:cNvPr id="168" name="Oval 18"/>
              <p:cNvSpPr/>
              <p:nvPr/>
            </p:nvSpPr>
            <p:spPr>
              <a:xfrm>
                <a:off x="6683229" y="1965504"/>
                <a:ext cx="594836" cy="594836"/>
              </a:xfrm>
              <a:prstGeom prst="ellipse">
                <a:avLst/>
              </a:prstGeom>
              <a:solidFill>
                <a:srgbClr val="DBDB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Century Gothic" panose="020B0502020202020204" pitchFamily="34" charset="0"/>
                </a:endParaRPr>
              </a:p>
            </p:txBody>
          </p:sp>
          <p:sp>
            <p:nvSpPr>
              <p:cNvPr id="173" name="Oval 3"/>
              <p:cNvSpPr/>
              <p:nvPr/>
            </p:nvSpPr>
            <p:spPr>
              <a:xfrm>
                <a:off x="6731086" y="2013361"/>
                <a:ext cx="499121" cy="499121"/>
              </a:xfrm>
              <a:prstGeom prst="ellipse">
                <a:avLst/>
              </a:prstGeom>
              <a:solidFill>
                <a:srgbClr val="8944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Century Gothic" panose="020B0502020202020204" pitchFamily="34" charset="0"/>
                </a:endParaRPr>
              </a:p>
            </p:txBody>
          </p:sp>
          <p:cxnSp>
            <p:nvCxnSpPr>
              <p:cNvPr id="181" name="Straight Connector 32"/>
              <p:cNvCxnSpPr/>
              <p:nvPr/>
            </p:nvCxnSpPr>
            <p:spPr>
              <a:xfrm flipH="1">
                <a:off x="2651382" y="2251705"/>
                <a:ext cx="3844852" cy="0"/>
              </a:xfrm>
              <a:prstGeom prst="line">
                <a:avLst/>
              </a:prstGeom>
              <a:ln w="3175">
                <a:solidFill>
                  <a:srgbClr val="6810B0"/>
                </a:solidFill>
                <a:headEnd type="oval"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191" name="Group 58"/>
              <p:cNvGrpSpPr/>
              <p:nvPr/>
            </p:nvGrpSpPr>
            <p:grpSpPr>
              <a:xfrm>
                <a:off x="2548275" y="1960934"/>
                <a:ext cx="4004237" cy="2030140"/>
                <a:chOff x="4198297" y="138830"/>
                <a:chExt cx="3600530" cy="2706853"/>
              </a:xfrm>
            </p:grpSpPr>
            <p:sp>
              <p:nvSpPr>
                <p:cNvPr id="192" name="TextBox 59"/>
                <p:cNvSpPr txBox="1"/>
                <p:nvPr/>
              </p:nvSpPr>
              <p:spPr>
                <a:xfrm>
                  <a:off x="6055312" y="138830"/>
                  <a:ext cx="1633381" cy="348813"/>
                </a:xfrm>
                <a:prstGeom prst="rect">
                  <a:avLst/>
                </a:prstGeom>
                <a:noFill/>
              </p:spPr>
              <p:txBody>
                <a:bodyPr wrap="none" rtlCol="0">
                  <a:spAutoFit/>
                </a:bodyPr>
                <a:lstStyle/>
                <a:p>
                  <a:r>
                    <a:rPr lang="es-EC" sz="1100" b="1" cap="all" dirty="0" smtClean="0">
                      <a:solidFill>
                        <a:srgbClr val="6810B0"/>
                      </a:solidFill>
                      <a:latin typeface="Century Gothic" panose="020B0502020202020204" pitchFamily="34" charset="0"/>
                    </a:rPr>
                    <a:t>Definición</a:t>
                  </a:r>
                  <a:r>
                    <a:rPr lang="en-US" sz="1100" b="1" cap="all" dirty="0" smtClean="0">
                      <a:solidFill>
                        <a:srgbClr val="6810B0"/>
                      </a:solidFill>
                      <a:latin typeface="Century Gothic" panose="020B0502020202020204" pitchFamily="34" charset="0"/>
                    </a:rPr>
                    <a:t> local – (5)</a:t>
                  </a:r>
                  <a:endParaRPr lang="en-US" sz="1100" b="1" cap="all" dirty="0">
                    <a:solidFill>
                      <a:srgbClr val="6810B0"/>
                    </a:solidFill>
                    <a:latin typeface="Century Gothic" panose="020B0502020202020204" pitchFamily="34" charset="0"/>
                  </a:endParaRPr>
                </a:p>
              </p:txBody>
            </p:sp>
            <p:sp>
              <p:nvSpPr>
                <p:cNvPr id="193" name="TextBox 60"/>
                <p:cNvSpPr txBox="1"/>
                <p:nvPr/>
              </p:nvSpPr>
              <p:spPr>
                <a:xfrm>
                  <a:off x="4198297" y="588655"/>
                  <a:ext cx="3600530" cy="2257028"/>
                </a:xfrm>
                <a:prstGeom prst="rect">
                  <a:avLst/>
                </a:prstGeom>
                <a:noFill/>
              </p:spPr>
              <p:txBody>
                <a:bodyPr wrap="square" rtlCol="0">
                  <a:spAutoFit/>
                </a:bodyPr>
                <a:lstStyle/>
                <a:p>
                  <a:pPr hangingPunct="0">
                    <a:spcAft>
                      <a:spcPts val="600"/>
                    </a:spcAft>
                  </a:pPr>
                  <a:r>
                    <a:rPr lang="es-EC" sz="1100" b="1" kern="0" cap="small" dirty="0">
                      <a:solidFill>
                        <a:srgbClr val="6810B0"/>
                      </a:solidFill>
                      <a:latin typeface="Century Gothic" panose="020B0502020202020204" pitchFamily="34" charset="0"/>
                      <a:ea typeface="Times New Roman" panose="02020603050405020304" pitchFamily="18" charset="0"/>
                    </a:rPr>
                    <a:t>CÓDIGO MUNICIPAL Título II, Del Espacio Público, </a:t>
                  </a:r>
                  <a:r>
                    <a:rPr lang="es-EC" sz="1100" b="1" kern="0" cap="small" dirty="0" smtClean="0">
                      <a:solidFill>
                        <a:srgbClr val="6810B0"/>
                      </a:solidFill>
                      <a:latin typeface="Century Gothic" panose="020B0502020202020204" pitchFamily="34" charset="0"/>
                      <a:ea typeface="Times New Roman" panose="02020603050405020304" pitchFamily="18" charset="0"/>
                    </a:rPr>
                    <a:t>Cap. </a:t>
                  </a:r>
                  <a:r>
                    <a:rPr lang="es-EC" sz="1100" b="1" kern="0" cap="small" dirty="0">
                      <a:solidFill>
                        <a:srgbClr val="6810B0"/>
                      </a:solidFill>
                      <a:latin typeface="Century Gothic" panose="020B0502020202020204" pitchFamily="34" charset="0"/>
                      <a:ea typeface="Times New Roman" panose="02020603050405020304" pitchFamily="18" charset="0"/>
                    </a:rPr>
                    <a:t>I</a:t>
                  </a:r>
                  <a:endParaRPr lang="es-EC" sz="1100" b="1" kern="0" dirty="0">
                    <a:solidFill>
                      <a:srgbClr val="6810B0"/>
                    </a:solidFill>
                    <a:latin typeface="Century Gothic" panose="020B0502020202020204" pitchFamily="34" charset="0"/>
                    <a:ea typeface="Times New Roman" panose="02020603050405020304" pitchFamily="18" charset="0"/>
                  </a:endParaRPr>
                </a:p>
                <a:p>
                  <a:pPr algn="just">
                    <a:spcAft>
                      <a:spcPts val="600"/>
                    </a:spcAft>
                  </a:pPr>
                  <a:r>
                    <a:rPr lang="es-ES" sz="1100" b="1" dirty="0">
                      <a:latin typeface="Century Gothic" panose="020B0502020202020204" pitchFamily="34" charset="0"/>
                      <a:ea typeface="Times New Roman" panose="02020603050405020304" pitchFamily="18" charset="0"/>
                      <a:cs typeface="Times New Roman" panose="02020603050405020304" pitchFamily="18" charset="0"/>
                    </a:rPr>
                    <a:t>Artículo IV.6.95</a:t>
                  </a:r>
                  <a:r>
                    <a:rPr lang="es-EC" sz="1100" b="1" dirty="0">
                      <a:latin typeface="Century Gothic" panose="020B0502020202020204" pitchFamily="34" charset="0"/>
                      <a:ea typeface="Times New Roman" panose="02020603050405020304" pitchFamily="18" charset="0"/>
                    </a:rPr>
                    <a:t>.</a:t>
                  </a:r>
                  <a:r>
                    <a:rPr lang="es-ES_tradnl" sz="1100" b="1" dirty="0">
                      <a:latin typeface="Century Gothic" panose="020B0502020202020204" pitchFamily="34" charset="0"/>
                      <a:ea typeface="Times New Roman" panose="02020603050405020304" pitchFamily="18" charset="0"/>
                      <a:cs typeface="Arial" panose="020B0604020202020204" pitchFamily="34" charset="0"/>
                    </a:rPr>
                    <a:t>- </a:t>
                  </a:r>
                  <a:r>
                    <a:rPr lang="es-ES_tradnl" sz="1100" dirty="0">
                      <a:latin typeface="Century Gothic" panose="020B0502020202020204" pitchFamily="34" charset="0"/>
                      <a:ea typeface="Times New Roman" panose="02020603050405020304" pitchFamily="18" charset="0"/>
                    </a:rPr>
                    <a:t> </a:t>
                  </a:r>
                  <a:r>
                    <a:rPr lang="es-ES" sz="1100" b="1" dirty="0">
                      <a:latin typeface="Century Gothic" panose="020B0502020202020204" pitchFamily="34" charset="0"/>
                      <a:ea typeface="Times New Roman" panose="02020603050405020304" pitchFamily="18" charset="0"/>
                    </a:rPr>
                    <a:t>Definición.- </a:t>
                  </a:r>
                  <a:r>
                    <a:rPr lang="es-ES" sz="1100" dirty="0">
                      <a:latin typeface="Century Gothic" panose="020B0502020202020204" pitchFamily="34" charset="0"/>
                      <a:ea typeface="Times New Roman" panose="02020603050405020304" pitchFamily="18" charset="0"/>
                    </a:rPr>
                    <a:t>El espacio público constituye el espacio físico aéreo, en superficie o subsuelo que constituye el escenario de la interacción social cotidiana y en cuyo contexto los ciudadanos ejercen su derecho a la ciudad. Incorporará elementos urbanísticos, arquitectónicos, paisajísticos y naturales, y permitirá  la relación e integración de las áreas, y equipamientos del Distrito Metropolitano de Quito.</a:t>
                  </a:r>
                  <a:endParaRPr lang="es-EC" sz="1100" dirty="0">
                    <a:latin typeface="Century Gothic" panose="020B0502020202020204" pitchFamily="34" charset="0"/>
                    <a:ea typeface="Times New Roman" panose="02020603050405020304" pitchFamily="18" charset="0"/>
                  </a:endParaRPr>
                </a:p>
              </p:txBody>
            </p:sp>
          </p:grpSp>
        </p:grpSp>
        <p:sp>
          <p:nvSpPr>
            <p:cNvPr id="206" name="Shape 2587"/>
            <p:cNvSpPr/>
            <p:nvPr/>
          </p:nvSpPr>
          <p:spPr>
            <a:xfrm>
              <a:off x="6890704" y="1251071"/>
              <a:ext cx="208786" cy="208786"/>
            </a:xfrm>
            <a:custGeom>
              <a:avLst/>
              <a:gdLst/>
              <a:ahLst/>
              <a:cxnLst>
                <a:cxn ang="0">
                  <a:pos x="wd2" y="hd2"/>
                </a:cxn>
                <a:cxn ang="5400000">
                  <a:pos x="wd2" y="hd2"/>
                </a:cxn>
                <a:cxn ang="10800000">
                  <a:pos x="wd2" y="hd2"/>
                </a:cxn>
                <a:cxn ang="16200000">
                  <a:pos x="wd2" y="hd2"/>
                </a:cxn>
              </a:cxnLst>
              <a:rect l="0" t="0" r="r" b="b"/>
              <a:pathLst>
                <a:path w="21600" h="21600" extrusionOk="0">
                  <a:moveTo>
                    <a:pt x="12281" y="19846"/>
                  </a:moveTo>
                  <a:lnTo>
                    <a:pt x="9413" y="12882"/>
                  </a:lnTo>
                  <a:lnTo>
                    <a:pt x="19655" y="2640"/>
                  </a:lnTo>
                  <a:cubicBezTo>
                    <a:pt x="19655" y="2640"/>
                    <a:pt x="12281" y="19846"/>
                    <a:pt x="12281" y="19846"/>
                  </a:cubicBezTo>
                  <a:close/>
                  <a:moveTo>
                    <a:pt x="1755" y="9320"/>
                  </a:moveTo>
                  <a:lnTo>
                    <a:pt x="18960" y="1945"/>
                  </a:lnTo>
                  <a:lnTo>
                    <a:pt x="8719" y="12187"/>
                  </a:lnTo>
                  <a:cubicBezTo>
                    <a:pt x="8719" y="12187"/>
                    <a:pt x="1755" y="9320"/>
                    <a:pt x="1755" y="9320"/>
                  </a:cubicBezTo>
                  <a:close/>
                  <a:moveTo>
                    <a:pt x="21600" y="491"/>
                  </a:moveTo>
                  <a:cubicBezTo>
                    <a:pt x="21600" y="220"/>
                    <a:pt x="21380" y="0"/>
                    <a:pt x="21109" y="0"/>
                  </a:cubicBezTo>
                  <a:cubicBezTo>
                    <a:pt x="21034" y="0"/>
                    <a:pt x="20964" y="20"/>
                    <a:pt x="20900" y="52"/>
                  </a:cubicBezTo>
                  <a:lnTo>
                    <a:pt x="20898" y="48"/>
                  </a:lnTo>
                  <a:lnTo>
                    <a:pt x="302" y="8875"/>
                  </a:lnTo>
                  <a:cubicBezTo>
                    <a:pt x="301" y="8875"/>
                    <a:pt x="299" y="8876"/>
                    <a:pt x="297" y="8877"/>
                  </a:cubicBezTo>
                  <a:lnTo>
                    <a:pt x="280" y="8885"/>
                  </a:lnTo>
                  <a:lnTo>
                    <a:pt x="281" y="8887"/>
                  </a:lnTo>
                  <a:cubicBezTo>
                    <a:pt x="116" y="8967"/>
                    <a:pt x="0" y="9132"/>
                    <a:pt x="0" y="9327"/>
                  </a:cubicBezTo>
                  <a:cubicBezTo>
                    <a:pt x="0" y="9550"/>
                    <a:pt x="151" y="9731"/>
                    <a:pt x="355" y="9791"/>
                  </a:cubicBezTo>
                  <a:lnTo>
                    <a:pt x="353" y="9799"/>
                  </a:lnTo>
                  <a:lnTo>
                    <a:pt x="8462" y="13138"/>
                  </a:lnTo>
                  <a:lnTo>
                    <a:pt x="11801" y="21248"/>
                  </a:lnTo>
                  <a:lnTo>
                    <a:pt x="11809" y="21245"/>
                  </a:lnTo>
                  <a:cubicBezTo>
                    <a:pt x="11869" y="21449"/>
                    <a:pt x="12050" y="21600"/>
                    <a:pt x="12273" y="21600"/>
                  </a:cubicBezTo>
                  <a:cubicBezTo>
                    <a:pt x="12468" y="21600"/>
                    <a:pt x="12634" y="21484"/>
                    <a:pt x="12713" y="21319"/>
                  </a:cubicBezTo>
                  <a:lnTo>
                    <a:pt x="12716" y="21320"/>
                  </a:lnTo>
                  <a:lnTo>
                    <a:pt x="12723" y="21303"/>
                  </a:lnTo>
                  <a:cubicBezTo>
                    <a:pt x="12724" y="21301"/>
                    <a:pt x="12725" y="21300"/>
                    <a:pt x="12725" y="21298"/>
                  </a:cubicBezTo>
                  <a:lnTo>
                    <a:pt x="21553" y="702"/>
                  </a:lnTo>
                  <a:lnTo>
                    <a:pt x="21547" y="699"/>
                  </a:lnTo>
                  <a:cubicBezTo>
                    <a:pt x="21578" y="636"/>
                    <a:pt x="21600" y="567"/>
                    <a:pt x="21600" y="491"/>
                  </a:cubicBezTo>
                  <a:moveTo>
                    <a:pt x="7855" y="16200"/>
                  </a:moveTo>
                  <a:cubicBezTo>
                    <a:pt x="7719" y="16200"/>
                    <a:pt x="7596" y="16255"/>
                    <a:pt x="7507" y="16344"/>
                  </a:cubicBezTo>
                  <a:lnTo>
                    <a:pt x="6035" y="17817"/>
                  </a:lnTo>
                  <a:cubicBezTo>
                    <a:pt x="5946" y="17905"/>
                    <a:pt x="5891" y="18029"/>
                    <a:pt x="5891" y="18164"/>
                  </a:cubicBezTo>
                  <a:cubicBezTo>
                    <a:pt x="5891" y="18435"/>
                    <a:pt x="6111" y="18655"/>
                    <a:pt x="6382" y="18655"/>
                  </a:cubicBezTo>
                  <a:cubicBezTo>
                    <a:pt x="6517" y="18655"/>
                    <a:pt x="6640" y="18600"/>
                    <a:pt x="6729" y="18511"/>
                  </a:cubicBezTo>
                  <a:lnTo>
                    <a:pt x="8202" y="17038"/>
                  </a:lnTo>
                  <a:cubicBezTo>
                    <a:pt x="8291" y="16950"/>
                    <a:pt x="8345" y="16827"/>
                    <a:pt x="8345" y="16691"/>
                  </a:cubicBezTo>
                  <a:cubicBezTo>
                    <a:pt x="8345" y="16420"/>
                    <a:pt x="8126" y="16200"/>
                    <a:pt x="7855" y="16200"/>
                  </a:cubicBezTo>
                  <a:moveTo>
                    <a:pt x="7855" y="14237"/>
                  </a:moveTo>
                  <a:cubicBezTo>
                    <a:pt x="7855" y="13966"/>
                    <a:pt x="7635" y="13745"/>
                    <a:pt x="7364" y="13745"/>
                  </a:cubicBezTo>
                  <a:cubicBezTo>
                    <a:pt x="7228" y="13745"/>
                    <a:pt x="7105" y="13801"/>
                    <a:pt x="7017" y="13889"/>
                  </a:cubicBezTo>
                  <a:lnTo>
                    <a:pt x="2107" y="18798"/>
                  </a:lnTo>
                  <a:cubicBezTo>
                    <a:pt x="2019" y="18888"/>
                    <a:pt x="1964" y="19011"/>
                    <a:pt x="1964" y="19145"/>
                  </a:cubicBezTo>
                  <a:cubicBezTo>
                    <a:pt x="1964" y="19417"/>
                    <a:pt x="2184" y="19636"/>
                    <a:pt x="2455" y="19636"/>
                  </a:cubicBezTo>
                  <a:cubicBezTo>
                    <a:pt x="2590" y="19636"/>
                    <a:pt x="2713" y="19582"/>
                    <a:pt x="2802" y="19493"/>
                  </a:cubicBezTo>
                  <a:lnTo>
                    <a:pt x="7711" y="14583"/>
                  </a:lnTo>
                  <a:cubicBezTo>
                    <a:pt x="7800" y="14495"/>
                    <a:pt x="7855" y="14372"/>
                    <a:pt x="7855" y="14237"/>
                  </a:cubicBezTo>
                  <a:moveTo>
                    <a:pt x="4765" y="14583"/>
                  </a:moveTo>
                  <a:lnTo>
                    <a:pt x="5256" y="14093"/>
                  </a:lnTo>
                  <a:cubicBezTo>
                    <a:pt x="5345" y="14004"/>
                    <a:pt x="5400" y="13881"/>
                    <a:pt x="5400" y="13745"/>
                  </a:cubicBezTo>
                  <a:cubicBezTo>
                    <a:pt x="5400" y="13475"/>
                    <a:pt x="5180" y="13255"/>
                    <a:pt x="4909" y="13255"/>
                  </a:cubicBezTo>
                  <a:cubicBezTo>
                    <a:pt x="4774" y="13255"/>
                    <a:pt x="4651" y="13310"/>
                    <a:pt x="4562" y="13398"/>
                  </a:cubicBezTo>
                  <a:lnTo>
                    <a:pt x="4071" y="13889"/>
                  </a:lnTo>
                  <a:cubicBezTo>
                    <a:pt x="3982" y="13979"/>
                    <a:pt x="3927" y="14101"/>
                    <a:pt x="3927" y="14237"/>
                  </a:cubicBezTo>
                  <a:cubicBezTo>
                    <a:pt x="3927" y="14507"/>
                    <a:pt x="4147" y="14727"/>
                    <a:pt x="4418" y="14727"/>
                  </a:cubicBezTo>
                  <a:cubicBezTo>
                    <a:pt x="4554" y="14727"/>
                    <a:pt x="4676" y="14673"/>
                    <a:pt x="4765" y="14583"/>
                  </a:cubicBezTo>
                </a:path>
              </a:pathLst>
            </a:custGeom>
            <a:solidFill>
              <a:schemeClr val="bg1"/>
            </a:solidFill>
            <a:ln w="12700">
              <a:miter lim="400000"/>
            </a:ln>
          </p:spPr>
          <p:txBody>
            <a:bodyPr lIns="14284" tIns="14284" rIns="14284" bIns="14284" anchor="ctr"/>
            <a:lstStyle/>
            <a:p>
              <a:pPr defTabSz="171399">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latin typeface="Century Gothic" panose="020B0502020202020204" pitchFamily="34" charset="0"/>
              </a:endParaRPr>
            </a:p>
          </p:txBody>
        </p:sp>
      </p:grpSp>
      <p:grpSp>
        <p:nvGrpSpPr>
          <p:cNvPr id="22" name="Grupo 21"/>
          <p:cNvGrpSpPr/>
          <p:nvPr/>
        </p:nvGrpSpPr>
        <p:grpSpPr>
          <a:xfrm>
            <a:off x="6683229" y="2451802"/>
            <a:ext cx="4929274" cy="1625607"/>
            <a:chOff x="6683229" y="2451802"/>
            <a:chExt cx="4929274" cy="1625607"/>
          </a:xfrm>
        </p:grpSpPr>
        <p:grpSp>
          <p:nvGrpSpPr>
            <p:cNvPr id="9" name="Grupo 8"/>
            <p:cNvGrpSpPr/>
            <p:nvPr/>
          </p:nvGrpSpPr>
          <p:grpSpPr>
            <a:xfrm>
              <a:off x="6683229" y="2451802"/>
              <a:ext cx="4929274" cy="1625607"/>
              <a:chOff x="6683229" y="2686933"/>
              <a:chExt cx="4929274" cy="1625607"/>
            </a:xfrm>
          </p:grpSpPr>
          <p:sp>
            <p:nvSpPr>
              <p:cNvPr id="169" name="Oval 19"/>
              <p:cNvSpPr/>
              <p:nvPr/>
            </p:nvSpPr>
            <p:spPr>
              <a:xfrm>
                <a:off x="6683229" y="2700053"/>
                <a:ext cx="594836" cy="594836"/>
              </a:xfrm>
              <a:prstGeom prst="ellipse">
                <a:avLst/>
              </a:prstGeom>
              <a:solidFill>
                <a:srgbClr val="DBDB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Century Gothic" panose="020B0502020202020204" pitchFamily="34" charset="0"/>
                </a:endParaRPr>
              </a:p>
            </p:txBody>
          </p:sp>
          <p:sp>
            <p:nvSpPr>
              <p:cNvPr id="174" name="Oval 4"/>
              <p:cNvSpPr/>
              <p:nvPr/>
            </p:nvSpPr>
            <p:spPr>
              <a:xfrm>
                <a:off x="6731086" y="2747910"/>
                <a:ext cx="499121" cy="49912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Century Gothic" panose="020B0502020202020204" pitchFamily="34" charset="0"/>
                </a:endParaRPr>
              </a:p>
            </p:txBody>
          </p:sp>
          <p:cxnSp>
            <p:nvCxnSpPr>
              <p:cNvPr id="178" name="Straight Connector 26"/>
              <p:cNvCxnSpPr/>
              <p:nvPr/>
            </p:nvCxnSpPr>
            <p:spPr>
              <a:xfrm>
                <a:off x="7465059" y="2997470"/>
                <a:ext cx="4147444" cy="0"/>
              </a:xfrm>
              <a:prstGeom prst="line">
                <a:avLst/>
              </a:prstGeom>
              <a:ln w="3175">
                <a:solidFill>
                  <a:schemeClr val="accent4"/>
                </a:solidFill>
                <a:headEnd type="oval"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185" name="Group 52"/>
              <p:cNvGrpSpPr/>
              <p:nvPr/>
            </p:nvGrpSpPr>
            <p:grpSpPr>
              <a:xfrm>
                <a:off x="7571400" y="2686933"/>
                <a:ext cx="4041103" cy="1625607"/>
                <a:chOff x="4655840" y="93431"/>
                <a:chExt cx="3633679" cy="2167477"/>
              </a:xfrm>
            </p:grpSpPr>
            <p:sp>
              <p:nvSpPr>
                <p:cNvPr id="186" name="TextBox 53"/>
                <p:cNvSpPr txBox="1"/>
                <p:nvPr/>
              </p:nvSpPr>
              <p:spPr>
                <a:xfrm>
                  <a:off x="4655840" y="93431"/>
                  <a:ext cx="3148281" cy="348813"/>
                </a:xfrm>
                <a:prstGeom prst="rect">
                  <a:avLst/>
                </a:prstGeom>
                <a:noFill/>
              </p:spPr>
              <p:txBody>
                <a:bodyPr wrap="none" rtlCol="0">
                  <a:spAutoFit/>
                </a:bodyPr>
                <a:lstStyle/>
                <a:p>
                  <a:r>
                    <a:rPr lang="en-US" sz="1100" b="1" cap="all" dirty="0" smtClean="0">
                      <a:solidFill>
                        <a:schemeClr val="accent4">
                          <a:lumMod val="75000"/>
                        </a:schemeClr>
                      </a:solidFill>
                      <a:latin typeface="Century Gothic" panose="020B0502020202020204" pitchFamily="34" charset="0"/>
                    </a:rPr>
                    <a:t>ADMINISTRACIÓN Y GESTIÓN PARQUES </a:t>
                  </a:r>
                  <a:r>
                    <a:rPr lang="en-US" sz="1100" b="1" cap="all" dirty="0" err="1" smtClean="0">
                      <a:solidFill>
                        <a:schemeClr val="accent4">
                          <a:lumMod val="75000"/>
                        </a:schemeClr>
                      </a:solidFill>
                      <a:latin typeface="Century Gothic" panose="020B0502020202020204" pitchFamily="34" charset="0"/>
                    </a:rPr>
                    <a:t>menores</a:t>
                  </a:r>
                  <a:endParaRPr lang="en-US" sz="1100" b="1" cap="all" dirty="0">
                    <a:solidFill>
                      <a:schemeClr val="accent4">
                        <a:lumMod val="75000"/>
                      </a:schemeClr>
                    </a:solidFill>
                    <a:latin typeface="Century Gothic" panose="020B0502020202020204" pitchFamily="34" charset="0"/>
                  </a:endParaRPr>
                </a:p>
              </p:txBody>
            </p:sp>
            <p:sp>
              <p:nvSpPr>
                <p:cNvPr id="187" name="TextBox 54"/>
                <p:cNvSpPr txBox="1"/>
                <p:nvPr/>
              </p:nvSpPr>
              <p:spPr>
                <a:xfrm>
                  <a:off x="4655840" y="588655"/>
                  <a:ext cx="3633679" cy="1672253"/>
                </a:xfrm>
                <a:prstGeom prst="rect">
                  <a:avLst/>
                </a:prstGeom>
                <a:noFill/>
              </p:spPr>
              <p:txBody>
                <a:bodyPr wrap="square" rtlCol="0">
                  <a:spAutoFit/>
                </a:bodyPr>
                <a:lstStyle/>
                <a:p>
                  <a:pPr algn="just"/>
                  <a:r>
                    <a:rPr lang="es-ES" sz="1200" b="1" kern="0" cap="small" dirty="0">
                      <a:solidFill>
                        <a:schemeClr val="accent4">
                          <a:lumMod val="75000"/>
                        </a:schemeClr>
                      </a:solidFill>
                      <a:latin typeface="Century Gothic" panose="020B0502020202020204" pitchFamily="34" charset="0"/>
                      <a:ea typeface="Times New Roman" panose="02020603050405020304" pitchFamily="18" charset="0"/>
                    </a:rPr>
                    <a:t>Administraciones </a:t>
                  </a:r>
                  <a:r>
                    <a:rPr lang="es-ES" sz="1200" b="1" kern="0" cap="small" dirty="0" smtClean="0">
                      <a:solidFill>
                        <a:schemeClr val="accent4">
                          <a:lumMod val="75000"/>
                        </a:schemeClr>
                      </a:solidFill>
                      <a:latin typeface="Century Gothic" panose="020B0502020202020204" pitchFamily="34" charset="0"/>
                      <a:ea typeface="Times New Roman" panose="02020603050405020304" pitchFamily="18" charset="0"/>
                    </a:rPr>
                    <a:t>zonales</a:t>
                  </a:r>
                </a:p>
                <a:p>
                  <a:pPr algn="just"/>
                  <a:r>
                    <a:rPr lang="es-EC" sz="1100" b="1" dirty="0" smtClean="0">
                      <a:solidFill>
                        <a:schemeClr val="bg2">
                          <a:lumMod val="50000"/>
                        </a:schemeClr>
                      </a:solidFill>
                      <a:latin typeface="Century Gothic" panose="020B0502020202020204" pitchFamily="34" charset="0"/>
                      <a:ea typeface="Times New Roman" panose="02020603050405020304" pitchFamily="18" charset="0"/>
                    </a:rPr>
                    <a:t>Resolución </a:t>
                  </a:r>
                  <a:r>
                    <a:rPr lang="es-EC" sz="1100" b="1" dirty="0">
                      <a:solidFill>
                        <a:schemeClr val="bg2">
                          <a:lumMod val="50000"/>
                        </a:schemeClr>
                      </a:solidFill>
                      <a:latin typeface="Century Gothic" panose="020B0502020202020204" pitchFamily="34" charset="0"/>
                      <a:ea typeface="Times New Roman" panose="02020603050405020304" pitchFamily="18" charset="0"/>
                    </a:rPr>
                    <a:t>Nro. </a:t>
                  </a:r>
                  <a:r>
                    <a:rPr lang="es-EC" sz="1100" b="1" dirty="0" smtClean="0">
                      <a:solidFill>
                        <a:schemeClr val="bg2">
                          <a:lumMod val="50000"/>
                        </a:schemeClr>
                      </a:solidFill>
                      <a:latin typeface="Century Gothic" panose="020B0502020202020204" pitchFamily="34" charset="0"/>
                      <a:ea typeface="Times New Roman" panose="02020603050405020304" pitchFamily="18" charset="0"/>
                    </a:rPr>
                    <a:t>C0076, Concejo Metropolitano</a:t>
                  </a:r>
                </a:p>
                <a:p>
                  <a:pPr algn="just"/>
                  <a:r>
                    <a:rPr lang="es-EC" sz="1050" dirty="0" smtClean="0">
                      <a:latin typeface="Century Gothic" panose="020B0502020202020204" pitchFamily="34" charset="0"/>
                      <a:ea typeface="Times New Roman" panose="02020603050405020304" pitchFamily="18" charset="0"/>
                    </a:rPr>
                    <a:t>Ámbito </a:t>
                  </a:r>
                  <a:r>
                    <a:rPr lang="es-EC" sz="1050" dirty="0">
                      <a:latin typeface="Century Gothic" panose="020B0502020202020204" pitchFamily="34" charset="0"/>
                      <a:ea typeface="Times New Roman" panose="02020603050405020304" pitchFamily="18" charset="0"/>
                    </a:rPr>
                    <a:t>de Parques y Jardines: “1. Ejecutar los programas y proyectos definidos por la Dirección Metropolitana de Planificación Territorial; y, 2. Realizar el control y mantenimiento de parques, jardines, parterres y espacios deportivos y de recreación dentro de la jurisdicción zonal”</a:t>
                  </a:r>
                  <a:endParaRPr lang="en-US" sz="1050" dirty="0">
                    <a:latin typeface="Century Gothic" panose="020B0502020202020204" pitchFamily="34" charset="0"/>
                    <a:ea typeface="Times New Roman" panose="02020603050405020304" pitchFamily="18" charset="0"/>
                  </a:endParaRPr>
                </a:p>
              </p:txBody>
            </p:sp>
          </p:grpSp>
        </p:grpSp>
        <p:sp>
          <p:nvSpPr>
            <p:cNvPr id="207" name="Shape 2604"/>
            <p:cNvSpPr/>
            <p:nvPr/>
          </p:nvSpPr>
          <p:spPr>
            <a:xfrm>
              <a:off x="6876626" y="2655224"/>
              <a:ext cx="226589" cy="185390"/>
            </a:xfrm>
            <a:custGeom>
              <a:avLst/>
              <a:gdLst/>
              <a:ahLst/>
              <a:cxnLst>
                <a:cxn ang="0">
                  <a:pos x="wd2" y="hd2"/>
                </a:cxn>
                <a:cxn ang="5400000">
                  <a:pos x="wd2" y="hd2"/>
                </a:cxn>
                <a:cxn ang="10800000">
                  <a:pos x="wd2" y="hd2"/>
                </a:cxn>
                <a:cxn ang="16200000">
                  <a:pos x="wd2" y="hd2"/>
                </a:cxn>
              </a:cxnLst>
              <a:rect l="0" t="0" r="r" b="b"/>
              <a:pathLst>
                <a:path w="21600" h="21600" extrusionOk="0">
                  <a:moveTo>
                    <a:pt x="20618" y="9600"/>
                  </a:moveTo>
                  <a:lnTo>
                    <a:pt x="17673" y="9600"/>
                  </a:lnTo>
                  <a:lnTo>
                    <a:pt x="17673" y="8400"/>
                  </a:lnTo>
                  <a:cubicBezTo>
                    <a:pt x="17673" y="7738"/>
                    <a:pt x="17233" y="7200"/>
                    <a:pt x="16691" y="7200"/>
                  </a:cubicBezTo>
                  <a:lnTo>
                    <a:pt x="14727" y="7200"/>
                  </a:lnTo>
                  <a:cubicBezTo>
                    <a:pt x="14186" y="7200"/>
                    <a:pt x="13745" y="7738"/>
                    <a:pt x="13745" y="8400"/>
                  </a:cubicBezTo>
                  <a:lnTo>
                    <a:pt x="13745" y="9600"/>
                  </a:lnTo>
                  <a:lnTo>
                    <a:pt x="7855" y="9600"/>
                  </a:lnTo>
                  <a:lnTo>
                    <a:pt x="7855" y="8400"/>
                  </a:lnTo>
                  <a:cubicBezTo>
                    <a:pt x="7855" y="7738"/>
                    <a:pt x="7414" y="7200"/>
                    <a:pt x="6873" y="7200"/>
                  </a:cubicBezTo>
                  <a:lnTo>
                    <a:pt x="4909" y="7200"/>
                  </a:lnTo>
                  <a:cubicBezTo>
                    <a:pt x="4367" y="7200"/>
                    <a:pt x="3927" y="7738"/>
                    <a:pt x="3927" y="8400"/>
                  </a:cubicBezTo>
                  <a:lnTo>
                    <a:pt x="3927" y="9600"/>
                  </a:lnTo>
                  <a:lnTo>
                    <a:pt x="982" y="9600"/>
                  </a:lnTo>
                  <a:lnTo>
                    <a:pt x="982" y="3601"/>
                  </a:lnTo>
                  <a:lnTo>
                    <a:pt x="20618" y="3601"/>
                  </a:lnTo>
                  <a:cubicBezTo>
                    <a:pt x="20618" y="3601"/>
                    <a:pt x="20618" y="9600"/>
                    <a:pt x="20618" y="9600"/>
                  </a:cubicBezTo>
                  <a:close/>
                  <a:moveTo>
                    <a:pt x="14727" y="8400"/>
                  </a:moveTo>
                  <a:lnTo>
                    <a:pt x="16691" y="8400"/>
                  </a:lnTo>
                  <a:lnTo>
                    <a:pt x="16691" y="12001"/>
                  </a:lnTo>
                  <a:lnTo>
                    <a:pt x="14727" y="12001"/>
                  </a:lnTo>
                  <a:cubicBezTo>
                    <a:pt x="14727" y="12001"/>
                    <a:pt x="14727" y="8400"/>
                    <a:pt x="14727" y="8400"/>
                  </a:cubicBezTo>
                  <a:close/>
                  <a:moveTo>
                    <a:pt x="4909" y="8400"/>
                  </a:moveTo>
                  <a:lnTo>
                    <a:pt x="6873" y="8400"/>
                  </a:lnTo>
                  <a:lnTo>
                    <a:pt x="6873" y="12001"/>
                  </a:lnTo>
                  <a:lnTo>
                    <a:pt x="4909" y="12001"/>
                  </a:lnTo>
                  <a:cubicBezTo>
                    <a:pt x="4909" y="12001"/>
                    <a:pt x="4909" y="8400"/>
                    <a:pt x="4909" y="8400"/>
                  </a:cubicBezTo>
                  <a:close/>
                  <a:moveTo>
                    <a:pt x="19636" y="20400"/>
                  </a:moveTo>
                  <a:lnTo>
                    <a:pt x="1964" y="20400"/>
                  </a:lnTo>
                  <a:lnTo>
                    <a:pt x="1964" y="10800"/>
                  </a:lnTo>
                  <a:lnTo>
                    <a:pt x="3927" y="10800"/>
                  </a:lnTo>
                  <a:lnTo>
                    <a:pt x="3927" y="12001"/>
                  </a:lnTo>
                  <a:cubicBezTo>
                    <a:pt x="3927" y="12662"/>
                    <a:pt x="4367" y="13200"/>
                    <a:pt x="4909" y="13200"/>
                  </a:cubicBezTo>
                  <a:lnTo>
                    <a:pt x="6873" y="13200"/>
                  </a:lnTo>
                  <a:cubicBezTo>
                    <a:pt x="7414" y="13200"/>
                    <a:pt x="7855" y="12662"/>
                    <a:pt x="7855" y="12001"/>
                  </a:cubicBezTo>
                  <a:lnTo>
                    <a:pt x="7855" y="10800"/>
                  </a:lnTo>
                  <a:lnTo>
                    <a:pt x="13745" y="10800"/>
                  </a:lnTo>
                  <a:lnTo>
                    <a:pt x="13745" y="12001"/>
                  </a:lnTo>
                  <a:cubicBezTo>
                    <a:pt x="13745" y="12662"/>
                    <a:pt x="14186" y="13200"/>
                    <a:pt x="14727" y="13200"/>
                  </a:cubicBezTo>
                  <a:lnTo>
                    <a:pt x="16691" y="13200"/>
                  </a:lnTo>
                  <a:cubicBezTo>
                    <a:pt x="17233" y="13200"/>
                    <a:pt x="17673" y="12662"/>
                    <a:pt x="17673" y="12001"/>
                  </a:cubicBezTo>
                  <a:lnTo>
                    <a:pt x="17673" y="10800"/>
                  </a:lnTo>
                  <a:lnTo>
                    <a:pt x="19636" y="10800"/>
                  </a:lnTo>
                  <a:cubicBezTo>
                    <a:pt x="19636" y="10800"/>
                    <a:pt x="19636" y="20400"/>
                    <a:pt x="19636" y="20400"/>
                  </a:cubicBezTo>
                  <a:close/>
                  <a:moveTo>
                    <a:pt x="8836" y="1200"/>
                  </a:moveTo>
                  <a:lnTo>
                    <a:pt x="12764" y="1200"/>
                  </a:lnTo>
                  <a:cubicBezTo>
                    <a:pt x="13305" y="1200"/>
                    <a:pt x="13745" y="1738"/>
                    <a:pt x="13745" y="2400"/>
                  </a:cubicBezTo>
                  <a:lnTo>
                    <a:pt x="7855" y="2400"/>
                  </a:lnTo>
                  <a:cubicBezTo>
                    <a:pt x="7855" y="1738"/>
                    <a:pt x="8295" y="1200"/>
                    <a:pt x="8836" y="1200"/>
                  </a:cubicBezTo>
                  <a:moveTo>
                    <a:pt x="20618" y="2400"/>
                  </a:moveTo>
                  <a:lnTo>
                    <a:pt x="14727" y="2400"/>
                  </a:lnTo>
                  <a:cubicBezTo>
                    <a:pt x="14727" y="1075"/>
                    <a:pt x="13848" y="0"/>
                    <a:pt x="12764" y="0"/>
                  </a:cubicBezTo>
                  <a:lnTo>
                    <a:pt x="8836" y="0"/>
                  </a:lnTo>
                  <a:cubicBezTo>
                    <a:pt x="7752" y="0"/>
                    <a:pt x="6873" y="1075"/>
                    <a:pt x="6873" y="2400"/>
                  </a:cubicBezTo>
                  <a:lnTo>
                    <a:pt x="982" y="2400"/>
                  </a:lnTo>
                  <a:cubicBezTo>
                    <a:pt x="440" y="2400"/>
                    <a:pt x="0" y="2938"/>
                    <a:pt x="0" y="3601"/>
                  </a:cubicBezTo>
                  <a:lnTo>
                    <a:pt x="0" y="9600"/>
                  </a:lnTo>
                  <a:cubicBezTo>
                    <a:pt x="0" y="10262"/>
                    <a:pt x="440" y="10800"/>
                    <a:pt x="982" y="10800"/>
                  </a:cubicBezTo>
                  <a:lnTo>
                    <a:pt x="982" y="20400"/>
                  </a:lnTo>
                  <a:cubicBezTo>
                    <a:pt x="982" y="21062"/>
                    <a:pt x="1422" y="21600"/>
                    <a:pt x="1964" y="21600"/>
                  </a:cubicBezTo>
                  <a:lnTo>
                    <a:pt x="19636" y="21600"/>
                  </a:lnTo>
                  <a:cubicBezTo>
                    <a:pt x="20178" y="21600"/>
                    <a:pt x="20618" y="21062"/>
                    <a:pt x="20618" y="20400"/>
                  </a:cubicBezTo>
                  <a:lnTo>
                    <a:pt x="20618" y="10800"/>
                  </a:lnTo>
                  <a:cubicBezTo>
                    <a:pt x="21160" y="10800"/>
                    <a:pt x="21600" y="10262"/>
                    <a:pt x="21600" y="9600"/>
                  </a:cubicBezTo>
                  <a:lnTo>
                    <a:pt x="21600" y="3601"/>
                  </a:lnTo>
                  <a:cubicBezTo>
                    <a:pt x="21600" y="2938"/>
                    <a:pt x="21160" y="2400"/>
                    <a:pt x="20618" y="2400"/>
                  </a:cubicBezTo>
                </a:path>
              </a:pathLst>
            </a:custGeom>
            <a:solidFill>
              <a:schemeClr val="bg1"/>
            </a:solidFill>
            <a:ln w="12700">
              <a:miter lim="400000"/>
            </a:ln>
          </p:spPr>
          <p:txBody>
            <a:bodyPr lIns="14284" tIns="14284" rIns="14284" bIns="14284" anchor="ctr"/>
            <a:lstStyle/>
            <a:p>
              <a:pPr defTabSz="171399">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latin typeface="Century Gothic" panose="020B0502020202020204" pitchFamily="34" charset="0"/>
              </a:endParaRPr>
            </a:p>
          </p:txBody>
        </p:sp>
      </p:grpSp>
      <p:grpSp>
        <p:nvGrpSpPr>
          <p:cNvPr id="23" name="Grupo 22"/>
          <p:cNvGrpSpPr/>
          <p:nvPr/>
        </p:nvGrpSpPr>
        <p:grpSpPr>
          <a:xfrm>
            <a:off x="6683229" y="4304328"/>
            <a:ext cx="5265743" cy="2199662"/>
            <a:chOff x="6683229" y="4304328"/>
            <a:chExt cx="5265743" cy="2199662"/>
          </a:xfrm>
        </p:grpSpPr>
        <p:grpSp>
          <p:nvGrpSpPr>
            <p:cNvPr id="10" name="Grupo 9"/>
            <p:cNvGrpSpPr/>
            <p:nvPr/>
          </p:nvGrpSpPr>
          <p:grpSpPr>
            <a:xfrm>
              <a:off x="6683229" y="4304328"/>
              <a:ext cx="5265743" cy="2199662"/>
              <a:chOff x="6683229" y="4025036"/>
              <a:chExt cx="5265743" cy="2199662"/>
            </a:xfrm>
          </p:grpSpPr>
          <p:sp>
            <p:nvSpPr>
              <p:cNvPr id="171" name="Oval 21"/>
              <p:cNvSpPr/>
              <p:nvPr/>
            </p:nvSpPr>
            <p:spPr>
              <a:xfrm>
                <a:off x="6683229" y="4166797"/>
                <a:ext cx="594836" cy="594836"/>
              </a:xfrm>
              <a:prstGeom prst="ellipse">
                <a:avLst/>
              </a:prstGeom>
              <a:solidFill>
                <a:srgbClr val="DBDB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Century Gothic" panose="020B0502020202020204" pitchFamily="34" charset="0"/>
                </a:endParaRPr>
              </a:p>
            </p:txBody>
          </p:sp>
          <p:sp>
            <p:nvSpPr>
              <p:cNvPr id="176" name="Oval 6"/>
              <p:cNvSpPr/>
              <p:nvPr/>
            </p:nvSpPr>
            <p:spPr>
              <a:xfrm>
                <a:off x="6731086" y="4214654"/>
                <a:ext cx="499121" cy="49912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Century Gothic" panose="020B0502020202020204" pitchFamily="34" charset="0"/>
                </a:endParaRPr>
              </a:p>
            </p:txBody>
          </p:sp>
          <p:cxnSp>
            <p:nvCxnSpPr>
              <p:cNvPr id="179" name="Straight Connector 27"/>
              <p:cNvCxnSpPr/>
              <p:nvPr/>
            </p:nvCxnSpPr>
            <p:spPr>
              <a:xfrm>
                <a:off x="7465059" y="4464214"/>
                <a:ext cx="4147444" cy="0"/>
              </a:xfrm>
              <a:prstGeom prst="line">
                <a:avLst/>
              </a:prstGeom>
              <a:ln w="3175">
                <a:solidFill>
                  <a:schemeClr val="accent6"/>
                </a:solidFill>
                <a:headEnd type="oval"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188" name="Group 55"/>
              <p:cNvGrpSpPr/>
              <p:nvPr/>
            </p:nvGrpSpPr>
            <p:grpSpPr>
              <a:xfrm>
                <a:off x="7527625" y="4025036"/>
                <a:ext cx="4421347" cy="2199662"/>
                <a:chOff x="4564941" y="-76939"/>
                <a:chExt cx="3975589" cy="2932881"/>
              </a:xfrm>
            </p:grpSpPr>
            <p:sp>
              <p:nvSpPr>
                <p:cNvPr id="189" name="TextBox 56"/>
                <p:cNvSpPr txBox="1"/>
                <p:nvPr/>
              </p:nvSpPr>
              <p:spPr>
                <a:xfrm>
                  <a:off x="4604299" y="-76939"/>
                  <a:ext cx="3724838" cy="574516"/>
                </a:xfrm>
                <a:prstGeom prst="rect">
                  <a:avLst/>
                </a:prstGeom>
                <a:noFill/>
              </p:spPr>
              <p:txBody>
                <a:bodyPr wrap="none" rtlCol="0">
                  <a:spAutoFit/>
                </a:bodyPr>
                <a:lstStyle/>
                <a:p>
                  <a:r>
                    <a:rPr lang="en-US" sz="1100" b="1" cap="all" dirty="0" smtClean="0">
                      <a:solidFill>
                        <a:schemeClr val="accent6"/>
                      </a:solidFill>
                      <a:latin typeface="Century Gothic" panose="020B0502020202020204" pitchFamily="34" charset="0"/>
                    </a:rPr>
                    <a:t>ADMINISTRACIÓN y GESTIÓN</a:t>
                  </a:r>
                  <a:endParaRPr lang="en-US" sz="1100" b="1" cap="all" dirty="0">
                    <a:solidFill>
                      <a:schemeClr val="accent6"/>
                    </a:solidFill>
                    <a:latin typeface="Century Gothic" panose="020B0502020202020204" pitchFamily="34" charset="0"/>
                  </a:endParaRPr>
                </a:p>
                <a:p>
                  <a:r>
                    <a:rPr lang="en-US" sz="1100" b="1" cap="all" dirty="0">
                      <a:solidFill>
                        <a:schemeClr val="accent6"/>
                      </a:solidFill>
                      <a:latin typeface="Century Gothic" panose="020B0502020202020204" pitchFamily="34" charset="0"/>
                    </a:rPr>
                    <a:t>PARQUES DE ESCALA </a:t>
                  </a:r>
                  <a:r>
                    <a:rPr lang="en-US" sz="1100" b="1" cap="all" dirty="0" smtClean="0">
                      <a:solidFill>
                        <a:schemeClr val="accent6"/>
                      </a:solidFill>
                      <a:latin typeface="Century Gothic" panose="020B0502020202020204" pitchFamily="34" charset="0"/>
                    </a:rPr>
                    <a:t>METROPOLITANA </a:t>
                  </a:r>
                  <a:r>
                    <a:rPr lang="en-US" sz="1100" b="1" cap="all" dirty="0">
                      <a:solidFill>
                        <a:schemeClr val="accent6"/>
                      </a:solidFill>
                      <a:latin typeface="Century Gothic" panose="020B0502020202020204" pitchFamily="34" charset="0"/>
                    </a:rPr>
                    <a:t>Y ESPACIOS VERDES</a:t>
                  </a:r>
                </a:p>
              </p:txBody>
            </p:sp>
            <p:sp>
              <p:nvSpPr>
                <p:cNvPr id="190" name="TextBox 57"/>
                <p:cNvSpPr txBox="1"/>
                <p:nvPr/>
              </p:nvSpPr>
              <p:spPr>
                <a:xfrm>
                  <a:off x="4564941" y="588655"/>
                  <a:ext cx="3975589" cy="2267287"/>
                </a:xfrm>
                <a:prstGeom prst="rect">
                  <a:avLst/>
                </a:prstGeom>
                <a:noFill/>
              </p:spPr>
              <p:txBody>
                <a:bodyPr wrap="square" rtlCol="0">
                  <a:spAutoFit/>
                </a:bodyPr>
                <a:lstStyle/>
                <a:p>
                  <a:pPr algn="just">
                    <a:spcAft>
                      <a:spcPts val="600"/>
                    </a:spcAft>
                  </a:pPr>
                  <a:r>
                    <a:rPr lang="es-EC" sz="1050" b="1" kern="0" cap="small" dirty="0" smtClean="0">
                      <a:solidFill>
                        <a:schemeClr val="accent6"/>
                      </a:solidFill>
                      <a:latin typeface="Century Gothic" panose="020B0502020202020204" pitchFamily="34" charset="0"/>
                      <a:ea typeface="Times New Roman" panose="02020603050405020304" pitchFamily="18" charset="0"/>
                    </a:rPr>
                    <a:t>EPMMOP – Gerencia de Administración de parques y espacios verdes</a:t>
                  </a:r>
                  <a:endParaRPr lang="es-EC" sz="1050" b="1" kern="0" cap="small" dirty="0">
                    <a:solidFill>
                      <a:schemeClr val="accent6"/>
                    </a:solidFill>
                    <a:latin typeface="Century Gothic" panose="020B0502020202020204" pitchFamily="34" charset="0"/>
                    <a:ea typeface="Times New Roman" panose="02020603050405020304" pitchFamily="18" charset="0"/>
                  </a:endParaRPr>
                </a:p>
                <a:p>
                  <a:pPr algn="just"/>
                  <a:r>
                    <a:rPr lang="es-ES" sz="1100" dirty="0" smtClean="0">
                      <a:latin typeface="Century Gothic" panose="020B0502020202020204" pitchFamily="34" charset="0"/>
                      <a:ea typeface="Times New Roman" panose="02020603050405020304" pitchFamily="18" charset="0"/>
                    </a:rPr>
                    <a:t>Diseño, </a:t>
                  </a:r>
                  <a:r>
                    <a:rPr lang="es-ES" sz="1100" dirty="0">
                      <a:latin typeface="Century Gothic" panose="020B0502020202020204" pitchFamily="34" charset="0"/>
                      <a:ea typeface="Times New Roman" panose="02020603050405020304" pitchFamily="18" charset="0"/>
                    </a:rPr>
                    <a:t>planificación, construcción y mantenimiento de los </a:t>
                  </a:r>
                  <a:r>
                    <a:rPr lang="es-ES" sz="1100" dirty="0" smtClean="0">
                      <a:latin typeface="Century Gothic" panose="020B0502020202020204" pitchFamily="34" charset="0"/>
                      <a:ea typeface="Times New Roman" panose="02020603050405020304" pitchFamily="18" charset="0"/>
                    </a:rPr>
                    <a:t>espacios verdes asociados a </a:t>
                  </a:r>
                  <a:r>
                    <a:rPr lang="es-ES" sz="1100" dirty="0">
                      <a:latin typeface="Century Gothic" panose="020B0502020202020204" pitchFamily="34" charset="0"/>
                      <a:ea typeface="Times New Roman" panose="02020603050405020304" pitchFamily="18" charset="0"/>
                    </a:rPr>
                    <a:t>la infraestructura </a:t>
                  </a:r>
                  <a:r>
                    <a:rPr lang="es-ES" sz="1100" dirty="0" smtClean="0">
                      <a:latin typeface="Century Gothic" panose="020B0502020202020204" pitchFamily="34" charset="0"/>
                      <a:ea typeface="Times New Roman" panose="02020603050405020304" pitchFamily="18" charset="0"/>
                    </a:rPr>
                    <a:t>vial, parques de escala metropolitana y parques de escala menor (en base a priorización).</a:t>
                  </a:r>
                </a:p>
                <a:p>
                  <a:pPr algn="just"/>
                  <a:endParaRPr lang="es-ES" sz="1100" dirty="0">
                    <a:latin typeface="Century Gothic" panose="020B0502020202020204" pitchFamily="34" charset="0"/>
                    <a:ea typeface="Times New Roman" panose="02020603050405020304" pitchFamily="18" charset="0"/>
                  </a:endParaRPr>
                </a:p>
                <a:p>
                  <a:pPr algn="just"/>
                  <a:r>
                    <a:rPr lang="es-ES" sz="1100" dirty="0">
                      <a:latin typeface="Century Gothic" panose="020B0502020202020204" pitchFamily="34" charset="0"/>
                      <a:ea typeface="Times New Roman" panose="02020603050405020304" pitchFamily="18" charset="0"/>
                    </a:rPr>
                    <a:t>Producción vegetal, </a:t>
                  </a:r>
                  <a:r>
                    <a:rPr lang="es-ES" sz="1100" dirty="0" smtClean="0">
                      <a:latin typeface="Century Gothic" panose="020B0502020202020204" pitchFamily="34" charset="0"/>
                      <a:ea typeface="Times New Roman" panose="02020603050405020304" pitchFamily="18" charset="0"/>
                    </a:rPr>
                    <a:t>forestación y mantenimiento </a:t>
                  </a:r>
                  <a:r>
                    <a:rPr lang="es-ES" sz="1100" dirty="0">
                      <a:latin typeface="Century Gothic" panose="020B0502020202020204" pitchFamily="34" charset="0"/>
                      <a:ea typeface="Times New Roman" panose="02020603050405020304" pitchFamily="18" charset="0"/>
                    </a:rPr>
                    <a:t>del arbolado </a:t>
                  </a:r>
                  <a:r>
                    <a:rPr lang="es-ES" sz="1100" dirty="0" smtClean="0">
                      <a:latin typeface="Century Gothic" panose="020B0502020202020204" pitchFamily="34" charset="0"/>
                      <a:ea typeface="Times New Roman" panose="02020603050405020304" pitchFamily="18" charset="0"/>
                    </a:rPr>
                    <a:t>urbano y jardines.</a:t>
                  </a:r>
                  <a:endParaRPr lang="es-ES" sz="1100" dirty="0">
                    <a:latin typeface="Century Gothic" panose="020B0502020202020204" pitchFamily="34" charset="0"/>
                    <a:ea typeface="Times New Roman" panose="02020603050405020304" pitchFamily="18" charset="0"/>
                  </a:endParaRPr>
                </a:p>
                <a:p>
                  <a:pPr algn="just"/>
                  <a:endParaRPr lang="es-ES" sz="1200" dirty="0">
                    <a:latin typeface="Century Gothic" panose="020B0502020202020204" pitchFamily="34" charset="0"/>
                    <a:ea typeface="Times New Roman" panose="02020603050405020304" pitchFamily="18" charset="0"/>
                  </a:endParaRPr>
                </a:p>
              </p:txBody>
            </p:sp>
          </p:grpSp>
        </p:grpSp>
        <p:sp>
          <p:nvSpPr>
            <p:cNvPr id="208" name="Freeform 528"/>
            <p:cNvSpPr/>
            <p:nvPr/>
          </p:nvSpPr>
          <p:spPr>
            <a:xfrm>
              <a:off x="6871040" y="4588704"/>
              <a:ext cx="221417" cy="283009"/>
            </a:xfrm>
            <a:custGeom>
              <a:avLst/>
              <a:gdLst/>
              <a:ahLst/>
              <a:cxnLst/>
              <a:rect l="l" t="t" r="r" b="b"/>
              <a:pathLst>
                <a:path w="394958" h="504825">
                  <a:moveTo>
                    <a:pt x="181141" y="0"/>
                  </a:moveTo>
                  <a:cubicBezTo>
                    <a:pt x="194851" y="4695"/>
                    <a:pt x="206823" y="10470"/>
                    <a:pt x="217059" y="17325"/>
                  </a:cubicBezTo>
                  <a:cubicBezTo>
                    <a:pt x="227294" y="24180"/>
                    <a:pt x="235229" y="31364"/>
                    <a:pt x="240863" y="38876"/>
                  </a:cubicBezTo>
                  <a:cubicBezTo>
                    <a:pt x="246498" y="46388"/>
                    <a:pt x="251005" y="54370"/>
                    <a:pt x="254385" y="62821"/>
                  </a:cubicBezTo>
                  <a:cubicBezTo>
                    <a:pt x="257767" y="71273"/>
                    <a:pt x="259690" y="79630"/>
                    <a:pt x="260160" y="87894"/>
                  </a:cubicBezTo>
                  <a:cubicBezTo>
                    <a:pt x="260630" y="96157"/>
                    <a:pt x="260583" y="104186"/>
                    <a:pt x="260020" y="111980"/>
                  </a:cubicBezTo>
                  <a:cubicBezTo>
                    <a:pt x="259456" y="119774"/>
                    <a:pt x="258235" y="126957"/>
                    <a:pt x="256357" y="133531"/>
                  </a:cubicBezTo>
                  <a:cubicBezTo>
                    <a:pt x="254479" y="140104"/>
                    <a:pt x="252695" y="145926"/>
                    <a:pt x="251005" y="150997"/>
                  </a:cubicBezTo>
                  <a:cubicBezTo>
                    <a:pt x="249315" y="156068"/>
                    <a:pt x="247718" y="160012"/>
                    <a:pt x="246216" y="162829"/>
                  </a:cubicBezTo>
                  <a:lnTo>
                    <a:pt x="244244" y="167054"/>
                  </a:lnTo>
                  <a:cubicBezTo>
                    <a:pt x="244432" y="167993"/>
                    <a:pt x="244526" y="172735"/>
                    <a:pt x="244526" y="181281"/>
                  </a:cubicBezTo>
                  <a:cubicBezTo>
                    <a:pt x="244526" y="189826"/>
                    <a:pt x="244432" y="196540"/>
                    <a:pt x="244244" y="201423"/>
                  </a:cubicBezTo>
                  <a:cubicBezTo>
                    <a:pt x="244807" y="200108"/>
                    <a:pt x="245746" y="198371"/>
                    <a:pt x="247061" y="196211"/>
                  </a:cubicBezTo>
                  <a:cubicBezTo>
                    <a:pt x="248376" y="194051"/>
                    <a:pt x="251239" y="190014"/>
                    <a:pt x="255653" y="184098"/>
                  </a:cubicBezTo>
                  <a:cubicBezTo>
                    <a:pt x="260066" y="178182"/>
                    <a:pt x="264809" y="172735"/>
                    <a:pt x="269880" y="167758"/>
                  </a:cubicBezTo>
                  <a:cubicBezTo>
                    <a:pt x="274950" y="162782"/>
                    <a:pt x="281618" y="157570"/>
                    <a:pt x="289881" y="152124"/>
                  </a:cubicBezTo>
                  <a:cubicBezTo>
                    <a:pt x="298145" y="146677"/>
                    <a:pt x="306738" y="142499"/>
                    <a:pt x="315657" y="139587"/>
                  </a:cubicBezTo>
                  <a:cubicBezTo>
                    <a:pt x="324579" y="136677"/>
                    <a:pt x="335095" y="135315"/>
                    <a:pt x="347210" y="135503"/>
                  </a:cubicBezTo>
                  <a:cubicBezTo>
                    <a:pt x="359323" y="135691"/>
                    <a:pt x="371765" y="137944"/>
                    <a:pt x="384536" y="142264"/>
                  </a:cubicBezTo>
                  <a:cubicBezTo>
                    <a:pt x="384160" y="156913"/>
                    <a:pt x="382141" y="170200"/>
                    <a:pt x="378478" y="182126"/>
                  </a:cubicBezTo>
                  <a:cubicBezTo>
                    <a:pt x="374817" y="194051"/>
                    <a:pt x="370122" y="203864"/>
                    <a:pt x="364393" y="211564"/>
                  </a:cubicBezTo>
                  <a:cubicBezTo>
                    <a:pt x="358666" y="219265"/>
                    <a:pt x="352139" y="225979"/>
                    <a:pt x="344814" y="231707"/>
                  </a:cubicBezTo>
                  <a:cubicBezTo>
                    <a:pt x="337490" y="237435"/>
                    <a:pt x="329836" y="241708"/>
                    <a:pt x="321855" y="244525"/>
                  </a:cubicBezTo>
                  <a:cubicBezTo>
                    <a:pt x="313874" y="247342"/>
                    <a:pt x="305939" y="249595"/>
                    <a:pt x="298050" y="251286"/>
                  </a:cubicBezTo>
                  <a:cubicBezTo>
                    <a:pt x="290163" y="252976"/>
                    <a:pt x="282650" y="253868"/>
                    <a:pt x="275514" y="253962"/>
                  </a:cubicBezTo>
                  <a:cubicBezTo>
                    <a:pt x="268377" y="254056"/>
                    <a:pt x="262038" y="253962"/>
                    <a:pt x="256498" y="253680"/>
                  </a:cubicBezTo>
                  <a:cubicBezTo>
                    <a:pt x="250958" y="253399"/>
                    <a:pt x="246592" y="252976"/>
                    <a:pt x="243398" y="252413"/>
                  </a:cubicBezTo>
                  <a:lnTo>
                    <a:pt x="238610" y="251567"/>
                  </a:lnTo>
                  <a:cubicBezTo>
                    <a:pt x="234290" y="279175"/>
                    <a:pt x="227435" y="305750"/>
                    <a:pt x="218045" y="331291"/>
                  </a:cubicBezTo>
                  <a:cubicBezTo>
                    <a:pt x="219172" y="329977"/>
                    <a:pt x="220862" y="328239"/>
                    <a:pt x="223115" y="326080"/>
                  </a:cubicBezTo>
                  <a:cubicBezTo>
                    <a:pt x="225369" y="323920"/>
                    <a:pt x="230018" y="320070"/>
                    <a:pt x="237060" y="314530"/>
                  </a:cubicBezTo>
                  <a:cubicBezTo>
                    <a:pt x="244103" y="308990"/>
                    <a:pt x="251380" y="304059"/>
                    <a:pt x="258893" y="299740"/>
                  </a:cubicBezTo>
                  <a:cubicBezTo>
                    <a:pt x="266405" y="295420"/>
                    <a:pt x="275748" y="291476"/>
                    <a:pt x="286923" y="287908"/>
                  </a:cubicBezTo>
                  <a:cubicBezTo>
                    <a:pt x="298097" y="284340"/>
                    <a:pt x="309131" y="282462"/>
                    <a:pt x="320023" y="282274"/>
                  </a:cubicBezTo>
                  <a:cubicBezTo>
                    <a:pt x="330917" y="282086"/>
                    <a:pt x="343031" y="284293"/>
                    <a:pt x="356365" y="288894"/>
                  </a:cubicBezTo>
                  <a:cubicBezTo>
                    <a:pt x="369699" y="293495"/>
                    <a:pt x="382564" y="300773"/>
                    <a:pt x="394958" y="310727"/>
                  </a:cubicBezTo>
                  <a:cubicBezTo>
                    <a:pt x="388949" y="325751"/>
                    <a:pt x="381812" y="338710"/>
                    <a:pt x="373549" y="349603"/>
                  </a:cubicBezTo>
                  <a:cubicBezTo>
                    <a:pt x="365286" y="360495"/>
                    <a:pt x="356740" y="368806"/>
                    <a:pt x="347913" y="374534"/>
                  </a:cubicBezTo>
                  <a:cubicBezTo>
                    <a:pt x="339086" y="380262"/>
                    <a:pt x="329790" y="384629"/>
                    <a:pt x="320023" y="387633"/>
                  </a:cubicBezTo>
                  <a:cubicBezTo>
                    <a:pt x="310258" y="390639"/>
                    <a:pt x="300727" y="392000"/>
                    <a:pt x="291430" y="391718"/>
                  </a:cubicBezTo>
                  <a:cubicBezTo>
                    <a:pt x="282134" y="391437"/>
                    <a:pt x="273072" y="390639"/>
                    <a:pt x="264246" y="389324"/>
                  </a:cubicBezTo>
                  <a:cubicBezTo>
                    <a:pt x="255419" y="388009"/>
                    <a:pt x="247296" y="385943"/>
                    <a:pt x="239877" y="383126"/>
                  </a:cubicBezTo>
                  <a:cubicBezTo>
                    <a:pt x="232460" y="380309"/>
                    <a:pt x="225933" y="377727"/>
                    <a:pt x="220299" y="375379"/>
                  </a:cubicBezTo>
                  <a:cubicBezTo>
                    <a:pt x="214665" y="373031"/>
                    <a:pt x="210345" y="370919"/>
                    <a:pt x="207340" y="369041"/>
                  </a:cubicBezTo>
                  <a:lnTo>
                    <a:pt x="202551" y="366223"/>
                  </a:lnTo>
                  <a:cubicBezTo>
                    <a:pt x="181329" y="409043"/>
                    <a:pt x="154143" y="442802"/>
                    <a:pt x="120996" y="467498"/>
                  </a:cubicBezTo>
                  <a:cubicBezTo>
                    <a:pt x="87848" y="492195"/>
                    <a:pt x="51742" y="504637"/>
                    <a:pt x="12678" y="504825"/>
                  </a:cubicBezTo>
                  <a:cubicBezTo>
                    <a:pt x="9109" y="504825"/>
                    <a:pt x="6105" y="503604"/>
                    <a:pt x="3663" y="501163"/>
                  </a:cubicBezTo>
                  <a:cubicBezTo>
                    <a:pt x="1221" y="498721"/>
                    <a:pt x="0" y="495716"/>
                    <a:pt x="0" y="492148"/>
                  </a:cubicBezTo>
                  <a:cubicBezTo>
                    <a:pt x="0" y="488580"/>
                    <a:pt x="1221" y="485622"/>
                    <a:pt x="3663" y="483274"/>
                  </a:cubicBezTo>
                  <a:cubicBezTo>
                    <a:pt x="6105" y="480927"/>
                    <a:pt x="9109" y="479753"/>
                    <a:pt x="12678" y="479753"/>
                  </a:cubicBezTo>
                  <a:cubicBezTo>
                    <a:pt x="45168" y="479565"/>
                    <a:pt x="75452" y="469470"/>
                    <a:pt x="103530" y="449469"/>
                  </a:cubicBezTo>
                  <a:cubicBezTo>
                    <a:pt x="131607" y="429467"/>
                    <a:pt x="155223" y="401813"/>
                    <a:pt x="174379" y="366505"/>
                  </a:cubicBezTo>
                  <a:cubicBezTo>
                    <a:pt x="167619" y="369135"/>
                    <a:pt x="160858" y="371294"/>
                    <a:pt x="154096" y="372985"/>
                  </a:cubicBezTo>
                  <a:cubicBezTo>
                    <a:pt x="147336" y="374675"/>
                    <a:pt x="139541" y="375896"/>
                    <a:pt x="130715" y="376647"/>
                  </a:cubicBezTo>
                  <a:cubicBezTo>
                    <a:pt x="121888" y="377398"/>
                    <a:pt x="113342" y="377163"/>
                    <a:pt x="105079" y="375942"/>
                  </a:cubicBezTo>
                  <a:cubicBezTo>
                    <a:pt x="96815" y="374722"/>
                    <a:pt x="88083" y="372045"/>
                    <a:pt x="78880" y="367914"/>
                  </a:cubicBezTo>
                  <a:cubicBezTo>
                    <a:pt x="69677" y="363782"/>
                    <a:pt x="61039" y="358242"/>
                    <a:pt x="52963" y="351293"/>
                  </a:cubicBezTo>
                  <a:cubicBezTo>
                    <a:pt x="44887" y="344344"/>
                    <a:pt x="36952" y="334954"/>
                    <a:pt x="29158" y="323122"/>
                  </a:cubicBezTo>
                  <a:cubicBezTo>
                    <a:pt x="21364" y="311290"/>
                    <a:pt x="14368" y="297580"/>
                    <a:pt x="8172" y="281992"/>
                  </a:cubicBezTo>
                  <a:cubicBezTo>
                    <a:pt x="29581" y="273165"/>
                    <a:pt x="49676" y="267813"/>
                    <a:pt x="68456" y="265935"/>
                  </a:cubicBezTo>
                  <a:cubicBezTo>
                    <a:pt x="87238" y="264056"/>
                    <a:pt x="102966" y="264761"/>
                    <a:pt x="115643" y="268047"/>
                  </a:cubicBezTo>
                  <a:cubicBezTo>
                    <a:pt x="128320" y="271334"/>
                    <a:pt x="140011" y="276640"/>
                    <a:pt x="150716" y="283964"/>
                  </a:cubicBezTo>
                  <a:cubicBezTo>
                    <a:pt x="161421" y="291289"/>
                    <a:pt x="169732" y="298519"/>
                    <a:pt x="175648" y="305656"/>
                  </a:cubicBezTo>
                  <a:cubicBezTo>
                    <a:pt x="181564" y="312793"/>
                    <a:pt x="186869" y="320493"/>
                    <a:pt x="191564" y="328756"/>
                  </a:cubicBezTo>
                  <a:cubicBezTo>
                    <a:pt x="201518" y="304153"/>
                    <a:pt x="208936" y="276827"/>
                    <a:pt x="213819" y="246778"/>
                  </a:cubicBezTo>
                  <a:cubicBezTo>
                    <a:pt x="212505" y="246966"/>
                    <a:pt x="210814" y="247201"/>
                    <a:pt x="208748" y="247483"/>
                  </a:cubicBezTo>
                  <a:cubicBezTo>
                    <a:pt x="206683" y="247764"/>
                    <a:pt x="202316" y="247999"/>
                    <a:pt x="195649" y="248187"/>
                  </a:cubicBezTo>
                  <a:cubicBezTo>
                    <a:pt x="188982" y="248375"/>
                    <a:pt x="182456" y="248328"/>
                    <a:pt x="176070" y="248046"/>
                  </a:cubicBezTo>
                  <a:cubicBezTo>
                    <a:pt x="169685" y="247764"/>
                    <a:pt x="162031" y="246825"/>
                    <a:pt x="153110" y="245229"/>
                  </a:cubicBezTo>
                  <a:cubicBezTo>
                    <a:pt x="144190" y="243633"/>
                    <a:pt x="135879" y="241473"/>
                    <a:pt x="128179" y="238750"/>
                  </a:cubicBezTo>
                  <a:cubicBezTo>
                    <a:pt x="120479" y="236026"/>
                    <a:pt x="112591" y="232035"/>
                    <a:pt x="104516" y="226777"/>
                  </a:cubicBezTo>
                  <a:cubicBezTo>
                    <a:pt x="96440" y="221518"/>
                    <a:pt x="89396" y="215415"/>
                    <a:pt x="83387" y="208466"/>
                  </a:cubicBezTo>
                  <a:cubicBezTo>
                    <a:pt x="77378" y="201517"/>
                    <a:pt x="72260" y="192643"/>
                    <a:pt x="68034" y="181844"/>
                  </a:cubicBezTo>
                  <a:cubicBezTo>
                    <a:pt x="63808" y="171045"/>
                    <a:pt x="61133" y="159073"/>
                    <a:pt x="60005" y="145926"/>
                  </a:cubicBezTo>
                  <a:cubicBezTo>
                    <a:pt x="73152" y="140667"/>
                    <a:pt x="85687" y="137240"/>
                    <a:pt x="97614" y="135644"/>
                  </a:cubicBezTo>
                  <a:cubicBezTo>
                    <a:pt x="109539" y="134047"/>
                    <a:pt x="120103" y="134141"/>
                    <a:pt x="129306" y="135925"/>
                  </a:cubicBezTo>
                  <a:cubicBezTo>
                    <a:pt x="138509" y="137709"/>
                    <a:pt x="147148" y="140526"/>
                    <a:pt x="155223" y="144377"/>
                  </a:cubicBezTo>
                  <a:cubicBezTo>
                    <a:pt x="163299" y="148227"/>
                    <a:pt x="170201" y="152922"/>
                    <a:pt x="175929" y="158462"/>
                  </a:cubicBezTo>
                  <a:cubicBezTo>
                    <a:pt x="181657" y="164003"/>
                    <a:pt x="186916" y="169731"/>
                    <a:pt x="191704" y="175647"/>
                  </a:cubicBezTo>
                  <a:cubicBezTo>
                    <a:pt x="196494" y="181563"/>
                    <a:pt x="200438" y="187478"/>
                    <a:pt x="203537" y="193394"/>
                  </a:cubicBezTo>
                  <a:cubicBezTo>
                    <a:pt x="206635" y="199310"/>
                    <a:pt x="209218" y="204569"/>
                    <a:pt x="211284" y="209170"/>
                  </a:cubicBezTo>
                  <a:cubicBezTo>
                    <a:pt x="213350" y="213771"/>
                    <a:pt x="214851" y="217480"/>
                    <a:pt x="215791" y="220297"/>
                  </a:cubicBezTo>
                  <a:lnTo>
                    <a:pt x="216917" y="224805"/>
                  </a:lnTo>
                  <a:cubicBezTo>
                    <a:pt x="219172" y="201892"/>
                    <a:pt x="220299" y="183581"/>
                    <a:pt x="220299" y="169871"/>
                  </a:cubicBezTo>
                  <a:cubicBezTo>
                    <a:pt x="218796" y="168745"/>
                    <a:pt x="216777" y="167242"/>
                    <a:pt x="214241" y="165364"/>
                  </a:cubicBezTo>
                  <a:cubicBezTo>
                    <a:pt x="211706" y="163486"/>
                    <a:pt x="207105" y="159307"/>
                    <a:pt x="200438" y="152828"/>
                  </a:cubicBezTo>
                  <a:cubicBezTo>
                    <a:pt x="193770" y="146349"/>
                    <a:pt x="187808" y="139634"/>
                    <a:pt x="182550" y="132686"/>
                  </a:cubicBezTo>
                  <a:cubicBezTo>
                    <a:pt x="177291" y="125737"/>
                    <a:pt x="172220" y="117004"/>
                    <a:pt x="167337" y="106487"/>
                  </a:cubicBezTo>
                  <a:cubicBezTo>
                    <a:pt x="162454" y="95969"/>
                    <a:pt x="159356" y="85405"/>
                    <a:pt x="158041" y="74794"/>
                  </a:cubicBezTo>
                  <a:cubicBezTo>
                    <a:pt x="156725" y="64183"/>
                    <a:pt x="157853" y="52257"/>
                    <a:pt x="161421" y="39017"/>
                  </a:cubicBezTo>
                  <a:cubicBezTo>
                    <a:pt x="164990" y="25777"/>
                    <a:pt x="171563" y="12771"/>
                    <a:pt x="18114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Century Gothic" panose="020B0502020202020204" pitchFamily="34" charset="0"/>
              </a:endParaRPr>
            </a:p>
          </p:txBody>
        </p:sp>
      </p:grpSp>
    </p:spTree>
    <p:extLst>
      <p:ext uri="{BB962C8B-B14F-4D97-AF65-F5344CB8AC3E}">
        <p14:creationId xmlns:p14="http://schemas.microsoft.com/office/powerpoint/2010/main" val="394820881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Imagen 45">
            <a:extLst>
              <a:ext uri="{FF2B5EF4-FFF2-40B4-BE49-F238E27FC236}">
                <a16:creationId xmlns:a16="http://schemas.microsoft.com/office/drawing/2014/main" id="{E75CB538-3F4C-46B9-86ED-E5154D5A6C20}"/>
              </a:ext>
            </a:extLst>
          </p:cNvPr>
          <p:cNvPicPr>
            <a:picLocks noChangeAspect="1"/>
          </p:cNvPicPr>
          <p:nvPr/>
        </p:nvPicPr>
        <p:blipFill>
          <a:blip r:embed="rId2">
            <a:duotone>
              <a:schemeClr val="accent6">
                <a:shade val="45000"/>
                <a:satMod val="135000"/>
              </a:schemeClr>
              <a:prstClr val="white"/>
            </a:duotone>
            <a:extLst>
              <a:ext uri="{BEBA8EAE-BF5A-486C-A8C5-ECC9F3942E4B}">
                <a14:imgProps xmlns:a14="http://schemas.microsoft.com/office/drawing/2010/main">
                  <a14:imgLayer r:embed="rId3">
                    <a14:imgEffect>
                      <a14:colorTemperature colorTemp="15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0" y="-1457"/>
            <a:ext cx="12192000" cy="6858000"/>
          </a:xfrm>
          <a:prstGeom prst="rect">
            <a:avLst/>
          </a:prstGeom>
          <a:effectLst/>
        </p:spPr>
      </p:pic>
      <p:pic>
        <p:nvPicPr>
          <p:cNvPr id="48" name="Gráfico 47">
            <a:extLst>
              <a:ext uri="{FF2B5EF4-FFF2-40B4-BE49-F238E27FC236}">
                <a16:creationId xmlns:a16="http://schemas.microsoft.com/office/drawing/2014/main" id="{F91CD457-E956-4879-A093-97D25627C9C1}"/>
              </a:ext>
            </a:extLst>
          </p:cNvPr>
          <p:cNvPicPr>
            <a:picLocks noChangeAspect="1"/>
          </p:cNvPicPr>
          <p:nvPr/>
        </p:nvPicPr>
        <p:blipFill>
          <a:blip r:embed="rId4">
            <a:duotone>
              <a:prstClr val="black"/>
              <a:schemeClr val="accent6">
                <a:tint val="45000"/>
                <a:satMod val="400000"/>
              </a:schemeClr>
            </a:duotone>
            <a:extLst>
              <a:ext uri="{BEBA8EAE-BF5A-486C-A8C5-ECC9F3942E4B}">
                <a14:imgProps xmlns:a14="http://schemas.microsoft.com/office/drawing/2010/main">
                  <a14:imgLayer r:embed="rId5">
                    <a14:imgEffect>
                      <a14:colorTemperature colorTemp="1500"/>
                    </a14:imgEffect>
                    <a14:imgEffect>
                      <a14:saturation sat="400000"/>
                    </a14:imgEffect>
                  </a14:imgLayer>
                </a14:imgProps>
              </a:ext>
              <a:ext uri="{96DAC541-7B7A-43D3-8B79-37D633B846F1}">
                <asvg:svgBlip xmlns="" xmlns:asvg="http://schemas.microsoft.com/office/drawing/2016/SVG/main" r:embed="rId6"/>
              </a:ext>
            </a:extLst>
          </a:blip>
          <a:stretch>
            <a:fillRect/>
          </a:stretch>
        </p:blipFill>
        <p:spPr>
          <a:xfrm>
            <a:off x="10018185" y="6206712"/>
            <a:ext cx="2055135" cy="603534"/>
          </a:xfrm>
          <a:prstGeom prst="rect">
            <a:avLst/>
          </a:prstGeom>
        </p:spPr>
      </p:pic>
      <p:sp>
        <p:nvSpPr>
          <p:cNvPr id="3" name="Rectángulo 2"/>
          <p:cNvSpPr/>
          <p:nvPr/>
        </p:nvSpPr>
        <p:spPr>
          <a:xfrm>
            <a:off x="2651382" y="6206712"/>
            <a:ext cx="4025643" cy="338554"/>
          </a:xfrm>
          <a:prstGeom prst="rect">
            <a:avLst/>
          </a:prstGeom>
          <a:noFill/>
        </p:spPr>
        <p:txBody>
          <a:bodyPr wrap="square" rtlCol="0">
            <a:spAutoFit/>
          </a:bodyPr>
          <a:lstStyle/>
          <a:p>
            <a:r>
              <a:rPr lang="es-ES" sz="1600" b="1" dirty="0" smtClean="0">
                <a:solidFill>
                  <a:schemeClr val="tx1">
                    <a:lumMod val="50000"/>
                    <a:lumOff val="50000"/>
                  </a:schemeClr>
                </a:solidFill>
                <a:latin typeface="Century Gothic" panose="020B0502020202020204" pitchFamily="34" charset="0"/>
              </a:rPr>
              <a:t>POLITICA LOCAL DEL ESPACIO PÚBLICO</a:t>
            </a:r>
            <a:endParaRPr lang="es-EC" sz="1600" b="1" dirty="0">
              <a:solidFill>
                <a:schemeClr val="tx1">
                  <a:lumMod val="50000"/>
                  <a:lumOff val="50000"/>
                </a:schemeClr>
              </a:solidFill>
              <a:latin typeface="Century Gothic" panose="020B0502020202020204" pitchFamily="34" charset="0"/>
            </a:endParaRPr>
          </a:p>
        </p:txBody>
      </p:sp>
      <p:sp>
        <p:nvSpPr>
          <p:cNvPr id="111" name="Rectángulo 110"/>
          <p:cNvSpPr/>
          <p:nvPr/>
        </p:nvSpPr>
        <p:spPr>
          <a:xfrm>
            <a:off x="0" y="2969111"/>
            <a:ext cx="2261881" cy="923330"/>
          </a:xfrm>
          <a:prstGeom prst="rect">
            <a:avLst/>
          </a:prstGeom>
          <a:noFill/>
        </p:spPr>
        <p:txBody>
          <a:bodyPr wrap="square" rtlCol="0">
            <a:spAutoFit/>
          </a:bodyPr>
          <a:lstStyle/>
          <a:p>
            <a:pPr algn="ctr"/>
            <a:r>
              <a:rPr lang="es-ES" b="1" dirty="0" smtClean="0">
                <a:solidFill>
                  <a:schemeClr val="bg1"/>
                </a:solidFill>
                <a:latin typeface="Century Gothic" panose="020B0502020202020204" pitchFamily="34" charset="0"/>
              </a:rPr>
              <a:t>GESTIÓN DEL ESPACIO PÚBLICO EN EL DMQ</a:t>
            </a:r>
          </a:p>
        </p:txBody>
      </p:sp>
      <p:sp>
        <p:nvSpPr>
          <p:cNvPr id="39" name="Rectángulo 3"/>
          <p:cNvSpPr/>
          <p:nvPr/>
        </p:nvSpPr>
        <p:spPr>
          <a:xfrm>
            <a:off x="7386785" y="3949767"/>
            <a:ext cx="4233715" cy="1815882"/>
          </a:xfrm>
          <a:prstGeom prst="rect">
            <a:avLst/>
          </a:prstGeom>
        </p:spPr>
        <p:txBody>
          <a:bodyPr wrap="square">
            <a:spAutoFit/>
          </a:bodyPr>
          <a:lstStyle/>
          <a:p>
            <a:pPr algn="just" fontAlgn="ctr"/>
            <a:r>
              <a:rPr lang="es-ES" sz="1400" i="1" dirty="0">
                <a:solidFill>
                  <a:schemeClr val="tx1">
                    <a:lumMod val="50000"/>
                    <a:lumOff val="50000"/>
                  </a:schemeClr>
                </a:solidFill>
                <a:latin typeface="Arial Narrow" panose="020B0606020202030204" pitchFamily="34" charset="0"/>
              </a:rPr>
              <a:t>“Promover la consolidación de un </a:t>
            </a:r>
            <a:r>
              <a:rPr lang="es-ES" sz="1400" b="1" i="1" dirty="0">
                <a:solidFill>
                  <a:schemeClr val="tx1">
                    <a:lumMod val="50000"/>
                    <a:lumOff val="50000"/>
                  </a:schemeClr>
                </a:solidFill>
                <a:latin typeface="Arial Narrow" panose="020B0606020202030204" pitchFamily="34" charset="0"/>
              </a:rPr>
              <a:t>Sistema de Espacios Públicos seguros</a:t>
            </a:r>
            <a:r>
              <a:rPr lang="es-ES" sz="1400" i="1" dirty="0">
                <a:solidFill>
                  <a:schemeClr val="tx1">
                    <a:lumMod val="50000"/>
                    <a:lumOff val="50000"/>
                  </a:schemeClr>
                </a:solidFill>
                <a:latin typeface="Arial Narrow" panose="020B0606020202030204" pitchFamily="34" charset="0"/>
              </a:rPr>
              <a:t>, integradores, accesibles, inclusivos, equitativos, dinámicos y verdes que fomenten el </a:t>
            </a:r>
            <a:r>
              <a:rPr lang="es-ES" sz="1400" b="1" i="1" dirty="0">
                <a:solidFill>
                  <a:schemeClr val="tx1">
                    <a:lumMod val="50000"/>
                    <a:lumOff val="50000"/>
                  </a:schemeClr>
                </a:solidFill>
                <a:latin typeface="Arial Narrow" panose="020B0606020202030204" pitchFamily="34" charset="0"/>
              </a:rPr>
              <a:t>desarrollo social y económico</a:t>
            </a:r>
            <a:r>
              <a:rPr lang="es-ES" sz="1400" i="1" dirty="0">
                <a:solidFill>
                  <a:schemeClr val="tx1">
                    <a:lumMod val="50000"/>
                    <a:lumOff val="50000"/>
                  </a:schemeClr>
                </a:solidFill>
                <a:latin typeface="Arial Narrow" panose="020B0606020202030204" pitchFamily="34" charset="0"/>
              </a:rPr>
              <a:t>, que sean multifuncionales, que se encuentren </a:t>
            </a:r>
            <a:r>
              <a:rPr lang="es-ES" sz="1400" b="1" i="1" dirty="0">
                <a:solidFill>
                  <a:schemeClr val="tx1">
                    <a:lumMod val="50000"/>
                    <a:lumOff val="50000"/>
                  </a:schemeClr>
                </a:solidFill>
                <a:latin typeface="Arial Narrow" panose="020B0606020202030204" pitchFamily="34" charset="0"/>
              </a:rPr>
              <a:t>articulados</a:t>
            </a:r>
            <a:r>
              <a:rPr lang="es-ES" sz="1400" i="1" dirty="0">
                <a:solidFill>
                  <a:schemeClr val="tx1">
                    <a:lumMod val="50000"/>
                    <a:lumOff val="50000"/>
                  </a:schemeClr>
                </a:solidFill>
                <a:latin typeface="Arial Narrow" panose="020B0606020202030204" pitchFamily="34" charset="0"/>
              </a:rPr>
              <a:t> física y funcionalmente entre ellos y con el entorno urbano y natural, que contribuyan a </a:t>
            </a:r>
            <a:r>
              <a:rPr lang="es-ES" sz="1400" b="1" i="1" dirty="0">
                <a:solidFill>
                  <a:schemeClr val="tx1">
                    <a:lumMod val="50000"/>
                    <a:lumOff val="50000"/>
                  </a:schemeClr>
                </a:solidFill>
                <a:latin typeface="Arial Narrow" panose="020B0606020202030204" pitchFamily="34" charset="0"/>
              </a:rPr>
              <a:t>mejorar calidad de vida </a:t>
            </a:r>
            <a:r>
              <a:rPr lang="es-ES" sz="1400" i="1" dirty="0">
                <a:solidFill>
                  <a:schemeClr val="tx1">
                    <a:lumMod val="50000"/>
                    <a:lumOff val="50000"/>
                  </a:schemeClr>
                </a:solidFill>
                <a:latin typeface="Arial Narrow" panose="020B0606020202030204" pitchFamily="34" charset="0"/>
              </a:rPr>
              <a:t>de los ciudadanos, la calidad ambiental, y al desarrollo y renovación de su entorno”</a:t>
            </a:r>
          </a:p>
        </p:txBody>
      </p:sp>
      <p:sp>
        <p:nvSpPr>
          <p:cNvPr id="40" name="CuadroTexto 7"/>
          <p:cNvSpPr txBox="1"/>
          <p:nvPr/>
        </p:nvSpPr>
        <p:spPr>
          <a:xfrm>
            <a:off x="7422770" y="3547431"/>
            <a:ext cx="4045330" cy="400110"/>
          </a:xfrm>
          <a:prstGeom prst="rect">
            <a:avLst/>
          </a:prstGeom>
          <a:noFill/>
        </p:spPr>
        <p:txBody>
          <a:bodyPr wrap="square" rtlCol="0">
            <a:spAutoFit/>
          </a:bodyPr>
          <a:lstStyle/>
          <a:p>
            <a:r>
              <a:rPr lang="es-ES" sz="2000" b="1" dirty="0" smtClean="0">
                <a:solidFill>
                  <a:schemeClr val="accent6">
                    <a:lumMod val="75000"/>
                  </a:schemeClr>
                </a:solidFill>
                <a:latin typeface="Arial Narrow" panose="020B0606020202030204" pitchFamily="34" charset="0"/>
              </a:rPr>
              <a:t>Política de Espacio Público en el DMQ </a:t>
            </a:r>
            <a:endParaRPr lang="es-ES_tradnl" sz="2000" b="1" dirty="0">
              <a:solidFill>
                <a:schemeClr val="accent6">
                  <a:lumMod val="75000"/>
                </a:schemeClr>
              </a:solidFill>
              <a:latin typeface="Arial Narrow" panose="020B0606020202030204" pitchFamily="34" charset="0"/>
            </a:endParaRPr>
          </a:p>
        </p:txBody>
      </p:sp>
      <p:pic>
        <p:nvPicPr>
          <p:cNvPr id="41" name="Imagen 40"/>
          <p:cNvPicPr>
            <a:picLocks noChangeAspect="1"/>
          </p:cNvPicPr>
          <p:nvPr/>
        </p:nvPicPr>
        <p:blipFill rotWithShape="1">
          <a:blip r:embed="rId7">
            <a:extLst>
              <a:ext uri="{28A0092B-C50C-407E-A947-70E740481C1C}">
                <a14:useLocalDpi xmlns:a14="http://schemas.microsoft.com/office/drawing/2010/main" val="0"/>
              </a:ext>
            </a:extLst>
          </a:blip>
          <a:srcRect t="23024"/>
          <a:stretch/>
        </p:blipFill>
        <p:spPr>
          <a:xfrm>
            <a:off x="2856534" y="3609974"/>
            <a:ext cx="4221564" cy="2085975"/>
          </a:xfrm>
          <a:prstGeom prst="rect">
            <a:avLst/>
          </a:prstGeom>
        </p:spPr>
      </p:pic>
      <p:grpSp>
        <p:nvGrpSpPr>
          <p:cNvPr id="42" name="Grupo 41"/>
          <p:cNvGrpSpPr/>
          <p:nvPr/>
        </p:nvGrpSpPr>
        <p:grpSpPr>
          <a:xfrm>
            <a:off x="7453460" y="371474"/>
            <a:ext cx="3176970" cy="2359549"/>
            <a:chOff x="4499991" y="854945"/>
            <a:chExt cx="4413887" cy="3312792"/>
          </a:xfrm>
        </p:grpSpPr>
        <p:pic>
          <p:nvPicPr>
            <p:cNvPr id="43" name="Imagen 4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499991" y="854945"/>
              <a:ext cx="4413887" cy="3312792"/>
            </a:xfrm>
            <a:prstGeom prst="rect">
              <a:avLst/>
            </a:prstGeom>
          </p:spPr>
        </p:pic>
        <p:pic>
          <p:nvPicPr>
            <p:cNvPr id="44" name="Imagen 4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868144" y="1786101"/>
              <a:ext cx="1283792" cy="1816760"/>
            </a:xfrm>
            <a:prstGeom prst="rect">
              <a:avLst/>
            </a:prstGeom>
          </p:spPr>
        </p:pic>
      </p:grpSp>
      <p:grpSp>
        <p:nvGrpSpPr>
          <p:cNvPr id="4" name="Grupo 3"/>
          <p:cNvGrpSpPr/>
          <p:nvPr/>
        </p:nvGrpSpPr>
        <p:grpSpPr>
          <a:xfrm>
            <a:off x="3923398" y="545643"/>
            <a:ext cx="3246625" cy="2215992"/>
            <a:chOff x="5185313" y="258283"/>
            <a:chExt cx="3246625" cy="2215992"/>
          </a:xfrm>
        </p:grpSpPr>
        <p:sp>
          <p:nvSpPr>
            <p:cNvPr id="52" name="Rectángulo 51"/>
            <p:cNvSpPr/>
            <p:nvPr/>
          </p:nvSpPr>
          <p:spPr>
            <a:xfrm>
              <a:off x="5227906" y="258283"/>
              <a:ext cx="3204032" cy="400110"/>
            </a:xfrm>
            <a:prstGeom prst="rect">
              <a:avLst/>
            </a:prstGeom>
          </p:spPr>
          <p:txBody>
            <a:bodyPr wrap="square">
              <a:spAutoFit/>
            </a:bodyPr>
            <a:lstStyle/>
            <a:p>
              <a:pPr algn="r"/>
              <a:r>
                <a:rPr lang="es-EC" sz="2000" b="1" dirty="0">
                  <a:solidFill>
                    <a:schemeClr val="accent6">
                      <a:lumMod val="75000"/>
                    </a:schemeClr>
                  </a:solidFill>
                  <a:latin typeface="Arial Narrow" panose="020B0606020202030204" pitchFamily="34" charset="0"/>
                </a:rPr>
                <a:t>Hábitat </a:t>
              </a:r>
              <a:r>
                <a:rPr lang="es-EC" sz="2000" b="1" dirty="0" smtClean="0">
                  <a:solidFill>
                    <a:schemeClr val="accent6">
                      <a:lumMod val="75000"/>
                    </a:schemeClr>
                  </a:solidFill>
                  <a:latin typeface="Arial Narrow" panose="020B0606020202030204" pitchFamily="34" charset="0"/>
                </a:rPr>
                <a:t>Ciudadano</a:t>
              </a:r>
              <a:endParaRPr lang="es-ES" sz="2000" dirty="0"/>
            </a:p>
          </p:txBody>
        </p:sp>
        <p:sp>
          <p:nvSpPr>
            <p:cNvPr id="54" name="Rectángulo 53"/>
            <p:cNvSpPr/>
            <p:nvPr/>
          </p:nvSpPr>
          <p:spPr>
            <a:xfrm>
              <a:off x="5185313" y="658393"/>
              <a:ext cx="3246625" cy="1815882"/>
            </a:xfrm>
            <a:prstGeom prst="rect">
              <a:avLst/>
            </a:prstGeom>
          </p:spPr>
          <p:txBody>
            <a:bodyPr wrap="square">
              <a:spAutoFit/>
            </a:bodyPr>
            <a:lstStyle/>
            <a:p>
              <a:pPr algn="just"/>
              <a:r>
                <a:rPr lang="es-ES" sz="1400" i="1" dirty="0">
                  <a:solidFill>
                    <a:schemeClr val="tx1">
                      <a:lumMod val="65000"/>
                      <a:lumOff val="35000"/>
                    </a:schemeClr>
                  </a:solidFill>
                  <a:latin typeface="Arial Narrow" panose="020B0606020202030204" pitchFamily="34" charset="0"/>
                </a:rPr>
                <a:t>… </a:t>
              </a:r>
              <a:r>
                <a:rPr lang="es-ES" sz="1400" i="1" dirty="0">
                  <a:solidFill>
                    <a:schemeClr val="tx1">
                      <a:lumMod val="50000"/>
                      <a:lumOff val="50000"/>
                    </a:schemeClr>
                  </a:solidFill>
                  <a:latin typeface="Arial Narrow" panose="020B0606020202030204" pitchFamily="34" charset="0"/>
                </a:rPr>
                <a:t>desde un enfoque de </a:t>
              </a:r>
              <a:r>
                <a:rPr lang="es-ES" sz="1400" b="1" i="1" dirty="0">
                  <a:solidFill>
                    <a:schemeClr val="tx1">
                      <a:lumMod val="65000"/>
                      <a:lumOff val="35000"/>
                    </a:schemeClr>
                  </a:solidFill>
                  <a:latin typeface="Arial Narrow" panose="020B0606020202030204" pitchFamily="34" charset="0"/>
                </a:rPr>
                <a:t>Ciudad</a:t>
              </a:r>
              <a:r>
                <a:rPr lang="es-ES" sz="1400" i="1" dirty="0">
                  <a:solidFill>
                    <a:schemeClr val="tx1">
                      <a:lumMod val="65000"/>
                      <a:lumOff val="35000"/>
                    </a:schemeClr>
                  </a:solidFill>
                  <a:latin typeface="Arial Narrow" panose="020B0606020202030204" pitchFamily="34" charset="0"/>
                </a:rPr>
                <a:t> </a:t>
              </a:r>
              <a:r>
                <a:rPr lang="es-ES" sz="1400" i="1" dirty="0">
                  <a:solidFill>
                    <a:schemeClr val="tx1">
                      <a:lumMod val="50000"/>
                      <a:lumOff val="50000"/>
                    </a:schemeClr>
                  </a:solidFill>
                  <a:latin typeface="Arial Narrow" panose="020B0606020202030204" pitchFamily="34" charset="0"/>
                </a:rPr>
                <a:t>es el </a:t>
              </a:r>
              <a:r>
                <a:rPr lang="es-ES" sz="1400" b="1" i="1" dirty="0">
                  <a:solidFill>
                    <a:schemeClr val="tx1">
                      <a:lumMod val="65000"/>
                      <a:lumOff val="35000"/>
                    </a:schemeClr>
                  </a:solidFill>
                  <a:latin typeface="Arial Narrow" panose="020B0606020202030204" pitchFamily="34" charset="0"/>
                </a:rPr>
                <a:t>espacio</a:t>
              </a:r>
              <a:r>
                <a:rPr lang="es-ES" sz="1400" i="1" dirty="0">
                  <a:solidFill>
                    <a:schemeClr val="tx1">
                      <a:lumMod val="65000"/>
                      <a:lumOff val="35000"/>
                    </a:schemeClr>
                  </a:solidFill>
                  <a:latin typeface="Arial Narrow" panose="020B0606020202030204" pitchFamily="34" charset="0"/>
                </a:rPr>
                <a:t> </a:t>
              </a:r>
              <a:r>
                <a:rPr lang="es-ES" sz="1400" b="1" i="1" dirty="0">
                  <a:solidFill>
                    <a:schemeClr val="tx1">
                      <a:lumMod val="50000"/>
                      <a:lumOff val="50000"/>
                    </a:schemeClr>
                  </a:solidFill>
                  <a:latin typeface="Arial Narrow" panose="020B0606020202030204" pitchFamily="34" charset="0"/>
                </a:rPr>
                <a:t>territorial </a:t>
              </a:r>
              <a:r>
                <a:rPr lang="es-ES" sz="1400" i="1" dirty="0">
                  <a:solidFill>
                    <a:schemeClr val="tx1">
                      <a:lumMod val="50000"/>
                      <a:lumOff val="50000"/>
                    </a:schemeClr>
                  </a:solidFill>
                  <a:latin typeface="Arial Narrow" panose="020B0606020202030204" pitchFamily="34" charset="0"/>
                </a:rPr>
                <a:t>compuesto por un conjunto de factores físicos, geográficos, sociales y económicos que </a:t>
              </a:r>
              <a:r>
                <a:rPr lang="es-ES" sz="1400" b="1" i="1" dirty="0">
                  <a:solidFill>
                    <a:schemeClr val="tx1">
                      <a:lumMod val="65000"/>
                      <a:lumOff val="35000"/>
                    </a:schemeClr>
                  </a:solidFill>
                  <a:latin typeface="Arial Narrow" panose="020B0606020202030204" pitchFamily="34" charset="0"/>
                </a:rPr>
                <a:t>garantizan los Derechos Ciudadanos</a:t>
              </a:r>
              <a:r>
                <a:rPr lang="es-ES" sz="1400" i="1" dirty="0">
                  <a:solidFill>
                    <a:schemeClr val="tx1">
                      <a:lumMod val="65000"/>
                      <a:lumOff val="35000"/>
                    </a:schemeClr>
                  </a:solidFill>
                  <a:latin typeface="Arial Narrow" panose="020B0606020202030204" pitchFamily="34" charset="0"/>
                </a:rPr>
                <a:t> </a:t>
              </a:r>
              <a:r>
                <a:rPr lang="es-ES" sz="1400" i="1" dirty="0">
                  <a:solidFill>
                    <a:schemeClr val="tx1">
                      <a:lumMod val="50000"/>
                      <a:lumOff val="50000"/>
                    </a:schemeClr>
                  </a:solidFill>
                  <a:latin typeface="Arial Narrow" panose="020B0606020202030204" pitchFamily="34" charset="0"/>
                </a:rPr>
                <a:t>necesarios para que una persona pueda </a:t>
              </a:r>
              <a:r>
                <a:rPr lang="es-ES" sz="1400" b="1" i="1" dirty="0">
                  <a:solidFill>
                    <a:schemeClr val="tx1">
                      <a:lumMod val="65000"/>
                      <a:lumOff val="35000"/>
                    </a:schemeClr>
                  </a:solidFill>
                  <a:latin typeface="Arial Narrow" panose="020B0606020202030204" pitchFamily="34" charset="0"/>
                </a:rPr>
                <a:t>desarrollarse individual y colectivamente</a:t>
              </a:r>
              <a:r>
                <a:rPr lang="es-ES" sz="1400" b="1" i="1" dirty="0">
                  <a:solidFill>
                    <a:schemeClr val="accent6"/>
                  </a:solidFill>
                  <a:latin typeface="Arial Narrow" panose="020B0606020202030204" pitchFamily="34" charset="0"/>
                </a:rPr>
                <a:t> </a:t>
              </a:r>
              <a:r>
                <a:rPr lang="es-ES" sz="1400" i="1" dirty="0">
                  <a:solidFill>
                    <a:schemeClr val="tx1">
                      <a:lumMod val="50000"/>
                      <a:lumOff val="50000"/>
                    </a:schemeClr>
                  </a:solidFill>
                  <a:latin typeface="Arial Narrow" panose="020B0606020202030204" pitchFamily="34" charset="0"/>
                </a:rPr>
                <a:t>en un ambiente sano, seguro, productivo, equitativo y sostenible.</a:t>
              </a:r>
            </a:p>
          </p:txBody>
        </p:sp>
      </p:grpSp>
    </p:spTree>
    <p:extLst>
      <p:ext uri="{BB962C8B-B14F-4D97-AF65-F5344CB8AC3E}">
        <p14:creationId xmlns:p14="http://schemas.microsoft.com/office/powerpoint/2010/main" val="12435098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Imagen 45">
            <a:extLst>
              <a:ext uri="{FF2B5EF4-FFF2-40B4-BE49-F238E27FC236}">
                <a16:creationId xmlns:a16="http://schemas.microsoft.com/office/drawing/2014/main" id="{E75CB538-3F4C-46B9-86ED-E5154D5A6C20}"/>
              </a:ext>
            </a:extLst>
          </p:cNvPr>
          <p:cNvPicPr>
            <a:picLocks noChangeAspect="1"/>
          </p:cNvPicPr>
          <p:nvPr/>
        </p:nvPicPr>
        <p:blipFill>
          <a:blip r:embed="rId2">
            <a:duotone>
              <a:schemeClr val="accent6">
                <a:shade val="45000"/>
                <a:satMod val="135000"/>
              </a:schemeClr>
              <a:prstClr val="white"/>
            </a:duotone>
            <a:extLst>
              <a:ext uri="{BEBA8EAE-BF5A-486C-A8C5-ECC9F3942E4B}">
                <a14:imgProps xmlns:a14="http://schemas.microsoft.com/office/drawing/2010/main">
                  <a14:imgLayer r:embed="rId3">
                    <a14:imgEffect>
                      <a14:colorTemperature colorTemp="15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0" y="-1457"/>
            <a:ext cx="12192000" cy="6858000"/>
          </a:xfrm>
          <a:prstGeom prst="rect">
            <a:avLst/>
          </a:prstGeom>
          <a:effectLst/>
        </p:spPr>
      </p:pic>
      <p:pic>
        <p:nvPicPr>
          <p:cNvPr id="48" name="Gráfico 47">
            <a:extLst>
              <a:ext uri="{FF2B5EF4-FFF2-40B4-BE49-F238E27FC236}">
                <a16:creationId xmlns:a16="http://schemas.microsoft.com/office/drawing/2014/main" id="{F91CD457-E956-4879-A093-97D25627C9C1}"/>
              </a:ext>
            </a:extLst>
          </p:cNvPr>
          <p:cNvPicPr>
            <a:picLocks noChangeAspect="1"/>
          </p:cNvPicPr>
          <p:nvPr/>
        </p:nvPicPr>
        <p:blipFill>
          <a:blip r:embed="rId4">
            <a:duotone>
              <a:prstClr val="black"/>
              <a:schemeClr val="accent6">
                <a:tint val="45000"/>
                <a:satMod val="400000"/>
              </a:schemeClr>
            </a:duotone>
            <a:extLst>
              <a:ext uri="{BEBA8EAE-BF5A-486C-A8C5-ECC9F3942E4B}">
                <a14:imgProps xmlns:a14="http://schemas.microsoft.com/office/drawing/2010/main">
                  <a14:imgLayer r:embed="rId5">
                    <a14:imgEffect>
                      <a14:colorTemperature colorTemp="1500"/>
                    </a14:imgEffect>
                    <a14:imgEffect>
                      <a14:saturation sat="400000"/>
                    </a14:imgEffect>
                  </a14:imgLayer>
                </a14:imgProps>
              </a:ext>
              <a:ext uri="{96DAC541-7B7A-43D3-8B79-37D633B846F1}">
                <asvg:svgBlip xmlns="" xmlns:asvg="http://schemas.microsoft.com/office/drawing/2016/SVG/main" r:embed="rId6"/>
              </a:ext>
            </a:extLst>
          </a:blip>
          <a:stretch>
            <a:fillRect/>
          </a:stretch>
        </p:blipFill>
        <p:spPr>
          <a:xfrm>
            <a:off x="10018185" y="6206712"/>
            <a:ext cx="2055135" cy="603534"/>
          </a:xfrm>
          <a:prstGeom prst="rect">
            <a:avLst/>
          </a:prstGeom>
        </p:spPr>
      </p:pic>
      <p:sp>
        <p:nvSpPr>
          <p:cNvPr id="3" name="Rectángulo 2"/>
          <p:cNvSpPr/>
          <p:nvPr/>
        </p:nvSpPr>
        <p:spPr>
          <a:xfrm>
            <a:off x="2651382" y="6206712"/>
            <a:ext cx="4025643" cy="338554"/>
          </a:xfrm>
          <a:prstGeom prst="rect">
            <a:avLst/>
          </a:prstGeom>
          <a:noFill/>
        </p:spPr>
        <p:txBody>
          <a:bodyPr wrap="square" rtlCol="0">
            <a:spAutoFit/>
          </a:bodyPr>
          <a:lstStyle/>
          <a:p>
            <a:r>
              <a:rPr lang="es-ES" sz="1600" b="1" dirty="0" smtClean="0">
                <a:solidFill>
                  <a:schemeClr val="tx1">
                    <a:lumMod val="50000"/>
                    <a:lumOff val="50000"/>
                  </a:schemeClr>
                </a:solidFill>
                <a:latin typeface="Century Gothic" panose="020B0502020202020204" pitchFamily="34" charset="0"/>
              </a:rPr>
              <a:t>RED VERDE URBANA</a:t>
            </a:r>
            <a:endParaRPr lang="es-EC" sz="1600" b="1" dirty="0">
              <a:solidFill>
                <a:schemeClr val="tx1">
                  <a:lumMod val="50000"/>
                  <a:lumOff val="50000"/>
                </a:schemeClr>
              </a:solidFill>
              <a:latin typeface="Century Gothic" panose="020B0502020202020204" pitchFamily="34" charset="0"/>
            </a:endParaRPr>
          </a:p>
        </p:txBody>
      </p:sp>
      <p:sp>
        <p:nvSpPr>
          <p:cNvPr id="111" name="Rectángulo 110"/>
          <p:cNvSpPr/>
          <p:nvPr/>
        </p:nvSpPr>
        <p:spPr>
          <a:xfrm>
            <a:off x="0" y="2969111"/>
            <a:ext cx="2261881" cy="923330"/>
          </a:xfrm>
          <a:prstGeom prst="rect">
            <a:avLst/>
          </a:prstGeom>
          <a:noFill/>
        </p:spPr>
        <p:txBody>
          <a:bodyPr wrap="square" rtlCol="0">
            <a:spAutoFit/>
          </a:bodyPr>
          <a:lstStyle/>
          <a:p>
            <a:pPr algn="ctr"/>
            <a:r>
              <a:rPr lang="es-ES" b="1" dirty="0" smtClean="0">
                <a:solidFill>
                  <a:schemeClr val="bg1"/>
                </a:solidFill>
                <a:latin typeface="Century Gothic" panose="020B0502020202020204" pitchFamily="34" charset="0"/>
              </a:rPr>
              <a:t>GESTIÓN DEL ESPACIO PÚBLICO EN EL DMQ</a:t>
            </a:r>
          </a:p>
        </p:txBody>
      </p:sp>
      <p:grpSp>
        <p:nvGrpSpPr>
          <p:cNvPr id="15" name="Grupo 14"/>
          <p:cNvGrpSpPr/>
          <p:nvPr/>
        </p:nvGrpSpPr>
        <p:grpSpPr>
          <a:xfrm>
            <a:off x="2651382" y="281310"/>
            <a:ext cx="6019821" cy="5814690"/>
            <a:chOff x="1517608" y="-13965"/>
            <a:chExt cx="7120624" cy="6877983"/>
          </a:xfrm>
        </p:grpSpPr>
        <p:pic>
          <p:nvPicPr>
            <p:cNvPr id="16" name="Imagen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24001" y="0"/>
              <a:ext cx="6385186" cy="6858001"/>
            </a:xfrm>
            <a:prstGeom prst="rect">
              <a:avLst/>
            </a:prstGeom>
          </p:spPr>
        </p:pic>
        <p:pic>
          <p:nvPicPr>
            <p:cNvPr id="17" name="Imagen 1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17608" y="1"/>
              <a:ext cx="6385186" cy="6858001"/>
            </a:xfrm>
            <a:prstGeom prst="rect">
              <a:avLst/>
            </a:prstGeom>
          </p:spPr>
        </p:pic>
        <p:pic>
          <p:nvPicPr>
            <p:cNvPr id="18" name="Imagen 1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524002" y="-1019"/>
              <a:ext cx="6385186" cy="6858001"/>
            </a:xfrm>
            <a:prstGeom prst="rect">
              <a:avLst/>
            </a:prstGeom>
          </p:spPr>
        </p:pic>
        <p:pic>
          <p:nvPicPr>
            <p:cNvPr id="19" name="Imagen 1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49360" y="-13965"/>
              <a:ext cx="6385186" cy="6857999"/>
            </a:xfrm>
            <a:prstGeom prst="rect">
              <a:avLst/>
            </a:prstGeom>
          </p:spPr>
        </p:pic>
        <p:pic>
          <p:nvPicPr>
            <p:cNvPr id="20" name="Imagen 1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544851" y="-8054"/>
              <a:ext cx="6385186" cy="6858000"/>
            </a:xfrm>
            <a:prstGeom prst="rect">
              <a:avLst/>
            </a:prstGeom>
          </p:spPr>
        </p:pic>
        <p:sp>
          <p:nvSpPr>
            <p:cNvPr id="21" name="CuadroTexto 20"/>
            <p:cNvSpPr txBox="1"/>
            <p:nvPr/>
          </p:nvSpPr>
          <p:spPr>
            <a:xfrm>
              <a:off x="1902943" y="1793962"/>
              <a:ext cx="1458097" cy="370703"/>
            </a:xfrm>
            <a:prstGeom prst="rect">
              <a:avLst/>
            </a:prstGeom>
            <a:noFill/>
          </p:spPr>
          <p:txBody>
            <a:bodyPr wrap="square" rtlCol="0">
              <a:spAutoFit/>
            </a:bodyPr>
            <a:lstStyle/>
            <a:p>
              <a:r>
                <a:rPr lang="es-EC" b="1" dirty="0">
                  <a:solidFill>
                    <a:schemeClr val="bg1">
                      <a:lumMod val="95000"/>
                    </a:schemeClr>
                  </a:solidFill>
                </a:rPr>
                <a:t>Pichincha</a:t>
              </a:r>
            </a:p>
          </p:txBody>
        </p:sp>
        <p:sp>
          <p:nvSpPr>
            <p:cNvPr id="22" name="CuadroTexto 21"/>
            <p:cNvSpPr txBox="1"/>
            <p:nvPr/>
          </p:nvSpPr>
          <p:spPr>
            <a:xfrm>
              <a:off x="7180136" y="4684639"/>
              <a:ext cx="1458096" cy="370703"/>
            </a:xfrm>
            <a:prstGeom prst="rect">
              <a:avLst/>
            </a:prstGeom>
            <a:noFill/>
          </p:spPr>
          <p:txBody>
            <a:bodyPr wrap="square" rtlCol="0">
              <a:spAutoFit/>
            </a:bodyPr>
            <a:lstStyle/>
            <a:p>
              <a:r>
                <a:rPr lang="es-EC" b="1" dirty="0" err="1">
                  <a:solidFill>
                    <a:schemeClr val="bg1">
                      <a:lumMod val="95000"/>
                    </a:schemeClr>
                  </a:solidFill>
                </a:rPr>
                <a:t>Ilaló</a:t>
              </a:r>
              <a:endParaRPr lang="es-EC" b="1" dirty="0">
                <a:solidFill>
                  <a:schemeClr val="bg1">
                    <a:lumMod val="95000"/>
                  </a:schemeClr>
                </a:solidFill>
              </a:endParaRPr>
            </a:p>
          </p:txBody>
        </p:sp>
        <p:pic>
          <p:nvPicPr>
            <p:cNvPr id="23" name="Imagen 2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542988" y="-1019"/>
              <a:ext cx="6385185" cy="6858000"/>
            </a:xfrm>
            <a:prstGeom prst="rect">
              <a:avLst/>
            </a:prstGeom>
          </p:spPr>
        </p:pic>
        <p:pic>
          <p:nvPicPr>
            <p:cNvPr id="24" name="Imagen 23"/>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533796" y="-5575"/>
              <a:ext cx="6385185" cy="6858000"/>
            </a:xfrm>
            <a:prstGeom prst="rect">
              <a:avLst/>
            </a:prstGeom>
          </p:spPr>
        </p:pic>
        <p:pic>
          <p:nvPicPr>
            <p:cNvPr id="25" name="Imagen 24"/>
            <p:cNvPicPr>
              <a:picLocks noChangeAspect="1"/>
            </p:cNvPicPr>
            <p:nvPr/>
          </p:nvPicPr>
          <p:blipFill rotWithShape="1">
            <a:blip r:embed="rId14" cstate="print">
              <a:extLst>
                <a:ext uri="{28A0092B-C50C-407E-A947-70E740481C1C}">
                  <a14:useLocalDpi xmlns:a14="http://schemas.microsoft.com/office/drawing/2010/main" val="0"/>
                </a:ext>
              </a:extLst>
            </a:blip>
            <a:srcRect l="12091" t="20860" r="34132" b="22246"/>
            <a:stretch/>
          </p:blipFill>
          <p:spPr>
            <a:xfrm rot="17543385">
              <a:off x="1256286" y="2381893"/>
              <a:ext cx="5946717" cy="2228227"/>
            </a:xfrm>
            <a:prstGeom prst="rect">
              <a:avLst/>
            </a:prstGeom>
          </p:spPr>
        </p:pic>
        <p:pic>
          <p:nvPicPr>
            <p:cNvPr id="26" name="Imagen 25"/>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523628" y="6018"/>
              <a:ext cx="6385185" cy="6858000"/>
            </a:xfrm>
            <a:prstGeom prst="rect">
              <a:avLst/>
            </a:prstGeom>
          </p:spPr>
        </p:pic>
        <p:pic>
          <p:nvPicPr>
            <p:cNvPr id="27" name="Imagen 26"/>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528104" y="0"/>
              <a:ext cx="6385185" cy="6858000"/>
            </a:xfrm>
            <a:prstGeom prst="rect">
              <a:avLst/>
            </a:prstGeom>
          </p:spPr>
        </p:pic>
      </p:grpSp>
      <p:pic>
        <p:nvPicPr>
          <p:cNvPr id="28" name="Imagen 27"/>
          <p:cNvPicPr>
            <a:picLocks noChangeAspect="1"/>
          </p:cNvPicPr>
          <p:nvPr/>
        </p:nvPicPr>
        <p:blipFill rotWithShape="1">
          <a:blip r:embed="rId17">
            <a:extLst>
              <a:ext uri="{28A0092B-C50C-407E-A947-70E740481C1C}">
                <a14:useLocalDpi xmlns:a14="http://schemas.microsoft.com/office/drawing/2010/main" val="0"/>
              </a:ext>
            </a:extLst>
          </a:blip>
          <a:srcRect t="4063" r="30250" b="28985"/>
          <a:stretch/>
        </p:blipFill>
        <p:spPr>
          <a:xfrm>
            <a:off x="8438960" y="281310"/>
            <a:ext cx="3420453" cy="3197218"/>
          </a:xfrm>
          <a:prstGeom prst="rect">
            <a:avLst/>
          </a:prstGeom>
        </p:spPr>
      </p:pic>
      <p:pic>
        <p:nvPicPr>
          <p:cNvPr id="29" name="Imagen 28"/>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8438961" y="3725292"/>
            <a:ext cx="3420452" cy="2353813"/>
          </a:xfrm>
          <a:prstGeom prst="rect">
            <a:avLst/>
          </a:prstGeom>
        </p:spPr>
      </p:pic>
    </p:spTree>
    <p:extLst>
      <p:ext uri="{BB962C8B-B14F-4D97-AF65-F5344CB8AC3E}">
        <p14:creationId xmlns:p14="http://schemas.microsoft.com/office/powerpoint/2010/main" val="2325141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6199</TotalTime>
  <Words>3747</Words>
  <Application>Microsoft Office PowerPoint</Application>
  <PresentationFormat>Panorámica</PresentationFormat>
  <Paragraphs>889</Paragraphs>
  <Slides>32</Slides>
  <Notes>0</Notes>
  <HiddenSlides>0</HiddenSlides>
  <MMClips>0</MMClips>
  <ScaleCrop>false</ScaleCrop>
  <HeadingPairs>
    <vt:vector size="6" baseType="variant">
      <vt:variant>
        <vt:lpstr>Fuentes usadas</vt:lpstr>
      </vt:variant>
      <vt:variant>
        <vt:i4>10</vt:i4>
      </vt:variant>
      <vt:variant>
        <vt:lpstr>Tema</vt:lpstr>
      </vt:variant>
      <vt:variant>
        <vt:i4>1</vt:i4>
      </vt:variant>
      <vt:variant>
        <vt:lpstr>Títulos de diapositiva</vt:lpstr>
      </vt:variant>
      <vt:variant>
        <vt:i4>32</vt:i4>
      </vt:variant>
    </vt:vector>
  </HeadingPairs>
  <TitlesOfParts>
    <vt:vector size="43" baseType="lpstr">
      <vt:lpstr>Arial</vt:lpstr>
      <vt:lpstr>Arial Narrow</vt:lpstr>
      <vt:lpstr>Calibri</vt:lpstr>
      <vt:lpstr>Calibri Light</vt:lpstr>
      <vt:lpstr>Cambria</vt:lpstr>
      <vt:lpstr>Century Gothic</vt:lpstr>
      <vt:lpstr>GeosansLight</vt:lpstr>
      <vt:lpstr>Gill Sans</vt:lpstr>
      <vt:lpstr>Josefin Slab SemiBold</vt:lpstr>
      <vt:lpstr>Times New Roman</vt:lpstr>
      <vt:lpstr>Tema de Office</vt:lpstr>
      <vt:lpstr>Puntos de seguridad en los parques metropolitanos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Daniel</dc:creator>
  <cp:lastModifiedBy>Hilda Mercedes Galeano Pacheco</cp:lastModifiedBy>
  <cp:revision>529</cp:revision>
  <dcterms:created xsi:type="dcterms:W3CDTF">2020-08-21T13:01:48Z</dcterms:created>
  <dcterms:modified xsi:type="dcterms:W3CDTF">2021-06-29T13:52:36Z</dcterms:modified>
</cp:coreProperties>
</file>