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9" r:id="rId2"/>
    <p:sldId id="284" r:id="rId3"/>
    <p:sldId id="279" r:id="rId4"/>
    <p:sldId id="285" r:id="rId5"/>
    <p:sldId id="286" r:id="rId6"/>
    <p:sldId id="278" r:id="rId7"/>
    <p:sldId id="288" r:id="rId8"/>
  </p:sldIdLst>
  <p:sldSz cx="12192000" cy="6858000"/>
  <p:notesSz cx="9874250" cy="679767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699"/>
    <a:srgbClr val="000000"/>
    <a:srgbClr val="92D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4118" autoAdjust="0"/>
  </p:normalViewPr>
  <p:slideViewPr>
    <p:cSldViewPr snapToGrid="0" snapToObjects="1">
      <p:cViewPr>
        <p:scale>
          <a:sx n="118" d="100"/>
          <a:sy n="118" d="100"/>
        </p:scale>
        <p:origin x="8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9918" cy="3398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592027" y="0"/>
            <a:ext cx="4279918" cy="339884"/>
          </a:xfrm>
          <a:prstGeom prst="rect">
            <a:avLst/>
          </a:prstGeom>
        </p:spPr>
        <p:txBody>
          <a:bodyPr vert="horz" lIns="91440" tIns="45720" rIns="91440" bIns="45720" rtlCol="0"/>
          <a:lstStyle>
            <a:lvl1pPr algn="r">
              <a:defRPr sz="1200"/>
            </a:lvl1pPr>
          </a:lstStyle>
          <a:p>
            <a:fld id="{B76A6821-8AE0-4BB4-B0EF-E3E0A0B590D4}" type="datetimeFigureOut">
              <a:rPr lang="es-ES" smtClean="0"/>
              <a:t>21/06/2021</a:t>
            </a:fld>
            <a:endParaRPr lang="es-ES"/>
          </a:p>
        </p:txBody>
      </p:sp>
      <p:sp>
        <p:nvSpPr>
          <p:cNvPr id="4" name="3 Marcador de pie de página"/>
          <p:cNvSpPr>
            <a:spLocks noGrp="1"/>
          </p:cNvSpPr>
          <p:nvPr>
            <p:ph type="ftr" sz="quarter" idx="2"/>
          </p:nvPr>
        </p:nvSpPr>
        <p:spPr>
          <a:xfrm>
            <a:off x="1" y="6456700"/>
            <a:ext cx="4279918" cy="3398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592027" y="6456700"/>
            <a:ext cx="4279918" cy="339884"/>
          </a:xfrm>
          <a:prstGeom prst="rect">
            <a:avLst/>
          </a:prstGeom>
        </p:spPr>
        <p:txBody>
          <a:bodyPr vert="horz" lIns="91440" tIns="45720" rIns="91440" bIns="45720"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279918" cy="340265"/>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592027" y="1"/>
            <a:ext cx="4279918" cy="340265"/>
          </a:xfrm>
          <a:prstGeom prst="rect">
            <a:avLst/>
          </a:prstGeom>
        </p:spPr>
        <p:txBody>
          <a:bodyPr vert="horz" lIns="91440" tIns="45720" rIns="91440" bIns="45720" rtlCol="0"/>
          <a:lstStyle>
            <a:lvl1pPr algn="r">
              <a:defRPr sz="1200"/>
            </a:lvl1pPr>
          </a:lstStyle>
          <a:p>
            <a:fld id="{14631ABE-E3E5-46AA-B6F6-7545B409E363}" type="datetimeFigureOut">
              <a:rPr lang="es-EC" smtClean="0"/>
              <a:t>21/6/2021</a:t>
            </a:fld>
            <a:endParaRPr lang="es-EC"/>
          </a:p>
        </p:txBody>
      </p:sp>
      <p:sp>
        <p:nvSpPr>
          <p:cNvPr id="4" name="3 Marcador de imagen de diapositiva"/>
          <p:cNvSpPr>
            <a:spLocks noGrp="1" noRot="1" noChangeAspect="1"/>
          </p:cNvSpPr>
          <p:nvPr>
            <p:ph type="sldImg" idx="2"/>
          </p:nvPr>
        </p:nvSpPr>
        <p:spPr>
          <a:xfrm>
            <a:off x="2670175" y="509588"/>
            <a:ext cx="4533900" cy="2549525"/>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86968" y="3228707"/>
            <a:ext cx="7900322" cy="305911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1" y="6456326"/>
            <a:ext cx="4279918" cy="340264"/>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592027" y="6456326"/>
            <a:ext cx="4279918" cy="340264"/>
          </a:xfrm>
          <a:prstGeom prst="rect">
            <a:avLst/>
          </a:prstGeom>
        </p:spPr>
        <p:txBody>
          <a:bodyPr vert="horz" lIns="91440" tIns="45720" rIns="91440" bIns="45720"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205620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21/06/2021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21/06/2021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96989"/>
            <a:ext cx="7391400" cy="3721100"/>
          </a:xfrm>
          <a:prstGeom prst="rect">
            <a:avLst/>
          </a:prstGeom>
        </p:spPr>
      </p:pic>
    </p:spTree>
    <p:extLst>
      <p:ext uri="{BB962C8B-B14F-4D97-AF65-F5344CB8AC3E}">
        <p14:creationId xmlns:p14="http://schemas.microsoft.com/office/powerpoint/2010/main" val="3307751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7" name="CuadroTexto 6"/>
          <p:cNvSpPr txBox="1"/>
          <p:nvPr/>
        </p:nvSpPr>
        <p:spPr>
          <a:xfrm>
            <a:off x="1144672" y="705940"/>
            <a:ext cx="10317078" cy="5693866"/>
          </a:xfrm>
          <a:prstGeom prst="rect">
            <a:avLst/>
          </a:prstGeom>
          <a:noFill/>
        </p:spPr>
        <p:txBody>
          <a:bodyPr wrap="square" rtlCol="0">
            <a:spAutoFit/>
          </a:bodyPr>
          <a:lstStyle/>
          <a:p>
            <a:pPr algn="ctr"/>
            <a:r>
              <a:rPr lang="es-ES" sz="4800" b="1" dirty="0">
                <a:solidFill>
                  <a:srgbClr val="0070C0"/>
                </a:solidFill>
              </a:rPr>
              <a:t>ASENTAMIENTO HUMANO DE HECHO Y CONSOLIDADO DE INTERÉS SOCIAL DENOMINADO: </a:t>
            </a:r>
          </a:p>
          <a:p>
            <a:pPr algn="ctr"/>
            <a:r>
              <a:rPr lang="es-ES" sz="4800" b="1" dirty="0">
                <a:solidFill>
                  <a:srgbClr val="0070C0"/>
                </a:solidFill>
              </a:rPr>
              <a:t>COMITÉ PRO MEJORAS DEL BARRIO </a:t>
            </a:r>
          </a:p>
          <a:p>
            <a:pPr algn="ctr"/>
            <a:r>
              <a:rPr lang="es-ES" sz="4800" b="1" dirty="0">
                <a:solidFill>
                  <a:srgbClr val="0070C0"/>
                </a:solidFill>
              </a:rPr>
              <a:t>“SAN VICENTE PASAJE UNO”</a:t>
            </a:r>
          </a:p>
          <a:p>
            <a:pPr algn="ctr"/>
            <a:endParaRPr lang="es-ES" sz="4800" b="1" dirty="0">
              <a:solidFill>
                <a:srgbClr val="0070C0"/>
              </a:solidFill>
            </a:endParaRPr>
          </a:p>
          <a:p>
            <a:pPr algn="ctr"/>
            <a:r>
              <a:rPr lang="es-ES_tradnl" sz="2800" b="1" dirty="0">
                <a:solidFill>
                  <a:srgbClr val="C00000"/>
                </a:solidFill>
              </a:rPr>
              <a:t>PRIORIZACIÓN GRUPO 2- POSICIÓN 44</a:t>
            </a:r>
            <a:endParaRPr lang="es-EC" sz="2800" b="1" dirty="0">
              <a:solidFill>
                <a:srgbClr val="C00000"/>
              </a:solidFill>
            </a:endParaRPr>
          </a:p>
          <a:p>
            <a:pPr algn="ctr"/>
            <a:endParaRPr lang="es-ES_tradnl" sz="4800" b="1" dirty="0">
              <a:solidFill>
                <a:srgbClr val="0070C0"/>
              </a:solidFill>
            </a:endParaRPr>
          </a:p>
        </p:txBody>
      </p:sp>
    </p:spTree>
    <p:extLst>
      <p:ext uri="{BB962C8B-B14F-4D97-AF65-F5344CB8AC3E}">
        <p14:creationId xmlns:p14="http://schemas.microsoft.com/office/powerpoint/2010/main" val="18357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944785-FE1B-4D86-AA6E-5DBCB2466B26}"/>
              </a:ext>
            </a:extLst>
          </p:cNvPr>
          <p:cNvPicPr>
            <a:picLocks noChangeAspect="1"/>
          </p:cNvPicPr>
          <p:nvPr/>
        </p:nvPicPr>
        <p:blipFill rotWithShape="1">
          <a:blip r:embed="rId3"/>
          <a:srcRect l="48259" t="22365" r="2835" b="11499"/>
          <a:stretch/>
        </p:blipFill>
        <p:spPr>
          <a:xfrm>
            <a:off x="5696277" y="1153817"/>
            <a:ext cx="6231730" cy="473797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4884" y="6232167"/>
            <a:ext cx="1243123" cy="625833"/>
          </a:xfrm>
          <a:prstGeom prst="rect">
            <a:avLst/>
          </a:prstGeom>
        </p:spPr>
      </p:pic>
      <p:pic>
        <p:nvPicPr>
          <p:cNvPr id="6" name="Imagen 5"/>
          <p:cNvPicPr>
            <a:picLocks noChangeAspect="1"/>
          </p:cNvPicPr>
          <p:nvPr/>
        </p:nvPicPr>
        <p:blipFill rotWithShape="1">
          <a:blip r:embed="rId5"/>
          <a:srcRect t="2" r="16755" b="-179058"/>
          <a:stretch/>
        </p:blipFill>
        <p:spPr>
          <a:xfrm>
            <a:off x="350876" y="6634709"/>
            <a:ext cx="10092536" cy="446582"/>
          </a:xfrm>
          <a:prstGeom prst="rect">
            <a:avLst/>
          </a:prstGeom>
        </p:spPr>
      </p:pic>
      <p:sp>
        <p:nvSpPr>
          <p:cNvPr id="7"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 MEJORAS DEL BARRIO  “SAN VICENTE PASAJE UNO”</a:t>
            </a:r>
          </a:p>
        </p:txBody>
      </p:sp>
      <p:sp>
        <p:nvSpPr>
          <p:cNvPr id="8"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GUAYLLABAMBA</a:t>
            </a:r>
          </a:p>
        </p:txBody>
      </p:sp>
      <p:sp>
        <p:nvSpPr>
          <p:cNvPr id="21" name="CuadroTexto 24"/>
          <p:cNvSpPr txBox="1"/>
          <p:nvPr/>
        </p:nvSpPr>
        <p:spPr>
          <a:xfrm>
            <a:off x="109658" y="741808"/>
            <a:ext cx="8761990" cy="369332"/>
          </a:xfrm>
          <a:prstGeom prst="rect">
            <a:avLst/>
          </a:prstGeom>
          <a:noFill/>
        </p:spPr>
        <p:txBody>
          <a:bodyPr wrap="square" rtlCol="0">
            <a:spAutoFit/>
          </a:bodyPr>
          <a:lstStyle/>
          <a:p>
            <a:r>
              <a:rPr lang="es-ES_tradnl" b="1" dirty="0">
                <a:solidFill>
                  <a:srgbClr val="C00000"/>
                </a:solidFill>
              </a:rPr>
              <a:t>INFORMACIÓN DEL ASENTAMIENTO – PRIORIZACIÓN GRUPO 2 – POSICIÓN 44 </a:t>
            </a:r>
          </a:p>
        </p:txBody>
      </p:sp>
      <p:graphicFrame>
        <p:nvGraphicFramePr>
          <p:cNvPr id="22" name="14 Tabla"/>
          <p:cNvGraphicFramePr>
            <a:graphicFrameLocks noGrp="1"/>
          </p:cNvGraphicFramePr>
          <p:nvPr>
            <p:extLst>
              <p:ext uri="{D42A27DB-BD31-4B8C-83A1-F6EECF244321}">
                <p14:modId xmlns:p14="http://schemas.microsoft.com/office/powerpoint/2010/main" val="1304842188"/>
              </p:ext>
            </p:extLst>
          </p:nvPr>
        </p:nvGraphicFramePr>
        <p:xfrm>
          <a:off x="145614" y="1153030"/>
          <a:ext cx="5383627" cy="5892353"/>
        </p:xfrm>
        <a:graphic>
          <a:graphicData uri="http://schemas.openxmlformats.org/drawingml/2006/table">
            <a:tbl>
              <a:tblPr>
                <a:tableStyleId>{22838BEF-8BB2-4498-84A7-C5851F593DF1}</a:tableStyleId>
              </a:tblPr>
              <a:tblGrid>
                <a:gridCol w="678889">
                  <a:extLst>
                    <a:ext uri="{9D8B030D-6E8A-4147-A177-3AD203B41FA5}">
                      <a16:colId xmlns:a16="http://schemas.microsoft.com/office/drawing/2014/main" val="20000"/>
                    </a:ext>
                  </a:extLst>
                </a:gridCol>
                <a:gridCol w="934598">
                  <a:extLst>
                    <a:ext uri="{9D8B030D-6E8A-4147-A177-3AD203B41FA5}">
                      <a16:colId xmlns:a16="http://schemas.microsoft.com/office/drawing/2014/main" val="1555710994"/>
                    </a:ext>
                  </a:extLst>
                </a:gridCol>
                <a:gridCol w="421384">
                  <a:extLst>
                    <a:ext uri="{9D8B030D-6E8A-4147-A177-3AD203B41FA5}">
                      <a16:colId xmlns:a16="http://schemas.microsoft.com/office/drawing/2014/main" val="20001"/>
                    </a:ext>
                  </a:extLst>
                </a:gridCol>
                <a:gridCol w="1015875">
                  <a:extLst>
                    <a:ext uri="{9D8B030D-6E8A-4147-A177-3AD203B41FA5}">
                      <a16:colId xmlns:a16="http://schemas.microsoft.com/office/drawing/2014/main" val="20002"/>
                    </a:ext>
                  </a:extLst>
                </a:gridCol>
                <a:gridCol w="880009">
                  <a:extLst>
                    <a:ext uri="{9D8B030D-6E8A-4147-A177-3AD203B41FA5}">
                      <a16:colId xmlns:a16="http://schemas.microsoft.com/office/drawing/2014/main" val="20003"/>
                    </a:ext>
                  </a:extLst>
                </a:gridCol>
                <a:gridCol w="1452872">
                  <a:extLst>
                    <a:ext uri="{9D8B030D-6E8A-4147-A177-3AD203B41FA5}">
                      <a16:colId xmlns:a16="http://schemas.microsoft.com/office/drawing/2014/main" val="20004"/>
                    </a:ext>
                  </a:extLst>
                </a:gridCol>
              </a:tblGrid>
              <a:tr h="32807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AÑOS DE ASENTAMIENTO  (INICIO)</a:t>
                      </a:r>
                      <a:endParaRPr kumimoji="0" lang="es-ES" sz="800" u="none" strike="noStrike" kern="1200" cap="none" normalizeH="0" baseline="0" dirty="0">
                        <a:ln>
                          <a:noFill/>
                        </a:ln>
                        <a:solidFill>
                          <a:srgbClr val="002060"/>
                        </a:solidFill>
                        <a:effectLst/>
                        <a:latin typeface="+mn-lt"/>
                        <a:ea typeface="+mn-ea"/>
                        <a:cs typeface="+mn-cs"/>
                      </a:endParaRPr>
                    </a:p>
                  </a:txBody>
                  <a:tcPr marL="68564" marR="68564" marT="0" marB="0"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11 Años</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CONSOLIDACIÓN ACTUAL:</a:t>
                      </a:r>
                    </a:p>
                  </a:txBody>
                  <a:tcPr marL="91419" marR="91419" marT="45711" marB="45711" anchor="ctr" horzOverflow="overflow"/>
                </a:tc>
                <a:tc rowSpan="2" hMerge="1">
                  <a:txBody>
                    <a:bodyPr/>
                    <a:lstStyle/>
                    <a:p>
                      <a:endParaRPr lang="es-EC"/>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83,33%</a:t>
                      </a:r>
                    </a:p>
                  </a:txBody>
                  <a:tcPr marL="91419" marR="91419" marT="45711" marB="45711" anchor="ctr" horzOverflow="overflow"/>
                </a:tc>
                <a:extLst>
                  <a:ext uri="{0D108BD9-81ED-4DB2-BD59-A6C34878D82A}">
                    <a16:rowId xmlns:a16="http://schemas.microsoft.com/office/drawing/2014/main" val="10000"/>
                  </a:ext>
                </a:extLst>
              </a:tr>
              <a:tr h="32807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AÑOS DE ASENTAMIENTO  (ACTUAL):</a:t>
                      </a:r>
                      <a:endParaRPr kumimoji="0" lang="es-ES" sz="800" u="none" strike="noStrike" kern="1200" cap="none" normalizeH="0" baseline="0" dirty="0">
                        <a:ln>
                          <a:noFill/>
                        </a:ln>
                        <a:solidFill>
                          <a:srgbClr val="002060"/>
                        </a:solidFill>
                        <a:effectLst/>
                        <a:latin typeface="+mn-lt"/>
                        <a:ea typeface="+mn-ea"/>
                        <a:cs typeface="+mn-cs"/>
                      </a:endParaRPr>
                    </a:p>
                  </a:txBody>
                  <a:tcPr marL="68564" marR="68564" marT="0" marB="0"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15 Años</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gridSpan="2" vMerge="1">
                  <a:txBody>
                    <a:bodyPr/>
                    <a:lstStyle/>
                    <a:p>
                      <a:endParaRPr lang="es-EC"/>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1"/>
                  </a:ext>
                </a:extLst>
              </a:tr>
              <a:tr h="20876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u="none" strike="noStrike" kern="1200" cap="none" normalizeH="0" baseline="0" dirty="0">
                          <a:ln>
                            <a:noFill/>
                          </a:ln>
                          <a:solidFill>
                            <a:srgbClr val="002060"/>
                          </a:solidFill>
                          <a:effectLst/>
                          <a:latin typeface="+mn-lt"/>
                          <a:ea typeface="+mn-ea"/>
                          <a:cs typeface="+mn-cs"/>
                        </a:rPr>
                        <a:t>18</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72 Hab. </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val="10002"/>
                  </a:ext>
                </a:extLst>
              </a:tr>
              <a:tr h="20876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smtClean="0">
                          <a:ln>
                            <a:noFill/>
                          </a:ln>
                          <a:solidFill>
                            <a:srgbClr val="002060"/>
                          </a:solidFill>
                          <a:effectLst/>
                          <a:latin typeface="+mn-lt"/>
                          <a:ea typeface="+mn-ea"/>
                          <a:cs typeface="+mn-cs"/>
                        </a:rPr>
                        <a:t>ZONIFICACIÓN PROPUESTA</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hMerge="1">
                  <a:txBody>
                    <a:bodyPr/>
                    <a:lstStyle/>
                    <a:p>
                      <a:endParaRPr lang="es-EC"/>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A2 (A1002-35) D2 (D302-80)</a:t>
                      </a:r>
                      <a:endParaRPr kumimoji="0" lang="es-EC" sz="800" u="none" strike="noStrike" kern="1200" cap="none" normalizeH="0" baseline="0" dirty="0" smtClean="0">
                        <a:ln>
                          <a:noFill/>
                        </a:ln>
                        <a:solidFill>
                          <a:srgbClr val="002060"/>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a:txBody>
                    <a:bodyPr/>
                    <a:lstStyle/>
                    <a:p>
                      <a:endParaRPr lang="es-EC"/>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val="10003"/>
                  </a:ext>
                </a:extLst>
              </a:tr>
              <a:tr h="27655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chemeClr val="bg1"/>
                    </a:solidFill>
                  </a:tcPr>
                </a:tc>
                <a:tc hMerge="1">
                  <a:txBody>
                    <a:bodyPr/>
                    <a:lstStyle/>
                    <a:p>
                      <a:endParaRPr lang="es-EC"/>
                    </a:p>
                  </a:txBody>
                  <a:tcPr/>
                </a:tc>
                <a:tc hMerge="1">
                  <a:txBody>
                    <a:bodyPr/>
                    <a:lstStyle/>
                    <a:p>
                      <a:endParaRPr lang="es-EC"/>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1000m2 / 300m2</a:t>
                      </a:r>
                      <a:endParaRPr kumimoji="0" lang="es-EC" sz="800" u="none" strike="noStrike" kern="1200" cap="none" normalizeH="0" baseline="0" dirty="0" smtClean="0">
                        <a:ln>
                          <a:noFill/>
                        </a:ln>
                        <a:solidFill>
                          <a:srgbClr val="002060"/>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C"/>
                    </a:p>
                  </a:txBody>
                  <a:tcPr/>
                </a:tc>
                <a:tc>
                  <a:txBody>
                    <a:bodyPr/>
                    <a:lstStyle/>
                    <a:p>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extLst>
                  <a:ext uri="{0D108BD9-81ED-4DB2-BD59-A6C34878D82A}">
                    <a16:rowId xmlns:a16="http://schemas.microsoft.com/office/drawing/2014/main" val="10004"/>
                  </a:ext>
                </a:extLst>
              </a:tr>
              <a:tr h="27655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gridSpan="2">
                  <a:txBody>
                    <a:bodyPr/>
                    <a:lstStyle/>
                    <a:p>
                      <a:pPr marL="228600" marR="0" lvl="0" indent="-228600" algn="l" defTabSz="914400" rtl="0" eaLnBrk="1" fontAlgn="base" latinLnBrk="0" hangingPunct="1">
                        <a:lnSpc>
                          <a:spcPct val="100000"/>
                        </a:lnSpc>
                        <a:spcBef>
                          <a:spcPct val="0"/>
                        </a:spcBef>
                        <a:spcAft>
                          <a:spcPct val="0"/>
                        </a:spcAft>
                        <a:buClrTx/>
                        <a:buSzTx/>
                        <a:buFontTx/>
                        <a:buAutoNum type="alphaUcParenBoth"/>
                        <a:tabLst/>
                        <a:defRPr/>
                      </a:pPr>
                      <a:r>
                        <a:rPr kumimoji="0" lang="es-ES" sz="800" u="none" strike="noStrike" kern="1200" cap="none" normalizeH="0" baseline="0" dirty="0">
                          <a:ln>
                            <a:noFill/>
                          </a:ln>
                          <a:solidFill>
                            <a:srgbClr val="002060"/>
                          </a:solidFill>
                          <a:effectLst/>
                          <a:latin typeface="+mn-lt"/>
                          <a:ea typeface="+mn-ea"/>
                          <a:cs typeface="+mn-cs"/>
                        </a:rPr>
                        <a:t>Aislada </a:t>
                      </a:r>
                      <a:r>
                        <a:rPr kumimoji="0" lang="es-ES" sz="800" u="none" strike="noStrike" kern="1200" cap="none" normalizeH="0" baseline="0" dirty="0" smtClean="0">
                          <a:ln>
                            <a:noFill/>
                          </a:ln>
                          <a:solidFill>
                            <a:srgbClr val="002060"/>
                          </a:solidFill>
                          <a:effectLst/>
                          <a:latin typeface="+mn-lt"/>
                          <a:ea typeface="+mn-ea"/>
                          <a:cs typeface="+mn-cs"/>
                        </a:rPr>
                        <a:t>/ (D) Sobre línea de fábrica</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val="10005"/>
                  </a:ext>
                </a:extLst>
              </a:tr>
              <a:tr h="20876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(RR2) Residencial Rural 2 / (AR) </a:t>
                      </a:r>
                      <a:r>
                        <a:rPr kumimoji="0" lang="es-EC" sz="800" u="none" strike="noStrike" kern="1200" cap="none" normalizeH="0" baseline="0" smtClean="0">
                          <a:ln>
                            <a:noFill/>
                          </a:ln>
                          <a:solidFill>
                            <a:srgbClr val="002060"/>
                          </a:solidFill>
                          <a:effectLst/>
                          <a:latin typeface="+mn-lt"/>
                          <a:ea typeface="+mn-ea"/>
                          <a:cs typeface="+mn-cs"/>
                        </a:rPr>
                        <a:t>Agrícola residencial.</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tc hMerge="1">
                  <a:txBody>
                    <a:bodyPr/>
                    <a:lstStyle/>
                    <a:p>
                      <a:endParaRPr lang="es-EC"/>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FFFFFF"/>
                    </a:solidFill>
                  </a:tcPr>
                </a:tc>
                <a:extLst>
                  <a:ext uri="{0D108BD9-81ED-4DB2-BD59-A6C34878D82A}">
                    <a16:rowId xmlns:a16="http://schemas.microsoft.com/office/drawing/2014/main" val="10006"/>
                  </a:ext>
                </a:extLst>
              </a:tr>
              <a:tr h="20876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tc>
                <a:tc hMerge="1">
                  <a:txBody>
                    <a:bodyPr/>
                    <a:lstStyle/>
                    <a:p>
                      <a:endParaRPr lang="es-EC"/>
                    </a:p>
                  </a:txBody>
                  <a:tcPr/>
                </a:tc>
                <a:tc hMerge="1">
                  <a:txBody>
                    <a:bodyPr/>
                    <a:lstStyle/>
                    <a:p>
                      <a:endParaRPr lang="es-EC"/>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(SRU) Suelo Rural </a:t>
                      </a:r>
                    </a:p>
                  </a:txBody>
                  <a:tcPr marL="91419" marR="91419" marT="45711" marB="45711" anchor="ctr" horzOverflow="overflow"/>
                </a:tc>
                <a:tc hMerge="1">
                  <a:txBody>
                    <a:bodyPr/>
                    <a:lstStyle/>
                    <a:p>
                      <a:endParaRPr lang="es-EC"/>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txBody>
                  <a:tcPr marL="91419" marR="91419" marT="45711" marB="45711" anchor="ctr" horzOverflow="overflow"/>
                </a:tc>
                <a:extLst>
                  <a:ext uri="{0D108BD9-81ED-4DB2-BD59-A6C34878D82A}">
                    <a16:rowId xmlns:a16="http://schemas.microsoft.com/office/drawing/2014/main" val="10007"/>
                  </a:ext>
                </a:extLst>
              </a:tr>
              <a:tr h="1879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INFORMES DE RIESGOS:</a:t>
                      </a:r>
                    </a:p>
                  </a:txBody>
                  <a:tcPr marL="91419" marR="91419" marT="45711" marB="45711" anchor="ctr" horzOverflow="overflow">
                    <a:solidFill>
                      <a:schemeClr val="bg1"/>
                    </a:solidFill>
                  </a:tcPr>
                </a:tc>
                <a:tc gridSpan="5">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800" b="1" u="none" strike="noStrike" kern="1200" cap="none" normalizeH="0" baseline="0" dirty="0">
                          <a:ln>
                            <a:noFill/>
                          </a:ln>
                          <a:solidFill>
                            <a:srgbClr val="002060"/>
                          </a:solidFill>
                          <a:effectLst/>
                          <a:latin typeface="+mn-lt"/>
                          <a:ea typeface="+mn-ea"/>
                          <a:cs typeface="+mn-cs"/>
                        </a:rPr>
                        <a:t>Informe N.º 027-AT-DMGR-2016  de fecha 25 de febrero de 2016 </a:t>
                      </a:r>
                      <a:r>
                        <a:rPr kumimoji="0" lang="es-EC" sz="800" b="0" u="none" strike="noStrike" kern="1200" cap="none" normalizeH="0" baseline="0" dirty="0">
                          <a:ln>
                            <a:noFill/>
                          </a:ln>
                          <a:solidFill>
                            <a:srgbClr val="002060"/>
                          </a:solidFill>
                          <a:effectLst/>
                          <a:latin typeface="+mn-lt"/>
                          <a:ea typeface="+mn-ea"/>
                          <a:cs typeface="+mn-cs"/>
                        </a:rPr>
                        <a:t> </a:t>
                      </a:r>
                      <a:r>
                        <a:rPr kumimoji="0" lang="es-EC" sz="800" b="0" i="1" u="none" strike="noStrike" kern="1200" cap="none" normalizeH="0" baseline="0" dirty="0">
                          <a:ln>
                            <a:noFill/>
                          </a:ln>
                          <a:solidFill>
                            <a:srgbClr val="002060"/>
                          </a:solidFill>
                          <a:effectLst/>
                          <a:latin typeface="+mn-lt"/>
                          <a:ea typeface="+mn-ea"/>
                          <a:cs typeface="+mn-cs"/>
                        </a:rPr>
                        <a:t>“De acuerdo a las condiciones morfológicas, litológicas y elementos expuestos se manifiesta que presenta un </a:t>
                      </a:r>
                      <a:r>
                        <a:rPr kumimoji="0" lang="es-EC" sz="800" b="1" i="1" u="none" strike="noStrike" kern="1200" cap="none" normalizeH="0" baseline="0" dirty="0">
                          <a:ln>
                            <a:noFill/>
                          </a:ln>
                          <a:solidFill>
                            <a:srgbClr val="002060"/>
                          </a:solidFill>
                          <a:effectLst/>
                          <a:latin typeface="+mn-lt"/>
                          <a:ea typeface="+mn-ea"/>
                          <a:cs typeface="+mn-cs"/>
                        </a:rPr>
                        <a:t>Riesgo Moderado </a:t>
                      </a:r>
                      <a:r>
                        <a:rPr kumimoji="0" lang="es-EC" sz="800" b="0" i="1" u="none" strike="noStrike" kern="1200" cap="none" normalizeH="0" baseline="0" dirty="0">
                          <a:ln>
                            <a:noFill/>
                          </a:ln>
                          <a:solidFill>
                            <a:srgbClr val="002060"/>
                          </a:solidFill>
                          <a:effectLst/>
                          <a:latin typeface="+mn-lt"/>
                          <a:ea typeface="+mn-ea"/>
                          <a:cs typeface="+mn-cs"/>
                        </a:rPr>
                        <a:t>en su totalidad frente a movimientos en masa”.</a:t>
                      </a:r>
                      <a:endParaRPr kumimoji="0" lang="es-EC" sz="800" b="1" u="none" strike="noStrike" kern="1200" cap="none" normalizeH="0" baseline="0" dirty="0">
                        <a:ln>
                          <a:noFill/>
                        </a:ln>
                        <a:solidFill>
                          <a:srgbClr val="00206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sz="800" b="1" u="none" strike="noStrike" kern="1200" cap="none" normalizeH="0" baseline="0" dirty="0">
                        <a:ln>
                          <a:noFill/>
                        </a:ln>
                        <a:solidFill>
                          <a:srgbClr val="00206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800" b="1" u="none" strike="noStrike" kern="1200" cap="none" normalizeH="0" baseline="0" dirty="0">
                          <a:ln>
                            <a:noFill/>
                          </a:ln>
                          <a:solidFill>
                            <a:srgbClr val="002060"/>
                          </a:solidFill>
                          <a:effectLst/>
                          <a:latin typeface="+mn-lt"/>
                          <a:ea typeface="+mn-ea"/>
                          <a:cs typeface="+mn-cs"/>
                        </a:rPr>
                        <a:t>Informe Nº 269-AT-DMGR-2018  de fecha 19 de septiembre de 2018 </a:t>
                      </a:r>
                      <a:r>
                        <a:rPr kumimoji="0" lang="es-EC" sz="800" u="none" strike="noStrike" kern="1200" cap="none" normalizeH="0" baseline="0" dirty="0">
                          <a:ln>
                            <a:noFill/>
                          </a:ln>
                          <a:solidFill>
                            <a:srgbClr val="002060"/>
                          </a:solidFill>
                          <a:effectLst/>
                          <a:latin typeface="+mn-lt"/>
                          <a:ea typeface="+mn-ea"/>
                          <a:cs typeface="+mn-cs"/>
                        </a:rPr>
                        <a:t>“</a:t>
                      </a:r>
                      <a:r>
                        <a:rPr kumimoji="0" lang="es-EC" sz="800" i="1" u="none" strike="noStrike" kern="1200" cap="none" normalizeH="0" baseline="0" dirty="0">
                          <a:ln>
                            <a:noFill/>
                          </a:ln>
                          <a:solidFill>
                            <a:srgbClr val="002060"/>
                          </a:solidFill>
                          <a:effectLst/>
                          <a:latin typeface="+mn-lt"/>
                          <a:ea typeface="+mn-ea"/>
                          <a:cs typeface="+mn-cs"/>
                        </a:rPr>
                        <a:t>Riesgo por movimiento en masa: </a:t>
                      </a:r>
                      <a:r>
                        <a:rPr kumimoji="0" lang="es-ES" sz="800" i="1" u="none" strike="noStrike" kern="1200" cap="none" normalizeH="0" baseline="0" dirty="0">
                          <a:ln>
                            <a:noFill/>
                          </a:ln>
                          <a:solidFill>
                            <a:srgbClr val="002060"/>
                          </a:solidFill>
                          <a:effectLst/>
                          <a:latin typeface="+mn-lt"/>
                          <a:ea typeface="+mn-ea"/>
                          <a:cs typeface="+mn-cs"/>
                        </a:rPr>
                        <a:t>el AHHYC “San Vicente Pasaje Uno” en general presenta un </a:t>
                      </a:r>
                      <a:r>
                        <a:rPr kumimoji="0" lang="es-ES" sz="800" i="1" u="sng" strike="noStrike" kern="1200" cap="none" normalizeH="0" baseline="0" dirty="0">
                          <a:ln>
                            <a:noFill/>
                          </a:ln>
                          <a:solidFill>
                            <a:srgbClr val="002060"/>
                          </a:solidFill>
                          <a:effectLst/>
                          <a:latin typeface="+mn-lt"/>
                          <a:ea typeface="+mn-ea"/>
                          <a:cs typeface="+mn-cs"/>
                        </a:rPr>
                        <a:t>Riesgo Bajo</a:t>
                      </a:r>
                      <a:r>
                        <a:rPr kumimoji="0" lang="es-ES" sz="800" i="1" u="none" strike="noStrike" kern="1200" cap="none" normalizeH="0" baseline="0" dirty="0">
                          <a:ln>
                            <a:noFill/>
                          </a:ln>
                          <a:solidFill>
                            <a:srgbClr val="002060"/>
                          </a:solidFill>
                          <a:effectLst/>
                          <a:latin typeface="+mn-lt"/>
                          <a:ea typeface="+mn-ea"/>
                          <a:cs typeface="+mn-cs"/>
                        </a:rPr>
                        <a:t> para los lotes expuestos.”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800" i="1" u="none" strike="noStrike" kern="1200" cap="none" normalizeH="0" baseline="0" dirty="0">
                        <a:ln>
                          <a:noFill/>
                        </a:ln>
                        <a:solidFill>
                          <a:srgbClr val="002060"/>
                        </a:solidFill>
                        <a:effectLst/>
                        <a:latin typeface="+mn-lt"/>
                        <a:ea typeface="+mn-ea"/>
                        <a:cs typeface="+mn-cs"/>
                      </a:endParaRPr>
                    </a:p>
                    <a:p>
                      <a:pPr marL="171450" lvl="0" indent="-171450" algn="just">
                        <a:buFont typeface="Arial" panose="020B0604020202020204" pitchFamily="34" charset="0"/>
                        <a:buChar char="•"/>
                      </a:pPr>
                      <a:r>
                        <a:rPr kumimoji="0" lang="es-ES" sz="800" b="1" u="none" strike="noStrike" kern="1200" cap="none" normalizeH="0" baseline="0" dirty="0">
                          <a:ln>
                            <a:noFill/>
                          </a:ln>
                          <a:solidFill>
                            <a:srgbClr val="002060"/>
                          </a:solidFill>
                          <a:effectLst/>
                          <a:latin typeface="+mn-lt"/>
                          <a:ea typeface="+mn-ea"/>
                          <a:cs typeface="+mn-cs"/>
                        </a:rPr>
                        <a:t>Ratificación Oficio </a:t>
                      </a:r>
                      <a:r>
                        <a:rPr kumimoji="0" lang="es-EC" sz="800" b="1" u="none" strike="noStrike" kern="1200" cap="none" normalizeH="0" baseline="0" dirty="0">
                          <a:ln>
                            <a:noFill/>
                          </a:ln>
                          <a:solidFill>
                            <a:srgbClr val="002060"/>
                          </a:solidFill>
                          <a:effectLst/>
                          <a:latin typeface="+mn-lt"/>
                          <a:ea typeface="+mn-ea"/>
                          <a:cs typeface="+mn-cs"/>
                        </a:rPr>
                        <a:t>Nro. GADDMQ-SGSG-DMGR-2019-1000-OF de fecha 03 de  diciembre de 2019. </a:t>
                      </a:r>
                      <a:r>
                        <a:rPr kumimoji="0" lang="es-EC" sz="800" u="none" strike="noStrike" kern="1200" cap="none" normalizeH="0" baseline="0" dirty="0">
                          <a:ln>
                            <a:noFill/>
                          </a:ln>
                          <a:solidFill>
                            <a:srgbClr val="002060"/>
                          </a:solidFill>
                          <a:effectLst/>
                          <a:latin typeface="+mn-lt"/>
                          <a:ea typeface="+mn-ea"/>
                          <a:cs typeface="+mn-cs"/>
                        </a:rPr>
                        <a:t>“</a:t>
                      </a:r>
                      <a:r>
                        <a:rPr kumimoji="0" lang="es-EC" sz="800" i="1" u="none" strike="noStrike" kern="1200" cap="none" normalizeH="0" baseline="0" dirty="0">
                          <a:ln>
                            <a:noFill/>
                          </a:ln>
                          <a:solidFill>
                            <a:srgbClr val="002060"/>
                          </a:solidFill>
                          <a:effectLst/>
                          <a:latin typeface="+mn-lt"/>
                          <a:ea typeface="+mn-ea"/>
                          <a:cs typeface="+mn-cs"/>
                        </a:rPr>
                        <a:t>Considerando que la calificación del  riesgo frente a movimientos en masa es aquella que debe ser considerada en los procesos de legalización o regularización de la tenencia de tierra, la Dirección Metropolitana de Gestión de Riesgos se ratifica en la calificación del nivel de riesgo frente a movimientos en masa, indicando que el AHHYC “San Vicente Pasaje Uno”  en general presenta un Riesgo Bajo, sin embargo se debe rectificar indicando que el nivel de riesgos es Mitigable, en tal virtud y con las observaciones realizadas, la Dirección Metropolitana de Gestión de Riesgos indica en todos los lotes del  AHHYC “San Vicente Pasaje Uno” presenta un </a:t>
                      </a:r>
                      <a:r>
                        <a:rPr kumimoji="0" lang="es-EC" sz="800" b="1" i="1" u="none" strike="noStrike" kern="1200" cap="none" normalizeH="0" baseline="0" dirty="0">
                          <a:ln>
                            <a:noFill/>
                          </a:ln>
                          <a:solidFill>
                            <a:srgbClr val="002060"/>
                          </a:solidFill>
                          <a:effectLst/>
                          <a:latin typeface="+mn-lt"/>
                          <a:ea typeface="+mn-ea"/>
                          <a:cs typeface="+mn-cs"/>
                        </a:rPr>
                        <a:t>Riesgo Bajo Mitigable para todos los lotes</a:t>
                      </a:r>
                      <a:r>
                        <a:rPr kumimoji="0" lang="es-EC" sz="800" b="0" i="1" u="none" strike="noStrike" kern="1200" cap="none" normalizeH="0" baseline="0" dirty="0">
                          <a:ln>
                            <a:noFill/>
                          </a:ln>
                          <a:solidFill>
                            <a:srgbClr val="002060"/>
                          </a:solidFill>
                          <a:effectLst/>
                          <a:latin typeface="+mn-lt"/>
                          <a:ea typeface="+mn-ea"/>
                          <a:cs typeface="+mn-cs"/>
                        </a:rPr>
                        <a:t>.”</a:t>
                      </a:r>
                      <a:endParaRPr kumimoji="0" lang="es-EC" sz="800" i="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sz="800" i="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8"/>
                  </a:ext>
                </a:extLst>
              </a:tr>
              <a:tr h="20876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Área Útil de Lotes:</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9.122,14</a:t>
                      </a:r>
                      <a:endParaRPr kumimoji="0" lang="es-EC" sz="800" u="none" strike="noStrike" kern="1200" cap="none" normalizeH="0" baseline="0" dirty="0">
                        <a:ln>
                          <a:noFill/>
                        </a:ln>
                        <a:solidFill>
                          <a:srgbClr val="002060"/>
                        </a:solidFill>
                        <a:effectLst/>
                        <a:latin typeface="+mn-lt"/>
                        <a:ea typeface="+mn-ea"/>
                        <a:cs typeface="+mn-cs"/>
                      </a:endParaRPr>
                    </a:p>
                  </a:txBody>
                  <a:tcPr marL="68567" marR="68567" marT="0" marB="0" anchor="c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E9F1F5"/>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Derechos y Acciones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val="10009"/>
                  </a:ext>
                </a:extLst>
              </a:tr>
              <a:tr h="21864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Área de faja de protección en lotes:</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hMerge="1">
                  <a:txBody>
                    <a:bodyPr/>
                    <a:lstStyle/>
                    <a:p>
                      <a:endParaRPr lang="es-EC"/>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273,28</a:t>
                      </a:r>
                      <a:endParaRPr kumimoji="0" lang="es-EC" sz="800" u="none" strike="noStrike" kern="1200" cap="none" normalizeH="0" baseline="0" dirty="0">
                        <a:ln>
                          <a:noFill/>
                        </a:ln>
                        <a:solidFill>
                          <a:srgbClr val="002060"/>
                        </a:solidFill>
                        <a:effectLst/>
                        <a:latin typeface="+mn-lt"/>
                        <a:ea typeface="+mn-ea"/>
                        <a:cs typeface="+mn-cs"/>
                      </a:endParaRPr>
                    </a:p>
                  </a:txBody>
                  <a:tcPr marL="68567" marR="68567" marT="0" marB="0" anchor="c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8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noFill/>
                  </a:tcPr>
                </a:tc>
                <a:tc vMerge="1">
                  <a:txBody>
                    <a:bodyPr/>
                    <a:lstStyle/>
                    <a:p>
                      <a:endParaRPr lang="es-EC"/>
                    </a:p>
                  </a:txBody>
                  <a:tcPr/>
                </a:tc>
                <a:extLst>
                  <a:ext uri="{0D108BD9-81ED-4DB2-BD59-A6C34878D82A}">
                    <a16:rowId xmlns:a16="http://schemas.microsoft.com/office/drawing/2014/main" val="10010"/>
                  </a:ext>
                </a:extLst>
              </a:tr>
              <a:tr h="148592">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Área de vías y Pasajes:</a:t>
                      </a:r>
                    </a:p>
                  </a:txBody>
                  <a:tcPr marL="91419" marR="91419" marT="45711" marB="45711" anchor="ctr" horzOverflow="overflow">
                    <a:solidFill>
                      <a:schemeClr val="accent5">
                        <a:lumMod val="20000"/>
                        <a:lumOff val="80000"/>
                      </a:schemeClr>
                    </a:solidFill>
                  </a:tcPr>
                </a:tc>
                <a:tc rowSpan="2" hMerge="1">
                  <a:txBody>
                    <a:bodyPr/>
                    <a:lstStyle/>
                    <a:p>
                      <a:endParaRPr lang="es-EC"/>
                    </a:p>
                  </a:txBody>
                  <a:tcPr/>
                </a:tc>
                <a:tc rowSpan="2" hMerge="1">
                  <a:txBody>
                    <a:bodyPr/>
                    <a:lstStyle/>
                    <a:p>
                      <a:endParaRPr lang="es-EC"/>
                    </a:p>
                  </a:txBody>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1.820,97</a:t>
                      </a:r>
                      <a:endParaRPr kumimoji="0" lang="es-EC" sz="800"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accent5">
                        <a:lumMod val="20000"/>
                        <a:lumOff val="8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20000"/>
                        <a:lumOff val="80000"/>
                      </a:schemeClr>
                    </a:solidFill>
                  </a:tcPr>
                </a:tc>
                <a:tc vMerge="1">
                  <a:txBody>
                    <a:bodyPr/>
                    <a:lstStyle/>
                    <a:p>
                      <a:endParaRPr lang="es-EC" dirty="0"/>
                    </a:p>
                  </a:txBody>
                  <a:tcPr marL="91419" marR="91419" marT="45711" marB="45711" anchor="ctr" horzOverflow="overflow"/>
                </a:tc>
                <a:extLst>
                  <a:ext uri="{0D108BD9-81ED-4DB2-BD59-A6C34878D82A}">
                    <a16:rowId xmlns:a16="http://schemas.microsoft.com/office/drawing/2014/main" val="10011"/>
                  </a:ext>
                </a:extLst>
              </a:tr>
              <a:tr h="0">
                <a:tc gridSpan="3" vMerge="1">
                  <a:txBody>
                    <a:bodyPr/>
                    <a:lstStyle/>
                    <a:p>
                      <a:endParaRPr lang="es-ES"/>
                    </a:p>
                  </a:txBody>
                  <a:tcPr/>
                </a:tc>
                <a:tc hMerge="1" vMerge="1">
                  <a:txBody>
                    <a:bodyPr/>
                    <a:lstStyle/>
                    <a:p>
                      <a:endParaRPr lang="es-EC"/>
                    </a:p>
                  </a:txBody>
                  <a:tcPr/>
                </a:tc>
                <a:tc hMerge="1" vMerge="1">
                  <a:txBody>
                    <a:bodyPr/>
                    <a:lstStyle/>
                    <a:p>
                      <a:endParaRPr lang="es-ES"/>
                    </a:p>
                  </a:txBody>
                  <a:tcPr/>
                </a:tc>
                <a:tc vMerge="1">
                  <a:txBody>
                    <a:bodyPr/>
                    <a:lstStyle/>
                    <a:p>
                      <a:endParaRPr lang="es-ES"/>
                    </a:p>
                  </a:txBody>
                  <a:tcPr/>
                </a:tc>
                <a:tc vMerge="1">
                  <a:txBody>
                    <a:bodyPr/>
                    <a:lstStyle/>
                    <a:p>
                      <a:endParaRPr lang="es-ES"/>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UERB-EE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val="10012"/>
                  </a:ext>
                </a:extLst>
              </a:tr>
              <a:tr h="35584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Faja de Protección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(Área Municipal)</a:t>
                      </a:r>
                    </a:p>
                  </a:txBody>
                  <a:tcPr marL="91419" marR="91419" marT="45711" marB="45711" anchor="ctr" horzOverflow="overflow">
                    <a:solidFill>
                      <a:schemeClr val="bg1"/>
                    </a:solidFill>
                  </a:tcPr>
                </a:tc>
                <a:tc hMerge="1">
                  <a:txBody>
                    <a:bodyPr/>
                    <a:lstStyle/>
                    <a:p>
                      <a:endParaRPr lang="es-EC"/>
                    </a:p>
                  </a:txBody>
                  <a:tcPr/>
                </a:tc>
                <a:tc hMerge="1">
                  <a:txBody>
                    <a:bodyPr/>
                    <a:lstStyle/>
                    <a:p>
                      <a:endParaRPr lang="es-E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214,17</a:t>
                      </a:r>
                      <a:endParaRPr kumimoji="0" lang="es-EC" sz="800"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vMerge="1">
                  <a:txBody>
                    <a:bodyPr/>
                    <a:lstStyle/>
                    <a:p>
                      <a:endParaRPr lang="es-EC" dirty="0"/>
                    </a:p>
                  </a:txBody>
                  <a:tcPr marL="91419" marR="91419" marT="45711" marB="45711" anchor="ctr" horzOverflow="overflow">
                    <a:solidFill>
                      <a:schemeClr val="bg1"/>
                    </a:solidFill>
                  </a:tcPr>
                </a:tc>
                <a:extLst>
                  <a:ext uri="{0D108BD9-81ED-4DB2-BD59-A6C34878D82A}">
                    <a16:rowId xmlns:a16="http://schemas.microsoft.com/office/drawing/2014/main" val="10013"/>
                  </a:ext>
                </a:extLst>
              </a:tr>
              <a:tr h="416318">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ES" sz="800" b="1" u="none" strike="noStrike" kern="1200" cap="none" normalizeH="0" baseline="0" dirty="0">
                          <a:ln>
                            <a:noFill/>
                          </a:ln>
                          <a:solidFill>
                            <a:srgbClr val="002060"/>
                          </a:solidFill>
                          <a:effectLst/>
                          <a:latin typeface="+mn-lt"/>
                          <a:ea typeface="+mn-ea"/>
                          <a:cs typeface="+mn-cs"/>
                        </a:rPr>
                        <a:t>Área bruta del terreno(Área Total)</a:t>
                      </a:r>
                    </a:p>
                  </a:txBody>
                  <a:tcPr marL="91419" marR="91419" marT="45711" marB="45711" anchor="ctr" horzOverflow="overflow">
                    <a:solidFill>
                      <a:schemeClr val="accent5">
                        <a:lumMod val="20000"/>
                        <a:lumOff val="80000"/>
                      </a:schemeClr>
                    </a:solidFill>
                  </a:tcPr>
                </a:tc>
                <a:tc hMerge="1">
                  <a:txBody>
                    <a:bodyPr/>
                    <a:lstStyle/>
                    <a:p>
                      <a:endParaRPr lang="es-EC"/>
                    </a:p>
                  </a:txBody>
                  <a:tcPr/>
                </a:tc>
                <a:tc hMerge="1">
                  <a:txBody>
                    <a:bodyPr/>
                    <a:lstStyle/>
                    <a:p>
                      <a:endParaRPr lang="es-ES"/>
                    </a:p>
                  </a:txBody>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s-ES" sz="800" b="1" u="none" strike="noStrike" kern="1200" cap="none" normalizeH="0" baseline="0" dirty="0">
                          <a:ln>
                            <a:noFill/>
                          </a:ln>
                          <a:solidFill>
                            <a:srgbClr val="002060"/>
                          </a:solidFill>
                          <a:effectLst/>
                          <a:latin typeface="+mn-lt"/>
                          <a:ea typeface="+mn-ea"/>
                          <a:cs typeface="+mn-cs"/>
                        </a:rPr>
                        <a:t>11.430,56</a:t>
                      </a:r>
                      <a:endParaRPr kumimoji="0" lang="es-EC" sz="800" b="1" u="none" strike="noStrike" kern="1200" cap="none" normalizeH="0" baseline="0" dirty="0">
                        <a:ln>
                          <a:noFill/>
                        </a:ln>
                        <a:solidFill>
                          <a:srgbClr val="002060"/>
                        </a:solidFill>
                        <a:effectLst/>
                        <a:latin typeface="+mn-lt"/>
                        <a:ea typeface="+mn-ea"/>
                        <a:cs typeface="+mn-cs"/>
                      </a:endParaRPr>
                    </a:p>
                  </a:txBody>
                  <a:tcPr marL="68567" marR="68567"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800" b="1" u="none" strike="noStrike" kern="1200" cap="none" normalizeH="0" baseline="0" dirty="0">
                          <a:ln>
                            <a:noFill/>
                          </a:ln>
                          <a:solidFill>
                            <a:srgbClr val="002060"/>
                          </a:solidFill>
                          <a:effectLst/>
                          <a:latin typeface="+mn-lt"/>
                          <a:ea typeface="+mn-ea"/>
                          <a:cs typeface="+mn-cs"/>
                        </a:rPr>
                        <a:t>m2</a:t>
                      </a:r>
                      <a:endParaRPr kumimoji="0" lang="es-EC" sz="8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20000"/>
                        <a:lumOff val="80000"/>
                      </a:schemeClr>
                    </a:solidFill>
                  </a:tcPr>
                </a:tc>
                <a:tc vMerge="1">
                  <a:txBody>
                    <a:bodyPr/>
                    <a:lstStyle/>
                    <a:p>
                      <a:endParaRPr lang="es-EC" dirty="0"/>
                    </a:p>
                  </a:txBody>
                  <a:tcPr marL="91419" marR="91419" marT="45711" marB="45711" anchor="ctr" horzOverflow="overflow"/>
                </a:tc>
                <a:extLst>
                  <a:ext uri="{0D108BD9-81ED-4DB2-BD59-A6C34878D82A}">
                    <a16:rowId xmlns:a16="http://schemas.microsoft.com/office/drawing/2014/main" val="10014"/>
                  </a:ext>
                </a:extLst>
              </a:tr>
            </a:tbl>
          </a:graphicData>
        </a:graphic>
      </p:graphicFrame>
      <p:sp>
        <p:nvSpPr>
          <p:cNvPr id="5" name="Rectángulo 4">
            <a:extLst>
              <a:ext uri="{FF2B5EF4-FFF2-40B4-BE49-F238E27FC236}">
                <a16:creationId xmlns:a16="http://schemas.microsoft.com/office/drawing/2014/main" id="{866B4E30-DDF7-4E37-BA2A-1CB88C57DF8E}"/>
              </a:ext>
            </a:extLst>
          </p:cNvPr>
          <p:cNvSpPr/>
          <p:nvPr/>
        </p:nvSpPr>
        <p:spPr>
          <a:xfrm>
            <a:off x="5696277" y="5429250"/>
            <a:ext cx="3008335" cy="686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8" name="18 Tabla"/>
          <p:cNvGraphicFramePr>
            <a:graphicFrameLocks noGrp="1"/>
          </p:cNvGraphicFramePr>
          <p:nvPr>
            <p:extLst>
              <p:ext uri="{D42A27DB-BD31-4B8C-83A1-F6EECF244321}">
                <p14:modId xmlns:p14="http://schemas.microsoft.com/office/powerpoint/2010/main" val="2009448148"/>
              </p:ext>
            </p:extLst>
          </p:nvPr>
        </p:nvGraphicFramePr>
        <p:xfrm>
          <a:off x="5696277" y="5557652"/>
          <a:ext cx="3008335" cy="1020633"/>
        </p:xfrm>
        <a:graphic>
          <a:graphicData uri="http://schemas.openxmlformats.org/drawingml/2006/table">
            <a:tbl>
              <a:tblPr firstRow="1" bandRow="1">
                <a:tableStyleId>{BDBED569-4797-4DF1-A0F4-6AAB3CD982D8}</a:tableStyleId>
              </a:tblPr>
              <a:tblGrid>
                <a:gridCol w="946927">
                  <a:extLst>
                    <a:ext uri="{9D8B030D-6E8A-4147-A177-3AD203B41FA5}">
                      <a16:colId xmlns:a16="http://schemas.microsoft.com/office/drawing/2014/main" val="20000"/>
                    </a:ext>
                  </a:extLst>
                </a:gridCol>
                <a:gridCol w="618883">
                  <a:extLst>
                    <a:ext uri="{9D8B030D-6E8A-4147-A177-3AD203B41FA5}">
                      <a16:colId xmlns:a16="http://schemas.microsoft.com/office/drawing/2014/main" val="20001"/>
                    </a:ext>
                  </a:extLst>
                </a:gridCol>
                <a:gridCol w="850717">
                  <a:extLst>
                    <a:ext uri="{9D8B030D-6E8A-4147-A177-3AD203B41FA5}">
                      <a16:colId xmlns:a16="http://schemas.microsoft.com/office/drawing/2014/main" val="20002"/>
                    </a:ext>
                  </a:extLst>
                </a:gridCol>
                <a:gridCol w="591808">
                  <a:extLst>
                    <a:ext uri="{9D8B030D-6E8A-4147-A177-3AD203B41FA5}">
                      <a16:colId xmlns:a16="http://schemas.microsoft.com/office/drawing/2014/main" val="20003"/>
                    </a:ext>
                  </a:extLst>
                </a:gridCol>
              </a:tblGrid>
              <a:tr h="311481">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val="10000"/>
                  </a:ext>
                </a:extLst>
              </a:tr>
              <a:tr h="228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17 %</a:t>
                      </a:r>
                    </a:p>
                  </a:txBody>
                  <a:tcPr marL="91445" marR="91445" marT="45750" marB="45750" anchor="ctr"/>
                </a:tc>
                <a:tc>
                  <a:txBody>
                    <a:bodyPr/>
                    <a:lstStyle/>
                    <a:p>
                      <a:pPr algn="l"/>
                      <a:r>
                        <a:rPr kumimoji="0" lang="es-EC" sz="8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      0 %</a:t>
                      </a:r>
                    </a:p>
                  </a:txBody>
                  <a:tcPr marL="91445" marR="91445" marT="45750" marB="45750" anchor="ctr"/>
                </a:tc>
                <a:extLst>
                  <a:ext uri="{0D108BD9-81ED-4DB2-BD59-A6C34878D82A}">
                    <a16:rowId xmlns:a16="http://schemas.microsoft.com/office/drawing/2014/main" val="10001"/>
                  </a:ext>
                </a:extLst>
              </a:tr>
              <a:tr h="228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17 %</a:t>
                      </a: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srgbClr val="002060"/>
                          </a:solidFill>
                          <a:effectLst/>
                          <a:uLnTx/>
                          <a:uFillTx/>
                          <a:latin typeface="Calibri"/>
                          <a:ea typeface="+mn-ea"/>
                          <a:cs typeface="+mn-cs"/>
                        </a:rPr>
                        <a:t>      </a:t>
                      </a:r>
                      <a:r>
                        <a:rPr kumimoji="0" lang="es-ES" sz="800" u="none" strike="noStrike" kern="1200" cap="none" normalizeH="0" baseline="0" dirty="0">
                          <a:ln>
                            <a:noFill/>
                          </a:ln>
                          <a:solidFill>
                            <a:srgbClr val="002060"/>
                          </a:solidFill>
                          <a:effectLst/>
                          <a:latin typeface="+mn-lt"/>
                          <a:ea typeface="+mn-ea"/>
                          <a:cs typeface="+mn-cs"/>
                        </a:rPr>
                        <a:t> 0 %</a:t>
                      </a:r>
                      <a:endParaRPr kumimoji="0" lang="es-ES" sz="800" b="0" i="0" u="none" strike="noStrike" kern="1200" cap="none" spc="0" normalizeH="0" baseline="0" noProof="0" dirty="0">
                        <a:ln>
                          <a:noFill/>
                        </a:ln>
                        <a:solidFill>
                          <a:srgbClr val="002060"/>
                        </a:solidFill>
                        <a:effectLst/>
                        <a:uLnTx/>
                        <a:uFillTx/>
                        <a:latin typeface="Calibri"/>
                        <a:ea typeface="+mn-ea"/>
                        <a:cs typeface="+mn-cs"/>
                      </a:endParaRPr>
                    </a:p>
                  </a:txBody>
                  <a:tcPr marL="91445" marR="91445" marT="45750" marB="45750" anchor="ctr"/>
                </a:tc>
                <a:extLst>
                  <a:ext uri="{0D108BD9-81ED-4DB2-BD59-A6C34878D82A}">
                    <a16:rowId xmlns:a16="http://schemas.microsoft.com/office/drawing/2014/main" val="10002"/>
                  </a:ext>
                </a:extLst>
              </a:tr>
              <a:tr h="228431">
                <a:tc>
                  <a:txBody>
                    <a:bodyPr/>
                    <a:lstStyle/>
                    <a:p>
                      <a:pPr algn="l"/>
                      <a:r>
                        <a:rPr kumimoji="0" lang="es-ES" sz="800" u="none" strike="noStrike" kern="1200" cap="none" normalizeH="0" baseline="0" dirty="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17 %</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srgbClr val="002060"/>
                          </a:solidFill>
                          <a:effectLst/>
                          <a:uLnTx/>
                          <a:uFillTx/>
                          <a:latin typeface="Calibri"/>
                          <a:ea typeface="+mn-ea"/>
                          <a:cs typeface="+mn-cs"/>
                        </a:rPr>
                        <a:t>      </a:t>
                      </a:r>
                      <a:r>
                        <a:rPr kumimoji="0" lang="es-ES" sz="800" b="0" i="0" u="none" strike="noStrike" kern="1200" cap="none" spc="0" normalizeH="0" baseline="0" noProof="0" dirty="0">
                          <a:ln>
                            <a:noFill/>
                          </a:ln>
                          <a:solidFill>
                            <a:srgbClr val="002060"/>
                          </a:solidFill>
                          <a:effectLst/>
                          <a:uLnTx/>
                          <a:uFillTx/>
                          <a:latin typeface="+mn-lt"/>
                          <a:ea typeface="+mn-ea"/>
                          <a:cs typeface="+mn-cs"/>
                        </a:rPr>
                        <a:t>0</a:t>
                      </a:r>
                      <a:r>
                        <a:rPr kumimoji="0" lang="es-ES" sz="800" u="none" strike="noStrike" kern="1200" cap="none" normalizeH="0" baseline="0" dirty="0">
                          <a:ln>
                            <a:noFill/>
                          </a:ln>
                          <a:solidFill>
                            <a:srgbClr val="002060"/>
                          </a:solidFill>
                          <a:effectLst/>
                          <a:latin typeface="+mn-lt"/>
                          <a:ea typeface="+mn-ea"/>
                          <a:cs typeface="+mn-cs"/>
                        </a:rPr>
                        <a:t> %</a:t>
                      </a:r>
                      <a:endParaRPr kumimoji="0" lang="es-ES" sz="800" b="0" i="0" u="none" strike="noStrike" kern="1200" cap="none" spc="0" normalizeH="0" baseline="0" noProof="0" dirty="0">
                        <a:ln>
                          <a:noFill/>
                        </a:ln>
                        <a:solidFill>
                          <a:srgbClr val="002060"/>
                        </a:solidFill>
                        <a:effectLst/>
                        <a:uLnTx/>
                        <a:uFillTx/>
                        <a:latin typeface="+mn-lt"/>
                        <a:ea typeface="+mn-ea"/>
                        <a:cs typeface="+mn-cs"/>
                      </a:endParaRPr>
                    </a:p>
                  </a:txBody>
                  <a:tcPr marL="91445" marR="91445" marT="45750" marB="4575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416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31" t="7878" r="9478" b="24946"/>
          <a:stretch/>
        </p:blipFill>
        <p:spPr bwMode="auto">
          <a:xfrm>
            <a:off x="423006" y="1239661"/>
            <a:ext cx="8033514" cy="530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232167"/>
            <a:ext cx="1243123" cy="625833"/>
          </a:xfrm>
          <a:prstGeom prst="rect">
            <a:avLst/>
          </a:prstGeom>
        </p:spPr>
      </p:pic>
      <p:pic>
        <p:nvPicPr>
          <p:cNvPr id="5" name="Imagen 5"/>
          <p:cNvPicPr>
            <a:picLocks noChangeAspect="1"/>
          </p:cNvPicPr>
          <p:nvPr/>
        </p:nvPicPr>
        <p:blipFill rotWithShape="1">
          <a:blip r:embed="rId4"/>
          <a:srcRect t="2" r="16755" b="-179058"/>
          <a:stretch/>
        </p:blipFill>
        <p:spPr>
          <a:xfrm>
            <a:off x="350876" y="6634709"/>
            <a:ext cx="10092536" cy="446582"/>
          </a:xfrm>
          <a:prstGeom prst="rect">
            <a:avLst/>
          </a:prstGeom>
        </p:spPr>
      </p:pic>
      <p:sp>
        <p:nvSpPr>
          <p:cNvPr id="8" name="CuadroTexto 24"/>
          <p:cNvSpPr txBox="1"/>
          <p:nvPr/>
        </p:nvSpPr>
        <p:spPr>
          <a:xfrm>
            <a:off x="349181" y="813943"/>
            <a:ext cx="5845049" cy="400110"/>
          </a:xfrm>
          <a:prstGeom prst="rect">
            <a:avLst/>
          </a:prstGeom>
          <a:noFill/>
        </p:spPr>
        <p:txBody>
          <a:bodyPr wrap="square" rtlCol="0">
            <a:spAutoFit/>
          </a:bodyPr>
          <a:lstStyle/>
          <a:p>
            <a:r>
              <a:rPr lang="es-ES_tradnl" sz="2000" b="1" dirty="0">
                <a:solidFill>
                  <a:srgbClr val="C00000"/>
                </a:solidFill>
              </a:rPr>
              <a:t>ÁREAS VERDES CERCANAS AL ASENTAMIENTO</a:t>
            </a:r>
          </a:p>
        </p:txBody>
      </p:sp>
      <p:cxnSp>
        <p:nvCxnSpPr>
          <p:cNvPr id="13" name="12 Conector recto de flecha"/>
          <p:cNvCxnSpPr/>
          <p:nvPr/>
        </p:nvCxnSpPr>
        <p:spPr>
          <a:xfrm flipV="1">
            <a:off x="3997234" y="3918377"/>
            <a:ext cx="881834" cy="6653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rot="19398867">
            <a:off x="3937330" y="4032048"/>
            <a:ext cx="864041" cy="276999"/>
          </a:xfrm>
          <a:prstGeom prst="rect">
            <a:avLst/>
          </a:prstGeom>
          <a:noFill/>
        </p:spPr>
        <p:txBody>
          <a:bodyPr wrap="square" rtlCol="0">
            <a:spAutoFit/>
          </a:bodyPr>
          <a:lstStyle/>
          <a:p>
            <a:r>
              <a:rPr lang="es-EC" sz="1200" b="1" dirty="0">
                <a:solidFill>
                  <a:schemeClr val="bg1"/>
                </a:solidFill>
              </a:rPr>
              <a:t>1700m</a:t>
            </a:r>
          </a:p>
        </p:txBody>
      </p:sp>
      <p:sp>
        <p:nvSpPr>
          <p:cNvPr id="16" name="15 Rectángulo"/>
          <p:cNvSpPr/>
          <p:nvPr/>
        </p:nvSpPr>
        <p:spPr>
          <a:xfrm>
            <a:off x="9335069" y="1419367"/>
            <a:ext cx="450376" cy="27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9365734" y="2257849"/>
            <a:ext cx="450376" cy="272955"/>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22" name="21 Rectángulo"/>
          <p:cNvSpPr/>
          <p:nvPr/>
        </p:nvSpPr>
        <p:spPr>
          <a:xfrm>
            <a:off x="9335069" y="1840678"/>
            <a:ext cx="450376" cy="2729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cxnSp>
        <p:nvCxnSpPr>
          <p:cNvPr id="23" name="22 Conector recto de flecha"/>
          <p:cNvCxnSpPr/>
          <p:nvPr/>
        </p:nvCxnSpPr>
        <p:spPr>
          <a:xfrm>
            <a:off x="9335069" y="2852382"/>
            <a:ext cx="450376"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CuadroTexto 16"/>
          <p:cNvSpPr txBox="1"/>
          <p:nvPr/>
        </p:nvSpPr>
        <p:spPr>
          <a:xfrm>
            <a:off x="9789701" y="1424414"/>
            <a:ext cx="1790365" cy="261610"/>
          </a:xfrm>
          <a:prstGeom prst="rect">
            <a:avLst/>
          </a:prstGeom>
          <a:noFill/>
        </p:spPr>
        <p:txBody>
          <a:bodyPr wrap="square" rtlCol="0">
            <a:spAutoFit/>
          </a:bodyPr>
          <a:lstStyle/>
          <a:p>
            <a:pPr>
              <a:defRPr/>
            </a:pPr>
            <a:r>
              <a:rPr lang="es-ES" sz="1100" b="1" dirty="0">
                <a:solidFill>
                  <a:srgbClr val="80B8E0"/>
                </a:solidFill>
                <a:latin typeface="Calibri" pitchFamily="34" charset="0"/>
                <a:cs typeface="Arial" charset="0"/>
              </a:rPr>
              <a:t>ASENTAMIENTO</a:t>
            </a:r>
          </a:p>
        </p:txBody>
      </p:sp>
      <p:sp>
        <p:nvSpPr>
          <p:cNvPr id="26" name="CuadroTexto 16"/>
          <p:cNvSpPr txBox="1"/>
          <p:nvPr/>
        </p:nvSpPr>
        <p:spPr>
          <a:xfrm>
            <a:off x="9789701" y="1840677"/>
            <a:ext cx="1790365" cy="253916"/>
          </a:xfrm>
          <a:prstGeom prst="rect">
            <a:avLst/>
          </a:prstGeom>
          <a:noFill/>
        </p:spPr>
        <p:txBody>
          <a:bodyPr wrap="square" rtlCol="0">
            <a:spAutoFit/>
          </a:bodyPr>
          <a:lstStyle/>
          <a:p>
            <a:pPr>
              <a:defRPr/>
            </a:pPr>
            <a:r>
              <a:rPr lang="es-ES" sz="1050" b="1" dirty="0">
                <a:solidFill>
                  <a:srgbClr val="80B8E0"/>
                </a:solidFill>
                <a:latin typeface="Calibri" pitchFamily="34" charset="0"/>
                <a:cs typeface="Arial" charset="0"/>
              </a:rPr>
              <a:t>ÁREA VERDE</a:t>
            </a:r>
          </a:p>
        </p:txBody>
      </p:sp>
      <p:sp>
        <p:nvSpPr>
          <p:cNvPr id="27" name="CuadroTexto 16"/>
          <p:cNvSpPr txBox="1"/>
          <p:nvPr/>
        </p:nvSpPr>
        <p:spPr>
          <a:xfrm>
            <a:off x="9816110" y="2262598"/>
            <a:ext cx="1790365" cy="415498"/>
          </a:xfrm>
          <a:prstGeom prst="rect">
            <a:avLst/>
          </a:prstGeom>
          <a:noFill/>
        </p:spPr>
        <p:txBody>
          <a:bodyPr wrap="square" rtlCol="0">
            <a:spAutoFit/>
          </a:bodyPr>
          <a:lstStyle/>
          <a:p>
            <a:pPr>
              <a:defRPr/>
            </a:pPr>
            <a:r>
              <a:rPr lang="es-ES" sz="1050" b="1" dirty="0">
                <a:solidFill>
                  <a:srgbClr val="80B8E0"/>
                </a:solidFill>
                <a:latin typeface="Calibri" pitchFamily="34" charset="0"/>
                <a:cs typeface="Arial" charset="0"/>
              </a:rPr>
              <a:t>ESTADIO SANTA ROSA DE CUSUBAMBA</a:t>
            </a:r>
          </a:p>
        </p:txBody>
      </p:sp>
      <p:sp>
        <p:nvSpPr>
          <p:cNvPr id="28" name="CuadroTexto 16"/>
          <p:cNvSpPr txBox="1"/>
          <p:nvPr/>
        </p:nvSpPr>
        <p:spPr>
          <a:xfrm>
            <a:off x="9816109" y="2715189"/>
            <a:ext cx="1790365" cy="253916"/>
          </a:xfrm>
          <a:prstGeom prst="rect">
            <a:avLst/>
          </a:prstGeom>
          <a:noFill/>
        </p:spPr>
        <p:txBody>
          <a:bodyPr wrap="square" rtlCol="0">
            <a:spAutoFit/>
          </a:bodyPr>
          <a:lstStyle/>
          <a:p>
            <a:pPr>
              <a:defRPr/>
            </a:pPr>
            <a:r>
              <a:rPr lang="es-ES" sz="1050" b="1" dirty="0">
                <a:solidFill>
                  <a:srgbClr val="80B8E0"/>
                </a:solidFill>
                <a:latin typeface="Calibri" pitchFamily="34" charset="0"/>
                <a:cs typeface="Arial" charset="0"/>
              </a:rPr>
              <a:t>DISTANCIA</a:t>
            </a:r>
          </a:p>
        </p:txBody>
      </p:sp>
      <p:sp>
        <p:nvSpPr>
          <p:cNvPr id="12" name="11 Forma libre"/>
          <p:cNvSpPr/>
          <p:nvPr/>
        </p:nvSpPr>
        <p:spPr>
          <a:xfrm>
            <a:off x="862918" y="2038302"/>
            <a:ext cx="301625" cy="158750"/>
          </a:xfrm>
          <a:custGeom>
            <a:avLst/>
            <a:gdLst>
              <a:gd name="connsiteX0" fmla="*/ 28575 w 301625"/>
              <a:gd name="connsiteY0" fmla="*/ 0 h 158750"/>
              <a:gd name="connsiteX1" fmla="*/ 0 w 301625"/>
              <a:gd name="connsiteY1" fmla="*/ 69850 h 158750"/>
              <a:gd name="connsiteX2" fmla="*/ 244475 w 301625"/>
              <a:gd name="connsiteY2" fmla="*/ 158750 h 158750"/>
              <a:gd name="connsiteX3" fmla="*/ 301625 w 301625"/>
              <a:gd name="connsiteY3" fmla="*/ 76200 h 158750"/>
              <a:gd name="connsiteX4" fmla="*/ 28575 w 301625"/>
              <a:gd name="connsiteY4" fmla="*/ 0 h 15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58750">
                <a:moveTo>
                  <a:pt x="28575" y="0"/>
                </a:moveTo>
                <a:lnTo>
                  <a:pt x="0" y="69850"/>
                </a:lnTo>
                <a:lnTo>
                  <a:pt x="244475" y="158750"/>
                </a:lnTo>
                <a:lnTo>
                  <a:pt x="301625" y="76200"/>
                </a:lnTo>
                <a:lnTo>
                  <a:pt x="28575" y="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2" name="31 CuadroTexto"/>
          <p:cNvSpPr txBox="1"/>
          <p:nvPr/>
        </p:nvSpPr>
        <p:spPr>
          <a:xfrm>
            <a:off x="8718732" y="5742971"/>
            <a:ext cx="182880" cy="338554"/>
          </a:xfrm>
          <a:prstGeom prst="rect">
            <a:avLst/>
          </a:prstGeom>
          <a:noFill/>
        </p:spPr>
        <p:txBody>
          <a:bodyPr wrap="square" rtlCol="0">
            <a:spAutoFit/>
          </a:bodyPr>
          <a:lstStyle/>
          <a:p>
            <a:r>
              <a:rPr lang="es-EC" sz="1600" dirty="0">
                <a:solidFill>
                  <a:schemeClr val="bg1"/>
                </a:solidFill>
              </a:rPr>
              <a:t>E</a:t>
            </a:r>
          </a:p>
        </p:txBody>
      </p:sp>
      <p:cxnSp>
        <p:nvCxnSpPr>
          <p:cNvPr id="48" name="47 Conector recto de flecha"/>
          <p:cNvCxnSpPr/>
          <p:nvPr/>
        </p:nvCxnSpPr>
        <p:spPr>
          <a:xfrm>
            <a:off x="4894217" y="3891674"/>
            <a:ext cx="2220686" cy="10425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1942011" y="4583737"/>
            <a:ext cx="1105989" cy="10942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47426" y="2349265"/>
            <a:ext cx="864041" cy="276999"/>
          </a:xfrm>
          <a:prstGeom prst="rect">
            <a:avLst/>
          </a:prstGeom>
          <a:noFill/>
        </p:spPr>
        <p:txBody>
          <a:bodyPr wrap="square" rtlCol="0">
            <a:spAutoFit/>
          </a:bodyPr>
          <a:lstStyle/>
          <a:p>
            <a:r>
              <a:rPr lang="es-EC" sz="1200" b="1" dirty="0">
                <a:solidFill>
                  <a:schemeClr val="bg1"/>
                </a:solidFill>
              </a:rPr>
              <a:t>100m</a:t>
            </a:r>
          </a:p>
        </p:txBody>
      </p:sp>
      <p:sp>
        <p:nvSpPr>
          <p:cNvPr id="35"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 MEJORAS DEL BARRIO  “SAN VICENTE PASAJE UNO”</a:t>
            </a:r>
          </a:p>
        </p:txBody>
      </p:sp>
      <p:sp>
        <p:nvSpPr>
          <p:cNvPr id="37"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GUAYLLABAMBA</a:t>
            </a:r>
          </a:p>
        </p:txBody>
      </p:sp>
      <p:sp>
        <p:nvSpPr>
          <p:cNvPr id="10" name="9 Forma libre"/>
          <p:cNvSpPr/>
          <p:nvPr/>
        </p:nvSpPr>
        <p:spPr>
          <a:xfrm>
            <a:off x="7036526" y="4937760"/>
            <a:ext cx="400594" cy="522514"/>
          </a:xfrm>
          <a:custGeom>
            <a:avLst/>
            <a:gdLst>
              <a:gd name="connsiteX0" fmla="*/ 78377 w 400594"/>
              <a:gd name="connsiteY0" fmla="*/ 0 h 522514"/>
              <a:gd name="connsiteX1" fmla="*/ 0 w 400594"/>
              <a:gd name="connsiteY1" fmla="*/ 409303 h 522514"/>
              <a:gd name="connsiteX2" fmla="*/ 322217 w 400594"/>
              <a:gd name="connsiteY2" fmla="*/ 522514 h 522514"/>
              <a:gd name="connsiteX3" fmla="*/ 400594 w 400594"/>
              <a:gd name="connsiteY3" fmla="*/ 130629 h 522514"/>
              <a:gd name="connsiteX4" fmla="*/ 78377 w 400594"/>
              <a:gd name="connsiteY4" fmla="*/ 0 h 52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94" h="522514">
                <a:moveTo>
                  <a:pt x="78377" y="0"/>
                </a:moveTo>
                <a:lnTo>
                  <a:pt x="0" y="409303"/>
                </a:lnTo>
                <a:lnTo>
                  <a:pt x="322217" y="522514"/>
                </a:lnTo>
                <a:lnTo>
                  <a:pt x="400594" y="130629"/>
                </a:lnTo>
                <a:lnTo>
                  <a:pt x="78377" y="0"/>
                </a:lnTo>
                <a:close/>
              </a:path>
            </a:pathLst>
          </a:cu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15" name="14 Forma libre"/>
          <p:cNvSpPr/>
          <p:nvPr/>
        </p:nvSpPr>
        <p:spPr>
          <a:xfrm>
            <a:off x="1942011" y="3735977"/>
            <a:ext cx="618309" cy="853440"/>
          </a:xfrm>
          <a:custGeom>
            <a:avLst/>
            <a:gdLst>
              <a:gd name="connsiteX0" fmla="*/ 0 w 618309"/>
              <a:gd name="connsiteY0" fmla="*/ 714103 h 853440"/>
              <a:gd name="connsiteX1" fmla="*/ 0 w 618309"/>
              <a:gd name="connsiteY1" fmla="*/ 714103 h 853440"/>
              <a:gd name="connsiteX2" fmla="*/ 478972 w 618309"/>
              <a:gd name="connsiteY2" fmla="*/ 0 h 853440"/>
              <a:gd name="connsiteX3" fmla="*/ 618309 w 618309"/>
              <a:gd name="connsiteY3" fmla="*/ 95794 h 853440"/>
              <a:gd name="connsiteX4" fmla="*/ 148046 w 618309"/>
              <a:gd name="connsiteY4" fmla="*/ 853440 h 853440"/>
              <a:gd name="connsiteX5" fmla="*/ 0 w 618309"/>
              <a:gd name="connsiteY5" fmla="*/ 714103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09" h="853440">
                <a:moveTo>
                  <a:pt x="0" y="714103"/>
                </a:moveTo>
                <a:lnTo>
                  <a:pt x="0" y="714103"/>
                </a:lnTo>
                <a:lnTo>
                  <a:pt x="478972" y="0"/>
                </a:lnTo>
                <a:lnTo>
                  <a:pt x="618309" y="95794"/>
                </a:lnTo>
                <a:lnTo>
                  <a:pt x="148046" y="853440"/>
                </a:lnTo>
                <a:lnTo>
                  <a:pt x="0" y="7141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51 Conector recto de flecha"/>
          <p:cNvCxnSpPr/>
          <p:nvPr/>
        </p:nvCxnSpPr>
        <p:spPr>
          <a:xfrm flipV="1">
            <a:off x="3190555" y="5199017"/>
            <a:ext cx="510588" cy="7518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H="1" flipV="1">
            <a:off x="3979816" y="4607033"/>
            <a:ext cx="152400" cy="4613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flipV="1">
            <a:off x="3724047" y="5130863"/>
            <a:ext cx="408169" cy="681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3048000" y="5742971"/>
            <a:ext cx="118417" cy="238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65 CuadroTexto"/>
          <p:cNvSpPr txBox="1"/>
          <p:nvPr/>
        </p:nvSpPr>
        <p:spPr>
          <a:xfrm>
            <a:off x="7097485" y="5029740"/>
            <a:ext cx="182880" cy="338554"/>
          </a:xfrm>
          <a:prstGeom prst="rect">
            <a:avLst/>
          </a:prstGeom>
          <a:noFill/>
        </p:spPr>
        <p:txBody>
          <a:bodyPr wrap="square" rtlCol="0">
            <a:spAutoFit/>
          </a:bodyPr>
          <a:lstStyle/>
          <a:p>
            <a:r>
              <a:rPr lang="es-EC" sz="1600" dirty="0">
                <a:solidFill>
                  <a:schemeClr val="bg1"/>
                </a:solidFill>
              </a:rPr>
              <a:t>E</a:t>
            </a:r>
          </a:p>
        </p:txBody>
      </p:sp>
      <p:sp>
        <p:nvSpPr>
          <p:cNvPr id="67" name="66 Rectángulo"/>
          <p:cNvSpPr/>
          <p:nvPr/>
        </p:nvSpPr>
        <p:spPr>
          <a:xfrm rot="1737613">
            <a:off x="2448130" y="3803156"/>
            <a:ext cx="91084" cy="4573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73981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84" t="21714" r="33858" b="19584"/>
          <a:stretch/>
        </p:blipFill>
        <p:spPr bwMode="auto">
          <a:xfrm>
            <a:off x="5397143" y="1216593"/>
            <a:ext cx="4711938" cy="51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orma libre"/>
          <p:cNvSpPr/>
          <p:nvPr/>
        </p:nvSpPr>
        <p:spPr>
          <a:xfrm>
            <a:off x="7267699" y="1816925"/>
            <a:ext cx="2481943" cy="3301340"/>
          </a:xfrm>
          <a:custGeom>
            <a:avLst/>
            <a:gdLst>
              <a:gd name="connsiteX0" fmla="*/ 510639 w 2481943"/>
              <a:gd name="connsiteY0" fmla="*/ 3301340 h 3301340"/>
              <a:gd name="connsiteX1" fmla="*/ 2481943 w 2481943"/>
              <a:gd name="connsiteY1" fmla="*/ 273132 h 3301340"/>
              <a:gd name="connsiteX2" fmla="*/ 2125683 w 2481943"/>
              <a:gd name="connsiteY2" fmla="*/ 0 h 3301340"/>
              <a:gd name="connsiteX3" fmla="*/ 2030680 w 2481943"/>
              <a:gd name="connsiteY3" fmla="*/ 71252 h 3301340"/>
              <a:gd name="connsiteX4" fmla="*/ 1983179 w 2481943"/>
              <a:gd name="connsiteY4" fmla="*/ 95002 h 3301340"/>
              <a:gd name="connsiteX5" fmla="*/ 1009402 w 2481943"/>
              <a:gd name="connsiteY5" fmla="*/ 1520041 h 3301340"/>
              <a:gd name="connsiteX6" fmla="*/ 0 w 2481943"/>
              <a:gd name="connsiteY6" fmla="*/ 3016332 h 3301340"/>
              <a:gd name="connsiteX7" fmla="*/ 510639 w 2481943"/>
              <a:gd name="connsiteY7" fmla="*/ 3301340 h 33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3" h="3301340">
                <a:moveTo>
                  <a:pt x="510639" y="3301340"/>
                </a:moveTo>
                <a:lnTo>
                  <a:pt x="2481943" y="273132"/>
                </a:lnTo>
                <a:lnTo>
                  <a:pt x="2125683" y="0"/>
                </a:lnTo>
                <a:lnTo>
                  <a:pt x="2030680" y="71252"/>
                </a:lnTo>
                <a:lnTo>
                  <a:pt x="1983179" y="95002"/>
                </a:lnTo>
                <a:lnTo>
                  <a:pt x="1009402" y="1520041"/>
                </a:lnTo>
                <a:lnTo>
                  <a:pt x="0" y="3016332"/>
                </a:lnTo>
                <a:lnTo>
                  <a:pt x="510639" y="3301340"/>
                </a:lnTo>
                <a:close/>
              </a:path>
            </a:pathLst>
          </a:custGeom>
          <a:solidFill>
            <a:srgbClr val="7030A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Forma libre"/>
          <p:cNvSpPr/>
          <p:nvPr/>
        </p:nvSpPr>
        <p:spPr>
          <a:xfrm>
            <a:off x="6709558" y="1258784"/>
            <a:ext cx="2576946" cy="3348842"/>
          </a:xfrm>
          <a:custGeom>
            <a:avLst/>
            <a:gdLst>
              <a:gd name="connsiteX0" fmla="*/ 0 w 2576946"/>
              <a:gd name="connsiteY0" fmla="*/ 3111335 h 3348842"/>
              <a:gd name="connsiteX1" fmla="*/ 2101933 w 2576946"/>
              <a:gd name="connsiteY1" fmla="*/ 0 h 3348842"/>
              <a:gd name="connsiteX2" fmla="*/ 2434442 w 2576946"/>
              <a:gd name="connsiteY2" fmla="*/ 213756 h 3348842"/>
              <a:gd name="connsiteX3" fmla="*/ 2576946 w 2576946"/>
              <a:gd name="connsiteY3" fmla="*/ 249382 h 3348842"/>
              <a:gd name="connsiteX4" fmla="*/ 2576946 w 2576946"/>
              <a:gd name="connsiteY4" fmla="*/ 285008 h 3348842"/>
              <a:gd name="connsiteX5" fmla="*/ 2458193 w 2576946"/>
              <a:gd name="connsiteY5" fmla="*/ 344385 h 3348842"/>
              <a:gd name="connsiteX6" fmla="*/ 2410691 w 2576946"/>
              <a:gd name="connsiteY6" fmla="*/ 439387 h 3348842"/>
              <a:gd name="connsiteX7" fmla="*/ 2398816 w 2576946"/>
              <a:gd name="connsiteY7" fmla="*/ 522515 h 3348842"/>
              <a:gd name="connsiteX8" fmla="*/ 1496291 w 2576946"/>
              <a:gd name="connsiteY8" fmla="*/ 1876302 h 3348842"/>
              <a:gd name="connsiteX9" fmla="*/ 486889 w 2576946"/>
              <a:gd name="connsiteY9" fmla="*/ 3348842 h 3348842"/>
              <a:gd name="connsiteX10" fmla="*/ 415637 w 2576946"/>
              <a:gd name="connsiteY10" fmla="*/ 3325091 h 3348842"/>
              <a:gd name="connsiteX11" fmla="*/ 0 w 2576946"/>
              <a:gd name="connsiteY11" fmla="*/ 3111335 h 334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6946" h="3348842">
                <a:moveTo>
                  <a:pt x="0" y="3111335"/>
                </a:moveTo>
                <a:lnTo>
                  <a:pt x="2101933" y="0"/>
                </a:lnTo>
                <a:lnTo>
                  <a:pt x="2434442" y="213756"/>
                </a:lnTo>
                <a:lnTo>
                  <a:pt x="2576946" y="249382"/>
                </a:lnTo>
                <a:lnTo>
                  <a:pt x="2576946" y="285008"/>
                </a:lnTo>
                <a:lnTo>
                  <a:pt x="2458193" y="344385"/>
                </a:lnTo>
                <a:lnTo>
                  <a:pt x="2410691" y="439387"/>
                </a:lnTo>
                <a:lnTo>
                  <a:pt x="2398816" y="522515"/>
                </a:lnTo>
                <a:lnTo>
                  <a:pt x="1496291" y="1876302"/>
                </a:lnTo>
                <a:lnTo>
                  <a:pt x="486889" y="3348842"/>
                </a:lnTo>
                <a:lnTo>
                  <a:pt x="415637" y="3325091"/>
                </a:lnTo>
                <a:lnTo>
                  <a:pt x="0" y="3111335"/>
                </a:lnTo>
                <a:close/>
              </a:path>
            </a:pathLst>
          </a:custGeom>
          <a:solidFill>
            <a:schemeClr val="accent2">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11" name="CuadroTexto 7"/>
          <p:cNvSpPr txBox="1"/>
          <p:nvPr/>
        </p:nvSpPr>
        <p:spPr>
          <a:xfrm>
            <a:off x="557757" y="985761"/>
            <a:ext cx="3883648" cy="461665"/>
          </a:xfrm>
          <a:prstGeom prst="rect">
            <a:avLst/>
          </a:prstGeom>
          <a:noFill/>
        </p:spPr>
        <p:txBody>
          <a:bodyPr wrap="square" rtlCol="0">
            <a:spAutoFit/>
          </a:bodyPr>
          <a:lstStyle/>
          <a:p>
            <a:r>
              <a:rPr lang="es-ES_tradnl" sz="2400" b="1" dirty="0">
                <a:solidFill>
                  <a:srgbClr val="C00000"/>
                </a:solidFill>
              </a:rPr>
              <a:t>PLANO DEL ASENTAMIENTO</a:t>
            </a:r>
          </a:p>
        </p:txBody>
      </p:sp>
      <p:sp>
        <p:nvSpPr>
          <p:cNvPr id="12" name="11 Rectángulo"/>
          <p:cNvSpPr/>
          <p:nvPr/>
        </p:nvSpPr>
        <p:spPr>
          <a:xfrm>
            <a:off x="1203852" y="1695450"/>
            <a:ext cx="504825" cy="228600"/>
          </a:xfrm>
          <a:prstGeom prst="rect">
            <a:avLst/>
          </a:prstGeom>
          <a:noFill/>
          <a:ln w="29845">
            <a:solidFill>
              <a:srgbClr val="FF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5" name="14 Rectángulo"/>
          <p:cNvSpPr/>
          <p:nvPr/>
        </p:nvSpPr>
        <p:spPr>
          <a:xfrm>
            <a:off x="1203850" y="2095500"/>
            <a:ext cx="504825" cy="228600"/>
          </a:xfrm>
          <a:prstGeom prst="rect">
            <a:avLst/>
          </a:prstGeom>
          <a:solidFill>
            <a:schemeClr val="bg2">
              <a:lumMod val="25000"/>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9" name="CuadroTexto 16"/>
          <p:cNvSpPr txBox="1"/>
          <p:nvPr/>
        </p:nvSpPr>
        <p:spPr>
          <a:xfrm>
            <a:off x="1812143" y="1669572"/>
            <a:ext cx="1790365"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MACRO-LOTE </a:t>
            </a:r>
          </a:p>
        </p:txBody>
      </p:sp>
      <p:sp>
        <p:nvSpPr>
          <p:cNvPr id="21" name="CuadroTexto 16"/>
          <p:cNvSpPr txBox="1"/>
          <p:nvPr/>
        </p:nvSpPr>
        <p:spPr>
          <a:xfrm>
            <a:off x="1786265" y="1992466"/>
            <a:ext cx="2895483" cy="461665"/>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CALLE  N9C</a:t>
            </a:r>
          </a:p>
          <a:p>
            <a:pPr>
              <a:defRPr/>
            </a:pPr>
            <a:r>
              <a:rPr lang="es-ES" sz="1200" b="1" dirty="0">
                <a:solidFill>
                  <a:srgbClr val="80B8E0"/>
                </a:solidFill>
                <a:latin typeface="Calibri" pitchFamily="34" charset="0"/>
                <a:cs typeface="Arial" charset="0"/>
              </a:rPr>
              <a:t>PASAJE E15B</a:t>
            </a:r>
          </a:p>
        </p:txBody>
      </p:sp>
      <p:sp>
        <p:nvSpPr>
          <p:cNvPr id="34" name="33 Rectángulo"/>
          <p:cNvSpPr/>
          <p:nvPr/>
        </p:nvSpPr>
        <p:spPr>
          <a:xfrm>
            <a:off x="1204749" y="2507071"/>
            <a:ext cx="504825" cy="228600"/>
          </a:xfrm>
          <a:prstGeom prst="rect">
            <a:avLst/>
          </a:prstGeom>
          <a:solidFill>
            <a:schemeClr val="accent4">
              <a:alpha val="4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5" name="CuadroTexto 16"/>
          <p:cNvSpPr txBox="1"/>
          <p:nvPr/>
        </p:nvSpPr>
        <p:spPr>
          <a:xfrm>
            <a:off x="1812143" y="2498573"/>
            <a:ext cx="2895483" cy="461665"/>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CALLE N9D</a:t>
            </a:r>
          </a:p>
          <a:p>
            <a:pPr>
              <a:defRPr/>
            </a:pPr>
            <a:r>
              <a:rPr lang="es-ES" sz="1200" b="1" dirty="0">
                <a:solidFill>
                  <a:srgbClr val="80B8E0"/>
                </a:solidFill>
                <a:latin typeface="Calibri" pitchFamily="34" charset="0"/>
                <a:cs typeface="Arial" charset="0"/>
              </a:rPr>
              <a:t>CALLE E15C</a:t>
            </a:r>
          </a:p>
        </p:txBody>
      </p:sp>
      <p:pic>
        <p:nvPicPr>
          <p:cNvPr id="38" name="Picture 2" descr="C:\Users\mejaram\Desktop\NOR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9081" y="1385511"/>
            <a:ext cx="537723" cy="53772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 MEJORAS DEL BARRIO  “SAN VICENTE PASAJE UNO”</a:t>
            </a:r>
          </a:p>
        </p:txBody>
      </p:sp>
      <p:sp>
        <p:nvSpPr>
          <p:cNvPr id="23"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GUAYLLABAMBA</a:t>
            </a:r>
          </a:p>
        </p:txBody>
      </p:sp>
      <p:sp>
        <p:nvSpPr>
          <p:cNvPr id="7" name="6 Forma libre"/>
          <p:cNvSpPr/>
          <p:nvPr/>
        </p:nvSpPr>
        <p:spPr>
          <a:xfrm>
            <a:off x="5675086" y="4412343"/>
            <a:ext cx="1640114" cy="1872343"/>
          </a:xfrm>
          <a:custGeom>
            <a:avLst/>
            <a:gdLst>
              <a:gd name="connsiteX0" fmla="*/ 1640114 w 1640114"/>
              <a:gd name="connsiteY0" fmla="*/ 1785257 h 1872343"/>
              <a:gd name="connsiteX1" fmla="*/ 624114 w 1640114"/>
              <a:gd name="connsiteY1" fmla="*/ 696686 h 1872343"/>
              <a:gd name="connsiteX2" fmla="*/ 1074057 w 1640114"/>
              <a:gd name="connsiteY2" fmla="*/ 145143 h 1872343"/>
              <a:gd name="connsiteX3" fmla="*/ 986971 w 1640114"/>
              <a:gd name="connsiteY3" fmla="*/ 29028 h 1872343"/>
              <a:gd name="connsiteX4" fmla="*/ 566057 w 1640114"/>
              <a:gd name="connsiteY4" fmla="*/ 624114 h 1872343"/>
              <a:gd name="connsiteX5" fmla="*/ 29028 w 1640114"/>
              <a:gd name="connsiteY5" fmla="*/ 0 h 1872343"/>
              <a:gd name="connsiteX6" fmla="*/ 0 w 1640114"/>
              <a:gd name="connsiteY6" fmla="*/ 638628 h 1872343"/>
              <a:gd name="connsiteX7" fmla="*/ 145143 w 1640114"/>
              <a:gd name="connsiteY7" fmla="*/ 580571 h 1872343"/>
              <a:gd name="connsiteX8" fmla="*/ 319314 w 1640114"/>
              <a:gd name="connsiteY8" fmla="*/ 682171 h 1872343"/>
              <a:gd name="connsiteX9" fmla="*/ 638628 w 1640114"/>
              <a:gd name="connsiteY9" fmla="*/ 1001486 h 1872343"/>
              <a:gd name="connsiteX10" fmla="*/ 1074057 w 1640114"/>
              <a:gd name="connsiteY10" fmla="*/ 1494971 h 1872343"/>
              <a:gd name="connsiteX11" fmla="*/ 1480457 w 1640114"/>
              <a:gd name="connsiteY11" fmla="*/ 1872343 h 1872343"/>
              <a:gd name="connsiteX12" fmla="*/ 1640114 w 1640114"/>
              <a:gd name="connsiteY12" fmla="*/ 1785257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0114" h="1872343">
                <a:moveTo>
                  <a:pt x="1640114" y="1785257"/>
                </a:moveTo>
                <a:lnTo>
                  <a:pt x="624114" y="696686"/>
                </a:lnTo>
                <a:lnTo>
                  <a:pt x="1074057" y="145143"/>
                </a:lnTo>
                <a:lnTo>
                  <a:pt x="986971" y="29028"/>
                </a:lnTo>
                <a:lnTo>
                  <a:pt x="566057" y="624114"/>
                </a:lnTo>
                <a:lnTo>
                  <a:pt x="29028" y="0"/>
                </a:lnTo>
                <a:lnTo>
                  <a:pt x="0" y="638628"/>
                </a:lnTo>
                <a:lnTo>
                  <a:pt x="145143" y="580571"/>
                </a:lnTo>
                <a:lnTo>
                  <a:pt x="319314" y="682171"/>
                </a:lnTo>
                <a:lnTo>
                  <a:pt x="638628" y="1001486"/>
                </a:lnTo>
                <a:lnTo>
                  <a:pt x="1074057" y="1494971"/>
                </a:lnTo>
                <a:lnTo>
                  <a:pt x="1480457" y="1872343"/>
                </a:lnTo>
                <a:lnTo>
                  <a:pt x="1640114" y="1785257"/>
                </a:lnTo>
                <a:close/>
              </a:path>
            </a:pathLst>
          </a:custGeom>
          <a:solidFill>
            <a:schemeClr val="bg2">
              <a:lumMod val="25000"/>
              <a:alpha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3" name="12 Forma libre"/>
          <p:cNvSpPr/>
          <p:nvPr/>
        </p:nvSpPr>
        <p:spPr>
          <a:xfrm>
            <a:off x="6644640" y="1546860"/>
            <a:ext cx="2804160" cy="3291840"/>
          </a:xfrm>
          <a:custGeom>
            <a:avLst/>
            <a:gdLst>
              <a:gd name="connsiteX0" fmla="*/ 0 w 2804160"/>
              <a:gd name="connsiteY0" fmla="*/ 2895600 h 3291840"/>
              <a:gd name="connsiteX1" fmla="*/ 624840 w 2804160"/>
              <a:gd name="connsiteY1" fmla="*/ 3291840 h 3291840"/>
              <a:gd name="connsiteX2" fmla="*/ 2552700 w 2804160"/>
              <a:gd name="connsiteY2" fmla="*/ 426720 h 3291840"/>
              <a:gd name="connsiteX3" fmla="*/ 2613660 w 2804160"/>
              <a:gd name="connsiteY3" fmla="*/ 342900 h 3291840"/>
              <a:gd name="connsiteX4" fmla="*/ 2674620 w 2804160"/>
              <a:gd name="connsiteY4" fmla="*/ 327660 h 3291840"/>
              <a:gd name="connsiteX5" fmla="*/ 2781300 w 2804160"/>
              <a:gd name="connsiteY5" fmla="*/ 297180 h 3291840"/>
              <a:gd name="connsiteX6" fmla="*/ 2788920 w 2804160"/>
              <a:gd name="connsiteY6" fmla="*/ 236220 h 3291840"/>
              <a:gd name="connsiteX7" fmla="*/ 2804160 w 2804160"/>
              <a:gd name="connsiteY7" fmla="*/ 160020 h 3291840"/>
              <a:gd name="connsiteX8" fmla="*/ 2773680 w 2804160"/>
              <a:gd name="connsiteY8" fmla="*/ 68580 h 3291840"/>
              <a:gd name="connsiteX9" fmla="*/ 2689860 w 2804160"/>
              <a:gd name="connsiteY9" fmla="*/ 22860 h 3291840"/>
              <a:gd name="connsiteX10" fmla="*/ 2636520 w 2804160"/>
              <a:gd name="connsiteY10" fmla="*/ 7620 h 3291840"/>
              <a:gd name="connsiteX11" fmla="*/ 2567940 w 2804160"/>
              <a:gd name="connsiteY11" fmla="*/ 0 h 3291840"/>
              <a:gd name="connsiteX12" fmla="*/ 2499360 w 2804160"/>
              <a:gd name="connsiteY12" fmla="*/ 38100 h 3291840"/>
              <a:gd name="connsiteX13" fmla="*/ 2476500 w 2804160"/>
              <a:gd name="connsiteY13" fmla="*/ 106680 h 3291840"/>
              <a:gd name="connsiteX14" fmla="*/ 2468880 w 2804160"/>
              <a:gd name="connsiteY14" fmla="*/ 160020 h 3291840"/>
              <a:gd name="connsiteX15" fmla="*/ 2468880 w 2804160"/>
              <a:gd name="connsiteY15" fmla="*/ 220980 h 3291840"/>
              <a:gd name="connsiteX16" fmla="*/ 2446020 w 2804160"/>
              <a:gd name="connsiteY16" fmla="*/ 274320 h 3291840"/>
              <a:gd name="connsiteX17" fmla="*/ 701040 w 2804160"/>
              <a:gd name="connsiteY17" fmla="*/ 2865120 h 3291840"/>
              <a:gd name="connsiteX18" fmla="*/ 556260 w 2804160"/>
              <a:gd name="connsiteY18" fmla="*/ 3093720 h 3291840"/>
              <a:gd name="connsiteX19" fmla="*/ 60960 w 2804160"/>
              <a:gd name="connsiteY19" fmla="*/ 2827020 h 3291840"/>
              <a:gd name="connsiteX20" fmla="*/ 0 w 2804160"/>
              <a:gd name="connsiteY20" fmla="*/ 289560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4160" h="3291840">
                <a:moveTo>
                  <a:pt x="0" y="2895600"/>
                </a:moveTo>
                <a:lnTo>
                  <a:pt x="624840" y="3291840"/>
                </a:lnTo>
                <a:lnTo>
                  <a:pt x="2552700" y="426720"/>
                </a:lnTo>
                <a:lnTo>
                  <a:pt x="2613660" y="342900"/>
                </a:lnTo>
                <a:lnTo>
                  <a:pt x="2674620" y="327660"/>
                </a:lnTo>
                <a:lnTo>
                  <a:pt x="2781300" y="297180"/>
                </a:lnTo>
                <a:lnTo>
                  <a:pt x="2788920" y="236220"/>
                </a:lnTo>
                <a:lnTo>
                  <a:pt x="2804160" y="160020"/>
                </a:lnTo>
                <a:lnTo>
                  <a:pt x="2773680" y="68580"/>
                </a:lnTo>
                <a:lnTo>
                  <a:pt x="2689860" y="22860"/>
                </a:lnTo>
                <a:lnTo>
                  <a:pt x="2636520" y="7620"/>
                </a:lnTo>
                <a:lnTo>
                  <a:pt x="2567940" y="0"/>
                </a:lnTo>
                <a:lnTo>
                  <a:pt x="2499360" y="38100"/>
                </a:lnTo>
                <a:lnTo>
                  <a:pt x="2476500" y="106680"/>
                </a:lnTo>
                <a:lnTo>
                  <a:pt x="2468880" y="160020"/>
                </a:lnTo>
                <a:lnTo>
                  <a:pt x="2468880" y="220980"/>
                </a:lnTo>
                <a:lnTo>
                  <a:pt x="2446020" y="274320"/>
                </a:lnTo>
                <a:lnTo>
                  <a:pt x="701040" y="2865120"/>
                </a:lnTo>
                <a:lnTo>
                  <a:pt x="556260" y="3093720"/>
                </a:lnTo>
                <a:lnTo>
                  <a:pt x="60960" y="2827020"/>
                </a:lnTo>
                <a:lnTo>
                  <a:pt x="0" y="2895600"/>
                </a:lnTo>
                <a:close/>
              </a:path>
            </a:pathLst>
          </a:custGeom>
          <a:solidFill>
            <a:schemeClr val="accent4">
              <a:alpha val="4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8" name="27 Rectángulo"/>
          <p:cNvSpPr/>
          <p:nvPr/>
        </p:nvSpPr>
        <p:spPr>
          <a:xfrm>
            <a:off x="1198924" y="3051810"/>
            <a:ext cx="504825" cy="228600"/>
          </a:xfrm>
          <a:prstGeom prst="rect">
            <a:avLst/>
          </a:prstGeom>
          <a:solidFill>
            <a:schemeClr val="accent6"/>
          </a:solidFill>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dk1"/>
              </a:solidFill>
            </a:endParaRPr>
          </a:p>
        </p:txBody>
      </p:sp>
      <p:sp>
        <p:nvSpPr>
          <p:cNvPr id="16" name="15 Forma libre"/>
          <p:cNvSpPr/>
          <p:nvPr/>
        </p:nvSpPr>
        <p:spPr>
          <a:xfrm>
            <a:off x="8715375" y="1212850"/>
            <a:ext cx="606425" cy="463550"/>
          </a:xfrm>
          <a:custGeom>
            <a:avLst/>
            <a:gdLst>
              <a:gd name="connsiteX0" fmla="*/ 0 w 606425"/>
              <a:gd name="connsiteY0" fmla="*/ 155575 h 463550"/>
              <a:gd name="connsiteX1" fmla="*/ 177800 w 606425"/>
              <a:gd name="connsiteY1" fmla="*/ 314325 h 463550"/>
              <a:gd name="connsiteX2" fmla="*/ 288925 w 606425"/>
              <a:gd name="connsiteY2" fmla="*/ 409575 h 463550"/>
              <a:gd name="connsiteX3" fmla="*/ 409575 w 606425"/>
              <a:gd name="connsiteY3" fmla="*/ 463550 h 463550"/>
              <a:gd name="connsiteX4" fmla="*/ 406400 w 606425"/>
              <a:gd name="connsiteY4" fmla="*/ 396875 h 463550"/>
              <a:gd name="connsiteX5" fmla="*/ 466725 w 606425"/>
              <a:gd name="connsiteY5" fmla="*/ 349250 h 463550"/>
              <a:gd name="connsiteX6" fmla="*/ 546100 w 606425"/>
              <a:gd name="connsiteY6" fmla="*/ 333375 h 463550"/>
              <a:gd name="connsiteX7" fmla="*/ 606425 w 606425"/>
              <a:gd name="connsiteY7" fmla="*/ 333375 h 463550"/>
              <a:gd name="connsiteX8" fmla="*/ 574675 w 606425"/>
              <a:gd name="connsiteY8" fmla="*/ 282575 h 463550"/>
              <a:gd name="connsiteX9" fmla="*/ 463550 w 606425"/>
              <a:gd name="connsiteY9" fmla="*/ 276225 h 463550"/>
              <a:gd name="connsiteX10" fmla="*/ 400050 w 606425"/>
              <a:gd name="connsiteY10" fmla="*/ 231775 h 463550"/>
              <a:gd name="connsiteX11" fmla="*/ 349250 w 606425"/>
              <a:gd name="connsiteY11" fmla="*/ 212725 h 463550"/>
              <a:gd name="connsiteX12" fmla="*/ 111125 w 606425"/>
              <a:gd name="connsiteY12" fmla="*/ 0 h 463550"/>
              <a:gd name="connsiteX13" fmla="*/ 0 w 606425"/>
              <a:gd name="connsiteY13" fmla="*/ 1555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425" h="463550">
                <a:moveTo>
                  <a:pt x="0" y="155575"/>
                </a:moveTo>
                <a:lnTo>
                  <a:pt x="177800" y="314325"/>
                </a:lnTo>
                <a:lnTo>
                  <a:pt x="288925" y="409575"/>
                </a:lnTo>
                <a:lnTo>
                  <a:pt x="409575" y="463550"/>
                </a:lnTo>
                <a:lnTo>
                  <a:pt x="406400" y="396875"/>
                </a:lnTo>
                <a:lnTo>
                  <a:pt x="466725" y="349250"/>
                </a:lnTo>
                <a:lnTo>
                  <a:pt x="546100" y="333375"/>
                </a:lnTo>
                <a:lnTo>
                  <a:pt x="606425" y="333375"/>
                </a:lnTo>
                <a:lnTo>
                  <a:pt x="574675" y="282575"/>
                </a:lnTo>
                <a:lnTo>
                  <a:pt x="463550" y="276225"/>
                </a:lnTo>
                <a:lnTo>
                  <a:pt x="400050" y="231775"/>
                </a:lnTo>
                <a:lnTo>
                  <a:pt x="349250" y="212725"/>
                </a:lnTo>
                <a:lnTo>
                  <a:pt x="111125" y="0"/>
                </a:lnTo>
                <a:lnTo>
                  <a:pt x="0" y="155575"/>
                </a:lnTo>
                <a:close/>
              </a:path>
            </a:pathLst>
          </a:custGeom>
          <a:solidFill>
            <a:schemeClr val="accent1">
              <a:alpha val="6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7" name="16 Forma libre"/>
          <p:cNvSpPr/>
          <p:nvPr/>
        </p:nvSpPr>
        <p:spPr>
          <a:xfrm>
            <a:off x="9401175" y="1597025"/>
            <a:ext cx="460375" cy="504825"/>
          </a:xfrm>
          <a:custGeom>
            <a:avLst/>
            <a:gdLst>
              <a:gd name="connsiteX0" fmla="*/ 0 w 460375"/>
              <a:gd name="connsiteY0" fmla="*/ 247650 h 504825"/>
              <a:gd name="connsiteX1" fmla="*/ 333375 w 460375"/>
              <a:gd name="connsiteY1" fmla="*/ 504825 h 504825"/>
              <a:gd name="connsiteX2" fmla="*/ 460375 w 460375"/>
              <a:gd name="connsiteY2" fmla="*/ 317500 h 504825"/>
              <a:gd name="connsiteX3" fmla="*/ 390525 w 460375"/>
              <a:gd name="connsiteY3" fmla="*/ 282575 h 504825"/>
              <a:gd name="connsiteX4" fmla="*/ 234950 w 460375"/>
              <a:gd name="connsiteY4" fmla="*/ 203200 h 504825"/>
              <a:gd name="connsiteX5" fmla="*/ 180975 w 460375"/>
              <a:gd name="connsiteY5" fmla="*/ 111125 h 504825"/>
              <a:gd name="connsiteX6" fmla="*/ 6350 w 460375"/>
              <a:gd name="connsiteY6" fmla="*/ 0 h 504825"/>
              <a:gd name="connsiteX7" fmla="*/ 28575 w 460375"/>
              <a:gd name="connsiteY7" fmla="*/ 60325 h 504825"/>
              <a:gd name="connsiteX8" fmla="*/ 50800 w 460375"/>
              <a:gd name="connsiteY8" fmla="*/ 139700 h 504825"/>
              <a:gd name="connsiteX9" fmla="*/ 0 w 460375"/>
              <a:gd name="connsiteY9" fmla="*/ 2476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375" h="504825">
                <a:moveTo>
                  <a:pt x="0" y="247650"/>
                </a:moveTo>
                <a:lnTo>
                  <a:pt x="333375" y="504825"/>
                </a:lnTo>
                <a:lnTo>
                  <a:pt x="460375" y="317500"/>
                </a:lnTo>
                <a:lnTo>
                  <a:pt x="390525" y="282575"/>
                </a:lnTo>
                <a:lnTo>
                  <a:pt x="234950" y="203200"/>
                </a:lnTo>
                <a:lnTo>
                  <a:pt x="180975" y="111125"/>
                </a:lnTo>
                <a:lnTo>
                  <a:pt x="6350" y="0"/>
                </a:lnTo>
                <a:lnTo>
                  <a:pt x="28575" y="60325"/>
                </a:lnTo>
                <a:lnTo>
                  <a:pt x="50800" y="139700"/>
                </a:lnTo>
                <a:lnTo>
                  <a:pt x="0" y="247650"/>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31" name="30 Forma libre"/>
          <p:cNvSpPr/>
          <p:nvPr/>
        </p:nvSpPr>
        <p:spPr>
          <a:xfrm>
            <a:off x="6629400" y="1212850"/>
            <a:ext cx="3230880" cy="3939540"/>
          </a:xfrm>
          <a:custGeom>
            <a:avLst/>
            <a:gdLst>
              <a:gd name="connsiteX0" fmla="*/ 0 w 3230880"/>
              <a:gd name="connsiteY0" fmla="*/ 3268980 h 3939540"/>
              <a:gd name="connsiteX1" fmla="*/ 1143000 w 3230880"/>
              <a:gd name="connsiteY1" fmla="*/ 3939540 h 3939540"/>
              <a:gd name="connsiteX2" fmla="*/ 3230880 w 3230880"/>
              <a:gd name="connsiteY2" fmla="*/ 716280 h 3939540"/>
              <a:gd name="connsiteX3" fmla="*/ 3116580 w 3230880"/>
              <a:gd name="connsiteY3" fmla="*/ 655320 h 3939540"/>
              <a:gd name="connsiteX4" fmla="*/ 3002280 w 3230880"/>
              <a:gd name="connsiteY4" fmla="*/ 601980 h 3939540"/>
              <a:gd name="connsiteX5" fmla="*/ 2956560 w 3230880"/>
              <a:gd name="connsiteY5" fmla="*/ 525780 h 3939540"/>
              <a:gd name="connsiteX6" fmla="*/ 2872740 w 3230880"/>
              <a:gd name="connsiteY6" fmla="*/ 472440 h 3939540"/>
              <a:gd name="connsiteX7" fmla="*/ 2788920 w 3230880"/>
              <a:gd name="connsiteY7" fmla="*/ 411480 h 3939540"/>
              <a:gd name="connsiteX8" fmla="*/ 2667000 w 3230880"/>
              <a:gd name="connsiteY8" fmla="*/ 304800 h 3939540"/>
              <a:gd name="connsiteX9" fmla="*/ 2499360 w 3230880"/>
              <a:gd name="connsiteY9" fmla="*/ 266700 h 3939540"/>
              <a:gd name="connsiteX10" fmla="*/ 2385060 w 3230880"/>
              <a:gd name="connsiteY10" fmla="*/ 167640 h 3939540"/>
              <a:gd name="connsiteX11" fmla="*/ 2293620 w 3230880"/>
              <a:gd name="connsiteY11" fmla="*/ 106680 h 3939540"/>
              <a:gd name="connsiteX12" fmla="*/ 2186940 w 3230880"/>
              <a:gd name="connsiteY12" fmla="*/ 0 h 3939540"/>
              <a:gd name="connsiteX13" fmla="*/ 0 w 3230880"/>
              <a:gd name="connsiteY13" fmla="*/ 3268980 h 393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0880" h="3939540">
                <a:moveTo>
                  <a:pt x="0" y="3268980"/>
                </a:moveTo>
                <a:lnTo>
                  <a:pt x="1143000" y="3939540"/>
                </a:lnTo>
                <a:lnTo>
                  <a:pt x="3230880" y="716280"/>
                </a:lnTo>
                <a:lnTo>
                  <a:pt x="3116580" y="655320"/>
                </a:lnTo>
                <a:lnTo>
                  <a:pt x="3002280" y="601980"/>
                </a:lnTo>
                <a:lnTo>
                  <a:pt x="2956560" y="525780"/>
                </a:lnTo>
                <a:lnTo>
                  <a:pt x="2872740" y="472440"/>
                </a:lnTo>
                <a:lnTo>
                  <a:pt x="2788920" y="411480"/>
                </a:lnTo>
                <a:lnTo>
                  <a:pt x="2667000" y="304800"/>
                </a:lnTo>
                <a:lnTo>
                  <a:pt x="2499360" y="266700"/>
                </a:lnTo>
                <a:lnTo>
                  <a:pt x="2385060" y="167640"/>
                </a:lnTo>
                <a:lnTo>
                  <a:pt x="2293620" y="106680"/>
                </a:lnTo>
                <a:lnTo>
                  <a:pt x="2186940" y="0"/>
                </a:lnTo>
                <a:lnTo>
                  <a:pt x="0" y="3268980"/>
                </a:lnTo>
                <a:close/>
              </a:path>
            </a:pathLst>
          </a:custGeom>
          <a:noFill/>
          <a:ln w="29845">
            <a:solidFill>
              <a:srgbClr val="FF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32" name="CuadroTexto 16"/>
          <p:cNvSpPr txBox="1"/>
          <p:nvPr/>
        </p:nvSpPr>
        <p:spPr>
          <a:xfrm>
            <a:off x="1709574" y="3051810"/>
            <a:ext cx="2895483"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FAJA DE PROTECCIÓN 1 (ÁREA MUNICIPAL)</a:t>
            </a:r>
          </a:p>
        </p:txBody>
      </p:sp>
      <p:sp>
        <p:nvSpPr>
          <p:cNvPr id="33" name="32 Rectángulo"/>
          <p:cNvSpPr/>
          <p:nvPr/>
        </p:nvSpPr>
        <p:spPr>
          <a:xfrm>
            <a:off x="1198923" y="3540939"/>
            <a:ext cx="504825" cy="2286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
        <p:nvSpPr>
          <p:cNvPr id="36" name="CuadroTexto 16"/>
          <p:cNvSpPr txBox="1"/>
          <p:nvPr/>
        </p:nvSpPr>
        <p:spPr>
          <a:xfrm>
            <a:off x="1703748" y="3539808"/>
            <a:ext cx="2895483" cy="276999"/>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FAJA DE PROTECCIÓN  (LOTES)</a:t>
            </a:r>
          </a:p>
        </p:txBody>
      </p:sp>
      <p:sp>
        <p:nvSpPr>
          <p:cNvPr id="27" name="26 Rectángulo"/>
          <p:cNvSpPr/>
          <p:nvPr/>
        </p:nvSpPr>
        <p:spPr>
          <a:xfrm>
            <a:off x="1186576" y="4037723"/>
            <a:ext cx="504825" cy="228600"/>
          </a:xfrm>
          <a:prstGeom prst="rect">
            <a:avLst/>
          </a:prstGeom>
          <a:solidFill>
            <a:schemeClr val="accent2">
              <a:lumMod val="60000"/>
              <a:lumOff val="4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lt1"/>
              </a:solidFill>
            </a:endParaRPr>
          </a:p>
        </p:txBody>
      </p:sp>
      <p:sp>
        <p:nvSpPr>
          <p:cNvPr id="29" name="28 Rectángulo"/>
          <p:cNvSpPr/>
          <p:nvPr/>
        </p:nvSpPr>
        <p:spPr>
          <a:xfrm>
            <a:off x="1187047" y="4493326"/>
            <a:ext cx="504825" cy="228600"/>
          </a:xfrm>
          <a:prstGeom prst="rect">
            <a:avLst/>
          </a:prstGeom>
          <a:solidFill>
            <a:srgbClr val="7030A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solidFill>
                <a:schemeClr val="lt1"/>
              </a:solidFill>
            </a:endParaRPr>
          </a:p>
        </p:txBody>
      </p:sp>
      <p:sp>
        <p:nvSpPr>
          <p:cNvPr id="30" name="CuadroTexto 16"/>
          <p:cNvSpPr txBox="1"/>
          <p:nvPr/>
        </p:nvSpPr>
        <p:spPr>
          <a:xfrm>
            <a:off x="1677621" y="3977898"/>
            <a:ext cx="2895483" cy="461665"/>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LOTES ZONIFICACIÓN  </a:t>
            </a:r>
          </a:p>
          <a:p>
            <a:pPr>
              <a:defRPr/>
            </a:pPr>
            <a:r>
              <a:rPr lang="es-ES" sz="1200" b="1" dirty="0">
                <a:solidFill>
                  <a:srgbClr val="80B8E0"/>
                </a:solidFill>
                <a:latin typeface="Calibri" pitchFamily="34" charset="0"/>
                <a:cs typeface="Arial" charset="0"/>
              </a:rPr>
              <a:t>A2 (A1002-35) – PUOS 2019</a:t>
            </a:r>
          </a:p>
        </p:txBody>
      </p:sp>
      <p:sp>
        <p:nvSpPr>
          <p:cNvPr id="37" name="CuadroTexto 16"/>
          <p:cNvSpPr txBox="1"/>
          <p:nvPr/>
        </p:nvSpPr>
        <p:spPr>
          <a:xfrm>
            <a:off x="1677621" y="4469126"/>
            <a:ext cx="2895483" cy="646331"/>
          </a:xfrm>
          <a:prstGeom prst="rect">
            <a:avLst/>
          </a:prstGeom>
          <a:noFill/>
        </p:spPr>
        <p:txBody>
          <a:bodyPr wrap="square" rtlCol="0">
            <a:spAutoFit/>
          </a:bodyPr>
          <a:lstStyle/>
          <a:p>
            <a:pPr>
              <a:defRPr/>
            </a:pPr>
            <a:r>
              <a:rPr lang="es-ES" sz="1200" b="1" dirty="0">
                <a:solidFill>
                  <a:srgbClr val="80B8E0"/>
                </a:solidFill>
                <a:latin typeface="Calibri" pitchFamily="34" charset="0"/>
                <a:cs typeface="Arial" charset="0"/>
              </a:rPr>
              <a:t>LOTES ZONIFICACIÓN</a:t>
            </a:r>
          </a:p>
          <a:p>
            <a:pPr>
              <a:defRPr/>
            </a:pPr>
            <a:r>
              <a:rPr lang="es-ES" sz="1200" b="1" dirty="0">
                <a:solidFill>
                  <a:srgbClr val="80B8E0"/>
                </a:solidFill>
                <a:latin typeface="Calibri" pitchFamily="34" charset="0"/>
                <a:cs typeface="Arial" charset="0"/>
              </a:rPr>
              <a:t>D2(D302-80)</a:t>
            </a:r>
          </a:p>
          <a:p>
            <a:pPr>
              <a:defRPr/>
            </a:pPr>
            <a:endParaRPr lang="es-ES" sz="1200" b="1" dirty="0">
              <a:solidFill>
                <a:srgbClr val="80B8E0"/>
              </a:solidFill>
              <a:latin typeface="Calibri" pitchFamily="34" charset="0"/>
              <a:cs typeface="Arial" charset="0"/>
            </a:endParaRPr>
          </a:p>
        </p:txBody>
      </p:sp>
    </p:spTree>
    <p:extLst>
      <p:ext uri="{BB962C8B-B14F-4D97-AF65-F5344CB8AC3E}">
        <p14:creationId xmlns:p14="http://schemas.microsoft.com/office/powerpoint/2010/main" val="44467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84" t="21714" r="33858" b="19584"/>
          <a:stretch/>
        </p:blipFill>
        <p:spPr bwMode="auto">
          <a:xfrm>
            <a:off x="5468859" y="1180735"/>
            <a:ext cx="4711938" cy="51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orma libre"/>
          <p:cNvSpPr/>
          <p:nvPr/>
        </p:nvSpPr>
        <p:spPr>
          <a:xfrm>
            <a:off x="8591266" y="1180531"/>
            <a:ext cx="805218" cy="839338"/>
          </a:xfrm>
          <a:custGeom>
            <a:avLst/>
            <a:gdLst>
              <a:gd name="connsiteX0" fmla="*/ 300250 w 805218"/>
              <a:gd name="connsiteY0" fmla="*/ 0 h 839338"/>
              <a:gd name="connsiteX1" fmla="*/ 545910 w 805218"/>
              <a:gd name="connsiteY1" fmla="*/ 184245 h 839338"/>
              <a:gd name="connsiteX2" fmla="*/ 661916 w 805218"/>
              <a:gd name="connsiteY2" fmla="*/ 266132 h 839338"/>
              <a:gd name="connsiteX3" fmla="*/ 805218 w 805218"/>
              <a:gd name="connsiteY3" fmla="*/ 307075 h 839338"/>
              <a:gd name="connsiteX4" fmla="*/ 791570 w 805218"/>
              <a:gd name="connsiteY4" fmla="*/ 327547 h 839338"/>
              <a:gd name="connsiteX5" fmla="*/ 730155 w 805218"/>
              <a:gd name="connsiteY5" fmla="*/ 348018 h 839338"/>
              <a:gd name="connsiteX6" fmla="*/ 682388 w 805218"/>
              <a:gd name="connsiteY6" fmla="*/ 361666 h 839338"/>
              <a:gd name="connsiteX7" fmla="*/ 634621 w 805218"/>
              <a:gd name="connsiteY7" fmla="*/ 409433 h 839338"/>
              <a:gd name="connsiteX8" fmla="*/ 634621 w 805218"/>
              <a:gd name="connsiteY8" fmla="*/ 409433 h 839338"/>
              <a:gd name="connsiteX9" fmla="*/ 634621 w 805218"/>
              <a:gd name="connsiteY9" fmla="*/ 518615 h 839338"/>
              <a:gd name="connsiteX10" fmla="*/ 614149 w 805218"/>
              <a:gd name="connsiteY10" fmla="*/ 559559 h 839338"/>
              <a:gd name="connsiteX11" fmla="*/ 457200 w 805218"/>
              <a:gd name="connsiteY11" fmla="*/ 839338 h 839338"/>
              <a:gd name="connsiteX12" fmla="*/ 0 w 805218"/>
              <a:gd name="connsiteY12" fmla="*/ 443553 h 839338"/>
              <a:gd name="connsiteX13" fmla="*/ 238835 w 805218"/>
              <a:gd name="connsiteY13" fmla="*/ 95535 h 839338"/>
              <a:gd name="connsiteX14" fmla="*/ 300250 w 805218"/>
              <a:gd name="connsiteY14" fmla="*/ 0 h 83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218" h="839338">
                <a:moveTo>
                  <a:pt x="300250" y="0"/>
                </a:moveTo>
                <a:lnTo>
                  <a:pt x="545910" y="184245"/>
                </a:lnTo>
                <a:lnTo>
                  <a:pt x="661916" y="266132"/>
                </a:lnTo>
                <a:lnTo>
                  <a:pt x="805218" y="307075"/>
                </a:lnTo>
                <a:lnTo>
                  <a:pt x="791570" y="327547"/>
                </a:lnTo>
                <a:lnTo>
                  <a:pt x="730155" y="348018"/>
                </a:lnTo>
                <a:lnTo>
                  <a:pt x="682388" y="361666"/>
                </a:lnTo>
                <a:lnTo>
                  <a:pt x="634621" y="409433"/>
                </a:lnTo>
                <a:lnTo>
                  <a:pt x="634621" y="409433"/>
                </a:lnTo>
                <a:lnTo>
                  <a:pt x="634621" y="518615"/>
                </a:lnTo>
                <a:lnTo>
                  <a:pt x="614149" y="559559"/>
                </a:lnTo>
                <a:lnTo>
                  <a:pt x="457200" y="839338"/>
                </a:lnTo>
                <a:lnTo>
                  <a:pt x="0" y="443553"/>
                </a:lnTo>
                <a:lnTo>
                  <a:pt x="238835" y="95535"/>
                </a:lnTo>
                <a:lnTo>
                  <a:pt x="300250" y="0"/>
                </a:lnTo>
                <a:close/>
              </a:path>
            </a:pathLst>
          </a:custGeom>
          <a:solidFill>
            <a:schemeClr val="accent2">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orma libre"/>
          <p:cNvSpPr/>
          <p:nvPr/>
        </p:nvSpPr>
        <p:spPr>
          <a:xfrm>
            <a:off x="7413386" y="2920514"/>
            <a:ext cx="1631160" cy="1941001"/>
          </a:xfrm>
          <a:custGeom>
            <a:avLst/>
            <a:gdLst>
              <a:gd name="connsiteX0" fmla="*/ 1235123 w 1699147"/>
              <a:gd name="connsiteY0" fmla="*/ 0 h 2169994"/>
              <a:gd name="connsiteX1" fmla="*/ 1699147 w 1699147"/>
              <a:gd name="connsiteY1" fmla="*/ 313899 h 2169994"/>
              <a:gd name="connsiteX2" fmla="*/ 566382 w 1699147"/>
              <a:gd name="connsiteY2" fmla="*/ 2074460 h 2169994"/>
              <a:gd name="connsiteX3" fmla="*/ 484496 w 1699147"/>
              <a:gd name="connsiteY3" fmla="*/ 2169994 h 2169994"/>
              <a:gd name="connsiteX4" fmla="*/ 61415 w 1699147"/>
              <a:gd name="connsiteY4" fmla="*/ 1951630 h 2169994"/>
              <a:gd name="connsiteX5" fmla="*/ 0 w 1699147"/>
              <a:gd name="connsiteY5" fmla="*/ 1890215 h 2169994"/>
              <a:gd name="connsiteX6" fmla="*/ 1221475 w 1699147"/>
              <a:gd name="connsiteY6" fmla="*/ 68239 h 2169994"/>
              <a:gd name="connsiteX7" fmla="*/ 1235123 w 1699147"/>
              <a:gd name="connsiteY7" fmla="*/ 0 h 216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147" h="2169994">
                <a:moveTo>
                  <a:pt x="1235123" y="0"/>
                </a:moveTo>
                <a:lnTo>
                  <a:pt x="1699147" y="313899"/>
                </a:lnTo>
                <a:lnTo>
                  <a:pt x="566382" y="2074460"/>
                </a:lnTo>
                <a:lnTo>
                  <a:pt x="484496" y="2169994"/>
                </a:lnTo>
                <a:lnTo>
                  <a:pt x="61415" y="1951630"/>
                </a:lnTo>
                <a:lnTo>
                  <a:pt x="0" y="1890215"/>
                </a:lnTo>
                <a:lnTo>
                  <a:pt x="1221475" y="68239"/>
                </a:lnTo>
                <a:lnTo>
                  <a:pt x="1235123" y="0"/>
                </a:lnTo>
                <a:close/>
              </a:path>
            </a:pathLst>
          </a:custGeom>
          <a:solidFill>
            <a:srgbClr val="FFC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Forma libre"/>
          <p:cNvSpPr/>
          <p:nvPr/>
        </p:nvSpPr>
        <p:spPr>
          <a:xfrm>
            <a:off x="8748215" y="1787857"/>
            <a:ext cx="1071349" cy="1228298"/>
          </a:xfrm>
          <a:custGeom>
            <a:avLst/>
            <a:gdLst>
              <a:gd name="connsiteX0" fmla="*/ 716507 w 1071349"/>
              <a:gd name="connsiteY0" fmla="*/ 0 h 1228298"/>
              <a:gd name="connsiteX1" fmla="*/ 1071349 w 1071349"/>
              <a:gd name="connsiteY1" fmla="*/ 279779 h 1228298"/>
              <a:gd name="connsiteX2" fmla="*/ 423081 w 1071349"/>
              <a:gd name="connsiteY2" fmla="*/ 1228298 h 1228298"/>
              <a:gd name="connsiteX3" fmla="*/ 0 w 1071349"/>
              <a:gd name="connsiteY3" fmla="*/ 921224 h 1228298"/>
              <a:gd name="connsiteX4" fmla="*/ 580030 w 1071349"/>
              <a:gd name="connsiteY4" fmla="*/ 61415 h 1228298"/>
              <a:gd name="connsiteX5" fmla="*/ 607325 w 1071349"/>
              <a:gd name="connsiteY5" fmla="*/ 40943 h 1228298"/>
              <a:gd name="connsiteX6" fmla="*/ 716507 w 1071349"/>
              <a:gd name="connsiteY6" fmla="*/ 0 h 12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349" h="1228298">
                <a:moveTo>
                  <a:pt x="716507" y="0"/>
                </a:moveTo>
                <a:lnTo>
                  <a:pt x="1071349" y="279779"/>
                </a:lnTo>
                <a:lnTo>
                  <a:pt x="423081" y="1228298"/>
                </a:lnTo>
                <a:lnTo>
                  <a:pt x="0" y="921224"/>
                </a:lnTo>
                <a:lnTo>
                  <a:pt x="580030" y="61415"/>
                </a:lnTo>
                <a:lnTo>
                  <a:pt x="607325" y="40943"/>
                </a:lnTo>
                <a:lnTo>
                  <a:pt x="716507" y="0"/>
                </a:lnTo>
                <a:close/>
              </a:path>
            </a:pathLst>
          </a:custGeom>
          <a:solidFill>
            <a:srgbClr val="FFC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graphicFrame>
        <p:nvGraphicFramePr>
          <p:cNvPr id="18" name="17 Tabla"/>
          <p:cNvGraphicFramePr>
            <a:graphicFrameLocks noGrp="1"/>
          </p:cNvGraphicFramePr>
          <p:nvPr>
            <p:extLst>
              <p:ext uri="{D42A27DB-BD31-4B8C-83A1-F6EECF244321}">
                <p14:modId xmlns:p14="http://schemas.microsoft.com/office/powerpoint/2010/main" val="416593143"/>
              </p:ext>
            </p:extLst>
          </p:nvPr>
        </p:nvGraphicFramePr>
        <p:xfrm>
          <a:off x="338642" y="1246934"/>
          <a:ext cx="3014153" cy="5082887"/>
        </p:xfrm>
        <a:graphic>
          <a:graphicData uri="http://schemas.openxmlformats.org/drawingml/2006/table">
            <a:tbl>
              <a:tblPr>
                <a:tableStyleId>{5C22544A-7EE6-4342-B048-85BDC9FD1C3A}</a:tableStyleId>
              </a:tblPr>
              <a:tblGrid>
                <a:gridCol w="1017928">
                  <a:extLst>
                    <a:ext uri="{9D8B030D-6E8A-4147-A177-3AD203B41FA5}">
                      <a16:colId xmlns:a16="http://schemas.microsoft.com/office/drawing/2014/main" val="20000"/>
                    </a:ext>
                  </a:extLst>
                </a:gridCol>
                <a:gridCol w="1996225">
                  <a:extLst>
                    <a:ext uri="{9D8B030D-6E8A-4147-A177-3AD203B41FA5}">
                      <a16:colId xmlns:a16="http://schemas.microsoft.com/office/drawing/2014/main" val="20001"/>
                    </a:ext>
                  </a:extLst>
                </a:gridCol>
              </a:tblGrid>
              <a:tr h="4206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Lotes</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50" b="1" u="none" strike="noStrike" kern="1200" dirty="0">
                          <a:solidFill>
                            <a:schemeClr val="dk1"/>
                          </a:solidFill>
                          <a:effectLst/>
                          <a:latin typeface="+mn-lt"/>
                          <a:ea typeface="+mn-ea"/>
                          <a:cs typeface="+mn-cs"/>
                        </a:rPr>
                        <a:t>Área Total (m2)</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ES" sz="1100" dirty="0">
                          <a:effectLst/>
                          <a:latin typeface="Calibri"/>
                          <a:ea typeface="Calibri"/>
                          <a:cs typeface="Times New Roman"/>
                        </a:rPr>
                        <a:t>730,47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100" dirty="0">
                          <a:effectLst/>
                          <a:latin typeface="Calibri"/>
                          <a:ea typeface="Calibri"/>
                          <a:cs typeface="Times New Roman"/>
                        </a:rPr>
                        <a:t>279,41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287,00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292,53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290,68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297,33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sz="1100" dirty="0">
                          <a:latin typeface="+mn-lt"/>
                        </a:rPr>
                        <a:t>301,14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283,80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281,83</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293,30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11</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297,58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12</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297,29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294,32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294,52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259015">
                <a:tc>
                  <a:txBody>
                    <a:bodyPr/>
                    <a:lstStyle/>
                    <a:p>
                      <a:pPr marL="0" algn="ctr" defTabSz="914400" rtl="0" eaLnBrk="1" fontAlgn="ctr" latinLnBrk="0" hangingPunct="1"/>
                      <a:r>
                        <a:rPr lang="es-ES" sz="1100" kern="1200" dirty="0">
                          <a:solidFill>
                            <a:schemeClr val="dk1"/>
                          </a:solidFill>
                          <a:effectLst/>
                          <a:latin typeface="Calibri"/>
                          <a:ea typeface="Calibri"/>
                          <a:cs typeface="Times New Roman"/>
                        </a:rPr>
                        <a:t>15</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282,74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5"/>
                  </a:ext>
                </a:extLst>
              </a:tr>
              <a:tr h="259015">
                <a:tc>
                  <a:txBody>
                    <a:bodyPr/>
                    <a:lstStyle/>
                    <a:p>
                      <a:pPr marL="0" algn="ctr" defTabSz="914400" rtl="0" eaLnBrk="1" fontAlgn="ctr" latinLnBrk="0" hangingPunct="1">
                        <a:lnSpc>
                          <a:spcPct val="115000"/>
                        </a:lnSpc>
                        <a:spcAft>
                          <a:spcPts val="1000"/>
                        </a:spcAft>
                      </a:pPr>
                      <a:r>
                        <a:rPr lang="es-ES" sz="1100" kern="1200" dirty="0">
                          <a:solidFill>
                            <a:schemeClr val="dk1"/>
                          </a:solidFill>
                          <a:effectLst/>
                          <a:latin typeface="Calibri"/>
                          <a:ea typeface="Calibri"/>
                          <a:cs typeface="Times New Roman"/>
                        </a:rPr>
                        <a:t>16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EC" sz="1100" dirty="0">
                          <a:latin typeface="+mn-lt"/>
                        </a:rPr>
                        <a:t>279,39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59015">
                <a:tc>
                  <a:txBody>
                    <a:bodyPr/>
                    <a:lstStyle/>
                    <a:p>
                      <a:pPr marL="0" algn="ctr" defTabSz="914400" rtl="0" eaLnBrk="1" fontAlgn="ctr" latinLnBrk="0" hangingPunct="1">
                        <a:lnSpc>
                          <a:spcPct val="115000"/>
                        </a:lnSpc>
                        <a:spcAft>
                          <a:spcPts val="1000"/>
                        </a:spcAft>
                      </a:pPr>
                      <a:r>
                        <a:rPr lang="es-ES" sz="1100" kern="1200" dirty="0">
                          <a:solidFill>
                            <a:schemeClr val="dk1"/>
                          </a:solidFill>
                          <a:effectLst/>
                          <a:latin typeface="Calibri"/>
                          <a:ea typeface="Calibri"/>
                          <a:cs typeface="Times New Roman"/>
                        </a:rPr>
                        <a:t>17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sz="1100" dirty="0">
                          <a:latin typeface="+mn-lt"/>
                        </a:rPr>
                        <a:t>307,69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59015">
                <a:tc>
                  <a:txBody>
                    <a:bodyPr/>
                    <a:lstStyle/>
                    <a:p>
                      <a:pPr marL="0" algn="ctr" defTabSz="914400" rtl="0" eaLnBrk="1" fontAlgn="ctr" latinLnBrk="0" hangingPunct="1">
                        <a:lnSpc>
                          <a:spcPct val="115000"/>
                        </a:lnSpc>
                        <a:spcAft>
                          <a:spcPts val="1000"/>
                        </a:spcAft>
                      </a:pPr>
                      <a:r>
                        <a:rPr lang="es-ES" sz="1100" kern="1200" dirty="0">
                          <a:solidFill>
                            <a:schemeClr val="dk1"/>
                          </a:solidFill>
                          <a:effectLst/>
                          <a:latin typeface="Calibri"/>
                          <a:ea typeface="Calibri"/>
                          <a:cs typeface="Times New Roman"/>
                        </a:rPr>
                        <a:t>18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1100" dirty="0">
                          <a:latin typeface="+mn-lt"/>
                        </a:rPr>
                        <a:t>3,994,40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sp>
        <p:nvSpPr>
          <p:cNvPr id="19" name="CuadroTexto 7"/>
          <p:cNvSpPr txBox="1"/>
          <p:nvPr/>
        </p:nvSpPr>
        <p:spPr>
          <a:xfrm>
            <a:off x="0" y="842419"/>
            <a:ext cx="4847739" cy="461665"/>
          </a:xfrm>
          <a:prstGeom prst="rect">
            <a:avLst/>
          </a:prstGeom>
          <a:noFill/>
        </p:spPr>
        <p:txBody>
          <a:bodyPr wrap="square" rtlCol="0">
            <a:spAutoFit/>
          </a:bodyPr>
          <a:lstStyle/>
          <a:p>
            <a:r>
              <a:rPr lang="es-ES_tradnl" sz="2400" b="1" dirty="0">
                <a:solidFill>
                  <a:srgbClr val="C00000"/>
                </a:solidFill>
              </a:rPr>
              <a:t>EXISTEN LOTES POR EXCEPCIÓN</a:t>
            </a:r>
          </a:p>
        </p:txBody>
      </p:sp>
      <p:pic>
        <p:nvPicPr>
          <p:cNvPr id="22"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5358" y="6016897"/>
            <a:ext cx="1243123" cy="625833"/>
          </a:xfrm>
          <a:prstGeom prst="rect">
            <a:avLst/>
          </a:prstGeom>
        </p:spPr>
      </p:pic>
      <p:graphicFrame>
        <p:nvGraphicFramePr>
          <p:cNvPr id="23" name="Tabla 9"/>
          <p:cNvGraphicFramePr>
            <a:graphicFrameLocks noGrp="1"/>
          </p:cNvGraphicFramePr>
          <p:nvPr>
            <p:extLst>
              <p:ext uri="{D42A27DB-BD31-4B8C-83A1-F6EECF244321}">
                <p14:modId xmlns:p14="http://schemas.microsoft.com/office/powerpoint/2010/main" val="2966273294"/>
              </p:ext>
            </p:extLst>
          </p:nvPr>
        </p:nvGraphicFramePr>
        <p:xfrm>
          <a:off x="3603508" y="1324815"/>
          <a:ext cx="1441450" cy="747175"/>
        </p:xfrm>
        <a:graphic>
          <a:graphicData uri="http://schemas.openxmlformats.org/drawingml/2006/table">
            <a:tbl>
              <a:tblPr firstRow="1" bandRow="1">
                <a:tableStyleId>{5C22544A-7EE6-4342-B048-85BDC9FD1C3A}</a:tableStyleId>
              </a:tblPr>
              <a:tblGrid>
                <a:gridCol w="595719">
                  <a:extLst>
                    <a:ext uri="{9D8B030D-6E8A-4147-A177-3AD203B41FA5}">
                      <a16:colId xmlns:a16="http://schemas.microsoft.com/office/drawing/2014/main" val="20000"/>
                    </a:ext>
                  </a:extLst>
                </a:gridCol>
                <a:gridCol w="845731">
                  <a:extLst>
                    <a:ext uri="{9D8B030D-6E8A-4147-A177-3AD203B41FA5}">
                      <a16:colId xmlns:a16="http://schemas.microsoft.com/office/drawing/2014/main" val="20001"/>
                    </a:ext>
                  </a:extLst>
                </a:gridCol>
              </a:tblGrid>
              <a:tr h="116957">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000" b="1" u="none" strike="noStrike" kern="1200" cap="none" normalizeH="0" baseline="0" dirty="0">
                          <a:ln>
                            <a:noFill/>
                          </a:ln>
                          <a:solidFill>
                            <a:schemeClr val="tx1"/>
                          </a:solidFill>
                          <a:effectLst/>
                          <a:latin typeface="+mn-lt"/>
                          <a:ea typeface="+mn-ea"/>
                          <a:cs typeface="+mn-cs"/>
                        </a:rPr>
                        <a:t>15</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bl>
          </a:graphicData>
        </a:graphic>
      </p:graphicFrame>
      <p:sp>
        <p:nvSpPr>
          <p:cNvPr id="24"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 MEJORAS DEL BARRIO  “SAN VICENTE PASAJE UNO”</a:t>
            </a:r>
          </a:p>
        </p:txBody>
      </p:sp>
      <p:sp>
        <p:nvSpPr>
          <p:cNvPr id="25"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GUAYLLABAMBA</a:t>
            </a:r>
          </a:p>
        </p:txBody>
      </p:sp>
      <p:sp>
        <p:nvSpPr>
          <p:cNvPr id="28" name="27 Forma libre"/>
          <p:cNvSpPr/>
          <p:nvPr/>
        </p:nvSpPr>
        <p:spPr>
          <a:xfrm>
            <a:off x="6701116" y="1176992"/>
            <a:ext cx="3230880" cy="3939540"/>
          </a:xfrm>
          <a:custGeom>
            <a:avLst/>
            <a:gdLst>
              <a:gd name="connsiteX0" fmla="*/ 0 w 3230880"/>
              <a:gd name="connsiteY0" fmla="*/ 3268980 h 3939540"/>
              <a:gd name="connsiteX1" fmla="*/ 1143000 w 3230880"/>
              <a:gd name="connsiteY1" fmla="*/ 3939540 h 3939540"/>
              <a:gd name="connsiteX2" fmla="*/ 3230880 w 3230880"/>
              <a:gd name="connsiteY2" fmla="*/ 716280 h 3939540"/>
              <a:gd name="connsiteX3" fmla="*/ 3116580 w 3230880"/>
              <a:gd name="connsiteY3" fmla="*/ 655320 h 3939540"/>
              <a:gd name="connsiteX4" fmla="*/ 3002280 w 3230880"/>
              <a:gd name="connsiteY4" fmla="*/ 601980 h 3939540"/>
              <a:gd name="connsiteX5" fmla="*/ 2956560 w 3230880"/>
              <a:gd name="connsiteY5" fmla="*/ 525780 h 3939540"/>
              <a:gd name="connsiteX6" fmla="*/ 2872740 w 3230880"/>
              <a:gd name="connsiteY6" fmla="*/ 472440 h 3939540"/>
              <a:gd name="connsiteX7" fmla="*/ 2788920 w 3230880"/>
              <a:gd name="connsiteY7" fmla="*/ 411480 h 3939540"/>
              <a:gd name="connsiteX8" fmla="*/ 2667000 w 3230880"/>
              <a:gd name="connsiteY8" fmla="*/ 304800 h 3939540"/>
              <a:gd name="connsiteX9" fmla="*/ 2499360 w 3230880"/>
              <a:gd name="connsiteY9" fmla="*/ 266700 h 3939540"/>
              <a:gd name="connsiteX10" fmla="*/ 2385060 w 3230880"/>
              <a:gd name="connsiteY10" fmla="*/ 167640 h 3939540"/>
              <a:gd name="connsiteX11" fmla="*/ 2293620 w 3230880"/>
              <a:gd name="connsiteY11" fmla="*/ 106680 h 3939540"/>
              <a:gd name="connsiteX12" fmla="*/ 2186940 w 3230880"/>
              <a:gd name="connsiteY12" fmla="*/ 0 h 3939540"/>
              <a:gd name="connsiteX13" fmla="*/ 0 w 3230880"/>
              <a:gd name="connsiteY13" fmla="*/ 3268980 h 393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0880" h="3939540">
                <a:moveTo>
                  <a:pt x="0" y="3268980"/>
                </a:moveTo>
                <a:lnTo>
                  <a:pt x="1143000" y="3939540"/>
                </a:lnTo>
                <a:lnTo>
                  <a:pt x="3230880" y="716280"/>
                </a:lnTo>
                <a:lnTo>
                  <a:pt x="3116580" y="655320"/>
                </a:lnTo>
                <a:lnTo>
                  <a:pt x="3002280" y="601980"/>
                </a:lnTo>
                <a:lnTo>
                  <a:pt x="2956560" y="525780"/>
                </a:lnTo>
                <a:lnTo>
                  <a:pt x="2872740" y="472440"/>
                </a:lnTo>
                <a:lnTo>
                  <a:pt x="2788920" y="411480"/>
                </a:lnTo>
                <a:lnTo>
                  <a:pt x="2667000" y="304800"/>
                </a:lnTo>
                <a:lnTo>
                  <a:pt x="2499360" y="266700"/>
                </a:lnTo>
                <a:lnTo>
                  <a:pt x="2385060" y="167640"/>
                </a:lnTo>
                <a:lnTo>
                  <a:pt x="2293620" y="106680"/>
                </a:lnTo>
                <a:lnTo>
                  <a:pt x="2186940" y="0"/>
                </a:lnTo>
                <a:lnTo>
                  <a:pt x="0" y="3268980"/>
                </a:lnTo>
                <a:close/>
              </a:path>
            </a:pathLst>
          </a:custGeom>
          <a:noFill/>
          <a:ln w="29845">
            <a:solidFill>
              <a:srgbClr val="FF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 name="1 Elipse"/>
          <p:cNvSpPr/>
          <p:nvPr/>
        </p:nvSpPr>
        <p:spPr>
          <a:xfrm>
            <a:off x="8835242" y="1511002"/>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12 Elipse"/>
          <p:cNvSpPr/>
          <p:nvPr/>
        </p:nvSpPr>
        <p:spPr>
          <a:xfrm>
            <a:off x="9432869" y="1896696"/>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13 Elipse"/>
          <p:cNvSpPr/>
          <p:nvPr/>
        </p:nvSpPr>
        <p:spPr>
          <a:xfrm>
            <a:off x="9162936" y="2269043"/>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5" name="14 Elipse"/>
          <p:cNvSpPr/>
          <p:nvPr/>
        </p:nvSpPr>
        <p:spPr>
          <a:xfrm>
            <a:off x="9321472" y="2093749"/>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15 Elipse"/>
          <p:cNvSpPr/>
          <p:nvPr/>
        </p:nvSpPr>
        <p:spPr>
          <a:xfrm>
            <a:off x="9036827" y="2473463"/>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7" name="16 Elipse"/>
          <p:cNvSpPr/>
          <p:nvPr/>
        </p:nvSpPr>
        <p:spPr>
          <a:xfrm>
            <a:off x="8923450" y="2684382"/>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0" name="19 Elipse"/>
          <p:cNvSpPr/>
          <p:nvPr/>
        </p:nvSpPr>
        <p:spPr>
          <a:xfrm>
            <a:off x="8649963" y="3059115"/>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1" name="20 Elipse"/>
          <p:cNvSpPr/>
          <p:nvPr/>
        </p:nvSpPr>
        <p:spPr>
          <a:xfrm>
            <a:off x="8488199" y="3224569"/>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9" name="28 Elipse"/>
          <p:cNvSpPr/>
          <p:nvPr/>
        </p:nvSpPr>
        <p:spPr>
          <a:xfrm>
            <a:off x="8391855" y="3427159"/>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0" name="29 Elipse"/>
          <p:cNvSpPr/>
          <p:nvPr/>
        </p:nvSpPr>
        <p:spPr>
          <a:xfrm>
            <a:off x="8290560" y="3632386"/>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1" name="30 Elipse"/>
          <p:cNvSpPr/>
          <p:nvPr/>
        </p:nvSpPr>
        <p:spPr>
          <a:xfrm>
            <a:off x="8167819" y="3814504"/>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2" name="31 Elipse"/>
          <p:cNvSpPr/>
          <p:nvPr/>
        </p:nvSpPr>
        <p:spPr>
          <a:xfrm>
            <a:off x="8030789" y="3989798"/>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3" name="32 Elipse"/>
          <p:cNvSpPr/>
          <p:nvPr/>
        </p:nvSpPr>
        <p:spPr>
          <a:xfrm>
            <a:off x="7896439" y="4175724"/>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4" name="33 Elipse"/>
          <p:cNvSpPr/>
          <p:nvPr/>
        </p:nvSpPr>
        <p:spPr>
          <a:xfrm>
            <a:off x="7787346" y="4368474"/>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5" name="34 Elipse"/>
          <p:cNvSpPr/>
          <p:nvPr/>
        </p:nvSpPr>
        <p:spPr>
          <a:xfrm>
            <a:off x="7649534" y="4547576"/>
            <a:ext cx="175294" cy="1752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8" name="7 CuadroTexto"/>
          <p:cNvSpPr txBox="1"/>
          <p:nvPr/>
        </p:nvSpPr>
        <p:spPr>
          <a:xfrm>
            <a:off x="8806222" y="1492478"/>
            <a:ext cx="246905" cy="215444"/>
          </a:xfrm>
          <a:prstGeom prst="rect">
            <a:avLst/>
          </a:prstGeom>
          <a:noFill/>
        </p:spPr>
        <p:txBody>
          <a:bodyPr wrap="square" rtlCol="0">
            <a:spAutoFit/>
          </a:bodyPr>
          <a:lstStyle/>
          <a:p>
            <a:r>
              <a:rPr lang="es-EC" sz="800" dirty="0">
                <a:solidFill>
                  <a:schemeClr val="bg1"/>
                </a:solidFill>
              </a:rPr>
              <a:t>1</a:t>
            </a:r>
          </a:p>
        </p:txBody>
      </p:sp>
      <p:sp>
        <p:nvSpPr>
          <p:cNvPr id="37" name="36 CuadroTexto"/>
          <p:cNvSpPr txBox="1"/>
          <p:nvPr/>
        </p:nvSpPr>
        <p:spPr>
          <a:xfrm>
            <a:off x="9410132" y="1878305"/>
            <a:ext cx="246905" cy="215444"/>
          </a:xfrm>
          <a:prstGeom prst="rect">
            <a:avLst/>
          </a:prstGeom>
          <a:noFill/>
        </p:spPr>
        <p:txBody>
          <a:bodyPr wrap="square" rtlCol="0">
            <a:spAutoFit/>
          </a:bodyPr>
          <a:lstStyle/>
          <a:p>
            <a:r>
              <a:rPr lang="es-EC" sz="800" dirty="0">
                <a:solidFill>
                  <a:schemeClr val="bg1"/>
                </a:solidFill>
              </a:rPr>
              <a:t>2</a:t>
            </a:r>
          </a:p>
        </p:txBody>
      </p:sp>
      <p:sp>
        <p:nvSpPr>
          <p:cNvPr id="38" name="37 CuadroTexto"/>
          <p:cNvSpPr txBox="1"/>
          <p:nvPr/>
        </p:nvSpPr>
        <p:spPr>
          <a:xfrm>
            <a:off x="9295768" y="2070762"/>
            <a:ext cx="246905" cy="215444"/>
          </a:xfrm>
          <a:prstGeom prst="rect">
            <a:avLst/>
          </a:prstGeom>
          <a:noFill/>
        </p:spPr>
        <p:txBody>
          <a:bodyPr wrap="square" rtlCol="0">
            <a:spAutoFit/>
          </a:bodyPr>
          <a:lstStyle/>
          <a:p>
            <a:r>
              <a:rPr lang="es-EC" sz="800" dirty="0">
                <a:solidFill>
                  <a:schemeClr val="bg1"/>
                </a:solidFill>
              </a:rPr>
              <a:t>3</a:t>
            </a:r>
          </a:p>
        </p:txBody>
      </p:sp>
      <p:sp>
        <p:nvSpPr>
          <p:cNvPr id="39" name="38 CuadroTexto"/>
          <p:cNvSpPr txBox="1"/>
          <p:nvPr/>
        </p:nvSpPr>
        <p:spPr>
          <a:xfrm>
            <a:off x="9128233" y="2246852"/>
            <a:ext cx="246905" cy="215444"/>
          </a:xfrm>
          <a:prstGeom prst="rect">
            <a:avLst/>
          </a:prstGeom>
          <a:noFill/>
        </p:spPr>
        <p:txBody>
          <a:bodyPr wrap="square" rtlCol="0">
            <a:spAutoFit/>
          </a:bodyPr>
          <a:lstStyle/>
          <a:p>
            <a:r>
              <a:rPr lang="es-EC" sz="800" dirty="0">
                <a:solidFill>
                  <a:schemeClr val="bg1"/>
                </a:solidFill>
              </a:rPr>
              <a:t>4</a:t>
            </a:r>
          </a:p>
        </p:txBody>
      </p:sp>
      <p:sp>
        <p:nvSpPr>
          <p:cNvPr id="40" name="39 CuadroTexto"/>
          <p:cNvSpPr txBox="1"/>
          <p:nvPr/>
        </p:nvSpPr>
        <p:spPr>
          <a:xfrm>
            <a:off x="9002965" y="2444337"/>
            <a:ext cx="246905" cy="215444"/>
          </a:xfrm>
          <a:prstGeom prst="rect">
            <a:avLst/>
          </a:prstGeom>
          <a:noFill/>
        </p:spPr>
        <p:txBody>
          <a:bodyPr wrap="square" rtlCol="0">
            <a:spAutoFit/>
          </a:bodyPr>
          <a:lstStyle/>
          <a:p>
            <a:r>
              <a:rPr lang="es-EC" sz="800" dirty="0">
                <a:solidFill>
                  <a:schemeClr val="bg1"/>
                </a:solidFill>
              </a:rPr>
              <a:t>5</a:t>
            </a:r>
          </a:p>
        </p:txBody>
      </p:sp>
      <p:sp>
        <p:nvSpPr>
          <p:cNvPr id="41" name="40 CuadroTexto"/>
          <p:cNvSpPr txBox="1"/>
          <p:nvPr/>
        </p:nvSpPr>
        <p:spPr>
          <a:xfrm>
            <a:off x="8904797" y="2664653"/>
            <a:ext cx="246905" cy="215444"/>
          </a:xfrm>
          <a:prstGeom prst="rect">
            <a:avLst/>
          </a:prstGeom>
          <a:noFill/>
        </p:spPr>
        <p:txBody>
          <a:bodyPr wrap="square" rtlCol="0">
            <a:spAutoFit/>
          </a:bodyPr>
          <a:lstStyle/>
          <a:p>
            <a:r>
              <a:rPr lang="es-EC" sz="800" dirty="0">
                <a:solidFill>
                  <a:schemeClr val="bg1"/>
                </a:solidFill>
              </a:rPr>
              <a:t>6</a:t>
            </a:r>
          </a:p>
        </p:txBody>
      </p:sp>
      <p:sp>
        <p:nvSpPr>
          <p:cNvPr id="42" name="41 CuadroTexto"/>
          <p:cNvSpPr txBox="1"/>
          <p:nvPr/>
        </p:nvSpPr>
        <p:spPr>
          <a:xfrm>
            <a:off x="8614157" y="3041337"/>
            <a:ext cx="246905" cy="215444"/>
          </a:xfrm>
          <a:prstGeom prst="rect">
            <a:avLst/>
          </a:prstGeom>
          <a:noFill/>
        </p:spPr>
        <p:txBody>
          <a:bodyPr wrap="square" rtlCol="0">
            <a:spAutoFit/>
          </a:bodyPr>
          <a:lstStyle/>
          <a:p>
            <a:r>
              <a:rPr lang="es-EC" sz="800" dirty="0">
                <a:solidFill>
                  <a:schemeClr val="bg1"/>
                </a:solidFill>
              </a:rPr>
              <a:t>8</a:t>
            </a:r>
          </a:p>
        </p:txBody>
      </p:sp>
      <p:sp>
        <p:nvSpPr>
          <p:cNvPr id="43" name="42 CuadroTexto"/>
          <p:cNvSpPr txBox="1"/>
          <p:nvPr/>
        </p:nvSpPr>
        <p:spPr>
          <a:xfrm>
            <a:off x="8463069" y="3204494"/>
            <a:ext cx="246905" cy="215444"/>
          </a:xfrm>
          <a:prstGeom prst="rect">
            <a:avLst/>
          </a:prstGeom>
          <a:noFill/>
        </p:spPr>
        <p:txBody>
          <a:bodyPr wrap="square" rtlCol="0">
            <a:spAutoFit/>
          </a:bodyPr>
          <a:lstStyle/>
          <a:p>
            <a:r>
              <a:rPr lang="es-EC" sz="800" dirty="0">
                <a:solidFill>
                  <a:schemeClr val="bg1"/>
                </a:solidFill>
              </a:rPr>
              <a:t>9</a:t>
            </a:r>
          </a:p>
        </p:txBody>
      </p:sp>
      <p:sp>
        <p:nvSpPr>
          <p:cNvPr id="44" name="43 CuadroTexto"/>
          <p:cNvSpPr txBox="1"/>
          <p:nvPr/>
        </p:nvSpPr>
        <p:spPr>
          <a:xfrm>
            <a:off x="8335577" y="3410355"/>
            <a:ext cx="307444" cy="215444"/>
          </a:xfrm>
          <a:prstGeom prst="rect">
            <a:avLst/>
          </a:prstGeom>
          <a:noFill/>
        </p:spPr>
        <p:txBody>
          <a:bodyPr wrap="square" rtlCol="0">
            <a:spAutoFit/>
          </a:bodyPr>
          <a:lstStyle/>
          <a:p>
            <a:r>
              <a:rPr lang="es-EC" sz="800" dirty="0">
                <a:solidFill>
                  <a:schemeClr val="bg1"/>
                </a:solidFill>
              </a:rPr>
              <a:t>10</a:t>
            </a:r>
          </a:p>
        </p:txBody>
      </p:sp>
      <p:sp>
        <p:nvSpPr>
          <p:cNvPr id="45" name="44 CuadroTexto"/>
          <p:cNvSpPr txBox="1"/>
          <p:nvPr/>
        </p:nvSpPr>
        <p:spPr>
          <a:xfrm>
            <a:off x="8238133" y="3617301"/>
            <a:ext cx="307444" cy="215444"/>
          </a:xfrm>
          <a:prstGeom prst="rect">
            <a:avLst/>
          </a:prstGeom>
          <a:noFill/>
        </p:spPr>
        <p:txBody>
          <a:bodyPr wrap="square" rtlCol="0">
            <a:spAutoFit/>
          </a:bodyPr>
          <a:lstStyle/>
          <a:p>
            <a:r>
              <a:rPr lang="es-EC" sz="800" dirty="0">
                <a:solidFill>
                  <a:schemeClr val="bg1"/>
                </a:solidFill>
              </a:rPr>
              <a:t>11</a:t>
            </a:r>
          </a:p>
        </p:txBody>
      </p:sp>
      <p:sp>
        <p:nvSpPr>
          <p:cNvPr id="46" name="45 CuadroTexto"/>
          <p:cNvSpPr txBox="1"/>
          <p:nvPr/>
        </p:nvSpPr>
        <p:spPr>
          <a:xfrm>
            <a:off x="8118436" y="3794429"/>
            <a:ext cx="307444" cy="215444"/>
          </a:xfrm>
          <a:prstGeom prst="rect">
            <a:avLst/>
          </a:prstGeom>
          <a:noFill/>
        </p:spPr>
        <p:txBody>
          <a:bodyPr wrap="square" rtlCol="0">
            <a:spAutoFit/>
          </a:bodyPr>
          <a:lstStyle/>
          <a:p>
            <a:r>
              <a:rPr lang="es-EC" sz="800" dirty="0">
                <a:solidFill>
                  <a:schemeClr val="bg1"/>
                </a:solidFill>
              </a:rPr>
              <a:t>12</a:t>
            </a:r>
          </a:p>
        </p:txBody>
      </p:sp>
      <p:sp>
        <p:nvSpPr>
          <p:cNvPr id="47" name="46 CuadroTexto"/>
          <p:cNvSpPr txBox="1"/>
          <p:nvPr/>
        </p:nvSpPr>
        <p:spPr>
          <a:xfrm>
            <a:off x="7978994" y="3963647"/>
            <a:ext cx="307444" cy="215444"/>
          </a:xfrm>
          <a:prstGeom prst="rect">
            <a:avLst/>
          </a:prstGeom>
          <a:noFill/>
        </p:spPr>
        <p:txBody>
          <a:bodyPr wrap="square" rtlCol="0">
            <a:spAutoFit/>
          </a:bodyPr>
          <a:lstStyle/>
          <a:p>
            <a:r>
              <a:rPr lang="es-EC" sz="800" dirty="0">
                <a:solidFill>
                  <a:schemeClr val="bg1"/>
                </a:solidFill>
              </a:rPr>
              <a:t>13</a:t>
            </a:r>
          </a:p>
        </p:txBody>
      </p:sp>
      <p:sp>
        <p:nvSpPr>
          <p:cNvPr id="48" name="47 CuadroTexto"/>
          <p:cNvSpPr txBox="1"/>
          <p:nvPr/>
        </p:nvSpPr>
        <p:spPr>
          <a:xfrm>
            <a:off x="7843522" y="4157236"/>
            <a:ext cx="307444" cy="215444"/>
          </a:xfrm>
          <a:prstGeom prst="rect">
            <a:avLst/>
          </a:prstGeom>
          <a:noFill/>
        </p:spPr>
        <p:txBody>
          <a:bodyPr wrap="square" rtlCol="0">
            <a:spAutoFit/>
          </a:bodyPr>
          <a:lstStyle/>
          <a:p>
            <a:r>
              <a:rPr lang="es-EC" sz="800" dirty="0">
                <a:solidFill>
                  <a:schemeClr val="bg1"/>
                </a:solidFill>
              </a:rPr>
              <a:t>14</a:t>
            </a:r>
          </a:p>
        </p:txBody>
      </p:sp>
      <p:sp>
        <p:nvSpPr>
          <p:cNvPr id="49" name="48 CuadroTexto"/>
          <p:cNvSpPr txBox="1"/>
          <p:nvPr/>
        </p:nvSpPr>
        <p:spPr>
          <a:xfrm>
            <a:off x="7734136" y="4338956"/>
            <a:ext cx="307444" cy="215444"/>
          </a:xfrm>
          <a:prstGeom prst="rect">
            <a:avLst/>
          </a:prstGeom>
          <a:noFill/>
        </p:spPr>
        <p:txBody>
          <a:bodyPr wrap="square" rtlCol="0">
            <a:spAutoFit/>
          </a:bodyPr>
          <a:lstStyle/>
          <a:p>
            <a:r>
              <a:rPr lang="es-EC" sz="800" dirty="0">
                <a:solidFill>
                  <a:schemeClr val="bg1"/>
                </a:solidFill>
              </a:rPr>
              <a:t>15</a:t>
            </a:r>
          </a:p>
        </p:txBody>
      </p:sp>
      <p:sp>
        <p:nvSpPr>
          <p:cNvPr id="50" name="49 CuadroTexto"/>
          <p:cNvSpPr txBox="1"/>
          <p:nvPr/>
        </p:nvSpPr>
        <p:spPr>
          <a:xfrm>
            <a:off x="7585220" y="4527501"/>
            <a:ext cx="307444" cy="215444"/>
          </a:xfrm>
          <a:prstGeom prst="rect">
            <a:avLst/>
          </a:prstGeom>
          <a:noFill/>
        </p:spPr>
        <p:txBody>
          <a:bodyPr wrap="square" rtlCol="0">
            <a:spAutoFit/>
          </a:bodyPr>
          <a:lstStyle/>
          <a:p>
            <a:r>
              <a:rPr lang="es-EC" sz="800" dirty="0">
                <a:solidFill>
                  <a:schemeClr val="bg1"/>
                </a:solidFill>
              </a:rPr>
              <a:t>16</a:t>
            </a:r>
          </a:p>
        </p:txBody>
      </p:sp>
    </p:spTree>
    <p:extLst>
      <p:ext uri="{BB962C8B-B14F-4D97-AF65-F5344CB8AC3E}">
        <p14:creationId xmlns:p14="http://schemas.microsoft.com/office/powerpoint/2010/main" val="158730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p:cNvPicPr>
            <a:picLocks noChangeAspect="1" noChangeArrowheads="1"/>
          </p:cNvPicPr>
          <p:nvPr/>
        </p:nvPicPr>
        <p:blipFill>
          <a:blip r:embed="rId2">
            <a:extLst>
              <a:ext uri="{28A0092B-C50C-407E-A947-70E740481C1C}">
                <a14:useLocalDpi xmlns:a14="http://schemas.microsoft.com/office/drawing/2010/main" val="0"/>
              </a:ext>
            </a:extLst>
          </a:blip>
          <a:srcRect l="3197" t="8421" r="18494" b="5855"/>
          <a:stretch>
            <a:fillRect/>
          </a:stretch>
        </p:blipFill>
        <p:spPr bwMode="auto">
          <a:xfrm>
            <a:off x="180251" y="1744079"/>
            <a:ext cx="5792138" cy="39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11 CuadroTexto"/>
          <p:cNvSpPr txBox="1"/>
          <p:nvPr/>
        </p:nvSpPr>
        <p:spPr>
          <a:xfrm>
            <a:off x="5216311" y="2128233"/>
            <a:ext cx="959517" cy="369332"/>
          </a:xfrm>
          <a:prstGeom prst="rect">
            <a:avLst/>
          </a:prstGeom>
          <a:noFill/>
        </p:spPr>
        <p:txBody>
          <a:bodyPr wrap="square" rtlCol="0">
            <a:spAutoFit/>
          </a:bodyPr>
          <a:lstStyle/>
          <a:p>
            <a:r>
              <a:rPr lang="es-EC" sz="900" b="1" dirty="0"/>
              <a:t>SAN VICENTE PASAJE UNO</a:t>
            </a:r>
          </a:p>
        </p:txBody>
      </p:sp>
      <p:cxnSp>
        <p:nvCxnSpPr>
          <p:cNvPr id="13" name="12 Conector angular"/>
          <p:cNvCxnSpPr/>
          <p:nvPr/>
        </p:nvCxnSpPr>
        <p:spPr>
          <a:xfrm rot="5400000" flipH="1" flipV="1">
            <a:off x="4949857" y="2664258"/>
            <a:ext cx="532908" cy="361666"/>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539677" y="5840661"/>
            <a:ext cx="291465" cy="17145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9" name="CuadroTexto 7"/>
          <p:cNvSpPr txBox="1"/>
          <p:nvPr/>
        </p:nvSpPr>
        <p:spPr>
          <a:xfrm>
            <a:off x="1831142" y="5792886"/>
            <a:ext cx="2412101" cy="276999"/>
          </a:xfrm>
          <a:prstGeom prst="rect">
            <a:avLst/>
          </a:prstGeom>
          <a:noFill/>
        </p:spPr>
        <p:txBody>
          <a:bodyPr wrap="square" rtlCol="0">
            <a:spAutoFit/>
          </a:bodyPr>
          <a:lstStyle/>
          <a:p>
            <a:pPr>
              <a:defRPr/>
            </a:pPr>
            <a:r>
              <a:rPr lang="es-ES" sz="1200" dirty="0"/>
              <a:t>(</a:t>
            </a:r>
            <a:r>
              <a:rPr lang="es-ES" sz="1200" dirty="0" err="1"/>
              <a:t>RNR</a:t>
            </a:r>
            <a:r>
              <a:rPr lang="es-ES" sz="1200" dirty="0"/>
              <a:t>) Recurso Natural Renovable</a:t>
            </a:r>
            <a:endParaRPr lang="es-ES" sz="1200" b="1" dirty="0">
              <a:solidFill>
                <a:schemeClr val="accent1">
                  <a:lumMod val="75000"/>
                </a:schemeClr>
              </a:solidFill>
              <a:latin typeface="Calibri" pitchFamily="34" charset="0"/>
              <a:cs typeface="Arial" charset="0"/>
            </a:endParaRPr>
          </a:p>
        </p:txBody>
      </p:sp>
      <p:sp>
        <p:nvSpPr>
          <p:cNvPr id="20" name="CuadroTexto 7"/>
          <p:cNvSpPr txBox="1"/>
          <p:nvPr/>
        </p:nvSpPr>
        <p:spPr>
          <a:xfrm>
            <a:off x="101857" y="1076354"/>
            <a:ext cx="10341555" cy="400110"/>
          </a:xfrm>
          <a:prstGeom prst="rect">
            <a:avLst/>
          </a:prstGeom>
          <a:noFill/>
        </p:spPr>
        <p:txBody>
          <a:bodyPr wrap="square" rtlCol="0">
            <a:spAutoFit/>
          </a:bodyPr>
          <a:lstStyle/>
          <a:p>
            <a:r>
              <a:rPr lang="es-ES_tradnl" sz="2000" b="1" dirty="0">
                <a:solidFill>
                  <a:srgbClr val="C00000"/>
                </a:solidFill>
              </a:rPr>
              <a:t>PLAN METROPOLITANO DE ORDENAMIENTO TERRITORIAL/ POMT</a:t>
            </a: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254" t="55505" r="13579" b="26492"/>
          <a:stretch/>
        </p:blipFill>
        <p:spPr bwMode="auto">
          <a:xfrm>
            <a:off x="10034648" y="5146462"/>
            <a:ext cx="1371026" cy="72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284" t="21714" r="33858" b="19584"/>
          <a:stretch/>
        </p:blipFill>
        <p:spPr bwMode="auto">
          <a:xfrm>
            <a:off x="6490812" y="1413812"/>
            <a:ext cx="4711938" cy="51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Forma libre"/>
          <p:cNvSpPr/>
          <p:nvPr/>
        </p:nvSpPr>
        <p:spPr>
          <a:xfrm>
            <a:off x="7738309" y="1744079"/>
            <a:ext cx="2804160" cy="3291840"/>
          </a:xfrm>
          <a:custGeom>
            <a:avLst/>
            <a:gdLst>
              <a:gd name="connsiteX0" fmla="*/ 0 w 2804160"/>
              <a:gd name="connsiteY0" fmla="*/ 2895600 h 3291840"/>
              <a:gd name="connsiteX1" fmla="*/ 624840 w 2804160"/>
              <a:gd name="connsiteY1" fmla="*/ 3291840 h 3291840"/>
              <a:gd name="connsiteX2" fmla="*/ 2552700 w 2804160"/>
              <a:gd name="connsiteY2" fmla="*/ 426720 h 3291840"/>
              <a:gd name="connsiteX3" fmla="*/ 2613660 w 2804160"/>
              <a:gd name="connsiteY3" fmla="*/ 342900 h 3291840"/>
              <a:gd name="connsiteX4" fmla="*/ 2674620 w 2804160"/>
              <a:gd name="connsiteY4" fmla="*/ 327660 h 3291840"/>
              <a:gd name="connsiteX5" fmla="*/ 2781300 w 2804160"/>
              <a:gd name="connsiteY5" fmla="*/ 297180 h 3291840"/>
              <a:gd name="connsiteX6" fmla="*/ 2788920 w 2804160"/>
              <a:gd name="connsiteY6" fmla="*/ 236220 h 3291840"/>
              <a:gd name="connsiteX7" fmla="*/ 2804160 w 2804160"/>
              <a:gd name="connsiteY7" fmla="*/ 160020 h 3291840"/>
              <a:gd name="connsiteX8" fmla="*/ 2773680 w 2804160"/>
              <a:gd name="connsiteY8" fmla="*/ 68580 h 3291840"/>
              <a:gd name="connsiteX9" fmla="*/ 2689860 w 2804160"/>
              <a:gd name="connsiteY9" fmla="*/ 22860 h 3291840"/>
              <a:gd name="connsiteX10" fmla="*/ 2636520 w 2804160"/>
              <a:gd name="connsiteY10" fmla="*/ 7620 h 3291840"/>
              <a:gd name="connsiteX11" fmla="*/ 2567940 w 2804160"/>
              <a:gd name="connsiteY11" fmla="*/ 0 h 3291840"/>
              <a:gd name="connsiteX12" fmla="*/ 2499360 w 2804160"/>
              <a:gd name="connsiteY12" fmla="*/ 38100 h 3291840"/>
              <a:gd name="connsiteX13" fmla="*/ 2476500 w 2804160"/>
              <a:gd name="connsiteY13" fmla="*/ 106680 h 3291840"/>
              <a:gd name="connsiteX14" fmla="*/ 2468880 w 2804160"/>
              <a:gd name="connsiteY14" fmla="*/ 160020 h 3291840"/>
              <a:gd name="connsiteX15" fmla="*/ 2468880 w 2804160"/>
              <a:gd name="connsiteY15" fmla="*/ 220980 h 3291840"/>
              <a:gd name="connsiteX16" fmla="*/ 2446020 w 2804160"/>
              <a:gd name="connsiteY16" fmla="*/ 274320 h 3291840"/>
              <a:gd name="connsiteX17" fmla="*/ 701040 w 2804160"/>
              <a:gd name="connsiteY17" fmla="*/ 2865120 h 3291840"/>
              <a:gd name="connsiteX18" fmla="*/ 556260 w 2804160"/>
              <a:gd name="connsiteY18" fmla="*/ 3093720 h 3291840"/>
              <a:gd name="connsiteX19" fmla="*/ 60960 w 2804160"/>
              <a:gd name="connsiteY19" fmla="*/ 2827020 h 3291840"/>
              <a:gd name="connsiteX20" fmla="*/ 0 w 2804160"/>
              <a:gd name="connsiteY20" fmla="*/ 289560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4160" h="3291840">
                <a:moveTo>
                  <a:pt x="0" y="2895600"/>
                </a:moveTo>
                <a:lnTo>
                  <a:pt x="624840" y="3291840"/>
                </a:lnTo>
                <a:lnTo>
                  <a:pt x="2552700" y="426720"/>
                </a:lnTo>
                <a:lnTo>
                  <a:pt x="2613660" y="342900"/>
                </a:lnTo>
                <a:lnTo>
                  <a:pt x="2674620" y="327660"/>
                </a:lnTo>
                <a:lnTo>
                  <a:pt x="2781300" y="297180"/>
                </a:lnTo>
                <a:lnTo>
                  <a:pt x="2788920" y="236220"/>
                </a:lnTo>
                <a:lnTo>
                  <a:pt x="2804160" y="160020"/>
                </a:lnTo>
                <a:lnTo>
                  <a:pt x="2773680" y="68580"/>
                </a:lnTo>
                <a:lnTo>
                  <a:pt x="2689860" y="22860"/>
                </a:lnTo>
                <a:lnTo>
                  <a:pt x="2636520" y="7620"/>
                </a:lnTo>
                <a:lnTo>
                  <a:pt x="2567940" y="0"/>
                </a:lnTo>
                <a:lnTo>
                  <a:pt x="2499360" y="38100"/>
                </a:lnTo>
                <a:lnTo>
                  <a:pt x="2476500" y="106680"/>
                </a:lnTo>
                <a:lnTo>
                  <a:pt x="2468880" y="160020"/>
                </a:lnTo>
                <a:lnTo>
                  <a:pt x="2468880" y="220980"/>
                </a:lnTo>
                <a:lnTo>
                  <a:pt x="2446020" y="274320"/>
                </a:lnTo>
                <a:lnTo>
                  <a:pt x="701040" y="2865120"/>
                </a:lnTo>
                <a:lnTo>
                  <a:pt x="556260" y="3093720"/>
                </a:lnTo>
                <a:lnTo>
                  <a:pt x="60960" y="2827020"/>
                </a:lnTo>
                <a:lnTo>
                  <a:pt x="0" y="2895600"/>
                </a:lnTo>
                <a:close/>
              </a:path>
            </a:pathLst>
          </a:custGeom>
          <a:solidFill>
            <a:schemeClr val="accent4">
              <a:alpha val="4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5" name="24 Forma libre"/>
          <p:cNvSpPr/>
          <p:nvPr/>
        </p:nvSpPr>
        <p:spPr>
          <a:xfrm>
            <a:off x="7723069" y="1410069"/>
            <a:ext cx="3230880" cy="3939540"/>
          </a:xfrm>
          <a:custGeom>
            <a:avLst/>
            <a:gdLst>
              <a:gd name="connsiteX0" fmla="*/ 0 w 3230880"/>
              <a:gd name="connsiteY0" fmla="*/ 3268980 h 3939540"/>
              <a:gd name="connsiteX1" fmla="*/ 1143000 w 3230880"/>
              <a:gd name="connsiteY1" fmla="*/ 3939540 h 3939540"/>
              <a:gd name="connsiteX2" fmla="*/ 3230880 w 3230880"/>
              <a:gd name="connsiteY2" fmla="*/ 716280 h 3939540"/>
              <a:gd name="connsiteX3" fmla="*/ 3116580 w 3230880"/>
              <a:gd name="connsiteY3" fmla="*/ 655320 h 3939540"/>
              <a:gd name="connsiteX4" fmla="*/ 3002280 w 3230880"/>
              <a:gd name="connsiteY4" fmla="*/ 601980 h 3939540"/>
              <a:gd name="connsiteX5" fmla="*/ 2956560 w 3230880"/>
              <a:gd name="connsiteY5" fmla="*/ 525780 h 3939540"/>
              <a:gd name="connsiteX6" fmla="*/ 2872740 w 3230880"/>
              <a:gd name="connsiteY6" fmla="*/ 472440 h 3939540"/>
              <a:gd name="connsiteX7" fmla="*/ 2788920 w 3230880"/>
              <a:gd name="connsiteY7" fmla="*/ 411480 h 3939540"/>
              <a:gd name="connsiteX8" fmla="*/ 2667000 w 3230880"/>
              <a:gd name="connsiteY8" fmla="*/ 304800 h 3939540"/>
              <a:gd name="connsiteX9" fmla="*/ 2499360 w 3230880"/>
              <a:gd name="connsiteY9" fmla="*/ 266700 h 3939540"/>
              <a:gd name="connsiteX10" fmla="*/ 2385060 w 3230880"/>
              <a:gd name="connsiteY10" fmla="*/ 167640 h 3939540"/>
              <a:gd name="connsiteX11" fmla="*/ 2293620 w 3230880"/>
              <a:gd name="connsiteY11" fmla="*/ 106680 h 3939540"/>
              <a:gd name="connsiteX12" fmla="*/ 2186940 w 3230880"/>
              <a:gd name="connsiteY12" fmla="*/ 0 h 3939540"/>
              <a:gd name="connsiteX13" fmla="*/ 0 w 3230880"/>
              <a:gd name="connsiteY13" fmla="*/ 3268980 h 393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0880" h="3939540">
                <a:moveTo>
                  <a:pt x="0" y="3268980"/>
                </a:moveTo>
                <a:lnTo>
                  <a:pt x="1143000" y="3939540"/>
                </a:lnTo>
                <a:lnTo>
                  <a:pt x="3230880" y="716280"/>
                </a:lnTo>
                <a:lnTo>
                  <a:pt x="3116580" y="655320"/>
                </a:lnTo>
                <a:lnTo>
                  <a:pt x="3002280" y="601980"/>
                </a:lnTo>
                <a:lnTo>
                  <a:pt x="2956560" y="525780"/>
                </a:lnTo>
                <a:lnTo>
                  <a:pt x="2872740" y="472440"/>
                </a:lnTo>
                <a:lnTo>
                  <a:pt x="2788920" y="411480"/>
                </a:lnTo>
                <a:lnTo>
                  <a:pt x="2667000" y="304800"/>
                </a:lnTo>
                <a:lnTo>
                  <a:pt x="2499360" y="266700"/>
                </a:lnTo>
                <a:lnTo>
                  <a:pt x="2385060" y="167640"/>
                </a:lnTo>
                <a:lnTo>
                  <a:pt x="2293620" y="106680"/>
                </a:lnTo>
                <a:lnTo>
                  <a:pt x="2186940" y="0"/>
                </a:lnTo>
                <a:lnTo>
                  <a:pt x="0" y="3268980"/>
                </a:lnTo>
                <a:close/>
              </a:path>
            </a:pathLst>
          </a:custGeom>
          <a:noFill/>
          <a:ln w="29845">
            <a:solidFill>
              <a:srgbClr val="FF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pic>
        <p:nvPicPr>
          <p:cNvPr id="26"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sp>
        <p:nvSpPr>
          <p:cNvPr id="27" name="CuadroTexto 6"/>
          <p:cNvSpPr txBox="1"/>
          <p:nvPr/>
        </p:nvSpPr>
        <p:spPr>
          <a:xfrm>
            <a:off x="769257" y="9618"/>
            <a:ext cx="10813143"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p>
          <a:p>
            <a:pPr algn="ctr"/>
            <a:r>
              <a:rPr lang="es-ES" sz="1600" b="1" dirty="0">
                <a:solidFill>
                  <a:srgbClr val="0070C0"/>
                </a:solidFill>
              </a:rPr>
              <a:t>COMITÉ PRO MEJORAS DEL BARRIO  “SAN VICENTE PASAJE UNO”</a:t>
            </a:r>
          </a:p>
        </p:txBody>
      </p:sp>
      <p:sp>
        <p:nvSpPr>
          <p:cNvPr id="28" name="CuadroTexto 7"/>
          <p:cNvSpPr txBox="1"/>
          <p:nvPr/>
        </p:nvSpPr>
        <p:spPr>
          <a:xfrm>
            <a:off x="2905559" y="523065"/>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EUGENIO ESPEJO</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GUAYLLABAMBA</a:t>
            </a:r>
          </a:p>
        </p:txBody>
      </p:sp>
      <p:sp>
        <p:nvSpPr>
          <p:cNvPr id="7" name="Freeform 3"/>
          <p:cNvSpPr>
            <a:spLocks/>
          </p:cNvSpPr>
          <p:nvPr/>
        </p:nvSpPr>
        <p:spPr bwMode="auto">
          <a:xfrm>
            <a:off x="4667250" y="3101420"/>
            <a:ext cx="384175" cy="471087"/>
          </a:xfrm>
          <a:custGeom>
            <a:avLst/>
            <a:gdLst>
              <a:gd name="T0" fmla="*/ 0 w 605"/>
              <a:gd name="T1" fmla="*/ 680 h 713"/>
              <a:gd name="T2" fmla="*/ 451 w 605"/>
              <a:gd name="T3" fmla="*/ 0 h 713"/>
              <a:gd name="T4" fmla="*/ 605 w 605"/>
              <a:gd name="T5" fmla="*/ 99 h 713"/>
              <a:gd name="T6" fmla="*/ 197 w 605"/>
              <a:gd name="T7" fmla="*/ 713 h 713"/>
              <a:gd name="T8" fmla="*/ 117 w 605"/>
              <a:gd name="T9" fmla="*/ 624 h 713"/>
              <a:gd name="T10" fmla="*/ 49 w 605"/>
              <a:gd name="T11" fmla="*/ 708 h 713"/>
              <a:gd name="T12" fmla="*/ 0 w 605"/>
              <a:gd name="T13" fmla="*/ 680 h 713"/>
            </a:gdLst>
            <a:ahLst/>
            <a:cxnLst>
              <a:cxn ang="0">
                <a:pos x="T0" y="T1"/>
              </a:cxn>
              <a:cxn ang="0">
                <a:pos x="T2" y="T3"/>
              </a:cxn>
              <a:cxn ang="0">
                <a:pos x="T4" y="T5"/>
              </a:cxn>
              <a:cxn ang="0">
                <a:pos x="T6" y="T7"/>
              </a:cxn>
              <a:cxn ang="0">
                <a:pos x="T8" y="T9"/>
              </a:cxn>
              <a:cxn ang="0">
                <a:pos x="T10" y="T11"/>
              </a:cxn>
              <a:cxn ang="0">
                <a:pos x="T12" y="T13"/>
              </a:cxn>
            </a:cxnLst>
            <a:rect l="0" t="0" r="r" b="b"/>
            <a:pathLst>
              <a:path w="605" h="713">
                <a:moveTo>
                  <a:pt x="0" y="680"/>
                </a:moveTo>
                <a:lnTo>
                  <a:pt x="451" y="0"/>
                </a:lnTo>
                <a:lnTo>
                  <a:pt x="605" y="99"/>
                </a:lnTo>
                <a:lnTo>
                  <a:pt x="197" y="713"/>
                </a:lnTo>
                <a:lnTo>
                  <a:pt x="117" y="624"/>
                </a:lnTo>
                <a:lnTo>
                  <a:pt x="49" y="708"/>
                </a:lnTo>
                <a:lnTo>
                  <a:pt x="0" y="680"/>
                </a:lnTo>
                <a:close/>
              </a:path>
            </a:pathLst>
          </a:custGeom>
          <a:solidFill>
            <a:srgbClr val="4F81BD"/>
          </a:solidFill>
          <a:ln w="12700" cmpd="sng">
            <a:solidFill>
              <a:srgbClr val="F2F2F2"/>
            </a:solidFill>
            <a:prstDash val="solid"/>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07618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3127</TotalTime>
  <Words>715</Words>
  <Application>Microsoft Office PowerPoint</Application>
  <PresentationFormat>Panorámica</PresentationFormat>
  <Paragraphs>163</Paragraphs>
  <Slides>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Paul Gabriel Munoz Mera</cp:lastModifiedBy>
  <cp:revision>264</cp:revision>
  <cp:lastPrinted>2019-12-26T13:15:41Z</cp:lastPrinted>
  <dcterms:created xsi:type="dcterms:W3CDTF">2019-05-28T19:57:24Z</dcterms:created>
  <dcterms:modified xsi:type="dcterms:W3CDTF">2021-06-21T20:20:33Z</dcterms:modified>
</cp:coreProperties>
</file>