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  <p:sldMasterId id="2147483705" r:id="rId2"/>
  </p:sldMasterIdLst>
  <p:notesMasterIdLst>
    <p:notesMasterId r:id="rId15"/>
  </p:notesMasterIdLst>
  <p:handoutMasterIdLst>
    <p:handoutMasterId r:id="rId16"/>
  </p:handoutMasterIdLst>
  <p:sldIdLst>
    <p:sldId id="327" r:id="rId3"/>
    <p:sldId id="329" r:id="rId4"/>
    <p:sldId id="331" r:id="rId5"/>
    <p:sldId id="332" r:id="rId6"/>
    <p:sldId id="459" r:id="rId7"/>
    <p:sldId id="257" r:id="rId8"/>
    <p:sldId id="477" r:id="rId9"/>
    <p:sldId id="336" r:id="rId10"/>
    <p:sldId id="342" r:id="rId11"/>
    <p:sldId id="349" r:id="rId12"/>
    <p:sldId id="350" r:id="rId13"/>
    <p:sldId id="351" r:id="rId14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1B0BB"/>
    <a:srgbClr val="53A7CC"/>
    <a:srgbClr val="8DCDDD"/>
    <a:srgbClr val="EFBA91"/>
    <a:srgbClr val="FEC077"/>
    <a:srgbClr val="F6DC14"/>
    <a:srgbClr val="FFA054"/>
    <a:srgbClr val="F16B7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5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8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4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garciag\Downloads\Vacunas_por_cant&#243;n_de_domicilio_data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garciag\Downloads\Vacunas_por_cant&#243;n_de_domicilio_data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'Corte-14-06-2021 (2)'!$C$1</c:f>
              <c:strCache>
                <c:ptCount val="1"/>
                <c:pt idx="0">
                  <c:v>Semanal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8C-427D-B4F1-F5B2666577C5}"/>
              </c:ext>
            </c:extLst>
          </c:dPt>
          <c:dPt>
            <c:idx val="5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8C-427D-B4F1-F5B2666577C5}"/>
              </c:ext>
            </c:extLst>
          </c:dPt>
          <c:dPt>
            <c:idx val="5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A8C-427D-B4F1-F5B2666577C5}"/>
              </c:ext>
            </c:extLst>
          </c:dPt>
          <c:dPt>
            <c:idx val="5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A8C-427D-B4F1-F5B2666577C5}"/>
              </c:ext>
            </c:extLst>
          </c:dPt>
          <c:dPt>
            <c:idx val="5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A8C-427D-B4F1-F5B2666577C5}"/>
              </c:ext>
            </c:extLst>
          </c:dPt>
          <c:dLbls>
            <c:dLbl>
              <c:idx val="5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8C-427D-B4F1-F5B2666577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'Corte-14-06-2021 (2)'!$A$2:$A$58</c:f>
              <c:strCache>
                <c:ptCount val="57"/>
                <c:pt idx="0">
                  <c:v>11 al 15 May</c:v>
                </c:pt>
                <c:pt idx="1">
                  <c:v>16 al 22 May</c:v>
                </c:pt>
                <c:pt idx="2">
                  <c:v>23 al 29 May</c:v>
                </c:pt>
                <c:pt idx="3">
                  <c:v>30 May a 5 Jun</c:v>
                </c:pt>
                <c:pt idx="4">
                  <c:v>06 al 12 Jun</c:v>
                </c:pt>
                <c:pt idx="5">
                  <c:v>13 al 19 Jun</c:v>
                </c:pt>
                <c:pt idx="6">
                  <c:v>20 al 26 Jun</c:v>
                </c:pt>
                <c:pt idx="7">
                  <c:v>27 Jun al 03 Jul</c:v>
                </c:pt>
                <c:pt idx="8">
                  <c:v>04 al 10 Jul</c:v>
                </c:pt>
                <c:pt idx="9">
                  <c:v>11 al 17 Jul</c:v>
                </c:pt>
                <c:pt idx="10">
                  <c:v>18 al 24 Jul</c:v>
                </c:pt>
                <c:pt idx="11">
                  <c:v>25 al 31 Jul</c:v>
                </c:pt>
                <c:pt idx="12">
                  <c:v>01 al 07 Ag</c:v>
                </c:pt>
                <c:pt idx="13">
                  <c:v>08 al 14 Ag</c:v>
                </c:pt>
                <c:pt idx="14">
                  <c:v>15 al 21 Ag</c:v>
                </c:pt>
                <c:pt idx="15">
                  <c:v>22 al 28 Ag</c:v>
                </c:pt>
                <c:pt idx="16">
                  <c:v>29 Ag al 04 Sep</c:v>
                </c:pt>
                <c:pt idx="17">
                  <c:v>05 al 11 Sep</c:v>
                </c:pt>
                <c:pt idx="18">
                  <c:v>12 al 18 Sep</c:v>
                </c:pt>
                <c:pt idx="19">
                  <c:v>19 al 25 Sep</c:v>
                </c:pt>
                <c:pt idx="20">
                  <c:v>26 Sep al 02 Oct</c:v>
                </c:pt>
                <c:pt idx="21">
                  <c:v>03 al 09 Oct</c:v>
                </c:pt>
                <c:pt idx="22">
                  <c:v>10 al 16 Oct</c:v>
                </c:pt>
                <c:pt idx="23">
                  <c:v>17 al 23 Oct</c:v>
                </c:pt>
                <c:pt idx="24">
                  <c:v>24 al 30 Oct</c:v>
                </c:pt>
                <c:pt idx="25">
                  <c:v>31 Oct al 06 Nov</c:v>
                </c:pt>
                <c:pt idx="26">
                  <c:v>07 al 13 Nov</c:v>
                </c:pt>
                <c:pt idx="27">
                  <c:v>14 al 20 Nov</c:v>
                </c:pt>
                <c:pt idx="28">
                  <c:v>21 al 27 Nov</c:v>
                </c:pt>
                <c:pt idx="29">
                  <c:v>28 Nov al 04 Dic</c:v>
                </c:pt>
                <c:pt idx="30">
                  <c:v>05 al 11 Dic</c:v>
                </c:pt>
                <c:pt idx="31">
                  <c:v>12 al 18 Dic</c:v>
                </c:pt>
                <c:pt idx="32">
                  <c:v>19 al 25 Dic</c:v>
                </c:pt>
                <c:pt idx="33">
                  <c:v>26 Dic al 01 En_21</c:v>
                </c:pt>
                <c:pt idx="34">
                  <c:v>02  al 08 En_21</c:v>
                </c:pt>
                <c:pt idx="35">
                  <c:v>09 al 15 En_21</c:v>
                </c:pt>
                <c:pt idx="36">
                  <c:v>16 al 22 En_21</c:v>
                </c:pt>
                <c:pt idx="37">
                  <c:v>23 al 29 En_21</c:v>
                </c:pt>
                <c:pt idx="38">
                  <c:v>30 En al 05 Feb_21</c:v>
                </c:pt>
                <c:pt idx="39">
                  <c:v>06 al 12 Feb_21</c:v>
                </c:pt>
                <c:pt idx="40">
                  <c:v>13 al 19 Feb_21</c:v>
                </c:pt>
                <c:pt idx="41">
                  <c:v>20 al 26 Feb_21</c:v>
                </c:pt>
                <c:pt idx="42">
                  <c:v>27 Feb al 05 Mar_21</c:v>
                </c:pt>
                <c:pt idx="43">
                  <c:v>06 al 12 Mar_21</c:v>
                </c:pt>
                <c:pt idx="44">
                  <c:v>13 al 19 Mar_21</c:v>
                </c:pt>
                <c:pt idx="45">
                  <c:v>20 al 26 Mar_21</c:v>
                </c:pt>
                <c:pt idx="46">
                  <c:v>27 Mar al 01 Abr_21</c:v>
                </c:pt>
                <c:pt idx="47">
                  <c:v>03 al 09 Abr_21</c:v>
                </c:pt>
                <c:pt idx="48">
                  <c:v>10 al 16 Abr_21</c:v>
                </c:pt>
                <c:pt idx="49">
                  <c:v>17 al 23 Abr_21</c:v>
                </c:pt>
                <c:pt idx="50">
                  <c:v>24 al 29 Abr_21</c:v>
                </c:pt>
                <c:pt idx="51">
                  <c:v>01 al 07 May_21</c:v>
                </c:pt>
                <c:pt idx="52">
                  <c:v>15 al 21 May_21</c:v>
                </c:pt>
                <c:pt idx="53">
                  <c:v>22 al 28 May_21</c:v>
                </c:pt>
                <c:pt idx="54">
                  <c:v>29 May al 04 Jun_21</c:v>
                </c:pt>
                <c:pt idx="55">
                  <c:v>05 al 11 Jun_21</c:v>
                </c:pt>
                <c:pt idx="56">
                  <c:v>12 al 18 Jun_21</c:v>
                </c:pt>
              </c:strCache>
            </c:strRef>
          </c:cat>
          <c:val>
            <c:numRef>
              <c:f>'Corte-14-06-2021 (2)'!$C$2:$C$58</c:f>
              <c:numCache>
                <c:formatCode>General</c:formatCode>
                <c:ptCount val="57"/>
                <c:pt idx="0">
                  <c:v>53</c:v>
                </c:pt>
                <c:pt idx="1">
                  <c:v>573</c:v>
                </c:pt>
                <c:pt idx="2">
                  <c:v>1633</c:v>
                </c:pt>
                <c:pt idx="3">
                  <c:v>1949</c:v>
                </c:pt>
                <c:pt idx="4">
                  <c:v>1295</c:v>
                </c:pt>
                <c:pt idx="5">
                  <c:v>1895</c:v>
                </c:pt>
                <c:pt idx="6">
                  <c:v>3629</c:v>
                </c:pt>
                <c:pt idx="7">
                  <c:v>2424</c:v>
                </c:pt>
                <c:pt idx="8">
                  <c:v>2476</c:v>
                </c:pt>
                <c:pt idx="9">
                  <c:v>1137</c:v>
                </c:pt>
                <c:pt idx="10">
                  <c:v>1038</c:v>
                </c:pt>
                <c:pt idx="11">
                  <c:v>1350</c:v>
                </c:pt>
                <c:pt idx="12">
                  <c:v>1264</c:v>
                </c:pt>
                <c:pt idx="13">
                  <c:v>1166</c:v>
                </c:pt>
                <c:pt idx="14">
                  <c:v>1071</c:v>
                </c:pt>
                <c:pt idx="15">
                  <c:v>5567</c:v>
                </c:pt>
                <c:pt idx="16">
                  <c:v>7368</c:v>
                </c:pt>
                <c:pt idx="17">
                  <c:v>7591</c:v>
                </c:pt>
                <c:pt idx="18">
                  <c:v>4692</c:v>
                </c:pt>
                <c:pt idx="19">
                  <c:v>3993</c:v>
                </c:pt>
                <c:pt idx="20">
                  <c:v>3948</c:v>
                </c:pt>
                <c:pt idx="21">
                  <c:v>3432</c:v>
                </c:pt>
                <c:pt idx="22">
                  <c:v>3964</c:v>
                </c:pt>
                <c:pt idx="23">
                  <c:v>2737</c:v>
                </c:pt>
                <c:pt idx="24">
                  <c:v>2116</c:v>
                </c:pt>
                <c:pt idx="25">
                  <c:v>958</c:v>
                </c:pt>
                <c:pt idx="26">
                  <c:v>1513</c:v>
                </c:pt>
                <c:pt idx="27">
                  <c:v>1976</c:v>
                </c:pt>
                <c:pt idx="28">
                  <c:v>870</c:v>
                </c:pt>
                <c:pt idx="29">
                  <c:v>1132</c:v>
                </c:pt>
                <c:pt idx="30">
                  <c:v>1131</c:v>
                </c:pt>
                <c:pt idx="31">
                  <c:v>1587</c:v>
                </c:pt>
                <c:pt idx="32">
                  <c:v>925</c:v>
                </c:pt>
                <c:pt idx="33">
                  <c:v>889</c:v>
                </c:pt>
                <c:pt idx="34">
                  <c:v>1702</c:v>
                </c:pt>
                <c:pt idx="35">
                  <c:v>1722</c:v>
                </c:pt>
                <c:pt idx="36">
                  <c:v>1824</c:v>
                </c:pt>
                <c:pt idx="37">
                  <c:v>1692</c:v>
                </c:pt>
                <c:pt idx="38">
                  <c:v>1613</c:v>
                </c:pt>
                <c:pt idx="39">
                  <c:v>1385</c:v>
                </c:pt>
                <c:pt idx="40">
                  <c:v>1040</c:v>
                </c:pt>
                <c:pt idx="41">
                  <c:v>1831</c:v>
                </c:pt>
                <c:pt idx="42">
                  <c:v>1808</c:v>
                </c:pt>
                <c:pt idx="43">
                  <c:v>1818</c:v>
                </c:pt>
                <c:pt idx="44">
                  <c:v>1047</c:v>
                </c:pt>
                <c:pt idx="45">
                  <c:v>917</c:v>
                </c:pt>
                <c:pt idx="46">
                  <c:v>900</c:v>
                </c:pt>
                <c:pt idx="47">
                  <c:v>1501</c:v>
                </c:pt>
                <c:pt idx="48">
                  <c:v>1500</c:v>
                </c:pt>
                <c:pt idx="49">
                  <c:v>1504</c:v>
                </c:pt>
                <c:pt idx="50">
                  <c:v>899</c:v>
                </c:pt>
                <c:pt idx="51">
                  <c:v>695</c:v>
                </c:pt>
                <c:pt idx="52">
                  <c:v>50</c:v>
                </c:pt>
                <c:pt idx="53">
                  <c:v>161</c:v>
                </c:pt>
                <c:pt idx="54">
                  <c:v>185</c:v>
                </c:pt>
                <c:pt idx="55">
                  <c:v>236</c:v>
                </c:pt>
                <c:pt idx="56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A8C-427D-B4F1-F5B266657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68026271"/>
        <c:axId val="1068014623"/>
      </c:barChart>
      <c:lineChart>
        <c:grouping val="standard"/>
        <c:varyColors val="0"/>
        <c:ser>
          <c:idx val="1"/>
          <c:order val="1"/>
          <c:tx>
            <c:strRef>
              <c:f>'Corte-14-06-2021 (2)'!$D$1</c:f>
              <c:strCache>
                <c:ptCount val="1"/>
                <c:pt idx="0">
                  <c:v>Acumulado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56"/>
              <c:layout>
                <c:manualLayout>
                  <c:x val="-5.4054048154921326E-2"/>
                  <c:y val="-3.692307692307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8C-427D-B4F1-F5B2666577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'Corte-14-06-2021 (2)'!$A$2:$A$58</c:f>
              <c:strCache>
                <c:ptCount val="57"/>
                <c:pt idx="0">
                  <c:v>11 al 15 May</c:v>
                </c:pt>
                <c:pt idx="1">
                  <c:v>16 al 22 May</c:v>
                </c:pt>
                <c:pt idx="2">
                  <c:v>23 al 29 May</c:v>
                </c:pt>
                <c:pt idx="3">
                  <c:v>30 May a 5 Jun</c:v>
                </c:pt>
                <c:pt idx="4">
                  <c:v>06 al 12 Jun</c:v>
                </c:pt>
                <c:pt idx="5">
                  <c:v>13 al 19 Jun</c:v>
                </c:pt>
                <c:pt idx="6">
                  <c:v>20 al 26 Jun</c:v>
                </c:pt>
                <c:pt idx="7">
                  <c:v>27 Jun al 03 Jul</c:v>
                </c:pt>
                <c:pt idx="8">
                  <c:v>04 al 10 Jul</c:v>
                </c:pt>
                <c:pt idx="9">
                  <c:v>11 al 17 Jul</c:v>
                </c:pt>
                <c:pt idx="10">
                  <c:v>18 al 24 Jul</c:v>
                </c:pt>
                <c:pt idx="11">
                  <c:v>25 al 31 Jul</c:v>
                </c:pt>
                <c:pt idx="12">
                  <c:v>01 al 07 Ag</c:v>
                </c:pt>
                <c:pt idx="13">
                  <c:v>08 al 14 Ag</c:v>
                </c:pt>
                <c:pt idx="14">
                  <c:v>15 al 21 Ag</c:v>
                </c:pt>
                <c:pt idx="15">
                  <c:v>22 al 28 Ag</c:v>
                </c:pt>
                <c:pt idx="16">
                  <c:v>29 Ag al 04 Sep</c:v>
                </c:pt>
                <c:pt idx="17">
                  <c:v>05 al 11 Sep</c:v>
                </c:pt>
                <c:pt idx="18">
                  <c:v>12 al 18 Sep</c:v>
                </c:pt>
                <c:pt idx="19">
                  <c:v>19 al 25 Sep</c:v>
                </c:pt>
                <c:pt idx="20">
                  <c:v>26 Sep al 02 Oct</c:v>
                </c:pt>
                <c:pt idx="21">
                  <c:v>03 al 09 Oct</c:v>
                </c:pt>
                <c:pt idx="22">
                  <c:v>10 al 16 Oct</c:v>
                </c:pt>
                <c:pt idx="23">
                  <c:v>17 al 23 Oct</c:v>
                </c:pt>
                <c:pt idx="24">
                  <c:v>24 al 30 Oct</c:v>
                </c:pt>
                <c:pt idx="25">
                  <c:v>31 Oct al 06 Nov</c:v>
                </c:pt>
                <c:pt idx="26">
                  <c:v>07 al 13 Nov</c:v>
                </c:pt>
                <c:pt idx="27">
                  <c:v>14 al 20 Nov</c:v>
                </c:pt>
                <c:pt idx="28">
                  <c:v>21 al 27 Nov</c:v>
                </c:pt>
                <c:pt idx="29">
                  <c:v>28 Nov al 04 Dic</c:v>
                </c:pt>
                <c:pt idx="30">
                  <c:v>05 al 11 Dic</c:v>
                </c:pt>
                <c:pt idx="31">
                  <c:v>12 al 18 Dic</c:v>
                </c:pt>
                <c:pt idx="32">
                  <c:v>19 al 25 Dic</c:v>
                </c:pt>
                <c:pt idx="33">
                  <c:v>26 Dic al 01 En_21</c:v>
                </c:pt>
                <c:pt idx="34">
                  <c:v>02  al 08 En_21</c:v>
                </c:pt>
                <c:pt idx="35">
                  <c:v>09 al 15 En_21</c:v>
                </c:pt>
                <c:pt idx="36">
                  <c:v>16 al 22 En_21</c:v>
                </c:pt>
                <c:pt idx="37">
                  <c:v>23 al 29 En_21</c:v>
                </c:pt>
                <c:pt idx="38">
                  <c:v>30 En al 05 Feb_21</c:v>
                </c:pt>
                <c:pt idx="39">
                  <c:v>06 al 12 Feb_21</c:v>
                </c:pt>
                <c:pt idx="40">
                  <c:v>13 al 19 Feb_21</c:v>
                </c:pt>
                <c:pt idx="41">
                  <c:v>20 al 26 Feb_21</c:v>
                </c:pt>
                <c:pt idx="42">
                  <c:v>27 Feb al 05 Mar_21</c:v>
                </c:pt>
                <c:pt idx="43">
                  <c:v>06 al 12 Mar_21</c:v>
                </c:pt>
                <c:pt idx="44">
                  <c:v>13 al 19 Mar_21</c:v>
                </c:pt>
                <c:pt idx="45">
                  <c:v>20 al 26 Mar_21</c:v>
                </c:pt>
                <c:pt idx="46">
                  <c:v>27 Mar al 01 Abr_21</c:v>
                </c:pt>
                <c:pt idx="47">
                  <c:v>03 al 09 Abr_21</c:v>
                </c:pt>
                <c:pt idx="48">
                  <c:v>10 al 16 Abr_21</c:v>
                </c:pt>
                <c:pt idx="49">
                  <c:v>17 al 23 Abr_21</c:v>
                </c:pt>
                <c:pt idx="50">
                  <c:v>24 al 29 Abr_21</c:v>
                </c:pt>
                <c:pt idx="51">
                  <c:v>01 al 07 May_21</c:v>
                </c:pt>
                <c:pt idx="52">
                  <c:v>15 al 21 May_21</c:v>
                </c:pt>
                <c:pt idx="53">
                  <c:v>22 al 28 May_21</c:v>
                </c:pt>
                <c:pt idx="54">
                  <c:v>29 May al 04 Jun_21</c:v>
                </c:pt>
                <c:pt idx="55">
                  <c:v>05 al 11 Jun_21</c:v>
                </c:pt>
                <c:pt idx="56">
                  <c:v>12 al 18 Jun_21</c:v>
                </c:pt>
              </c:strCache>
            </c:strRef>
          </c:cat>
          <c:val>
            <c:numRef>
              <c:f>'Corte-14-06-2021 (2)'!$D$2:$D$58</c:f>
              <c:numCache>
                <c:formatCode>General</c:formatCode>
                <c:ptCount val="57"/>
                <c:pt idx="0">
                  <c:v>53</c:v>
                </c:pt>
                <c:pt idx="1">
                  <c:v>626</c:v>
                </c:pt>
                <c:pt idx="2">
                  <c:v>2259</c:v>
                </c:pt>
                <c:pt idx="3">
                  <c:v>4208</c:v>
                </c:pt>
                <c:pt idx="4">
                  <c:v>5503</c:v>
                </c:pt>
                <c:pt idx="5">
                  <c:v>7398</c:v>
                </c:pt>
                <c:pt idx="6">
                  <c:v>11027</c:v>
                </c:pt>
                <c:pt idx="7">
                  <c:v>13451</c:v>
                </c:pt>
                <c:pt idx="8">
                  <c:v>15927</c:v>
                </c:pt>
                <c:pt idx="9">
                  <c:v>17064</c:v>
                </c:pt>
                <c:pt idx="10">
                  <c:v>18102</c:v>
                </c:pt>
                <c:pt idx="11">
                  <c:v>19452</c:v>
                </c:pt>
                <c:pt idx="12">
                  <c:v>20716</c:v>
                </c:pt>
                <c:pt idx="13">
                  <c:v>21882</c:v>
                </c:pt>
                <c:pt idx="14">
                  <c:v>22953</c:v>
                </c:pt>
                <c:pt idx="15">
                  <c:v>28520</c:v>
                </c:pt>
                <c:pt idx="16">
                  <c:v>35888</c:v>
                </c:pt>
                <c:pt idx="17">
                  <c:v>43479</c:v>
                </c:pt>
                <c:pt idx="18">
                  <c:v>48171</c:v>
                </c:pt>
                <c:pt idx="19">
                  <c:v>52164</c:v>
                </c:pt>
                <c:pt idx="20">
                  <c:v>56112</c:v>
                </c:pt>
                <c:pt idx="21">
                  <c:v>59544</c:v>
                </c:pt>
                <c:pt idx="22">
                  <c:v>63508</c:v>
                </c:pt>
                <c:pt idx="23">
                  <c:v>66245</c:v>
                </c:pt>
                <c:pt idx="24">
                  <c:v>68361</c:v>
                </c:pt>
                <c:pt idx="25">
                  <c:v>69319</c:v>
                </c:pt>
                <c:pt idx="26">
                  <c:v>70832</c:v>
                </c:pt>
                <c:pt idx="27">
                  <c:v>72808</c:v>
                </c:pt>
                <c:pt idx="28">
                  <c:v>73678</c:v>
                </c:pt>
                <c:pt idx="29">
                  <c:v>74810</c:v>
                </c:pt>
                <c:pt idx="30">
                  <c:v>75941</c:v>
                </c:pt>
                <c:pt idx="31">
                  <c:v>77528</c:v>
                </c:pt>
                <c:pt idx="32">
                  <c:v>78453</c:v>
                </c:pt>
                <c:pt idx="33">
                  <c:v>79342</c:v>
                </c:pt>
                <c:pt idx="34">
                  <c:v>81044</c:v>
                </c:pt>
                <c:pt idx="35">
                  <c:v>82766</c:v>
                </c:pt>
                <c:pt idx="36">
                  <c:v>84590</c:v>
                </c:pt>
                <c:pt idx="37">
                  <c:v>86282</c:v>
                </c:pt>
                <c:pt idx="38">
                  <c:v>87895</c:v>
                </c:pt>
                <c:pt idx="39">
                  <c:v>89280</c:v>
                </c:pt>
                <c:pt idx="40">
                  <c:v>90320</c:v>
                </c:pt>
                <c:pt idx="41">
                  <c:v>92151</c:v>
                </c:pt>
                <c:pt idx="42">
                  <c:v>93959</c:v>
                </c:pt>
                <c:pt idx="43">
                  <c:v>95777</c:v>
                </c:pt>
                <c:pt idx="44">
                  <c:v>96824</c:v>
                </c:pt>
                <c:pt idx="45">
                  <c:v>97741</c:v>
                </c:pt>
                <c:pt idx="46">
                  <c:v>98641</c:v>
                </c:pt>
                <c:pt idx="47">
                  <c:v>100142</c:v>
                </c:pt>
                <c:pt idx="48">
                  <c:v>101642</c:v>
                </c:pt>
                <c:pt idx="49">
                  <c:v>103146</c:v>
                </c:pt>
                <c:pt idx="50">
                  <c:v>104045</c:v>
                </c:pt>
                <c:pt idx="51">
                  <c:v>104740</c:v>
                </c:pt>
                <c:pt idx="52">
                  <c:v>104790</c:v>
                </c:pt>
                <c:pt idx="53">
                  <c:v>104951</c:v>
                </c:pt>
                <c:pt idx="54">
                  <c:v>105136</c:v>
                </c:pt>
                <c:pt idx="55">
                  <c:v>105372</c:v>
                </c:pt>
                <c:pt idx="56">
                  <c:v>105642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A8C-427D-B4F1-F5B266657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293200"/>
        <c:axId val="120291120"/>
      </c:lineChart>
      <c:catAx>
        <c:axId val="1068026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68014623"/>
        <c:crosses val="autoZero"/>
        <c:auto val="1"/>
        <c:lblAlgn val="ctr"/>
        <c:lblOffset val="100"/>
        <c:noMultiLvlLbl val="0"/>
      </c:catAx>
      <c:valAx>
        <c:axId val="10680146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68026271"/>
        <c:crosses val="autoZero"/>
        <c:crossBetween val="between"/>
      </c:valAx>
      <c:valAx>
        <c:axId val="12029112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0293200"/>
        <c:crosses val="max"/>
        <c:crossBetween val="between"/>
      </c:valAx>
      <c:catAx>
        <c:axId val="120293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02911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4197444533754E-2"/>
          <c:y val="6.2943074427907447E-2"/>
          <c:w val="0.85467732513895256"/>
          <c:h val="0.75313127685456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Vacunas_por_cantón_de_domicilio!$D$25</c:f>
              <c:strCache>
                <c:ptCount val="1"/>
                <c:pt idx="0">
                  <c:v>Dosis aplicadas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Vacunas_por_cantón_de_domicilio!$C$26:$C$28</c:f>
              <c:strCache>
                <c:ptCount val="3"/>
                <c:pt idx="0">
                  <c:v>primera_dosis</c:v>
                </c:pt>
                <c:pt idx="1">
                  <c:v>segunda_dosis</c:v>
                </c:pt>
                <c:pt idx="2">
                  <c:v>Total dosis</c:v>
                </c:pt>
              </c:strCache>
            </c:strRef>
          </c:cat>
          <c:val>
            <c:numRef>
              <c:f>Vacunas_por_cantón_de_domicilio!$D$26:$D$28</c:f>
              <c:numCache>
                <c:formatCode>General</c:formatCode>
                <c:ptCount val="3"/>
                <c:pt idx="0">
                  <c:v>488038</c:v>
                </c:pt>
                <c:pt idx="1">
                  <c:v>243420</c:v>
                </c:pt>
                <c:pt idx="2">
                  <c:v>731458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8F-734B-87BA-3AA01CEA9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10"/>
        <c:axId val="236010032"/>
        <c:axId val="236003376"/>
      </c:barChart>
      <c:lineChart>
        <c:grouping val="standard"/>
        <c:varyColors val="0"/>
        <c:ser>
          <c:idx val="1"/>
          <c:order val="1"/>
          <c:tx>
            <c:strRef>
              <c:f>Vacunas_por_cantón_de_domicilio!$E$25</c:f>
              <c:strCache>
                <c:ptCount val="1"/>
                <c:pt idx="0">
                  <c:v>Cobertura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8F-734B-87BA-3AA01CEA9475}"/>
                </c:ext>
              </c:extLst>
            </c:dLbl>
            <c:dLbl>
              <c:idx val="1"/>
              <c:layout>
                <c:manualLayout>
                  <c:x val="5.5555555555555558E-3"/>
                  <c:y val="-7.984031936127743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8F-734B-87BA-3AA01CEA94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Vacunas_por_cantón_de_domicilio!$C$26:$C$28</c:f>
              <c:strCache>
                <c:ptCount val="3"/>
                <c:pt idx="0">
                  <c:v>primera_dosis</c:v>
                </c:pt>
                <c:pt idx="1">
                  <c:v>segunda_dosis</c:v>
                </c:pt>
                <c:pt idx="2">
                  <c:v>Total dosis</c:v>
                </c:pt>
              </c:strCache>
            </c:strRef>
          </c:cat>
          <c:val>
            <c:numRef>
              <c:f>Vacunas_por_cantón_de_domicilio!$E$26:$E$28</c:f>
              <c:numCache>
                <c:formatCode>0.00%</c:formatCode>
                <c:ptCount val="3"/>
                <c:pt idx="0" formatCode="General">
                  <c:v>0</c:v>
                </c:pt>
                <c:pt idx="1">
                  <c:v>0.12171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08F-734B-87BA-3AA01CEA9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293760"/>
        <c:axId val="234293344"/>
      </c:lineChart>
      <c:catAx>
        <c:axId val="23601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36003376"/>
        <c:crosses val="autoZero"/>
        <c:auto val="1"/>
        <c:lblAlgn val="ctr"/>
        <c:lblOffset val="100"/>
        <c:noMultiLvlLbl val="0"/>
      </c:catAx>
      <c:valAx>
        <c:axId val="236003376"/>
        <c:scaling>
          <c:orientation val="minMax"/>
          <c:max val="8000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>
              <a:outerShdw blurRad="50800" dist="50800" dir="5400000" sx="2000" sy="2000" algn="ctr" rotWithShape="0">
                <a:srgbClr val="000000">
                  <a:alpha val="43137"/>
                </a:srgbClr>
              </a:outerShdw>
            </a:effectLst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36010032"/>
        <c:crosses val="autoZero"/>
        <c:crossBetween val="between"/>
      </c:valAx>
      <c:valAx>
        <c:axId val="234293344"/>
        <c:scaling>
          <c:orientation val="minMax"/>
          <c:max val="0.5"/>
          <c:min val="0"/>
        </c:scaling>
        <c:delete val="0"/>
        <c:axPos val="r"/>
        <c:numFmt formatCode="0.0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34293760"/>
        <c:crosses val="max"/>
        <c:crossBetween val="between"/>
      </c:valAx>
      <c:catAx>
        <c:axId val="234293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4293344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Hoja1!$D$36</c:f>
              <c:strCache>
                <c:ptCount val="1"/>
                <c:pt idx="0">
                  <c:v>Primera dosis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Hoja1!$E$35:$G$35</c:f>
              <c:strCache>
                <c:ptCount val="3"/>
                <c:pt idx="0">
                  <c:v>16-49</c:v>
                </c:pt>
                <c:pt idx="1">
                  <c:v>50-64</c:v>
                </c:pt>
                <c:pt idx="2">
                  <c:v>65 y más</c:v>
                </c:pt>
              </c:strCache>
            </c:strRef>
          </c:cat>
          <c:val>
            <c:numRef>
              <c:f>Hoja1!$E$36:$G$36</c:f>
              <c:numCache>
                <c:formatCode>General</c:formatCode>
                <c:ptCount val="3"/>
                <c:pt idx="0">
                  <c:v>150690</c:v>
                </c:pt>
                <c:pt idx="1">
                  <c:v>113121</c:v>
                </c:pt>
                <c:pt idx="2">
                  <c:v>224227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BD-4DF7-9139-2519F3E793AD}"/>
            </c:ext>
          </c:extLst>
        </c:ser>
        <c:ser>
          <c:idx val="1"/>
          <c:order val="1"/>
          <c:tx>
            <c:strRef>
              <c:f>Hoja1!$D$37</c:f>
              <c:strCache>
                <c:ptCount val="1"/>
                <c:pt idx="0">
                  <c:v>Segunda dosis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888998250218722E-2"/>
                  <c:y val="-4.629629629629629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22222222222221"/>
                      <c:h val="7.40048118985126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2BD-4DF7-9139-2519F3E793AD}"/>
                </c:ext>
              </c:extLst>
            </c:dLbl>
            <c:dLbl>
              <c:idx val="1"/>
              <c:layout>
                <c:manualLayout>
                  <c:x val="3.05555555555555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BD-4DF7-9139-2519F3E793AD}"/>
                </c:ext>
              </c:extLst>
            </c:dLbl>
            <c:dLbl>
              <c:idx val="2"/>
              <c:layout>
                <c:manualLayout>
                  <c:x val="2.2222222222222223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BD-4DF7-9139-2519F3E793AD}"/>
                </c:ext>
              </c:extLst>
            </c:dLbl>
            <c:dLbl>
              <c:idx val="4"/>
              <c:layout>
                <c:manualLayout>
                  <c:x val="1.9444444444444344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BD-4DF7-9139-2519F3E793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Hoja1!$E$35:$G$35</c:f>
              <c:strCache>
                <c:ptCount val="3"/>
                <c:pt idx="0">
                  <c:v>16-49</c:v>
                </c:pt>
                <c:pt idx="1">
                  <c:v>50-64</c:v>
                </c:pt>
                <c:pt idx="2">
                  <c:v>65 y más</c:v>
                </c:pt>
              </c:strCache>
            </c:strRef>
          </c:cat>
          <c:val>
            <c:numRef>
              <c:f>Hoja1!$E$37:$G$37</c:f>
              <c:numCache>
                <c:formatCode>General</c:formatCode>
                <c:ptCount val="3"/>
                <c:pt idx="0">
                  <c:v>67301</c:v>
                </c:pt>
                <c:pt idx="1">
                  <c:v>28492</c:v>
                </c:pt>
                <c:pt idx="2">
                  <c:v>147627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2BD-4DF7-9139-2519F3E79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87400080"/>
        <c:axId val="687400912"/>
      </c:barChart>
      <c:lineChart>
        <c:grouping val="stacked"/>
        <c:varyColors val="0"/>
        <c:ser>
          <c:idx val="2"/>
          <c:order val="2"/>
          <c:tx>
            <c:strRef>
              <c:f>Hoja1!$D$38</c:f>
              <c:strCache>
                <c:ptCount val="1"/>
                <c:pt idx="0">
                  <c:v>Cobertura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0185185185185185E-3"/>
                  <c:y val="-4.16666666666665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2BD-4DF7-9139-2519F3E793AD}"/>
                </c:ext>
              </c:extLst>
            </c:dLbl>
            <c:dLbl>
              <c:idx val="1"/>
              <c:layout>
                <c:manualLayout>
                  <c:x val="-1.6203703703703703E-3"/>
                  <c:y val="2.97155261252228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BD-4DF7-9139-2519F3E793AD}"/>
                </c:ext>
              </c:extLst>
            </c:dLbl>
            <c:dLbl>
              <c:idx val="2"/>
              <c:layout>
                <c:manualLayout>
                  <c:x val="2.777777777777676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2BD-4DF7-9139-2519F3E793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Hoja1!$E$35:$G$35</c:f>
              <c:strCache>
                <c:ptCount val="3"/>
                <c:pt idx="0">
                  <c:v>16-49</c:v>
                </c:pt>
                <c:pt idx="1">
                  <c:v>50-64</c:v>
                </c:pt>
                <c:pt idx="2">
                  <c:v>65 y más</c:v>
                </c:pt>
              </c:strCache>
            </c:strRef>
          </c:cat>
          <c:val>
            <c:numRef>
              <c:f>Hoja1!$E$38:$G$38</c:f>
              <c:numCache>
                <c:formatCode>0%</c:formatCode>
                <c:ptCount val="3"/>
                <c:pt idx="0">
                  <c:v>3.7723528201701849E-2</c:v>
                </c:pt>
                <c:pt idx="1">
                  <c:v>9.454316194647687E-2</c:v>
                </c:pt>
                <c:pt idx="2">
                  <c:v>0.89714497544849048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2BD-4DF7-9139-2519F3E79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3229440"/>
        <c:axId val="643227776"/>
      </c:lineChart>
      <c:catAx>
        <c:axId val="68740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87400912"/>
        <c:crosses val="autoZero"/>
        <c:auto val="1"/>
        <c:lblAlgn val="ctr"/>
        <c:lblOffset val="100"/>
        <c:noMultiLvlLbl val="0"/>
      </c:catAx>
      <c:valAx>
        <c:axId val="687400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87400080"/>
        <c:crosses val="autoZero"/>
        <c:crossBetween val="between"/>
      </c:valAx>
      <c:valAx>
        <c:axId val="64322777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43229440"/>
        <c:crosses val="max"/>
        <c:crossBetween val="between"/>
      </c:valAx>
      <c:catAx>
        <c:axId val="643229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432277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DF13E-4DE2-4760-8559-EF1D14EFEFCE}" type="datetimeFigureOut">
              <a:rPr lang="es-EC" smtClean="0"/>
              <a:t>22/6/2021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64F52-F00B-40E5-B297-FF9C5A97B99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07995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195D0-9217-4420-BB93-E831CB553B95}" type="datetimeFigureOut">
              <a:rPr lang="es-EC" smtClean="0"/>
              <a:t>22/6/2021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C3A26-A72B-4654-B9E3-1B19330F83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956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ACTUALIZADO CORTE AL 19 DE JUNIO DE 2021.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53992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16248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42775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77ACEC3-FC98-4132-ADDB-58A094224F44}" type="datetime1">
              <a:rPr lang="es-EC" smtClean="0"/>
              <a:t>22/6/2021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056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0F1D-8AC7-4968-B8E6-C6B815A9CF69}" type="datetime1">
              <a:rPr lang="es-EC" smtClean="0"/>
              <a:t>22/6/2021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2941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10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45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55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600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44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96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92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3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4659995-DB63-4CE3-B0F9-BB48FC62CFEF}" type="datetime1">
              <a:rPr lang="es-EC" smtClean="0"/>
              <a:t>22/6/2021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833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776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Text Placeholder 13"/>
          <p:cNvSpPr>
            <a:spLocks noGrp="1"/>
          </p:cNvSpPr>
          <p:nvPr>
            <p:ph idx="1"/>
          </p:nvPr>
        </p:nvSpPr>
        <p:spPr>
          <a:xfrm>
            <a:off x="838200" y="1068149"/>
            <a:ext cx="10515600" cy="5108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67857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1"/>
            <a:ext cx="10515600" cy="620219"/>
          </a:xfrm>
          <a:prstGeom prst="rect">
            <a:avLst/>
          </a:prstGeom>
        </p:spPr>
        <p:txBody>
          <a:bodyPr/>
          <a:lstStyle>
            <a:lvl1pPr>
              <a:defRPr lang="en-US" sz="3600" b="1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65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S GENER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576742" y="2566458"/>
            <a:ext cx="8949266" cy="1325563"/>
          </a:xfrm>
        </p:spPr>
        <p:txBody>
          <a:bodyPr>
            <a:noAutofit/>
          </a:bodyPr>
          <a:lstStyle>
            <a:lvl1pPr algn="ctr">
              <a:defRPr sz="480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r>
              <a:rPr lang="es-ES_tradnl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67972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438891"/>
            <a:ext cx="2252484" cy="558800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00" dirty="0">
              <a:solidFill>
                <a:srgbClr val="095DA6"/>
              </a:solidFill>
            </a:endParaRPr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838200" y="558800"/>
            <a:ext cx="7734300" cy="524506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9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369055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061BBA28-23FF-4EFE-8D26-A62865D754A3}" type="datetime1">
              <a:rPr lang="es-EC" smtClean="0"/>
              <a:t>22/6/2021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614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0DB2B9A1-828D-4E0F-910A-B20274426C65}" type="datetime1">
              <a:rPr lang="es-EC" smtClean="0"/>
              <a:t>22/6/2021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37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85478CE7-4787-452A-8EDA-994121339ECC}" type="datetime1">
              <a:rPr lang="es-EC" smtClean="0"/>
              <a:t>22/6/2021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99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0F56ACF3-73BB-4D9D-B34A-5D8A53EE7F35}" type="datetime1">
              <a:rPr lang="es-EC" smtClean="0"/>
              <a:t>22/6/2021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85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A2A571BF-A1CE-4607-B73A-C47113930B55}" type="datetime1">
              <a:rPr lang="es-EC" smtClean="0"/>
              <a:t>22/6/2021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8494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0DA68AFB-854D-4113-A658-DC5DCDE8E50A}" type="datetime1">
              <a:rPr lang="es-EC" smtClean="0"/>
              <a:t>22/6/2021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446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E4A469F9-33EA-405E-B4A7-8790733B5949}" type="datetime1">
              <a:rPr lang="es-EC" smtClean="0"/>
              <a:t>22/6/2021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379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051425" y="274643"/>
            <a:ext cx="10530977" cy="589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002637"/>
            <a:ext cx="10972800" cy="512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1">
            <a:alphaModFix amt="9000"/>
          </a:blip>
          <a:stretch>
            <a:fillRect/>
          </a:stretch>
        </p:blipFill>
        <p:spPr>
          <a:xfrm>
            <a:off x="7281333" y="-3919"/>
            <a:ext cx="4910667" cy="686583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1" y="279967"/>
            <a:ext cx="880305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2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s-ES" sz="4400" b="1" kern="1200" dirty="0">
          <a:solidFill>
            <a:schemeClr val="accent1">
              <a:lumMod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50000"/>
              <a:lumOff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50000"/>
              <a:lumOff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50000"/>
              <a:lumOff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Imagen 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573" y="6067112"/>
            <a:ext cx="1657497" cy="625833"/>
          </a:xfrm>
          <a:prstGeom prst="rect">
            <a:avLst/>
          </a:prstGeom>
        </p:spPr>
      </p:pic>
      <p:pic>
        <p:nvPicPr>
          <p:cNvPr id="8" name="Imagen 5"/>
          <p:cNvPicPr>
            <a:picLocks noChangeAspect="1"/>
          </p:cNvPicPr>
          <p:nvPr userDrawn="1"/>
        </p:nvPicPr>
        <p:blipFill rotWithShape="1">
          <a:blip r:embed="rId18"/>
          <a:srcRect t="2" r="16755" b="-179058"/>
          <a:stretch/>
        </p:blipFill>
        <p:spPr>
          <a:xfrm>
            <a:off x="220719" y="6380024"/>
            <a:ext cx="9879724" cy="4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3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692" r:id="rId12"/>
    <p:sldLayoutId id="2147483682" r:id="rId13"/>
    <p:sldLayoutId id="2147483717" r:id="rId14"/>
    <p:sldLayoutId id="214748371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1863CED-F71A-498D-81D7-F6323B7F1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" y="-3982"/>
            <a:ext cx="12191373" cy="610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35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40003" y="3619501"/>
            <a:ext cx="54448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400" b="1" dirty="0"/>
              <a:t>Comunicación Comunitaria y Promoción de la Salud</a:t>
            </a:r>
          </a:p>
          <a:p>
            <a:pPr lvl="0" algn="ctr"/>
            <a:r>
              <a:rPr lang="es-EC" sz="2400" b="1" dirty="0"/>
              <a:t>Caravana Quito Saludable contra COVID:</a:t>
            </a:r>
          </a:p>
          <a:p>
            <a:pPr lvl="0" algn="ctr"/>
            <a:r>
              <a:rPr lang="es-EC" sz="3200" b="1" dirty="0">
                <a:solidFill>
                  <a:srgbClr val="FF0000"/>
                </a:solidFill>
              </a:rPr>
              <a:t>109</a:t>
            </a:r>
            <a:r>
              <a:rPr lang="es-EC" sz="3200" b="1" dirty="0"/>
              <a:t> barrios /</a:t>
            </a:r>
            <a:r>
              <a:rPr lang="es-EC" sz="3200" b="1" dirty="0">
                <a:solidFill>
                  <a:srgbClr val="FF0000"/>
                </a:solidFill>
              </a:rPr>
              <a:t>20</a:t>
            </a:r>
            <a:r>
              <a:rPr lang="es-EC" sz="3200" b="1" dirty="0"/>
              <a:t> parroquias rurales = </a:t>
            </a:r>
            <a:r>
              <a:rPr lang="es-EC" sz="3200" b="1" dirty="0">
                <a:solidFill>
                  <a:srgbClr val="FF0000"/>
                </a:solidFill>
              </a:rPr>
              <a:t>129 caravanas realizadas</a:t>
            </a:r>
            <a:endParaRPr lang="es-EC" sz="32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85FBCBD-A024-4E51-89D0-C23FA7032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81800" cy="3238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90FAE3F-C2B8-416A-A7B8-0AD4E4A9C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164" y="1897228"/>
            <a:ext cx="5884836" cy="39909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78795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F4170FE-FACB-4859-9A3F-08A0B1625219}"/>
              </a:ext>
            </a:extLst>
          </p:cNvPr>
          <p:cNvSpPr/>
          <p:nvPr/>
        </p:nvSpPr>
        <p:spPr>
          <a:xfrm>
            <a:off x="704959" y="-4532"/>
            <a:ext cx="3193274" cy="14483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2020</a:t>
            </a:r>
          </a:p>
          <a:p>
            <a:pPr algn="ctr"/>
            <a:r>
              <a:rPr lang="es-MX" sz="2400" b="1" dirty="0"/>
              <a:t>CONTRATACIONES </a:t>
            </a:r>
          </a:p>
          <a:p>
            <a:pPr algn="ctr"/>
            <a:r>
              <a:rPr lang="es-MX" sz="2400" b="1" dirty="0"/>
              <a:t>POR EMERGENCIA</a:t>
            </a:r>
          </a:p>
          <a:p>
            <a:pPr algn="ctr"/>
            <a:r>
              <a:rPr lang="es-MX" sz="2400" dirty="0"/>
              <a:t>8´104.703,36</a:t>
            </a:r>
            <a:endParaRPr lang="es-EC" sz="2400" dirty="0"/>
          </a:p>
        </p:txBody>
      </p:sp>
      <p:sp>
        <p:nvSpPr>
          <p:cNvPr id="4" name="Rectángulo redondeado 1">
            <a:extLst>
              <a:ext uri="{FF2B5EF4-FFF2-40B4-BE49-F238E27FC236}">
                <a16:creationId xmlns:a16="http://schemas.microsoft.com/office/drawing/2014/main" id="{34DDD398-EB28-4C28-9EDC-8DCA4C67F028}"/>
              </a:ext>
            </a:extLst>
          </p:cNvPr>
          <p:cNvSpPr/>
          <p:nvPr/>
        </p:nvSpPr>
        <p:spPr>
          <a:xfrm>
            <a:off x="6774873" y="-4532"/>
            <a:ext cx="5417127" cy="60544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schemeClr val="tx1"/>
                </a:solidFill>
              </a:rPr>
              <a:t>2020 - 2021</a:t>
            </a:r>
          </a:p>
          <a:p>
            <a:pPr algn="ctr"/>
            <a:r>
              <a:rPr lang="es-EC" sz="2000" b="1" dirty="0">
                <a:solidFill>
                  <a:schemeClr val="tx1"/>
                </a:solidFill>
              </a:rPr>
              <a:t>DONACIÓN EN EMERGENCIA</a:t>
            </a:r>
          </a:p>
          <a:p>
            <a:pPr algn="ctr"/>
            <a:endParaRPr lang="es-EC" sz="2000" dirty="0">
              <a:solidFill>
                <a:schemeClr val="tx1"/>
              </a:solidFill>
            </a:endParaRPr>
          </a:p>
          <a:p>
            <a:pPr algn="ctr"/>
            <a:r>
              <a:rPr lang="es-EC" sz="2000" dirty="0">
                <a:solidFill>
                  <a:schemeClr val="tx1"/>
                </a:solidFill>
              </a:rPr>
              <a:t>33 ENTIDADES DONANTES</a:t>
            </a:r>
          </a:p>
          <a:p>
            <a:pPr algn="ctr"/>
            <a:r>
              <a:rPr lang="es-EC" sz="2000" dirty="0">
                <a:solidFill>
                  <a:schemeClr val="tx1"/>
                </a:solidFill>
              </a:rPr>
              <a:t>(medicamentos, insumos médicos, pruebas rápidas)</a:t>
            </a:r>
          </a:p>
          <a:p>
            <a:pPr algn="ctr"/>
            <a:r>
              <a:rPr lang="es-EC" sz="2000" b="1" dirty="0">
                <a:solidFill>
                  <a:schemeClr val="tx1"/>
                </a:solidFill>
              </a:rPr>
              <a:t>$  </a:t>
            </a:r>
            <a:r>
              <a:rPr lang="es-EC" sz="20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1´120.200,62</a:t>
            </a:r>
          </a:p>
          <a:p>
            <a:pPr algn="ctr"/>
            <a:r>
              <a:rPr lang="es-EC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BLOOMBERG PHILANTROPIES</a:t>
            </a:r>
          </a:p>
          <a:p>
            <a:pPr algn="ctr"/>
            <a:r>
              <a:rPr lang="es-EC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Material comunicacional ($4.199,80)</a:t>
            </a:r>
          </a:p>
          <a:p>
            <a:pPr algn="ctr"/>
            <a:endParaRPr lang="es-EC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C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AGENCIA TURCA TIKA</a:t>
            </a:r>
          </a:p>
          <a:p>
            <a:pPr algn="ctr"/>
            <a:r>
              <a:rPr lang="es-EC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Materiales para proyecto SIPAQ (52.693,39)</a:t>
            </a:r>
          </a:p>
          <a:p>
            <a:pPr algn="ctr"/>
            <a:endParaRPr lang="es-EC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C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PROGRAMA MUNDIAL DE ALIMENTOS</a:t>
            </a:r>
          </a:p>
          <a:p>
            <a:pPr algn="ctr"/>
            <a:r>
              <a:rPr lang="es-EC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Dispositivos médicos ($7.878,00)</a:t>
            </a:r>
          </a:p>
          <a:p>
            <a:pPr algn="ctr"/>
            <a:endParaRPr lang="es-EC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endParaRPr lang="es-EC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s-EC" sz="2000" b="1" i="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D9BC707-2957-459B-9571-F33A08A98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7366"/>
            <a:ext cx="6774873" cy="507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13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/>
          <p:cNvSpPr txBox="1">
            <a:spLocks/>
          </p:cNvSpPr>
          <p:nvPr/>
        </p:nvSpPr>
        <p:spPr>
          <a:xfrm>
            <a:off x="435429" y="467589"/>
            <a:ext cx="8675914" cy="916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1" baseline="0">
                <a:solidFill>
                  <a:srgbClr val="095DA6"/>
                </a:solidFill>
                <a:latin typeface="Bambino-Bold ☞"/>
                <a:ea typeface="Bambino-Bold ☞" charset="0"/>
                <a:cs typeface="Bambino-Bold ☞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es-ES" sz="3200" dirty="0"/>
              <a:t>Información disponible en la página web de la Secretaría de Salud…</a:t>
            </a:r>
            <a:endParaRPr lang="es-EC" sz="3200" dirty="0"/>
          </a:p>
        </p:txBody>
      </p:sp>
      <p:sp>
        <p:nvSpPr>
          <p:cNvPr id="6" name="Rectangle 5"/>
          <p:cNvSpPr/>
          <p:nvPr/>
        </p:nvSpPr>
        <p:spPr>
          <a:xfrm>
            <a:off x="2763566" y="2699583"/>
            <a:ext cx="6902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dirty="0">
                <a:solidFill>
                  <a:schemeClr val="accent2">
                    <a:lumMod val="50000"/>
                  </a:schemeClr>
                </a:solidFill>
              </a:rPr>
              <a:t>Informe epidemiológico 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</a:rPr>
              <a:t>de COVID-19 del Distrito Metropolitano de Quito, Ecuador 2021</a:t>
            </a:r>
            <a:endParaRPr lang="es-EC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7881" y="2077465"/>
            <a:ext cx="10334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/>
              <a:t>https://www.quitosaludable.gob.ec/coe-metropolitano-2/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3728377"/>
            <a:ext cx="5909582" cy="28217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145"/>
          <a:stretch/>
        </p:blipFill>
        <p:spPr>
          <a:xfrm>
            <a:off x="6117979" y="3728375"/>
            <a:ext cx="5870999" cy="28139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914966" y="1627906"/>
            <a:ext cx="2274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dirty="0"/>
              <a:t>Revisar sitio web</a:t>
            </a:r>
          </a:p>
        </p:txBody>
      </p:sp>
    </p:spTree>
    <p:extLst>
      <p:ext uri="{BB962C8B-B14F-4D97-AF65-F5344CB8AC3E}">
        <p14:creationId xmlns:p14="http://schemas.microsoft.com/office/powerpoint/2010/main" val="7102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0BBE70D-0BC9-461C-A82C-0189BC58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39" y="161250"/>
            <a:ext cx="10495722" cy="58364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1D760F8-31F6-42FE-87D2-14207A78A84C}"/>
              </a:ext>
            </a:extLst>
          </p:cNvPr>
          <p:cNvSpPr txBox="1"/>
          <p:nvPr/>
        </p:nvSpPr>
        <p:spPr>
          <a:xfrm>
            <a:off x="2195945" y="161250"/>
            <a:ext cx="780010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ESTRATEGIA DE CONTINGENCIA A TRAVÉS DE BRIGADAS FIJAS Y MÓVILES</a:t>
            </a:r>
            <a:endParaRPr lang="es-EC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185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6">
            <a:extLst>
              <a:ext uri="{FF2B5EF4-FFF2-40B4-BE49-F238E27FC236}">
                <a16:creationId xmlns:a16="http://schemas.microsoft.com/office/drawing/2014/main" id="{E57305D5-EF53-418D-A5AD-96078190D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32" y="2078182"/>
            <a:ext cx="5573713" cy="36807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TextBox 5">
            <a:extLst>
              <a:ext uri="{FF2B5EF4-FFF2-40B4-BE49-F238E27FC236}">
                <a16:creationId xmlns:a16="http://schemas.microsoft.com/office/drawing/2014/main" id="{0A35CCF7-DA6C-484F-8AF0-5CB785ECCCCB}"/>
              </a:ext>
            </a:extLst>
          </p:cNvPr>
          <p:cNvSpPr txBox="1"/>
          <p:nvPr/>
        </p:nvSpPr>
        <p:spPr>
          <a:xfrm>
            <a:off x="6192982" y="2257005"/>
            <a:ext cx="536954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Automatizar la generación de información: </a:t>
            </a:r>
          </a:p>
          <a:p>
            <a:pPr marL="285750" indent="-285750">
              <a:buFontTx/>
              <a:buChar char="-"/>
            </a:pPr>
            <a:r>
              <a:rPr lang="es-EC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 de pruebas</a:t>
            </a:r>
          </a:p>
          <a:p>
            <a:pPr marL="285750" indent="-285750">
              <a:buFontTx/>
              <a:buChar char="-"/>
            </a:pPr>
            <a:r>
              <a:rPr lang="es-EC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 de Vacunas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6714DD2-4B0F-40E8-B541-7428B39B777D}"/>
              </a:ext>
            </a:extLst>
          </p:cNvPr>
          <p:cNvSpPr txBox="1"/>
          <p:nvPr/>
        </p:nvSpPr>
        <p:spPr>
          <a:xfrm>
            <a:off x="132820" y="1044258"/>
            <a:ext cx="6655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</a:rPr>
              <a:t>Sistema de Información epidemiológica y de salud</a:t>
            </a:r>
          </a:p>
          <a:p>
            <a:pPr algn="ctr"/>
            <a:r>
              <a:rPr lang="es-MX" sz="2400" b="1" dirty="0">
                <a:solidFill>
                  <a:srgbClr val="FF0000"/>
                </a:solidFill>
              </a:rPr>
              <a:t> </a:t>
            </a:r>
            <a:r>
              <a:rPr lang="es-MX" sz="2400" b="1" dirty="0" err="1">
                <a:solidFill>
                  <a:srgbClr val="FF0000"/>
                </a:solidFill>
              </a:rPr>
              <a:t>SIEPySA</a:t>
            </a:r>
            <a:r>
              <a:rPr lang="es-MX" sz="2400" b="1" dirty="0">
                <a:solidFill>
                  <a:srgbClr val="FF0000"/>
                </a:solidFill>
              </a:rPr>
              <a:t> </a:t>
            </a:r>
            <a:endParaRPr lang="es-EC" sz="2400" b="1" dirty="0">
              <a:solidFill>
                <a:srgbClr val="FF0000"/>
              </a:solidFill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53483610-CF3A-4861-AF9F-57F93CC9CA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40608" cy="58980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>
                <a:solidFill>
                  <a:schemeClr val="bg1"/>
                </a:solidFill>
              </a:rPr>
              <a:t>Epidemiología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6A6437-15F0-4B49-BBE5-DBE782BBB958}"/>
              </a:ext>
            </a:extLst>
          </p:cNvPr>
          <p:cNvSpPr txBox="1"/>
          <p:nvPr/>
        </p:nvSpPr>
        <p:spPr>
          <a:xfrm>
            <a:off x="6192982" y="3562085"/>
            <a:ext cx="51261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rgbClr val="FF0000"/>
                </a:solidFill>
              </a:rPr>
              <a:t>INICIO DE SU FUNCIONAMIENTO </a:t>
            </a:r>
          </a:p>
          <a:p>
            <a:pPr algn="ctr"/>
            <a:r>
              <a:rPr lang="es-EC" sz="2000" b="1" dirty="0">
                <a:solidFill>
                  <a:srgbClr val="FF0000"/>
                </a:solidFill>
              </a:rPr>
              <a:t>1 DE JULIO </a:t>
            </a:r>
          </a:p>
          <a:p>
            <a:pPr algn="ctr"/>
            <a:r>
              <a:rPr lang="es-EC" sz="2000" b="1" dirty="0">
                <a:solidFill>
                  <a:srgbClr val="FF0000"/>
                </a:solidFill>
              </a:rPr>
              <a:t>Herramienta en línea desde todas las brigadas para el proceso de toma de pruebas, emisión de resultados, rastreo y seguimiento de contactos </a:t>
            </a:r>
          </a:p>
          <a:p>
            <a:pPr algn="ctr"/>
            <a:endParaRPr lang="es-EC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16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8F6FBB0-2439-445F-9F2E-3FA39569E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3" y="2434641"/>
            <a:ext cx="6640019" cy="44233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3EC665E-C4FC-4533-9F6A-7B2AB559B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0" y="0"/>
            <a:ext cx="6800850" cy="32194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A521A71-20E7-4FD7-92AC-07C3E880C0E5}"/>
              </a:ext>
            </a:extLst>
          </p:cNvPr>
          <p:cNvSpPr txBox="1"/>
          <p:nvPr/>
        </p:nvSpPr>
        <p:spPr>
          <a:xfrm>
            <a:off x="251792" y="502220"/>
            <a:ext cx="380337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2400" b="1" dirty="0"/>
              <a:t>EQUIPO DE PROFESIONALES</a:t>
            </a:r>
          </a:p>
          <a:p>
            <a:r>
              <a:rPr lang="es-MX" sz="2400" dirty="0"/>
              <a:t>Brigadas fijas          13</a:t>
            </a:r>
          </a:p>
          <a:p>
            <a:r>
              <a:rPr lang="es-MX" sz="2400" dirty="0"/>
              <a:t>Brigadas móviles    34</a:t>
            </a:r>
          </a:p>
        </p:txBody>
      </p:sp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id="{95ACB0ED-3DB4-4B93-8364-A04D529E0687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055167" y="1102385"/>
            <a:ext cx="1168625" cy="913566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84480BF-469C-4FE5-B03C-719129F5963B}"/>
              </a:ext>
            </a:extLst>
          </p:cNvPr>
          <p:cNvSpPr/>
          <p:nvPr/>
        </p:nvSpPr>
        <p:spPr>
          <a:xfrm>
            <a:off x="8253891" y="3963408"/>
            <a:ext cx="3008244" cy="17880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600" b="1" dirty="0">
                <a:solidFill>
                  <a:srgbClr val="FF0000"/>
                </a:solidFill>
              </a:rPr>
              <a:t>TOTAL      131.628</a:t>
            </a:r>
            <a:endParaRPr lang="es-EC" sz="3600" b="1" dirty="0">
              <a:solidFill>
                <a:srgbClr val="FF0000"/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AD21500-AF8C-4C95-B2F8-082E5F602342}"/>
              </a:ext>
            </a:extLst>
          </p:cNvPr>
          <p:cNvSpPr/>
          <p:nvPr/>
        </p:nvSpPr>
        <p:spPr>
          <a:xfrm>
            <a:off x="1260055" y="2990630"/>
            <a:ext cx="1680788" cy="10083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2020</a:t>
            </a:r>
          </a:p>
          <a:p>
            <a:pPr algn="ctr"/>
            <a:r>
              <a:rPr lang="es-MX" b="1" dirty="0">
                <a:solidFill>
                  <a:schemeClr val="tx1"/>
                </a:solidFill>
              </a:rPr>
              <a:t>ATENCIONES 67.923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92D4B4FD-82EB-4412-8A3E-38593372D24E}"/>
              </a:ext>
            </a:extLst>
          </p:cNvPr>
          <p:cNvSpPr/>
          <p:nvPr/>
        </p:nvSpPr>
        <p:spPr>
          <a:xfrm>
            <a:off x="4350955" y="5471118"/>
            <a:ext cx="1426389" cy="5606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2021   SE 24</a:t>
            </a:r>
          </a:p>
          <a:p>
            <a:pPr algn="ctr"/>
            <a:r>
              <a:rPr lang="es-MX" b="1" dirty="0">
                <a:solidFill>
                  <a:srgbClr val="FF0000"/>
                </a:solidFill>
              </a:rPr>
              <a:t>1695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16488E82-FC7E-498B-B537-BFEA4FDDD595}"/>
              </a:ext>
            </a:extLst>
          </p:cNvPr>
          <p:cNvSpPr/>
          <p:nvPr/>
        </p:nvSpPr>
        <p:spPr>
          <a:xfrm>
            <a:off x="3404201" y="3669087"/>
            <a:ext cx="1680788" cy="6801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2021   SE 1-24 </a:t>
            </a:r>
          </a:p>
          <a:p>
            <a:pPr algn="ctr"/>
            <a:r>
              <a:rPr lang="es-MX" b="1" dirty="0">
                <a:solidFill>
                  <a:srgbClr val="FF0000"/>
                </a:solidFill>
              </a:rPr>
              <a:t>63.705</a:t>
            </a:r>
          </a:p>
        </p:txBody>
      </p:sp>
    </p:spTree>
    <p:extLst>
      <p:ext uri="{BB962C8B-B14F-4D97-AF65-F5344CB8AC3E}">
        <p14:creationId xmlns:p14="http://schemas.microsoft.com/office/powerpoint/2010/main" val="191871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85097" y="511960"/>
            <a:ext cx="8704474" cy="1296943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s-ES" sz="2600" b="1" dirty="0">
                <a:latin typeface="Bambino-Bold ☞"/>
              </a:rPr>
              <a:t>Número de muestras tomadas para detección de SARS-CoV-2 según semana de atención, </a:t>
            </a:r>
            <a:r>
              <a:rPr lang="es-EC" sz="2600" b="1" dirty="0">
                <a:latin typeface="Bambino-Bold ☞"/>
              </a:rPr>
              <a:t>Quito, Ecuador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5387" y="6403364"/>
            <a:ext cx="3949700" cy="37011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s-EC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Fuente: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Sistema ORION de la Secretaría de Salud – UIEIS</a:t>
            </a:r>
          </a:p>
        </p:txBody>
      </p:sp>
      <p:sp>
        <p:nvSpPr>
          <p:cNvPr id="7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344039" y="6333460"/>
            <a:ext cx="3558124" cy="5025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s-EC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actualización:</a:t>
            </a: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19 de junio de 2021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394338" y="6433670"/>
            <a:ext cx="3949700" cy="363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DMPPS a través de la UIEIS de la SS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2400" b="1" dirty="0">
                <a:latin typeface="Bambino-Bold ☞"/>
              </a:rPr>
              <a:t>Modelo de intervención COVID-19 por el Municipio del </a:t>
            </a:r>
            <a:r>
              <a:rPr lang="es-ES" sz="2400" b="1" dirty="0">
                <a:latin typeface="Bambino-Bold ☞"/>
              </a:rPr>
              <a:t>DMQ</a:t>
            </a:r>
            <a:endParaRPr lang="es-EC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8756" y="5311837"/>
            <a:ext cx="1121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Entre los días 08 y 14 de mayo no se tomaron pruebas de diagnóstico molecular y se priorizó la estrategia de vacunación. A partir del 20 de mayo los datos incluyen el registro de resultados de pruebas de antígenos.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096" y="5921900"/>
            <a:ext cx="5984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Total de muestras tomadas: </a:t>
            </a:r>
            <a:r>
              <a:rPr lang="es-EC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104 740 (PCR)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s-EC" sz="1400" dirty="0">
                <a:solidFill>
                  <a:srgbClr val="159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902 (antígenos)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= 105 642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C6F5C530-65B3-4E0D-A5F5-C745237FAF35}"/>
              </a:ext>
            </a:extLst>
          </p:cNvPr>
          <p:cNvGraphicFramePr>
            <a:graphicFrameLocks/>
          </p:cNvGraphicFramePr>
          <p:nvPr/>
        </p:nvGraphicFramePr>
        <p:xfrm>
          <a:off x="385095" y="1659988"/>
          <a:ext cx="11517067" cy="3565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96FD7E2F-C9D3-4665-9DF5-C63CBE1A5D69}"/>
              </a:ext>
            </a:extLst>
          </p:cNvPr>
          <p:cNvSpPr/>
          <p:nvPr/>
        </p:nvSpPr>
        <p:spPr>
          <a:xfrm rot="5400000">
            <a:off x="10167603" y="2634614"/>
            <a:ext cx="1040122" cy="485775"/>
          </a:xfrm>
          <a:prstGeom prst="righ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900" b="1" dirty="0"/>
              <a:t>P. ANTÍGENO</a:t>
            </a:r>
          </a:p>
        </p:txBody>
      </p:sp>
    </p:spTree>
    <p:extLst>
      <p:ext uri="{BB962C8B-B14F-4D97-AF65-F5344CB8AC3E}">
        <p14:creationId xmlns:p14="http://schemas.microsoft.com/office/powerpoint/2010/main" val="1187530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Salud</a:t>
            </a:r>
            <a:endParaRPr lang="es-EC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Fecha- de actualización: </a:t>
            </a:r>
            <a:r>
              <a:rPr lang="es-E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junio de 2021</a:t>
            </a:r>
            <a:endParaRPr lang="es-EC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524002" y="1"/>
            <a:ext cx="91439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Bambino-Bold ☞"/>
              </a:rPr>
              <a:t>Estrategia de Vacunación</a:t>
            </a:r>
            <a:endParaRPr lang="es-EC" sz="2400" b="1" dirty="0">
              <a:latin typeface="Bambino-Bold ☞" charset="0"/>
              <a:ea typeface="Bambino-Bold ☞" charset="0"/>
              <a:cs typeface="Bambino-Bold ☞" charset="0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AE03151-73DB-4805-A08B-4AE5084868D5}"/>
              </a:ext>
            </a:extLst>
          </p:cNvPr>
          <p:cNvSpPr txBox="1">
            <a:spLocks/>
          </p:cNvSpPr>
          <p:nvPr/>
        </p:nvSpPr>
        <p:spPr>
          <a:xfrm>
            <a:off x="4394338" y="6433670"/>
            <a:ext cx="3949700" cy="363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DMPPS a través de la UIEIS de la SS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8344C2A-FA25-884D-9034-39D96A8DA2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49048"/>
              </p:ext>
            </p:extLst>
          </p:nvPr>
        </p:nvGraphicFramePr>
        <p:xfrm>
          <a:off x="583894" y="1373020"/>
          <a:ext cx="11013159" cy="4711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6 Rectángulo">
            <a:extLst>
              <a:ext uri="{FF2B5EF4-FFF2-40B4-BE49-F238E27FC236}">
                <a16:creationId xmlns:a16="http://schemas.microsoft.com/office/drawing/2014/main" id="{86C6FB36-54D8-DF48-A85A-3809B92BC168}"/>
              </a:ext>
            </a:extLst>
          </p:cNvPr>
          <p:cNvSpPr/>
          <p:nvPr/>
        </p:nvSpPr>
        <p:spPr>
          <a:xfrm>
            <a:off x="505184" y="665134"/>
            <a:ext cx="8988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095DA6"/>
                </a:solidFill>
                <a:ea typeface="Bambino-Bold ☞" charset="0"/>
                <a:cs typeface="Bambino-Bold ☞" charset="0"/>
              </a:rPr>
              <a:t>Dosis aplicadas y cobertura de vacunación. Ministerio de Salud-Secretaría de Salud. Covid-19. Quito 19-06-2021</a:t>
            </a:r>
          </a:p>
        </p:txBody>
      </p:sp>
    </p:spTree>
    <p:extLst>
      <p:ext uri="{BB962C8B-B14F-4D97-AF65-F5344CB8AC3E}">
        <p14:creationId xmlns:p14="http://schemas.microsoft.com/office/powerpoint/2010/main" val="4275342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Salud</a:t>
            </a:r>
            <a:endParaRPr lang="es-EC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Fecha- de actualización: </a:t>
            </a:r>
            <a:r>
              <a:rPr lang="es-E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junio de 2021</a:t>
            </a:r>
            <a:endParaRPr lang="es-EC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524002" y="1"/>
            <a:ext cx="91439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Bambino-Bold ☞"/>
              </a:rPr>
              <a:t>Estrategia de Vacunación</a:t>
            </a:r>
            <a:endParaRPr lang="es-EC" sz="2400" b="1" dirty="0">
              <a:latin typeface="Bambino-Bold ☞" charset="0"/>
              <a:ea typeface="Bambino-Bold ☞" charset="0"/>
              <a:cs typeface="Bambino-Bold ☞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05184" y="665134"/>
            <a:ext cx="8988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095DA6"/>
                </a:solidFill>
                <a:ea typeface="Bambino-Bold ☞" charset="0"/>
                <a:cs typeface="Bambino-Bold ☞" charset="0"/>
              </a:rPr>
              <a:t>Dosis aplicadas y cobertura de vacunación por grupos de edad. Ministerio de Salud-Secretaría de Salud. Covid-19. Quito 19-06-2021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AE03151-73DB-4805-A08B-4AE5084868D5}"/>
              </a:ext>
            </a:extLst>
          </p:cNvPr>
          <p:cNvSpPr txBox="1">
            <a:spLocks/>
          </p:cNvSpPr>
          <p:nvPr/>
        </p:nvSpPr>
        <p:spPr>
          <a:xfrm>
            <a:off x="4394338" y="6433670"/>
            <a:ext cx="3949700" cy="363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DMPPS a través de la UIEIS de la SS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549454"/>
              </p:ext>
            </p:extLst>
          </p:nvPr>
        </p:nvGraphicFramePr>
        <p:xfrm>
          <a:off x="657225" y="1576488"/>
          <a:ext cx="10972800" cy="4595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5994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18DEDFC-F8C2-4BC9-8C58-A16940E9C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599"/>
            <a:ext cx="7315200" cy="388199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9AF187A-D4FA-4EA6-9C0A-74DC4AB2D4AD}"/>
              </a:ext>
            </a:extLst>
          </p:cNvPr>
          <p:cNvSpPr txBox="1"/>
          <p:nvPr/>
        </p:nvSpPr>
        <p:spPr>
          <a:xfrm>
            <a:off x="56262" y="4456317"/>
            <a:ext cx="3601338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1"/>
                </a:solidFill>
              </a:rPr>
              <a:t>A Diciembre</a:t>
            </a:r>
          </a:p>
          <a:p>
            <a:pPr algn="ctr"/>
            <a:r>
              <a:rPr lang="es-MX" sz="2400" b="1" dirty="0">
                <a:solidFill>
                  <a:schemeClr val="tx1"/>
                </a:solidFill>
              </a:rPr>
              <a:t>100 camas</a:t>
            </a:r>
          </a:p>
          <a:p>
            <a:pPr algn="ctr"/>
            <a:r>
              <a:rPr lang="es-MX" sz="2400" b="1" dirty="0">
                <a:solidFill>
                  <a:schemeClr val="tx1"/>
                </a:solidFill>
              </a:rPr>
              <a:t>28% ocupación</a:t>
            </a:r>
          </a:p>
          <a:p>
            <a:pPr algn="ctr"/>
            <a:r>
              <a:rPr lang="es-MX" sz="2400" b="1" dirty="0">
                <a:solidFill>
                  <a:schemeClr val="tx1"/>
                </a:solidFill>
              </a:rPr>
              <a:t>14 días estada promedio</a:t>
            </a:r>
            <a:endParaRPr lang="es-EC" sz="2400" b="1" dirty="0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1D44203-350E-4C9B-89B0-3877D1899D71}"/>
              </a:ext>
            </a:extLst>
          </p:cNvPr>
          <p:cNvSpPr txBox="1"/>
          <p:nvPr/>
        </p:nvSpPr>
        <p:spPr>
          <a:xfrm>
            <a:off x="3713862" y="4456317"/>
            <a:ext cx="3601338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</a:rPr>
              <a:t>Desde Enero/21</a:t>
            </a:r>
          </a:p>
          <a:p>
            <a:pPr algn="ctr"/>
            <a:r>
              <a:rPr lang="es-MX" sz="2400" b="1" dirty="0">
                <a:solidFill>
                  <a:srgbClr val="FF0000"/>
                </a:solidFill>
              </a:rPr>
              <a:t>100 camas</a:t>
            </a:r>
          </a:p>
          <a:p>
            <a:pPr algn="ctr"/>
            <a:r>
              <a:rPr lang="es-MX" sz="2400" b="1" dirty="0">
                <a:solidFill>
                  <a:srgbClr val="FF0000"/>
                </a:solidFill>
              </a:rPr>
              <a:t>63% ocupación</a:t>
            </a:r>
          </a:p>
          <a:p>
            <a:pPr algn="ctr"/>
            <a:r>
              <a:rPr lang="es-MX" sz="2400" b="1" dirty="0">
                <a:solidFill>
                  <a:srgbClr val="FF0000"/>
                </a:solidFill>
              </a:rPr>
              <a:t>7 días estada promedio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D5685EB-B0AD-481A-B59E-9473BE343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412" y="1089281"/>
            <a:ext cx="5206891" cy="39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79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EAE0159-BE14-43D1-A5AA-B68E29CD7FB7}"/>
              </a:ext>
            </a:extLst>
          </p:cNvPr>
          <p:cNvSpPr txBox="1"/>
          <p:nvPr/>
        </p:nvSpPr>
        <p:spPr>
          <a:xfrm>
            <a:off x="139749" y="81368"/>
            <a:ext cx="5022573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</a:rPr>
              <a:t>ATENCIONES DE SALUD MENTAL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4" name="Pergamino: horizontal 3">
            <a:extLst>
              <a:ext uri="{FF2B5EF4-FFF2-40B4-BE49-F238E27FC236}">
                <a16:creationId xmlns:a16="http://schemas.microsoft.com/office/drawing/2014/main" id="{6BB856DF-985C-4115-A7D0-BB43E431963B}"/>
              </a:ext>
            </a:extLst>
          </p:cNvPr>
          <p:cNvSpPr/>
          <p:nvPr/>
        </p:nvSpPr>
        <p:spPr>
          <a:xfrm>
            <a:off x="1372200" y="849570"/>
            <a:ext cx="2557670" cy="14312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</a:rPr>
              <a:t>50.522 ATENCIONES 2020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E2E51E08-73E9-473F-91A6-37FB443A3420}"/>
              </a:ext>
            </a:extLst>
          </p:cNvPr>
          <p:cNvSpPr/>
          <p:nvPr/>
        </p:nvSpPr>
        <p:spPr>
          <a:xfrm>
            <a:off x="5477302" y="858230"/>
            <a:ext cx="5722126" cy="169274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rgbClr val="FF0000"/>
                </a:solidFill>
              </a:rPr>
              <a:t>2021</a:t>
            </a:r>
          </a:p>
          <a:p>
            <a:pPr algn="just"/>
            <a:r>
              <a:rPr lang="es-EC" sz="2400" u="sng" dirty="0">
                <a:solidFill>
                  <a:srgbClr val="FF0000"/>
                </a:solidFill>
              </a:rPr>
              <a:t>Enero - 21 junio</a:t>
            </a:r>
            <a:r>
              <a:rPr lang="es-EC" sz="2400" dirty="0">
                <a:solidFill>
                  <a:srgbClr val="FF0000"/>
                </a:solidFill>
              </a:rPr>
              <a:t>			14 </a:t>
            </a:r>
            <a:r>
              <a:rPr lang="es-EC" sz="2400" u="sng" dirty="0">
                <a:solidFill>
                  <a:srgbClr val="FF0000"/>
                </a:solidFill>
              </a:rPr>
              <a:t>- 20 junio</a:t>
            </a:r>
          </a:p>
          <a:p>
            <a:pPr algn="just"/>
            <a:r>
              <a:rPr lang="es-EC" sz="2400" b="1" dirty="0">
                <a:solidFill>
                  <a:srgbClr val="FF0000"/>
                </a:solidFill>
              </a:rPr>
              <a:t>35.675</a:t>
            </a:r>
            <a:r>
              <a:rPr lang="es-EC" sz="2400" dirty="0">
                <a:solidFill>
                  <a:srgbClr val="FF0000"/>
                </a:solidFill>
              </a:rPr>
              <a:t> atenciones			890 atenciones</a:t>
            </a:r>
          </a:p>
          <a:p>
            <a:pPr algn="just"/>
            <a:endParaRPr lang="es-EC" sz="2400" dirty="0">
              <a:solidFill>
                <a:srgbClr val="FF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4C855E-20A6-44BD-880E-A9E8528DC533}"/>
              </a:ext>
            </a:extLst>
          </p:cNvPr>
          <p:cNvSpPr txBox="1"/>
          <p:nvPr/>
        </p:nvSpPr>
        <p:spPr>
          <a:xfrm>
            <a:off x="929458" y="3781487"/>
            <a:ext cx="2838978" cy="181588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</a:rPr>
              <a:t>ATENCIÓN  NUTRICIONAL</a:t>
            </a:r>
          </a:p>
          <a:p>
            <a:pPr algn="ctr"/>
            <a:r>
              <a:rPr lang="es-MX" sz="2800" dirty="0">
                <a:solidFill>
                  <a:schemeClr val="bg1"/>
                </a:solidFill>
              </a:rPr>
              <a:t>2020</a:t>
            </a:r>
          </a:p>
          <a:p>
            <a:pPr algn="ctr"/>
            <a:r>
              <a:rPr lang="es-MX" sz="2800" dirty="0">
                <a:solidFill>
                  <a:schemeClr val="bg1"/>
                </a:solidFill>
              </a:rPr>
              <a:t>99.320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A01862B-CC96-43B2-A308-8A19D61ABBE0}"/>
              </a:ext>
            </a:extLst>
          </p:cNvPr>
          <p:cNvSpPr/>
          <p:nvPr/>
        </p:nvSpPr>
        <p:spPr>
          <a:xfrm>
            <a:off x="4558145" y="3675982"/>
            <a:ext cx="7190916" cy="22400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rgbClr val="FF0000"/>
                </a:solidFill>
              </a:rPr>
              <a:t>2021</a:t>
            </a:r>
          </a:p>
          <a:p>
            <a:pPr algn="just"/>
            <a:r>
              <a:rPr lang="es-EC" sz="2400" u="sng" dirty="0">
                <a:solidFill>
                  <a:srgbClr val="FF0000"/>
                </a:solidFill>
              </a:rPr>
              <a:t>Enero - 21 junio</a:t>
            </a:r>
            <a:r>
              <a:rPr lang="es-EC" sz="2400" dirty="0">
                <a:solidFill>
                  <a:srgbClr val="FF0000"/>
                </a:solidFill>
              </a:rPr>
              <a:t>			1 </a:t>
            </a:r>
            <a:r>
              <a:rPr lang="es-EC" sz="2400" u="sng" dirty="0">
                <a:solidFill>
                  <a:srgbClr val="FF0000"/>
                </a:solidFill>
              </a:rPr>
              <a:t>- 21 junio</a:t>
            </a:r>
          </a:p>
          <a:p>
            <a:pPr algn="just"/>
            <a:r>
              <a:rPr lang="es-EC" sz="2400" b="1" dirty="0">
                <a:solidFill>
                  <a:srgbClr val="FF0000"/>
                </a:solidFill>
              </a:rPr>
              <a:t>14.214</a:t>
            </a:r>
            <a:r>
              <a:rPr lang="es-EC" sz="2400" dirty="0">
                <a:solidFill>
                  <a:srgbClr val="FF0000"/>
                </a:solidFill>
              </a:rPr>
              <a:t> atenciones			470 atenciones/</a:t>
            </a:r>
            <a:r>
              <a:rPr lang="es-EC" sz="2400" dirty="0" err="1">
                <a:solidFill>
                  <a:srgbClr val="FF0000"/>
                </a:solidFill>
              </a:rPr>
              <a:t>telenutrición</a:t>
            </a:r>
            <a:endParaRPr lang="es-EC" sz="2400" dirty="0">
              <a:solidFill>
                <a:srgbClr val="FF0000"/>
              </a:solidFill>
            </a:endParaRPr>
          </a:p>
          <a:p>
            <a:pPr algn="just"/>
            <a:r>
              <a:rPr lang="es-EC" sz="2400" dirty="0">
                <a:solidFill>
                  <a:srgbClr val="FF0000"/>
                </a:solidFill>
              </a:rPr>
              <a:t>							508 visitas domiciliarias de 							tamizaje nutricional</a:t>
            </a:r>
          </a:p>
          <a:p>
            <a:pPr algn="just"/>
            <a:endParaRPr lang="es-EC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3362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6295</TotalTime>
  <Words>518</Words>
  <Application>Microsoft Office PowerPoint</Application>
  <PresentationFormat>Panorámica</PresentationFormat>
  <Paragraphs>88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Bambino-Bold ☞</vt:lpstr>
      <vt:lpstr>Bambino-Light</vt:lpstr>
      <vt:lpstr>Calibri</vt:lpstr>
      <vt:lpstr>Calibri Light</vt:lpstr>
      <vt:lpstr>Tahoma</vt:lpstr>
      <vt:lpstr>Times New Roman</vt:lpstr>
      <vt:lpstr>1_Tema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FENÓMENO DE LAS DROGAS</dc:title>
  <dc:creator>Diego</dc:creator>
  <cp:lastModifiedBy>Catalina Yépez Silva</cp:lastModifiedBy>
  <cp:revision>344</cp:revision>
  <cp:lastPrinted>2021-06-22T04:20:50Z</cp:lastPrinted>
  <dcterms:created xsi:type="dcterms:W3CDTF">2019-05-15T17:18:04Z</dcterms:created>
  <dcterms:modified xsi:type="dcterms:W3CDTF">2021-06-22T13:20:36Z</dcterms:modified>
</cp:coreProperties>
</file>