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479A-C041-4A74-A2DF-198FFDDF2F84}" type="datetimeFigureOut">
              <a:rPr lang="es-CO" smtClean="0"/>
              <a:t>14/06/2021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DB1D-2EE7-4970-AFEB-00EC2A8A3D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402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479A-C041-4A74-A2DF-198FFDDF2F84}" type="datetimeFigureOut">
              <a:rPr lang="es-CO" smtClean="0"/>
              <a:t>14/06/2021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DB1D-2EE7-4970-AFEB-00EC2A8A3D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879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479A-C041-4A74-A2DF-198FFDDF2F84}" type="datetimeFigureOut">
              <a:rPr lang="es-CO" smtClean="0"/>
              <a:t>14/06/2021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DB1D-2EE7-4970-AFEB-00EC2A8A3D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124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479A-C041-4A74-A2DF-198FFDDF2F84}" type="datetimeFigureOut">
              <a:rPr lang="es-CO" smtClean="0"/>
              <a:t>14/06/2021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DB1D-2EE7-4970-AFEB-00EC2A8A3D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524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479A-C041-4A74-A2DF-198FFDDF2F84}" type="datetimeFigureOut">
              <a:rPr lang="es-CO" smtClean="0"/>
              <a:t>14/06/2021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DB1D-2EE7-4970-AFEB-00EC2A8A3D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206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479A-C041-4A74-A2DF-198FFDDF2F84}" type="datetimeFigureOut">
              <a:rPr lang="es-CO" smtClean="0"/>
              <a:t>14/06/2021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DB1D-2EE7-4970-AFEB-00EC2A8A3D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42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479A-C041-4A74-A2DF-198FFDDF2F84}" type="datetimeFigureOut">
              <a:rPr lang="es-CO" smtClean="0"/>
              <a:t>14/06/2021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DB1D-2EE7-4970-AFEB-00EC2A8A3D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950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479A-C041-4A74-A2DF-198FFDDF2F84}" type="datetimeFigureOut">
              <a:rPr lang="es-CO" smtClean="0"/>
              <a:t>14/06/2021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DB1D-2EE7-4970-AFEB-00EC2A8A3D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305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479A-C041-4A74-A2DF-198FFDDF2F84}" type="datetimeFigureOut">
              <a:rPr lang="es-CO" smtClean="0"/>
              <a:t>14/06/2021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DB1D-2EE7-4970-AFEB-00EC2A8A3D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410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479A-C041-4A74-A2DF-198FFDDF2F84}" type="datetimeFigureOut">
              <a:rPr lang="es-CO" smtClean="0"/>
              <a:t>14/06/2021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DB1D-2EE7-4970-AFEB-00EC2A8A3D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234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479A-C041-4A74-A2DF-198FFDDF2F84}" type="datetimeFigureOut">
              <a:rPr lang="es-CO" smtClean="0"/>
              <a:t>14/06/2021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DB1D-2EE7-4970-AFEB-00EC2A8A3D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957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2479A-C041-4A74-A2DF-198FFDDF2F84}" type="datetimeFigureOut">
              <a:rPr lang="es-CO" smtClean="0"/>
              <a:t>14/06/2021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3DB1D-2EE7-4970-AFEB-00EC2A8A3D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530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2FAA566-EAB6-42B6-B0CA-39A6C1507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58" t="-4341" r="1512" b="31175"/>
          <a:stretch/>
        </p:blipFill>
        <p:spPr>
          <a:xfrm>
            <a:off x="9733703" y="-9586"/>
            <a:ext cx="2321170" cy="103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78572"/>
            <a:ext cx="8895503" cy="1325563"/>
          </a:xfrm>
        </p:spPr>
        <p:txBody>
          <a:bodyPr>
            <a:noAutofit/>
          </a:bodyPr>
          <a:lstStyle/>
          <a:p>
            <a:pPr algn="just"/>
            <a:r>
              <a:rPr lang="es-EC" sz="3200" b="1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LICENCIA METROPOLITANA URBANISTICA DE INTERVENCIONES CONSTRUCTIVAS MENORES LMU20 SIMPLIFICADO</a:t>
            </a:r>
            <a:endParaRPr lang="es-CO" sz="3200" b="1" dirty="0">
              <a:solidFill>
                <a:srgbClr val="0000CC"/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>
          <a:xfrm>
            <a:off x="309282" y="2067671"/>
            <a:ext cx="5567083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Conforme al Código Municipal para el Distrito Metropolitano de Quito, Ordenanza Metropolitana No. 001, </a:t>
            </a:r>
            <a:r>
              <a:rPr lang="es-EC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CAPÍTULO III, LICENCIA METROPOLITANA URBANÍSTICA DE EDIFICACIÓN, LMU (20), SECCIÓN I, DE LA SUJECIÓN Y DE LA EXENCIÓN. </a:t>
            </a:r>
            <a:endParaRPr lang="es-EC" sz="16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C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III.6.133.- Actos sujetos a la Licencia Metropolitana Urbanística de Edificación.- 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sujetan al otorgamiento y obtención de la LMU (20), en los términos establecidos en el presente Título y en el ordenamiento jurídico metropolitano, todos los actos de edificación en el Distrito Metropolitano de Quito; y, en particular, los siguientes: […]</a:t>
            </a:r>
          </a:p>
          <a:p>
            <a:pPr marL="0" indent="0" algn="just">
              <a:buNone/>
            </a:pPr>
            <a:r>
              <a:rPr lang="es-EC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Las Intervenciones Constructivas Menores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que por su naturaleza y especialización tienen una incidencia menor en el entorno urbanístico, y no afectan al patrimonio protegido.</a:t>
            </a:r>
          </a:p>
          <a:p>
            <a:pPr algn="just"/>
            <a:endParaRPr lang="es-EC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>
          <a:xfrm>
            <a:off x="6172199" y="2067671"/>
            <a:ext cx="5674659" cy="4351338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lphaLcPeriod"/>
            </a:pPr>
            <a:r>
              <a:rPr lang="es-EC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Intervenciones de carácter permanente o duración indeterminada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tales como: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Edificación nueva, por una sola vez con un área máxima de 40 m²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s-EC" sz="14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Movimiento de tierras, limpieza y habilitación del terreno, excavaciones menores a tres metros de profundidad. </a:t>
            </a:r>
            <a:endParaRPr lang="es-EC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s-EC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construcción e instalación de cerramientos.</a:t>
            </a:r>
            <a:endParaRPr lang="es-EC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Obras de conservación y mantenimiento; y, de acondicionamiento de edificaciones existentes. […]</a:t>
            </a:r>
          </a:p>
          <a:p>
            <a:pPr marL="363538" indent="-3635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  La </a:t>
            </a:r>
            <a:r>
              <a:rPr lang="es-EC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demolición de construcciones o edificaciones, en los casos declarados de ruina física inminente, previo informe de la Administración Zonal. </a:t>
            </a:r>
            <a:r>
              <a:rPr lang="es-EC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[…]</a:t>
            </a:r>
          </a:p>
          <a:p>
            <a:pPr marL="363538" indent="-3635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  </a:t>
            </a:r>
            <a:r>
              <a:rPr lang="es-EC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Aquellas intervenciones constructivas de nueva edificación hasta un máximo de 40 m² 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(incluyen obras de reconstrucción, de sustitución y de ampliación), que por su naturaleza y especialización no precisan para su definición de un Proyecto Técnico y se ajusten a los parámetros técnicos determinados en la normativa vigente.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2FAA566-EAB6-42B6-B0CA-39A6C1507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58" t="-4341" r="1512" b="31175"/>
          <a:stretch/>
        </p:blipFill>
        <p:spPr>
          <a:xfrm>
            <a:off x="9733703" y="-9586"/>
            <a:ext cx="2321170" cy="103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78572"/>
            <a:ext cx="8895503" cy="1325563"/>
          </a:xfrm>
        </p:spPr>
        <p:txBody>
          <a:bodyPr>
            <a:noAutofit/>
          </a:bodyPr>
          <a:lstStyle/>
          <a:p>
            <a:pPr algn="just"/>
            <a:r>
              <a:rPr lang="es-EC" sz="32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AUTORIZACIÓN </a:t>
            </a:r>
            <a:r>
              <a:rPr lang="es-EC" sz="32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TEMPORAL DEL ESPACIO PÚBLICO</a:t>
            </a:r>
            <a:endParaRPr lang="es-CO" sz="3200" b="1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>
          <a:xfrm>
            <a:off x="309282" y="1986989"/>
            <a:ext cx="5567083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Conforme a la Resolución No. A022, sancionada el 30 de septiembre del 2019, que atribuye, previa verificación del cumplimiento de requisitos normativos y reglas técnicas, otorgar autorizaciones y suscribir convenios para el uso y ocupación temporal y exclusiva de bienes públicos de uso público, en espacio físico aéreo, superficie y subsuelo.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2.- Incorpórese a continuación del art. 1 de la Resolución Nro. A-001A, de 21 de febrero de 2014, los siguientes artículos: </a:t>
            </a:r>
          </a:p>
          <a:p>
            <a:pPr marL="2209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"Art. [...]. - Las autorizaciones y convenios que emitan y suscriban los/las Administradores (as) Zonales del Municipio del Distrito Metropolitano de Quito, según corresponda, para la ocupación exclusiva y uso temporal del espacio público serán aplicables para las siguientes actividades y fines: </a:t>
            </a:r>
            <a:endParaRPr lang="es-EC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>
          <a:xfrm>
            <a:off x="6225988" y="1986989"/>
            <a:ext cx="5674659" cy="4351338"/>
          </a:xfrm>
        </p:spPr>
        <p:txBody>
          <a:bodyPr>
            <a:noAutofit/>
          </a:bodyPr>
          <a:lstStyle/>
          <a:p>
            <a:pPr marL="101346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Comerciales y de servicios - («CS») </a:t>
            </a:r>
          </a:p>
          <a:p>
            <a:pPr marL="101346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Culturales y educativas - («CE»)</a:t>
            </a:r>
          </a:p>
          <a:p>
            <a:pPr marL="101346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Recreativos y deportivas - («RD») </a:t>
            </a:r>
          </a:p>
          <a:p>
            <a:pPr marL="101346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ervicios sociales y salud - («SS») </a:t>
            </a:r>
          </a:p>
          <a:p>
            <a:pPr marL="101346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Constructivas - («C») </a:t>
            </a:r>
          </a:p>
          <a:p>
            <a:pPr marL="2209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[...]. - Las actividades constructivas son aquellas que se realizan en el espacio público relacionadas con procesos constructivos. Para efectos de esta resolución, se clasifican así: </a:t>
            </a:r>
          </a:p>
          <a:p>
            <a:pPr marL="67056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C1. Cierre y/u ocupación exclusiva y temporal del espacio público para el depósito temporal de materiales y equipos de construcción en procesos constructivos y/u obras, construcción o mantenimiento en general en espacio público; y, </a:t>
            </a:r>
          </a:p>
          <a:p>
            <a:pPr marL="67056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C2. Cierre y/u ocupación exclusiva y temporal del espacio público para andamios u otros elementos similares para trabajos en altura relacionados a </a:t>
            </a:r>
            <a:r>
              <a:rPr lang="es-EC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construcción o mantenimiento."</a:t>
            </a:r>
          </a:p>
          <a:p>
            <a:pPr marL="363538" indent="-363538" algn="just">
              <a:lnSpc>
                <a:spcPct val="107000"/>
              </a:lnSpc>
              <a:spcAft>
                <a:spcPts val="800"/>
              </a:spcAft>
              <a:buNone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2FAA566-EAB6-42B6-B0CA-39A6C1507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58" t="-4341" r="1512" b="31175"/>
          <a:stretch/>
        </p:blipFill>
        <p:spPr>
          <a:xfrm>
            <a:off x="9733703" y="-9586"/>
            <a:ext cx="2321170" cy="103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78572"/>
            <a:ext cx="8895503" cy="1325563"/>
          </a:xfrm>
        </p:spPr>
        <p:txBody>
          <a:bodyPr>
            <a:noAutofit/>
          </a:bodyPr>
          <a:lstStyle/>
          <a:p>
            <a:pPr algn="just"/>
            <a:r>
              <a:rPr lang="es-EC" sz="32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LICENCIA No. 2021-279520-01</a:t>
            </a:r>
            <a:endParaRPr lang="es-CO" sz="3200" b="1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>
          <a:xfrm>
            <a:off x="309282" y="1986989"/>
            <a:ext cx="5567083" cy="435133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fecha 15 de enero del 2021, 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Sr. Carlos Cristóbal Montufar </a:t>
            </a:r>
            <a:r>
              <a:rPr lang="es-EC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Gangotena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solicitó 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autorización de la ejecución de las Intervenciones Constructivas Menores, a través de la LMU (20), para la demolición de construcciones abandonadas en el predio N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279520 por una cantidad de 698.36 m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limpieza natural del terreno para un área de 200.00 m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expediente que cuenta con todos los requisitos señalados conforme 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Normativa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generó la Licencia Metropolitana Urbanística (LMU)- LICENCIA N°  2021-279520-01.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C" sz="16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Marcador de contenido 7">
            <a:extLst>
              <a:ext uri="{FF2B5EF4-FFF2-40B4-BE49-F238E27FC236}">
                <a16:creationId xmlns="" xmlns:a16="http://schemas.microsoft.com/office/drawing/2014/main" id="{445251B0-D776-4281-A994-FD3D79EE8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321" y="1053691"/>
            <a:ext cx="4059950" cy="58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2FAA566-EAB6-42B6-B0CA-39A6C1507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58" t="-4341" r="1512" b="31175"/>
          <a:stretch/>
        </p:blipFill>
        <p:spPr>
          <a:xfrm>
            <a:off x="9733703" y="-9586"/>
            <a:ext cx="2321170" cy="103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78572"/>
            <a:ext cx="8895503" cy="1325563"/>
          </a:xfrm>
        </p:spPr>
        <p:txBody>
          <a:bodyPr>
            <a:noAutofit/>
          </a:bodyPr>
          <a:lstStyle/>
          <a:p>
            <a:pPr algn="just"/>
            <a:r>
              <a:rPr lang="es-EC" sz="32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LICENCIA No. </a:t>
            </a:r>
            <a:r>
              <a:rPr lang="es-EC" sz="32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2021-279520-02</a:t>
            </a:r>
            <a:endParaRPr lang="es-CO" sz="3200" b="1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>
          <a:xfrm>
            <a:off x="309282" y="1986989"/>
            <a:ext cx="5567083" cy="435133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fecha 06 de mayo del 2021, el Sr. Carlos Cristóbal Montufar </a:t>
            </a:r>
            <a:r>
              <a:rPr lang="es-EC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Gangotena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solicitó la autorización de la ejecución de las Intervenciones Constructivas Menores, a través de la LMU (20), para una intervención constructiva nueva de 40 m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expediente que cuenta con todos los requisitos señalados conforme al Código Municipal para el Distrito Metropolitano de Quito, </a:t>
            </a:r>
            <a:endParaRPr lang="es-EC" sz="16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generó la Licencia Metropolitana Urbanística (LMU) –LICENCIA N° 2021-279520-02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C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Marcador de contenido 5">
            <a:extLst>
              <a:ext uri="{FF2B5EF4-FFF2-40B4-BE49-F238E27FC236}">
                <a16:creationId xmlns="" xmlns:a16="http://schemas.microsoft.com/office/drawing/2014/main" id="{A14A68BD-DB29-4265-9EBC-5DD57B1D1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13685" y="1041353"/>
            <a:ext cx="4080137" cy="5833169"/>
          </a:xfrm>
        </p:spPr>
      </p:pic>
    </p:spTree>
    <p:extLst>
      <p:ext uri="{BB962C8B-B14F-4D97-AF65-F5344CB8AC3E}">
        <p14:creationId xmlns:p14="http://schemas.microsoft.com/office/powerpoint/2010/main" val="19887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2FAA566-EAB6-42B6-B0CA-39A6C1507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58" t="-4341" r="1512" b="31175"/>
          <a:stretch/>
        </p:blipFill>
        <p:spPr>
          <a:xfrm>
            <a:off x="9733703" y="-9586"/>
            <a:ext cx="2321170" cy="103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78572"/>
            <a:ext cx="8895503" cy="1325563"/>
          </a:xfrm>
        </p:spPr>
        <p:txBody>
          <a:bodyPr>
            <a:noAutofit/>
          </a:bodyPr>
          <a:lstStyle/>
          <a:p>
            <a:pPr algn="just"/>
            <a:r>
              <a:rPr lang="es-EC" sz="32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AUTORIZACIÓN DE USO TEMPORAL DEL ESPACIO PUBLICO</a:t>
            </a:r>
            <a:endParaRPr lang="es-CO" sz="3200" b="1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>
          <a:xfrm>
            <a:off x="309282" y="1986989"/>
            <a:ext cx="5567083" cy="435133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oficio s/n de fecha 22 de marzo de 2021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compañía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Tomoraguadua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través de su abogado patrocinador mediante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Sitra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ingresa la solicitud en la cual menciona: “… se autorice y que con ello se proceda con la suscripción del contrato correspondiente para que se arriende o autorice el uso oneroso de espacio público de una superficie aproximada de 300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m2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efectos que sea utilizado para acceso directo y temporal al lote de propiedad de mi representada, 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garantizando que no se realizará construcciones o edificaciones algunas que ocupen el inmueble objeto de esta petición</a:t>
            </a: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…”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arcador de contenido 7"/>
          <p:cNvSpPr>
            <a:spLocks noGrp="1"/>
          </p:cNvSpPr>
          <p:nvPr>
            <p:ph sz="half" idx="1"/>
          </p:nvPr>
        </p:nvSpPr>
        <p:spPr>
          <a:xfrm>
            <a:off x="6257364" y="1986989"/>
            <a:ext cx="5567083" cy="435133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Mediante 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Oficio Nro. GADDMQ-AZT-2021-1043-O, conforme Resolución No. A022 se extendió 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autorización para la ocupación temporal del espacio público (paso sobre el predio municipal N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3697579) para el abastecimiento de materiales de construcción (ingreso y salida vehicular) al predio N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279520 en un espacio de 520 m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luego del pago de Regalía por un valor de $17.850.00 durante el periodo comprendido entre el 27 de abril al 31 de diciembre del 2021.</a:t>
            </a:r>
            <a:endParaRPr lang="es-EC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C" sz="16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C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</a:t>
            </a:r>
            <a:r>
              <a:rPr lang="es-EC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es-EC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Autorización temporal del espacio publico 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extendida, 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contempla ningún tipo de trabajo sobre el espacio concedido, es única y exclusivamente como lo señala el Oficio, para el abastecimiento de materiales de construcción (ingreso y salida vehicular) al predio N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°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279520</a:t>
            </a:r>
            <a:endParaRPr lang="es-EC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2FAA566-EAB6-42B6-B0CA-39A6C1507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58" t="-4341" r="1512" b="31175"/>
          <a:stretch/>
        </p:blipFill>
        <p:spPr>
          <a:xfrm>
            <a:off x="9733703" y="-9586"/>
            <a:ext cx="2321170" cy="103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78572"/>
            <a:ext cx="8895503" cy="1325563"/>
          </a:xfrm>
        </p:spPr>
        <p:txBody>
          <a:bodyPr>
            <a:noAutofit/>
          </a:bodyPr>
          <a:lstStyle/>
          <a:p>
            <a:pPr algn="just"/>
            <a:r>
              <a:rPr lang="es-EC" sz="32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AUTORIZACIÓN DE USO TEMPORAL DEL ESPACIO PUBLICO</a:t>
            </a:r>
            <a:endParaRPr lang="es-CO" sz="3200" b="1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>
          <a:xfrm>
            <a:off x="309282" y="1986989"/>
            <a:ext cx="5567083" cy="4351338"/>
          </a:xfrm>
        </p:spPr>
        <p:txBody>
          <a:bodyPr>
            <a:noAutofit/>
          </a:bodyPr>
          <a:lstStyle/>
          <a:p>
            <a:pPr algn="just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oficio AFFV-DJA-144-762021 de fecha 7 de junio de 2021 ingresa mediante sistema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Sitra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señora Marcia Cárdenas apoderado especial de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Fideval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S.A. representante legal del Fideicomiso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Botaniqo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su parte pertinente solicita :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“me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permito solicitar a usted, se sirva informarme si la estructura temporal a la cual se refiere este documento puede permanecer durante el período de vigencia del convenio de ocupación temporal de espacio público o si por el contrario ésta debe ser retirada por no estar comprendida en la autorización conferida por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usted”.</a:t>
            </a:r>
            <a:endParaRPr lang="es-EC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arcador de contenido 7"/>
          <p:cNvSpPr>
            <a:spLocks noGrp="1"/>
          </p:cNvSpPr>
          <p:nvPr>
            <p:ph sz="half" idx="1"/>
          </p:nvPr>
        </p:nvSpPr>
        <p:spPr>
          <a:xfrm>
            <a:off x="6257364" y="1986989"/>
            <a:ext cx="5567083" cy="4351338"/>
          </a:xfrm>
        </p:spPr>
        <p:txBody>
          <a:bodyPr>
            <a:noAutofit/>
          </a:bodyPr>
          <a:lstStyle/>
          <a:p>
            <a:pPr algn="just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oficio GADDMQ-AZT-2021-1419-O de fecha 08 de junio de 2021 esta Administración Zonal da respuesta al oficio AFFV-DJA-144-762021, en el cual en su párrafo final pertinente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indica: </a:t>
            </a:r>
            <a:r>
              <a:rPr lang="es-E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“Es </a:t>
            </a:r>
            <a:r>
              <a:rPr lang="es-E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 manifestar que la mencionada autorización es para uso exclusivo y abastecimiento de materiales de construcción (ingreso y salida vehicular) al predio privado N°279520, en cuanto a la infraestructura mencionada, esta Administración Zonal no ha emitido autorización de ninguna clase sobre el predio municipal N° 3697579. Por lo expuesto el administrado debe corregir el comportamiento en cumplimiento del autorizado y proceder a retirar la infraestructura instalada sobre el predio municipal N° </a:t>
            </a:r>
            <a:r>
              <a:rPr lang="es-E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3697579”, “Se </a:t>
            </a:r>
            <a:r>
              <a:rPr lang="es-E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copia el presente documento a la Agencia Metropolitana de Control a fin de que el administrado en coordinación con AMC proceda a retirar la infraestructura en </a:t>
            </a:r>
            <a:r>
              <a:rPr lang="es-E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mención”.</a:t>
            </a:r>
            <a:endParaRPr lang="es-EC" sz="160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59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2FAA566-EAB6-42B6-B0CA-39A6C1507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58" t="-4341" r="1512" b="31175"/>
          <a:stretch/>
        </p:blipFill>
        <p:spPr>
          <a:xfrm>
            <a:off x="9733703" y="-9586"/>
            <a:ext cx="2321170" cy="103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78572"/>
            <a:ext cx="8895503" cy="1325563"/>
          </a:xfrm>
        </p:spPr>
        <p:txBody>
          <a:bodyPr>
            <a:noAutofit/>
          </a:bodyPr>
          <a:lstStyle/>
          <a:p>
            <a:pPr algn="just"/>
            <a:r>
              <a:rPr lang="es-EC" sz="32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COCLUSIONES</a:t>
            </a:r>
            <a:endParaRPr lang="es-CO" sz="3200" b="1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30623" y="1825625"/>
            <a:ext cx="10806953" cy="450794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ES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estos antecedentes me permito indicar que en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base</a:t>
            </a:r>
            <a:r>
              <a:rPr lang="es-ES" spc="23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ES" spc="23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Resolución</a:t>
            </a:r>
            <a:r>
              <a:rPr lang="es-ES" spc="23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ES" spc="23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022,</a:t>
            </a:r>
            <a:r>
              <a:rPr lang="es-ES" spc="23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como</a:t>
            </a:r>
            <a:r>
              <a:rPr lang="es-ES" spc="23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dicta</a:t>
            </a:r>
            <a:r>
              <a:rPr lang="es-ES" spc="23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spc="-23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normativa para el uso y ocupación temporal del espacio público, la Unidad a cargo procedió con el</a:t>
            </a:r>
            <a:r>
              <a:rPr lang="es-ES" spc="-23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trámite correspondiente, dando lugar a la generación de la regalía N° 28873709 a nombre del</a:t>
            </a: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Fideicomiso </a:t>
            </a:r>
            <a:r>
              <a:rPr lang="es-E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Botániqo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por un valor de $17.850, una vez cancelado dicho valor se procedió a emitir</a:t>
            </a: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autorización correspondiente con oficio N° GADDMQ-AZT-2021-1043-O, de fecha 26 de abril</a:t>
            </a: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2021 en el cual en su parte pertinente se menciona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:“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ea typeface="Times New Roman" panose="02020603050405020304" pitchFamily="18" charset="0"/>
              </a:rPr>
              <a:t>¼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esta Administración Zonal autoriza </a:t>
            </a:r>
            <a:r>
              <a:rPr lang="es-E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 …..,</a:t>
            </a:r>
            <a:r>
              <a:rPr lang="es-ES" i="1" spc="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ocupación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temporal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del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espacio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público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(paso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sobre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predio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municipal N°3697579), ubicado a un costado de la Av. Oswaldo </a:t>
            </a:r>
            <a:r>
              <a:rPr lang="es-E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Guayasamín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la parroquia de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Cumbayá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desde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27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abril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31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diciembre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2021,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lunes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domingo,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para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abastecimiento de materiales de construcción (ingreso y salida vehicular) al predio 279520 en un</a:t>
            </a:r>
            <a:r>
              <a:rPr lang="es-ES" i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espacio</a:t>
            </a:r>
            <a:r>
              <a:rPr lang="es-ES" i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i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520</a:t>
            </a:r>
            <a:r>
              <a:rPr lang="es-ES" i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s-ES" i="1" spc="-14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s-ES" i="1" spc="-11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ea typeface="Times New Roman" panose="02020603050405020304" pitchFamily="18" charset="0"/>
              </a:rPr>
              <a:t>¼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ES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importante manifestar que la mencionada autorización es para uso exclusivo y abastecimiento de materiales de construcción (ingreso y salida vehicular) al predio privado N° 279520, en cuanto a la infraestructura mencionada, esta Administración Zonal no ha emitido autorización de ninguna clase sobre el predio municipal N° </a:t>
            </a:r>
            <a:r>
              <a:rPr lang="es-ES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3697579</a:t>
            </a:r>
            <a:endParaRPr lang="es-EC" sz="27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ES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Mediante Oficio No. AFFV-DJA-147-962021,  de fecha 09 de junio del 2021, la Sra. Marcia Cadenas, Apoderada Especial de FIDEVAL S.A Representante Legal del Fideicomiso </a:t>
            </a:r>
            <a:r>
              <a:rPr lang="es-ES" sz="2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Botaniqo</a:t>
            </a:r>
            <a:r>
              <a:rPr lang="es-ES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puso en conocimiento a la AMC </a:t>
            </a:r>
            <a:r>
              <a:rPr lang="es-ES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“me </a:t>
            </a:r>
            <a:r>
              <a:rPr lang="es-ES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permito solicitar a usted se sirva disponer las medidas conducentes a permitirnos retirar de inmediato la estructura señalada, con la finalidad de </a:t>
            </a:r>
            <a:r>
              <a:rPr lang="es-ES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enmarcarnos en </a:t>
            </a:r>
            <a:r>
              <a:rPr lang="es-ES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autorización concedida por la Administración Zonal.</a:t>
            </a:r>
            <a:endParaRPr lang="es-CO" sz="27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2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1518</Words>
  <Application>Microsoft Office PowerPoint</Application>
  <PresentationFormat>Panorámica</PresentationFormat>
  <Paragraphs>41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Wingdings</vt:lpstr>
      <vt:lpstr>Tema de Office</vt:lpstr>
      <vt:lpstr>1. LICENCIA METROPOLITANA URBANISTICA DE INTERVENCIONES CONSTRUCTIVAS MENORES LMU20 SIMPLIFICADO</vt:lpstr>
      <vt:lpstr>2. AUTORIZACIÓN TEMPORAL DEL ESPACIO PÚBLICO</vt:lpstr>
      <vt:lpstr>LICENCIA No. 2021-279520-01</vt:lpstr>
      <vt:lpstr>LICENCIA No. 2021-279520-02</vt:lpstr>
      <vt:lpstr>AUTORIZACIÓN DE USO TEMPORAL DEL ESPACIO PUBLICO</vt:lpstr>
      <vt:lpstr>AUTORIZACIÓN DE USO TEMPORAL DEL ESPACIO PUBLICO</vt:lpstr>
      <vt:lpstr>COCLUSIONES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Sofía</dc:creator>
  <cp:lastModifiedBy>Ana Sofía</cp:lastModifiedBy>
  <cp:revision>15</cp:revision>
  <dcterms:created xsi:type="dcterms:W3CDTF">2021-06-03T18:36:25Z</dcterms:created>
  <dcterms:modified xsi:type="dcterms:W3CDTF">2021-06-15T13:40:30Z</dcterms:modified>
</cp:coreProperties>
</file>