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82" r:id="rId3"/>
    <p:sldId id="281" r:id="rId4"/>
    <p:sldId id="278" r:id="rId5"/>
    <p:sldId id="280" r:id="rId6"/>
    <p:sldId id="264" r:id="rId7"/>
    <p:sldId id="276" r:id="rId8"/>
  </p:sldIdLst>
  <p:sldSz cx="12192000" cy="6858000"/>
  <p:notesSz cx="7010400" cy="92964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velyn Soledad Zurita Cajas" initials="ESZ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3F3"/>
    <a:srgbClr val="FFFFFF"/>
    <a:srgbClr val="FFFF66"/>
    <a:srgbClr val="A9D18E"/>
    <a:srgbClr val="4C9BD3"/>
    <a:srgbClr val="80B8E0"/>
    <a:srgbClr val="E9EBF5"/>
    <a:srgbClr val="B2D4EC"/>
    <a:srgbClr val="A6CD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85" autoAdjust="0"/>
    <p:restoredTop sz="96087" autoAdjust="0"/>
  </p:normalViewPr>
  <p:slideViewPr>
    <p:cSldViewPr snapToGrid="0" snapToObjects="1">
      <p:cViewPr varScale="1">
        <p:scale>
          <a:sx n="73" d="100"/>
          <a:sy n="73" d="100"/>
        </p:scale>
        <p:origin x="72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2BEC441D-8021-483A-9AD5-560B6496B9CD}" type="datetimeFigureOut">
              <a:rPr lang="es-EC" smtClean="0"/>
              <a:t>7/6/2021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52B125BA-B589-40D5-B9A3-BA6203A226D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53821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41087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8016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-En</a:t>
            </a:r>
            <a:r>
              <a:rPr lang="es-EC" baseline="0" dirty="0"/>
              <a:t> caso de que el asentamiento no cuente con áreas verdes, añadir en el mapa las áreas verdes y equipamiento cercanas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52246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58913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07/06/2021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07/06/2021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07/06/2021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07/06/2021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07/06/2021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07/06/2021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07/06/2021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07/06/2021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07/06/2021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07/06/2021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07/06/2021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E9CB-C5E4-D447-87EB-F9BE3040ECD0}" type="datetimeFigureOut">
              <a:rPr lang="es-ES_tradnl" smtClean="0"/>
              <a:t>07/06/2021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642" y="1583926"/>
            <a:ext cx="73914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232008" y="1424065"/>
            <a:ext cx="82114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ASENTAMIENTO HUMANO DE HECHO Y CONSOLIDADO DE INTERES SOCIAL DENOMINADO :                                 “LAS PALMERAS II ETAPA”</a:t>
            </a:r>
          </a:p>
          <a:p>
            <a:pPr algn="ctr"/>
            <a:endParaRPr lang="es-ES" sz="4000" b="1" dirty="0">
              <a:solidFill>
                <a:srgbClr val="0070C0"/>
              </a:solidFill>
            </a:endParaRPr>
          </a:p>
          <a:p>
            <a:pPr algn="ctr"/>
            <a:r>
              <a:rPr lang="es-ES_tradnl" sz="2400" b="1" dirty="0">
                <a:solidFill>
                  <a:srgbClr val="C00000"/>
                </a:solidFill>
              </a:rPr>
              <a:t>PRIORIZACIÓN GRUPO 3- POSICIÓN 14</a:t>
            </a:r>
          </a:p>
        </p:txBody>
      </p:sp>
    </p:spTree>
    <p:extLst>
      <p:ext uri="{BB962C8B-B14F-4D97-AF65-F5344CB8AC3E}">
        <p14:creationId xmlns:p14="http://schemas.microsoft.com/office/powerpoint/2010/main" val="47218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225119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graphicFrame>
        <p:nvGraphicFramePr>
          <p:cNvPr id="23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11500"/>
              </p:ext>
            </p:extLst>
          </p:nvPr>
        </p:nvGraphicFramePr>
        <p:xfrm>
          <a:off x="6091478" y="5374973"/>
          <a:ext cx="3719616" cy="97991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17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55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978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de Infraestructura  Existentes: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Civiles  Ejecutadas :</a:t>
                      </a: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9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 Potable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Calzada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9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Alcantarillado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Aceras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978">
                <a:tc>
                  <a:txBody>
                    <a:bodyPr/>
                    <a:lstStyle/>
                    <a:p>
                      <a:pPr algn="l"/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Energía Eléctrica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Bordillos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CuadroTexto 24"/>
          <p:cNvSpPr txBox="1"/>
          <p:nvPr/>
        </p:nvSpPr>
        <p:spPr>
          <a:xfrm>
            <a:off x="261195" y="528139"/>
            <a:ext cx="940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INFORMACIÓN DEL ASENTAMIENTO </a:t>
            </a:r>
            <a:r>
              <a:rPr lang="es-ES_tradnl" b="1" dirty="0">
                <a:solidFill>
                  <a:srgbClr val="C00000"/>
                </a:solidFill>
              </a:rPr>
              <a:t>-PRIORIZACIÓN GRUPO 3 - POSICIÓN 14</a:t>
            </a:r>
          </a:p>
        </p:txBody>
      </p:sp>
      <p:sp>
        <p:nvSpPr>
          <p:cNvPr id="35" name="CuadroTexto 34"/>
          <p:cNvSpPr txBox="1"/>
          <p:nvPr/>
        </p:nvSpPr>
        <p:spPr>
          <a:xfrm rot="16200000">
            <a:off x="11243043" y="4611101"/>
            <a:ext cx="8947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800" dirty="0">
                <a:solidFill>
                  <a:schemeClr val="bg1"/>
                </a:solidFill>
              </a:rPr>
              <a:t>DE LOS NOGALES</a:t>
            </a:r>
          </a:p>
        </p:txBody>
      </p:sp>
      <p:sp>
        <p:nvSpPr>
          <p:cNvPr id="10" name="CuadroTexto 6"/>
          <p:cNvSpPr txBox="1"/>
          <p:nvPr/>
        </p:nvSpPr>
        <p:spPr>
          <a:xfrm>
            <a:off x="1754454" y="-36663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C" sz="1600" b="1" dirty="0">
                <a:solidFill>
                  <a:srgbClr val="0070C0"/>
                </a:solidFill>
              </a:rPr>
              <a:t> “LAS PALMERAS II ETAPA”</a:t>
            </a:r>
          </a:p>
        </p:txBody>
      </p:sp>
      <p:sp>
        <p:nvSpPr>
          <p:cNvPr id="11" name="CuadroTexto 7"/>
          <p:cNvSpPr txBox="1"/>
          <p:nvPr/>
        </p:nvSpPr>
        <p:spPr>
          <a:xfrm>
            <a:off x="3409774" y="408084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LA MERCED</a:t>
            </a:r>
          </a:p>
        </p:txBody>
      </p:sp>
      <p:graphicFrame>
        <p:nvGraphicFramePr>
          <p:cNvPr id="19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242705"/>
              </p:ext>
            </p:extLst>
          </p:nvPr>
        </p:nvGraphicFramePr>
        <p:xfrm>
          <a:off x="21512" y="927723"/>
          <a:ext cx="5355592" cy="585299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783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1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35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91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85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8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41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023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(INICIO):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 Años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CONSOLIDACIÓN</a:t>
                      </a: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43,18 %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22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(ACTUAL):</a:t>
                      </a:r>
                      <a:endParaRPr kumimoji="0" lang="es-ES" sz="9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 </a:t>
                      </a:r>
                      <a:r>
                        <a:rPr kumimoji="0" lang="es-EC" sz="11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</a:t>
                      </a:r>
                      <a:endParaRPr kumimoji="0" lang="es-ES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LOTES: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  <a:endParaRPr kumimoji="0" lang="es-ES" sz="8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  BENEFICIADA: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176 Hab. </a:t>
                      </a:r>
                      <a:endParaRPr kumimoji="0" lang="es-ES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9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9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PROPUESTA:</a:t>
                      </a:r>
                      <a:endParaRPr kumimoji="0" lang="es-EC" sz="9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A8(A603-35); A31 (PQ)</a:t>
                      </a:r>
                      <a:endParaRPr kumimoji="0" lang="es-EC" sz="9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 MÍNIMO:</a:t>
                      </a:r>
                    </a:p>
                  </a:txBody>
                  <a:tcPr marL="68564" marR="68564" marT="0" marB="0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600 m2 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727727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 DE OCUPACIÓN DEL SUELO: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(A) Aislada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PRINCIPAL: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(ARR) Agrícola Residencial Rural;     (PE/CPN) Protección Ecológica / Conservación del Patrimonio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DEL SUELO: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(SRU) Suelo Rural</a:t>
                      </a:r>
                      <a:endParaRPr kumimoji="0" lang="es-ES" sz="9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40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 DE RIESGOS: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171450" indent="-171450" algn="just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es-ES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CALIFICACIÓN</a:t>
                      </a:r>
                      <a:r>
                        <a:rPr kumimoji="0" lang="es-ES" sz="11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Oficio Nro. GADDMQ-SGSG-2020-1522-OF</a:t>
                      </a:r>
                      <a:r>
                        <a:rPr kumimoji="0" lang="es-ES" sz="11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de fecha 31 de agosto de 2020, mediante el cual se adjunta el Informe Técnico IT-ECR-102-AT-DMGR-2020, en el cual la DMGR </a:t>
                      </a:r>
                      <a:r>
                        <a:rPr kumimoji="0" lang="es-EC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califica el riesgo</a:t>
                      </a:r>
                      <a:r>
                        <a:rPr kumimoji="0" lang="es-EC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C" sz="11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el AHHYC “</a:t>
                      </a:r>
                      <a:r>
                        <a:rPr kumimoji="0" lang="es-ES" sz="11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 Palmeras II Etapa</a:t>
                      </a:r>
                      <a:r>
                        <a:rPr kumimoji="0" lang="es-EC" sz="11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”, indicando lo siguiente:</a:t>
                      </a:r>
                    </a:p>
                    <a:p>
                      <a:pPr marL="0" indent="0" algn="just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es-ES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“Para el proceso de regularización de tierras se considera el nivel de riesgos frente a movimientos en masa, ya que representa el fenómeno más importante para la posible pérdida del terreno, en tal virtud se considera que: </a:t>
                      </a:r>
                      <a:endParaRPr kumimoji="0" lang="es-EC" sz="1100" b="0" i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es-EC" sz="1100" b="0" i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just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es-ES" sz="11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Movimientos en masa: </a:t>
                      </a:r>
                      <a:r>
                        <a:rPr kumimoji="0" lang="es-ES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AHHYC “Las Palmeras II Etapa” en general presenta un </a:t>
                      </a:r>
                      <a:r>
                        <a:rPr kumimoji="0" lang="es-ES" sz="1400" b="1" i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Moderado Mitigable</a:t>
                      </a:r>
                      <a:r>
                        <a:rPr kumimoji="0" lang="es-ES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todos lotes frente a deslizamientos.” 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628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ÚTIL  DE LOTES:</a:t>
                      </a:r>
                      <a:endParaRPr kumimoji="0" lang="es-EC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es-EC" sz="105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105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61.123,44</a:t>
                      </a:r>
                      <a:endParaRPr kumimoji="0" lang="es-EC" sz="105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Derechos y Acciones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DE VIAS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0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8.131,57</a:t>
                      </a:r>
                    </a:p>
                  </a:txBody>
                  <a:tcPr marL="68567" marR="6856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AFECTACIÓN VIAL MACROLOTE</a:t>
                      </a:r>
                      <a:r>
                        <a:rPr kumimoji="0" lang="en-U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kumimoji="0" lang="es-ES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5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3,72</a:t>
                      </a:r>
                      <a:endParaRPr kumimoji="0" lang="es-EC" sz="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>
                    <a:lnB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5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UERB-OC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DE FAJA DE PROTECCIÓN DE QUEBRADA </a:t>
                      </a:r>
                      <a:r>
                        <a:rPr kumimoji="0" lang="en-U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(LOTES)</a:t>
                      </a:r>
                      <a:endParaRPr kumimoji="0" lang="es-ES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544,95</a:t>
                      </a:r>
                      <a:endParaRPr kumimoji="0" lang="es-EC" sz="10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>
                    <a:lnT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800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VERDE Y EQUIPAMIENTO COMUNAL 1, 2, 3, 4, 5</a:t>
                      </a:r>
                      <a:r>
                        <a:rPr kumimoji="0" lang="en-U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kumimoji="0" lang="es-ES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10.652,68</a:t>
                      </a:r>
                      <a:endParaRPr kumimoji="0" lang="es-EC" sz="10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>
                    <a:lnT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MUNICIPAL </a:t>
                      </a:r>
                      <a:r>
                        <a:rPr kumimoji="0" lang="en-U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s-EC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FAJA DE PROTECCIÓN DE QUEBRADA</a:t>
                      </a:r>
                      <a:r>
                        <a:rPr kumimoji="0" lang="en-U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1, 2, 3</a:t>
                      </a:r>
                      <a:endParaRPr kumimoji="0" lang="es-ES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2.462,01</a:t>
                      </a:r>
                      <a:endParaRPr kumimoji="0" lang="es-EC" sz="10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>
                    <a:lnT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BRUTA DEL TERRENO</a:t>
                      </a:r>
                      <a:r>
                        <a:rPr kumimoji="0" lang="en-U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kumimoji="0" lang="es-ES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82.918,37</a:t>
                      </a:r>
                      <a:endParaRPr kumimoji="0" lang="es-EC" sz="105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>
                    <a:lnT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5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333" y="983273"/>
            <a:ext cx="3135113" cy="2065460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3E9699EE-ED41-4A23-B735-B0D0010204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8428" r="4107" b="45786"/>
          <a:stretch/>
        </p:blipFill>
        <p:spPr bwMode="auto">
          <a:xfrm>
            <a:off x="5426824" y="3393228"/>
            <a:ext cx="5098441" cy="177299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7"/>
          <a:srcRect r="7717"/>
          <a:stretch/>
        </p:blipFill>
        <p:spPr>
          <a:xfrm>
            <a:off x="8606656" y="1006882"/>
            <a:ext cx="3541802" cy="181402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51391" y="2848563"/>
            <a:ext cx="1597067" cy="337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8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35" name="CuadroTexto 34"/>
          <p:cNvSpPr txBox="1"/>
          <p:nvPr/>
        </p:nvSpPr>
        <p:spPr>
          <a:xfrm rot="16200000">
            <a:off x="11243043" y="4611101"/>
            <a:ext cx="8947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800" dirty="0">
                <a:solidFill>
                  <a:schemeClr val="bg1"/>
                </a:solidFill>
              </a:rPr>
              <a:t>DE LOS NOGALES</a:t>
            </a:r>
          </a:p>
        </p:txBody>
      </p:sp>
      <p:sp>
        <p:nvSpPr>
          <p:cNvPr id="3" name="AutoShape 2" descr="blob:https://web.whatsapp.com/32c27f75-92aa-4bda-8824-0c109703fbe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4" descr="blob:https://web.whatsapp.com/32c27f75-92aa-4bda-8824-0c109703fbe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3" name="CuadroTexto 6"/>
          <p:cNvSpPr txBox="1"/>
          <p:nvPr/>
        </p:nvSpPr>
        <p:spPr>
          <a:xfrm>
            <a:off x="1754454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C" sz="1600" b="1" dirty="0">
                <a:solidFill>
                  <a:srgbClr val="0070C0"/>
                </a:solidFill>
              </a:rPr>
              <a:t> “LAS PALMERAS II ETAPA”</a:t>
            </a:r>
          </a:p>
        </p:txBody>
      </p:sp>
      <p:sp>
        <p:nvSpPr>
          <p:cNvPr id="14" name="CuadroTexto 7"/>
          <p:cNvSpPr txBox="1"/>
          <p:nvPr/>
        </p:nvSpPr>
        <p:spPr>
          <a:xfrm>
            <a:off x="3409774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LA MERCED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9225" y="742122"/>
            <a:ext cx="8662421" cy="6115878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1597586" y="1089613"/>
            <a:ext cx="4456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ÁREAS VERDES DEL ASENTAMIENTO</a:t>
            </a:r>
          </a:p>
        </p:txBody>
      </p:sp>
    </p:spTree>
    <p:extLst>
      <p:ext uri="{BB962C8B-B14F-4D97-AF65-F5344CB8AC3E}">
        <p14:creationId xmlns:p14="http://schemas.microsoft.com/office/powerpoint/2010/main" val="163161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291" y="92876"/>
            <a:ext cx="9669709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-321625" y="927562"/>
            <a:ext cx="454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C00000"/>
                </a:solidFill>
              </a:rPr>
              <a:t>PLANO DEL ASENTAMIENTO </a:t>
            </a:r>
          </a:p>
        </p:txBody>
      </p:sp>
      <p:sp>
        <p:nvSpPr>
          <p:cNvPr id="10" name="CuadroTexto 6"/>
          <p:cNvSpPr txBox="1"/>
          <p:nvPr/>
        </p:nvSpPr>
        <p:spPr>
          <a:xfrm>
            <a:off x="1754454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C" sz="1600" b="1" dirty="0">
                <a:solidFill>
                  <a:srgbClr val="0070C0"/>
                </a:solidFill>
              </a:rPr>
              <a:t> “LAS PALMERAS II ETAPA”</a:t>
            </a:r>
          </a:p>
        </p:txBody>
      </p:sp>
      <p:sp>
        <p:nvSpPr>
          <p:cNvPr id="12" name="CuadroTexto 7"/>
          <p:cNvSpPr txBox="1"/>
          <p:nvPr/>
        </p:nvSpPr>
        <p:spPr>
          <a:xfrm>
            <a:off x="3409774" y="597224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LA MERCED</a:t>
            </a:r>
          </a:p>
        </p:txBody>
      </p:sp>
    </p:spTree>
    <p:extLst>
      <p:ext uri="{BB962C8B-B14F-4D97-AF65-F5344CB8AC3E}">
        <p14:creationId xmlns:p14="http://schemas.microsoft.com/office/powerpoint/2010/main" val="331510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103" y="435514"/>
            <a:ext cx="8429897" cy="597869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9" name="CuadroTexto 7"/>
          <p:cNvSpPr txBox="1"/>
          <p:nvPr/>
        </p:nvSpPr>
        <p:spPr>
          <a:xfrm>
            <a:off x="451338" y="953820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LOTES POR EXCEPCIÓN</a:t>
            </a: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852758"/>
              </p:ext>
            </p:extLst>
          </p:nvPr>
        </p:nvGraphicFramePr>
        <p:xfrm>
          <a:off x="1190880" y="5239510"/>
          <a:ext cx="1332998" cy="777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559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LEYENDA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51" marR="89551" marT="0" marB="0">
                    <a:lnT w="12700" cap="flat" cmpd="sng" algn="ctr">
                      <a:solidFill>
                        <a:srgbClr val="68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9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9631" marR="896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 POR EXCEPCIÓN 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CuadroTexto 6"/>
          <p:cNvSpPr txBox="1"/>
          <p:nvPr/>
        </p:nvSpPr>
        <p:spPr>
          <a:xfrm>
            <a:off x="1754454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C" sz="1600" b="1" dirty="0">
                <a:solidFill>
                  <a:srgbClr val="0070C0"/>
                </a:solidFill>
              </a:rPr>
              <a:t> “LAS PALMERAS II ETAPA”</a:t>
            </a:r>
          </a:p>
        </p:txBody>
      </p:sp>
      <p:sp>
        <p:nvSpPr>
          <p:cNvPr id="12" name="CuadroTexto 7"/>
          <p:cNvSpPr txBox="1"/>
          <p:nvPr/>
        </p:nvSpPr>
        <p:spPr>
          <a:xfrm>
            <a:off x="3409774" y="597224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LA MERCED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580468"/>
              </p:ext>
            </p:extLst>
          </p:nvPr>
        </p:nvGraphicFramePr>
        <p:xfrm>
          <a:off x="237878" y="1495082"/>
          <a:ext cx="3524225" cy="3429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6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63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68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ÁREA BRUTA    (m2)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ÁREA BRUTA    (m2)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ÁREA BRUTA    (m2)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     1.870,10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16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     1.477,63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31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         621,59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     2.068,52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17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     1.469,31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32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     1.006,82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3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     1.636,51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18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     1.550,90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33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         627,82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     1.651,85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19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     1.494,41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34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         978,58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     1.651,85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20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     1.514,62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35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         978,57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6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     1.635,65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21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     1.446,51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36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         978,56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7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     1.651,85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22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     1.336,36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37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         978,64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8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     1.651,85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23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     1.438,13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38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     1.307,29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9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     1.651,30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24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     1.317,96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39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     1.060,79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     1.620,39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25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     1.324,50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40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     1.018,65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     1.088,12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26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     1.439,86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41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     1.018,65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     1.087,93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27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     1.510,09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42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     1.018,65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13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     1.610,67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28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     1.321,00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43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     1.018,65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     1.620,33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29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         887,24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44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     4.483,56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     1.610,42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30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         935,71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431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35111" y="751791"/>
            <a:ext cx="1034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PLAN METROPOLITANO DE ORDENAMIENTO TERRITORIAL / PMOT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8742717" y="5865077"/>
            <a:ext cx="422846" cy="2723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CuadroTexto 7"/>
          <p:cNvSpPr txBox="1"/>
          <p:nvPr/>
        </p:nvSpPr>
        <p:spPr>
          <a:xfrm>
            <a:off x="9165563" y="5860468"/>
            <a:ext cx="2412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C" sz="1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A1 /</a:t>
            </a:r>
            <a:r>
              <a:rPr lang="es-EC" sz="1200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s-EC" sz="1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ARR / SRU</a:t>
            </a:r>
            <a:endParaRPr lang="es-ES" sz="12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3" name="CuadroTexto 6"/>
          <p:cNvSpPr txBox="1"/>
          <p:nvPr/>
        </p:nvSpPr>
        <p:spPr>
          <a:xfrm>
            <a:off x="1754454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C" sz="1600" b="1" dirty="0">
                <a:solidFill>
                  <a:srgbClr val="0070C0"/>
                </a:solidFill>
              </a:rPr>
              <a:t> “LAS PALMERAS II ETAPA”</a:t>
            </a:r>
          </a:p>
        </p:txBody>
      </p:sp>
      <p:sp>
        <p:nvSpPr>
          <p:cNvPr id="14" name="CuadroTexto 7"/>
          <p:cNvSpPr txBox="1"/>
          <p:nvPr/>
        </p:nvSpPr>
        <p:spPr>
          <a:xfrm>
            <a:off x="3409774" y="597224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LA MERCED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33" y="1117988"/>
            <a:ext cx="8632866" cy="5642631"/>
          </a:xfrm>
          <a:prstGeom prst="rect">
            <a:avLst/>
          </a:prstGeom>
        </p:spPr>
      </p:pic>
      <p:cxnSp>
        <p:nvCxnSpPr>
          <p:cNvPr id="16" name="Conector angular 15"/>
          <p:cNvCxnSpPr/>
          <p:nvPr/>
        </p:nvCxnSpPr>
        <p:spPr>
          <a:xfrm rot="5400000" flipH="1" flipV="1">
            <a:off x="5076003" y="2519565"/>
            <a:ext cx="2767161" cy="1345474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6274317" y="1431910"/>
            <a:ext cx="19431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b="1" dirty="0">
                <a:solidFill>
                  <a:srgbClr val="0070C0"/>
                </a:solidFill>
              </a:rPr>
              <a:t>LAS PALMERAS II ETAPA</a:t>
            </a:r>
            <a:endParaRPr lang="es-EC" sz="1400" b="1" dirty="0">
              <a:solidFill>
                <a:srgbClr val="FF0000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4599" y="2226054"/>
            <a:ext cx="3514592" cy="249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065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6478</TotalTime>
  <Words>688</Words>
  <Application>Microsoft Office PowerPoint</Application>
  <PresentationFormat>Panorámica</PresentationFormat>
  <Paragraphs>192</Paragraphs>
  <Slides>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Paul Gabriel Munoz Mera</cp:lastModifiedBy>
  <cp:revision>203</cp:revision>
  <cp:lastPrinted>2020-02-04T13:31:37Z</cp:lastPrinted>
  <dcterms:created xsi:type="dcterms:W3CDTF">2019-05-28T19:57:24Z</dcterms:created>
  <dcterms:modified xsi:type="dcterms:W3CDTF">2021-06-07T17:49:27Z</dcterms:modified>
</cp:coreProperties>
</file>