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284" r:id="rId3"/>
    <p:sldId id="279" r:id="rId4"/>
    <p:sldId id="285" r:id="rId5"/>
    <p:sldId id="286" r:id="rId6"/>
    <p:sldId id="278" r:id="rId7"/>
    <p:sldId id="288" r:id="rId8"/>
  </p:sldIdLst>
  <p:sldSz cx="12192000" cy="6858000"/>
  <p:notesSz cx="9236075" cy="7010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FFE699"/>
    <a:srgbClr val="92D0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591" autoAdjust="0"/>
    <p:restoredTop sz="99408" autoAdjust="0"/>
  </p:normalViewPr>
  <p:slideViewPr>
    <p:cSldViewPr snapToGrid="0" snapToObjects="1">
      <p:cViewPr varScale="1">
        <p:scale>
          <a:sx n="73" d="100"/>
          <a:sy n="73" d="100"/>
        </p:scale>
        <p:origin x="10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30613" y="0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A6821-8AE0-4BB4-B0EF-E3E0A0B590D4}" type="datetimeFigureOut">
              <a:rPr lang="es-ES" smtClean="0"/>
              <a:t>08/06/2021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58755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30613" y="6658755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2DEBC-392A-429A-9CBC-2E386B4A24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95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03306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30613" y="2"/>
            <a:ext cx="4003306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31ABE-E3E5-46AA-B6F6-7545B409E363}" type="datetimeFigureOut">
              <a:rPr lang="es-EC" smtClean="0"/>
              <a:t>8/6/2021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3180" y="3329746"/>
            <a:ext cx="7389722" cy="315484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658369"/>
            <a:ext cx="4003306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30613" y="6658369"/>
            <a:ext cx="4003306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78ABF-3C4A-4BF0-BF7E-67B9225E39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96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620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08/06/2021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08/06/2021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08/06/2021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08/06/2021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08/06/2021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08/06/2021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08/06/2021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42" y="1583926"/>
            <a:ext cx="73914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5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44672" y="705940"/>
            <a:ext cx="1031707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4800" b="1" dirty="0">
                <a:solidFill>
                  <a:srgbClr val="0070C0"/>
                </a:solidFill>
              </a:rPr>
              <a:t>COMITÉ PRO-MEJORAS </a:t>
            </a:r>
          </a:p>
          <a:p>
            <a:pPr algn="ctr"/>
            <a:r>
              <a:rPr lang="es-ES" sz="4800" b="1" dirty="0">
                <a:solidFill>
                  <a:srgbClr val="0070C0"/>
                </a:solidFill>
              </a:rPr>
              <a:t>“LA ESPERANZA”</a:t>
            </a:r>
          </a:p>
          <a:p>
            <a:pPr algn="ctr"/>
            <a:endParaRPr lang="es-ES_tradnl" sz="2800" b="1" dirty="0">
              <a:solidFill>
                <a:srgbClr val="C00000"/>
              </a:solidFill>
            </a:endParaRPr>
          </a:p>
          <a:p>
            <a:pPr algn="ctr"/>
            <a:r>
              <a:rPr lang="es-ES_tradnl" sz="2800" b="1" dirty="0">
                <a:solidFill>
                  <a:srgbClr val="C00000"/>
                </a:solidFill>
              </a:rPr>
              <a:t>PRIORIZACIÓN GRUPO 1- POSICIÓN 9</a:t>
            </a:r>
            <a:endParaRPr lang="es-EC" sz="2800" b="1" dirty="0">
              <a:solidFill>
                <a:srgbClr val="C00000"/>
              </a:solidFill>
            </a:endParaRPr>
          </a:p>
          <a:p>
            <a:pPr algn="ctr"/>
            <a:endParaRPr lang="es-ES_tradnl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232167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63470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COMITÉ PRO-MEJORAS BARRIO “LA ESPERANZA”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905559" y="52306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aphicFrame>
        <p:nvGraphicFramePr>
          <p:cNvPr id="18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006493"/>
              </p:ext>
            </p:extLst>
          </p:nvPr>
        </p:nvGraphicFramePr>
        <p:xfrm>
          <a:off x="6824188" y="5148038"/>
          <a:ext cx="2801018" cy="128065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87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264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(Vías):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6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7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 100%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621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kumimoji="0" lang="es-E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CuadroTexto 24"/>
          <p:cNvSpPr txBox="1"/>
          <p:nvPr/>
        </p:nvSpPr>
        <p:spPr>
          <a:xfrm>
            <a:off x="252562" y="789106"/>
            <a:ext cx="876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INFORMACIÓN DEL ASENTAMIENTO – PRIORIZACIÓN GRUPO 1 – POSICIÓN 9 </a:t>
            </a:r>
          </a:p>
        </p:txBody>
      </p:sp>
      <p:graphicFrame>
        <p:nvGraphicFramePr>
          <p:cNvPr id="10" name="13 Tabla">
            <a:extLst>
              <a:ext uri="{FF2B5EF4-FFF2-40B4-BE49-F238E27FC236}">
                <a16:creationId xmlns:a16="http://schemas.microsoft.com/office/drawing/2014/main" id="{B95C8F8C-5BC0-4C4C-8967-6C06F06C8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507125"/>
              </p:ext>
            </p:extLst>
          </p:nvPr>
        </p:nvGraphicFramePr>
        <p:xfrm>
          <a:off x="649706" y="1231314"/>
          <a:ext cx="5823285" cy="519738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67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995">
                  <a:extLst>
                    <a:ext uri="{9D8B030D-6E8A-4147-A177-3AD203B41FA5}">
                      <a16:colId xmlns:a16="http://schemas.microsoft.com/office/drawing/2014/main" val="2070397215"/>
                    </a:ext>
                  </a:extLst>
                </a:gridCol>
                <a:gridCol w="756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8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18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298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AÑOS DE ASENTAMIENTO:</a:t>
                      </a:r>
                      <a:endParaRPr kumimoji="0" lang="es-EC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16  años</a:t>
                      </a:r>
                      <a:endParaRPr kumimoji="0" lang="es-EC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CONSOLIDACIÓN:</a:t>
                      </a:r>
                      <a:endParaRPr kumimoji="0" lang="es-E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89,66%</a:t>
                      </a:r>
                      <a:endParaRPr kumimoji="0" lang="es-EC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98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NÚMERO DE LOTES:</a:t>
                      </a:r>
                      <a:endParaRPr kumimoji="0" lang="es-E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29</a:t>
                      </a:r>
                      <a:endParaRPr kumimoji="0" lang="es-E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POBLACIÓN  BENEFICIADA:</a:t>
                      </a:r>
                      <a:endParaRPr kumimoji="0" lang="es-E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116 Hab. </a:t>
                      </a:r>
                      <a:endParaRPr kumimoji="0" lang="es-E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98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ZONIFICACIÓN ACTUAL::</a:t>
                      </a:r>
                      <a:endParaRPr kumimoji="0" lang="es-EC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D3(D203-80)</a:t>
                      </a:r>
                      <a:endParaRPr kumimoji="0" lang="es-E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98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LOTE MÍNIMO:</a:t>
                      </a:r>
                      <a:endParaRPr kumimoji="0" lang="es-E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73" marR="68573" marT="0" marB="0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200 m2</a:t>
                      </a:r>
                      <a:endParaRPr kumimoji="0" lang="es-E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91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FORMA DE OCUPACION DEL SUELO:</a:t>
                      </a:r>
                      <a:endParaRPr kumimoji="0" lang="es-EC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(D) Sobre Línea de Fábrica</a:t>
                      </a:r>
                      <a:endParaRPr kumimoji="0" lang="es-E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98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USO PRINCIPAL PROPUESTO:</a:t>
                      </a:r>
                      <a:endParaRPr kumimoji="0" lang="es-EC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(RU2) Residencial Urbano 2</a:t>
                      </a:r>
                      <a:endParaRPr kumimoji="0" lang="es-E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98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CLASIFICACIÓN DEL SUELO:</a:t>
                      </a: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(SU) Suelo Urbano:</a:t>
                      </a: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9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INFORME DE RIESGOS :</a:t>
                      </a: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gridSpan="6">
                  <a:txBody>
                    <a:bodyPr/>
                    <a:lstStyle/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</a:t>
                      </a:r>
                      <a:r>
                        <a:rPr kumimoji="0" lang="pt-BR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Nro</a:t>
                      </a:r>
                      <a:r>
                        <a:rPr kumimoji="0" lang="pt-BR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GADDMQ-SGSG-DMGR-AT-2020-1460-OF, de 24 de agosto de 2020: </a:t>
                      </a:r>
                      <a:r>
                        <a:rPr kumimoji="0" lang="pt-B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“...</a:t>
                      </a:r>
                      <a:r>
                        <a:rPr kumimoji="0" lang="es-EC" sz="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determina que el AHHC La Esperanza en general presenta un </a:t>
                      </a:r>
                      <a:r>
                        <a:rPr kumimoji="0" lang="es-EC" sz="8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 </a:t>
                      </a:r>
                      <a:r>
                        <a:rPr kumimoji="0" lang="es-EC" sz="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ante movimientos en masa, sin embargo los lotes 6 y 25 presentan un </a:t>
                      </a:r>
                      <a:r>
                        <a:rPr kumimoji="0" lang="es-EC" sz="8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Moderado Mitigable</a:t>
                      </a:r>
                      <a:r>
                        <a:rPr kumimoji="0" lang="es-EC" sz="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ya que podrían presentar problemas de hundimiento al estar ubicados sobre una quebrada que atraviesa el sector.”</a:t>
                      </a: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s-E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98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ÁREA ÚTIL  DE LOTES:</a:t>
                      </a:r>
                      <a:endParaRPr kumimoji="0" lang="es-EC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Arial" charset="0"/>
                        </a:rPr>
                        <a:t>5.354,63</a:t>
                      </a:r>
                      <a:endParaRPr kumimoji="0" lang="es-EC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Arial" charset="0"/>
                      </a:endParaRP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m2</a:t>
                      </a:r>
                      <a:endParaRPr kumimoji="0" lang="es-EC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Arial" charset="0"/>
                      </a:endParaRP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DERECHOS Y ACCIONES</a:t>
                      </a:r>
                    </a:p>
                  </a:txBody>
                  <a:tcPr marL="91431" marR="91431" marT="45713" marB="45713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91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 DE QUEBRADA RELLENA EN LOTES (6 Y 25):</a:t>
                      </a: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112,35</a:t>
                      </a: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m2</a:t>
                      </a:r>
                      <a:endParaRPr kumimoji="0" lang="es-EC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Arial" charset="0"/>
                      </a:endParaRP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91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VERDE Y DE EQUIPAMIENTO COMUNAL:</a:t>
                      </a:r>
                      <a:endParaRPr kumimoji="0" lang="es-EC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320,12</a:t>
                      </a: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m2</a:t>
                      </a:r>
                      <a:endParaRPr kumimoji="0" lang="es-EC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Arial" charset="0"/>
                      </a:endParaRP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1431" marR="91431" marT="45713" marB="45713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491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VÍAS Y PASAJES:</a:t>
                      </a:r>
                      <a:endParaRPr kumimoji="0" lang="es-EC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2.294,89</a:t>
                      </a:r>
                      <a:endParaRPr kumimoji="0" lang="es-E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Arial" charset="0"/>
                        </a:rPr>
                        <a:t>m2</a:t>
                      </a: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1431" marR="91431" marT="45713" marB="45713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491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MUNICIPAL ÁREA DE QUEBRADA RELLENA:</a:t>
                      </a:r>
                      <a:endParaRPr kumimoji="0" lang="es-EC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70,12</a:t>
                      </a: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Arial" charset="0"/>
                        </a:rPr>
                        <a:t>m2</a:t>
                      </a: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1431" marR="91431" marT="45713" marB="45713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491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AFECTACIÓN VIAL:</a:t>
                      </a:r>
                      <a:endParaRPr kumimoji="0" lang="es-EC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32,77</a:t>
                      </a: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Arial" charset="0"/>
                        </a:rPr>
                        <a:t>m2</a:t>
                      </a: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1431" marR="91431" marT="45713" marB="45713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4400"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ÁREA BRUTA TOTAL:</a:t>
                      </a:r>
                      <a:endParaRPr kumimoji="0" lang="es-E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8.184,88</a:t>
                      </a: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m2</a:t>
                      </a:r>
                      <a:endParaRPr kumimoji="0" lang="es-EC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31" marR="91431" marT="45713" marB="45713" anchor="ctr" horzOverflow="overflow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1" marR="91431" marT="45713" marB="45713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2989">
                <a:tc gridSpan="3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25" marB="45725" anchor="ctr" horzOverflow="overflow">
                    <a:lnL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25" marB="45725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25" marB="45725" anchor="ctr" horzOverflow="overflow">
                    <a:lnL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UERB-AZCA</a:t>
                      </a:r>
                      <a:endParaRPr kumimoji="0" lang="es-EC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31" marR="91431" marT="45713" marB="45713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87B86C8D-E5F8-48A4-97AB-B06328BA68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342" t="32820" r="9112" b="12832"/>
          <a:stretch/>
        </p:blipFill>
        <p:spPr>
          <a:xfrm>
            <a:off x="9729519" y="2842457"/>
            <a:ext cx="2293592" cy="2640061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BDA6A9D-623F-442B-82AE-A84B9C8E2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4" t="35546" r="11788" b="38198"/>
          <a:stretch/>
        </p:blipFill>
        <p:spPr bwMode="auto">
          <a:xfrm>
            <a:off x="6807004" y="1549713"/>
            <a:ext cx="5216108" cy="112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33EE0D8B-A1FA-4B89-A7B5-BED5B2845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4" t="17062" r="23796" b="19820"/>
          <a:stretch/>
        </p:blipFill>
        <p:spPr bwMode="auto">
          <a:xfrm>
            <a:off x="6824188" y="2835193"/>
            <a:ext cx="2783833" cy="209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16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232167"/>
            <a:ext cx="1243123" cy="625833"/>
          </a:xfrm>
          <a:prstGeom prst="rect">
            <a:avLst/>
          </a:prstGeom>
        </p:spPr>
      </p:pic>
      <p:pic>
        <p:nvPicPr>
          <p:cNvPr id="5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634709"/>
            <a:ext cx="10092536" cy="446582"/>
          </a:xfrm>
          <a:prstGeom prst="rect">
            <a:avLst/>
          </a:prstGeom>
        </p:spPr>
      </p:pic>
      <p:sp>
        <p:nvSpPr>
          <p:cNvPr id="8" name="CuadroTexto 24"/>
          <p:cNvSpPr txBox="1"/>
          <p:nvPr/>
        </p:nvSpPr>
        <p:spPr>
          <a:xfrm>
            <a:off x="349181" y="813943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CERCANAS AL ASENTAMIENTO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9335069" y="1419367"/>
            <a:ext cx="450376" cy="272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Rectángulo"/>
          <p:cNvSpPr/>
          <p:nvPr/>
        </p:nvSpPr>
        <p:spPr>
          <a:xfrm>
            <a:off x="9335069" y="1844722"/>
            <a:ext cx="450376" cy="27295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9335069" y="2360747"/>
            <a:ext cx="450376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16"/>
          <p:cNvSpPr txBox="1"/>
          <p:nvPr/>
        </p:nvSpPr>
        <p:spPr>
          <a:xfrm>
            <a:off x="9789701" y="1424414"/>
            <a:ext cx="1790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1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ASENTAMIENTO</a:t>
            </a:r>
          </a:p>
        </p:txBody>
      </p:sp>
      <p:sp>
        <p:nvSpPr>
          <p:cNvPr id="27" name="CuadroTexto 16"/>
          <p:cNvSpPr txBox="1"/>
          <p:nvPr/>
        </p:nvSpPr>
        <p:spPr>
          <a:xfrm>
            <a:off x="9785444" y="1758544"/>
            <a:ext cx="17903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ESTADIO DE SAN JUAN</a:t>
            </a:r>
          </a:p>
        </p:txBody>
      </p:sp>
      <p:sp>
        <p:nvSpPr>
          <p:cNvPr id="28" name="CuadroTexto 16"/>
          <p:cNvSpPr txBox="1"/>
          <p:nvPr/>
        </p:nvSpPr>
        <p:spPr>
          <a:xfrm>
            <a:off x="9785445" y="2255335"/>
            <a:ext cx="17903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DISTANCIA 1,5km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8718732" y="5742971"/>
            <a:ext cx="18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31" name="CuadroTexto 6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COMITÉ PRO-MEJORAS BARRIO “LA ESPERANZA”</a:t>
            </a:r>
          </a:p>
        </p:txBody>
      </p:sp>
      <p:sp>
        <p:nvSpPr>
          <p:cNvPr id="33" name="CuadroTexto 7"/>
          <p:cNvSpPr txBox="1"/>
          <p:nvPr/>
        </p:nvSpPr>
        <p:spPr>
          <a:xfrm>
            <a:off x="2905559" y="52306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17" name="16 CuadroTexto"/>
          <p:cNvSpPr txBox="1"/>
          <p:nvPr/>
        </p:nvSpPr>
        <p:spPr>
          <a:xfrm rot="2162206">
            <a:off x="6744660" y="5548573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>
                <a:solidFill>
                  <a:schemeClr val="bg1"/>
                </a:solidFill>
              </a:rPr>
              <a:t>200m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A0AEF2-9153-4CD1-B332-28CF095F02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39" t="21838" r="23831" b="12273"/>
          <a:stretch/>
        </p:blipFill>
        <p:spPr>
          <a:xfrm>
            <a:off x="1030933" y="1419367"/>
            <a:ext cx="7779239" cy="5106807"/>
          </a:xfrm>
          <a:prstGeom prst="rect">
            <a:avLst/>
          </a:prstGeom>
        </p:spPr>
      </p:pic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CC6297B1-D0F0-494C-B658-8C03314B0669}"/>
              </a:ext>
            </a:extLst>
          </p:cNvPr>
          <p:cNvSpPr/>
          <p:nvPr/>
        </p:nvSpPr>
        <p:spPr>
          <a:xfrm>
            <a:off x="5895474" y="2153653"/>
            <a:ext cx="1022684" cy="204536"/>
          </a:xfrm>
          <a:custGeom>
            <a:avLst/>
            <a:gdLst>
              <a:gd name="connsiteX0" fmla="*/ 998621 w 1022684"/>
              <a:gd name="connsiteY0" fmla="*/ 204536 h 204536"/>
              <a:gd name="connsiteX1" fmla="*/ 0 w 1022684"/>
              <a:gd name="connsiteY1" fmla="*/ 168442 h 204536"/>
              <a:gd name="connsiteX2" fmla="*/ 12031 w 1022684"/>
              <a:gd name="connsiteY2" fmla="*/ 0 h 204536"/>
              <a:gd name="connsiteX3" fmla="*/ 1022684 w 1022684"/>
              <a:gd name="connsiteY3" fmla="*/ 48126 h 204536"/>
              <a:gd name="connsiteX4" fmla="*/ 998621 w 1022684"/>
              <a:gd name="connsiteY4" fmla="*/ 204536 h 20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684" h="204536">
                <a:moveTo>
                  <a:pt x="998621" y="204536"/>
                </a:moveTo>
                <a:lnTo>
                  <a:pt x="0" y="168442"/>
                </a:lnTo>
                <a:lnTo>
                  <a:pt x="12031" y="0"/>
                </a:lnTo>
                <a:lnTo>
                  <a:pt x="1022684" y="48126"/>
                </a:lnTo>
                <a:lnTo>
                  <a:pt x="998621" y="2045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847837E9-753C-4D17-B15C-2D8337FB8789}"/>
              </a:ext>
            </a:extLst>
          </p:cNvPr>
          <p:cNvSpPr/>
          <p:nvPr/>
        </p:nvSpPr>
        <p:spPr>
          <a:xfrm>
            <a:off x="3019926" y="5185611"/>
            <a:ext cx="625642" cy="385010"/>
          </a:xfrm>
          <a:custGeom>
            <a:avLst/>
            <a:gdLst>
              <a:gd name="connsiteX0" fmla="*/ 625642 w 625642"/>
              <a:gd name="connsiteY0" fmla="*/ 0 h 385010"/>
              <a:gd name="connsiteX1" fmla="*/ 589548 w 625642"/>
              <a:gd name="connsiteY1" fmla="*/ 385010 h 385010"/>
              <a:gd name="connsiteX2" fmla="*/ 120316 w 625642"/>
              <a:gd name="connsiteY2" fmla="*/ 372978 h 385010"/>
              <a:gd name="connsiteX3" fmla="*/ 72190 w 625642"/>
              <a:gd name="connsiteY3" fmla="*/ 132347 h 385010"/>
              <a:gd name="connsiteX4" fmla="*/ 0 w 625642"/>
              <a:gd name="connsiteY4" fmla="*/ 12031 h 385010"/>
              <a:gd name="connsiteX5" fmla="*/ 625642 w 625642"/>
              <a:gd name="connsiteY5" fmla="*/ 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642" h="385010">
                <a:moveTo>
                  <a:pt x="625642" y="0"/>
                </a:moveTo>
                <a:lnTo>
                  <a:pt x="589548" y="385010"/>
                </a:lnTo>
                <a:lnTo>
                  <a:pt x="120316" y="372978"/>
                </a:lnTo>
                <a:lnTo>
                  <a:pt x="72190" y="132347"/>
                </a:lnTo>
                <a:lnTo>
                  <a:pt x="0" y="12031"/>
                </a:lnTo>
                <a:lnTo>
                  <a:pt x="625642" y="0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2DC17204-0992-415B-B3A0-13A657699776}"/>
              </a:ext>
            </a:extLst>
          </p:cNvPr>
          <p:cNvSpPr/>
          <p:nvPr/>
        </p:nvSpPr>
        <p:spPr>
          <a:xfrm>
            <a:off x="2562726" y="2322095"/>
            <a:ext cx="3308685" cy="2911642"/>
          </a:xfrm>
          <a:custGeom>
            <a:avLst/>
            <a:gdLst>
              <a:gd name="connsiteX0" fmla="*/ 3308685 w 3308685"/>
              <a:gd name="connsiteY0" fmla="*/ 0 h 2911642"/>
              <a:gd name="connsiteX1" fmla="*/ 3212432 w 3308685"/>
              <a:gd name="connsiteY1" fmla="*/ 1949116 h 2911642"/>
              <a:gd name="connsiteX2" fmla="*/ 1443790 w 3308685"/>
              <a:gd name="connsiteY2" fmla="*/ 1888958 h 2911642"/>
              <a:gd name="connsiteX3" fmla="*/ 1371600 w 3308685"/>
              <a:gd name="connsiteY3" fmla="*/ 1852863 h 2911642"/>
              <a:gd name="connsiteX4" fmla="*/ 0 w 3308685"/>
              <a:gd name="connsiteY4" fmla="*/ 1756610 h 2911642"/>
              <a:gd name="connsiteX5" fmla="*/ 445169 w 3308685"/>
              <a:gd name="connsiteY5" fmla="*/ 2911642 h 291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8685" h="2911642">
                <a:moveTo>
                  <a:pt x="3308685" y="0"/>
                </a:moveTo>
                <a:lnTo>
                  <a:pt x="3212432" y="1949116"/>
                </a:lnTo>
                <a:lnTo>
                  <a:pt x="1443790" y="1888958"/>
                </a:lnTo>
                <a:lnTo>
                  <a:pt x="1371600" y="1852863"/>
                </a:lnTo>
                <a:lnTo>
                  <a:pt x="0" y="1756610"/>
                </a:lnTo>
                <a:lnTo>
                  <a:pt x="445169" y="2911642"/>
                </a:lnTo>
              </a:path>
            </a:pathLst>
          </a:cu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398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11" name="CuadroTexto 7"/>
          <p:cNvSpPr txBox="1"/>
          <p:nvPr/>
        </p:nvSpPr>
        <p:spPr>
          <a:xfrm>
            <a:off x="557757" y="985761"/>
            <a:ext cx="388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PLANO DEL ASENTAMIENTO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94054" y="1695450"/>
            <a:ext cx="504825" cy="228600"/>
          </a:xfrm>
          <a:prstGeom prst="rect">
            <a:avLst/>
          </a:prstGeom>
          <a:noFill/>
          <a:ln w="29845">
            <a:solidFill>
              <a:srgbClr val="FF0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Rectángulo"/>
          <p:cNvSpPr/>
          <p:nvPr/>
        </p:nvSpPr>
        <p:spPr>
          <a:xfrm>
            <a:off x="294052" y="2095500"/>
            <a:ext cx="504825" cy="228600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CuadroTexto 16"/>
          <p:cNvSpPr txBox="1"/>
          <p:nvPr/>
        </p:nvSpPr>
        <p:spPr>
          <a:xfrm>
            <a:off x="807345" y="1669572"/>
            <a:ext cx="1790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MACRO-LOTE </a:t>
            </a:r>
          </a:p>
        </p:txBody>
      </p:sp>
      <p:sp>
        <p:nvSpPr>
          <p:cNvPr id="21" name="CuadroTexto 16"/>
          <p:cNvSpPr txBox="1"/>
          <p:nvPr/>
        </p:nvSpPr>
        <p:spPr>
          <a:xfrm>
            <a:off x="781467" y="1992466"/>
            <a:ext cx="2895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CALLE N11 MIGUEL MEDINA</a:t>
            </a:r>
          </a:p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CALLE N10</a:t>
            </a:r>
          </a:p>
        </p:txBody>
      </p:sp>
      <p:sp>
        <p:nvSpPr>
          <p:cNvPr id="24" name="CuadroTexto 6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COMITÉ PRO-MEJORAS BARRIO “LA ESPERANZA”</a:t>
            </a:r>
          </a:p>
        </p:txBody>
      </p:sp>
      <p:sp>
        <p:nvSpPr>
          <p:cNvPr id="25" name="CuadroTexto 7"/>
          <p:cNvSpPr txBox="1"/>
          <p:nvPr/>
        </p:nvSpPr>
        <p:spPr>
          <a:xfrm>
            <a:off x="2905559" y="52306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294051" y="2557165"/>
            <a:ext cx="504825" cy="228600"/>
          </a:xfrm>
          <a:prstGeom prst="rect">
            <a:avLst/>
          </a:prstGeom>
          <a:solidFill>
            <a:schemeClr val="accent6">
              <a:alpha val="5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26" name="CuadroTexto 16"/>
          <p:cNvSpPr txBox="1"/>
          <p:nvPr/>
        </p:nvSpPr>
        <p:spPr>
          <a:xfrm>
            <a:off x="781466" y="2525381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AREA VERDE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294054" y="2986564"/>
            <a:ext cx="504825" cy="2286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28" name="CuadroTexto 16"/>
          <p:cNvSpPr txBox="1"/>
          <p:nvPr/>
        </p:nvSpPr>
        <p:spPr>
          <a:xfrm>
            <a:off x="781469" y="2954780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AFECTACIÓN VIAL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294054" y="3415963"/>
            <a:ext cx="504825" cy="228600"/>
          </a:xfrm>
          <a:prstGeom prst="rect">
            <a:avLst/>
          </a:prstGeom>
          <a:solidFill>
            <a:schemeClr val="accent4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30" name="CuadroTexto 16"/>
          <p:cNvSpPr txBox="1"/>
          <p:nvPr/>
        </p:nvSpPr>
        <p:spPr>
          <a:xfrm>
            <a:off x="781469" y="3384179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QUEBRADA RELLENA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EDB15CC-71A3-4BD7-9815-C691CF5E3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5" t="35441" r="7988" b="36491"/>
          <a:stretch/>
        </p:blipFill>
        <p:spPr>
          <a:xfrm>
            <a:off x="2514139" y="2454131"/>
            <a:ext cx="9628466" cy="2388246"/>
          </a:xfrm>
          <a:prstGeom prst="rect">
            <a:avLst/>
          </a:prstGeom>
        </p:spPr>
      </p:pic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F6024BE5-4691-4D67-A44F-C6180F81D0DB}"/>
              </a:ext>
            </a:extLst>
          </p:cNvPr>
          <p:cNvSpPr/>
          <p:nvPr/>
        </p:nvSpPr>
        <p:spPr>
          <a:xfrm>
            <a:off x="5923128" y="2988860"/>
            <a:ext cx="573206" cy="450376"/>
          </a:xfrm>
          <a:custGeom>
            <a:avLst/>
            <a:gdLst>
              <a:gd name="connsiteX0" fmla="*/ 0 w 573206"/>
              <a:gd name="connsiteY0" fmla="*/ 0 h 450376"/>
              <a:gd name="connsiteX1" fmla="*/ 0 w 573206"/>
              <a:gd name="connsiteY1" fmla="*/ 423080 h 450376"/>
              <a:gd name="connsiteX2" fmla="*/ 545911 w 573206"/>
              <a:gd name="connsiteY2" fmla="*/ 450376 h 450376"/>
              <a:gd name="connsiteX3" fmla="*/ 573206 w 573206"/>
              <a:gd name="connsiteY3" fmla="*/ 27295 h 450376"/>
              <a:gd name="connsiteX4" fmla="*/ 0 w 573206"/>
              <a:gd name="connsiteY4" fmla="*/ 0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206" h="450376">
                <a:moveTo>
                  <a:pt x="0" y="0"/>
                </a:moveTo>
                <a:lnTo>
                  <a:pt x="0" y="423080"/>
                </a:lnTo>
                <a:lnTo>
                  <a:pt x="545911" y="450376"/>
                </a:lnTo>
                <a:lnTo>
                  <a:pt x="573206" y="272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5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41E12CED-CC3C-490E-B594-B51BFCF39D88}"/>
              </a:ext>
            </a:extLst>
          </p:cNvPr>
          <p:cNvSpPr/>
          <p:nvPr/>
        </p:nvSpPr>
        <p:spPr>
          <a:xfrm>
            <a:off x="5882185" y="3753134"/>
            <a:ext cx="573206" cy="504967"/>
          </a:xfrm>
          <a:custGeom>
            <a:avLst/>
            <a:gdLst>
              <a:gd name="connsiteX0" fmla="*/ 0 w 573206"/>
              <a:gd name="connsiteY0" fmla="*/ 0 h 504967"/>
              <a:gd name="connsiteX1" fmla="*/ 0 w 573206"/>
              <a:gd name="connsiteY1" fmla="*/ 477672 h 504967"/>
              <a:gd name="connsiteX2" fmla="*/ 559558 w 573206"/>
              <a:gd name="connsiteY2" fmla="*/ 504967 h 504967"/>
              <a:gd name="connsiteX3" fmla="*/ 573206 w 573206"/>
              <a:gd name="connsiteY3" fmla="*/ 13648 h 504967"/>
              <a:gd name="connsiteX4" fmla="*/ 0 w 573206"/>
              <a:gd name="connsiteY4" fmla="*/ 0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206" h="504967">
                <a:moveTo>
                  <a:pt x="0" y="0"/>
                </a:moveTo>
                <a:lnTo>
                  <a:pt x="0" y="477672"/>
                </a:lnTo>
                <a:lnTo>
                  <a:pt x="559558" y="504967"/>
                </a:lnTo>
                <a:lnTo>
                  <a:pt x="573206" y="13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5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9F394391-305D-4CA7-A70E-68839B099270}"/>
              </a:ext>
            </a:extLst>
          </p:cNvPr>
          <p:cNvSpPr/>
          <p:nvPr/>
        </p:nvSpPr>
        <p:spPr>
          <a:xfrm>
            <a:off x="11532358" y="3193576"/>
            <a:ext cx="95535" cy="1269242"/>
          </a:xfrm>
          <a:custGeom>
            <a:avLst/>
            <a:gdLst>
              <a:gd name="connsiteX0" fmla="*/ 0 w 95535"/>
              <a:gd name="connsiteY0" fmla="*/ 0 h 1269242"/>
              <a:gd name="connsiteX1" fmla="*/ 27296 w 95535"/>
              <a:gd name="connsiteY1" fmla="*/ 1269242 h 1269242"/>
              <a:gd name="connsiteX2" fmla="*/ 95535 w 95535"/>
              <a:gd name="connsiteY2" fmla="*/ 1269242 h 1269242"/>
              <a:gd name="connsiteX3" fmla="*/ 95535 w 95535"/>
              <a:gd name="connsiteY3" fmla="*/ 27296 h 1269242"/>
              <a:gd name="connsiteX4" fmla="*/ 0 w 95535"/>
              <a:gd name="connsiteY4" fmla="*/ 0 h 126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35" h="1269242">
                <a:moveTo>
                  <a:pt x="0" y="0"/>
                </a:moveTo>
                <a:lnTo>
                  <a:pt x="27296" y="1269242"/>
                </a:lnTo>
                <a:lnTo>
                  <a:pt x="95535" y="1269242"/>
                </a:lnTo>
                <a:lnTo>
                  <a:pt x="95535" y="27296"/>
                </a:ln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97DFBDA5-35BF-4CBE-8FF9-2DCD59A96D89}"/>
              </a:ext>
            </a:extLst>
          </p:cNvPr>
          <p:cNvSpPr/>
          <p:nvPr/>
        </p:nvSpPr>
        <p:spPr>
          <a:xfrm>
            <a:off x="3411940" y="2838734"/>
            <a:ext cx="8215953" cy="1637732"/>
          </a:xfrm>
          <a:custGeom>
            <a:avLst/>
            <a:gdLst>
              <a:gd name="connsiteX0" fmla="*/ 68239 w 8215953"/>
              <a:gd name="connsiteY0" fmla="*/ 0 h 1637732"/>
              <a:gd name="connsiteX1" fmla="*/ 8215953 w 8215953"/>
              <a:gd name="connsiteY1" fmla="*/ 368490 h 1637732"/>
              <a:gd name="connsiteX2" fmla="*/ 8202305 w 8215953"/>
              <a:gd name="connsiteY2" fmla="*/ 1637732 h 1637732"/>
              <a:gd name="connsiteX3" fmla="*/ 0 w 8215953"/>
              <a:gd name="connsiteY3" fmla="*/ 1310185 h 1637732"/>
              <a:gd name="connsiteX4" fmla="*/ 68239 w 8215953"/>
              <a:gd name="connsiteY4" fmla="*/ 0 h 163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5953" h="1637732">
                <a:moveTo>
                  <a:pt x="68239" y="0"/>
                </a:moveTo>
                <a:lnTo>
                  <a:pt x="8215953" y="368490"/>
                </a:lnTo>
                <a:lnTo>
                  <a:pt x="8202305" y="1637732"/>
                </a:lnTo>
                <a:lnTo>
                  <a:pt x="0" y="1310185"/>
                </a:lnTo>
                <a:lnTo>
                  <a:pt x="68239" y="0"/>
                </a:lnTo>
                <a:close/>
              </a:path>
            </a:pathLst>
          </a:custGeom>
          <a:noFill/>
          <a:ln w="29845">
            <a:solidFill>
              <a:srgbClr val="FF0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E3AE7E04-67B4-451C-A429-2E37017589D3}"/>
              </a:ext>
            </a:extLst>
          </p:cNvPr>
          <p:cNvSpPr/>
          <p:nvPr/>
        </p:nvSpPr>
        <p:spPr>
          <a:xfrm>
            <a:off x="6196084" y="2961564"/>
            <a:ext cx="655092" cy="1310185"/>
          </a:xfrm>
          <a:custGeom>
            <a:avLst/>
            <a:gdLst>
              <a:gd name="connsiteX0" fmla="*/ 0 w 655092"/>
              <a:gd name="connsiteY0" fmla="*/ 0 h 1310185"/>
              <a:gd name="connsiteX1" fmla="*/ 218364 w 655092"/>
              <a:gd name="connsiteY1" fmla="*/ 27296 h 1310185"/>
              <a:gd name="connsiteX2" fmla="*/ 300250 w 655092"/>
              <a:gd name="connsiteY2" fmla="*/ 204717 h 1310185"/>
              <a:gd name="connsiteX3" fmla="*/ 450376 w 655092"/>
              <a:gd name="connsiteY3" fmla="*/ 477672 h 1310185"/>
              <a:gd name="connsiteX4" fmla="*/ 504967 w 655092"/>
              <a:gd name="connsiteY4" fmla="*/ 682388 h 1310185"/>
              <a:gd name="connsiteX5" fmla="*/ 586853 w 655092"/>
              <a:gd name="connsiteY5" fmla="*/ 887105 h 1310185"/>
              <a:gd name="connsiteX6" fmla="*/ 655092 w 655092"/>
              <a:gd name="connsiteY6" fmla="*/ 1201003 h 1310185"/>
              <a:gd name="connsiteX7" fmla="*/ 655092 w 655092"/>
              <a:gd name="connsiteY7" fmla="*/ 1201003 h 1310185"/>
              <a:gd name="connsiteX8" fmla="*/ 655092 w 655092"/>
              <a:gd name="connsiteY8" fmla="*/ 1310185 h 1310185"/>
              <a:gd name="connsiteX9" fmla="*/ 368489 w 655092"/>
              <a:gd name="connsiteY9" fmla="*/ 1296537 h 1310185"/>
              <a:gd name="connsiteX10" fmla="*/ 368489 w 655092"/>
              <a:gd name="connsiteY10" fmla="*/ 1187355 h 1310185"/>
              <a:gd name="connsiteX11" fmla="*/ 368489 w 655092"/>
              <a:gd name="connsiteY11" fmla="*/ 1064526 h 1310185"/>
              <a:gd name="connsiteX12" fmla="*/ 341194 w 655092"/>
              <a:gd name="connsiteY12" fmla="*/ 941696 h 1310185"/>
              <a:gd name="connsiteX13" fmla="*/ 286603 w 655092"/>
              <a:gd name="connsiteY13" fmla="*/ 818866 h 1310185"/>
              <a:gd name="connsiteX14" fmla="*/ 272955 w 655092"/>
              <a:gd name="connsiteY14" fmla="*/ 736979 h 1310185"/>
              <a:gd name="connsiteX15" fmla="*/ 177420 w 655092"/>
              <a:gd name="connsiteY15" fmla="*/ 532263 h 1310185"/>
              <a:gd name="connsiteX16" fmla="*/ 177420 w 655092"/>
              <a:gd name="connsiteY16" fmla="*/ 504967 h 1310185"/>
              <a:gd name="connsiteX17" fmla="*/ 136477 w 655092"/>
              <a:gd name="connsiteY17" fmla="*/ 436729 h 1310185"/>
              <a:gd name="connsiteX18" fmla="*/ 81886 w 655092"/>
              <a:gd name="connsiteY18" fmla="*/ 313899 h 1310185"/>
              <a:gd name="connsiteX19" fmla="*/ 40943 w 655092"/>
              <a:gd name="connsiteY19" fmla="*/ 177421 h 1310185"/>
              <a:gd name="connsiteX20" fmla="*/ 0 w 655092"/>
              <a:gd name="connsiteY20" fmla="*/ 81887 h 1310185"/>
              <a:gd name="connsiteX21" fmla="*/ 0 w 655092"/>
              <a:gd name="connsiteY21" fmla="*/ 0 h 131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5092" h="1310185">
                <a:moveTo>
                  <a:pt x="0" y="0"/>
                </a:moveTo>
                <a:lnTo>
                  <a:pt x="218364" y="27296"/>
                </a:lnTo>
                <a:lnTo>
                  <a:pt x="300250" y="204717"/>
                </a:lnTo>
                <a:lnTo>
                  <a:pt x="450376" y="477672"/>
                </a:lnTo>
                <a:lnTo>
                  <a:pt x="504967" y="682388"/>
                </a:lnTo>
                <a:lnTo>
                  <a:pt x="586853" y="887105"/>
                </a:lnTo>
                <a:lnTo>
                  <a:pt x="655092" y="1201003"/>
                </a:lnTo>
                <a:lnTo>
                  <a:pt x="655092" y="1201003"/>
                </a:lnTo>
                <a:lnTo>
                  <a:pt x="655092" y="1310185"/>
                </a:lnTo>
                <a:lnTo>
                  <a:pt x="368489" y="1296537"/>
                </a:lnTo>
                <a:lnTo>
                  <a:pt x="368489" y="1187355"/>
                </a:lnTo>
                <a:lnTo>
                  <a:pt x="368489" y="1064526"/>
                </a:lnTo>
                <a:lnTo>
                  <a:pt x="341194" y="941696"/>
                </a:lnTo>
                <a:lnTo>
                  <a:pt x="286603" y="818866"/>
                </a:lnTo>
                <a:lnTo>
                  <a:pt x="272955" y="736979"/>
                </a:lnTo>
                <a:lnTo>
                  <a:pt x="177420" y="532263"/>
                </a:lnTo>
                <a:lnTo>
                  <a:pt x="177420" y="504967"/>
                </a:lnTo>
                <a:lnTo>
                  <a:pt x="136477" y="436729"/>
                </a:lnTo>
                <a:lnTo>
                  <a:pt x="81886" y="313899"/>
                </a:lnTo>
                <a:lnTo>
                  <a:pt x="40943" y="177421"/>
                </a:lnTo>
                <a:lnTo>
                  <a:pt x="0" y="818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44670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19" name="CuadroTexto 7"/>
          <p:cNvSpPr txBox="1"/>
          <p:nvPr/>
        </p:nvSpPr>
        <p:spPr>
          <a:xfrm>
            <a:off x="197219" y="920402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SI EXISTEN LOTES POR EXCEPCIÓN</a:t>
            </a:r>
          </a:p>
        </p:txBody>
      </p:sp>
      <p:pic>
        <p:nvPicPr>
          <p:cNvPr id="22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358" y="6016897"/>
            <a:ext cx="1243123" cy="625833"/>
          </a:xfrm>
          <a:prstGeom prst="rect">
            <a:avLst/>
          </a:prstGeom>
        </p:spPr>
      </p:pic>
      <p:graphicFrame>
        <p:nvGraphicFramePr>
          <p:cNvPr id="23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950865"/>
              </p:ext>
            </p:extLst>
          </p:nvPr>
        </p:nvGraphicFramePr>
        <p:xfrm>
          <a:off x="2905559" y="1487341"/>
          <a:ext cx="1441450" cy="736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95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CuadroTexto 6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COMITÉ PRO-MEJORAS BARRIO “LA ESPERANZA”</a:t>
            </a:r>
          </a:p>
        </p:txBody>
      </p:sp>
      <p:sp>
        <p:nvSpPr>
          <p:cNvPr id="13" name="CuadroTexto 7"/>
          <p:cNvSpPr txBox="1"/>
          <p:nvPr/>
        </p:nvSpPr>
        <p:spPr>
          <a:xfrm>
            <a:off x="2905559" y="52306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8" name="7 Elipse"/>
          <p:cNvSpPr/>
          <p:nvPr/>
        </p:nvSpPr>
        <p:spPr>
          <a:xfrm>
            <a:off x="10866473" y="2525646"/>
            <a:ext cx="138223" cy="1382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Elipse"/>
          <p:cNvSpPr/>
          <p:nvPr/>
        </p:nvSpPr>
        <p:spPr>
          <a:xfrm>
            <a:off x="9523986" y="3681351"/>
            <a:ext cx="249381" cy="249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Elipse"/>
          <p:cNvSpPr/>
          <p:nvPr/>
        </p:nvSpPr>
        <p:spPr>
          <a:xfrm>
            <a:off x="9593257" y="4276443"/>
            <a:ext cx="249381" cy="249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39" name="Imagen 138">
            <a:extLst>
              <a:ext uri="{FF2B5EF4-FFF2-40B4-BE49-F238E27FC236}">
                <a16:creationId xmlns:a16="http://schemas.microsoft.com/office/drawing/2014/main" id="{C4605C9E-E5CA-4B4D-80E1-602D782352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149" t="21060" r="21884" b="11266"/>
          <a:stretch/>
        </p:blipFill>
        <p:spPr>
          <a:xfrm rot="16200000">
            <a:off x="6224398" y="-221451"/>
            <a:ext cx="2894706" cy="8493457"/>
          </a:xfrm>
          <a:prstGeom prst="rect">
            <a:avLst/>
          </a:prstGeom>
        </p:spPr>
      </p:pic>
      <p:graphicFrame>
        <p:nvGraphicFramePr>
          <p:cNvPr id="140" name="Tabla 139">
            <a:extLst>
              <a:ext uri="{FF2B5EF4-FFF2-40B4-BE49-F238E27FC236}">
                <a16:creationId xmlns:a16="http://schemas.microsoft.com/office/drawing/2014/main" id="{DD629B54-EECD-4210-A09B-61592DA96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828281"/>
              </p:ext>
            </p:extLst>
          </p:nvPr>
        </p:nvGraphicFramePr>
        <p:xfrm>
          <a:off x="1187304" y="1487341"/>
          <a:ext cx="1441449" cy="4885713"/>
        </p:xfrm>
        <a:graphic>
          <a:graphicData uri="http://schemas.openxmlformats.org/drawingml/2006/table">
            <a:tbl>
              <a:tblPr firstRow="1" firstCol="1" bandRow="1"/>
              <a:tblGrid>
                <a:gridCol w="632402">
                  <a:extLst>
                    <a:ext uri="{9D8B030D-6E8A-4147-A177-3AD203B41FA5}">
                      <a16:colId xmlns:a16="http://schemas.microsoft.com/office/drawing/2014/main" val="1862737989"/>
                    </a:ext>
                  </a:extLst>
                </a:gridCol>
                <a:gridCol w="809047">
                  <a:extLst>
                    <a:ext uri="{9D8B030D-6E8A-4147-A177-3AD203B41FA5}">
                      <a16:colId xmlns:a16="http://schemas.microsoft.com/office/drawing/2014/main" val="890444636"/>
                    </a:ext>
                  </a:extLst>
                </a:gridCol>
              </a:tblGrid>
              <a:tr h="170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Nº LOTE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ÁREA TOTAL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484751"/>
                  </a:ext>
                </a:extLst>
              </a:tr>
              <a:tr h="188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161,28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940869"/>
                  </a:ext>
                </a:extLst>
              </a:tr>
              <a:tr h="188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164,90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919538"/>
                  </a:ext>
                </a:extLst>
              </a:tr>
              <a:tr h="188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167,46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105632"/>
                  </a:ext>
                </a:extLst>
              </a:tr>
              <a:tr h="188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167,69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660880"/>
                  </a:ext>
                </a:extLst>
              </a:tr>
              <a:tr h="188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174,77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958803"/>
                  </a:ext>
                </a:extLst>
              </a:tr>
              <a:tr h="188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169,12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512912"/>
                  </a:ext>
                </a:extLst>
              </a:tr>
              <a:tr h="188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162,70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335815"/>
                  </a:ext>
                </a:extLst>
              </a:tr>
              <a:tr h="188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163,91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277825"/>
                  </a:ext>
                </a:extLst>
              </a:tr>
              <a:tr h="188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164,40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61035"/>
                  </a:ext>
                </a:extLst>
              </a:tr>
              <a:tr h="188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166,31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884738"/>
                  </a:ext>
                </a:extLst>
              </a:tr>
              <a:tr h="188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166,55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487033"/>
                  </a:ext>
                </a:extLst>
              </a:tr>
              <a:tr h="188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167,11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11803"/>
                  </a:ext>
                </a:extLst>
              </a:tr>
              <a:tr h="188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178,61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4617"/>
                  </a:ext>
                </a:extLst>
              </a:tr>
              <a:tr h="188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165,76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083929"/>
                  </a:ext>
                </a:extLst>
              </a:tr>
              <a:tr h="188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167,18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024382"/>
                  </a:ext>
                </a:extLst>
              </a:tr>
              <a:tr h="188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169,29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442499"/>
                  </a:ext>
                </a:extLst>
              </a:tr>
              <a:tr h="188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169,35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373412"/>
                  </a:ext>
                </a:extLst>
              </a:tr>
              <a:tr h="188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168,81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943449"/>
                  </a:ext>
                </a:extLst>
              </a:tr>
              <a:tr h="188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168,18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435732"/>
                  </a:ext>
                </a:extLst>
              </a:tr>
              <a:tr h="188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168,67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745204"/>
                  </a:ext>
                </a:extLst>
              </a:tr>
              <a:tr h="188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172,10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096223"/>
                  </a:ext>
                </a:extLst>
              </a:tr>
              <a:tr h="188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169,56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657199"/>
                  </a:ext>
                </a:extLst>
              </a:tr>
              <a:tr h="188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179.55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357117"/>
                  </a:ext>
                </a:extLst>
              </a:tr>
              <a:tr h="188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168,86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56459"/>
                  </a:ext>
                </a:extLst>
              </a:tr>
              <a:tr h="188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169,91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92" marR="6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792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30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pic>
        <p:nvPicPr>
          <p:cNvPr id="22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358" y="6016897"/>
            <a:ext cx="1243123" cy="625833"/>
          </a:xfrm>
          <a:prstGeom prst="rect">
            <a:avLst/>
          </a:prstGeom>
        </p:spPr>
      </p:pic>
      <p:sp>
        <p:nvSpPr>
          <p:cNvPr id="12" name="CuadroTexto 6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COMITÉ PRO-MEJORAS BARRIO “LA ESPERANZA”</a:t>
            </a:r>
          </a:p>
        </p:txBody>
      </p:sp>
      <p:sp>
        <p:nvSpPr>
          <p:cNvPr id="13" name="CuadroTexto 7"/>
          <p:cNvSpPr txBox="1"/>
          <p:nvPr/>
        </p:nvSpPr>
        <p:spPr>
          <a:xfrm>
            <a:off x="2905559" y="52306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8" name="7 Elipse"/>
          <p:cNvSpPr/>
          <p:nvPr/>
        </p:nvSpPr>
        <p:spPr>
          <a:xfrm>
            <a:off x="10866473" y="2525646"/>
            <a:ext cx="138223" cy="1382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Elipse"/>
          <p:cNvSpPr/>
          <p:nvPr/>
        </p:nvSpPr>
        <p:spPr>
          <a:xfrm>
            <a:off x="9523986" y="3681351"/>
            <a:ext cx="249381" cy="249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Elipse"/>
          <p:cNvSpPr/>
          <p:nvPr/>
        </p:nvSpPr>
        <p:spPr>
          <a:xfrm>
            <a:off x="9593257" y="4276443"/>
            <a:ext cx="249381" cy="249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39" name="Imagen 138">
            <a:extLst>
              <a:ext uri="{FF2B5EF4-FFF2-40B4-BE49-F238E27FC236}">
                <a16:creationId xmlns:a16="http://schemas.microsoft.com/office/drawing/2014/main" id="{C4605C9E-E5CA-4B4D-80E1-602D782352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149" t="21060" r="21884" b="11266"/>
          <a:stretch/>
        </p:blipFill>
        <p:spPr>
          <a:xfrm rot="16200000">
            <a:off x="7470048" y="38065"/>
            <a:ext cx="2345755" cy="6882762"/>
          </a:xfrm>
          <a:prstGeom prst="rect">
            <a:avLst/>
          </a:prstGeom>
        </p:spPr>
      </p:pic>
      <p:sp>
        <p:nvSpPr>
          <p:cNvPr id="14" name="CuadroTexto 7">
            <a:extLst>
              <a:ext uri="{FF2B5EF4-FFF2-40B4-BE49-F238E27FC236}">
                <a16:creationId xmlns:a16="http://schemas.microsoft.com/office/drawing/2014/main" id="{31C5E548-B246-4F2D-B5AC-90FD8ACC21C8}"/>
              </a:ext>
            </a:extLst>
          </p:cNvPr>
          <p:cNvSpPr txBox="1"/>
          <p:nvPr/>
        </p:nvSpPr>
        <p:spPr>
          <a:xfrm>
            <a:off x="101857" y="914376"/>
            <a:ext cx="103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 b="1" dirty="0">
                <a:solidFill>
                  <a:srgbClr val="C00000"/>
                </a:solidFill>
              </a:rPr>
              <a:t>PLAN METROPOLITANO DE ORDENAMIENTO TERRITORIAL/ POMT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4D94C7D-5D4E-4110-AB61-34C1217708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832" t="19138" r="33123" b="12246"/>
          <a:stretch/>
        </p:blipFill>
        <p:spPr>
          <a:xfrm>
            <a:off x="101857" y="1486621"/>
            <a:ext cx="5056714" cy="4531949"/>
          </a:xfrm>
          <a:prstGeom prst="rect">
            <a:avLst/>
          </a:prstGeom>
        </p:spPr>
      </p:pic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B1370C18-8890-4871-8D02-D5CC05A50F5A}"/>
              </a:ext>
            </a:extLst>
          </p:cNvPr>
          <p:cNvSpPr/>
          <p:nvPr/>
        </p:nvSpPr>
        <p:spPr>
          <a:xfrm>
            <a:off x="2881745" y="2937164"/>
            <a:ext cx="1524000" cy="346363"/>
          </a:xfrm>
          <a:custGeom>
            <a:avLst/>
            <a:gdLst>
              <a:gd name="connsiteX0" fmla="*/ 0 w 1524000"/>
              <a:gd name="connsiteY0" fmla="*/ 235527 h 346363"/>
              <a:gd name="connsiteX1" fmla="*/ 41564 w 1524000"/>
              <a:gd name="connsiteY1" fmla="*/ 0 h 346363"/>
              <a:gd name="connsiteX2" fmla="*/ 1524000 w 1524000"/>
              <a:gd name="connsiteY2" fmla="*/ 96981 h 346363"/>
              <a:gd name="connsiteX3" fmla="*/ 1524000 w 1524000"/>
              <a:gd name="connsiteY3" fmla="*/ 346363 h 346363"/>
              <a:gd name="connsiteX4" fmla="*/ 0 w 1524000"/>
              <a:gd name="connsiteY4" fmla="*/ 235527 h 34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346363">
                <a:moveTo>
                  <a:pt x="0" y="235527"/>
                </a:moveTo>
                <a:lnTo>
                  <a:pt x="41564" y="0"/>
                </a:lnTo>
                <a:lnTo>
                  <a:pt x="1524000" y="96981"/>
                </a:lnTo>
                <a:lnTo>
                  <a:pt x="1524000" y="346363"/>
                </a:lnTo>
                <a:lnTo>
                  <a:pt x="0" y="23552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cxnSp>
        <p:nvCxnSpPr>
          <p:cNvPr id="20" name="12 Conector angular">
            <a:extLst>
              <a:ext uri="{FF2B5EF4-FFF2-40B4-BE49-F238E27FC236}">
                <a16:creationId xmlns:a16="http://schemas.microsoft.com/office/drawing/2014/main" id="{1CF502AF-7CA7-40D6-982F-1993ECA9AE3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962779" y="2439806"/>
            <a:ext cx="633050" cy="361666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190697F-833E-4A43-8F7C-538A02EE8EF8}"/>
              </a:ext>
            </a:extLst>
          </p:cNvPr>
          <p:cNvSpPr txBox="1"/>
          <p:nvPr/>
        </p:nvSpPr>
        <p:spPr>
          <a:xfrm>
            <a:off x="2997561" y="2057893"/>
            <a:ext cx="12923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</a:rPr>
              <a:t>“LA ESPERANZA”</a:t>
            </a:r>
            <a:endParaRPr lang="es-EC" sz="1000" dirty="0"/>
          </a:p>
        </p:txBody>
      </p:sp>
      <p:sp>
        <p:nvSpPr>
          <p:cNvPr id="24" name="CuadroTexto 7">
            <a:extLst>
              <a:ext uri="{FF2B5EF4-FFF2-40B4-BE49-F238E27FC236}">
                <a16:creationId xmlns:a16="http://schemas.microsoft.com/office/drawing/2014/main" id="{BC6E2183-402E-4B3D-AD32-B13F81A9440B}"/>
              </a:ext>
            </a:extLst>
          </p:cNvPr>
          <p:cNvSpPr txBox="1"/>
          <p:nvPr/>
        </p:nvSpPr>
        <p:spPr>
          <a:xfrm>
            <a:off x="6096000" y="5759049"/>
            <a:ext cx="2412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C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RESIDENCIAL URBANO 2</a:t>
            </a:r>
            <a:endParaRPr lang="es-ES" sz="1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78E4D87-6C4A-4153-BC92-C407FC11E39E}"/>
              </a:ext>
            </a:extLst>
          </p:cNvPr>
          <p:cNvSpPr/>
          <p:nvPr/>
        </p:nvSpPr>
        <p:spPr>
          <a:xfrm>
            <a:off x="5390517" y="5638800"/>
            <a:ext cx="608501" cy="378097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658167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6566</TotalTime>
  <Words>497</Words>
  <Application>Microsoft Office PowerPoint</Application>
  <PresentationFormat>Panorámica</PresentationFormat>
  <Paragraphs>154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Paul Gabriel Munoz Mera</cp:lastModifiedBy>
  <cp:revision>430</cp:revision>
  <cp:lastPrinted>2020-01-15T03:23:02Z</cp:lastPrinted>
  <dcterms:created xsi:type="dcterms:W3CDTF">2019-05-28T19:57:24Z</dcterms:created>
  <dcterms:modified xsi:type="dcterms:W3CDTF">2021-06-08T12:50:54Z</dcterms:modified>
</cp:coreProperties>
</file>