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jandra Moreno" userId="d99d4d214e370bb2" providerId="LiveId" clId="{6563E864-5E3C-4A92-BA90-4EBAD1639297}"/>
    <pc:docChg chg="delSld modSld">
      <pc:chgData name="Alejandra Moreno" userId="d99d4d214e370bb2" providerId="LiveId" clId="{6563E864-5E3C-4A92-BA90-4EBAD1639297}" dt="2021-06-02T16:34:55.970" v="2" actId="20577"/>
      <pc:docMkLst>
        <pc:docMk/>
      </pc:docMkLst>
      <pc:sldChg chg="del">
        <pc:chgData name="Alejandra Moreno" userId="d99d4d214e370bb2" providerId="LiveId" clId="{6563E864-5E3C-4A92-BA90-4EBAD1639297}" dt="2021-06-02T16:32:54.514" v="0" actId="2696"/>
        <pc:sldMkLst>
          <pc:docMk/>
          <pc:sldMk cId="2906467625" sldId="261"/>
        </pc:sldMkLst>
      </pc:sldChg>
      <pc:sldChg chg="modSp mod">
        <pc:chgData name="Alejandra Moreno" userId="d99d4d214e370bb2" providerId="LiveId" clId="{6563E864-5E3C-4A92-BA90-4EBAD1639297}" dt="2021-06-02T16:34:55.970" v="2" actId="20577"/>
        <pc:sldMkLst>
          <pc:docMk/>
          <pc:sldMk cId="1350832223" sldId="263"/>
        </pc:sldMkLst>
        <pc:spChg chg="mod">
          <ac:chgData name="Alejandra Moreno" userId="d99d4d214e370bb2" providerId="LiveId" clId="{6563E864-5E3C-4A92-BA90-4EBAD1639297}" dt="2021-06-02T16:34:55.970" v="2" actId="20577"/>
          <ac:spMkLst>
            <pc:docMk/>
            <pc:sldMk cId="1350832223" sldId="263"/>
            <ac:spMk id="11" creationId="{D7AFA11F-2A8D-4D5E-AB57-D07AC5176BB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3F830-DDF1-4B9C-A165-F24E603C655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7D6BE8CC-6C0B-4C42-8591-C24C72AFF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AC208C63-E255-436F-88E7-966783349DA9}"/>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4B6BFEB9-8C91-47E1-A328-41188F97E4F6}"/>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BBE17F4-8FEE-448F-A0DB-0807C29CE098}"/>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252076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EA7FFA-6E69-43BA-ACDF-8CBA9330053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F75495EC-E74A-4870-9E80-6B63A909F11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ACC23C9-1E5E-4043-A09D-1812397F5DDB}"/>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C8DB9694-C00F-4141-A5F2-00B9F1CE923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D1BD02B-EBB6-4D78-B594-3C3BCF17EC21}"/>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240189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0B6DBC4-6318-4B05-AD89-9F53104B0F0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47E0254F-AF11-40DB-8F4C-4F2092BF1C4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D3541F15-59AD-4AFB-9237-995EF1DEDE82}"/>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BA4820B2-B908-4865-982F-03034A0B2D5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8CD8CF6-AB09-4EF8-A3F6-9CAEDAB21E49}"/>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206947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D63424-62FF-4290-A5EC-1732EDD3A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57C5CFFE-4615-4D03-9E08-DF77E47F899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E29BF5F-9CC7-4FF5-B4DE-8DB84C6C2949}"/>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4C1369A1-BDD4-47A6-819F-73ED0EC6D02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0955102F-3F7D-448D-BA8E-FCD051B7B18F}"/>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26053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D79CBA-B8BE-4DD4-9672-3872775CF1F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27D7A31-96C2-474E-BBDC-F96DCEA7A1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1594D8B-40F7-48EA-89A6-619F579A856D}"/>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7A8E6350-2B2B-48B6-AA63-6BFFC3D93363}"/>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CC81536-D4CE-4E5B-8030-6A7CC0872637}"/>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39241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9D60B6-33D7-479F-9DA7-8F599B7C022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B910086-B6F7-419D-A768-573786C286E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530C055B-D4A7-48C0-8859-A9EBDA1E7D5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81D88F1E-7BD7-4528-AF0A-3983847F64C6}"/>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6" name="Marcador de pie de página 5">
            <a:extLst>
              <a:ext uri="{FF2B5EF4-FFF2-40B4-BE49-F238E27FC236}">
                <a16:creationId xmlns:a16="http://schemas.microsoft.com/office/drawing/2014/main" id="{8582E397-4D97-4D3C-ACCF-473A33A5AD83}"/>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854A615E-E19F-421B-874C-979A936D3C67}"/>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379100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4AC11A-0341-4353-8144-3B36927FE1E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D641047A-9DD0-4097-9C21-E9BBFC64DC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06EDF0E-81E4-4F0D-BEDE-F2638048E7C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8EC38650-4521-4008-BFBE-0B6C2BFC0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14F401E-EDA0-4864-B2F6-58A68D7F191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8A06443B-D6FF-4DC5-8A06-BE5FE8D6D929}"/>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8" name="Marcador de pie de página 7">
            <a:extLst>
              <a:ext uri="{FF2B5EF4-FFF2-40B4-BE49-F238E27FC236}">
                <a16:creationId xmlns:a16="http://schemas.microsoft.com/office/drawing/2014/main" id="{CA33C1AC-9853-4B51-966D-3EE9FA9DAF7C}"/>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A88DCA9B-3869-408D-B82E-9E977822D854}"/>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286373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A89A24-0D90-47A0-A15C-E58DA9EDFBA4}"/>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C63161A6-0E21-44DF-93A7-944F730BB110}"/>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4" name="Marcador de pie de página 3">
            <a:extLst>
              <a:ext uri="{FF2B5EF4-FFF2-40B4-BE49-F238E27FC236}">
                <a16:creationId xmlns:a16="http://schemas.microsoft.com/office/drawing/2014/main" id="{8398547E-A60E-49C3-B8ED-6FA937E02584}"/>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5550AE2A-58AA-4935-AA2F-F2775798BAFC}"/>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17159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CC56B3-9EEA-4711-9D2D-AC1644A3E884}"/>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3" name="Marcador de pie de página 2">
            <a:extLst>
              <a:ext uri="{FF2B5EF4-FFF2-40B4-BE49-F238E27FC236}">
                <a16:creationId xmlns:a16="http://schemas.microsoft.com/office/drawing/2014/main" id="{9C529686-F22C-4F9F-BE97-6E8B9B0402AE}"/>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49BFE98-1B73-4DE0-8BB8-58D365BB089A}"/>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86352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9FA515-25BE-475C-A39A-657CF996831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CFE7AD84-A346-4FB9-9E82-837B8205EF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E705A458-53D0-4ABB-AE9F-420FE21DF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BE95520-6EB6-4EBF-A6C4-EBAD5B6196E7}"/>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6" name="Marcador de pie de página 5">
            <a:extLst>
              <a:ext uri="{FF2B5EF4-FFF2-40B4-BE49-F238E27FC236}">
                <a16:creationId xmlns:a16="http://schemas.microsoft.com/office/drawing/2014/main" id="{90D33CEC-9394-410D-A3E9-AEE0891F171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1ADCA425-C9B0-47DE-88BD-B3A862619A92}"/>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335805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D262A3-A95E-450E-864C-C1244A5409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0EA622A-0253-45C3-8FE1-34660D2659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950664DA-EC45-4A7D-BE05-602543B11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27CD8A5-F450-4F8A-8DAF-0CE4162950C8}"/>
              </a:ext>
            </a:extLst>
          </p:cNvPr>
          <p:cNvSpPr>
            <a:spLocks noGrp="1"/>
          </p:cNvSpPr>
          <p:nvPr>
            <p:ph type="dt" sz="half" idx="10"/>
          </p:nvPr>
        </p:nvSpPr>
        <p:spPr/>
        <p:txBody>
          <a:bodyPr/>
          <a:lstStyle/>
          <a:p>
            <a:fld id="{6FB029BC-8603-4FF2-81A2-1DBF11261811}" type="datetimeFigureOut">
              <a:rPr lang="en-US" smtClean="0"/>
              <a:t>6/2/2021</a:t>
            </a:fld>
            <a:endParaRPr lang="en-US"/>
          </a:p>
        </p:txBody>
      </p:sp>
      <p:sp>
        <p:nvSpPr>
          <p:cNvPr id="6" name="Marcador de pie de página 5">
            <a:extLst>
              <a:ext uri="{FF2B5EF4-FFF2-40B4-BE49-F238E27FC236}">
                <a16:creationId xmlns:a16="http://schemas.microsoft.com/office/drawing/2014/main" id="{9D2EF7A9-35A9-4BC1-BA1E-3692B3232D63}"/>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E9D9265A-1667-405A-AECB-83D1B6E680C8}"/>
              </a:ext>
            </a:extLst>
          </p:cNvPr>
          <p:cNvSpPr>
            <a:spLocks noGrp="1"/>
          </p:cNvSpPr>
          <p:nvPr>
            <p:ph type="sldNum" sz="quarter" idx="12"/>
          </p:nvPr>
        </p:nvSpPr>
        <p:spPr/>
        <p:txBody>
          <a:bodyPr/>
          <a:lstStyle/>
          <a:p>
            <a:fld id="{4758A7F3-4E68-4897-B788-DCF9DF500FFF}" type="slidenum">
              <a:rPr lang="en-US" smtClean="0"/>
              <a:t>‹Nº›</a:t>
            </a:fld>
            <a:endParaRPr lang="en-US"/>
          </a:p>
        </p:txBody>
      </p:sp>
    </p:spTree>
    <p:extLst>
      <p:ext uri="{BB962C8B-B14F-4D97-AF65-F5344CB8AC3E}">
        <p14:creationId xmlns:p14="http://schemas.microsoft.com/office/powerpoint/2010/main" val="405003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2A95DD-E061-40F5-BCDF-B4FA2EC4FB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C40101F-2DDA-4544-B1DD-B689C7C64F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8B2DF3E-2F2A-4902-8120-BD6F8985D6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029BC-8603-4FF2-81A2-1DBF11261811}" type="datetimeFigureOut">
              <a:rPr lang="en-US" smtClean="0"/>
              <a:t>6/2/2021</a:t>
            </a:fld>
            <a:endParaRPr lang="en-US"/>
          </a:p>
        </p:txBody>
      </p:sp>
      <p:sp>
        <p:nvSpPr>
          <p:cNvPr id="5" name="Marcador de pie de página 4">
            <a:extLst>
              <a:ext uri="{FF2B5EF4-FFF2-40B4-BE49-F238E27FC236}">
                <a16:creationId xmlns:a16="http://schemas.microsoft.com/office/drawing/2014/main" id="{A1B7D727-9F2B-4106-9723-21C0D80F8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3B65784C-400D-4A79-953C-128929B7F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8A7F3-4E68-4897-B788-DCF9DF500FFF}" type="slidenum">
              <a:rPr lang="en-US" smtClean="0"/>
              <a:t>‹Nº›</a:t>
            </a:fld>
            <a:endParaRPr lang="en-US"/>
          </a:p>
        </p:txBody>
      </p:sp>
    </p:spTree>
    <p:extLst>
      <p:ext uri="{BB962C8B-B14F-4D97-AF65-F5344CB8AC3E}">
        <p14:creationId xmlns:p14="http://schemas.microsoft.com/office/powerpoint/2010/main" val="268891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sp>
        <p:nvSpPr>
          <p:cNvPr id="11" name="CuadroTexto 10">
            <a:extLst>
              <a:ext uri="{FF2B5EF4-FFF2-40B4-BE49-F238E27FC236}">
                <a16:creationId xmlns:a16="http://schemas.microsoft.com/office/drawing/2014/main" id="{D7AFA11F-2A8D-4D5E-AB57-D07AC5176BBD}"/>
              </a:ext>
            </a:extLst>
          </p:cNvPr>
          <p:cNvSpPr txBox="1"/>
          <p:nvPr/>
        </p:nvSpPr>
        <p:spPr>
          <a:xfrm>
            <a:off x="690608" y="1484508"/>
            <a:ext cx="10278124" cy="369332"/>
          </a:xfrm>
          <a:prstGeom prst="rect">
            <a:avLst/>
          </a:prstGeom>
          <a:noFill/>
        </p:spPr>
        <p:txBody>
          <a:bodyPr wrap="square">
            <a:spAutoFit/>
          </a:bodyPr>
          <a:lstStyle/>
          <a:p>
            <a:pPr algn="ctr"/>
            <a:endParaRPr lang="es-ES" dirty="0"/>
          </a:p>
        </p:txBody>
      </p:sp>
      <p:sp>
        <p:nvSpPr>
          <p:cNvPr id="14" name="CuadroTexto 13">
            <a:extLst>
              <a:ext uri="{FF2B5EF4-FFF2-40B4-BE49-F238E27FC236}">
                <a16:creationId xmlns:a16="http://schemas.microsoft.com/office/drawing/2014/main" id="{02C60160-FFC3-4D9E-8194-1C858039E89A}"/>
              </a:ext>
            </a:extLst>
          </p:cNvPr>
          <p:cNvSpPr txBox="1"/>
          <p:nvPr/>
        </p:nvSpPr>
        <p:spPr>
          <a:xfrm>
            <a:off x="1384917" y="1618618"/>
            <a:ext cx="9583815" cy="3754874"/>
          </a:xfrm>
          <a:prstGeom prst="rect">
            <a:avLst/>
          </a:prstGeom>
          <a:noFill/>
        </p:spPr>
        <p:txBody>
          <a:bodyPr wrap="square">
            <a:spAutoFit/>
          </a:bodyPr>
          <a:lstStyle/>
          <a:p>
            <a:r>
              <a:rPr lang="es-ES" sz="1400" b="0" i="0" dirty="0">
                <a:solidFill>
                  <a:srgbClr val="202124"/>
                </a:solidFill>
                <a:effectLst/>
                <a:latin typeface="Arial" panose="020B0604020202020204" pitchFamily="34" charset="0"/>
                <a:cs typeface="Arial" panose="020B0604020202020204" pitchFamily="34" charset="0"/>
              </a:rPr>
              <a:t>La oficina del Alto Comisionado de las Naciones Unidas para los Derechos Humanos</a:t>
            </a:r>
            <a:r>
              <a:rPr lang="es-ES" sz="1400" dirty="0">
                <a:solidFill>
                  <a:srgbClr val="202124"/>
                </a:solidFill>
                <a:latin typeface="Arial" panose="020B0604020202020204" pitchFamily="34" charset="0"/>
                <a:cs typeface="Arial" panose="020B0604020202020204" pitchFamily="34" charset="0"/>
              </a:rPr>
              <a:t> ha publicado en su página web sobre la </a:t>
            </a:r>
            <a:r>
              <a:rPr lang="es-ES" sz="1400" b="0" i="0" u="none" strike="noStrike" dirty="0">
                <a:effectLst/>
                <a:latin typeface="Arial" panose="020B0604020202020204" pitchFamily="34" charset="0"/>
                <a:cs typeface="Arial" panose="020B0604020202020204" pitchFamily="34" charset="0"/>
              </a:rPr>
              <a:t>Participación equitativa en la política y los asuntos públicos y señala:</a:t>
            </a:r>
          </a:p>
          <a:p>
            <a:pPr lvl="1"/>
            <a:br>
              <a:rPr lang="es-ES" sz="1400" dirty="0">
                <a:latin typeface="Arial" panose="020B0604020202020204" pitchFamily="34" charset="0"/>
                <a:cs typeface="Arial" panose="020B0604020202020204" pitchFamily="34" charset="0"/>
              </a:rPr>
            </a:br>
            <a:r>
              <a:rPr lang="es-ES" sz="1400" i="1" dirty="0">
                <a:latin typeface="Arial" panose="020B0604020202020204" pitchFamily="34" charset="0"/>
                <a:cs typeface="Arial" panose="020B0604020202020204" pitchFamily="34" charset="0"/>
              </a:rPr>
              <a:t>“</a:t>
            </a:r>
            <a:r>
              <a:rPr lang="es-ES" sz="1400" b="0" i="1" dirty="0">
                <a:solidFill>
                  <a:srgbClr val="000000"/>
                </a:solidFill>
                <a:effectLst/>
                <a:latin typeface="Arial" panose="020B0604020202020204" pitchFamily="34" charset="0"/>
                <a:cs typeface="Arial" panose="020B0604020202020204" pitchFamily="34" charset="0"/>
              </a:rPr>
              <a:t>Los derechos relacionados con la participación política y pública desempeñan una función crucial, tanto para la promoción de la gobernanza democrática, el Estado de derecho, la inclusión social y el desarrollo económico, como para el progreso de los derechos humanos. El derecho a participar en la vida pública -directa e indirectamente- es fundamental para el empoderamiento individual y colectivo y es uno de los principales elementos de las estrategias de derechos humanos orientadas a erradicar la marginalidad y la discriminación. </a:t>
            </a:r>
          </a:p>
          <a:p>
            <a:pPr lvl="1"/>
            <a:endParaRPr lang="es-ES" sz="1400" i="1" dirty="0">
              <a:solidFill>
                <a:srgbClr val="000000"/>
              </a:solidFill>
              <a:latin typeface="Arial" panose="020B0604020202020204" pitchFamily="34" charset="0"/>
              <a:cs typeface="Arial" panose="020B0604020202020204" pitchFamily="34" charset="0"/>
            </a:endParaRPr>
          </a:p>
          <a:p>
            <a:pPr lvl="1"/>
            <a:r>
              <a:rPr lang="es-ES" sz="1400" b="0" i="1" dirty="0">
                <a:solidFill>
                  <a:srgbClr val="000000"/>
                </a:solidFill>
                <a:effectLst/>
                <a:latin typeface="Arial" panose="020B0604020202020204" pitchFamily="34" charset="0"/>
                <a:cs typeface="Arial" panose="020B0604020202020204" pitchFamily="34" charset="0"/>
              </a:rPr>
              <a:t>El derecho a la participación está inextricablemente unido a otros derechos humanos, tales como el derecho de reunión y asociación pacífica, libertad de expresión y opinión y los derechos a la educación y la información.</a:t>
            </a:r>
          </a:p>
          <a:p>
            <a:pPr lvl="1"/>
            <a:r>
              <a:rPr lang="es-ES" sz="1400" b="0" i="1" dirty="0">
                <a:solidFill>
                  <a:srgbClr val="000000"/>
                </a:solidFill>
                <a:effectLst/>
                <a:latin typeface="Arial" panose="020B0604020202020204" pitchFamily="34" charset="0"/>
                <a:cs typeface="Arial" panose="020B0604020202020204" pitchFamily="34" charset="0"/>
              </a:rPr>
              <a:t>Los obstáculos a la participación política y pública equitativa existen en numerosos contextos. Entre otras barreras, figuran la discriminación directa o indirecta por motivo de raza, color de la piel, ascendencia, sexo, idioma, religión, opiniones políticas o de otra índole, origen social o étnico, patrimonio, nacimiento, discapacidad, nacionalidad o cualesquiera otras circunstancias. Incluso cuando no existe una discriminación específica en relación con la participación política o pública, la desigualdad en el acceso a otros derechos humanos puede suponer un impedimento para el ejercicio efectivo de los derechos de participación política.”</a:t>
            </a:r>
          </a:p>
        </p:txBody>
      </p:sp>
    </p:spTree>
    <p:extLst>
      <p:ext uri="{BB962C8B-B14F-4D97-AF65-F5344CB8AC3E}">
        <p14:creationId xmlns:p14="http://schemas.microsoft.com/office/powerpoint/2010/main" val="2520184931"/>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sp>
        <p:nvSpPr>
          <p:cNvPr id="11" name="CuadroTexto 10">
            <a:extLst>
              <a:ext uri="{FF2B5EF4-FFF2-40B4-BE49-F238E27FC236}">
                <a16:creationId xmlns:a16="http://schemas.microsoft.com/office/drawing/2014/main" id="{D7AFA11F-2A8D-4D5E-AB57-D07AC5176BBD}"/>
              </a:ext>
            </a:extLst>
          </p:cNvPr>
          <p:cNvSpPr txBox="1"/>
          <p:nvPr/>
        </p:nvSpPr>
        <p:spPr>
          <a:xfrm>
            <a:off x="907740" y="1203676"/>
            <a:ext cx="10278124" cy="3416320"/>
          </a:xfrm>
          <a:prstGeom prst="rect">
            <a:avLst/>
          </a:prstGeom>
          <a:noFill/>
        </p:spPr>
        <p:txBody>
          <a:bodyPr wrap="square">
            <a:spAutoFit/>
          </a:bodyPr>
          <a:lstStyle/>
          <a:p>
            <a:pPr algn="ctr"/>
            <a:r>
              <a:rPr lang="es-ES" u="sng" dirty="0"/>
              <a:t>Código Orgánico de Organización Territorial, Autonomía y Descentralización </a:t>
            </a:r>
          </a:p>
          <a:p>
            <a:endParaRPr lang="es-ES" u="sng" dirty="0"/>
          </a:p>
          <a:p>
            <a:pPr lvl="2"/>
            <a:r>
              <a:rPr lang="es-ES" i="1" dirty="0"/>
              <a:t>“Art 333.- Son causales para la remoción del ejecutivo de un gobierno autónomo descentralizado las siguientes: </a:t>
            </a:r>
          </a:p>
          <a:p>
            <a:pPr lvl="2"/>
            <a:r>
              <a:rPr lang="es-ES" i="1" dirty="0"/>
              <a:t>(...)</a:t>
            </a:r>
          </a:p>
          <a:p>
            <a:pPr lvl="2"/>
            <a:r>
              <a:rPr lang="es-ES" i="1" dirty="0"/>
              <a:t>c) Incumplimiento legal y debidamente comprobado de las disposiciones contenidas en este Código, de las ordenanzas o de las resoluciones adoptadas por los órganos normativos de los gobiernos autónomos descentralizados, sin causa justificada</a:t>
            </a:r>
            <a:r>
              <a:rPr lang="es-ES" i="1"/>
              <a:t>; </a:t>
            </a:r>
          </a:p>
          <a:p>
            <a:pPr lvl="2"/>
            <a:endParaRPr lang="es-ES" i="1" dirty="0"/>
          </a:p>
          <a:p>
            <a:pPr lvl="2"/>
            <a:r>
              <a:rPr lang="es-ES" i="1" dirty="0"/>
              <a:t>g) Incumplir con las disposiciones establecidas en la legislación para garantizar el ejercicio del derecho a la participación ciudadana en la gestión del respectivo gobierno autónomo descentralizado”. </a:t>
            </a:r>
          </a:p>
        </p:txBody>
      </p:sp>
    </p:spTree>
    <p:extLst>
      <p:ext uri="{BB962C8B-B14F-4D97-AF65-F5344CB8AC3E}">
        <p14:creationId xmlns:p14="http://schemas.microsoft.com/office/powerpoint/2010/main" val="1350832223"/>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graphicFrame>
        <p:nvGraphicFramePr>
          <p:cNvPr id="10" name="Tabla 9">
            <a:extLst>
              <a:ext uri="{FF2B5EF4-FFF2-40B4-BE49-F238E27FC236}">
                <a16:creationId xmlns:a16="http://schemas.microsoft.com/office/drawing/2014/main" id="{E8E0448A-E819-4E77-B33B-340E396A21AC}"/>
              </a:ext>
            </a:extLst>
          </p:cNvPr>
          <p:cNvGraphicFramePr>
            <a:graphicFrameLocks noGrp="1"/>
          </p:cNvGraphicFramePr>
          <p:nvPr>
            <p:extLst>
              <p:ext uri="{D42A27DB-BD31-4B8C-83A1-F6EECF244321}">
                <p14:modId xmlns:p14="http://schemas.microsoft.com/office/powerpoint/2010/main" val="3737855552"/>
              </p:ext>
            </p:extLst>
          </p:nvPr>
        </p:nvGraphicFramePr>
        <p:xfrm>
          <a:off x="838200" y="1410024"/>
          <a:ext cx="10515600" cy="5294250"/>
        </p:xfrm>
        <a:graphic>
          <a:graphicData uri="http://schemas.openxmlformats.org/drawingml/2006/table">
            <a:tbl>
              <a:tblPr/>
              <a:tblGrid>
                <a:gridCol w="1827768">
                  <a:extLst>
                    <a:ext uri="{9D8B030D-6E8A-4147-A177-3AD203B41FA5}">
                      <a16:colId xmlns:a16="http://schemas.microsoft.com/office/drawing/2014/main" val="659287886"/>
                    </a:ext>
                  </a:extLst>
                </a:gridCol>
                <a:gridCol w="1827768">
                  <a:extLst>
                    <a:ext uri="{9D8B030D-6E8A-4147-A177-3AD203B41FA5}">
                      <a16:colId xmlns:a16="http://schemas.microsoft.com/office/drawing/2014/main" val="3965967359"/>
                    </a:ext>
                  </a:extLst>
                </a:gridCol>
                <a:gridCol w="1703147">
                  <a:extLst>
                    <a:ext uri="{9D8B030D-6E8A-4147-A177-3AD203B41FA5}">
                      <a16:colId xmlns:a16="http://schemas.microsoft.com/office/drawing/2014/main" val="1570185151"/>
                    </a:ext>
                  </a:extLst>
                </a:gridCol>
                <a:gridCol w="2077009">
                  <a:extLst>
                    <a:ext uri="{9D8B030D-6E8A-4147-A177-3AD203B41FA5}">
                      <a16:colId xmlns:a16="http://schemas.microsoft.com/office/drawing/2014/main" val="2073378077"/>
                    </a:ext>
                  </a:extLst>
                </a:gridCol>
                <a:gridCol w="1881177">
                  <a:extLst>
                    <a:ext uri="{9D8B030D-6E8A-4147-A177-3AD203B41FA5}">
                      <a16:colId xmlns:a16="http://schemas.microsoft.com/office/drawing/2014/main" val="101786954"/>
                    </a:ext>
                  </a:extLst>
                </a:gridCol>
                <a:gridCol w="1198731">
                  <a:extLst>
                    <a:ext uri="{9D8B030D-6E8A-4147-A177-3AD203B41FA5}">
                      <a16:colId xmlns:a16="http://schemas.microsoft.com/office/drawing/2014/main" val="417181396"/>
                    </a:ext>
                  </a:extLst>
                </a:gridCol>
              </a:tblGrid>
              <a:tr h="288408">
                <a:tc>
                  <a:txBody>
                    <a:bodyPr/>
                    <a:lstStyle/>
                    <a:p>
                      <a:pPr algn="ctr" fontAlgn="ctr"/>
                      <a:r>
                        <a:rPr lang="en-US" sz="800" b="1" i="0" u="none" strike="noStrike" dirty="0">
                          <a:solidFill>
                            <a:srgbClr val="000000"/>
                          </a:solidFill>
                          <a:effectLst/>
                          <a:latin typeface="Arial" panose="020B0604020202020204" pitchFamily="34" charset="0"/>
                        </a:rPr>
                        <a:t>CAUSAL INVOCADA</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800" b="1" i="0" u="none" strike="noStrike">
                          <a:solidFill>
                            <a:srgbClr val="000000"/>
                          </a:solidFill>
                          <a:effectLst/>
                          <a:latin typeface="Arial" panose="020B0604020202020204" pitchFamily="34" charset="0"/>
                        </a:rPr>
                        <a:t>CARGO</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800" b="1" i="0" u="none" strike="noStrike">
                          <a:solidFill>
                            <a:srgbClr val="000000"/>
                          </a:solidFill>
                          <a:effectLst/>
                          <a:latin typeface="Arial" panose="020B0604020202020204" pitchFamily="34" charset="0"/>
                        </a:rPr>
                        <a:t>DESCARGO</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800" b="1" i="0" u="none" strike="noStrike">
                          <a:solidFill>
                            <a:srgbClr val="000000"/>
                          </a:solidFill>
                          <a:effectLst/>
                          <a:latin typeface="Arial" panose="020B0604020202020204" pitchFamily="34" charset="0"/>
                        </a:rPr>
                        <a:t>ANÁLISIS DE PRUEBAS</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800" b="1" i="0" u="none" strike="noStrike">
                          <a:solidFill>
                            <a:srgbClr val="000000"/>
                          </a:solidFill>
                          <a:effectLst/>
                          <a:latin typeface="Arial" panose="020B0604020202020204" pitchFamily="34" charset="0"/>
                        </a:rPr>
                        <a:t>NORMA INCUMPLIDA</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800" b="1" i="0" u="none" strike="noStrike">
                          <a:solidFill>
                            <a:srgbClr val="000000"/>
                          </a:solidFill>
                          <a:effectLst/>
                          <a:latin typeface="Arial" panose="020B0604020202020204" pitchFamily="34" charset="0"/>
                        </a:rPr>
                        <a:t>RESULTADO </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467007646"/>
                  </a:ext>
                </a:extLst>
              </a:tr>
              <a:tr h="1783854">
                <a:tc>
                  <a:txBody>
                    <a:bodyPr/>
                    <a:lstStyle/>
                    <a:p>
                      <a:pPr algn="l" fontAlgn="ctr"/>
                      <a:r>
                        <a:rPr lang="es-ES" sz="800" b="1" i="0" u="none" strike="noStrike" dirty="0">
                          <a:solidFill>
                            <a:srgbClr val="000000"/>
                          </a:solidFill>
                          <a:effectLst/>
                          <a:latin typeface="Arial" panose="020B0604020202020204" pitchFamily="34" charset="0"/>
                        </a:rPr>
                        <a:t>Art. 333 letra c) del COOTAD: “Incumplimiento legal y debidamente comprobado de las disposiciones contenidas en este Código, de las ordenanzas o de las resoluciones adoptadas por los órganos normativos de los gobiernos autónomos descentralizados, sin causa justificada”</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800" b="0" i="0" u="none" strike="noStrike">
                          <a:solidFill>
                            <a:srgbClr val="000000"/>
                          </a:solidFill>
                          <a:effectLst/>
                          <a:latin typeface="Arial" panose="020B0604020202020204" pitchFamily="34" charset="0"/>
                        </a:rPr>
                        <a:t>Incumplimiento de lo previsto en la disposición transitoria décima tercera de la Ordenanza Metropolitana No. 017-2020, que señala: “Décima Tercera.- La Secretaría de Movilidad, en coordinación con la Empresa responsable de la obra pública, en el plazo de 3 meses, contado a partir de la sanción de la presente ordenanza, presentará ante el Concejo Metropolitano el proyecto del Corredor Labrador - Carapungo y ramal Comité del Pueblo - La Bota, sustentado técnica y financieramente.”</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800" b="0" i="0" u="none" strike="noStrike" dirty="0">
                          <a:solidFill>
                            <a:srgbClr val="000000"/>
                          </a:solidFill>
                          <a:effectLst/>
                          <a:latin typeface="Arial" panose="020B0604020202020204" pitchFamily="34" charset="0"/>
                        </a:rPr>
                        <a:t> 18 de mayo de 2021, remite copia certificada del Informe Técnico No. SM-DMPPM-044-2021, de 8 de marzo de 2021, La obligación recae sobre la Secretaría de Movilidad y la Empresa Pública Metropolitana de Movilidad y Obras Públicas, en una parte y, en otra, en Alcalde Metropolitano.  </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dirty="0">
                          <a:solidFill>
                            <a:srgbClr val="000000"/>
                          </a:solidFill>
                          <a:effectLst/>
                          <a:latin typeface="Arial" panose="020B0604020202020204" pitchFamily="34" charset="0"/>
                        </a:rPr>
                        <a:t> De la documentación de descargo presentada no se evidencia que el Concejo haya conocido en una de sus sesiones, la presentación del “</a:t>
                      </a:r>
                      <a:r>
                        <a:rPr lang="es-ES" sz="800" b="0" i="1" u="none" strike="noStrike" dirty="0">
                          <a:solidFill>
                            <a:srgbClr val="000000"/>
                          </a:solidFill>
                          <a:effectLst/>
                          <a:latin typeface="Arial" panose="020B0604020202020204" pitchFamily="34" charset="0"/>
                        </a:rPr>
                        <a:t>proyecto del Corredor Labrador - Carapungo y ramal Comité del Pueblo - La Bota, sustentado técnica y financieramente”</a:t>
                      </a:r>
                      <a:r>
                        <a:rPr lang="es-ES" sz="800" b="0" i="0" u="none" strike="noStrike" dirty="0">
                          <a:solidFill>
                            <a:srgbClr val="000000"/>
                          </a:solidFill>
                          <a:effectLst/>
                          <a:latin typeface="Arial" panose="020B0604020202020204" pitchFamily="34" charset="0"/>
                        </a:rPr>
                        <a:t>, conforme lo dispone la  Disposición, el Informe Técnico No. SM-DMPPM-044-2021, de 8 de marzo de 2021, anexo al escrito de prueba presentado por el Alcalde Metropolitano, se habría remitido al Cabildo Cívico de Quito.</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dirty="0">
                          <a:solidFill>
                            <a:srgbClr val="000000"/>
                          </a:solidFill>
                          <a:effectLst/>
                          <a:latin typeface="Arial" panose="020B0604020202020204" pitchFamily="34" charset="0"/>
                        </a:rPr>
                        <a:t> es atribución exclusiva del Alcalde Metropolitano disponer las convocatorias a las sesiones ordinarias y extraordinarias del Concejo Metropolitano, formulando el orden del día para el efecto, lo cual ha sido afirmado por la PGE en el oficio No. 01382, de 18 de mayo de 2018 que, en su parte pertinente, señala: </a:t>
                      </a:r>
                      <a:r>
                        <a:rPr lang="es-ES" sz="800" b="0" i="1" u="none" strike="noStrike" dirty="0">
                          <a:solidFill>
                            <a:srgbClr val="000000"/>
                          </a:solidFill>
                          <a:effectLst/>
                          <a:latin typeface="Arial" panose="020B0604020202020204" pitchFamily="34" charset="0"/>
                        </a:rPr>
                        <a:t>“(…) En consecuencia, con relación a su segunda consulta se concluye que, de acuerdo con los artículos 90 letra c), 318 y 319 del COOTAD, la atribución para convocar a sesiones ordinarias o extraordinarias del concejo corresponde al alcalde metropolitano como ejecutivo de ese GAD y en su ausencia, dichas atribuciones corresponden por subrogación legal, al vicealcalde de acuerdo con la letra a) del artículo 92 del mismo Código.”</a:t>
                      </a:r>
                      <a:endParaRPr lang="es-ES" sz="800" b="0" i="0" u="none" strike="noStrike" dirty="0">
                        <a:solidFill>
                          <a:srgbClr val="000000"/>
                        </a:solidFill>
                        <a:effectLst/>
                        <a:latin typeface="Arial" panose="020B0604020202020204" pitchFamily="34" charset="0"/>
                      </a:endParaRP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800" b="0" i="0" u="none" strike="noStrike" dirty="0">
                          <a:solidFill>
                            <a:srgbClr val="000000"/>
                          </a:solidFill>
                          <a:effectLst/>
                          <a:latin typeface="Arial" panose="020B0604020202020204" pitchFamily="34" charset="0"/>
                        </a:rPr>
                        <a:t>NO JUSTIFICÓ, POR LO TANTO ES RESPONSABLE DE ESTE INCUMPLIMIENTO</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1536016"/>
                  </a:ext>
                </a:extLst>
              </a:tr>
              <a:tr h="1940520">
                <a:tc>
                  <a:txBody>
                    <a:bodyPr/>
                    <a:lstStyle/>
                    <a:p>
                      <a:pPr algn="just" fontAlgn="ctr"/>
                      <a:r>
                        <a:rPr lang="es-ES" sz="800" b="0" i="0" u="sng" strike="noStrike">
                          <a:solidFill>
                            <a:srgbClr val="000000"/>
                          </a:solidFill>
                          <a:effectLst/>
                          <a:latin typeface="Arial" panose="020B0604020202020204" pitchFamily="34" charset="0"/>
                        </a:rPr>
                        <a:t>Incumplimientos del literal p) del artículo 90 del COOTAD.</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800" b="0" i="0" u="none" strike="noStrike">
                          <a:solidFill>
                            <a:srgbClr val="000000"/>
                          </a:solidFill>
                          <a:effectLst/>
                          <a:latin typeface="Arial" panose="020B0604020202020204" pitchFamily="34" charset="0"/>
                        </a:rPr>
                        <a:t>Incumplimiento de de lo previsto en la disposición transitoria décima tercera de la Ordenanza Metropolitana No. 017-2020, que señala: “Décima Tercera.- La Secretaría de Movilidad, en coordinación con la Empresa responsable de la obra pública, en el plazo de 3 meses, contado a partir de la sanción de la presente ordenanza, presentará ante el Concejo Metropolitano el proyecto del Corredor Labrador - Carapungo y ramal Comité del Pueblo - La Bota, sustentado técnica y financieramente.”</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a:solidFill>
                            <a:srgbClr val="000000"/>
                          </a:solidFill>
                          <a:effectLst/>
                          <a:latin typeface="Arial" panose="020B0604020202020204" pitchFamily="34" charset="0"/>
                        </a:rPr>
                        <a:t>El Alcalde Metropolitano habría puesto en conocimiento del Concejo la Resolución No. A 060, en la Sesión Ordinaria No. 092, en el tratamiento del orden del día tenía previsto como punto IV: “</a:t>
                      </a:r>
                      <a:r>
                        <a:rPr lang="es-ES" sz="800" b="0" i="1" u="none" strike="noStrike">
                          <a:solidFill>
                            <a:srgbClr val="000000"/>
                          </a:solidFill>
                          <a:effectLst/>
                          <a:latin typeface="Arial" panose="020B0604020202020204" pitchFamily="34" charset="0"/>
                        </a:rPr>
                        <a:t>Rendición de cuentas del Alcalde Metropolitano sobre las medidas de carácter urgente y transitorio adoptadas mediante Resolución No. A-060 de 09 de septiembre de 2020, a fin de cumplir lo establecido en la letra p) del artículo 90 del Código Orgánico de Organización Territorial, Autonomía y Descentralización.”</a:t>
                      </a:r>
                      <a:r>
                        <a:rPr lang="es-ES" sz="800" b="0" i="0" u="none" strike="noStrike">
                          <a:solidFill>
                            <a:srgbClr val="000000"/>
                          </a:solidFill>
                          <a:effectLst/>
                          <a:latin typeface="Arial" panose="020B0604020202020204" pitchFamily="34" charset="0"/>
                        </a:rPr>
                        <a:t> En esa sesión  ni en lo posterioridad a ella, el Concejo Metropolitano habría emitido un acto normativo que ratifique las disposiciones de la Resolución de Alcaldía No. 060.</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a:solidFill>
                            <a:srgbClr val="000000"/>
                          </a:solidFill>
                          <a:effectLst/>
                          <a:latin typeface="Arial" panose="020B0604020202020204" pitchFamily="34" charset="0"/>
                        </a:rPr>
                        <a:t>Aunque el Alcalde ha dicho que rindió cuentas al Concejo respecto de las medidas adoptadas en la Resolución A-60, del acta de la sesión ordinaria No. 92 del Concejo, celebrada el 15 de septiembre de 2020  se evidencia del acta indicada que la sesión se clausuró por falta de quorum reglamentario, debido a la salida de varios concejales de la sesión, por lo tanto no se ratificaron las medidas emitidas por el alcalde de Quito. </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800" b="0" i="0" u="none" strike="noStrike">
                          <a:solidFill>
                            <a:srgbClr val="000000"/>
                          </a:solidFill>
                          <a:effectLst/>
                          <a:latin typeface="Arial" panose="020B0604020202020204" pitchFamily="34" charset="0"/>
                        </a:rPr>
                        <a:t>artículo 90, letra p) del COOTAD, toda vez que en el contexto de la pandemia del COVID-19, a través de Resolución No. A 060 de 9 de septiembre de 2020, adoptó medidas que correspondían al órgano legislativo local, poniéndolas a su consideración, pero sin que hayan sido ratificadas por el Concejo Metropolitano de Quito,  adecuándose dicha actuación a lo establecido en la causal c) del artículo 333 del COOTAD. </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800" b="0" i="0" u="none" strike="noStrike" dirty="0">
                          <a:solidFill>
                            <a:srgbClr val="000000"/>
                          </a:solidFill>
                          <a:effectLst/>
                          <a:latin typeface="Arial" panose="020B0604020202020204" pitchFamily="34" charset="0"/>
                        </a:rPr>
                        <a:t>NO JUSTIFICÓ, POR LO TANTO ES RESPONSABLE DE ESTE INCUMPLIMIENTO</a:t>
                      </a:r>
                    </a:p>
                  </a:txBody>
                  <a:tcPr marL="3561" marR="3561" marT="35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4739882"/>
                  </a:ext>
                </a:extLst>
              </a:tr>
            </a:tbl>
          </a:graphicData>
        </a:graphic>
      </p:graphicFrame>
    </p:spTree>
    <p:extLst>
      <p:ext uri="{BB962C8B-B14F-4D97-AF65-F5344CB8AC3E}">
        <p14:creationId xmlns:p14="http://schemas.microsoft.com/office/powerpoint/2010/main" val="2295062732"/>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graphicFrame>
        <p:nvGraphicFramePr>
          <p:cNvPr id="7" name="Tabla 6">
            <a:extLst>
              <a:ext uri="{FF2B5EF4-FFF2-40B4-BE49-F238E27FC236}">
                <a16:creationId xmlns:a16="http://schemas.microsoft.com/office/drawing/2014/main" id="{2A966122-8A26-403A-9666-08128EB42C17}"/>
              </a:ext>
            </a:extLst>
          </p:cNvPr>
          <p:cNvGraphicFramePr>
            <a:graphicFrameLocks noGrp="1"/>
          </p:cNvGraphicFramePr>
          <p:nvPr>
            <p:extLst>
              <p:ext uri="{D42A27DB-BD31-4B8C-83A1-F6EECF244321}">
                <p14:modId xmlns:p14="http://schemas.microsoft.com/office/powerpoint/2010/main" val="3235196495"/>
              </p:ext>
            </p:extLst>
          </p:nvPr>
        </p:nvGraphicFramePr>
        <p:xfrm>
          <a:off x="527481" y="1588375"/>
          <a:ext cx="11279781" cy="4146600"/>
        </p:xfrm>
        <a:graphic>
          <a:graphicData uri="http://schemas.openxmlformats.org/drawingml/2006/table">
            <a:tbl>
              <a:tblPr/>
              <a:tblGrid>
                <a:gridCol w="1932242">
                  <a:extLst>
                    <a:ext uri="{9D8B030D-6E8A-4147-A177-3AD203B41FA5}">
                      <a16:colId xmlns:a16="http://schemas.microsoft.com/office/drawing/2014/main" val="2796254759"/>
                    </a:ext>
                  </a:extLst>
                </a:gridCol>
                <a:gridCol w="1932242">
                  <a:extLst>
                    <a:ext uri="{9D8B030D-6E8A-4147-A177-3AD203B41FA5}">
                      <a16:colId xmlns:a16="http://schemas.microsoft.com/office/drawing/2014/main" val="585406761"/>
                    </a:ext>
                  </a:extLst>
                </a:gridCol>
                <a:gridCol w="1963611">
                  <a:extLst>
                    <a:ext uri="{9D8B030D-6E8A-4147-A177-3AD203B41FA5}">
                      <a16:colId xmlns:a16="http://schemas.microsoft.com/office/drawing/2014/main" val="3215789927"/>
                    </a:ext>
                  </a:extLst>
                </a:gridCol>
                <a:gridCol w="2195730">
                  <a:extLst>
                    <a:ext uri="{9D8B030D-6E8A-4147-A177-3AD203B41FA5}">
                      <a16:colId xmlns:a16="http://schemas.microsoft.com/office/drawing/2014/main" val="4292568367"/>
                    </a:ext>
                  </a:extLst>
                </a:gridCol>
                <a:gridCol w="1988705">
                  <a:extLst>
                    <a:ext uri="{9D8B030D-6E8A-4147-A177-3AD203B41FA5}">
                      <a16:colId xmlns:a16="http://schemas.microsoft.com/office/drawing/2014/main" val="3797661959"/>
                    </a:ext>
                  </a:extLst>
                </a:gridCol>
                <a:gridCol w="1267251">
                  <a:extLst>
                    <a:ext uri="{9D8B030D-6E8A-4147-A177-3AD203B41FA5}">
                      <a16:colId xmlns:a16="http://schemas.microsoft.com/office/drawing/2014/main" val="1439016545"/>
                    </a:ext>
                  </a:extLst>
                </a:gridCol>
              </a:tblGrid>
              <a:tr h="445637">
                <a:tc>
                  <a:txBody>
                    <a:bodyPr/>
                    <a:lstStyle/>
                    <a:p>
                      <a:pPr algn="ctr" fontAlgn="ctr"/>
                      <a:r>
                        <a:rPr lang="en-US" sz="900" b="1" i="0" u="none" strike="noStrike" dirty="0">
                          <a:solidFill>
                            <a:srgbClr val="000000"/>
                          </a:solidFill>
                          <a:effectLst/>
                          <a:latin typeface="Arial" panose="020B0604020202020204" pitchFamily="34" charset="0"/>
                        </a:rPr>
                        <a:t>CAUSAL INVOCADA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DESCARGO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ANÁLISIS DE PRUEBAS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NORMA INCUMPLIDA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RESULTADO </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2834473389"/>
                  </a:ext>
                </a:extLst>
              </a:tr>
              <a:tr h="3700963">
                <a:tc>
                  <a:txBody>
                    <a:bodyPr/>
                    <a:lstStyle/>
                    <a:p>
                      <a:pPr algn="ctr" fontAlgn="ctr"/>
                      <a:r>
                        <a:rPr lang="es-ES" sz="900" b="0" i="0" u="sng" strike="noStrike">
                          <a:solidFill>
                            <a:srgbClr val="000000"/>
                          </a:solidFill>
                          <a:effectLst/>
                          <a:latin typeface="Arial" panose="020B0604020202020204" pitchFamily="34" charset="0"/>
                        </a:rPr>
                        <a:t>Sobre los presuntos incumplimientos de disposiciones transitorias de ordenanzas y resoluciones.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Arial" panose="020B0604020202020204" pitchFamily="34" charset="0"/>
                        </a:rPr>
                        <a:t>Sobre el incumplimiento de la Resolución de Concejo No. C 013-2020.-</a:t>
                      </a:r>
                      <a:r>
                        <a:rPr lang="es-ES" sz="900" b="0" i="0" u="none" strike="noStrike" dirty="0">
                          <a:solidFill>
                            <a:srgbClr val="000000"/>
                          </a:solidFill>
                          <a:effectLst/>
                          <a:latin typeface="Arial" panose="020B0604020202020204" pitchFamily="34" charset="0"/>
                        </a:rPr>
                        <a:t> </a:t>
                      </a:r>
                      <a:r>
                        <a:rPr lang="es-ES" sz="900" b="0" i="1" u="none" strike="noStrike" dirty="0">
                          <a:solidFill>
                            <a:srgbClr val="000000"/>
                          </a:solidFill>
                          <a:effectLst/>
                          <a:latin typeface="Arial" panose="020B0604020202020204" pitchFamily="34" charset="0"/>
                        </a:rPr>
                        <a:t>“Artículo Único.- Solicitar al señor Alcalde del Distrito Metropolitano de Quito, se incluya en el orden del día de la siguiente sesión del Concejo Metropolitano, el informe y presentación del Gerente General de la Empresa Pública Metropolitana de Movilidad y Obras Públicas, respecto al oficio Nro. GADDMQ-DC-FME-2020-0209-O, relativo a las acciones ejecutadas en el plan de repavimentación integral de la ciudad, incluyendo planillas y un detalle de facturas de los subcontratistas de los contratos citados en el oficio referido; y, el informe y presentación de la Supervisora de la Agencia Metropolitana de Control, respecto a las acciones ejecutadas referente a la publicidad exterior en el Distrito Metropolitano de Quito.”</a:t>
                      </a:r>
                      <a:endParaRPr lang="es-ES" sz="900" b="1" i="0" u="none" strike="noStrike" dirty="0">
                        <a:solidFill>
                          <a:srgbClr val="000000"/>
                        </a:solidFill>
                        <a:effectLst/>
                        <a:latin typeface="Arial" panose="020B0604020202020204" pitchFamily="34" charset="0"/>
                      </a:endParaRP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incorpora al expediente la copia certificada del oficio No. GADDMQ-SGCM-2021-1882-O, de 19 de mayo de 2021, emitido por la Secretaría del Concejo donde hace una narración cronológica de lo sucedido con el cumplimiento de la Resolución No. C 013-2021, señalando que se convocó a la Sesión Ordinaria No. 058, de 17 de marzo de 2021, mediante el oficio No. GADDMQ-SGCM-2020-1151-O, de 13 de marzo de 2021, pero esta se canceló a través de oficio No. GADDMQ-SGCM-2020-1156-O, de 15 de marzo de 2021, señalando entre otros motivos, que “</a:t>
                      </a:r>
                      <a:r>
                        <a:rPr lang="es-ES" sz="900" b="0" i="1" u="none" strike="noStrike" dirty="0">
                          <a:solidFill>
                            <a:srgbClr val="000000"/>
                          </a:solidFill>
                          <a:effectLst/>
                          <a:latin typeface="Arial" panose="020B0604020202020204" pitchFamily="34" charset="0"/>
                        </a:rPr>
                        <a:t>el Comité de Operaciones de Emergencia (COE), de acuerdo a la valoración de las diferentes acciones para evitar la propagación del COVID-19, y conforme las medidas anunciadas por el Vicepresidente de la República, Otto </a:t>
                      </a:r>
                      <a:r>
                        <a:rPr lang="es-ES" sz="900" b="0" i="1" u="none" strike="noStrike" dirty="0" err="1">
                          <a:solidFill>
                            <a:srgbClr val="000000"/>
                          </a:solidFill>
                          <a:effectLst/>
                          <a:latin typeface="Arial" panose="020B0604020202020204" pitchFamily="34" charset="0"/>
                        </a:rPr>
                        <a:t>Sonnenholzner</a:t>
                      </a:r>
                      <a:r>
                        <a:rPr lang="es-ES" sz="900" b="0" i="1" u="none" strike="noStrike" dirty="0">
                          <a:solidFill>
                            <a:srgbClr val="000000"/>
                          </a:solidFill>
                          <a:effectLst/>
                          <a:latin typeface="Arial" panose="020B0604020202020204" pitchFamily="34" charset="0"/>
                        </a:rPr>
                        <a:t>, se indicó que se prohíbe todo espectáculo público cuyo aforo supere las 30 personas.</a:t>
                      </a:r>
                      <a:r>
                        <a:rPr lang="es-ES" sz="900" b="0" i="0" u="none" strike="noStrike" dirty="0">
                          <a:solidFill>
                            <a:srgbClr val="000000"/>
                          </a:solidFill>
                          <a:effectLst/>
                          <a:latin typeface="Arial" panose="020B0604020202020204" pitchFamily="34" charset="0"/>
                        </a:rPr>
                        <a:t>”</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La Resolución del Concejo No. C013-2020, era dar tratamiento a los puntos requeridos en dicha resolución lo cual no se dio cumplimiento,  debido a la emergencia sanitaria, y tampoco se pudo cumplir con posterioridad, debido a que el Alcalde Metropolitano, Dr. Jorge Yunda Machado, en ejercicio de sus atribuciones previstas en los artículos 90 letra c), 318 y 319 del COOTAD, no dispuso el tratamiento de este asunto en una sesión posterior.</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Artículos 90 letra c), 318 y 319 del COOTAD</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NO JUSTIFICÓ, POR LO TANTO ES RESPONSABLE DE ESTE INCUMPLIMIENTO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021243"/>
                  </a:ext>
                </a:extLst>
              </a:tr>
            </a:tbl>
          </a:graphicData>
        </a:graphic>
      </p:graphicFrame>
    </p:spTree>
    <p:extLst>
      <p:ext uri="{BB962C8B-B14F-4D97-AF65-F5344CB8AC3E}">
        <p14:creationId xmlns:p14="http://schemas.microsoft.com/office/powerpoint/2010/main" val="2699129347"/>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graphicFrame>
        <p:nvGraphicFramePr>
          <p:cNvPr id="7" name="Tabla 6">
            <a:extLst>
              <a:ext uri="{FF2B5EF4-FFF2-40B4-BE49-F238E27FC236}">
                <a16:creationId xmlns:a16="http://schemas.microsoft.com/office/drawing/2014/main" id="{1ABD69F3-F244-4155-9C58-0E0ADC960D76}"/>
              </a:ext>
            </a:extLst>
          </p:cNvPr>
          <p:cNvGraphicFramePr>
            <a:graphicFrameLocks noGrp="1"/>
          </p:cNvGraphicFramePr>
          <p:nvPr>
            <p:extLst>
              <p:ext uri="{D42A27DB-BD31-4B8C-83A1-F6EECF244321}">
                <p14:modId xmlns:p14="http://schemas.microsoft.com/office/powerpoint/2010/main" val="2034565246"/>
              </p:ext>
            </p:extLst>
          </p:nvPr>
        </p:nvGraphicFramePr>
        <p:xfrm>
          <a:off x="678402" y="1629987"/>
          <a:ext cx="11226553" cy="4593182"/>
        </p:xfrm>
        <a:graphic>
          <a:graphicData uri="http://schemas.openxmlformats.org/drawingml/2006/table">
            <a:tbl>
              <a:tblPr/>
              <a:tblGrid>
                <a:gridCol w="1923124">
                  <a:extLst>
                    <a:ext uri="{9D8B030D-6E8A-4147-A177-3AD203B41FA5}">
                      <a16:colId xmlns:a16="http://schemas.microsoft.com/office/drawing/2014/main" val="2743227011"/>
                    </a:ext>
                  </a:extLst>
                </a:gridCol>
                <a:gridCol w="1923124">
                  <a:extLst>
                    <a:ext uri="{9D8B030D-6E8A-4147-A177-3AD203B41FA5}">
                      <a16:colId xmlns:a16="http://schemas.microsoft.com/office/drawing/2014/main" val="2425929609"/>
                    </a:ext>
                  </a:extLst>
                </a:gridCol>
                <a:gridCol w="1954345">
                  <a:extLst>
                    <a:ext uri="{9D8B030D-6E8A-4147-A177-3AD203B41FA5}">
                      <a16:colId xmlns:a16="http://schemas.microsoft.com/office/drawing/2014/main" val="2850043984"/>
                    </a:ext>
                  </a:extLst>
                </a:gridCol>
                <a:gridCol w="2185369">
                  <a:extLst>
                    <a:ext uri="{9D8B030D-6E8A-4147-A177-3AD203B41FA5}">
                      <a16:colId xmlns:a16="http://schemas.microsoft.com/office/drawing/2014/main" val="1374616429"/>
                    </a:ext>
                  </a:extLst>
                </a:gridCol>
                <a:gridCol w="1979320">
                  <a:extLst>
                    <a:ext uri="{9D8B030D-6E8A-4147-A177-3AD203B41FA5}">
                      <a16:colId xmlns:a16="http://schemas.microsoft.com/office/drawing/2014/main" val="2776951081"/>
                    </a:ext>
                  </a:extLst>
                </a:gridCol>
                <a:gridCol w="1261271">
                  <a:extLst>
                    <a:ext uri="{9D8B030D-6E8A-4147-A177-3AD203B41FA5}">
                      <a16:colId xmlns:a16="http://schemas.microsoft.com/office/drawing/2014/main" val="2021924263"/>
                    </a:ext>
                  </a:extLst>
                </a:gridCol>
              </a:tblGrid>
              <a:tr h="612033">
                <a:tc>
                  <a:txBody>
                    <a:bodyPr/>
                    <a:lstStyle/>
                    <a:p>
                      <a:pPr algn="ctr" fontAlgn="ctr"/>
                      <a:r>
                        <a:rPr lang="en-US" sz="900" b="1" i="0" u="none" strike="noStrike" dirty="0">
                          <a:solidFill>
                            <a:srgbClr val="000000"/>
                          </a:solidFill>
                          <a:effectLst/>
                          <a:latin typeface="Arial" panose="020B0604020202020204" pitchFamily="34" charset="0"/>
                        </a:rPr>
                        <a:t>CAUSAL INVOCADA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DESCARGO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ANÁLISIS DE PRUEBAS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NORMA INCUMPLIDA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RESULTADO </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3420304701"/>
                  </a:ext>
                </a:extLst>
              </a:tr>
              <a:tr h="3537342">
                <a:tc>
                  <a:txBody>
                    <a:bodyPr/>
                    <a:lstStyle/>
                    <a:p>
                      <a:pPr algn="ctr" fontAlgn="ctr"/>
                      <a:r>
                        <a:rPr lang="es-ES" sz="900" b="0" i="0" u="sng" strike="noStrike">
                          <a:solidFill>
                            <a:srgbClr val="000000"/>
                          </a:solidFill>
                          <a:effectLst/>
                          <a:latin typeface="Arial" panose="020B0604020202020204" pitchFamily="34" charset="0"/>
                        </a:rPr>
                        <a:t>Sobre los presuntos incumplimientos de disposiciones transitorias de ordenanzas y resoluciones.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es-ES" sz="900" b="1" i="0" u="none" strike="noStrike" dirty="0">
                          <a:solidFill>
                            <a:srgbClr val="000000"/>
                          </a:solidFill>
                          <a:effectLst/>
                          <a:latin typeface="Arial" panose="020B0604020202020204" pitchFamily="34" charset="0"/>
                        </a:rPr>
                        <a:t>Sobre el incumplimiento de la Resolución de Concejo No. C 035-2020.-</a:t>
                      </a:r>
                      <a:r>
                        <a:rPr lang="es-ES" sz="900" b="0" i="0" u="none" strike="noStrike" dirty="0">
                          <a:solidFill>
                            <a:srgbClr val="000000"/>
                          </a:solidFill>
                          <a:effectLst/>
                          <a:latin typeface="Arial" panose="020B0604020202020204" pitchFamily="34" charset="0"/>
                        </a:rPr>
                        <a:t> ha incurrido en incumplimiento de la Resolución del Concejo No. C 035-2020, de 23 de junio de 2020, en sus artículos 3, 4 y disposiciones transitorias primera, tercera y cuarta, que señalan: “Artículo 3.- Solicitar al Alcalde Metropolitano que disponga al órgano competente de la Municipalidad que diseñe mecanismos de control y estrategias para prevenir la corrupción y detectar irregularidades en los procedimientos precontractuales, contractuales y de ejecución en el Municipio del Distrito Metropolitano de Quito, Empresas, Fundaciones y Entidades Adscritas.   Artículo 4.- Solicitar al Alcalde Metropolitano que disponga al órgano competente de la Municipalidad que establezca mecanismos para que la ciudadanía, funcionarios y servidores puedan denunciar posibles actos de corrupción en el Municipio del DMQ, sus Empresas, Fundaciones y Entidades Adscritas.</a:t>
                      </a:r>
                      <a:endParaRPr lang="es-ES" sz="900" b="1" i="0" u="none" strike="noStrike" dirty="0">
                        <a:solidFill>
                          <a:srgbClr val="000000"/>
                        </a:solidFill>
                        <a:effectLst/>
                        <a:latin typeface="Arial" panose="020B0604020202020204" pitchFamily="34" charset="0"/>
                      </a:endParaRPr>
                    </a:p>
                  </a:txBody>
                  <a:tcPr marL="3509" marR="3509" marT="35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es-ES" sz="900" b="0" i="0" u="none" strike="noStrike" dirty="0">
                          <a:solidFill>
                            <a:srgbClr val="000000"/>
                          </a:solidFill>
                          <a:effectLst/>
                          <a:latin typeface="Arial" panose="020B0604020202020204" pitchFamily="34" charset="0"/>
                        </a:rPr>
                        <a:t>El alcalde ha señalado que se deben considerar las acciones que, desde el inicio de la pandemia y personalmente, adoptó para prevenir actos de corrupción y detectar irregularidades en procedimientos de contratación pública.</a:t>
                      </a:r>
                      <a:br>
                        <a:rPr lang="es-ES" sz="900" b="0" i="0" u="none" strike="noStrike" dirty="0">
                          <a:solidFill>
                            <a:srgbClr val="000000"/>
                          </a:solidFill>
                          <a:effectLst/>
                          <a:latin typeface="Arial" panose="020B0604020202020204" pitchFamily="34" charset="0"/>
                        </a:rPr>
                      </a:br>
                      <a:r>
                        <a:rPr lang="es-ES" sz="900" b="0" i="0" u="none" strike="noStrike" dirty="0">
                          <a:solidFill>
                            <a:srgbClr val="000000"/>
                          </a:solidFill>
                          <a:effectLst/>
                          <a:latin typeface="Arial" panose="020B0604020202020204" pitchFamily="34" charset="0"/>
                        </a:rPr>
                        <a:t>(…) En lo demás, las disposiciones que se alegan incumplidas de la resolución No. C035-2020, se dirigen a órganos concretos de la Municipalidad. La disposición transitoria primera, prevé que la Secretaría de Planificación, presente una política anticorrupción ante el Concejo. La disposición transitoria tercera, prevé que la Comisión de Metropolitana de Lucha Contra la Corrupción (en adelante, "Quito Honesto"), presente mecanismos de control y prevención de corrupción en procedimientos de contratación pública. La disposición transitoria cuarta, prevé que la Administración General, en coordinación con la Secretaría de Planificación, pongan en operación mecanismos para que ciudadanía denuncie posibles actos de corrupción en el GAD DMQ;”</a:t>
                      </a:r>
                    </a:p>
                  </a:txBody>
                  <a:tcPr marL="3509" marR="3509" marT="35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auto"/>
                      <a:r>
                        <a:rPr lang="es-ES" sz="900" b="0" i="0" u="none" strike="noStrike" dirty="0">
                          <a:solidFill>
                            <a:srgbClr val="000000"/>
                          </a:solidFill>
                          <a:effectLst/>
                          <a:latin typeface="Arial" panose="020B0604020202020204" pitchFamily="34" charset="0"/>
                        </a:rPr>
                        <a:t>No se verifica el cumplimiento de la disposición transitoria primera, pues el Alcalde Metropolitano, no ha incorporado en el orden del día de una sesión ordinaria o extraordinaria del Concejo, la presentación de la Secretaría de Planificación de la política anticorrupción, en el plazo definido a esto es, tres meses a partir del 23 de junio de 2020.</a:t>
                      </a:r>
                      <a:br>
                        <a:rPr lang="es-ES" sz="900" b="0" i="0" u="none" strike="noStrike" dirty="0">
                          <a:solidFill>
                            <a:srgbClr val="000000"/>
                          </a:solidFill>
                          <a:effectLst/>
                          <a:latin typeface="Arial" panose="020B0604020202020204" pitchFamily="34" charset="0"/>
                        </a:rPr>
                      </a:br>
                      <a:br>
                        <a:rPr lang="es-ES" sz="900" b="0" i="0" u="none" strike="noStrike" dirty="0">
                          <a:solidFill>
                            <a:srgbClr val="000000"/>
                          </a:solidFill>
                          <a:effectLst/>
                          <a:latin typeface="Arial" panose="020B0604020202020204" pitchFamily="34" charset="0"/>
                        </a:rPr>
                      </a:br>
                      <a:r>
                        <a:rPr lang="es-ES" sz="900" b="0" i="0" u="none" strike="noStrike" dirty="0">
                          <a:solidFill>
                            <a:srgbClr val="000000"/>
                          </a:solidFill>
                          <a:effectLst/>
                          <a:latin typeface="Arial" panose="020B0604020202020204" pitchFamily="34" charset="0"/>
                        </a:rPr>
                        <a:t>De las pruebas presentadas por las partes, se deduce que el Alcalde Metropolitano habría incumplido en la disposición transitoria primera de la Resolución No. C 035-2020 del Concejo, al no haber convocado al Concejo Metropolitano de conformidad con los artículos 90 letra c), 318 y 319 del COOTAD, para la presentación de la política anticorrupción en el plazo definido en la referida resolución, con lo cual ha incurrido en causal de remoción según lo previsto en la letra c) del artículo 333 del COOTAD.</a:t>
                      </a:r>
                      <a:br>
                        <a:rPr lang="es-ES" sz="900" b="0" i="0" u="none" strike="noStrike" dirty="0">
                          <a:solidFill>
                            <a:srgbClr val="000000"/>
                          </a:solidFill>
                          <a:effectLst/>
                          <a:latin typeface="Arial" panose="020B0604020202020204" pitchFamily="34" charset="0"/>
                        </a:rPr>
                      </a:br>
                      <a:endParaRPr lang="es-ES" sz="900" b="0" i="0" u="none" strike="noStrike" dirty="0">
                        <a:solidFill>
                          <a:srgbClr val="000000"/>
                        </a:solidFill>
                        <a:effectLst/>
                        <a:latin typeface="Arial" panose="020B0604020202020204" pitchFamily="34" charset="0"/>
                      </a:endParaRPr>
                    </a:p>
                  </a:txBody>
                  <a:tcPr marL="3509" marR="3509" marT="35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Artículos 90 letra c), 318 y 319 del COOTAD</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NO JUSTIFICÓ, POR LO TANTO ES RESPONSABLE DE ESTE INCUMPLIMIENTO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259270"/>
                  </a:ext>
                </a:extLst>
              </a:tr>
            </a:tbl>
          </a:graphicData>
        </a:graphic>
      </p:graphicFrame>
    </p:spTree>
    <p:extLst>
      <p:ext uri="{BB962C8B-B14F-4D97-AF65-F5344CB8AC3E}">
        <p14:creationId xmlns:p14="http://schemas.microsoft.com/office/powerpoint/2010/main" val="2835188536"/>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DD082B7-E376-4827-828D-86F9AD71F8BD}"/>
              </a:ext>
            </a:extLst>
          </p:cNvPr>
          <p:cNvPicPr>
            <a:picLocks noChangeAspect="1"/>
          </p:cNvPicPr>
          <p:nvPr/>
        </p:nvPicPr>
        <p:blipFill>
          <a:blip r:embed="rId2"/>
          <a:stretch>
            <a:fillRect/>
          </a:stretch>
        </p:blipFill>
        <p:spPr>
          <a:xfrm>
            <a:off x="9052487" y="214855"/>
            <a:ext cx="2754775" cy="1284790"/>
          </a:xfrm>
          <a:prstGeom prst="rect">
            <a:avLst/>
          </a:prstGeom>
        </p:spPr>
      </p:pic>
      <p:graphicFrame>
        <p:nvGraphicFramePr>
          <p:cNvPr id="6" name="Tabla 5">
            <a:extLst>
              <a:ext uri="{FF2B5EF4-FFF2-40B4-BE49-F238E27FC236}">
                <a16:creationId xmlns:a16="http://schemas.microsoft.com/office/drawing/2014/main" id="{90207D98-6FEF-4E37-9869-93569195EE3A}"/>
              </a:ext>
            </a:extLst>
          </p:cNvPr>
          <p:cNvGraphicFramePr>
            <a:graphicFrameLocks noGrp="1"/>
          </p:cNvGraphicFramePr>
          <p:nvPr>
            <p:extLst>
              <p:ext uri="{D42A27DB-BD31-4B8C-83A1-F6EECF244321}">
                <p14:modId xmlns:p14="http://schemas.microsoft.com/office/powerpoint/2010/main" val="1313823181"/>
              </p:ext>
            </p:extLst>
          </p:nvPr>
        </p:nvGraphicFramePr>
        <p:xfrm>
          <a:off x="838200" y="1588555"/>
          <a:ext cx="11111145" cy="4431223"/>
        </p:xfrm>
        <a:graphic>
          <a:graphicData uri="http://schemas.openxmlformats.org/drawingml/2006/table">
            <a:tbl>
              <a:tblPr/>
              <a:tblGrid>
                <a:gridCol w="1903355">
                  <a:extLst>
                    <a:ext uri="{9D8B030D-6E8A-4147-A177-3AD203B41FA5}">
                      <a16:colId xmlns:a16="http://schemas.microsoft.com/office/drawing/2014/main" val="99352617"/>
                    </a:ext>
                  </a:extLst>
                </a:gridCol>
                <a:gridCol w="1903355">
                  <a:extLst>
                    <a:ext uri="{9D8B030D-6E8A-4147-A177-3AD203B41FA5}">
                      <a16:colId xmlns:a16="http://schemas.microsoft.com/office/drawing/2014/main" val="1331928467"/>
                    </a:ext>
                  </a:extLst>
                </a:gridCol>
                <a:gridCol w="1934254">
                  <a:extLst>
                    <a:ext uri="{9D8B030D-6E8A-4147-A177-3AD203B41FA5}">
                      <a16:colId xmlns:a16="http://schemas.microsoft.com/office/drawing/2014/main" val="1966990813"/>
                    </a:ext>
                  </a:extLst>
                </a:gridCol>
                <a:gridCol w="2162903">
                  <a:extLst>
                    <a:ext uri="{9D8B030D-6E8A-4147-A177-3AD203B41FA5}">
                      <a16:colId xmlns:a16="http://schemas.microsoft.com/office/drawing/2014/main" val="4157401868"/>
                    </a:ext>
                  </a:extLst>
                </a:gridCol>
                <a:gridCol w="1958973">
                  <a:extLst>
                    <a:ext uri="{9D8B030D-6E8A-4147-A177-3AD203B41FA5}">
                      <a16:colId xmlns:a16="http://schemas.microsoft.com/office/drawing/2014/main" val="589590836"/>
                    </a:ext>
                  </a:extLst>
                </a:gridCol>
                <a:gridCol w="1248305">
                  <a:extLst>
                    <a:ext uri="{9D8B030D-6E8A-4147-A177-3AD203B41FA5}">
                      <a16:colId xmlns:a16="http://schemas.microsoft.com/office/drawing/2014/main" val="918980906"/>
                    </a:ext>
                  </a:extLst>
                </a:gridCol>
              </a:tblGrid>
              <a:tr h="724394">
                <a:tc>
                  <a:txBody>
                    <a:bodyPr/>
                    <a:lstStyle/>
                    <a:p>
                      <a:pPr algn="ctr" fontAlgn="ctr"/>
                      <a:r>
                        <a:rPr lang="en-US" sz="900" b="1" i="0" u="none" strike="noStrike" dirty="0">
                          <a:solidFill>
                            <a:srgbClr val="000000"/>
                          </a:solidFill>
                          <a:effectLst/>
                          <a:latin typeface="Arial" panose="020B0604020202020204" pitchFamily="34" charset="0"/>
                        </a:rPr>
                        <a:t>CAUSAL INVOCADA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DESCARGO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ANÁLISIS DE PRUEBAS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NORMA INCUMPLIDA</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1" i="0" u="none" strike="noStrike">
                          <a:solidFill>
                            <a:srgbClr val="000000"/>
                          </a:solidFill>
                          <a:effectLst/>
                          <a:latin typeface="Arial" panose="020B0604020202020204" pitchFamily="34" charset="0"/>
                        </a:rPr>
                        <a:t>RESULTADO </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2712446209"/>
                  </a:ext>
                </a:extLst>
              </a:tr>
              <a:tr h="3493047">
                <a:tc>
                  <a:txBody>
                    <a:bodyPr/>
                    <a:lstStyle/>
                    <a:p>
                      <a:pPr algn="ctr" fontAlgn="ctr"/>
                      <a:r>
                        <a:rPr lang="es-ES" sz="900" b="0" i="0" u="sng" strike="noStrike">
                          <a:solidFill>
                            <a:srgbClr val="000000"/>
                          </a:solidFill>
                          <a:effectLst/>
                          <a:latin typeface="Arial" panose="020B0604020202020204" pitchFamily="34" charset="0"/>
                        </a:rPr>
                        <a:t>Sobre los presuntos incumplimientos de disposiciones transitorias de ordenanzas y resoluciones.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1" i="0" u="none" strike="noStrike" dirty="0">
                          <a:solidFill>
                            <a:srgbClr val="000000"/>
                          </a:solidFill>
                          <a:effectLst/>
                          <a:latin typeface="Arial" panose="020B0604020202020204" pitchFamily="34" charset="0"/>
                        </a:rPr>
                        <a:t>Sobre los presuntos incumplimientos relacionados al Directorio de la Empresa Pública Metropolitana Metro de Quito.- </a:t>
                      </a:r>
                      <a:r>
                        <a:rPr lang="es-ES" sz="900" b="0" i="0" u="none" strike="noStrike" dirty="0">
                          <a:solidFill>
                            <a:srgbClr val="000000"/>
                          </a:solidFill>
                          <a:effectLst/>
                          <a:latin typeface="Arial" panose="020B0604020202020204" pitchFamily="34" charset="0"/>
                        </a:rPr>
                        <a:t>Le correspondía al Alcalde Metropolitano, en su calidad de Presidente del Directorio de la Empresa Pública Metropolitana Metro de Quito, “convocar y presidir las sesiones del Directorio y suscribir las actas conjuntamente con el (la) Secretario (a) General.” El  Alcalde ha incumplido la disposición contenida en el artículo I.2.79 del Código Municipal para el Distrito Metropolitano de Quito que manda que las sesiones ordinarias de los directorios de las empresas públicas metropolitanas se realicen de manera mensual; así como también lo dispuesto en el artículo I.2.76 </a:t>
                      </a:r>
                      <a:r>
                        <a:rPr lang="es-ES" sz="900" b="0" i="0" u="none" strike="noStrike" dirty="0" err="1">
                          <a:solidFill>
                            <a:srgbClr val="000000"/>
                          </a:solidFill>
                          <a:effectLst/>
                          <a:latin typeface="Arial" panose="020B0604020202020204" pitchFamily="34" charset="0"/>
                        </a:rPr>
                        <a:t>íbidem</a:t>
                      </a:r>
                      <a:r>
                        <a:rPr lang="es-ES" sz="900" b="0" i="0" u="none" strike="noStrike" dirty="0">
                          <a:solidFill>
                            <a:srgbClr val="000000"/>
                          </a:solidFill>
                          <a:effectLst/>
                          <a:latin typeface="Arial" panose="020B0604020202020204" pitchFamily="34" charset="0"/>
                        </a:rPr>
                        <a:t>. </a:t>
                      </a:r>
                      <a:endParaRPr lang="es-ES" sz="900" b="1" i="0" u="none" strike="noStrike" dirty="0">
                        <a:solidFill>
                          <a:srgbClr val="000000"/>
                        </a:solidFill>
                        <a:effectLst/>
                        <a:latin typeface="Arial" panose="020B0604020202020204" pitchFamily="34" charset="0"/>
                      </a:endParaRP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 Mediante oficio No. GADDMQ-AM-2020-0771-0F, de 16 de julio de 2020, el señor Orlando Núñez, concejal, fue designado como delegado permanente del Alcalde Metropolitano para el directorio de la EPMMQ, en reemplazo del señor Guarderas; en consecuencia, Núñez asumió su presidencia, desde aquella fecha.  Por tanto, dentro del período de la delegación, el señor Núñez, en calidad de presidente de directorio, no habría convocado ni asistido a una sesión de la EPMMQ. Es decir, mientras fue presidente delegado, la omisión de convocatorias mensuales a sesiones le es atribuible al señor Núñez. En este sentido, se estimará que, durante el periodo indicado, el señor Núñez responde por sus omisiones y, por tanto, no se puede atribuirme la responsabilidad de convocar y sesionar en el Directorio. Esta información consta en el oficio No. EPMMQ-GG-2o2I-o716-0, de 18 de mayo de 2021, emitido por EPMMQ.</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No existe prueba de que el Alcalde haya exigido a sus delegados la realización de sesiones del directorio en el ejercicio de su deber de controlar y vigilar. La delegación no implica desprendimiento de la competencia. </a:t>
                      </a:r>
                      <a:br>
                        <a:rPr lang="es-ES" sz="900" b="0" i="0" u="none" strike="noStrike" dirty="0">
                          <a:solidFill>
                            <a:srgbClr val="000000"/>
                          </a:solidFill>
                          <a:effectLst/>
                          <a:latin typeface="Arial" panose="020B0604020202020204" pitchFamily="34" charset="0"/>
                        </a:rPr>
                      </a:br>
                      <a:br>
                        <a:rPr lang="es-ES" sz="900" b="0" i="0" u="none" strike="noStrike" dirty="0">
                          <a:solidFill>
                            <a:srgbClr val="000000"/>
                          </a:solidFill>
                          <a:effectLst/>
                          <a:latin typeface="Arial" panose="020B0604020202020204" pitchFamily="34" charset="0"/>
                        </a:rPr>
                      </a:br>
                      <a:r>
                        <a:rPr lang="es-ES" sz="900" b="0" i="0" u="none" strike="noStrike" dirty="0">
                          <a:solidFill>
                            <a:srgbClr val="000000"/>
                          </a:solidFill>
                          <a:effectLst/>
                          <a:latin typeface="Arial" panose="020B0604020202020204" pitchFamily="34" charset="0"/>
                        </a:rPr>
                        <a:t>A esto se incluye que, las delegaciones contenidas en los oficios Nos. A 105 de 17 de julio de 2019 y GADDMQ-AM-2020-0771-OF de 16 de julio de 2020, no contienen los expresos requisitos previstos en el artículo 70 del Código Orgánico Administrativo que señala el contenido que debe tener la delegación. </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Ha incumplido con las normas contenidas en los artículos I.2.79 y I.2.81, letra b) del Código Municipal para el Distrito Metropolitano de Quito, por lo que incurrido en la causal de remoción prevista en el artículo 333, letra c) del COOTAD, lo que a su vez conllevó el incumplimiento de sus competencias legales.</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900" b="0" i="0" u="none" strike="noStrike" dirty="0">
                          <a:solidFill>
                            <a:srgbClr val="000000"/>
                          </a:solidFill>
                          <a:effectLst/>
                          <a:latin typeface="Arial" panose="020B0604020202020204" pitchFamily="34" charset="0"/>
                        </a:rPr>
                        <a:t>NO JUSTIFICÓ, POR LO TANTO ES RESPONSABLE DE ESTE INCUMPLIMIENTO</a:t>
                      </a:r>
                    </a:p>
                  </a:txBody>
                  <a:tcPr marL="3509" marR="3509" marT="35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9921379"/>
                  </a:ext>
                </a:extLst>
              </a:tr>
            </a:tbl>
          </a:graphicData>
        </a:graphic>
      </p:graphicFrame>
    </p:spTree>
    <p:extLst>
      <p:ext uri="{BB962C8B-B14F-4D97-AF65-F5344CB8AC3E}">
        <p14:creationId xmlns:p14="http://schemas.microsoft.com/office/powerpoint/2010/main" val="2561565491"/>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2587</Words>
  <Application>Microsoft Office PowerPoint</Application>
  <PresentationFormat>Panorámica</PresentationFormat>
  <Paragraphs>66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Moreno</dc:creator>
  <cp:lastModifiedBy>Alejandra Moreno</cp:lastModifiedBy>
  <cp:revision>10</cp:revision>
  <dcterms:created xsi:type="dcterms:W3CDTF">2021-06-02T12:35:32Z</dcterms:created>
  <dcterms:modified xsi:type="dcterms:W3CDTF">2021-06-02T16:43:38Z</dcterms:modified>
</cp:coreProperties>
</file>