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3" r:id="rId5"/>
    <p:sldId id="262" r:id="rId6"/>
    <p:sldId id="260" r:id="rId7"/>
    <p:sldId id="265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>
        <p:scale>
          <a:sx n="100" d="100"/>
          <a:sy n="100" d="100"/>
        </p:scale>
        <p:origin x="125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E37A4-D5E4-4AA1-A41D-23F81F743B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2EDF-93BB-481A-9873-4108F3D1FD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005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040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31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981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417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749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210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086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063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4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015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758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304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55149-0658-43D2-9415-81617DA638F0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5669-EEE3-4B6D-9230-964F10AADB5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399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41764" y="1597965"/>
            <a:ext cx="9043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70C0"/>
                </a:solidFill>
              </a:rPr>
              <a:t>ASENTAMIENTO HUMANO DE HECHO Y CONSOLIDADO DE INTERES SOCIAL DENOMINADO : </a:t>
            </a:r>
            <a:r>
              <a:rPr lang="es-ES" sz="4000" b="1" dirty="0">
                <a:solidFill>
                  <a:srgbClr val="0070C0"/>
                </a:solidFill>
              </a:rPr>
              <a:t>COMITÉ PRO-MEJORAS DEL BARRIO “SAN MIGUEL DE AMAGASÍ” ETAPA </a:t>
            </a:r>
            <a:r>
              <a:rPr lang="es-ES" sz="4000" b="1" dirty="0" smtClean="0">
                <a:solidFill>
                  <a:srgbClr val="0070C0"/>
                </a:solidFill>
              </a:rPr>
              <a:t>II (REFORMA)</a:t>
            </a:r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32" y="6232167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80143" y="6555576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19825" y="53361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“SAN MIGUEL DE AMAGASÍ” ETAPA II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127558" y="571225"/>
            <a:ext cx="61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ISIDRO DEL INCA</a:t>
            </a:r>
            <a:endParaRPr lang="es-EC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1450"/>
              </p:ext>
            </p:extLst>
          </p:nvPr>
        </p:nvGraphicFramePr>
        <p:xfrm>
          <a:off x="6355243" y="5457138"/>
          <a:ext cx="2616826" cy="10235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75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0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15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83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915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80143" y="764059"/>
            <a:ext cx="4847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INFORMACIÓN DEL ASENTAMIENTO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>
                <a:solidFill>
                  <a:schemeClr val="bg1"/>
                </a:solidFill>
              </a:rPr>
              <a:t>DE LOS NOGALES</a:t>
            </a:r>
            <a:endParaRPr lang="es-EC" sz="800" dirty="0">
              <a:solidFill>
                <a:schemeClr val="bg1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191087"/>
              </p:ext>
            </p:extLst>
          </p:nvPr>
        </p:nvGraphicFramePr>
        <p:xfrm>
          <a:off x="294313" y="1088763"/>
          <a:ext cx="5938151" cy="532065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09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1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4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0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91,67 %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AÑOS</a:t>
                      </a:r>
                    </a:p>
                  </a:txBody>
                  <a:tcPr marL="91419" marR="91419" marT="45711" marB="45711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Hab. 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1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A10 (A604-50) / A31(PQ)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1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1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 / (PE/CPN) Protección Ecológica / Conservación del Patrimonio Natural 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1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/ (SRU) Suelo Rural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57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No. 115-AT-DMGR-2018, de 26 de abril de 2018.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el AHHYC </a:t>
                      </a: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“San Miguel de Amagasí - Etapa II” en general presenta un Riesgo </a:t>
                      </a:r>
                      <a:r>
                        <a:rPr kumimoji="0" lang="es-ES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Moderado Mitigable </a:t>
                      </a: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movimientos de remoción en masa. Esto debido a que se observaron condiciones físicas en el terreno que representen amenaza, y las condiciones de exposición son pocas para que ocurran movimientos en masa que puedan ocasionar daños o pérdidas.</a:t>
                      </a:r>
                      <a:endParaRPr kumimoji="0" lang="es-EC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C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Rectificación: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347-AT-DMGR-2019, de fecha 28 de octubre de 2019 la Dirección Metropolitana de Gestión de Riesgos en cuanto a Movimientos en Masa: el AHHYC “San Miguel de Amagasi-Etapa II” presenta un </a:t>
                      </a:r>
                      <a:r>
                        <a:rPr kumimoji="0" lang="es-EC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1,2,3,4,7,11 y </a:t>
                      </a:r>
                      <a:r>
                        <a:rPr kumimoji="0" lang="es-EC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5,6,8,9,10,12 frente a deslizamientos.</a:t>
                      </a:r>
                      <a:endParaRPr kumimoji="0" lang="es-EC" sz="800" b="1" u="sng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22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4946,89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2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VIAL EN LOTES: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317.80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1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BSQ  (LOTES):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875.95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8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POR BSQ RELLENA EN (LOTES):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209.73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45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6350.37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UERB-AZEE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9095362" y="3670666"/>
            <a:ext cx="3014771" cy="2486638"/>
            <a:chOff x="2673562" y="2061608"/>
            <a:chExt cx="6421474" cy="4247711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5"/>
            <a:srcRect l="4047" r="6825"/>
            <a:stretch/>
          </p:blipFill>
          <p:spPr>
            <a:xfrm>
              <a:off x="2673562" y="2071676"/>
              <a:ext cx="6400685" cy="4237643"/>
            </a:xfrm>
            <a:prstGeom prst="rect">
              <a:avLst/>
            </a:prstGeom>
          </p:spPr>
        </p:pic>
        <p:sp>
          <p:nvSpPr>
            <p:cNvPr id="19" name="Forma libre 18"/>
            <p:cNvSpPr/>
            <p:nvPr/>
          </p:nvSpPr>
          <p:spPr>
            <a:xfrm>
              <a:off x="4540250" y="3679825"/>
              <a:ext cx="539750" cy="838200"/>
            </a:xfrm>
            <a:custGeom>
              <a:avLst/>
              <a:gdLst>
                <a:gd name="connsiteX0" fmla="*/ 200025 w 539750"/>
                <a:gd name="connsiteY0" fmla="*/ 0 h 838200"/>
                <a:gd name="connsiteX1" fmla="*/ 0 w 539750"/>
                <a:gd name="connsiteY1" fmla="*/ 76200 h 838200"/>
                <a:gd name="connsiteX2" fmla="*/ 92075 w 539750"/>
                <a:gd name="connsiteY2" fmla="*/ 292100 h 838200"/>
                <a:gd name="connsiteX3" fmla="*/ 120650 w 539750"/>
                <a:gd name="connsiteY3" fmla="*/ 365125 h 838200"/>
                <a:gd name="connsiteX4" fmla="*/ 152400 w 539750"/>
                <a:gd name="connsiteY4" fmla="*/ 479425 h 838200"/>
                <a:gd name="connsiteX5" fmla="*/ 200025 w 539750"/>
                <a:gd name="connsiteY5" fmla="*/ 606425 h 838200"/>
                <a:gd name="connsiteX6" fmla="*/ 241300 w 539750"/>
                <a:gd name="connsiteY6" fmla="*/ 717550 h 838200"/>
                <a:gd name="connsiteX7" fmla="*/ 381000 w 539750"/>
                <a:gd name="connsiteY7" fmla="*/ 806450 h 838200"/>
                <a:gd name="connsiteX8" fmla="*/ 466725 w 539750"/>
                <a:gd name="connsiteY8" fmla="*/ 838200 h 838200"/>
                <a:gd name="connsiteX9" fmla="*/ 539750 w 539750"/>
                <a:gd name="connsiteY9" fmla="*/ 755650 h 838200"/>
                <a:gd name="connsiteX10" fmla="*/ 466725 w 539750"/>
                <a:gd name="connsiteY10" fmla="*/ 615950 h 838200"/>
                <a:gd name="connsiteX11" fmla="*/ 393700 w 539750"/>
                <a:gd name="connsiteY11" fmla="*/ 425450 h 838200"/>
                <a:gd name="connsiteX12" fmla="*/ 311150 w 539750"/>
                <a:gd name="connsiteY12" fmla="*/ 276225 h 838200"/>
                <a:gd name="connsiteX13" fmla="*/ 200025 w 539750"/>
                <a:gd name="connsiteY13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9750" h="838200">
                  <a:moveTo>
                    <a:pt x="200025" y="0"/>
                  </a:moveTo>
                  <a:lnTo>
                    <a:pt x="0" y="76200"/>
                  </a:lnTo>
                  <a:lnTo>
                    <a:pt x="92075" y="292100"/>
                  </a:lnTo>
                  <a:lnTo>
                    <a:pt x="120650" y="365125"/>
                  </a:lnTo>
                  <a:lnTo>
                    <a:pt x="152400" y="479425"/>
                  </a:lnTo>
                  <a:lnTo>
                    <a:pt x="200025" y="606425"/>
                  </a:lnTo>
                  <a:lnTo>
                    <a:pt x="241300" y="717550"/>
                  </a:lnTo>
                  <a:lnTo>
                    <a:pt x="381000" y="806450"/>
                  </a:lnTo>
                  <a:lnTo>
                    <a:pt x="466725" y="838200"/>
                  </a:lnTo>
                  <a:lnTo>
                    <a:pt x="539750" y="755650"/>
                  </a:lnTo>
                  <a:lnTo>
                    <a:pt x="466725" y="615950"/>
                  </a:lnTo>
                  <a:lnTo>
                    <a:pt x="393700" y="425450"/>
                  </a:lnTo>
                  <a:lnTo>
                    <a:pt x="311150" y="27622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0070C0">
                <a:alpha val="50196"/>
              </a:srgbClr>
            </a:solidFill>
            <a:ln w="9525">
              <a:solidFill>
                <a:srgbClr val="0070C0"/>
              </a:solidFill>
              <a:prstDash val="solid"/>
            </a:ln>
          </p:spPr>
          <p:style>
            <a:lnRef idx="2">
              <a:schemeClr val="accent2">
                <a:shade val="50000"/>
              </a:schemeClr>
            </a:lnRef>
            <a:fillRef idx="1001">
              <a:schemeClr val="dk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EC" sz="1400" dirty="0"/>
            </a:p>
          </p:txBody>
        </p:sp>
        <p:sp>
          <p:nvSpPr>
            <p:cNvPr id="20" name="Forma libre 19"/>
            <p:cNvSpPr/>
            <p:nvPr/>
          </p:nvSpPr>
          <p:spPr>
            <a:xfrm>
              <a:off x="4419600" y="2200275"/>
              <a:ext cx="4648200" cy="4095750"/>
            </a:xfrm>
            <a:custGeom>
              <a:avLst/>
              <a:gdLst>
                <a:gd name="connsiteX0" fmla="*/ 4648200 w 4648200"/>
                <a:gd name="connsiteY0" fmla="*/ 0 h 4095750"/>
                <a:gd name="connsiteX1" fmla="*/ 4133850 w 4648200"/>
                <a:gd name="connsiteY1" fmla="*/ 361950 h 4095750"/>
                <a:gd name="connsiteX2" fmla="*/ 3771900 w 4648200"/>
                <a:gd name="connsiteY2" fmla="*/ 657225 h 4095750"/>
                <a:gd name="connsiteX3" fmla="*/ 3467100 w 4648200"/>
                <a:gd name="connsiteY3" fmla="*/ 923925 h 4095750"/>
                <a:gd name="connsiteX4" fmla="*/ 3086100 w 4648200"/>
                <a:gd name="connsiteY4" fmla="*/ 1266825 h 4095750"/>
                <a:gd name="connsiteX5" fmla="*/ 2771775 w 4648200"/>
                <a:gd name="connsiteY5" fmla="*/ 1504950 h 4095750"/>
                <a:gd name="connsiteX6" fmla="*/ 2343150 w 4648200"/>
                <a:gd name="connsiteY6" fmla="*/ 1695450 h 4095750"/>
                <a:gd name="connsiteX7" fmla="*/ 1762125 w 4648200"/>
                <a:gd name="connsiteY7" fmla="*/ 1905000 h 4095750"/>
                <a:gd name="connsiteX8" fmla="*/ 1209675 w 4648200"/>
                <a:gd name="connsiteY8" fmla="*/ 2133600 h 4095750"/>
                <a:gd name="connsiteX9" fmla="*/ 828675 w 4648200"/>
                <a:gd name="connsiteY9" fmla="*/ 2295525 h 4095750"/>
                <a:gd name="connsiteX10" fmla="*/ 714375 w 4648200"/>
                <a:gd name="connsiteY10" fmla="*/ 2362200 h 4095750"/>
                <a:gd name="connsiteX11" fmla="*/ 638175 w 4648200"/>
                <a:gd name="connsiteY11" fmla="*/ 2495550 h 4095750"/>
                <a:gd name="connsiteX12" fmla="*/ 619125 w 4648200"/>
                <a:gd name="connsiteY12" fmla="*/ 2714625 h 4095750"/>
                <a:gd name="connsiteX13" fmla="*/ 552450 w 4648200"/>
                <a:gd name="connsiteY13" fmla="*/ 2952750 h 4095750"/>
                <a:gd name="connsiteX14" fmla="*/ 438150 w 4648200"/>
                <a:gd name="connsiteY14" fmla="*/ 3248025 h 4095750"/>
                <a:gd name="connsiteX15" fmla="*/ 314325 w 4648200"/>
                <a:gd name="connsiteY15" fmla="*/ 3533775 h 4095750"/>
                <a:gd name="connsiteX16" fmla="*/ 104775 w 4648200"/>
                <a:gd name="connsiteY16" fmla="*/ 3895725 h 4095750"/>
                <a:gd name="connsiteX17" fmla="*/ 0 w 4648200"/>
                <a:gd name="connsiteY17" fmla="*/ 409575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48200" h="4095750">
                  <a:moveTo>
                    <a:pt x="4648200" y="0"/>
                  </a:moveTo>
                  <a:lnTo>
                    <a:pt x="4133850" y="361950"/>
                  </a:lnTo>
                  <a:lnTo>
                    <a:pt x="3771900" y="657225"/>
                  </a:lnTo>
                  <a:lnTo>
                    <a:pt x="3467100" y="923925"/>
                  </a:lnTo>
                  <a:lnTo>
                    <a:pt x="3086100" y="1266825"/>
                  </a:lnTo>
                  <a:lnTo>
                    <a:pt x="2771775" y="1504950"/>
                  </a:lnTo>
                  <a:lnTo>
                    <a:pt x="2343150" y="1695450"/>
                  </a:lnTo>
                  <a:lnTo>
                    <a:pt x="1762125" y="1905000"/>
                  </a:lnTo>
                  <a:lnTo>
                    <a:pt x="1209675" y="2133600"/>
                  </a:lnTo>
                  <a:lnTo>
                    <a:pt x="828675" y="2295525"/>
                  </a:lnTo>
                  <a:lnTo>
                    <a:pt x="714375" y="2362200"/>
                  </a:lnTo>
                  <a:lnTo>
                    <a:pt x="638175" y="2495550"/>
                  </a:lnTo>
                  <a:lnTo>
                    <a:pt x="619125" y="2714625"/>
                  </a:lnTo>
                  <a:lnTo>
                    <a:pt x="552450" y="2952750"/>
                  </a:lnTo>
                  <a:lnTo>
                    <a:pt x="438150" y="3248025"/>
                  </a:lnTo>
                  <a:lnTo>
                    <a:pt x="314325" y="3533775"/>
                  </a:lnTo>
                  <a:lnTo>
                    <a:pt x="104775" y="3895725"/>
                  </a:lnTo>
                  <a:lnTo>
                    <a:pt x="0" y="4095750"/>
                  </a:lnTo>
                </a:path>
              </a:pathLst>
            </a:cu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001">
              <a:schemeClr val="dk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4343400" y="2200275"/>
              <a:ext cx="2257425" cy="2409825"/>
            </a:xfrm>
            <a:custGeom>
              <a:avLst/>
              <a:gdLst>
                <a:gd name="connsiteX0" fmla="*/ 0 w 2257425"/>
                <a:gd name="connsiteY0" fmla="*/ 485775 h 2409825"/>
                <a:gd name="connsiteX1" fmla="*/ 9525 w 2257425"/>
                <a:gd name="connsiteY1" fmla="*/ 876300 h 2409825"/>
                <a:gd name="connsiteX2" fmla="*/ 19050 w 2257425"/>
                <a:gd name="connsiteY2" fmla="*/ 1276350 h 2409825"/>
                <a:gd name="connsiteX3" fmla="*/ 152400 w 2257425"/>
                <a:gd name="connsiteY3" fmla="*/ 1590675 h 2409825"/>
                <a:gd name="connsiteX4" fmla="*/ 304800 w 2257425"/>
                <a:gd name="connsiteY4" fmla="*/ 1971675 h 2409825"/>
                <a:gd name="connsiteX5" fmla="*/ 400050 w 2257425"/>
                <a:gd name="connsiteY5" fmla="*/ 2162175 h 2409825"/>
                <a:gd name="connsiteX6" fmla="*/ 533400 w 2257425"/>
                <a:gd name="connsiteY6" fmla="*/ 2295525 h 2409825"/>
                <a:gd name="connsiteX7" fmla="*/ 752475 w 2257425"/>
                <a:gd name="connsiteY7" fmla="*/ 2409825 h 2409825"/>
                <a:gd name="connsiteX8" fmla="*/ 933450 w 2257425"/>
                <a:gd name="connsiteY8" fmla="*/ 2105025 h 2409825"/>
                <a:gd name="connsiteX9" fmla="*/ 1238250 w 2257425"/>
                <a:gd name="connsiteY9" fmla="*/ 1819275 h 2409825"/>
                <a:gd name="connsiteX10" fmla="*/ 1466850 w 2257425"/>
                <a:gd name="connsiteY10" fmla="*/ 1609725 h 2409825"/>
                <a:gd name="connsiteX11" fmla="*/ 1724025 w 2257425"/>
                <a:gd name="connsiteY11" fmla="*/ 1343025 h 2409825"/>
                <a:gd name="connsiteX12" fmla="*/ 1762125 w 2257425"/>
                <a:gd name="connsiteY12" fmla="*/ 1266825 h 2409825"/>
                <a:gd name="connsiteX13" fmla="*/ 2257425 w 2257425"/>
                <a:gd name="connsiteY13" fmla="*/ 0 h 240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7425" h="2409825">
                  <a:moveTo>
                    <a:pt x="0" y="485775"/>
                  </a:moveTo>
                  <a:lnTo>
                    <a:pt x="9525" y="876300"/>
                  </a:lnTo>
                  <a:lnTo>
                    <a:pt x="19050" y="1276350"/>
                  </a:lnTo>
                  <a:lnTo>
                    <a:pt x="152400" y="1590675"/>
                  </a:lnTo>
                  <a:lnTo>
                    <a:pt x="304800" y="1971675"/>
                  </a:lnTo>
                  <a:lnTo>
                    <a:pt x="400050" y="2162175"/>
                  </a:lnTo>
                  <a:lnTo>
                    <a:pt x="533400" y="2295525"/>
                  </a:lnTo>
                  <a:lnTo>
                    <a:pt x="752475" y="2409825"/>
                  </a:lnTo>
                  <a:lnTo>
                    <a:pt x="933450" y="2105025"/>
                  </a:lnTo>
                  <a:lnTo>
                    <a:pt x="1238250" y="1819275"/>
                  </a:lnTo>
                  <a:lnTo>
                    <a:pt x="1466850" y="1609725"/>
                  </a:lnTo>
                  <a:lnTo>
                    <a:pt x="1724025" y="1343025"/>
                  </a:lnTo>
                  <a:lnTo>
                    <a:pt x="1762125" y="1266825"/>
                  </a:lnTo>
                  <a:lnTo>
                    <a:pt x="2257425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001">
              <a:schemeClr val="dk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2" name="CuadroTexto 21"/>
            <p:cNvSpPr txBox="1"/>
            <p:nvPr/>
          </p:nvSpPr>
          <p:spPr>
            <a:xfrm rot="19180314">
              <a:off x="6497507" y="3240905"/>
              <a:ext cx="2597529" cy="45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00" dirty="0" smtClean="0">
                  <a:solidFill>
                    <a:schemeClr val="bg1">
                      <a:lumMod val="95000"/>
                    </a:schemeClr>
                  </a:solidFill>
                </a:rPr>
                <a:t>DE LOS NOGALES</a:t>
              </a:r>
              <a:endParaRPr lang="es-EC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 rot="17894264">
              <a:off x="4960706" y="2836627"/>
              <a:ext cx="2074490" cy="52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00" dirty="0" smtClean="0">
                  <a:solidFill>
                    <a:schemeClr val="bg1">
                      <a:lumMod val="95000"/>
                    </a:schemeClr>
                  </a:solidFill>
                </a:rPr>
                <a:t>DE LAS UVAS</a:t>
              </a:r>
              <a:endParaRPr lang="es-EC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Forma libre 25"/>
            <p:cNvSpPr/>
            <p:nvPr/>
          </p:nvSpPr>
          <p:spPr>
            <a:xfrm>
              <a:off x="5162550" y="3981450"/>
              <a:ext cx="1631950" cy="692150"/>
            </a:xfrm>
            <a:custGeom>
              <a:avLst/>
              <a:gdLst>
                <a:gd name="connsiteX0" fmla="*/ 0 w 1631950"/>
                <a:gd name="connsiteY0" fmla="*/ 628650 h 692150"/>
                <a:gd name="connsiteX1" fmla="*/ 349250 w 1631950"/>
                <a:gd name="connsiteY1" fmla="*/ 679450 h 692150"/>
                <a:gd name="connsiteX2" fmla="*/ 565150 w 1631950"/>
                <a:gd name="connsiteY2" fmla="*/ 692150 h 692150"/>
                <a:gd name="connsiteX3" fmla="*/ 723900 w 1631950"/>
                <a:gd name="connsiteY3" fmla="*/ 628650 h 692150"/>
                <a:gd name="connsiteX4" fmla="*/ 857250 w 1631950"/>
                <a:gd name="connsiteY4" fmla="*/ 577850 h 692150"/>
                <a:gd name="connsiteX5" fmla="*/ 1098550 w 1631950"/>
                <a:gd name="connsiteY5" fmla="*/ 552450 h 692150"/>
                <a:gd name="connsiteX6" fmla="*/ 1289050 w 1631950"/>
                <a:gd name="connsiteY6" fmla="*/ 577850 h 692150"/>
                <a:gd name="connsiteX7" fmla="*/ 1492250 w 1631950"/>
                <a:gd name="connsiteY7" fmla="*/ 590550 h 692150"/>
                <a:gd name="connsiteX8" fmla="*/ 1631950 w 1631950"/>
                <a:gd name="connsiteY8" fmla="*/ 565150 h 692150"/>
                <a:gd name="connsiteX9" fmla="*/ 1422400 w 1631950"/>
                <a:gd name="connsiteY9" fmla="*/ 0 h 692150"/>
                <a:gd name="connsiteX10" fmla="*/ 336550 w 1631950"/>
                <a:gd name="connsiteY10" fmla="*/ 457200 h 692150"/>
                <a:gd name="connsiteX11" fmla="*/ 31750 w 1631950"/>
                <a:gd name="connsiteY11" fmla="*/ 565150 h 692150"/>
                <a:gd name="connsiteX12" fmla="*/ 0 w 1631950"/>
                <a:gd name="connsiteY12" fmla="*/ 628650 h 69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1950" h="692150">
                  <a:moveTo>
                    <a:pt x="0" y="628650"/>
                  </a:moveTo>
                  <a:lnTo>
                    <a:pt x="349250" y="679450"/>
                  </a:lnTo>
                  <a:lnTo>
                    <a:pt x="565150" y="692150"/>
                  </a:lnTo>
                  <a:lnTo>
                    <a:pt x="723900" y="628650"/>
                  </a:lnTo>
                  <a:lnTo>
                    <a:pt x="857250" y="577850"/>
                  </a:lnTo>
                  <a:lnTo>
                    <a:pt x="1098550" y="552450"/>
                  </a:lnTo>
                  <a:lnTo>
                    <a:pt x="1289050" y="577850"/>
                  </a:lnTo>
                  <a:lnTo>
                    <a:pt x="1492250" y="590550"/>
                  </a:lnTo>
                  <a:lnTo>
                    <a:pt x="1631950" y="565150"/>
                  </a:lnTo>
                  <a:lnTo>
                    <a:pt x="1422400" y="0"/>
                  </a:lnTo>
                  <a:lnTo>
                    <a:pt x="336550" y="457200"/>
                  </a:lnTo>
                  <a:lnTo>
                    <a:pt x="31750" y="565150"/>
                  </a:lnTo>
                  <a:lnTo>
                    <a:pt x="0" y="628650"/>
                  </a:lnTo>
                  <a:close/>
                </a:path>
              </a:pathLst>
            </a:custGeom>
            <a:solidFill>
              <a:srgbClr val="0070C0">
                <a:alpha val="50196"/>
              </a:srgbClr>
            </a:solidFill>
            <a:ln w="9525">
              <a:solidFill>
                <a:srgbClr val="0070C0"/>
              </a:solidFill>
              <a:prstDash val="solid"/>
            </a:ln>
          </p:spPr>
          <p:style>
            <a:lnRef idx="2">
              <a:schemeClr val="accent2">
                <a:shade val="50000"/>
              </a:schemeClr>
            </a:lnRef>
            <a:fillRef idx="1001">
              <a:schemeClr val="dk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EC" sz="1400" dirty="0"/>
            </a:p>
          </p:txBody>
        </p:sp>
      </p:grpSp>
      <p:sp>
        <p:nvSpPr>
          <p:cNvPr id="27" name="CuadroTexto 26"/>
          <p:cNvSpPr txBox="1"/>
          <p:nvPr/>
        </p:nvSpPr>
        <p:spPr>
          <a:xfrm rot="14997827">
            <a:off x="9222517" y="4470723"/>
            <a:ext cx="1128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solidFill>
                  <a:schemeClr val="bg1">
                    <a:lumMod val="95000"/>
                  </a:schemeClr>
                </a:solidFill>
              </a:rPr>
              <a:t>E16</a:t>
            </a:r>
            <a:endParaRPr lang="es-EC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7778" y="3192771"/>
            <a:ext cx="1676396" cy="26321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362" y="1114057"/>
            <a:ext cx="3001985" cy="246534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84" y="1107753"/>
            <a:ext cx="2632186" cy="24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61195" y="1081883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ÁREAS VERDES CERCANAS AL ASENTAMIENTO: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9610253" y="1714115"/>
            <a:ext cx="2403783" cy="1042962"/>
            <a:chOff x="9774639" y="1672734"/>
            <a:chExt cx="2403783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2303616" cy="789173"/>
              <a:chOff x="9818807" y="1465809"/>
              <a:chExt cx="2303616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93835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AHHYC SAN MIGUEL DE AMAGASI E.II</a:t>
                </a:r>
                <a:endParaRPr lang="es-EC" sz="9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EQUIPAMIENTO</a:t>
                </a:r>
                <a:endParaRPr lang="es-EC" sz="9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114326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</a:t>
                </a:r>
                <a:r>
                  <a:rPr lang="es-EC" sz="900" dirty="0" smtClean="0"/>
                  <a:t> a 350 m.</a:t>
                </a:r>
                <a:endParaRPr lang="es-EC" sz="900" dirty="0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1819825" y="53361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“SAN MIGUEL DE AMAGASÍ” ETAPA II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127558" y="571225"/>
            <a:ext cx="61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ZONAL: 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ISIDRO DEL INCA</a:t>
            </a:r>
            <a:endParaRPr lang="es-EC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9523" t="32345" r="16396" b="10178"/>
          <a:stretch/>
        </p:blipFill>
        <p:spPr>
          <a:xfrm>
            <a:off x="350876" y="1530986"/>
            <a:ext cx="8958152" cy="4789132"/>
          </a:xfrm>
          <a:prstGeom prst="rect">
            <a:avLst/>
          </a:prstGeom>
        </p:spPr>
      </p:pic>
      <p:sp>
        <p:nvSpPr>
          <p:cNvPr id="9" name="Forma libre 8"/>
          <p:cNvSpPr/>
          <p:nvPr/>
        </p:nvSpPr>
        <p:spPr>
          <a:xfrm>
            <a:off x="5877232" y="1769806"/>
            <a:ext cx="1415845" cy="870155"/>
          </a:xfrm>
          <a:custGeom>
            <a:avLst/>
            <a:gdLst>
              <a:gd name="connsiteX0" fmla="*/ 0 w 1415845"/>
              <a:gd name="connsiteY0" fmla="*/ 870155 h 870155"/>
              <a:gd name="connsiteX1" fmla="*/ 685800 w 1415845"/>
              <a:gd name="connsiteY1" fmla="*/ 0 h 870155"/>
              <a:gd name="connsiteX2" fmla="*/ 1194620 w 1415845"/>
              <a:gd name="connsiteY2" fmla="*/ 176981 h 870155"/>
              <a:gd name="connsiteX3" fmla="*/ 1415845 w 1415845"/>
              <a:gd name="connsiteY3" fmla="*/ 737420 h 870155"/>
              <a:gd name="connsiteX4" fmla="*/ 899652 w 1415845"/>
              <a:gd name="connsiteY4" fmla="*/ 803788 h 870155"/>
              <a:gd name="connsiteX5" fmla="*/ 412955 w 1415845"/>
              <a:gd name="connsiteY5" fmla="*/ 862781 h 870155"/>
              <a:gd name="connsiteX6" fmla="*/ 0 w 1415845"/>
              <a:gd name="connsiteY6" fmla="*/ 870155 h 87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5845" h="870155">
                <a:moveTo>
                  <a:pt x="0" y="870155"/>
                </a:moveTo>
                <a:lnTo>
                  <a:pt x="685800" y="0"/>
                </a:lnTo>
                <a:lnTo>
                  <a:pt x="1194620" y="176981"/>
                </a:lnTo>
                <a:lnTo>
                  <a:pt x="1415845" y="737420"/>
                </a:lnTo>
                <a:lnTo>
                  <a:pt x="899652" y="803788"/>
                </a:lnTo>
                <a:lnTo>
                  <a:pt x="412955" y="862781"/>
                </a:lnTo>
                <a:lnTo>
                  <a:pt x="0" y="870155"/>
                </a:lnTo>
                <a:close/>
              </a:path>
            </a:pathLst>
          </a:custGeom>
          <a:solidFill>
            <a:srgbClr val="92D050">
              <a:alpha val="5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orma libre 9"/>
          <p:cNvSpPr/>
          <p:nvPr/>
        </p:nvSpPr>
        <p:spPr>
          <a:xfrm>
            <a:off x="3567065" y="4897925"/>
            <a:ext cx="407406" cy="679010"/>
          </a:xfrm>
          <a:custGeom>
            <a:avLst/>
            <a:gdLst>
              <a:gd name="connsiteX0" fmla="*/ 0 w 407406"/>
              <a:gd name="connsiteY0" fmla="*/ 54321 h 679010"/>
              <a:gd name="connsiteX1" fmla="*/ 235390 w 407406"/>
              <a:gd name="connsiteY1" fmla="*/ 615635 h 679010"/>
              <a:gd name="connsiteX2" fmla="*/ 407406 w 407406"/>
              <a:gd name="connsiteY2" fmla="*/ 679010 h 679010"/>
              <a:gd name="connsiteX3" fmla="*/ 407406 w 407406"/>
              <a:gd name="connsiteY3" fmla="*/ 679010 h 679010"/>
              <a:gd name="connsiteX4" fmla="*/ 334979 w 407406"/>
              <a:gd name="connsiteY4" fmla="*/ 334978 h 679010"/>
              <a:gd name="connsiteX5" fmla="*/ 181070 w 407406"/>
              <a:gd name="connsiteY5" fmla="*/ 0 h 679010"/>
              <a:gd name="connsiteX6" fmla="*/ 0 w 407406"/>
              <a:gd name="connsiteY6" fmla="*/ 54321 h 67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406" h="679010">
                <a:moveTo>
                  <a:pt x="0" y="54321"/>
                </a:moveTo>
                <a:lnTo>
                  <a:pt x="235390" y="615635"/>
                </a:lnTo>
                <a:lnTo>
                  <a:pt x="407406" y="679010"/>
                </a:lnTo>
                <a:lnTo>
                  <a:pt x="407406" y="679010"/>
                </a:lnTo>
                <a:lnTo>
                  <a:pt x="334979" y="334978"/>
                </a:lnTo>
                <a:lnTo>
                  <a:pt x="181070" y="0"/>
                </a:lnTo>
                <a:lnTo>
                  <a:pt x="0" y="54321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orma libre 12"/>
          <p:cNvSpPr/>
          <p:nvPr/>
        </p:nvSpPr>
        <p:spPr>
          <a:xfrm>
            <a:off x="4119327" y="5060887"/>
            <a:ext cx="1475715" cy="588475"/>
          </a:xfrm>
          <a:custGeom>
            <a:avLst/>
            <a:gdLst>
              <a:gd name="connsiteX0" fmla="*/ 0 w 1475715"/>
              <a:gd name="connsiteY0" fmla="*/ 516048 h 588475"/>
              <a:gd name="connsiteX1" fmla="*/ 226336 w 1475715"/>
              <a:gd name="connsiteY1" fmla="*/ 380246 h 588475"/>
              <a:gd name="connsiteX2" fmla="*/ 633742 w 1475715"/>
              <a:gd name="connsiteY2" fmla="*/ 226337 h 588475"/>
              <a:gd name="connsiteX3" fmla="*/ 1004934 w 1475715"/>
              <a:gd name="connsiteY3" fmla="*/ 90535 h 588475"/>
              <a:gd name="connsiteX4" fmla="*/ 1367073 w 1475715"/>
              <a:gd name="connsiteY4" fmla="*/ 0 h 588475"/>
              <a:gd name="connsiteX5" fmla="*/ 1475715 w 1475715"/>
              <a:gd name="connsiteY5" fmla="*/ 443620 h 588475"/>
              <a:gd name="connsiteX6" fmla="*/ 1303699 w 1475715"/>
              <a:gd name="connsiteY6" fmla="*/ 398353 h 588475"/>
              <a:gd name="connsiteX7" fmla="*/ 1059255 w 1475715"/>
              <a:gd name="connsiteY7" fmla="*/ 362139 h 588475"/>
              <a:gd name="connsiteX8" fmla="*/ 914400 w 1475715"/>
              <a:gd name="connsiteY8" fmla="*/ 362139 h 588475"/>
              <a:gd name="connsiteX9" fmla="*/ 679010 w 1475715"/>
              <a:gd name="connsiteY9" fmla="*/ 416460 h 588475"/>
              <a:gd name="connsiteX10" fmla="*/ 488887 w 1475715"/>
              <a:gd name="connsiteY10" fmla="*/ 461727 h 588475"/>
              <a:gd name="connsiteX11" fmla="*/ 316871 w 1475715"/>
              <a:gd name="connsiteY11" fmla="*/ 543208 h 588475"/>
              <a:gd name="connsiteX12" fmla="*/ 190123 w 1475715"/>
              <a:gd name="connsiteY12" fmla="*/ 588475 h 588475"/>
              <a:gd name="connsiteX13" fmla="*/ 27160 w 1475715"/>
              <a:gd name="connsiteY13" fmla="*/ 570368 h 588475"/>
              <a:gd name="connsiteX14" fmla="*/ 0 w 1475715"/>
              <a:gd name="connsiteY14" fmla="*/ 516048 h 5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5715" h="588475">
                <a:moveTo>
                  <a:pt x="0" y="516048"/>
                </a:moveTo>
                <a:lnTo>
                  <a:pt x="226336" y="380246"/>
                </a:lnTo>
                <a:lnTo>
                  <a:pt x="633742" y="226337"/>
                </a:lnTo>
                <a:lnTo>
                  <a:pt x="1004934" y="90535"/>
                </a:lnTo>
                <a:lnTo>
                  <a:pt x="1367073" y="0"/>
                </a:lnTo>
                <a:lnTo>
                  <a:pt x="1475715" y="443620"/>
                </a:lnTo>
                <a:lnTo>
                  <a:pt x="1303699" y="398353"/>
                </a:lnTo>
                <a:lnTo>
                  <a:pt x="1059255" y="362139"/>
                </a:lnTo>
                <a:lnTo>
                  <a:pt x="914400" y="362139"/>
                </a:lnTo>
                <a:lnTo>
                  <a:pt x="679010" y="416460"/>
                </a:lnTo>
                <a:lnTo>
                  <a:pt x="488887" y="461727"/>
                </a:lnTo>
                <a:lnTo>
                  <a:pt x="316871" y="543208"/>
                </a:lnTo>
                <a:lnTo>
                  <a:pt x="190123" y="588475"/>
                </a:lnTo>
                <a:lnTo>
                  <a:pt x="27160" y="570368"/>
                </a:lnTo>
                <a:lnTo>
                  <a:pt x="0" y="516048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19327" y="4897925"/>
            <a:ext cx="543208" cy="5203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4744016" y="4191115"/>
            <a:ext cx="226336" cy="58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5042780" y="3304515"/>
            <a:ext cx="354364" cy="707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V="1">
            <a:off x="5468293" y="2639961"/>
            <a:ext cx="334978" cy="534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48425" t="32071" r="17713" b="16136"/>
          <a:stretch/>
        </p:blipFill>
        <p:spPr>
          <a:xfrm>
            <a:off x="959111" y="184042"/>
            <a:ext cx="10618806" cy="64206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981" y="6232167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271694" y="6604717"/>
            <a:ext cx="10443687" cy="44658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84300" y="39519"/>
            <a:ext cx="9232900" cy="697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1384300" y="102256"/>
            <a:ext cx="87969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70C0"/>
                </a:solidFill>
              </a:rPr>
              <a:t>ASENTAMIENTO HUMANO DE HECHO Y CONSOLIDADO DE INTERÉS SOCIAL </a:t>
            </a:r>
            <a:endParaRPr lang="es-ES" sz="12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1200" b="1" dirty="0">
                <a:solidFill>
                  <a:srgbClr val="0070C0"/>
                </a:solidFill>
              </a:rPr>
              <a:t>DENOMINADO COMITÉ PRO-MEJORAS DEL BARRIO “SAN MIGUEL DE AMAGASÍ” ETAPA II </a:t>
            </a:r>
            <a:endParaRPr lang="es-EC" sz="1200" b="1" dirty="0">
              <a:solidFill>
                <a:srgbClr val="0070C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92033" y="525041"/>
            <a:ext cx="6181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0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EUGENIO ESPEJO </a:t>
            </a:r>
            <a:r>
              <a:rPr lang="en-U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0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ISIDRO DEL INCA</a:t>
            </a:r>
            <a:endParaRPr lang="es-EC" sz="10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rot="21357983">
            <a:off x="5333002" y="5344909"/>
            <a:ext cx="18710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0000"/>
                </a:solidFill>
              </a:rPr>
              <a:t>ÁREA FAJA DE PROTECCIÓN </a:t>
            </a:r>
            <a:r>
              <a:rPr lang="es-ES" sz="1000" dirty="0" smtClean="0">
                <a:solidFill>
                  <a:srgbClr val="FF0000"/>
                </a:solidFill>
              </a:rPr>
              <a:t>POR</a:t>
            </a:r>
          </a:p>
          <a:p>
            <a:r>
              <a:rPr lang="es-ES" sz="1000" dirty="0" smtClean="0">
                <a:solidFill>
                  <a:srgbClr val="FF0000"/>
                </a:solidFill>
              </a:rPr>
              <a:t> </a:t>
            </a:r>
            <a:r>
              <a:rPr lang="es-ES" sz="1000" dirty="0">
                <a:solidFill>
                  <a:srgbClr val="FF0000"/>
                </a:solidFill>
              </a:rPr>
              <a:t>BSQ RELLENA EN (LOTES):</a:t>
            </a:r>
            <a:endParaRPr lang="es-EC" sz="1000" dirty="0">
              <a:solidFill>
                <a:srgbClr val="FF0000"/>
              </a:solidFill>
            </a:endParaRPr>
          </a:p>
          <a:p>
            <a:endParaRPr lang="es-EC" sz="1000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692702">
            <a:off x="7792811" y="4759996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0000"/>
                </a:solidFill>
              </a:rPr>
              <a:t>ÁREA FAJA DE PROTECCIÓN BSQ  (LOTES):</a:t>
            </a:r>
            <a:endParaRPr lang="es-EC" sz="1000" dirty="0">
              <a:solidFill>
                <a:srgbClr val="FF0000"/>
              </a:solidFill>
            </a:endParaRPr>
          </a:p>
          <a:p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610697" y="5502494"/>
            <a:ext cx="365265" cy="2061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1003197" y="5514081"/>
            <a:ext cx="2233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900" dirty="0" smtClean="0"/>
              <a:t>AHHYC “SAN MIGUEL DE AMAGASI ETAPA II</a:t>
            </a:r>
            <a:endParaRPr lang="es-EC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703688" y="142986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45728"/>
              </p:ext>
            </p:extLst>
          </p:nvPr>
        </p:nvGraphicFramePr>
        <p:xfrm>
          <a:off x="3586498" y="4584807"/>
          <a:ext cx="1332998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38095"/>
              </p:ext>
            </p:extLst>
          </p:nvPr>
        </p:nvGraphicFramePr>
        <p:xfrm>
          <a:off x="921434" y="2165238"/>
          <a:ext cx="2403754" cy="3168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304,93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306,88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805,03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906,79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422,47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412,36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414,69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359,92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1296,17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819825" y="53361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“SAN MIGUEL DE AMAGASÍ” ETAPA II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127558" y="571225"/>
            <a:ext cx="61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ISIDRO DEL INCA</a:t>
            </a:r>
            <a:endParaRPr lang="es-EC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8425" t="32071" r="17713" b="16136"/>
          <a:stretch/>
        </p:blipFill>
        <p:spPr>
          <a:xfrm>
            <a:off x="5397144" y="1550754"/>
            <a:ext cx="6253567" cy="37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50876" y="1211974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042475" y="3076989"/>
            <a:ext cx="2573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1819825" y="53361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“SAN MIGUEL DE AMAGASÍ” ETAPA II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27558" y="571225"/>
            <a:ext cx="61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SAN ISIDRO DEL INCA</a:t>
            </a:r>
            <a:endParaRPr lang="es-EC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48425" t="32071" r="20128" b="16136"/>
          <a:stretch/>
        </p:blipFill>
        <p:spPr>
          <a:xfrm>
            <a:off x="6259553" y="1764950"/>
            <a:ext cx="5807529" cy="3781228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 rotWithShape="1">
          <a:blip r:embed="rId5"/>
          <a:srcRect l="10327" t="18365" r="27142" b="7664"/>
          <a:stretch/>
        </p:blipFill>
        <p:spPr bwMode="auto">
          <a:xfrm>
            <a:off x="378325" y="1888578"/>
            <a:ext cx="5498465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Forma libre 30"/>
          <p:cNvSpPr/>
          <p:nvPr/>
        </p:nvSpPr>
        <p:spPr>
          <a:xfrm>
            <a:off x="2585910" y="4526452"/>
            <a:ext cx="189865" cy="295910"/>
          </a:xfrm>
          <a:custGeom>
            <a:avLst/>
            <a:gdLst>
              <a:gd name="connsiteX0" fmla="*/ 0 w 190280"/>
              <a:gd name="connsiteY0" fmla="*/ 31713 h 295990"/>
              <a:gd name="connsiteX1" fmla="*/ 84569 w 190280"/>
              <a:gd name="connsiteY1" fmla="*/ 264277 h 295990"/>
              <a:gd name="connsiteX2" fmla="*/ 158566 w 190280"/>
              <a:gd name="connsiteY2" fmla="*/ 295990 h 295990"/>
              <a:gd name="connsiteX3" fmla="*/ 190280 w 190280"/>
              <a:gd name="connsiteY3" fmla="*/ 264277 h 295990"/>
              <a:gd name="connsiteX4" fmla="*/ 42284 w 190280"/>
              <a:gd name="connsiteY4" fmla="*/ 0 h 295990"/>
              <a:gd name="connsiteX5" fmla="*/ 0 w 190280"/>
              <a:gd name="connsiteY5" fmla="*/ 31713 h 29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80" h="295990">
                <a:moveTo>
                  <a:pt x="0" y="31713"/>
                </a:moveTo>
                <a:lnTo>
                  <a:pt x="84569" y="264277"/>
                </a:lnTo>
                <a:lnTo>
                  <a:pt x="158566" y="295990"/>
                </a:lnTo>
                <a:lnTo>
                  <a:pt x="190280" y="264277"/>
                </a:lnTo>
                <a:lnTo>
                  <a:pt x="42284" y="0"/>
                </a:lnTo>
                <a:lnTo>
                  <a:pt x="0" y="3171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2" name="Forma libre 31"/>
          <p:cNvSpPr/>
          <p:nvPr/>
        </p:nvSpPr>
        <p:spPr>
          <a:xfrm>
            <a:off x="2823400" y="4679487"/>
            <a:ext cx="438150" cy="158115"/>
          </a:xfrm>
          <a:custGeom>
            <a:avLst/>
            <a:gdLst>
              <a:gd name="connsiteX0" fmla="*/ 0 w 438700"/>
              <a:gd name="connsiteY0" fmla="*/ 158566 h 158566"/>
              <a:gd name="connsiteX1" fmla="*/ 391130 w 438700"/>
              <a:gd name="connsiteY1" fmla="*/ 0 h 158566"/>
              <a:gd name="connsiteX2" fmla="*/ 438700 w 438700"/>
              <a:gd name="connsiteY2" fmla="*/ 147995 h 158566"/>
              <a:gd name="connsiteX3" fmla="*/ 0 w 438700"/>
              <a:gd name="connsiteY3" fmla="*/ 158566 h 15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0" h="158566">
                <a:moveTo>
                  <a:pt x="0" y="158566"/>
                </a:moveTo>
                <a:lnTo>
                  <a:pt x="391130" y="0"/>
                </a:lnTo>
                <a:lnTo>
                  <a:pt x="438700" y="147995"/>
                </a:lnTo>
                <a:lnTo>
                  <a:pt x="0" y="15856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s-EC" sz="11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618</Words>
  <Application>Microsoft Office PowerPoint</Application>
  <PresentationFormat>Personalizado</PresentationFormat>
  <Paragraphs>114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Paul Gabriel Muñoz Mera</cp:lastModifiedBy>
  <cp:revision>26</cp:revision>
  <cp:lastPrinted>2019-11-27T00:29:17Z</cp:lastPrinted>
  <dcterms:created xsi:type="dcterms:W3CDTF">2019-11-11T19:01:43Z</dcterms:created>
  <dcterms:modified xsi:type="dcterms:W3CDTF">2021-05-25T00:41:13Z</dcterms:modified>
</cp:coreProperties>
</file>