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8" r:id="rId3"/>
    <p:sldId id="259" r:id="rId4"/>
    <p:sldId id="263" r:id="rId5"/>
    <p:sldId id="264" r:id="rId6"/>
    <p:sldId id="260" r:id="rId7"/>
    <p:sldId id="261" r:id="rId8"/>
    <p:sldId id="266" r:id="rId9"/>
    <p:sldId id="265" r:id="rId1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2000" dirty="0"/>
              <a:t>BARRIO PUERTAS DEL SOL 2</a:t>
            </a:r>
          </a:p>
          <a:p>
            <a:pPr>
              <a:defRPr/>
            </a:pPr>
            <a:r>
              <a:rPr lang="en-US" sz="2000" dirty="0" err="1"/>
              <a:t>Predios</a:t>
            </a:r>
            <a:r>
              <a:rPr lang="en-US" sz="2000" dirty="0"/>
              <a:t> </a:t>
            </a:r>
            <a:r>
              <a:rPr lang="en-US" sz="2000" dirty="0" err="1"/>
              <a:t>en</a:t>
            </a:r>
            <a:r>
              <a:rPr lang="en-US" sz="2000" dirty="0"/>
              <a:t> el </a:t>
            </a:r>
            <a:r>
              <a:rPr lang="en-US" sz="2000" dirty="0" err="1"/>
              <a:t>borde</a:t>
            </a:r>
            <a:endParaRPr lang="en-US" sz="2000"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EC"/>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COLECTIVO VQC</c:v>
                </c:pt>
              </c:strCache>
            </c:strRef>
          </c:tx>
          <c:explosion val="31"/>
          <c:dPt>
            <c:idx val="0"/>
            <c:bubble3D val="0"/>
            <c:spPr>
              <a:solidFill>
                <a:srgbClr val="FF00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84AD-4028-8C69-7F3E7712F3F5}"/>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84AD-4028-8C69-7F3E7712F3F5}"/>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C"/>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Hoja1!$A$2:$A$3</c:f>
              <c:strCache>
                <c:ptCount val="2"/>
                <c:pt idx="0">
                  <c:v>PREDIOS CON  ALTA AFECTACION</c:v>
                </c:pt>
                <c:pt idx="1">
                  <c:v>PREDIOS CON BAJA AFECTACION</c:v>
                </c:pt>
              </c:strCache>
            </c:strRef>
          </c:cat>
          <c:val>
            <c:numRef>
              <c:f>Hoja1!$B$2:$B$3</c:f>
              <c:numCache>
                <c:formatCode>General</c:formatCode>
                <c:ptCount val="2"/>
                <c:pt idx="0">
                  <c:v>37</c:v>
                </c:pt>
                <c:pt idx="1">
                  <c:v>61</c:v>
                </c:pt>
              </c:numCache>
            </c:numRef>
          </c:val>
          <c:extLst>
            <c:ext xmlns:c16="http://schemas.microsoft.com/office/drawing/2014/chart" uri="{C3380CC4-5D6E-409C-BE32-E72D297353CC}">
              <c16:uniqueId val="{00000000-84AD-4028-8C69-7F3E7712F3F5}"/>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59162937396681337"/>
          <c:y val="0.41088733493414459"/>
          <c:w val="0.29124733994111557"/>
          <c:h val="0.488866437549024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E95FF1-3F4F-4BC9-948A-EFCDBAB2563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2E8A309B-813C-44A4-A9D7-835136789E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1B7782F0-3A9F-4444-9F27-60D3075DD999}"/>
              </a:ext>
            </a:extLst>
          </p:cNvPr>
          <p:cNvSpPr>
            <a:spLocks noGrp="1"/>
          </p:cNvSpPr>
          <p:nvPr>
            <p:ph type="dt" sz="half" idx="10"/>
          </p:nvPr>
        </p:nvSpPr>
        <p:spPr/>
        <p:txBody>
          <a:bodyPr/>
          <a:lstStyle/>
          <a:p>
            <a:fld id="{FFA9A5F7-2273-4F88-9A63-E1AFE19ED3E1}" type="datetimeFigureOut">
              <a:rPr lang="es-EC" smtClean="0"/>
              <a:t>24/5/2021</a:t>
            </a:fld>
            <a:endParaRPr lang="es-EC"/>
          </a:p>
        </p:txBody>
      </p:sp>
      <p:sp>
        <p:nvSpPr>
          <p:cNvPr id="5" name="Marcador de pie de página 4">
            <a:extLst>
              <a:ext uri="{FF2B5EF4-FFF2-40B4-BE49-F238E27FC236}">
                <a16:creationId xmlns:a16="http://schemas.microsoft.com/office/drawing/2014/main" id="{BCD17C9B-7408-496E-9925-B0F329757DD6}"/>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903F87B-301B-45B3-8480-CD09E5758ED8}"/>
              </a:ext>
            </a:extLst>
          </p:cNvPr>
          <p:cNvSpPr>
            <a:spLocks noGrp="1"/>
          </p:cNvSpPr>
          <p:nvPr>
            <p:ph type="sldNum" sz="quarter" idx="12"/>
          </p:nvPr>
        </p:nvSpPr>
        <p:spPr/>
        <p:txBody>
          <a:bodyPr/>
          <a:lstStyle/>
          <a:p>
            <a:fld id="{AE92DF18-F080-423C-8110-F03ABE1FFB71}" type="slidenum">
              <a:rPr lang="es-EC" smtClean="0"/>
              <a:t>‹Nº›</a:t>
            </a:fld>
            <a:endParaRPr lang="es-EC"/>
          </a:p>
        </p:txBody>
      </p:sp>
    </p:spTree>
    <p:extLst>
      <p:ext uri="{BB962C8B-B14F-4D97-AF65-F5344CB8AC3E}">
        <p14:creationId xmlns:p14="http://schemas.microsoft.com/office/powerpoint/2010/main" val="2091935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CA1059-4F72-4B4C-B3DA-5E609DA299A1}"/>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D469CDE4-390B-4BA8-9833-D53C45D657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E4BBDF33-A3C0-40E4-B70A-7508055F7182}"/>
              </a:ext>
            </a:extLst>
          </p:cNvPr>
          <p:cNvSpPr>
            <a:spLocks noGrp="1"/>
          </p:cNvSpPr>
          <p:nvPr>
            <p:ph type="dt" sz="half" idx="10"/>
          </p:nvPr>
        </p:nvSpPr>
        <p:spPr/>
        <p:txBody>
          <a:bodyPr/>
          <a:lstStyle/>
          <a:p>
            <a:fld id="{FFA9A5F7-2273-4F88-9A63-E1AFE19ED3E1}" type="datetimeFigureOut">
              <a:rPr lang="es-EC" smtClean="0"/>
              <a:t>24/5/2021</a:t>
            </a:fld>
            <a:endParaRPr lang="es-EC"/>
          </a:p>
        </p:txBody>
      </p:sp>
      <p:sp>
        <p:nvSpPr>
          <p:cNvPr id="5" name="Marcador de pie de página 4">
            <a:extLst>
              <a:ext uri="{FF2B5EF4-FFF2-40B4-BE49-F238E27FC236}">
                <a16:creationId xmlns:a16="http://schemas.microsoft.com/office/drawing/2014/main" id="{CD0F4C8D-0477-4E91-AC0F-BD76ABDC49AF}"/>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AE5ABF7-9E63-46DD-92F2-629670E1FD15}"/>
              </a:ext>
            </a:extLst>
          </p:cNvPr>
          <p:cNvSpPr>
            <a:spLocks noGrp="1"/>
          </p:cNvSpPr>
          <p:nvPr>
            <p:ph type="sldNum" sz="quarter" idx="12"/>
          </p:nvPr>
        </p:nvSpPr>
        <p:spPr/>
        <p:txBody>
          <a:bodyPr/>
          <a:lstStyle/>
          <a:p>
            <a:fld id="{AE92DF18-F080-423C-8110-F03ABE1FFB71}" type="slidenum">
              <a:rPr lang="es-EC" smtClean="0"/>
              <a:t>‹Nº›</a:t>
            </a:fld>
            <a:endParaRPr lang="es-EC"/>
          </a:p>
        </p:txBody>
      </p:sp>
    </p:spTree>
    <p:extLst>
      <p:ext uri="{BB962C8B-B14F-4D97-AF65-F5344CB8AC3E}">
        <p14:creationId xmlns:p14="http://schemas.microsoft.com/office/powerpoint/2010/main" val="3581103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EC2EC0-3BB8-4433-AACE-9391AEFBEA8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7A6A4CBE-509F-40B7-8EF5-3B5D6967C46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633239F-83C2-4289-9777-8E658C9BD5E5}"/>
              </a:ext>
            </a:extLst>
          </p:cNvPr>
          <p:cNvSpPr>
            <a:spLocks noGrp="1"/>
          </p:cNvSpPr>
          <p:nvPr>
            <p:ph type="dt" sz="half" idx="10"/>
          </p:nvPr>
        </p:nvSpPr>
        <p:spPr/>
        <p:txBody>
          <a:bodyPr/>
          <a:lstStyle/>
          <a:p>
            <a:fld id="{FFA9A5F7-2273-4F88-9A63-E1AFE19ED3E1}" type="datetimeFigureOut">
              <a:rPr lang="es-EC" smtClean="0"/>
              <a:t>24/5/2021</a:t>
            </a:fld>
            <a:endParaRPr lang="es-EC"/>
          </a:p>
        </p:txBody>
      </p:sp>
      <p:sp>
        <p:nvSpPr>
          <p:cNvPr id="5" name="Marcador de pie de página 4">
            <a:extLst>
              <a:ext uri="{FF2B5EF4-FFF2-40B4-BE49-F238E27FC236}">
                <a16:creationId xmlns:a16="http://schemas.microsoft.com/office/drawing/2014/main" id="{48E2C552-A0E1-4CDF-AFF7-1AF24BD6A3C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D11B69A-6D10-4BAA-83EA-6BA3A4FC31F2}"/>
              </a:ext>
            </a:extLst>
          </p:cNvPr>
          <p:cNvSpPr>
            <a:spLocks noGrp="1"/>
          </p:cNvSpPr>
          <p:nvPr>
            <p:ph type="sldNum" sz="quarter" idx="12"/>
          </p:nvPr>
        </p:nvSpPr>
        <p:spPr/>
        <p:txBody>
          <a:bodyPr/>
          <a:lstStyle/>
          <a:p>
            <a:fld id="{AE92DF18-F080-423C-8110-F03ABE1FFB71}" type="slidenum">
              <a:rPr lang="es-EC" smtClean="0"/>
              <a:t>‹Nº›</a:t>
            </a:fld>
            <a:endParaRPr lang="es-EC"/>
          </a:p>
        </p:txBody>
      </p:sp>
    </p:spTree>
    <p:extLst>
      <p:ext uri="{BB962C8B-B14F-4D97-AF65-F5344CB8AC3E}">
        <p14:creationId xmlns:p14="http://schemas.microsoft.com/office/powerpoint/2010/main" val="2682845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D0F196-8FD2-46F7-9734-1155A1F4047D}"/>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1E6681B6-D226-4039-B6D8-EE8E0B00D6C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6ED330F9-0EFC-486B-A7E8-7A5E00EE6C4A}"/>
              </a:ext>
            </a:extLst>
          </p:cNvPr>
          <p:cNvSpPr>
            <a:spLocks noGrp="1"/>
          </p:cNvSpPr>
          <p:nvPr>
            <p:ph type="dt" sz="half" idx="10"/>
          </p:nvPr>
        </p:nvSpPr>
        <p:spPr/>
        <p:txBody>
          <a:bodyPr/>
          <a:lstStyle/>
          <a:p>
            <a:fld id="{FFA9A5F7-2273-4F88-9A63-E1AFE19ED3E1}" type="datetimeFigureOut">
              <a:rPr lang="es-EC" smtClean="0"/>
              <a:t>24/5/2021</a:t>
            </a:fld>
            <a:endParaRPr lang="es-EC"/>
          </a:p>
        </p:txBody>
      </p:sp>
      <p:sp>
        <p:nvSpPr>
          <p:cNvPr id="5" name="Marcador de pie de página 4">
            <a:extLst>
              <a:ext uri="{FF2B5EF4-FFF2-40B4-BE49-F238E27FC236}">
                <a16:creationId xmlns:a16="http://schemas.microsoft.com/office/drawing/2014/main" id="{AC896885-70CC-421A-9A7C-E7D6B80FC359}"/>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E7F9FCA-422F-4AEE-9D3C-195E6C25B646}"/>
              </a:ext>
            </a:extLst>
          </p:cNvPr>
          <p:cNvSpPr>
            <a:spLocks noGrp="1"/>
          </p:cNvSpPr>
          <p:nvPr>
            <p:ph type="sldNum" sz="quarter" idx="12"/>
          </p:nvPr>
        </p:nvSpPr>
        <p:spPr/>
        <p:txBody>
          <a:bodyPr/>
          <a:lstStyle/>
          <a:p>
            <a:fld id="{AE92DF18-F080-423C-8110-F03ABE1FFB71}" type="slidenum">
              <a:rPr lang="es-EC" smtClean="0"/>
              <a:t>‹Nº›</a:t>
            </a:fld>
            <a:endParaRPr lang="es-EC"/>
          </a:p>
        </p:txBody>
      </p:sp>
    </p:spTree>
    <p:extLst>
      <p:ext uri="{BB962C8B-B14F-4D97-AF65-F5344CB8AC3E}">
        <p14:creationId xmlns:p14="http://schemas.microsoft.com/office/powerpoint/2010/main" val="2107495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7AB650-45D4-4CF4-93FF-5B12CDE3698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732434D6-6270-4F66-B996-1C73359CA5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9E042F0-6B64-4E20-91E2-BFB94FE4D907}"/>
              </a:ext>
            </a:extLst>
          </p:cNvPr>
          <p:cNvSpPr>
            <a:spLocks noGrp="1"/>
          </p:cNvSpPr>
          <p:nvPr>
            <p:ph type="dt" sz="half" idx="10"/>
          </p:nvPr>
        </p:nvSpPr>
        <p:spPr/>
        <p:txBody>
          <a:bodyPr/>
          <a:lstStyle/>
          <a:p>
            <a:fld id="{FFA9A5F7-2273-4F88-9A63-E1AFE19ED3E1}" type="datetimeFigureOut">
              <a:rPr lang="es-EC" smtClean="0"/>
              <a:t>24/5/2021</a:t>
            </a:fld>
            <a:endParaRPr lang="es-EC"/>
          </a:p>
        </p:txBody>
      </p:sp>
      <p:sp>
        <p:nvSpPr>
          <p:cNvPr id="5" name="Marcador de pie de página 4">
            <a:extLst>
              <a:ext uri="{FF2B5EF4-FFF2-40B4-BE49-F238E27FC236}">
                <a16:creationId xmlns:a16="http://schemas.microsoft.com/office/drawing/2014/main" id="{587A41F9-5237-4FA4-A2A4-0237AB2559A7}"/>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BEA9E4B-1F58-462B-AB84-043AF5B71379}"/>
              </a:ext>
            </a:extLst>
          </p:cNvPr>
          <p:cNvSpPr>
            <a:spLocks noGrp="1"/>
          </p:cNvSpPr>
          <p:nvPr>
            <p:ph type="sldNum" sz="quarter" idx="12"/>
          </p:nvPr>
        </p:nvSpPr>
        <p:spPr/>
        <p:txBody>
          <a:bodyPr/>
          <a:lstStyle/>
          <a:p>
            <a:fld id="{AE92DF18-F080-423C-8110-F03ABE1FFB71}" type="slidenum">
              <a:rPr lang="es-EC" smtClean="0"/>
              <a:t>‹Nº›</a:t>
            </a:fld>
            <a:endParaRPr lang="es-EC"/>
          </a:p>
        </p:txBody>
      </p:sp>
    </p:spTree>
    <p:extLst>
      <p:ext uri="{BB962C8B-B14F-4D97-AF65-F5344CB8AC3E}">
        <p14:creationId xmlns:p14="http://schemas.microsoft.com/office/powerpoint/2010/main" val="488834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6FAED9-CDA4-4795-908C-00FDA229766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CE13916D-244B-4F4E-82FE-AAB46D1249D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30660525-F8E2-49D2-98B7-678F558D250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DA0DF0D1-0A53-4F12-B22C-C65D8B6E4FF8}"/>
              </a:ext>
            </a:extLst>
          </p:cNvPr>
          <p:cNvSpPr>
            <a:spLocks noGrp="1"/>
          </p:cNvSpPr>
          <p:nvPr>
            <p:ph type="dt" sz="half" idx="10"/>
          </p:nvPr>
        </p:nvSpPr>
        <p:spPr/>
        <p:txBody>
          <a:bodyPr/>
          <a:lstStyle/>
          <a:p>
            <a:fld id="{FFA9A5F7-2273-4F88-9A63-E1AFE19ED3E1}" type="datetimeFigureOut">
              <a:rPr lang="es-EC" smtClean="0"/>
              <a:t>24/5/2021</a:t>
            </a:fld>
            <a:endParaRPr lang="es-EC"/>
          </a:p>
        </p:txBody>
      </p:sp>
      <p:sp>
        <p:nvSpPr>
          <p:cNvPr id="6" name="Marcador de pie de página 5">
            <a:extLst>
              <a:ext uri="{FF2B5EF4-FFF2-40B4-BE49-F238E27FC236}">
                <a16:creationId xmlns:a16="http://schemas.microsoft.com/office/drawing/2014/main" id="{8AC3CA99-958B-4411-A50A-6877D5F3A837}"/>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7DA18BA0-55FF-476A-9866-7FF666AD5BFC}"/>
              </a:ext>
            </a:extLst>
          </p:cNvPr>
          <p:cNvSpPr>
            <a:spLocks noGrp="1"/>
          </p:cNvSpPr>
          <p:nvPr>
            <p:ph type="sldNum" sz="quarter" idx="12"/>
          </p:nvPr>
        </p:nvSpPr>
        <p:spPr/>
        <p:txBody>
          <a:bodyPr/>
          <a:lstStyle/>
          <a:p>
            <a:fld id="{AE92DF18-F080-423C-8110-F03ABE1FFB71}" type="slidenum">
              <a:rPr lang="es-EC" smtClean="0"/>
              <a:t>‹Nº›</a:t>
            </a:fld>
            <a:endParaRPr lang="es-EC"/>
          </a:p>
        </p:txBody>
      </p:sp>
    </p:spTree>
    <p:extLst>
      <p:ext uri="{BB962C8B-B14F-4D97-AF65-F5344CB8AC3E}">
        <p14:creationId xmlns:p14="http://schemas.microsoft.com/office/powerpoint/2010/main" val="1280966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676EBF-2E1C-4C5F-8F30-603409A9C9E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C92C0092-2947-4FB8-A665-2FE340BC09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DA81633-2977-4BF7-9C08-580FAFE0A0A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643D450B-E2ED-474B-9569-6649FE2706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615E648-F964-4BA5-A051-EC3986338A6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0E7D9C99-B049-436C-9298-7D4DE742AE84}"/>
              </a:ext>
            </a:extLst>
          </p:cNvPr>
          <p:cNvSpPr>
            <a:spLocks noGrp="1"/>
          </p:cNvSpPr>
          <p:nvPr>
            <p:ph type="dt" sz="half" idx="10"/>
          </p:nvPr>
        </p:nvSpPr>
        <p:spPr/>
        <p:txBody>
          <a:bodyPr/>
          <a:lstStyle/>
          <a:p>
            <a:fld id="{FFA9A5F7-2273-4F88-9A63-E1AFE19ED3E1}" type="datetimeFigureOut">
              <a:rPr lang="es-EC" smtClean="0"/>
              <a:t>24/5/2021</a:t>
            </a:fld>
            <a:endParaRPr lang="es-EC"/>
          </a:p>
        </p:txBody>
      </p:sp>
      <p:sp>
        <p:nvSpPr>
          <p:cNvPr id="8" name="Marcador de pie de página 7">
            <a:extLst>
              <a:ext uri="{FF2B5EF4-FFF2-40B4-BE49-F238E27FC236}">
                <a16:creationId xmlns:a16="http://schemas.microsoft.com/office/drawing/2014/main" id="{3947E16F-42EB-48EB-A654-282C07CFF495}"/>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6839AAE5-19A5-44E0-B900-7A3D5DA3B114}"/>
              </a:ext>
            </a:extLst>
          </p:cNvPr>
          <p:cNvSpPr>
            <a:spLocks noGrp="1"/>
          </p:cNvSpPr>
          <p:nvPr>
            <p:ph type="sldNum" sz="quarter" idx="12"/>
          </p:nvPr>
        </p:nvSpPr>
        <p:spPr/>
        <p:txBody>
          <a:bodyPr/>
          <a:lstStyle/>
          <a:p>
            <a:fld id="{AE92DF18-F080-423C-8110-F03ABE1FFB71}" type="slidenum">
              <a:rPr lang="es-EC" smtClean="0"/>
              <a:t>‹Nº›</a:t>
            </a:fld>
            <a:endParaRPr lang="es-EC"/>
          </a:p>
        </p:txBody>
      </p:sp>
    </p:spTree>
    <p:extLst>
      <p:ext uri="{BB962C8B-B14F-4D97-AF65-F5344CB8AC3E}">
        <p14:creationId xmlns:p14="http://schemas.microsoft.com/office/powerpoint/2010/main" val="1285672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F8A499-AD88-4C91-8823-BBD5C772E709}"/>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BFECB39E-1E5E-4742-99E6-EB136E58776A}"/>
              </a:ext>
            </a:extLst>
          </p:cNvPr>
          <p:cNvSpPr>
            <a:spLocks noGrp="1"/>
          </p:cNvSpPr>
          <p:nvPr>
            <p:ph type="dt" sz="half" idx="10"/>
          </p:nvPr>
        </p:nvSpPr>
        <p:spPr/>
        <p:txBody>
          <a:bodyPr/>
          <a:lstStyle/>
          <a:p>
            <a:fld id="{FFA9A5F7-2273-4F88-9A63-E1AFE19ED3E1}" type="datetimeFigureOut">
              <a:rPr lang="es-EC" smtClean="0"/>
              <a:t>24/5/2021</a:t>
            </a:fld>
            <a:endParaRPr lang="es-EC"/>
          </a:p>
        </p:txBody>
      </p:sp>
      <p:sp>
        <p:nvSpPr>
          <p:cNvPr id="4" name="Marcador de pie de página 3">
            <a:extLst>
              <a:ext uri="{FF2B5EF4-FFF2-40B4-BE49-F238E27FC236}">
                <a16:creationId xmlns:a16="http://schemas.microsoft.com/office/drawing/2014/main" id="{0221E44B-DE71-4717-9E75-C99B321FEC14}"/>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F21875E2-3396-4C09-8D9B-36129BECC19E}"/>
              </a:ext>
            </a:extLst>
          </p:cNvPr>
          <p:cNvSpPr>
            <a:spLocks noGrp="1"/>
          </p:cNvSpPr>
          <p:nvPr>
            <p:ph type="sldNum" sz="quarter" idx="12"/>
          </p:nvPr>
        </p:nvSpPr>
        <p:spPr/>
        <p:txBody>
          <a:bodyPr/>
          <a:lstStyle/>
          <a:p>
            <a:fld id="{AE92DF18-F080-423C-8110-F03ABE1FFB71}" type="slidenum">
              <a:rPr lang="es-EC" smtClean="0"/>
              <a:t>‹Nº›</a:t>
            </a:fld>
            <a:endParaRPr lang="es-EC"/>
          </a:p>
        </p:txBody>
      </p:sp>
    </p:spTree>
    <p:extLst>
      <p:ext uri="{BB962C8B-B14F-4D97-AF65-F5344CB8AC3E}">
        <p14:creationId xmlns:p14="http://schemas.microsoft.com/office/powerpoint/2010/main" val="3903896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037E372-CB61-485E-B5B7-C701B9A3DAB4}"/>
              </a:ext>
            </a:extLst>
          </p:cNvPr>
          <p:cNvSpPr>
            <a:spLocks noGrp="1"/>
          </p:cNvSpPr>
          <p:nvPr>
            <p:ph type="dt" sz="half" idx="10"/>
          </p:nvPr>
        </p:nvSpPr>
        <p:spPr/>
        <p:txBody>
          <a:bodyPr/>
          <a:lstStyle/>
          <a:p>
            <a:fld id="{FFA9A5F7-2273-4F88-9A63-E1AFE19ED3E1}" type="datetimeFigureOut">
              <a:rPr lang="es-EC" smtClean="0"/>
              <a:t>24/5/2021</a:t>
            </a:fld>
            <a:endParaRPr lang="es-EC"/>
          </a:p>
        </p:txBody>
      </p:sp>
      <p:sp>
        <p:nvSpPr>
          <p:cNvPr id="3" name="Marcador de pie de página 2">
            <a:extLst>
              <a:ext uri="{FF2B5EF4-FFF2-40B4-BE49-F238E27FC236}">
                <a16:creationId xmlns:a16="http://schemas.microsoft.com/office/drawing/2014/main" id="{300F1859-4E3D-4C0D-BB08-2D1A23ACB930}"/>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1F98A6E5-F41A-4D6E-AC0B-34A58E551AD2}"/>
              </a:ext>
            </a:extLst>
          </p:cNvPr>
          <p:cNvSpPr>
            <a:spLocks noGrp="1"/>
          </p:cNvSpPr>
          <p:nvPr>
            <p:ph type="sldNum" sz="quarter" idx="12"/>
          </p:nvPr>
        </p:nvSpPr>
        <p:spPr/>
        <p:txBody>
          <a:bodyPr/>
          <a:lstStyle/>
          <a:p>
            <a:fld id="{AE92DF18-F080-423C-8110-F03ABE1FFB71}" type="slidenum">
              <a:rPr lang="es-EC" smtClean="0"/>
              <a:t>‹Nº›</a:t>
            </a:fld>
            <a:endParaRPr lang="es-EC"/>
          </a:p>
        </p:txBody>
      </p:sp>
    </p:spTree>
    <p:extLst>
      <p:ext uri="{BB962C8B-B14F-4D97-AF65-F5344CB8AC3E}">
        <p14:creationId xmlns:p14="http://schemas.microsoft.com/office/powerpoint/2010/main" val="3107138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B1749A-388D-47AA-B0F3-F02CDE39DC3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07A254A6-EC99-4BA4-9BD5-9FEE2B04C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111AA8D8-B9F2-492C-BC9C-DDEE4BB63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3D42DA7-706B-4B0C-8913-46504702C73B}"/>
              </a:ext>
            </a:extLst>
          </p:cNvPr>
          <p:cNvSpPr>
            <a:spLocks noGrp="1"/>
          </p:cNvSpPr>
          <p:nvPr>
            <p:ph type="dt" sz="half" idx="10"/>
          </p:nvPr>
        </p:nvSpPr>
        <p:spPr/>
        <p:txBody>
          <a:bodyPr/>
          <a:lstStyle/>
          <a:p>
            <a:fld id="{FFA9A5F7-2273-4F88-9A63-E1AFE19ED3E1}" type="datetimeFigureOut">
              <a:rPr lang="es-EC" smtClean="0"/>
              <a:t>24/5/2021</a:t>
            </a:fld>
            <a:endParaRPr lang="es-EC"/>
          </a:p>
        </p:txBody>
      </p:sp>
      <p:sp>
        <p:nvSpPr>
          <p:cNvPr id="6" name="Marcador de pie de página 5">
            <a:extLst>
              <a:ext uri="{FF2B5EF4-FFF2-40B4-BE49-F238E27FC236}">
                <a16:creationId xmlns:a16="http://schemas.microsoft.com/office/drawing/2014/main" id="{10083144-16EA-4A75-9AC8-4638D61E2224}"/>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202795AB-A5D0-44D7-8207-FD838AD8B79A}"/>
              </a:ext>
            </a:extLst>
          </p:cNvPr>
          <p:cNvSpPr>
            <a:spLocks noGrp="1"/>
          </p:cNvSpPr>
          <p:nvPr>
            <p:ph type="sldNum" sz="quarter" idx="12"/>
          </p:nvPr>
        </p:nvSpPr>
        <p:spPr/>
        <p:txBody>
          <a:bodyPr/>
          <a:lstStyle/>
          <a:p>
            <a:fld id="{AE92DF18-F080-423C-8110-F03ABE1FFB71}" type="slidenum">
              <a:rPr lang="es-EC" smtClean="0"/>
              <a:t>‹Nº›</a:t>
            </a:fld>
            <a:endParaRPr lang="es-EC"/>
          </a:p>
        </p:txBody>
      </p:sp>
    </p:spTree>
    <p:extLst>
      <p:ext uri="{BB962C8B-B14F-4D97-AF65-F5344CB8AC3E}">
        <p14:creationId xmlns:p14="http://schemas.microsoft.com/office/powerpoint/2010/main" val="1487607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C8B97-54AD-48A0-A1A0-623C885CE5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37533B0B-AD05-4EB6-A63A-B3CBBDAD78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660D49C6-2901-4372-B5E7-740881342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0833EB0-BEDD-491F-934F-621B39FC5C5C}"/>
              </a:ext>
            </a:extLst>
          </p:cNvPr>
          <p:cNvSpPr>
            <a:spLocks noGrp="1"/>
          </p:cNvSpPr>
          <p:nvPr>
            <p:ph type="dt" sz="half" idx="10"/>
          </p:nvPr>
        </p:nvSpPr>
        <p:spPr/>
        <p:txBody>
          <a:bodyPr/>
          <a:lstStyle/>
          <a:p>
            <a:fld id="{FFA9A5F7-2273-4F88-9A63-E1AFE19ED3E1}" type="datetimeFigureOut">
              <a:rPr lang="es-EC" smtClean="0"/>
              <a:t>24/5/2021</a:t>
            </a:fld>
            <a:endParaRPr lang="es-EC"/>
          </a:p>
        </p:txBody>
      </p:sp>
      <p:sp>
        <p:nvSpPr>
          <p:cNvPr id="6" name="Marcador de pie de página 5">
            <a:extLst>
              <a:ext uri="{FF2B5EF4-FFF2-40B4-BE49-F238E27FC236}">
                <a16:creationId xmlns:a16="http://schemas.microsoft.com/office/drawing/2014/main" id="{4E455978-95BA-41D2-A754-66A05FEFE0EC}"/>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E6E95372-A9D8-4B33-B333-F391AE0357E0}"/>
              </a:ext>
            </a:extLst>
          </p:cNvPr>
          <p:cNvSpPr>
            <a:spLocks noGrp="1"/>
          </p:cNvSpPr>
          <p:nvPr>
            <p:ph type="sldNum" sz="quarter" idx="12"/>
          </p:nvPr>
        </p:nvSpPr>
        <p:spPr/>
        <p:txBody>
          <a:bodyPr/>
          <a:lstStyle/>
          <a:p>
            <a:fld id="{AE92DF18-F080-423C-8110-F03ABE1FFB71}" type="slidenum">
              <a:rPr lang="es-EC" smtClean="0"/>
              <a:t>‹Nº›</a:t>
            </a:fld>
            <a:endParaRPr lang="es-EC"/>
          </a:p>
        </p:txBody>
      </p:sp>
    </p:spTree>
    <p:extLst>
      <p:ext uri="{BB962C8B-B14F-4D97-AF65-F5344CB8AC3E}">
        <p14:creationId xmlns:p14="http://schemas.microsoft.com/office/powerpoint/2010/main" val="2945167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D0A9A4-86A5-4646-AEB6-574304411E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DE4884CD-BBCC-4C45-BA8D-C3DE52B418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5527D12-5BD6-4759-942E-62452FB388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A9A5F7-2273-4F88-9A63-E1AFE19ED3E1}" type="datetimeFigureOut">
              <a:rPr lang="es-EC" smtClean="0"/>
              <a:t>24/5/2021</a:t>
            </a:fld>
            <a:endParaRPr lang="es-EC"/>
          </a:p>
        </p:txBody>
      </p:sp>
      <p:sp>
        <p:nvSpPr>
          <p:cNvPr id="5" name="Marcador de pie de página 4">
            <a:extLst>
              <a:ext uri="{FF2B5EF4-FFF2-40B4-BE49-F238E27FC236}">
                <a16:creationId xmlns:a16="http://schemas.microsoft.com/office/drawing/2014/main" id="{666C1781-A30D-4570-8983-07BD4E77C2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EBFA5FE4-5CC3-487A-9541-7B745C71FC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92DF18-F080-423C-8110-F03ABE1FFB71}" type="slidenum">
              <a:rPr lang="es-EC" smtClean="0"/>
              <a:t>‹Nº›</a:t>
            </a:fld>
            <a:endParaRPr lang="es-EC"/>
          </a:p>
        </p:txBody>
      </p:sp>
    </p:spTree>
    <p:extLst>
      <p:ext uri="{BB962C8B-B14F-4D97-AF65-F5344CB8AC3E}">
        <p14:creationId xmlns:p14="http://schemas.microsoft.com/office/powerpoint/2010/main" val="39959276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28E3F4-A4A6-424A-BDFB-1B7B952010F7}"/>
              </a:ext>
            </a:extLst>
          </p:cNvPr>
          <p:cNvSpPr>
            <a:spLocks noGrp="1"/>
          </p:cNvSpPr>
          <p:nvPr>
            <p:ph type="ctrTitle"/>
          </p:nvPr>
        </p:nvSpPr>
        <p:spPr>
          <a:xfrm>
            <a:off x="834693" y="27887"/>
            <a:ext cx="7766936" cy="499558"/>
          </a:xfrm>
        </p:spPr>
        <p:txBody>
          <a:bodyPr>
            <a:normAutofit fontScale="90000"/>
          </a:bodyPr>
          <a:lstStyle/>
          <a:p>
            <a:r>
              <a:rPr lang="es-ES" sz="3200" dirty="0"/>
              <a:t>QUEBRADA CARRETAS. RELATO CRONOLOGICO</a:t>
            </a:r>
            <a:endParaRPr lang="es-EC" sz="3200" dirty="0"/>
          </a:p>
        </p:txBody>
      </p:sp>
      <p:graphicFrame>
        <p:nvGraphicFramePr>
          <p:cNvPr id="4" name="Tabla 4">
            <a:extLst>
              <a:ext uri="{FF2B5EF4-FFF2-40B4-BE49-F238E27FC236}">
                <a16:creationId xmlns:a16="http://schemas.microsoft.com/office/drawing/2014/main" id="{6647C321-7144-40BE-8C69-FA534E6A7D89}"/>
              </a:ext>
            </a:extLst>
          </p:cNvPr>
          <p:cNvGraphicFramePr>
            <a:graphicFrameLocks noGrp="1"/>
          </p:cNvGraphicFramePr>
          <p:nvPr>
            <p:extLst>
              <p:ext uri="{D42A27DB-BD31-4B8C-83A1-F6EECF244321}">
                <p14:modId xmlns:p14="http://schemas.microsoft.com/office/powerpoint/2010/main" val="1305328992"/>
              </p:ext>
            </p:extLst>
          </p:nvPr>
        </p:nvGraphicFramePr>
        <p:xfrm>
          <a:off x="339172" y="451402"/>
          <a:ext cx="11513656" cy="3226365"/>
        </p:xfrm>
        <a:graphic>
          <a:graphicData uri="http://schemas.openxmlformats.org/drawingml/2006/table">
            <a:tbl>
              <a:tblPr firstRow="1" bandRow="1">
                <a:tableStyleId>{5C22544A-7EE6-4342-B048-85BDC9FD1C3A}</a:tableStyleId>
              </a:tblPr>
              <a:tblGrid>
                <a:gridCol w="1194206">
                  <a:extLst>
                    <a:ext uri="{9D8B030D-6E8A-4147-A177-3AD203B41FA5}">
                      <a16:colId xmlns:a16="http://schemas.microsoft.com/office/drawing/2014/main" val="2797702301"/>
                    </a:ext>
                  </a:extLst>
                </a:gridCol>
                <a:gridCol w="4562622">
                  <a:extLst>
                    <a:ext uri="{9D8B030D-6E8A-4147-A177-3AD203B41FA5}">
                      <a16:colId xmlns:a16="http://schemas.microsoft.com/office/drawing/2014/main" val="3811599436"/>
                    </a:ext>
                  </a:extLst>
                </a:gridCol>
                <a:gridCol w="2977662">
                  <a:extLst>
                    <a:ext uri="{9D8B030D-6E8A-4147-A177-3AD203B41FA5}">
                      <a16:colId xmlns:a16="http://schemas.microsoft.com/office/drawing/2014/main" val="452487544"/>
                    </a:ext>
                  </a:extLst>
                </a:gridCol>
                <a:gridCol w="2779166">
                  <a:extLst>
                    <a:ext uri="{9D8B030D-6E8A-4147-A177-3AD203B41FA5}">
                      <a16:colId xmlns:a16="http://schemas.microsoft.com/office/drawing/2014/main" val="1495146768"/>
                    </a:ext>
                  </a:extLst>
                </a:gridCol>
              </a:tblGrid>
              <a:tr h="349969">
                <a:tc>
                  <a:txBody>
                    <a:bodyPr/>
                    <a:lstStyle/>
                    <a:p>
                      <a:r>
                        <a:rPr lang="es-ES" dirty="0"/>
                        <a:t>AÑO</a:t>
                      </a:r>
                      <a:endParaRPr lang="es-EC" dirty="0"/>
                    </a:p>
                  </a:txBody>
                  <a:tcPr/>
                </a:tc>
                <a:tc>
                  <a:txBody>
                    <a:bodyPr/>
                    <a:lstStyle/>
                    <a:p>
                      <a:r>
                        <a:rPr lang="es-ES" dirty="0"/>
                        <a:t>EVENTO</a:t>
                      </a:r>
                      <a:endParaRPr lang="es-EC" dirty="0"/>
                    </a:p>
                  </a:txBody>
                  <a:tcPr/>
                </a:tc>
                <a:tc>
                  <a:txBody>
                    <a:bodyPr/>
                    <a:lstStyle/>
                    <a:p>
                      <a:r>
                        <a:rPr lang="es-ES" dirty="0"/>
                        <a:t>ACCIÓN AUTORIDADES</a:t>
                      </a:r>
                      <a:endParaRPr lang="es-EC" dirty="0"/>
                    </a:p>
                  </a:txBody>
                  <a:tcPr/>
                </a:tc>
                <a:tc>
                  <a:txBody>
                    <a:bodyPr/>
                    <a:lstStyle/>
                    <a:p>
                      <a:r>
                        <a:rPr lang="es-ES" dirty="0"/>
                        <a:t>CONSECUENCIA</a:t>
                      </a:r>
                      <a:endParaRPr lang="es-EC" dirty="0"/>
                    </a:p>
                  </a:txBody>
                  <a:tcPr/>
                </a:tc>
                <a:extLst>
                  <a:ext uri="{0D108BD9-81ED-4DB2-BD59-A6C34878D82A}">
                    <a16:rowId xmlns:a16="http://schemas.microsoft.com/office/drawing/2014/main" val="4086370473"/>
                  </a:ext>
                </a:extLst>
              </a:tr>
              <a:tr h="481131">
                <a:tc>
                  <a:txBody>
                    <a:bodyPr/>
                    <a:lstStyle/>
                    <a:p>
                      <a:r>
                        <a:rPr lang="es-ES" sz="1400" dirty="0"/>
                        <a:t>1996</a:t>
                      </a:r>
                      <a:endParaRPr lang="es-EC"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400" b="0" kern="1200" dirty="0">
                          <a:solidFill>
                            <a:schemeClr val="dk1"/>
                          </a:solidFill>
                          <a:effectLst/>
                          <a:latin typeface="+mn-lt"/>
                          <a:ea typeface="+mn-ea"/>
                          <a:cs typeface="+mn-cs"/>
                        </a:rPr>
                        <a:t>Se crea la ¨COOPERATIVA DE VIVIENDA PUERTAS DEL SOL 2¨ y se efectúa la posesión de los lotes a los socios</a:t>
                      </a:r>
                      <a:endParaRPr lang="es-EC" sz="1400" b="0" dirty="0">
                        <a:latin typeface="+mn-lt"/>
                      </a:endParaRPr>
                    </a:p>
                  </a:txBody>
                  <a:tcPr/>
                </a:tc>
                <a:tc>
                  <a:txBody>
                    <a:bodyPr/>
                    <a:lstStyle/>
                    <a:p>
                      <a:r>
                        <a:rPr lang="es-ES" sz="1400" b="1" dirty="0"/>
                        <a:t>AUTORIZACIÓN COOPERATIVA</a:t>
                      </a:r>
                      <a:endParaRPr lang="es-EC" sz="1400" b="1" dirty="0"/>
                    </a:p>
                  </a:txBody>
                  <a:tcPr/>
                </a:tc>
                <a:tc>
                  <a:txBody>
                    <a:bodyPr/>
                    <a:lstStyle/>
                    <a:p>
                      <a:r>
                        <a:rPr lang="es-ES" sz="1200" dirty="0"/>
                        <a:t>-</a:t>
                      </a:r>
                      <a:endParaRPr lang="es-EC" sz="1200" dirty="0"/>
                    </a:p>
                  </a:txBody>
                  <a:tcPr/>
                </a:tc>
                <a:extLst>
                  <a:ext uri="{0D108BD9-81ED-4DB2-BD59-A6C34878D82A}">
                    <a16:rowId xmlns:a16="http://schemas.microsoft.com/office/drawing/2014/main" val="2171258969"/>
                  </a:ext>
                </a:extLst>
              </a:tr>
              <a:tr h="621460">
                <a:tc>
                  <a:txBody>
                    <a:bodyPr/>
                    <a:lstStyle/>
                    <a:p>
                      <a:r>
                        <a:rPr lang="es-ES" sz="1400" b="1" dirty="0"/>
                        <a:t>2003</a:t>
                      </a:r>
                      <a:endParaRPr lang="es-EC" sz="14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400" b="0" kern="1200" dirty="0">
                          <a:solidFill>
                            <a:schemeClr val="dk1"/>
                          </a:solidFill>
                          <a:effectLst/>
                          <a:latin typeface="+mn-lt"/>
                          <a:ea typeface="+mn-ea"/>
                          <a:cs typeface="+mn-cs"/>
                        </a:rPr>
                        <a:t>Se identifica la existencia de una descarga grande de alcantarilla en el margen izquierdo de la Quebrada</a:t>
                      </a:r>
                      <a:endParaRPr lang="es-EC" sz="1400" b="0" dirty="0">
                        <a:latin typeface="+mn-lt"/>
                      </a:endParaRPr>
                    </a:p>
                  </a:txBody>
                  <a:tcPr/>
                </a:tc>
                <a:tc>
                  <a:txBody>
                    <a:bodyPr/>
                    <a:lstStyle/>
                    <a:p>
                      <a:r>
                        <a:rPr lang="es-ES" sz="1400" b="1" dirty="0"/>
                        <a:t>NINGUNA</a:t>
                      </a:r>
                      <a:endParaRPr lang="es-EC" sz="1400" b="1" dirty="0"/>
                    </a:p>
                  </a:txBody>
                  <a:tcPr/>
                </a:tc>
                <a:tc>
                  <a:txBody>
                    <a:bodyPr/>
                    <a:lstStyle/>
                    <a:p>
                      <a:r>
                        <a:rPr lang="es-ES" sz="1400" dirty="0"/>
                        <a:t>Inicia erosión en esa zona</a:t>
                      </a:r>
                      <a:endParaRPr lang="es-EC" sz="1400" dirty="0"/>
                    </a:p>
                  </a:txBody>
                  <a:tcPr/>
                </a:tc>
                <a:extLst>
                  <a:ext uri="{0D108BD9-81ED-4DB2-BD59-A6C34878D82A}">
                    <a16:rowId xmlns:a16="http://schemas.microsoft.com/office/drawing/2014/main" val="1622276181"/>
                  </a:ext>
                </a:extLst>
              </a:tr>
              <a:tr h="481131">
                <a:tc>
                  <a:txBody>
                    <a:bodyPr/>
                    <a:lstStyle/>
                    <a:p>
                      <a:r>
                        <a:rPr lang="es-ES" sz="1400" dirty="0"/>
                        <a:t>2004</a:t>
                      </a:r>
                      <a:endParaRPr lang="es-EC" sz="1400" dirty="0"/>
                    </a:p>
                  </a:txBody>
                  <a:tcPr/>
                </a:tc>
                <a:tc>
                  <a:txBody>
                    <a:bodyPr/>
                    <a:lstStyle/>
                    <a:p>
                      <a:r>
                        <a:rPr lang="es-EC" sz="1400" b="0" kern="1200" dirty="0">
                          <a:solidFill>
                            <a:schemeClr val="dk1"/>
                          </a:solidFill>
                          <a:effectLst/>
                          <a:latin typeface="+mn-lt"/>
                          <a:ea typeface="+mn-ea"/>
                          <a:cs typeface="+mn-cs"/>
                        </a:rPr>
                        <a:t>Colapsa tubería de agua potable de  EPMAPS que abastecía a Calderón</a:t>
                      </a:r>
                      <a:endParaRPr lang="es-EC" sz="1400" b="0" dirty="0">
                        <a:latin typeface="+mn-lt"/>
                      </a:endParaRPr>
                    </a:p>
                  </a:txBody>
                  <a:tcPr/>
                </a:tc>
                <a:tc>
                  <a:txBody>
                    <a:bodyPr/>
                    <a:lstStyle/>
                    <a:p>
                      <a:r>
                        <a:rPr lang="es-ES" sz="1400" b="1" dirty="0"/>
                        <a:t>NINGUNA</a:t>
                      </a:r>
                      <a:endParaRPr lang="es-EC" sz="1400" b="1" dirty="0"/>
                    </a:p>
                  </a:txBody>
                  <a:tcPr/>
                </a:tc>
                <a:tc>
                  <a:txBody>
                    <a:bodyPr/>
                    <a:lstStyle/>
                    <a:p>
                      <a:r>
                        <a:rPr lang="es-ES" sz="1400" dirty="0"/>
                        <a:t>Inicia erosión en esta zona </a:t>
                      </a:r>
                      <a:endParaRPr lang="es-EC" sz="1400" dirty="0"/>
                    </a:p>
                  </a:txBody>
                  <a:tcPr/>
                </a:tc>
                <a:extLst>
                  <a:ext uri="{0D108BD9-81ED-4DB2-BD59-A6C34878D82A}">
                    <a16:rowId xmlns:a16="http://schemas.microsoft.com/office/drawing/2014/main" val="3119468289"/>
                  </a:ext>
                </a:extLst>
              </a:tr>
              <a:tr h="420989">
                <a:tc>
                  <a:txBody>
                    <a:bodyPr/>
                    <a:lstStyle/>
                    <a:p>
                      <a:r>
                        <a:rPr lang="es-ES" sz="1400" dirty="0"/>
                        <a:t>2007-2009</a:t>
                      </a:r>
                      <a:endParaRPr lang="es-EC" sz="1400" dirty="0"/>
                    </a:p>
                  </a:txBody>
                  <a:tcPr/>
                </a:tc>
                <a:tc>
                  <a:txBody>
                    <a:bodyPr/>
                    <a:lstStyle/>
                    <a:p>
                      <a:r>
                        <a:rPr lang="es-EC" sz="1400" kern="1200" dirty="0">
                          <a:solidFill>
                            <a:schemeClr val="dk1"/>
                          </a:solidFill>
                          <a:effectLst/>
                          <a:latin typeface="+mn-lt"/>
                          <a:ea typeface="+mn-ea"/>
                          <a:cs typeface="+mn-cs"/>
                        </a:rPr>
                        <a:t>Se presentó e inició la obra civil  para quebrada Carretas</a:t>
                      </a:r>
                      <a:endParaRPr lang="es-EC" sz="1400" dirty="0"/>
                    </a:p>
                  </a:txBody>
                  <a:tcPr/>
                </a:tc>
                <a:tc>
                  <a:txBody>
                    <a:bodyPr/>
                    <a:lstStyle/>
                    <a:p>
                      <a:r>
                        <a:rPr lang="es-ES" sz="1400" b="1" dirty="0"/>
                        <a:t>Ejecución de una parte del proyecto.</a:t>
                      </a:r>
                      <a:endParaRPr lang="es-EC" sz="1400" b="1" dirty="0"/>
                    </a:p>
                  </a:txBody>
                  <a:tcPr/>
                </a:tc>
                <a:tc>
                  <a:txBody>
                    <a:bodyPr/>
                    <a:lstStyle/>
                    <a:p>
                      <a:r>
                        <a:rPr lang="es-EC" sz="1400" kern="1200" dirty="0">
                          <a:solidFill>
                            <a:schemeClr val="dk1"/>
                          </a:solidFill>
                          <a:effectLst/>
                          <a:latin typeface="+mn-lt"/>
                          <a:ea typeface="+mn-ea"/>
                          <a:cs typeface="+mn-cs"/>
                        </a:rPr>
                        <a:t>Alteró la geografía de la quebrada </a:t>
                      </a:r>
                      <a:endParaRPr lang="es-EC" sz="1400" dirty="0"/>
                    </a:p>
                  </a:txBody>
                  <a:tcPr/>
                </a:tc>
                <a:extLst>
                  <a:ext uri="{0D108BD9-81ED-4DB2-BD59-A6C34878D82A}">
                    <a16:rowId xmlns:a16="http://schemas.microsoft.com/office/drawing/2014/main" val="2707311026"/>
                  </a:ext>
                </a:extLst>
              </a:tr>
              <a:tr h="781836">
                <a:tc>
                  <a:txBody>
                    <a:bodyPr/>
                    <a:lstStyle/>
                    <a:p>
                      <a:r>
                        <a:rPr lang="es-ES" sz="1400" dirty="0"/>
                        <a:t>2010</a:t>
                      </a:r>
                      <a:endParaRPr lang="es-EC" sz="1400" dirty="0"/>
                    </a:p>
                  </a:txBody>
                  <a:tcPr/>
                </a:tc>
                <a:tc>
                  <a:txBody>
                    <a:bodyPr/>
                    <a:lstStyle/>
                    <a:p>
                      <a:r>
                        <a:rPr lang="es-EC" sz="1400" kern="1200" dirty="0">
                          <a:solidFill>
                            <a:schemeClr val="dk1"/>
                          </a:solidFill>
                          <a:effectLst/>
                          <a:latin typeface="+mn-lt"/>
                          <a:ea typeface="+mn-ea"/>
                          <a:cs typeface="+mn-cs"/>
                        </a:rPr>
                        <a:t>El caudal del agua cambia de dirección</a:t>
                      </a:r>
                      <a:endParaRPr lang="es-EC" sz="1400" dirty="0"/>
                    </a:p>
                  </a:txBody>
                  <a:tcPr/>
                </a:tc>
                <a:tc>
                  <a:txBody>
                    <a:bodyPr/>
                    <a:lstStyle/>
                    <a:p>
                      <a:r>
                        <a:rPr lang="es-ES" sz="1400" b="1" dirty="0"/>
                        <a:t>NINGUNA</a:t>
                      </a:r>
                      <a:endParaRPr lang="es-EC" sz="1400" b="1" dirty="0"/>
                    </a:p>
                  </a:txBody>
                  <a:tcPr/>
                </a:tc>
                <a:tc>
                  <a:txBody>
                    <a:bodyPr/>
                    <a:lstStyle/>
                    <a:p>
                      <a:r>
                        <a:rPr lang="es-EC" sz="1400" kern="1200" dirty="0">
                          <a:solidFill>
                            <a:schemeClr val="dk1"/>
                          </a:solidFill>
                          <a:effectLst/>
                          <a:latin typeface="+mn-lt"/>
                          <a:ea typeface="+mn-ea"/>
                          <a:cs typeface="+mn-cs"/>
                        </a:rPr>
                        <a:t>Erosión  directa a los taludes de los predios de la cooperativa puertas del sol.</a:t>
                      </a:r>
                      <a:endParaRPr lang="es-EC" sz="1400" dirty="0"/>
                    </a:p>
                  </a:txBody>
                  <a:tcPr/>
                </a:tc>
                <a:extLst>
                  <a:ext uri="{0D108BD9-81ED-4DB2-BD59-A6C34878D82A}">
                    <a16:rowId xmlns:a16="http://schemas.microsoft.com/office/drawing/2014/main" val="901651203"/>
                  </a:ext>
                </a:extLst>
              </a:tr>
            </a:tbl>
          </a:graphicData>
        </a:graphic>
      </p:graphicFrame>
      <p:graphicFrame>
        <p:nvGraphicFramePr>
          <p:cNvPr id="5" name="Tabla 4">
            <a:extLst>
              <a:ext uri="{FF2B5EF4-FFF2-40B4-BE49-F238E27FC236}">
                <a16:creationId xmlns:a16="http://schemas.microsoft.com/office/drawing/2014/main" id="{6F5B98FC-4CDF-4560-8A42-F0BD3095B06A}"/>
              </a:ext>
            </a:extLst>
          </p:cNvPr>
          <p:cNvGraphicFramePr>
            <a:graphicFrameLocks noGrp="1"/>
          </p:cNvGraphicFramePr>
          <p:nvPr>
            <p:extLst>
              <p:ext uri="{D42A27DB-BD31-4B8C-83A1-F6EECF244321}">
                <p14:modId xmlns:p14="http://schemas.microsoft.com/office/powerpoint/2010/main" val="3072292651"/>
              </p:ext>
            </p:extLst>
          </p:nvPr>
        </p:nvGraphicFramePr>
        <p:xfrm>
          <a:off x="339172" y="3419026"/>
          <a:ext cx="11513656" cy="3532778"/>
        </p:xfrm>
        <a:graphic>
          <a:graphicData uri="http://schemas.openxmlformats.org/drawingml/2006/table">
            <a:tbl>
              <a:tblPr firstRow="1" bandRow="1">
                <a:tableStyleId>{5C22544A-7EE6-4342-B048-85BDC9FD1C3A}</a:tableStyleId>
              </a:tblPr>
              <a:tblGrid>
                <a:gridCol w="1184828">
                  <a:extLst>
                    <a:ext uri="{9D8B030D-6E8A-4147-A177-3AD203B41FA5}">
                      <a16:colId xmlns:a16="http://schemas.microsoft.com/office/drawing/2014/main" val="2797702301"/>
                    </a:ext>
                  </a:extLst>
                </a:gridCol>
                <a:gridCol w="4572000">
                  <a:extLst>
                    <a:ext uri="{9D8B030D-6E8A-4147-A177-3AD203B41FA5}">
                      <a16:colId xmlns:a16="http://schemas.microsoft.com/office/drawing/2014/main" val="3811599436"/>
                    </a:ext>
                  </a:extLst>
                </a:gridCol>
                <a:gridCol w="2637183">
                  <a:extLst>
                    <a:ext uri="{9D8B030D-6E8A-4147-A177-3AD203B41FA5}">
                      <a16:colId xmlns:a16="http://schemas.microsoft.com/office/drawing/2014/main" val="452487544"/>
                    </a:ext>
                  </a:extLst>
                </a:gridCol>
                <a:gridCol w="3119645">
                  <a:extLst>
                    <a:ext uri="{9D8B030D-6E8A-4147-A177-3AD203B41FA5}">
                      <a16:colId xmlns:a16="http://schemas.microsoft.com/office/drawing/2014/main" val="1495146768"/>
                    </a:ext>
                  </a:extLst>
                </a:gridCol>
              </a:tblGrid>
              <a:tr h="299545">
                <a:tc>
                  <a:txBody>
                    <a:bodyPr/>
                    <a:lstStyle/>
                    <a:p>
                      <a:r>
                        <a:rPr lang="es-ES" sz="1400" dirty="0"/>
                        <a:t>AÑO</a:t>
                      </a:r>
                      <a:endParaRPr lang="es-EC" sz="1400" dirty="0"/>
                    </a:p>
                  </a:txBody>
                  <a:tcPr/>
                </a:tc>
                <a:tc>
                  <a:txBody>
                    <a:bodyPr/>
                    <a:lstStyle/>
                    <a:p>
                      <a:r>
                        <a:rPr lang="es-ES" sz="1400" dirty="0"/>
                        <a:t>EVENTO</a:t>
                      </a:r>
                      <a:endParaRPr lang="es-EC" sz="1400" dirty="0"/>
                    </a:p>
                  </a:txBody>
                  <a:tcPr/>
                </a:tc>
                <a:tc>
                  <a:txBody>
                    <a:bodyPr/>
                    <a:lstStyle/>
                    <a:p>
                      <a:r>
                        <a:rPr lang="es-ES" sz="1400" dirty="0"/>
                        <a:t>ACCION AUTORIDADES</a:t>
                      </a:r>
                      <a:endParaRPr lang="es-EC" sz="1400" dirty="0"/>
                    </a:p>
                  </a:txBody>
                  <a:tcPr/>
                </a:tc>
                <a:tc>
                  <a:txBody>
                    <a:bodyPr/>
                    <a:lstStyle/>
                    <a:p>
                      <a:r>
                        <a:rPr lang="es-ES" sz="1400" dirty="0"/>
                        <a:t>CONSECUENCIA</a:t>
                      </a:r>
                      <a:endParaRPr lang="es-EC" sz="1400" dirty="0"/>
                    </a:p>
                  </a:txBody>
                  <a:tcPr/>
                </a:tc>
                <a:extLst>
                  <a:ext uri="{0D108BD9-81ED-4DB2-BD59-A6C34878D82A}">
                    <a16:rowId xmlns:a16="http://schemas.microsoft.com/office/drawing/2014/main" val="4086370473"/>
                  </a:ext>
                </a:extLst>
              </a:tr>
              <a:tr h="424356">
                <a:tc>
                  <a:txBody>
                    <a:bodyPr/>
                    <a:lstStyle/>
                    <a:p>
                      <a:r>
                        <a:rPr lang="es-ES" sz="1400" b="0" dirty="0"/>
                        <a:t>2012</a:t>
                      </a:r>
                      <a:endParaRPr lang="es-EC" sz="1400" b="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400" b="0" kern="1200" dirty="0">
                          <a:solidFill>
                            <a:schemeClr val="dk1"/>
                          </a:solidFill>
                          <a:effectLst/>
                          <a:latin typeface="+mn-lt"/>
                          <a:ea typeface="+mn-ea"/>
                          <a:cs typeface="+mn-cs"/>
                        </a:rPr>
                        <a:t>Aprobados como urbanización de interés social de desarrollo.</a:t>
                      </a:r>
                      <a:endParaRPr lang="es-EC" sz="1400" b="0" dirty="0">
                        <a:latin typeface="+mn-lt"/>
                      </a:endParaRPr>
                    </a:p>
                  </a:txBody>
                  <a:tcPr/>
                </a:tc>
                <a:tc>
                  <a:txBody>
                    <a:bodyPr/>
                    <a:lstStyle/>
                    <a:p>
                      <a:r>
                        <a:rPr lang="es-ES" sz="1400" b="1" dirty="0"/>
                        <a:t>LEGALIDAD URBANIZACION</a:t>
                      </a:r>
                      <a:endParaRPr lang="es-EC" sz="1400" b="1" dirty="0"/>
                    </a:p>
                  </a:txBody>
                  <a:tcPr/>
                </a:tc>
                <a:tc>
                  <a:txBody>
                    <a:bodyPr/>
                    <a:lstStyle/>
                    <a:p>
                      <a:r>
                        <a:rPr lang="es-ES" sz="1400" b="0" dirty="0"/>
                        <a:t>-</a:t>
                      </a:r>
                      <a:endParaRPr lang="es-EC" sz="1400" b="0" dirty="0"/>
                    </a:p>
                  </a:txBody>
                  <a:tcPr/>
                </a:tc>
                <a:extLst>
                  <a:ext uri="{0D108BD9-81ED-4DB2-BD59-A6C34878D82A}">
                    <a16:rowId xmlns:a16="http://schemas.microsoft.com/office/drawing/2014/main" val="2171258969"/>
                  </a:ext>
                </a:extLst>
              </a:tr>
              <a:tr h="625001">
                <a:tc>
                  <a:txBody>
                    <a:bodyPr/>
                    <a:lstStyle/>
                    <a:p>
                      <a:r>
                        <a:rPr lang="es-ES" sz="1400" b="0" dirty="0"/>
                        <a:t>2012</a:t>
                      </a:r>
                      <a:endParaRPr lang="es-EC" sz="1400" b="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400" b="0" kern="1200" dirty="0">
                          <a:solidFill>
                            <a:schemeClr val="dk1"/>
                          </a:solidFill>
                          <a:effectLst/>
                          <a:latin typeface="+mn-lt"/>
                          <a:ea typeface="+mn-ea"/>
                          <a:cs typeface="+mn-cs"/>
                        </a:rPr>
                        <a:t>Aumentan las descargas por industrias, conjuntos y barrios</a:t>
                      </a:r>
                      <a:endParaRPr lang="es-EC" sz="1400" b="0" dirty="0">
                        <a:latin typeface="+mn-lt"/>
                      </a:endParaRPr>
                    </a:p>
                  </a:txBody>
                  <a:tcPr/>
                </a:tc>
                <a:tc>
                  <a:txBody>
                    <a:bodyPr/>
                    <a:lstStyle/>
                    <a:p>
                      <a:r>
                        <a:rPr lang="es-ES" sz="1400" b="1" i="0" dirty="0"/>
                        <a:t>NINGUNA</a:t>
                      </a:r>
                      <a:endParaRPr lang="es-EC" sz="1400" b="1" i="0" dirty="0"/>
                    </a:p>
                  </a:txBody>
                  <a:tcPr/>
                </a:tc>
                <a:tc>
                  <a:txBody>
                    <a:bodyPr/>
                    <a:lstStyle/>
                    <a:p>
                      <a:r>
                        <a:rPr lang="es-ES" sz="1400" b="0" dirty="0"/>
                        <a:t>Mas erosión en las zonas afectadas</a:t>
                      </a:r>
                      <a:endParaRPr lang="es-EC" sz="1400" b="0" dirty="0"/>
                    </a:p>
                  </a:txBody>
                  <a:tcPr/>
                </a:tc>
                <a:extLst>
                  <a:ext uri="{0D108BD9-81ED-4DB2-BD59-A6C34878D82A}">
                    <a16:rowId xmlns:a16="http://schemas.microsoft.com/office/drawing/2014/main" val="1929990450"/>
                  </a:ext>
                </a:extLst>
              </a:tr>
              <a:tr h="530337">
                <a:tc>
                  <a:txBody>
                    <a:bodyPr/>
                    <a:lstStyle/>
                    <a:p>
                      <a:r>
                        <a:rPr lang="es-ES" sz="1400" b="0" dirty="0"/>
                        <a:t>2013</a:t>
                      </a:r>
                      <a:endParaRPr lang="es-EC" sz="1400" b="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400" b="0" kern="1200" dirty="0">
                          <a:solidFill>
                            <a:schemeClr val="dk1"/>
                          </a:solidFill>
                          <a:effectLst/>
                          <a:latin typeface="+mn-lt"/>
                          <a:ea typeface="+mn-ea"/>
                          <a:cs typeface="+mn-cs"/>
                        </a:rPr>
                        <a:t>Deslizamientos más frecuentes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C" sz="1400" b="0" dirty="0">
                        <a:latin typeface="+mn-lt"/>
                      </a:endParaRPr>
                    </a:p>
                  </a:txBody>
                  <a:tcPr/>
                </a:tc>
                <a:tc>
                  <a:txBody>
                    <a:bodyPr/>
                    <a:lstStyle/>
                    <a:p>
                      <a:r>
                        <a:rPr lang="es-ES" sz="1400" b="1" i="0" dirty="0"/>
                        <a:t>NINGUNA</a:t>
                      </a:r>
                      <a:endParaRPr lang="es-EC" sz="1400" b="1" i="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400" b="0" kern="1200" dirty="0">
                          <a:solidFill>
                            <a:schemeClr val="dk1"/>
                          </a:solidFill>
                          <a:effectLst/>
                          <a:latin typeface="+mn-lt"/>
                          <a:ea typeface="+mn-ea"/>
                          <a:cs typeface="+mn-cs"/>
                        </a:rPr>
                        <a:t>Se pierden  2 a 3 metros en diferentes predios.</a:t>
                      </a:r>
                    </a:p>
                  </a:txBody>
                  <a:tcPr/>
                </a:tc>
                <a:extLst>
                  <a:ext uri="{0D108BD9-81ED-4DB2-BD59-A6C34878D82A}">
                    <a16:rowId xmlns:a16="http://schemas.microsoft.com/office/drawing/2014/main" val="1622276181"/>
                  </a:ext>
                </a:extLst>
              </a:tr>
              <a:tr h="424356">
                <a:tc>
                  <a:txBody>
                    <a:bodyPr/>
                    <a:lstStyle/>
                    <a:p>
                      <a:r>
                        <a:rPr lang="es-ES" sz="1400" b="0" dirty="0"/>
                        <a:t>2017</a:t>
                      </a:r>
                      <a:endParaRPr lang="es-EC" sz="1400" b="0" dirty="0"/>
                    </a:p>
                  </a:txBody>
                  <a:tcPr/>
                </a:tc>
                <a:tc>
                  <a:txBody>
                    <a:bodyPr/>
                    <a:lstStyle/>
                    <a:p>
                      <a:r>
                        <a:rPr lang="es-EC" sz="1400" b="0" kern="1200" dirty="0">
                          <a:solidFill>
                            <a:schemeClr val="dk1"/>
                          </a:solidFill>
                          <a:effectLst/>
                          <a:latin typeface="+mn-lt"/>
                          <a:ea typeface="+mn-ea"/>
                          <a:cs typeface="+mn-cs"/>
                        </a:rPr>
                        <a:t>Los deslizamientos continúan en toda la franja</a:t>
                      </a:r>
                      <a:endParaRPr lang="es-EC" sz="1400" b="0" dirty="0">
                        <a:latin typeface="+mn-lt"/>
                      </a:endParaRPr>
                    </a:p>
                  </a:txBody>
                  <a:tcPr/>
                </a:tc>
                <a:tc>
                  <a:txBody>
                    <a:bodyPr/>
                    <a:lstStyle/>
                    <a:p>
                      <a:r>
                        <a:rPr lang="es-ES" sz="1400" b="1" i="0" dirty="0"/>
                        <a:t>NINGUNA</a:t>
                      </a:r>
                      <a:endParaRPr lang="es-EC" sz="1400" b="1" i="0" dirty="0"/>
                    </a:p>
                  </a:txBody>
                  <a:tcPr/>
                </a:tc>
                <a:tc>
                  <a:txBody>
                    <a:bodyPr/>
                    <a:lstStyle/>
                    <a:p>
                      <a:r>
                        <a:rPr lang="es-ES" sz="1400" b="0" dirty="0"/>
                        <a:t>Se pierden entre 2 a 6 metros mas en diferentes predios</a:t>
                      </a:r>
                      <a:endParaRPr lang="es-EC" sz="1400" b="0" dirty="0"/>
                    </a:p>
                  </a:txBody>
                  <a:tcPr/>
                </a:tc>
                <a:extLst>
                  <a:ext uri="{0D108BD9-81ED-4DB2-BD59-A6C34878D82A}">
                    <a16:rowId xmlns:a16="http://schemas.microsoft.com/office/drawing/2014/main" val="3119468289"/>
                  </a:ext>
                </a:extLst>
              </a:tr>
              <a:tr h="424356">
                <a:tc>
                  <a:txBody>
                    <a:bodyPr/>
                    <a:lstStyle/>
                    <a:p>
                      <a:r>
                        <a:rPr lang="es-ES" sz="1400" b="0" dirty="0"/>
                        <a:t>2018</a:t>
                      </a:r>
                      <a:endParaRPr lang="es-EC" sz="1400" b="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400" b="0" kern="1200" dirty="0">
                          <a:solidFill>
                            <a:schemeClr val="dk1"/>
                          </a:solidFill>
                          <a:effectLst/>
                          <a:latin typeface="+mn-lt"/>
                          <a:ea typeface="+mn-ea"/>
                          <a:cs typeface="+mn-cs"/>
                        </a:rPr>
                        <a:t>Invierno fuerte</a:t>
                      </a:r>
                    </a:p>
                    <a:p>
                      <a:endParaRPr lang="es-EC" sz="1400" b="0" dirty="0"/>
                    </a:p>
                  </a:txBody>
                  <a:tcPr/>
                </a:tc>
                <a:tc>
                  <a:txBody>
                    <a:bodyPr/>
                    <a:lstStyle/>
                    <a:p>
                      <a:r>
                        <a:rPr lang="es-ES" sz="1400" b="1" i="0" dirty="0"/>
                        <a:t>NINGUNA</a:t>
                      </a:r>
                      <a:endParaRPr lang="es-EC" sz="1400" b="1" i="0" dirty="0"/>
                    </a:p>
                  </a:txBody>
                  <a:tcPr/>
                </a:tc>
                <a:tc>
                  <a:txBody>
                    <a:bodyPr/>
                    <a:lstStyle/>
                    <a:p>
                      <a:r>
                        <a:rPr lang="es-ES" sz="1400" b="0" kern="1200" dirty="0">
                          <a:solidFill>
                            <a:schemeClr val="dk1"/>
                          </a:solidFill>
                          <a:effectLst/>
                          <a:latin typeface="+mn-lt"/>
                          <a:ea typeface="+mn-ea"/>
                          <a:cs typeface="+mn-cs"/>
                        </a:rPr>
                        <a:t>A</a:t>
                      </a:r>
                      <a:r>
                        <a:rPr lang="es-EC" sz="1400" b="0" kern="1200" dirty="0" err="1">
                          <a:solidFill>
                            <a:schemeClr val="dk1"/>
                          </a:solidFill>
                          <a:effectLst/>
                          <a:latin typeface="+mn-lt"/>
                          <a:ea typeface="+mn-ea"/>
                          <a:cs typeface="+mn-cs"/>
                        </a:rPr>
                        <a:t>umenta</a:t>
                      </a:r>
                      <a:r>
                        <a:rPr lang="es-EC" sz="1400" b="0" kern="1200" dirty="0">
                          <a:solidFill>
                            <a:schemeClr val="dk1"/>
                          </a:solidFill>
                          <a:effectLst/>
                          <a:latin typeface="+mn-lt"/>
                          <a:ea typeface="+mn-ea"/>
                          <a:cs typeface="+mn-cs"/>
                        </a:rPr>
                        <a:t> tamaño de ¨olla¨ en zona mas critica</a:t>
                      </a:r>
                      <a:endParaRPr lang="es-EC" sz="1400" b="0" dirty="0"/>
                    </a:p>
                  </a:txBody>
                  <a:tcPr/>
                </a:tc>
                <a:extLst>
                  <a:ext uri="{0D108BD9-81ED-4DB2-BD59-A6C34878D82A}">
                    <a16:rowId xmlns:a16="http://schemas.microsoft.com/office/drawing/2014/main" val="2707311026"/>
                  </a:ext>
                </a:extLst>
              </a:tr>
              <a:tr h="424356">
                <a:tc>
                  <a:txBody>
                    <a:bodyPr/>
                    <a:lstStyle/>
                    <a:p>
                      <a:r>
                        <a:rPr lang="es-ES" sz="1400" b="0" dirty="0"/>
                        <a:t>2019</a:t>
                      </a:r>
                      <a:endParaRPr lang="es-EC" sz="1400" b="0" dirty="0"/>
                    </a:p>
                  </a:txBody>
                  <a:tcPr/>
                </a:tc>
                <a:tc>
                  <a:txBody>
                    <a:bodyPr/>
                    <a:lstStyle/>
                    <a:p>
                      <a:r>
                        <a:rPr lang="es-EC" sz="1400" b="0" kern="1200" dirty="0">
                          <a:solidFill>
                            <a:schemeClr val="dk1"/>
                          </a:solidFill>
                          <a:effectLst/>
                          <a:latin typeface="+mn-lt"/>
                          <a:ea typeface="+mn-ea"/>
                          <a:cs typeface="+mn-cs"/>
                        </a:rPr>
                        <a:t>El Barrio identifica mas descargas en el borde izquierdo</a:t>
                      </a:r>
                    </a:p>
                  </a:txBody>
                  <a:tcPr/>
                </a:tc>
                <a:tc>
                  <a:txBody>
                    <a:bodyPr/>
                    <a:lstStyle/>
                    <a:p>
                      <a:r>
                        <a:rPr lang="es-ES" sz="1400" b="1" i="0" dirty="0"/>
                        <a:t>NINGUNA</a:t>
                      </a:r>
                      <a:endParaRPr lang="es-EC" sz="1400" b="1" i="0" dirty="0"/>
                    </a:p>
                  </a:txBody>
                  <a:tcPr/>
                </a:tc>
                <a:tc>
                  <a:txBody>
                    <a:bodyPr/>
                    <a:lstStyle/>
                    <a:p>
                      <a:r>
                        <a:rPr lang="es-EC" sz="1400" b="0" kern="1200" dirty="0">
                          <a:solidFill>
                            <a:schemeClr val="dk1"/>
                          </a:solidFill>
                          <a:effectLst/>
                          <a:latin typeface="+mn-lt"/>
                          <a:ea typeface="+mn-ea"/>
                          <a:cs typeface="+mn-cs"/>
                        </a:rPr>
                        <a:t>Aumenta el riesgo en las casas del borde derecho.</a:t>
                      </a:r>
                      <a:endParaRPr lang="es-EC" sz="1400" b="0" dirty="0"/>
                    </a:p>
                  </a:txBody>
                  <a:tcPr/>
                </a:tc>
                <a:extLst>
                  <a:ext uri="{0D108BD9-81ED-4DB2-BD59-A6C34878D82A}">
                    <a16:rowId xmlns:a16="http://schemas.microsoft.com/office/drawing/2014/main" val="901651203"/>
                  </a:ext>
                </a:extLst>
              </a:tr>
            </a:tbl>
          </a:graphicData>
        </a:graphic>
      </p:graphicFrame>
    </p:spTree>
    <p:extLst>
      <p:ext uri="{BB962C8B-B14F-4D97-AF65-F5344CB8AC3E}">
        <p14:creationId xmlns:p14="http://schemas.microsoft.com/office/powerpoint/2010/main" val="2164483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0968725E-D5FF-4157-8159-A491AD029677}"/>
              </a:ext>
            </a:extLst>
          </p:cNvPr>
          <p:cNvPicPr>
            <a:picLocks noChangeAspect="1"/>
          </p:cNvPicPr>
          <p:nvPr/>
        </p:nvPicPr>
        <p:blipFill rotWithShape="1">
          <a:blip r:embed="rId2"/>
          <a:srcRect l="29079" t="25743" r="30395" b="13162"/>
          <a:stretch/>
        </p:blipFill>
        <p:spPr>
          <a:xfrm>
            <a:off x="3747355" y="3998255"/>
            <a:ext cx="3314233" cy="2686244"/>
          </a:xfrm>
          <a:prstGeom prst="rect">
            <a:avLst/>
          </a:prstGeom>
        </p:spPr>
      </p:pic>
      <p:sp>
        <p:nvSpPr>
          <p:cNvPr id="2" name="Título 1">
            <a:extLst>
              <a:ext uri="{FF2B5EF4-FFF2-40B4-BE49-F238E27FC236}">
                <a16:creationId xmlns:a16="http://schemas.microsoft.com/office/drawing/2014/main" id="{8C28E3F4-A4A6-424A-BDFB-1B7B952010F7}"/>
              </a:ext>
            </a:extLst>
          </p:cNvPr>
          <p:cNvSpPr>
            <a:spLocks noGrp="1"/>
          </p:cNvSpPr>
          <p:nvPr>
            <p:ph type="ctrTitle"/>
          </p:nvPr>
        </p:nvSpPr>
        <p:spPr>
          <a:xfrm>
            <a:off x="446228" y="131298"/>
            <a:ext cx="7766936" cy="531642"/>
          </a:xfrm>
        </p:spPr>
        <p:txBody>
          <a:bodyPr>
            <a:normAutofit fontScale="90000"/>
          </a:bodyPr>
          <a:lstStyle/>
          <a:p>
            <a:r>
              <a:rPr lang="es-ES" sz="3200" dirty="0"/>
              <a:t>QUEBRADA CARRETAS. RELATO CRONOLOGICO</a:t>
            </a:r>
            <a:endParaRPr lang="es-EC" sz="3200" dirty="0">
              <a:solidFill>
                <a:schemeClr val="accent1">
                  <a:lumMod val="75000"/>
                </a:schemeClr>
              </a:solidFill>
            </a:endParaRPr>
          </a:p>
        </p:txBody>
      </p:sp>
      <p:graphicFrame>
        <p:nvGraphicFramePr>
          <p:cNvPr id="5" name="Tabla 4">
            <a:extLst>
              <a:ext uri="{FF2B5EF4-FFF2-40B4-BE49-F238E27FC236}">
                <a16:creationId xmlns:a16="http://schemas.microsoft.com/office/drawing/2014/main" id="{96AFFCB8-AD1C-456D-8CC2-F08640D7A6B6}"/>
              </a:ext>
            </a:extLst>
          </p:cNvPr>
          <p:cNvGraphicFramePr>
            <a:graphicFrameLocks noGrp="1"/>
          </p:cNvGraphicFramePr>
          <p:nvPr>
            <p:extLst>
              <p:ext uri="{D42A27DB-BD31-4B8C-83A1-F6EECF244321}">
                <p14:modId xmlns:p14="http://schemas.microsoft.com/office/powerpoint/2010/main" val="2013322808"/>
              </p:ext>
            </p:extLst>
          </p:nvPr>
        </p:nvGraphicFramePr>
        <p:xfrm>
          <a:off x="339172" y="777240"/>
          <a:ext cx="11513656" cy="2647923"/>
        </p:xfrm>
        <a:graphic>
          <a:graphicData uri="http://schemas.openxmlformats.org/drawingml/2006/table">
            <a:tbl>
              <a:tblPr firstRow="1" bandRow="1">
                <a:tableStyleId>{5C22544A-7EE6-4342-B048-85BDC9FD1C3A}</a:tableStyleId>
              </a:tblPr>
              <a:tblGrid>
                <a:gridCol w="1203025">
                  <a:extLst>
                    <a:ext uri="{9D8B030D-6E8A-4147-A177-3AD203B41FA5}">
                      <a16:colId xmlns:a16="http://schemas.microsoft.com/office/drawing/2014/main" val="2797702301"/>
                    </a:ext>
                  </a:extLst>
                </a:gridCol>
                <a:gridCol w="4553803">
                  <a:extLst>
                    <a:ext uri="{9D8B030D-6E8A-4147-A177-3AD203B41FA5}">
                      <a16:colId xmlns:a16="http://schemas.microsoft.com/office/drawing/2014/main" val="3811599436"/>
                    </a:ext>
                  </a:extLst>
                </a:gridCol>
                <a:gridCol w="2878414">
                  <a:extLst>
                    <a:ext uri="{9D8B030D-6E8A-4147-A177-3AD203B41FA5}">
                      <a16:colId xmlns:a16="http://schemas.microsoft.com/office/drawing/2014/main" val="452487544"/>
                    </a:ext>
                  </a:extLst>
                </a:gridCol>
                <a:gridCol w="2878414">
                  <a:extLst>
                    <a:ext uri="{9D8B030D-6E8A-4147-A177-3AD203B41FA5}">
                      <a16:colId xmlns:a16="http://schemas.microsoft.com/office/drawing/2014/main" val="1495146768"/>
                    </a:ext>
                  </a:extLst>
                </a:gridCol>
              </a:tblGrid>
              <a:tr h="265286">
                <a:tc>
                  <a:txBody>
                    <a:bodyPr/>
                    <a:lstStyle/>
                    <a:p>
                      <a:r>
                        <a:rPr lang="es-ES" sz="1200" dirty="0"/>
                        <a:t>AÑO</a:t>
                      </a:r>
                      <a:endParaRPr lang="es-EC" sz="1200" dirty="0"/>
                    </a:p>
                  </a:txBody>
                  <a:tcPr/>
                </a:tc>
                <a:tc>
                  <a:txBody>
                    <a:bodyPr/>
                    <a:lstStyle/>
                    <a:p>
                      <a:r>
                        <a:rPr lang="es-ES" sz="1200" dirty="0"/>
                        <a:t>EVENTO</a:t>
                      </a:r>
                      <a:endParaRPr lang="es-EC" sz="1200" dirty="0"/>
                    </a:p>
                  </a:txBody>
                  <a:tcPr/>
                </a:tc>
                <a:tc>
                  <a:txBody>
                    <a:bodyPr/>
                    <a:lstStyle/>
                    <a:p>
                      <a:r>
                        <a:rPr lang="es-ES" sz="1200" dirty="0"/>
                        <a:t>ACCION AUTORIDADES</a:t>
                      </a:r>
                      <a:endParaRPr lang="es-EC" sz="1200" dirty="0"/>
                    </a:p>
                  </a:txBody>
                  <a:tcPr/>
                </a:tc>
                <a:tc>
                  <a:txBody>
                    <a:bodyPr/>
                    <a:lstStyle/>
                    <a:p>
                      <a:r>
                        <a:rPr lang="es-ES" sz="1200" dirty="0"/>
                        <a:t>CONSECUENCIA</a:t>
                      </a:r>
                      <a:endParaRPr lang="es-EC" sz="1200" dirty="0"/>
                    </a:p>
                  </a:txBody>
                  <a:tcPr/>
                </a:tc>
                <a:extLst>
                  <a:ext uri="{0D108BD9-81ED-4DB2-BD59-A6C34878D82A}">
                    <a16:rowId xmlns:a16="http://schemas.microsoft.com/office/drawing/2014/main" val="4086370473"/>
                  </a:ext>
                </a:extLst>
              </a:tr>
              <a:tr h="604978">
                <a:tc>
                  <a:txBody>
                    <a:bodyPr/>
                    <a:lstStyle/>
                    <a:p>
                      <a:r>
                        <a:rPr lang="es-ES" sz="1400" b="0" dirty="0"/>
                        <a:t>2020</a:t>
                      </a:r>
                      <a:endParaRPr lang="es-EC" sz="1400" b="0" dirty="0"/>
                    </a:p>
                  </a:txBody>
                  <a:tcPr/>
                </a:tc>
                <a:tc>
                  <a:txBody>
                    <a:bodyPr/>
                    <a:lstStyle/>
                    <a:p>
                      <a:r>
                        <a:rPr lang="es-EC" sz="1400" kern="1200" dirty="0">
                          <a:solidFill>
                            <a:schemeClr val="dk1"/>
                          </a:solidFill>
                          <a:effectLst/>
                          <a:latin typeface="+mn-lt"/>
                          <a:ea typeface="+mn-ea"/>
                          <a:cs typeface="+mn-cs"/>
                        </a:rPr>
                        <a:t>-Se evidencia cascada creada en zona de ruptura de tubería</a:t>
                      </a:r>
                    </a:p>
                    <a:p>
                      <a:r>
                        <a:rPr lang="es-EC" sz="1400" kern="1200" dirty="0">
                          <a:solidFill>
                            <a:schemeClr val="dk1"/>
                          </a:solidFill>
                          <a:effectLst/>
                          <a:latin typeface="+mn-lt"/>
                          <a:ea typeface="+mn-ea"/>
                          <a:cs typeface="+mn-cs"/>
                        </a:rPr>
                        <a:t>-Se presenta una nueva emergencia en los predios 3541161 Y 3541248</a:t>
                      </a:r>
                    </a:p>
                  </a:txBody>
                  <a:tcPr/>
                </a:tc>
                <a:tc>
                  <a:txBody>
                    <a:bodyPr/>
                    <a:lstStyle/>
                    <a:p>
                      <a:r>
                        <a:rPr lang="es-ES" sz="1400" b="1" dirty="0"/>
                        <a:t>-Atención colocando piedras en base de quebrada  de zona mas afectada.</a:t>
                      </a:r>
                      <a:endParaRPr lang="es-EC" sz="1400" b="1" dirty="0"/>
                    </a:p>
                  </a:txBody>
                  <a:tcPr/>
                </a:tc>
                <a:tc>
                  <a:txBody>
                    <a:bodyPr/>
                    <a:lstStyle/>
                    <a:p>
                      <a:r>
                        <a:rPr lang="es-ES" sz="1400" b="0" dirty="0"/>
                        <a:t>Se cambió la dirección del cauce del agua en esa zona</a:t>
                      </a:r>
                      <a:endParaRPr lang="es-EC" sz="1400" b="0" dirty="0"/>
                    </a:p>
                  </a:txBody>
                  <a:tcPr/>
                </a:tc>
                <a:extLst>
                  <a:ext uri="{0D108BD9-81ED-4DB2-BD59-A6C34878D82A}">
                    <a16:rowId xmlns:a16="http://schemas.microsoft.com/office/drawing/2014/main" val="2171258969"/>
                  </a:ext>
                </a:extLst>
              </a:tr>
              <a:tr h="1642083">
                <a:tc>
                  <a:txBody>
                    <a:bodyPr/>
                    <a:lstStyle/>
                    <a:p>
                      <a:r>
                        <a:rPr lang="es-ES" sz="1400" b="0" dirty="0"/>
                        <a:t>2021</a:t>
                      </a:r>
                      <a:endParaRPr lang="es-EC" sz="1400" b="0" dirty="0"/>
                    </a:p>
                  </a:txBody>
                  <a:tcPr/>
                </a:tc>
                <a:tc>
                  <a:txBody>
                    <a:bodyPr/>
                    <a:lstStyle/>
                    <a:p>
                      <a:r>
                        <a:rPr lang="es-EC" sz="1400" kern="1200" dirty="0">
                          <a:solidFill>
                            <a:schemeClr val="dk1"/>
                          </a:solidFill>
                          <a:effectLst/>
                          <a:latin typeface="+mn-lt"/>
                          <a:ea typeface="+mn-ea"/>
                          <a:cs typeface="+mn-cs"/>
                        </a:rPr>
                        <a:t>-El colectivo VQC  identifica varias descargas autorizadas por Empresa Pública Metropolitana de Agua Potable y Saneamiento, dos colectores y una tubería ROTA en la zona mas crítica</a:t>
                      </a:r>
                    </a:p>
                    <a:p>
                      <a:r>
                        <a:rPr lang="es-EC" sz="1400" kern="1200" dirty="0">
                          <a:solidFill>
                            <a:schemeClr val="dk1"/>
                          </a:solidFill>
                          <a:effectLst/>
                          <a:latin typeface="+mn-lt"/>
                          <a:ea typeface="+mn-ea"/>
                          <a:cs typeface="+mn-cs"/>
                        </a:rPr>
                        <a:t>-Afectación en el talud de la Av. Simón Bolívar</a:t>
                      </a:r>
                    </a:p>
                    <a:p>
                      <a:r>
                        <a:rPr lang="es-EC" sz="1400" kern="1200" dirty="0">
                          <a:solidFill>
                            <a:schemeClr val="dk1"/>
                          </a:solidFill>
                          <a:effectLst/>
                          <a:latin typeface="+mn-lt"/>
                          <a:ea typeface="+mn-ea"/>
                          <a:cs typeface="+mn-cs"/>
                        </a:rPr>
                        <a:t> </a:t>
                      </a:r>
                    </a:p>
                    <a:p>
                      <a:r>
                        <a:rPr lang="es-EC" sz="1400" kern="1200" dirty="0">
                          <a:solidFill>
                            <a:schemeClr val="dk1"/>
                          </a:solidFill>
                          <a:effectLst/>
                          <a:latin typeface="+mn-lt"/>
                          <a:ea typeface="+mn-ea"/>
                          <a:cs typeface="+mn-cs"/>
                        </a:rPr>
                        <a:t> </a:t>
                      </a:r>
                    </a:p>
                  </a:txBody>
                  <a:tcPr/>
                </a:tc>
                <a:tc>
                  <a:txBody>
                    <a:bodyPr/>
                    <a:lstStyle/>
                    <a:p>
                      <a:r>
                        <a:rPr lang="es-ES" sz="1400" b="1" i="0" dirty="0"/>
                        <a:t>-Control de descargas hacia quebrada</a:t>
                      </a:r>
                    </a:p>
                    <a:p>
                      <a:r>
                        <a:rPr lang="es-ES" sz="1400" b="1" i="0" dirty="0"/>
                        <a:t>-Inspección de una zona para soluciones a mediano plazo con interceptores de agua.</a:t>
                      </a:r>
                      <a:endParaRPr lang="es-EC" sz="1400" b="1" i="0" dirty="0"/>
                    </a:p>
                  </a:txBody>
                  <a:tcPr/>
                </a:tc>
                <a:tc>
                  <a:txBody>
                    <a:bodyPr/>
                    <a:lstStyle/>
                    <a:p>
                      <a:r>
                        <a:rPr lang="es-ES" sz="1400" b="0" dirty="0"/>
                        <a:t>-Mejoraron las conductas de habitantes para cuidar la Quebrada.</a:t>
                      </a:r>
                    </a:p>
                    <a:p>
                      <a:r>
                        <a:rPr lang="es-ES" sz="1400" b="0" dirty="0"/>
                        <a:t>-Se crean 2 socavamientos mas, dos embalses mas y una nueva cascada.</a:t>
                      </a:r>
                      <a:endParaRPr lang="es-EC" sz="1400" b="0" dirty="0"/>
                    </a:p>
                  </a:txBody>
                  <a:tcPr/>
                </a:tc>
                <a:extLst>
                  <a:ext uri="{0D108BD9-81ED-4DB2-BD59-A6C34878D82A}">
                    <a16:rowId xmlns:a16="http://schemas.microsoft.com/office/drawing/2014/main" val="1929990450"/>
                  </a:ext>
                </a:extLst>
              </a:tr>
            </a:tbl>
          </a:graphicData>
        </a:graphic>
      </p:graphicFrame>
      <p:sp>
        <p:nvSpPr>
          <p:cNvPr id="6" name="Título 1">
            <a:extLst>
              <a:ext uri="{FF2B5EF4-FFF2-40B4-BE49-F238E27FC236}">
                <a16:creationId xmlns:a16="http://schemas.microsoft.com/office/drawing/2014/main" id="{7C96CA39-5969-4CE5-8DAB-369D8C44000F}"/>
              </a:ext>
            </a:extLst>
          </p:cNvPr>
          <p:cNvSpPr txBox="1">
            <a:spLocks/>
          </p:cNvSpPr>
          <p:nvPr/>
        </p:nvSpPr>
        <p:spPr>
          <a:xfrm>
            <a:off x="1143446" y="3400068"/>
            <a:ext cx="7766936" cy="531642"/>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a:t>QUEBRADA CARRETAS GRAFICOS </a:t>
            </a:r>
            <a:endParaRPr lang="es-EC" sz="3200" dirty="0"/>
          </a:p>
        </p:txBody>
      </p:sp>
      <p:graphicFrame>
        <p:nvGraphicFramePr>
          <p:cNvPr id="11" name="Gráfico 10">
            <a:extLst>
              <a:ext uri="{FF2B5EF4-FFF2-40B4-BE49-F238E27FC236}">
                <a16:creationId xmlns:a16="http://schemas.microsoft.com/office/drawing/2014/main" id="{7BE19314-3028-46C1-BD40-ACC0448AF7A2}"/>
              </a:ext>
            </a:extLst>
          </p:cNvPr>
          <p:cNvGraphicFramePr/>
          <p:nvPr>
            <p:extLst>
              <p:ext uri="{D42A27DB-BD31-4B8C-83A1-F6EECF244321}">
                <p14:modId xmlns:p14="http://schemas.microsoft.com/office/powerpoint/2010/main" val="6661304"/>
              </p:ext>
            </p:extLst>
          </p:nvPr>
        </p:nvGraphicFramePr>
        <p:xfrm>
          <a:off x="156292" y="3998255"/>
          <a:ext cx="3903579" cy="2456671"/>
        </p:xfrm>
        <a:graphic>
          <a:graphicData uri="http://schemas.openxmlformats.org/drawingml/2006/chart">
            <c:chart xmlns:c="http://schemas.openxmlformats.org/drawingml/2006/chart" xmlns:r="http://schemas.openxmlformats.org/officeDocument/2006/relationships" r:id="rId3"/>
          </a:graphicData>
        </a:graphic>
      </p:graphicFrame>
      <p:pic>
        <p:nvPicPr>
          <p:cNvPr id="19" name="Imagen 18">
            <a:extLst>
              <a:ext uri="{FF2B5EF4-FFF2-40B4-BE49-F238E27FC236}">
                <a16:creationId xmlns:a16="http://schemas.microsoft.com/office/drawing/2014/main" id="{42FA4207-9D67-4CB1-82F0-175F142FF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239" y="3939684"/>
            <a:ext cx="4796589" cy="2698081"/>
          </a:xfrm>
          <a:prstGeom prst="rect">
            <a:avLst/>
          </a:prstGeom>
        </p:spPr>
      </p:pic>
    </p:spTree>
    <p:extLst>
      <p:ext uri="{BB962C8B-B14F-4D97-AF65-F5344CB8AC3E}">
        <p14:creationId xmlns:p14="http://schemas.microsoft.com/office/powerpoint/2010/main" val="3866487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436C6108-EFC8-443E-A060-9DCB6E9AF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02" y="0"/>
            <a:ext cx="10442752" cy="7385538"/>
          </a:xfrm>
          <a:prstGeom prst="rect">
            <a:avLst/>
          </a:prstGeom>
        </p:spPr>
      </p:pic>
      <p:sp>
        <p:nvSpPr>
          <p:cNvPr id="2" name="CuadroTexto 1">
            <a:extLst>
              <a:ext uri="{FF2B5EF4-FFF2-40B4-BE49-F238E27FC236}">
                <a16:creationId xmlns:a16="http://schemas.microsoft.com/office/drawing/2014/main" id="{CF781A35-8671-42B3-8A04-5E41AC9965A7}"/>
              </a:ext>
            </a:extLst>
          </p:cNvPr>
          <p:cNvSpPr txBox="1"/>
          <p:nvPr/>
        </p:nvSpPr>
        <p:spPr>
          <a:xfrm>
            <a:off x="4332849" y="520505"/>
            <a:ext cx="128015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 dirty="0"/>
              <a:t>10 familias</a:t>
            </a:r>
            <a:endParaRPr lang="es-EC" dirty="0"/>
          </a:p>
        </p:txBody>
      </p:sp>
      <p:sp>
        <p:nvSpPr>
          <p:cNvPr id="4" name="CuadroTexto 3">
            <a:extLst>
              <a:ext uri="{FF2B5EF4-FFF2-40B4-BE49-F238E27FC236}">
                <a16:creationId xmlns:a16="http://schemas.microsoft.com/office/drawing/2014/main" id="{EE684C9A-E83D-45CD-B777-42F82D4855E1}"/>
              </a:ext>
            </a:extLst>
          </p:cNvPr>
          <p:cNvSpPr txBox="1"/>
          <p:nvPr/>
        </p:nvSpPr>
        <p:spPr>
          <a:xfrm>
            <a:off x="6229644" y="520505"/>
            <a:ext cx="128015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 dirty="0"/>
              <a:t>15 familias</a:t>
            </a:r>
            <a:endParaRPr lang="es-EC" dirty="0"/>
          </a:p>
        </p:txBody>
      </p:sp>
      <p:sp>
        <p:nvSpPr>
          <p:cNvPr id="5" name="CuadroTexto 4">
            <a:extLst>
              <a:ext uri="{FF2B5EF4-FFF2-40B4-BE49-F238E27FC236}">
                <a16:creationId xmlns:a16="http://schemas.microsoft.com/office/drawing/2014/main" id="{54CF8216-7CA4-496E-9432-44E1ADC61EB6}"/>
              </a:ext>
            </a:extLst>
          </p:cNvPr>
          <p:cNvSpPr txBox="1"/>
          <p:nvPr/>
        </p:nvSpPr>
        <p:spPr>
          <a:xfrm>
            <a:off x="2856912" y="705171"/>
            <a:ext cx="116761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 dirty="0"/>
              <a:t>3 familias</a:t>
            </a:r>
            <a:endParaRPr lang="es-EC" dirty="0"/>
          </a:p>
        </p:txBody>
      </p:sp>
      <p:sp>
        <p:nvSpPr>
          <p:cNvPr id="3" name="CuadroTexto 2">
            <a:extLst>
              <a:ext uri="{FF2B5EF4-FFF2-40B4-BE49-F238E27FC236}">
                <a16:creationId xmlns:a16="http://schemas.microsoft.com/office/drawing/2014/main" id="{DC1A945C-23DE-4D0F-8E21-82EBAE444A6F}"/>
              </a:ext>
            </a:extLst>
          </p:cNvPr>
          <p:cNvSpPr txBox="1"/>
          <p:nvPr/>
        </p:nvSpPr>
        <p:spPr>
          <a:xfrm>
            <a:off x="10853480" y="110953"/>
            <a:ext cx="1280159" cy="1015663"/>
          </a:xfrm>
          <a:prstGeom prst="rect">
            <a:avLst/>
          </a:prstGeom>
          <a:noFill/>
        </p:spPr>
        <p:txBody>
          <a:bodyPr wrap="square" rtlCol="0">
            <a:spAutoFit/>
          </a:bodyPr>
          <a:lstStyle/>
          <a:p>
            <a:r>
              <a:rPr lang="es-ES" sz="1200" dirty="0">
                <a:solidFill>
                  <a:schemeClr val="accent1">
                    <a:lumMod val="75000"/>
                  </a:schemeClr>
                </a:solidFill>
              </a:rPr>
              <a:t>0  ZONA</a:t>
            </a:r>
          </a:p>
          <a:p>
            <a:r>
              <a:rPr lang="es-ES" sz="1200" dirty="0"/>
              <a:t>4 descargas, 1 cerramiento perdido y 1 colector.</a:t>
            </a:r>
            <a:endParaRPr lang="es-EC" sz="1200" dirty="0"/>
          </a:p>
        </p:txBody>
      </p:sp>
      <p:sp>
        <p:nvSpPr>
          <p:cNvPr id="7" name="CuadroTexto 6">
            <a:extLst>
              <a:ext uri="{FF2B5EF4-FFF2-40B4-BE49-F238E27FC236}">
                <a16:creationId xmlns:a16="http://schemas.microsoft.com/office/drawing/2014/main" id="{4414DFDC-3164-435C-AD98-3B44A29D74FF}"/>
              </a:ext>
            </a:extLst>
          </p:cNvPr>
          <p:cNvSpPr txBox="1"/>
          <p:nvPr/>
        </p:nvSpPr>
        <p:spPr>
          <a:xfrm>
            <a:off x="10911841" y="2654467"/>
            <a:ext cx="1280159" cy="830997"/>
          </a:xfrm>
          <a:prstGeom prst="rect">
            <a:avLst/>
          </a:prstGeom>
          <a:noFill/>
        </p:spPr>
        <p:txBody>
          <a:bodyPr wrap="square" rtlCol="0">
            <a:spAutoFit/>
          </a:bodyPr>
          <a:lstStyle/>
          <a:p>
            <a:r>
              <a:rPr lang="es-ES" sz="1200" dirty="0">
                <a:solidFill>
                  <a:schemeClr val="accent1">
                    <a:lumMod val="75000"/>
                  </a:schemeClr>
                </a:solidFill>
              </a:rPr>
              <a:t>2     ZONA</a:t>
            </a:r>
          </a:p>
          <a:p>
            <a:r>
              <a:rPr lang="es-ES" sz="1200" dirty="0"/>
              <a:t>2 socavamientos, 1 cascada y 10 familias</a:t>
            </a:r>
            <a:endParaRPr lang="es-EC" sz="1200" dirty="0"/>
          </a:p>
        </p:txBody>
      </p:sp>
      <p:sp>
        <p:nvSpPr>
          <p:cNvPr id="8" name="CuadroTexto 7">
            <a:extLst>
              <a:ext uri="{FF2B5EF4-FFF2-40B4-BE49-F238E27FC236}">
                <a16:creationId xmlns:a16="http://schemas.microsoft.com/office/drawing/2014/main" id="{7F4C0ADF-E23B-468D-B5B4-4B1ECE56AA50}"/>
              </a:ext>
            </a:extLst>
          </p:cNvPr>
          <p:cNvSpPr txBox="1"/>
          <p:nvPr/>
        </p:nvSpPr>
        <p:spPr>
          <a:xfrm>
            <a:off x="10911841" y="3557256"/>
            <a:ext cx="1280159" cy="830997"/>
          </a:xfrm>
          <a:prstGeom prst="rect">
            <a:avLst/>
          </a:prstGeom>
          <a:noFill/>
        </p:spPr>
        <p:txBody>
          <a:bodyPr wrap="square" rtlCol="0">
            <a:spAutoFit/>
          </a:bodyPr>
          <a:lstStyle/>
          <a:p>
            <a:pPr marL="228600" indent="-228600">
              <a:buAutoNum type="arabicPlain" startAt="3"/>
            </a:pPr>
            <a:r>
              <a:rPr lang="es-ES" sz="1200" dirty="0">
                <a:solidFill>
                  <a:schemeClr val="accent1">
                    <a:lumMod val="75000"/>
                  </a:schemeClr>
                </a:solidFill>
              </a:rPr>
              <a:t>ZONA</a:t>
            </a:r>
          </a:p>
          <a:p>
            <a:r>
              <a:rPr lang="es-ES" sz="1200" dirty="0"/>
              <a:t>3 descargas, 1 talud en estado critico</a:t>
            </a:r>
          </a:p>
        </p:txBody>
      </p:sp>
      <p:sp>
        <p:nvSpPr>
          <p:cNvPr id="9" name="CuadroTexto 8">
            <a:extLst>
              <a:ext uri="{FF2B5EF4-FFF2-40B4-BE49-F238E27FC236}">
                <a16:creationId xmlns:a16="http://schemas.microsoft.com/office/drawing/2014/main" id="{986C8347-550F-47B6-999B-50EBA8AD9BDD}"/>
              </a:ext>
            </a:extLst>
          </p:cNvPr>
          <p:cNvSpPr txBox="1"/>
          <p:nvPr/>
        </p:nvSpPr>
        <p:spPr>
          <a:xfrm>
            <a:off x="10911841" y="4460045"/>
            <a:ext cx="1280159" cy="830997"/>
          </a:xfrm>
          <a:prstGeom prst="rect">
            <a:avLst/>
          </a:prstGeom>
          <a:noFill/>
        </p:spPr>
        <p:txBody>
          <a:bodyPr wrap="square" rtlCol="0">
            <a:spAutoFit/>
          </a:bodyPr>
          <a:lstStyle/>
          <a:p>
            <a:r>
              <a:rPr lang="es-ES" sz="1200" dirty="0">
                <a:solidFill>
                  <a:schemeClr val="accent1">
                    <a:lumMod val="75000"/>
                  </a:schemeClr>
                </a:solidFill>
              </a:rPr>
              <a:t>4 ZONA</a:t>
            </a:r>
          </a:p>
          <a:p>
            <a:r>
              <a:rPr lang="es-ES" sz="1200" dirty="0"/>
              <a:t>1 descarga, cota no da la altura y 3 familias</a:t>
            </a:r>
          </a:p>
        </p:txBody>
      </p:sp>
      <p:sp>
        <p:nvSpPr>
          <p:cNvPr id="10" name="CuadroTexto 9">
            <a:extLst>
              <a:ext uri="{FF2B5EF4-FFF2-40B4-BE49-F238E27FC236}">
                <a16:creationId xmlns:a16="http://schemas.microsoft.com/office/drawing/2014/main" id="{3E74B683-B624-43DD-A718-0DFAE54E05AE}"/>
              </a:ext>
            </a:extLst>
          </p:cNvPr>
          <p:cNvSpPr txBox="1"/>
          <p:nvPr/>
        </p:nvSpPr>
        <p:spPr>
          <a:xfrm>
            <a:off x="10911841" y="5434625"/>
            <a:ext cx="1280159" cy="1200329"/>
          </a:xfrm>
          <a:prstGeom prst="rect">
            <a:avLst/>
          </a:prstGeom>
          <a:noFill/>
        </p:spPr>
        <p:txBody>
          <a:bodyPr wrap="square" rtlCol="0">
            <a:spAutoFit/>
          </a:bodyPr>
          <a:lstStyle/>
          <a:p>
            <a:r>
              <a:rPr lang="es-ES" sz="1200" dirty="0">
                <a:solidFill>
                  <a:schemeClr val="accent1">
                    <a:lumMod val="75000"/>
                  </a:schemeClr>
                </a:solidFill>
              </a:rPr>
              <a:t>5 ZONA</a:t>
            </a:r>
          </a:p>
          <a:p>
            <a:r>
              <a:rPr lang="es-ES" sz="1200" dirty="0"/>
              <a:t>4 ollas, 1 colector, 3 socavamientos</a:t>
            </a:r>
          </a:p>
          <a:p>
            <a:r>
              <a:rPr lang="es-ES" sz="1200" dirty="0"/>
              <a:t>Avenida próxima a colapsar..</a:t>
            </a:r>
          </a:p>
        </p:txBody>
      </p:sp>
      <p:sp>
        <p:nvSpPr>
          <p:cNvPr id="11" name="CuadroTexto 10">
            <a:extLst>
              <a:ext uri="{FF2B5EF4-FFF2-40B4-BE49-F238E27FC236}">
                <a16:creationId xmlns:a16="http://schemas.microsoft.com/office/drawing/2014/main" id="{754BF6DE-6037-43C6-AA6D-37B6469C67BC}"/>
              </a:ext>
            </a:extLst>
          </p:cNvPr>
          <p:cNvSpPr txBox="1"/>
          <p:nvPr/>
        </p:nvSpPr>
        <p:spPr>
          <a:xfrm>
            <a:off x="10911841" y="1310555"/>
            <a:ext cx="1280159" cy="1200329"/>
          </a:xfrm>
          <a:prstGeom prst="rect">
            <a:avLst/>
          </a:prstGeom>
          <a:noFill/>
        </p:spPr>
        <p:txBody>
          <a:bodyPr wrap="square" rtlCol="0">
            <a:spAutoFit/>
          </a:bodyPr>
          <a:lstStyle/>
          <a:p>
            <a:pPr marL="228600" indent="-228600">
              <a:buAutoNum type="arabicPlain"/>
            </a:pPr>
            <a:r>
              <a:rPr lang="es-ES" sz="1200" dirty="0">
                <a:solidFill>
                  <a:schemeClr val="accent1">
                    <a:lumMod val="75000"/>
                  </a:schemeClr>
                </a:solidFill>
              </a:rPr>
              <a:t>ZONA</a:t>
            </a:r>
          </a:p>
          <a:p>
            <a:r>
              <a:rPr lang="es-ES" sz="1200" dirty="0"/>
              <a:t>Ruptura de tubo EPMAPS, red de alcantarillado rota, cascada y 15 familias.</a:t>
            </a:r>
            <a:endParaRPr lang="es-EC" sz="1200" dirty="0"/>
          </a:p>
        </p:txBody>
      </p:sp>
    </p:spTree>
    <p:extLst>
      <p:ext uri="{BB962C8B-B14F-4D97-AF65-F5344CB8AC3E}">
        <p14:creationId xmlns:p14="http://schemas.microsoft.com/office/powerpoint/2010/main" val="1640971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22C983-5191-4712-851D-B6A352CF6188}"/>
              </a:ext>
            </a:extLst>
          </p:cNvPr>
          <p:cNvSpPr>
            <a:spLocks noGrp="1"/>
          </p:cNvSpPr>
          <p:nvPr>
            <p:ph type="title"/>
          </p:nvPr>
        </p:nvSpPr>
        <p:spPr>
          <a:xfrm>
            <a:off x="544986" y="116305"/>
            <a:ext cx="6108477" cy="461211"/>
          </a:xfrm>
        </p:spPr>
        <p:txBody>
          <a:bodyPr>
            <a:normAutofit/>
          </a:bodyPr>
          <a:lstStyle/>
          <a:p>
            <a:r>
              <a:rPr lang="es-ES" sz="1800" dirty="0"/>
              <a:t>OBSERVACIONES IMPORTANTES DE INFORMES YA EMITIDOS</a:t>
            </a:r>
            <a:endParaRPr lang="es-EC" sz="1800" dirty="0"/>
          </a:p>
        </p:txBody>
      </p:sp>
      <p:graphicFrame>
        <p:nvGraphicFramePr>
          <p:cNvPr id="3" name="Tabla 3">
            <a:extLst>
              <a:ext uri="{FF2B5EF4-FFF2-40B4-BE49-F238E27FC236}">
                <a16:creationId xmlns:a16="http://schemas.microsoft.com/office/drawing/2014/main" id="{5EA6D17A-9623-4E06-8783-7091BE4F1C26}"/>
              </a:ext>
            </a:extLst>
          </p:cNvPr>
          <p:cNvGraphicFramePr>
            <a:graphicFrameLocks noGrp="1"/>
          </p:cNvGraphicFramePr>
          <p:nvPr>
            <p:extLst>
              <p:ext uri="{D42A27DB-BD31-4B8C-83A1-F6EECF244321}">
                <p14:modId xmlns:p14="http://schemas.microsoft.com/office/powerpoint/2010/main" val="3388429935"/>
              </p:ext>
            </p:extLst>
          </p:nvPr>
        </p:nvGraphicFramePr>
        <p:xfrm>
          <a:off x="0" y="473854"/>
          <a:ext cx="12191999" cy="4832329"/>
        </p:xfrm>
        <a:graphic>
          <a:graphicData uri="http://schemas.openxmlformats.org/drawingml/2006/table">
            <a:tbl>
              <a:tblPr firstRow="1" bandRow="1">
                <a:tableStyleId>{5C22544A-7EE6-4342-B048-85BDC9FD1C3A}</a:tableStyleId>
              </a:tblPr>
              <a:tblGrid>
                <a:gridCol w="1181491">
                  <a:extLst>
                    <a:ext uri="{9D8B030D-6E8A-4147-A177-3AD203B41FA5}">
                      <a16:colId xmlns:a16="http://schemas.microsoft.com/office/drawing/2014/main" val="3153640148"/>
                    </a:ext>
                  </a:extLst>
                </a:gridCol>
                <a:gridCol w="2056956">
                  <a:extLst>
                    <a:ext uri="{9D8B030D-6E8A-4147-A177-3AD203B41FA5}">
                      <a16:colId xmlns:a16="http://schemas.microsoft.com/office/drawing/2014/main" val="2016800480"/>
                    </a:ext>
                  </a:extLst>
                </a:gridCol>
                <a:gridCol w="8953552">
                  <a:extLst>
                    <a:ext uri="{9D8B030D-6E8A-4147-A177-3AD203B41FA5}">
                      <a16:colId xmlns:a16="http://schemas.microsoft.com/office/drawing/2014/main" val="3128330124"/>
                    </a:ext>
                  </a:extLst>
                </a:gridCol>
              </a:tblGrid>
              <a:tr h="368946">
                <a:tc>
                  <a:txBody>
                    <a:bodyPr/>
                    <a:lstStyle/>
                    <a:p>
                      <a:r>
                        <a:rPr lang="es-ES" sz="1400" dirty="0"/>
                        <a:t>ENTIDAD</a:t>
                      </a:r>
                      <a:endParaRPr lang="es-EC" sz="1400" dirty="0"/>
                    </a:p>
                  </a:txBody>
                  <a:tcPr/>
                </a:tc>
                <a:tc>
                  <a:txBody>
                    <a:bodyPr/>
                    <a:lstStyle/>
                    <a:p>
                      <a:r>
                        <a:rPr lang="es-ES" dirty="0"/>
                        <a:t>INFORME</a:t>
                      </a:r>
                      <a:endParaRPr lang="es-EC" dirty="0"/>
                    </a:p>
                  </a:txBody>
                  <a:tcPr/>
                </a:tc>
                <a:tc>
                  <a:txBody>
                    <a:bodyPr/>
                    <a:lstStyle/>
                    <a:p>
                      <a:r>
                        <a:rPr lang="es-ES" dirty="0"/>
                        <a:t>OBSERVACION</a:t>
                      </a:r>
                      <a:endParaRPr lang="es-EC" dirty="0"/>
                    </a:p>
                  </a:txBody>
                  <a:tcPr/>
                </a:tc>
                <a:extLst>
                  <a:ext uri="{0D108BD9-81ED-4DB2-BD59-A6C34878D82A}">
                    <a16:rowId xmlns:a16="http://schemas.microsoft.com/office/drawing/2014/main" val="3783567526"/>
                  </a:ext>
                </a:extLst>
              </a:tr>
              <a:tr h="274587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200" b="1" dirty="0">
                          <a:latin typeface="Arial" panose="020B0604020202020204" pitchFamily="34" charset="0"/>
                          <a:cs typeface="Arial" panose="020B0604020202020204" pitchFamily="34" charset="0"/>
                        </a:rPr>
                        <a:t>EPMMOP</a:t>
                      </a:r>
                    </a:p>
                    <a:p>
                      <a:endParaRPr lang="es-EC" sz="1200" b="1" dirty="0">
                        <a:latin typeface="Arial" panose="020B0604020202020204" pitchFamily="34" charset="0"/>
                        <a:cs typeface="Arial" panose="020B0604020202020204" pitchFamily="34" charset="0"/>
                      </a:endParaRPr>
                    </a:p>
                    <a:p>
                      <a:endParaRPr lang="es-EC" sz="1200" b="1" dirty="0">
                        <a:latin typeface="Arial" panose="020B0604020202020204" pitchFamily="34" charset="0"/>
                        <a:cs typeface="Arial" panose="020B0604020202020204" pitchFamily="34" charset="0"/>
                      </a:endParaRPr>
                    </a:p>
                    <a:p>
                      <a:endParaRPr lang="es-EC" sz="1200" b="1" dirty="0">
                        <a:latin typeface="Arial" panose="020B0604020202020204" pitchFamily="34" charset="0"/>
                        <a:cs typeface="Arial" panose="020B0604020202020204" pitchFamily="34" charset="0"/>
                      </a:endParaRPr>
                    </a:p>
                    <a:p>
                      <a:endParaRPr lang="es-EC" sz="1200" b="1" dirty="0">
                        <a:latin typeface="Arial" panose="020B0604020202020204" pitchFamily="34" charset="0"/>
                        <a:cs typeface="Arial" panose="020B0604020202020204" pitchFamily="34" charset="0"/>
                      </a:endParaRPr>
                    </a:p>
                    <a:p>
                      <a:endParaRPr lang="es-EC" sz="1200" b="1" dirty="0">
                        <a:latin typeface="Arial" panose="020B0604020202020204" pitchFamily="34" charset="0"/>
                        <a:cs typeface="Arial" panose="020B0604020202020204" pitchFamily="34" charset="0"/>
                      </a:endParaRPr>
                    </a:p>
                    <a:p>
                      <a:endParaRPr lang="es-EC" sz="1200" b="1" dirty="0">
                        <a:latin typeface="Arial" panose="020B0604020202020204" pitchFamily="34" charset="0"/>
                        <a:cs typeface="Arial" panose="020B0604020202020204" pitchFamily="34" charset="0"/>
                      </a:endParaRPr>
                    </a:p>
                    <a:p>
                      <a:endParaRPr lang="es-EC" sz="1200" b="1" dirty="0">
                        <a:latin typeface="Arial" panose="020B0604020202020204" pitchFamily="34" charset="0"/>
                        <a:cs typeface="Arial" panose="020B0604020202020204" pitchFamily="34" charset="0"/>
                      </a:endParaRPr>
                    </a:p>
                    <a:p>
                      <a:endParaRPr lang="es-EC" sz="1200" b="1" dirty="0">
                        <a:latin typeface="Arial" panose="020B0604020202020204" pitchFamily="34" charset="0"/>
                        <a:cs typeface="Arial" panose="020B0604020202020204" pitchFamily="34" charset="0"/>
                      </a:endParaRPr>
                    </a:p>
                    <a:p>
                      <a:endParaRPr lang="es-EC" sz="1200" b="1" dirty="0">
                        <a:latin typeface="Arial" panose="020B0604020202020204" pitchFamily="34" charset="0"/>
                        <a:cs typeface="Arial" panose="020B0604020202020204" pitchFamily="34" charset="0"/>
                      </a:endParaRPr>
                    </a:p>
                    <a:p>
                      <a:endParaRPr lang="es-EC" sz="1200" b="1" dirty="0">
                        <a:latin typeface="Arial" panose="020B0604020202020204" pitchFamily="34" charset="0"/>
                        <a:cs typeface="Arial" panose="020B0604020202020204" pitchFamily="34" charset="0"/>
                      </a:endParaRPr>
                    </a:p>
                  </a:txBody>
                  <a:tcPr/>
                </a:tc>
                <a:tc>
                  <a:txBody>
                    <a:bodyPr/>
                    <a:lstStyle/>
                    <a:p>
                      <a:r>
                        <a:rPr lang="es-EC" sz="1200" b="1" kern="1200" dirty="0">
                          <a:solidFill>
                            <a:schemeClr val="dk1"/>
                          </a:solidFill>
                          <a:effectLst/>
                          <a:latin typeface="Arial" panose="020B0604020202020204" pitchFamily="34" charset="0"/>
                          <a:ea typeface="+mn-ea"/>
                          <a:cs typeface="Arial" panose="020B0604020202020204" pitchFamily="34" charset="0"/>
                        </a:rPr>
                        <a:t>Informe No. IT-040-DE-2020</a:t>
                      </a:r>
                      <a:endParaRPr lang="es-EC" sz="1200" b="1" dirty="0">
                        <a:latin typeface="Arial" panose="020B0604020202020204" pitchFamily="34" charset="0"/>
                        <a:cs typeface="Arial" panose="020B0604020202020204" pitchFamily="34" charset="0"/>
                      </a:endParaRPr>
                    </a:p>
                  </a:txBody>
                  <a:tcPr/>
                </a:tc>
                <a:tc>
                  <a:txBody>
                    <a:bodyPr/>
                    <a:lstStyle/>
                    <a:p>
                      <a:r>
                        <a:rPr lang="es-EC" sz="1400" kern="1200" dirty="0">
                          <a:solidFill>
                            <a:schemeClr val="dk1"/>
                          </a:solidFill>
                          <a:effectLst/>
                          <a:latin typeface="Arial" panose="020B0604020202020204" pitchFamily="34" charset="0"/>
                          <a:ea typeface="+mn-ea"/>
                          <a:cs typeface="Arial" panose="020B0604020202020204" pitchFamily="34" charset="0"/>
                        </a:rPr>
                        <a:t>-Citamos informe :</a:t>
                      </a:r>
                    </a:p>
                    <a:p>
                      <a:r>
                        <a:rPr lang="es-EC" sz="1400" i="1" kern="1200" dirty="0">
                          <a:solidFill>
                            <a:schemeClr val="accent2"/>
                          </a:solidFill>
                          <a:effectLst/>
                          <a:latin typeface="Arial" panose="020B0604020202020204" pitchFamily="34" charset="0"/>
                          <a:ea typeface="+mn-ea"/>
                          <a:cs typeface="Arial" panose="020B0604020202020204" pitchFamily="34" charset="0"/>
                        </a:rPr>
                        <a:t>¨</a:t>
                      </a:r>
                      <a:r>
                        <a:rPr lang="es-EC" sz="1400" i="1" kern="1200" dirty="0">
                          <a:solidFill>
                            <a:schemeClr val="tx1"/>
                          </a:solidFill>
                          <a:effectLst/>
                          <a:highlight>
                            <a:srgbClr val="FFFF00"/>
                          </a:highlight>
                          <a:latin typeface="Arial" panose="020B0604020202020204" pitchFamily="34" charset="0"/>
                          <a:ea typeface="+mn-ea"/>
                          <a:cs typeface="Arial" panose="020B0604020202020204" pitchFamily="34" charset="0"/>
                        </a:rPr>
                        <a:t>Debido a varios factores antrópicos como descargas clandestinas de tuberías de aguas lluvias y/o de aguas servidas, al aumento de caudal hacia la quebrada, fallo de tuberías de agua potable, colectores de aguas servidas  y de factores  naturales  como  lluvia  y viento han provocado deslizamientos representativos  </a:t>
                      </a:r>
                      <a:r>
                        <a:rPr lang="es-EC" sz="1400" i="1" kern="1200" dirty="0">
                          <a:solidFill>
                            <a:schemeClr val="tx1"/>
                          </a:solidFill>
                          <a:effectLst/>
                          <a:latin typeface="Arial" panose="020B0604020202020204" pitchFamily="34" charset="0"/>
                          <a:ea typeface="+mn-ea"/>
                          <a:cs typeface="Arial" panose="020B0604020202020204" pitchFamily="34" charset="0"/>
                        </a:rPr>
                        <a:t>que pueden afectar a las viviendas aledañas al cauce.´´</a:t>
                      </a:r>
                      <a:endParaRPr lang="es-EC" sz="1400" kern="1200" dirty="0">
                        <a:solidFill>
                          <a:schemeClr val="tx1"/>
                        </a:solidFill>
                        <a:effectLst/>
                        <a:latin typeface="Arial" panose="020B0604020202020204" pitchFamily="34" charset="0"/>
                        <a:ea typeface="+mn-ea"/>
                        <a:cs typeface="Arial" panose="020B0604020202020204" pitchFamily="34" charset="0"/>
                      </a:endParaRPr>
                    </a:p>
                    <a:p>
                      <a:r>
                        <a:rPr lang="es-EC" sz="1400" i="1" kern="1200" dirty="0">
                          <a:solidFill>
                            <a:schemeClr val="tx1"/>
                          </a:solidFill>
                          <a:effectLst/>
                          <a:latin typeface="Arial" panose="020B0604020202020204" pitchFamily="34" charset="0"/>
                          <a:ea typeface="+mn-ea"/>
                          <a:cs typeface="Arial" panose="020B0604020202020204" pitchFamily="34" charset="0"/>
                        </a:rPr>
                        <a:t>´´Indudablemente, las condiciones dinámicas de la quebrada colocan en peligro a toda obra que se  ubique  en  el  borde  del  talud</a:t>
                      </a:r>
                      <a:r>
                        <a:rPr lang="es-EC" sz="1400" i="1" kern="1200" dirty="0">
                          <a:solidFill>
                            <a:schemeClr val="tx1"/>
                          </a:solidFill>
                          <a:effectLst/>
                          <a:highlight>
                            <a:srgbClr val="FFFF00"/>
                          </a:highlight>
                          <a:latin typeface="Arial" panose="020B0604020202020204" pitchFamily="34" charset="0"/>
                          <a:ea typeface="+mn-ea"/>
                          <a:cs typeface="Arial" panose="020B0604020202020204" pitchFamily="34" charset="0"/>
                        </a:rPr>
                        <a:t>.  No  sería  sorpréndete  que,  próximos deslizamientos colapsen viviendas o cerramientos y con ello,  el riesgo de afectaciones a la población¨</a:t>
                      </a:r>
                    </a:p>
                    <a:p>
                      <a:endParaRPr lang="es-EC" sz="1400" kern="1200" dirty="0">
                        <a:solidFill>
                          <a:schemeClr val="dk1"/>
                        </a:solidFill>
                        <a:effectLst/>
                        <a:highlight>
                          <a:srgbClr val="FFFF00"/>
                        </a:highlight>
                        <a:latin typeface="Arial" panose="020B0604020202020204" pitchFamily="34" charset="0"/>
                        <a:ea typeface="+mn-ea"/>
                        <a:cs typeface="Arial" panose="020B0604020202020204" pitchFamily="34" charset="0"/>
                      </a:endParaRPr>
                    </a:p>
                    <a:p>
                      <a:r>
                        <a:rPr lang="es-ES" sz="1400" dirty="0">
                          <a:latin typeface="Arial" panose="020B0604020202020204" pitchFamily="34" charset="0"/>
                          <a:cs typeface="Arial" panose="020B0604020202020204" pitchFamily="34" charset="0"/>
                        </a:rPr>
                        <a:t>Exigimos se responsabilice a la entidad competente por el daño que se realizó hace mas </a:t>
                      </a:r>
                      <a:r>
                        <a:rPr lang="es-ES" sz="1400" dirty="0">
                          <a:highlight>
                            <a:srgbClr val="FFFF00"/>
                          </a:highlight>
                          <a:latin typeface="Arial" panose="020B0604020202020204" pitchFamily="34" charset="0"/>
                          <a:cs typeface="Arial" panose="020B0604020202020204" pitchFamily="34" charset="0"/>
                        </a:rPr>
                        <a:t>de 15 años </a:t>
                      </a:r>
                      <a:r>
                        <a:rPr lang="es-ES" sz="1400" dirty="0">
                          <a:latin typeface="Arial" panose="020B0604020202020204" pitchFamily="34" charset="0"/>
                          <a:cs typeface="Arial" panose="020B0604020202020204" pitchFamily="34" charset="0"/>
                        </a:rPr>
                        <a:t>por el colapso de la tubería de EPMAPS  donde dio inicio a una de las zonas mas afectadas.</a:t>
                      </a:r>
                    </a:p>
                    <a:p>
                      <a:endParaRPr lang="es-E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50579089"/>
                  </a:ext>
                </a:extLst>
              </a:tr>
              <a:tr h="17175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b="1" dirty="0">
                          <a:latin typeface="Arial" panose="020B0604020202020204" pitchFamily="34" charset="0"/>
                          <a:cs typeface="Arial" panose="020B0604020202020204" pitchFamily="34" charset="0"/>
                        </a:rPr>
                        <a:t>SECRETARIA DE SEGURIDAD</a:t>
                      </a:r>
                      <a:endParaRPr lang="es-EC" sz="1200" b="1" dirty="0">
                        <a:latin typeface="Arial" panose="020B0604020202020204" pitchFamily="34" charset="0"/>
                        <a:cs typeface="Arial" panose="020B0604020202020204" pitchFamily="34" charset="0"/>
                      </a:endParaRPr>
                    </a:p>
                  </a:txBody>
                  <a:tcPr/>
                </a:tc>
                <a:tc>
                  <a:txBody>
                    <a:bodyPr/>
                    <a:lstStyle/>
                    <a:p>
                      <a:r>
                        <a:rPr lang="es-EC" sz="1200" b="1" kern="1200" dirty="0">
                          <a:solidFill>
                            <a:schemeClr val="dk1"/>
                          </a:solidFill>
                          <a:effectLst/>
                          <a:latin typeface="Arial" panose="020B0604020202020204" pitchFamily="34" charset="0"/>
                          <a:ea typeface="+mn-ea"/>
                          <a:cs typeface="Arial" panose="020B0604020202020204" pitchFamily="34" charset="0"/>
                        </a:rPr>
                        <a:t>INFORME TÉCNICO CONDICIONES DE RIESGO EN EL SECTOR DEL BARRIO PUERTAS DEL SOL, PARROQUIA CALDERÓN, COLINDANTE CON LA QUEBRADA CARRETAS </a:t>
                      </a:r>
                      <a:endParaRPr lang="es-EC" sz="1200" b="1" dirty="0">
                        <a:latin typeface="Arial" panose="020B0604020202020204" pitchFamily="34" charset="0"/>
                        <a:cs typeface="Arial" panose="020B0604020202020204" pitchFamily="34" charset="0"/>
                      </a:endParaRPr>
                    </a:p>
                  </a:txBody>
                  <a:tcPr/>
                </a:tc>
                <a:tc>
                  <a:txBody>
                    <a:bodyPr/>
                    <a:lstStyle/>
                    <a:p>
                      <a:r>
                        <a:rPr lang="es-EC" sz="1400" b="0" kern="1200" dirty="0">
                          <a:solidFill>
                            <a:schemeClr val="dk1"/>
                          </a:solidFill>
                          <a:effectLst/>
                          <a:highlight>
                            <a:srgbClr val="FFFF00"/>
                          </a:highlight>
                          <a:latin typeface="Arial" panose="020B0604020202020204" pitchFamily="34" charset="0"/>
                          <a:ea typeface="+mn-ea"/>
                          <a:cs typeface="Arial" panose="020B0604020202020204" pitchFamily="34" charset="0"/>
                        </a:rPr>
                        <a:t>Aprobado y revisado  por Ing. Freddy Yandún Director DMGR realizado el  09/03/2021 en el cual relata cómo fue nuestro proceso y omite dos puntos importantes: primero, la ruptura de la tubería de agua potable que abastecía a todo Calderón con la consecuente  pérdida  de terreno desde el año 2004 por ruptura de esta </a:t>
                      </a:r>
                      <a:r>
                        <a:rPr lang="es-EC" sz="1400" b="0" kern="1200" dirty="0" err="1">
                          <a:solidFill>
                            <a:schemeClr val="dk1"/>
                          </a:solidFill>
                          <a:effectLst/>
                          <a:highlight>
                            <a:srgbClr val="FFFF00"/>
                          </a:highlight>
                          <a:latin typeface="Arial" panose="020B0604020202020204" pitchFamily="34" charset="0"/>
                          <a:ea typeface="+mn-ea"/>
                          <a:cs typeface="Arial" panose="020B0604020202020204" pitchFamily="34" charset="0"/>
                        </a:rPr>
                        <a:t>tuberia</a:t>
                      </a:r>
                      <a:r>
                        <a:rPr lang="es-EC" sz="1400" b="0" kern="1200" dirty="0">
                          <a:solidFill>
                            <a:schemeClr val="dk1"/>
                          </a:solidFill>
                          <a:effectLst/>
                          <a:highlight>
                            <a:srgbClr val="FFFF00"/>
                          </a:highlight>
                          <a:latin typeface="Arial" panose="020B0604020202020204" pitchFamily="34" charset="0"/>
                          <a:ea typeface="+mn-ea"/>
                          <a:cs typeface="Arial" panose="020B0604020202020204" pitchFamily="34" charset="0"/>
                        </a:rPr>
                        <a:t>; y en segundo lugar  que para el año 2012, cuando fuimos declarados como urbanización, ya habíamos perdido terreno por esta misma razón. Por ello las casas no fueron construidos en la franja de protección, sino que el terreno se perdió a causa de lo citado en este primer punto. Ref.: Ordenanza 0189</a:t>
                      </a:r>
                      <a:endParaRPr lang="es-EC" sz="1400" b="0" dirty="0">
                        <a:highlight>
                          <a:srgbClr val="FFFF00"/>
                        </a:highligh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40009599"/>
                  </a:ext>
                </a:extLst>
              </a:tr>
            </a:tbl>
          </a:graphicData>
        </a:graphic>
      </p:graphicFrame>
    </p:spTree>
    <p:extLst>
      <p:ext uri="{BB962C8B-B14F-4D97-AF65-F5344CB8AC3E}">
        <p14:creationId xmlns:p14="http://schemas.microsoft.com/office/powerpoint/2010/main" val="1292347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3">
            <a:extLst>
              <a:ext uri="{FF2B5EF4-FFF2-40B4-BE49-F238E27FC236}">
                <a16:creationId xmlns:a16="http://schemas.microsoft.com/office/drawing/2014/main" id="{F583AEBF-62F1-4DD5-A674-584A437FC512}"/>
              </a:ext>
            </a:extLst>
          </p:cNvPr>
          <p:cNvGraphicFramePr>
            <a:graphicFrameLocks noGrp="1"/>
          </p:cNvGraphicFramePr>
          <p:nvPr>
            <p:extLst>
              <p:ext uri="{D42A27DB-BD31-4B8C-83A1-F6EECF244321}">
                <p14:modId xmlns:p14="http://schemas.microsoft.com/office/powerpoint/2010/main" val="2041770600"/>
              </p:ext>
            </p:extLst>
          </p:nvPr>
        </p:nvGraphicFramePr>
        <p:xfrm>
          <a:off x="10243" y="362666"/>
          <a:ext cx="12195009" cy="3248684"/>
        </p:xfrm>
        <a:graphic>
          <a:graphicData uri="http://schemas.openxmlformats.org/drawingml/2006/table">
            <a:tbl>
              <a:tblPr firstRow="1" bandRow="1">
                <a:tableStyleId>{5C22544A-7EE6-4342-B048-85BDC9FD1C3A}</a:tableStyleId>
              </a:tblPr>
              <a:tblGrid>
                <a:gridCol w="1464218">
                  <a:extLst>
                    <a:ext uri="{9D8B030D-6E8A-4147-A177-3AD203B41FA5}">
                      <a16:colId xmlns:a16="http://schemas.microsoft.com/office/drawing/2014/main" val="3804972792"/>
                    </a:ext>
                  </a:extLst>
                </a:gridCol>
                <a:gridCol w="2218757">
                  <a:extLst>
                    <a:ext uri="{9D8B030D-6E8A-4147-A177-3AD203B41FA5}">
                      <a16:colId xmlns:a16="http://schemas.microsoft.com/office/drawing/2014/main" val="4181430843"/>
                    </a:ext>
                  </a:extLst>
                </a:gridCol>
                <a:gridCol w="8512034">
                  <a:extLst>
                    <a:ext uri="{9D8B030D-6E8A-4147-A177-3AD203B41FA5}">
                      <a16:colId xmlns:a16="http://schemas.microsoft.com/office/drawing/2014/main" val="1267210414"/>
                    </a:ext>
                  </a:extLst>
                </a:gridCol>
              </a:tblGrid>
              <a:tr h="354252">
                <a:tc>
                  <a:txBody>
                    <a:bodyPr/>
                    <a:lstStyle/>
                    <a:p>
                      <a:r>
                        <a:rPr lang="es-ES" dirty="0"/>
                        <a:t>ENTIDAD</a:t>
                      </a:r>
                      <a:endParaRPr lang="es-EC" dirty="0"/>
                    </a:p>
                  </a:txBody>
                  <a:tcPr/>
                </a:tc>
                <a:tc>
                  <a:txBody>
                    <a:bodyPr/>
                    <a:lstStyle/>
                    <a:p>
                      <a:r>
                        <a:rPr lang="es-ES" dirty="0"/>
                        <a:t>INFORME</a:t>
                      </a:r>
                      <a:endParaRPr lang="es-EC" dirty="0"/>
                    </a:p>
                  </a:txBody>
                  <a:tcPr/>
                </a:tc>
                <a:tc>
                  <a:txBody>
                    <a:bodyPr/>
                    <a:lstStyle/>
                    <a:p>
                      <a:r>
                        <a:rPr lang="es-ES" dirty="0"/>
                        <a:t>OBSERVACIONES</a:t>
                      </a:r>
                      <a:endParaRPr lang="es-EC" dirty="0"/>
                    </a:p>
                  </a:txBody>
                  <a:tcPr/>
                </a:tc>
                <a:extLst>
                  <a:ext uri="{0D108BD9-81ED-4DB2-BD59-A6C34878D82A}">
                    <a16:rowId xmlns:a16="http://schemas.microsoft.com/office/drawing/2014/main" val="1061613511"/>
                  </a:ext>
                </a:extLst>
              </a:tr>
              <a:tr h="1151318">
                <a:tc>
                  <a:txBody>
                    <a:bodyPr/>
                    <a:lstStyle/>
                    <a:p>
                      <a:r>
                        <a:rPr lang="es-ES" sz="1200" b="1" dirty="0"/>
                        <a:t>EPMAPS</a:t>
                      </a:r>
                      <a:endParaRPr lang="es-EC" sz="1200" b="1" dirty="0"/>
                    </a:p>
                  </a:txBody>
                  <a:tcPr/>
                </a:tc>
                <a:tc>
                  <a:txBody>
                    <a:bodyPr/>
                    <a:lstStyle/>
                    <a:p>
                      <a:r>
                        <a:rPr lang="es-EC" sz="1100" b="1" kern="1200" dirty="0">
                          <a:solidFill>
                            <a:schemeClr val="dk1"/>
                          </a:solidFill>
                          <a:effectLst/>
                          <a:latin typeface="+mn-lt"/>
                          <a:ea typeface="+mn-ea"/>
                          <a:cs typeface="+mn-cs"/>
                        </a:rPr>
                        <a:t> INFORME QUEBRADA CARRETAS </a:t>
                      </a:r>
                      <a:endParaRPr lang="es-EC" sz="11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Arial" panose="020B0604020202020204" pitchFamily="34" charset="0"/>
                          <a:ea typeface="+mn-ea"/>
                          <a:cs typeface="Arial" panose="020B0604020202020204" pitchFamily="34" charset="0"/>
                        </a:rPr>
                        <a:t>Citamos informe :</a:t>
                      </a:r>
                    </a:p>
                    <a:p>
                      <a:pPr marL="0" marR="0" lvl="0" indent="0" algn="l" defTabSz="457200" rtl="0" eaLnBrk="1" fontAlgn="auto" latinLnBrk="0" hangingPunct="1">
                        <a:lnSpc>
                          <a:spcPct val="100000"/>
                        </a:lnSpc>
                        <a:spcBef>
                          <a:spcPts val="0"/>
                        </a:spcBef>
                        <a:spcAft>
                          <a:spcPts val="0"/>
                        </a:spcAft>
                        <a:buClrTx/>
                        <a:buSzTx/>
                        <a:buFontTx/>
                        <a:buNone/>
                        <a:tabLst/>
                        <a:defRPr/>
                      </a:pPr>
                      <a:r>
                        <a:rPr lang="es-EC" sz="1200" i="1" kern="1200" dirty="0">
                          <a:solidFill>
                            <a:schemeClr val="tx1"/>
                          </a:solidFill>
                          <a:effectLst/>
                          <a:latin typeface="Arial" panose="020B0604020202020204" pitchFamily="34" charset="0"/>
                          <a:ea typeface="+mn-ea"/>
                          <a:cs typeface="Arial" panose="020B0604020202020204" pitchFamily="34" charset="0"/>
                        </a:rPr>
                        <a:t>¨En los últimos meses los habitantes del sector Puertas del Sol han realizado varias demandas respecto al deslizamiento de los taludes que ponen en riesgo 2 viviendas que ya no cuentan con franja de protección</a:t>
                      </a:r>
                      <a:r>
                        <a:rPr lang="es-EC" sz="1200" i="1" kern="1200" dirty="0">
                          <a:solidFill>
                            <a:schemeClr val="tx1"/>
                          </a:solidFill>
                          <a:effectLst/>
                          <a:highlight>
                            <a:srgbClr val="FFFF00"/>
                          </a:highlight>
                          <a:latin typeface="Arial" panose="020B0604020202020204" pitchFamily="34" charset="0"/>
                          <a:ea typeface="+mn-ea"/>
                          <a:cs typeface="Arial" panose="020B0604020202020204" pitchFamily="34" charset="0"/>
                        </a:rPr>
                        <a:t>.  El informe realizado por la Secretaría de Seguridad y Gobernabilidad demuestra claramente los incumplimientos de las normativas causantes del problema existente. </a:t>
                      </a:r>
                      <a:r>
                        <a:rPr lang="es-EC" sz="1200" i="1" kern="120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s-EC" sz="1200" i="1" kern="1200" dirty="0">
                          <a:solidFill>
                            <a:schemeClr val="tx1"/>
                          </a:solidFill>
                          <a:effectLst/>
                          <a:latin typeface="Arial" panose="020B0604020202020204" pitchFamily="34" charset="0"/>
                          <a:ea typeface="+mn-ea"/>
                          <a:cs typeface="Arial" panose="020B0604020202020204" pitchFamily="34" charset="0"/>
                        </a:rPr>
                        <a:t>Solicitamos a las autoridades competentes no tergiversar la información ya que nos señalan como causantes del problema mas no como beneficiaros de la solución.</a:t>
                      </a:r>
                      <a:endParaRPr lang="es-EC" sz="1200" kern="1200" dirty="0">
                        <a:solidFill>
                          <a:schemeClr val="tx1"/>
                        </a:solidFill>
                        <a:effectLst/>
                        <a:latin typeface="Arial" panose="020B0604020202020204" pitchFamily="34" charset="0"/>
                        <a:ea typeface="+mn-ea"/>
                        <a:cs typeface="Arial" panose="020B0604020202020204" pitchFamily="34" charset="0"/>
                      </a:endParaRPr>
                    </a:p>
                    <a:p>
                      <a:endParaRPr lang="es-EC" sz="1200" dirty="0">
                        <a:solidFill>
                          <a:schemeClr val="tx1"/>
                        </a:solidFill>
                      </a:endParaRPr>
                    </a:p>
                  </a:txBody>
                  <a:tcPr/>
                </a:tc>
                <a:extLst>
                  <a:ext uri="{0D108BD9-81ED-4DB2-BD59-A6C34878D82A}">
                    <a16:rowId xmlns:a16="http://schemas.microsoft.com/office/drawing/2014/main" val="840515442"/>
                  </a:ext>
                </a:extLst>
              </a:tr>
              <a:tr h="1328444">
                <a:tc>
                  <a:txBody>
                    <a:bodyPr/>
                    <a:lstStyle/>
                    <a:p>
                      <a:r>
                        <a:rPr lang="es-EC" sz="1200" b="1" kern="1200" dirty="0">
                          <a:solidFill>
                            <a:schemeClr val="dk1"/>
                          </a:solidFill>
                          <a:effectLst/>
                          <a:latin typeface="+mn-lt"/>
                          <a:ea typeface="+mn-ea"/>
                          <a:cs typeface="+mn-cs"/>
                        </a:rPr>
                        <a:t>Yepes, H., Marrero, J.M. 2020. </a:t>
                      </a:r>
                      <a:endParaRPr lang="es-EC" sz="12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100" b="1" kern="1200" dirty="0">
                          <a:solidFill>
                            <a:schemeClr val="dk1"/>
                          </a:solidFill>
                          <a:effectLst/>
                          <a:latin typeface="+mn-lt"/>
                          <a:ea typeface="+mn-ea"/>
                          <a:cs typeface="+mn-cs"/>
                        </a:rPr>
                        <a:t>Problemas de erosión en la Quebrada de La Laguna o Carretas, barrio Puerta del Sol. </a:t>
                      </a:r>
                      <a:endParaRPr lang="es-EC" sz="11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200" i="1" kern="1200" dirty="0">
                          <a:solidFill>
                            <a:schemeClr val="tx1"/>
                          </a:solidFill>
                          <a:effectLst/>
                          <a:latin typeface="+mn-lt"/>
                          <a:ea typeface="+mn-ea"/>
                          <a:cs typeface="+mn-cs"/>
                        </a:rPr>
                        <a:t> Aquí Ing.  </a:t>
                      </a:r>
                      <a:r>
                        <a:rPr lang="es-EC" sz="1200" i="1" kern="1200" dirty="0" err="1">
                          <a:solidFill>
                            <a:schemeClr val="tx1"/>
                          </a:solidFill>
                          <a:effectLst/>
                          <a:latin typeface="+mn-lt"/>
                          <a:ea typeface="+mn-ea"/>
                          <a:cs typeface="+mn-cs"/>
                        </a:rPr>
                        <a:t>Yepez</a:t>
                      </a:r>
                      <a:r>
                        <a:rPr lang="es-EC" sz="1200" i="1" kern="1200" dirty="0">
                          <a:solidFill>
                            <a:schemeClr val="tx1"/>
                          </a:solidFill>
                          <a:effectLst/>
                          <a:latin typeface="+mn-lt"/>
                          <a:ea typeface="+mn-ea"/>
                          <a:cs typeface="+mn-cs"/>
                        </a:rPr>
                        <a:t>  realiza el informe con la problemática real ¨ </a:t>
                      </a:r>
                      <a:r>
                        <a:rPr lang="es-EC" sz="1200" i="1" kern="1200" dirty="0">
                          <a:solidFill>
                            <a:schemeClr val="tx1"/>
                          </a:solidFill>
                          <a:effectLst/>
                          <a:highlight>
                            <a:srgbClr val="FFFF00"/>
                          </a:highlight>
                          <a:latin typeface="+mn-lt"/>
                          <a:ea typeface="+mn-ea"/>
                          <a:cs typeface="+mn-cs"/>
                        </a:rPr>
                        <a:t>La Figura 10 se muestra la red de tuberías de agua y conducciones de aguas de lluvia y servidas en la parte superior de la quebrada de La Laguna-Carretas, en la quebrada conocida como Pompeya. Esta red hay que entenderla en toda su dimensión para poder estimar los caudales de vertidos estimados, análisis que está fuera del objetivo de este informe, pero lo que si está claro es que está teniendo una influencia clara en la dinámica de la quebrada, favoreciendo los procesos de excavación y retroceso de vertientes, especialmente en determinados puntos donde se dan este tipo de condiciones.¨ </a:t>
                      </a:r>
                      <a:endParaRPr lang="es-EC" sz="1200" kern="1200" dirty="0">
                        <a:solidFill>
                          <a:schemeClr val="tx1"/>
                        </a:solidFill>
                        <a:effectLst/>
                        <a:highlight>
                          <a:srgbClr val="FFFF00"/>
                        </a:highlight>
                        <a:latin typeface="+mn-lt"/>
                        <a:ea typeface="+mn-ea"/>
                        <a:cs typeface="+mn-cs"/>
                      </a:endParaRPr>
                    </a:p>
                    <a:p>
                      <a:endParaRPr lang="es-EC" sz="1200" dirty="0">
                        <a:solidFill>
                          <a:schemeClr val="tx1"/>
                        </a:solidFill>
                      </a:endParaRPr>
                    </a:p>
                  </a:txBody>
                  <a:tcPr/>
                </a:tc>
                <a:extLst>
                  <a:ext uri="{0D108BD9-81ED-4DB2-BD59-A6C34878D82A}">
                    <a16:rowId xmlns:a16="http://schemas.microsoft.com/office/drawing/2014/main" val="1694762888"/>
                  </a:ext>
                </a:extLst>
              </a:tr>
            </a:tbl>
          </a:graphicData>
        </a:graphic>
      </p:graphicFrame>
      <p:graphicFrame>
        <p:nvGraphicFramePr>
          <p:cNvPr id="5" name="Tabla 7">
            <a:extLst>
              <a:ext uri="{FF2B5EF4-FFF2-40B4-BE49-F238E27FC236}">
                <a16:creationId xmlns:a16="http://schemas.microsoft.com/office/drawing/2014/main" id="{0B38CC52-4BC4-454E-BB08-BE794CE568D6}"/>
              </a:ext>
            </a:extLst>
          </p:cNvPr>
          <p:cNvGraphicFramePr>
            <a:graphicFrameLocks noGrp="1"/>
          </p:cNvGraphicFramePr>
          <p:nvPr>
            <p:extLst>
              <p:ext uri="{D42A27DB-BD31-4B8C-83A1-F6EECF244321}">
                <p14:modId xmlns:p14="http://schemas.microsoft.com/office/powerpoint/2010/main" val="239407396"/>
              </p:ext>
            </p:extLst>
          </p:nvPr>
        </p:nvGraphicFramePr>
        <p:xfrm>
          <a:off x="-3010" y="3804254"/>
          <a:ext cx="12195009" cy="2169160"/>
        </p:xfrm>
        <a:graphic>
          <a:graphicData uri="http://schemas.openxmlformats.org/drawingml/2006/table">
            <a:tbl>
              <a:tblPr firstRow="1" bandRow="1">
                <a:tableStyleId>{5C22544A-7EE6-4342-B048-85BDC9FD1C3A}</a:tableStyleId>
              </a:tblPr>
              <a:tblGrid>
                <a:gridCol w="1460749">
                  <a:extLst>
                    <a:ext uri="{9D8B030D-6E8A-4147-A177-3AD203B41FA5}">
                      <a16:colId xmlns:a16="http://schemas.microsoft.com/office/drawing/2014/main" val="3814612542"/>
                    </a:ext>
                  </a:extLst>
                </a:gridCol>
                <a:gridCol w="2213113">
                  <a:extLst>
                    <a:ext uri="{9D8B030D-6E8A-4147-A177-3AD203B41FA5}">
                      <a16:colId xmlns:a16="http://schemas.microsoft.com/office/drawing/2014/main" val="166138347"/>
                    </a:ext>
                  </a:extLst>
                </a:gridCol>
                <a:gridCol w="8521147">
                  <a:extLst>
                    <a:ext uri="{9D8B030D-6E8A-4147-A177-3AD203B41FA5}">
                      <a16:colId xmlns:a16="http://schemas.microsoft.com/office/drawing/2014/main" val="3949567306"/>
                    </a:ext>
                  </a:extLst>
                </a:gridCol>
              </a:tblGrid>
              <a:tr h="370840">
                <a:tc>
                  <a:txBody>
                    <a:bodyPr/>
                    <a:lstStyle/>
                    <a:p>
                      <a:r>
                        <a:rPr lang="es-ES" sz="1400" dirty="0">
                          <a:latin typeface="Arial" panose="020B0604020202020204" pitchFamily="34" charset="0"/>
                          <a:cs typeface="Arial" panose="020B0604020202020204" pitchFamily="34" charset="0"/>
                        </a:rPr>
                        <a:t>ENTIDAD</a:t>
                      </a:r>
                      <a:endParaRPr lang="es-EC" sz="1400" dirty="0">
                        <a:latin typeface="Arial" panose="020B0604020202020204" pitchFamily="34" charset="0"/>
                        <a:cs typeface="Arial" panose="020B0604020202020204" pitchFamily="34" charset="0"/>
                      </a:endParaRPr>
                    </a:p>
                  </a:txBody>
                  <a:tcPr/>
                </a:tc>
                <a:tc>
                  <a:txBody>
                    <a:bodyPr/>
                    <a:lstStyle/>
                    <a:p>
                      <a:r>
                        <a:rPr lang="es-ES" sz="1400" dirty="0">
                          <a:latin typeface="Arial" panose="020B0604020202020204" pitchFamily="34" charset="0"/>
                          <a:cs typeface="Arial" panose="020B0604020202020204" pitchFamily="34" charset="0"/>
                        </a:rPr>
                        <a:t>INFORME</a:t>
                      </a:r>
                      <a:endParaRPr lang="es-EC" sz="1400" dirty="0">
                        <a:latin typeface="Arial" panose="020B0604020202020204" pitchFamily="34" charset="0"/>
                        <a:cs typeface="Arial" panose="020B0604020202020204" pitchFamily="34" charset="0"/>
                      </a:endParaRPr>
                    </a:p>
                  </a:txBody>
                  <a:tcPr/>
                </a:tc>
                <a:tc>
                  <a:txBody>
                    <a:bodyPr/>
                    <a:lstStyle/>
                    <a:p>
                      <a:r>
                        <a:rPr lang="es-ES" sz="1400" dirty="0">
                          <a:solidFill>
                            <a:schemeClr val="tx1"/>
                          </a:solidFill>
                          <a:latin typeface="Arial" panose="020B0604020202020204" pitchFamily="34" charset="0"/>
                          <a:cs typeface="Arial" panose="020B0604020202020204" pitchFamily="34" charset="0"/>
                        </a:rPr>
                        <a:t>OBSERVACIONES</a:t>
                      </a:r>
                      <a:endParaRPr lang="es-EC" sz="14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25798542"/>
                  </a:ext>
                </a:extLst>
              </a:tr>
              <a:tr h="370840">
                <a:tc>
                  <a:txBody>
                    <a:bodyPr/>
                    <a:lstStyle/>
                    <a:p>
                      <a:r>
                        <a:rPr lang="es-ES" sz="1200" b="1" dirty="0">
                          <a:latin typeface="Arial" panose="020B0604020202020204" pitchFamily="34" charset="0"/>
                          <a:cs typeface="Arial" panose="020B0604020202020204" pitchFamily="34" charset="0"/>
                        </a:rPr>
                        <a:t>EPMMOP</a:t>
                      </a:r>
                      <a:endParaRPr lang="es-EC" sz="1200" b="1" dirty="0">
                        <a:latin typeface="Arial" panose="020B0604020202020204" pitchFamily="34" charset="0"/>
                        <a:cs typeface="Arial" panose="020B0604020202020204" pitchFamily="34" charset="0"/>
                      </a:endParaRPr>
                    </a:p>
                  </a:txBody>
                  <a:tcPr/>
                </a:tc>
                <a:tc>
                  <a:txBody>
                    <a:bodyPr/>
                    <a:lstStyle/>
                    <a:p>
                      <a:r>
                        <a:rPr lang="es-EC" sz="1200" b="1" kern="1200" dirty="0">
                          <a:solidFill>
                            <a:schemeClr val="dk1"/>
                          </a:solidFill>
                          <a:effectLst/>
                          <a:latin typeface="Arial" panose="020B0604020202020204" pitchFamily="34" charset="0"/>
                          <a:ea typeface="+mn-ea"/>
                          <a:cs typeface="Arial" panose="020B0604020202020204" pitchFamily="34" charset="0"/>
                        </a:rPr>
                        <a:t>Afectación de la av. </a:t>
                      </a:r>
                      <a:r>
                        <a:rPr lang="es-EC" sz="1200" b="1" kern="1200" dirty="0" err="1">
                          <a:solidFill>
                            <a:schemeClr val="dk1"/>
                          </a:solidFill>
                          <a:effectLst/>
                          <a:latin typeface="Arial" panose="020B0604020202020204" pitchFamily="34" charset="0"/>
                          <a:ea typeface="+mn-ea"/>
                          <a:cs typeface="Arial" panose="020B0604020202020204" pitchFamily="34" charset="0"/>
                        </a:rPr>
                        <a:t>Simon</a:t>
                      </a:r>
                      <a:r>
                        <a:rPr lang="es-EC" sz="1200" b="1" kern="1200" dirty="0">
                          <a:solidFill>
                            <a:schemeClr val="dk1"/>
                          </a:solidFill>
                          <a:effectLst/>
                          <a:latin typeface="Arial" panose="020B0604020202020204" pitchFamily="34" charset="0"/>
                          <a:ea typeface="+mn-ea"/>
                          <a:cs typeface="Arial" panose="020B0604020202020204" pitchFamily="34" charset="0"/>
                        </a:rPr>
                        <a:t> </a:t>
                      </a:r>
                      <a:r>
                        <a:rPr lang="es-EC" sz="1200" b="1" kern="1200" dirty="0" err="1">
                          <a:solidFill>
                            <a:schemeClr val="dk1"/>
                          </a:solidFill>
                          <a:effectLst/>
                          <a:latin typeface="Arial" panose="020B0604020202020204" pitchFamily="34" charset="0"/>
                          <a:ea typeface="+mn-ea"/>
                          <a:cs typeface="Arial" panose="020B0604020202020204" pitchFamily="34" charset="0"/>
                        </a:rPr>
                        <a:t>Bolivar</a:t>
                      </a:r>
                      <a:r>
                        <a:rPr lang="es-EC" sz="1200" b="1" kern="1200" dirty="0">
                          <a:solidFill>
                            <a:schemeClr val="dk1"/>
                          </a:solidFill>
                          <a:effectLst/>
                          <a:latin typeface="Arial" panose="020B0604020202020204" pitchFamily="34" charset="0"/>
                          <a:ea typeface="+mn-ea"/>
                          <a:cs typeface="Arial" panose="020B0604020202020204" pitchFamily="34" charset="0"/>
                        </a:rPr>
                        <a:t> </a:t>
                      </a:r>
                      <a:endParaRPr lang="es-EC" sz="1200" b="1"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400" kern="1200" dirty="0">
                          <a:solidFill>
                            <a:schemeClr val="tx1"/>
                          </a:solidFill>
                          <a:effectLst/>
                          <a:latin typeface="Arial" panose="020B0604020202020204" pitchFamily="34" charset="0"/>
                          <a:ea typeface="+mn-ea"/>
                          <a:cs typeface="Arial" panose="020B0604020202020204" pitchFamily="34" charset="0"/>
                        </a:rPr>
                        <a:t>Citamos informe :</a:t>
                      </a:r>
                    </a:p>
                    <a:p>
                      <a:pPr marL="0" marR="0" lvl="0" indent="0" algn="l" defTabSz="457200" rtl="0" eaLnBrk="1" fontAlgn="auto" latinLnBrk="0" hangingPunct="1">
                        <a:lnSpc>
                          <a:spcPct val="100000"/>
                        </a:lnSpc>
                        <a:spcBef>
                          <a:spcPts val="0"/>
                        </a:spcBef>
                        <a:spcAft>
                          <a:spcPts val="0"/>
                        </a:spcAft>
                        <a:buClrTx/>
                        <a:buSzTx/>
                        <a:buFontTx/>
                        <a:buNone/>
                        <a:tabLst/>
                        <a:defRPr/>
                      </a:pPr>
                      <a:r>
                        <a:rPr lang="es-EC" sz="1400" i="1" kern="1200" dirty="0">
                          <a:solidFill>
                            <a:schemeClr val="tx1"/>
                          </a:solidFill>
                          <a:effectLst/>
                          <a:highlight>
                            <a:srgbClr val="FFFF00"/>
                          </a:highlight>
                          <a:latin typeface="Arial" panose="020B0604020202020204" pitchFamily="34" charset="0"/>
                          <a:ea typeface="+mn-ea"/>
                          <a:cs typeface="Arial" panose="020B0604020202020204" pitchFamily="34" charset="0"/>
                        </a:rPr>
                        <a:t>¨ El sitio se observa afectado por un notable proceso erosivo, el mismo que habría sido desencadenado por la concentración de caudales de agua lluvia y sanitaria que provienen de las urbanizaciones que se han desarrollado a lo largo del cauce de la quebrada. A este exceso de caudal se suma la mala geología del sector, la misma al ser poco competente, es susceptible de deslizarse y generar grandes movimientos de tierra..¨ </a:t>
                      </a:r>
                    </a:p>
                    <a:p>
                      <a:pPr marL="0" marR="0" lvl="0" indent="0" algn="l" defTabSz="457200" rtl="0" eaLnBrk="1" fontAlgn="auto" latinLnBrk="0" hangingPunct="1">
                        <a:lnSpc>
                          <a:spcPct val="100000"/>
                        </a:lnSpc>
                        <a:spcBef>
                          <a:spcPts val="0"/>
                        </a:spcBef>
                        <a:spcAft>
                          <a:spcPts val="0"/>
                        </a:spcAft>
                        <a:buClrTx/>
                        <a:buSzTx/>
                        <a:buFontTx/>
                        <a:buNone/>
                        <a:tabLst/>
                        <a:defRPr/>
                      </a:pPr>
                      <a:r>
                        <a:rPr lang="es-EC" sz="1400" i="1" kern="1200" dirty="0">
                          <a:solidFill>
                            <a:schemeClr val="tx1"/>
                          </a:solidFill>
                          <a:effectLst/>
                          <a:highlight>
                            <a:srgbClr val="FFFF00"/>
                          </a:highlight>
                          <a:latin typeface="Arial" panose="020B0604020202020204" pitchFamily="34" charset="0"/>
                          <a:ea typeface="+mn-ea"/>
                          <a:cs typeface="Arial" panose="020B0604020202020204" pitchFamily="34" charset="0"/>
                        </a:rPr>
                        <a:t>La afectación es a bienes públicos y privados.</a:t>
                      </a:r>
                      <a:endParaRPr lang="es-EC" sz="1400" kern="1200" dirty="0">
                        <a:solidFill>
                          <a:schemeClr val="tx1"/>
                        </a:solidFill>
                        <a:effectLst/>
                        <a:highlight>
                          <a:srgbClr val="FFFF00"/>
                        </a:highlight>
                        <a:latin typeface="Arial" panose="020B0604020202020204" pitchFamily="34" charset="0"/>
                        <a:ea typeface="+mn-ea"/>
                        <a:cs typeface="Arial" panose="020B0604020202020204" pitchFamily="34" charset="0"/>
                      </a:endParaRPr>
                    </a:p>
                    <a:p>
                      <a:endParaRPr lang="es-EC" sz="14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54328367"/>
                  </a:ext>
                </a:extLst>
              </a:tr>
            </a:tbl>
          </a:graphicData>
        </a:graphic>
      </p:graphicFrame>
    </p:spTree>
    <p:extLst>
      <p:ext uri="{BB962C8B-B14F-4D97-AF65-F5344CB8AC3E}">
        <p14:creationId xmlns:p14="http://schemas.microsoft.com/office/powerpoint/2010/main" val="2695536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6C0B62-71A9-4418-8937-8503CD99B691}"/>
              </a:ext>
            </a:extLst>
          </p:cNvPr>
          <p:cNvSpPr>
            <a:spLocks noGrp="1"/>
          </p:cNvSpPr>
          <p:nvPr>
            <p:ph type="title"/>
          </p:nvPr>
        </p:nvSpPr>
        <p:spPr/>
        <p:txBody>
          <a:bodyPr/>
          <a:lstStyle/>
          <a:p>
            <a:r>
              <a:rPr lang="es-ES" dirty="0"/>
              <a:t>QUEBRADA CARRETAS</a:t>
            </a:r>
            <a:endParaRPr lang="es-EC" dirty="0"/>
          </a:p>
        </p:txBody>
      </p:sp>
      <p:sp>
        <p:nvSpPr>
          <p:cNvPr id="3" name="Marcador de contenido 2">
            <a:extLst>
              <a:ext uri="{FF2B5EF4-FFF2-40B4-BE49-F238E27FC236}">
                <a16:creationId xmlns:a16="http://schemas.microsoft.com/office/drawing/2014/main" id="{87177B9D-CE74-4624-AA81-014DAAF5F59F}"/>
              </a:ext>
            </a:extLst>
          </p:cNvPr>
          <p:cNvSpPr>
            <a:spLocks noGrp="1"/>
          </p:cNvSpPr>
          <p:nvPr>
            <p:ph sz="half" idx="1"/>
          </p:nvPr>
        </p:nvSpPr>
        <p:spPr>
          <a:xfrm>
            <a:off x="677334" y="1488614"/>
            <a:ext cx="4184035" cy="558550"/>
          </a:xfrm>
        </p:spPr>
        <p:txBody>
          <a:bodyPr>
            <a:normAutofit fontScale="70000" lnSpcReduction="20000"/>
          </a:bodyPr>
          <a:lstStyle/>
          <a:p>
            <a:r>
              <a:rPr lang="es-ES" dirty="0"/>
              <a:t>ANTES 1996</a:t>
            </a:r>
          </a:p>
          <a:p>
            <a:endParaRPr lang="es-EC" dirty="0"/>
          </a:p>
        </p:txBody>
      </p:sp>
      <p:sp>
        <p:nvSpPr>
          <p:cNvPr id="4" name="Marcador de contenido 3">
            <a:extLst>
              <a:ext uri="{FF2B5EF4-FFF2-40B4-BE49-F238E27FC236}">
                <a16:creationId xmlns:a16="http://schemas.microsoft.com/office/drawing/2014/main" id="{8FAF3171-5612-4C04-9AE3-9AC25E60949E}"/>
              </a:ext>
            </a:extLst>
          </p:cNvPr>
          <p:cNvSpPr>
            <a:spLocks noGrp="1"/>
          </p:cNvSpPr>
          <p:nvPr>
            <p:ph sz="half" idx="2"/>
          </p:nvPr>
        </p:nvSpPr>
        <p:spPr>
          <a:xfrm>
            <a:off x="5897247" y="665199"/>
            <a:ext cx="4184034" cy="328361"/>
          </a:xfrm>
        </p:spPr>
        <p:txBody>
          <a:bodyPr>
            <a:normAutofit fontScale="70000" lnSpcReduction="20000"/>
          </a:bodyPr>
          <a:lstStyle/>
          <a:p>
            <a:r>
              <a:rPr lang="es-ES"/>
              <a:t>AHORA 2020</a:t>
            </a:r>
            <a:endParaRPr lang="es-EC" dirty="0"/>
          </a:p>
        </p:txBody>
      </p:sp>
      <p:pic>
        <p:nvPicPr>
          <p:cNvPr id="6" name="Imagen 5">
            <a:extLst>
              <a:ext uri="{FF2B5EF4-FFF2-40B4-BE49-F238E27FC236}">
                <a16:creationId xmlns:a16="http://schemas.microsoft.com/office/drawing/2014/main" id="{737D3945-FC61-43AA-B5A5-D4E5450AB876}"/>
              </a:ext>
            </a:extLst>
          </p:cNvPr>
          <p:cNvPicPr>
            <a:picLocks noChangeAspect="1"/>
          </p:cNvPicPr>
          <p:nvPr/>
        </p:nvPicPr>
        <p:blipFill rotWithShape="1">
          <a:blip r:embed="rId2">
            <a:extLst>
              <a:ext uri="{28A0092B-C50C-407E-A947-70E740481C1C}">
                <a14:useLocalDpi xmlns:a14="http://schemas.microsoft.com/office/drawing/2010/main" val="0"/>
              </a:ext>
            </a:extLst>
          </a:blip>
          <a:srcRect b="37114"/>
          <a:stretch/>
        </p:blipFill>
        <p:spPr>
          <a:xfrm>
            <a:off x="197601" y="2047164"/>
            <a:ext cx="5143500" cy="4312693"/>
          </a:xfrm>
          <a:prstGeom prst="rect">
            <a:avLst/>
          </a:prstGeom>
        </p:spPr>
      </p:pic>
      <p:pic>
        <p:nvPicPr>
          <p:cNvPr id="11" name="Imagen 10">
            <a:extLst>
              <a:ext uri="{FF2B5EF4-FFF2-40B4-BE49-F238E27FC236}">
                <a16:creationId xmlns:a16="http://schemas.microsoft.com/office/drawing/2014/main" id="{189D2FC8-4D15-4C84-BE96-9907C3D73701}"/>
              </a:ext>
            </a:extLst>
          </p:cNvPr>
          <p:cNvPicPr>
            <a:picLocks noChangeAspect="1"/>
          </p:cNvPicPr>
          <p:nvPr/>
        </p:nvPicPr>
        <p:blipFill rotWithShape="1">
          <a:blip r:embed="rId3">
            <a:extLst>
              <a:ext uri="{28A0092B-C50C-407E-A947-70E740481C1C}">
                <a14:useLocalDpi xmlns:a14="http://schemas.microsoft.com/office/drawing/2010/main" val="0"/>
              </a:ext>
            </a:extLst>
          </a:blip>
          <a:srcRect t="17129" b="30276"/>
          <a:stretch/>
        </p:blipFill>
        <p:spPr>
          <a:xfrm>
            <a:off x="6103172" y="1248520"/>
            <a:ext cx="4430323" cy="5048664"/>
          </a:xfrm>
          <a:prstGeom prst="rect">
            <a:avLst/>
          </a:prstGeom>
        </p:spPr>
      </p:pic>
    </p:spTree>
    <p:extLst>
      <p:ext uri="{BB962C8B-B14F-4D97-AF65-F5344CB8AC3E}">
        <p14:creationId xmlns:p14="http://schemas.microsoft.com/office/powerpoint/2010/main" val="893143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8C9AFA-A31F-477A-9AE6-D56DF89D637A}"/>
              </a:ext>
            </a:extLst>
          </p:cNvPr>
          <p:cNvSpPr>
            <a:spLocks noGrp="1"/>
          </p:cNvSpPr>
          <p:nvPr>
            <p:ph type="title"/>
          </p:nvPr>
        </p:nvSpPr>
        <p:spPr>
          <a:xfrm>
            <a:off x="508521" y="261480"/>
            <a:ext cx="8596668" cy="536812"/>
          </a:xfrm>
        </p:spPr>
        <p:txBody>
          <a:bodyPr>
            <a:normAutofit fontScale="90000"/>
          </a:bodyPr>
          <a:lstStyle/>
          <a:p>
            <a:r>
              <a:rPr lang="es-ES" dirty="0"/>
              <a:t>AFECTACION QUEBRADA </a:t>
            </a:r>
            <a:endParaRPr lang="es-EC" dirty="0"/>
          </a:p>
        </p:txBody>
      </p:sp>
      <p:pic>
        <p:nvPicPr>
          <p:cNvPr id="6" name="Marcador de contenido 5">
            <a:extLst>
              <a:ext uri="{FF2B5EF4-FFF2-40B4-BE49-F238E27FC236}">
                <a16:creationId xmlns:a16="http://schemas.microsoft.com/office/drawing/2014/main" id="{C13CA5EE-E336-4F60-82F5-0549ACC4F146}"/>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7514" b="36467"/>
          <a:stretch/>
        </p:blipFill>
        <p:spPr>
          <a:xfrm>
            <a:off x="368033" y="1373690"/>
            <a:ext cx="3633401" cy="2197290"/>
          </a:xfrm>
        </p:spPr>
      </p:pic>
      <p:pic>
        <p:nvPicPr>
          <p:cNvPr id="8" name="Marcador de contenido 7">
            <a:extLst>
              <a:ext uri="{FF2B5EF4-FFF2-40B4-BE49-F238E27FC236}">
                <a16:creationId xmlns:a16="http://schemas.microsoft.com/office/drawing/2014/main" id="{BE6924B1-5B76-4541-98F0-BDB38D1E3A0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9927" b="23178"/>
          <a:stretch/>
        </p:blipFill>
        <p:spPr>
          <a:xfrm>
            <a:off x="7232705" y="3036295"/>
            <a:ext cx="2565878" cy="3163070"/>
          </a:xfrm>
        </p:spPr>
      </p:pic>
      <p:pic>
        <p:nvPicPr>
          <p:cNvPr id="10" name="Imagen 9">
            <a:extLst>
              <a:ext uri="{FF2B5EF4-FFF2-40B4-BE49-F238E27FC236}">
                <a16:creationId xmlns:a16="http://schemas.microsoft.com/office/drawing/2014/main" id="{8A6266AA-989E-4C71-A618-5B8782E71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1122" y="424723"/>
            <a:ext cx="2475730" cy="2475730"/>
          </a:xfrm>
          <a:prstGeom prst="rect">
            <a:avLst/>
          </a:prstGeom>
        </p:spPr>
      </p:pic>
      <p:pic>
        <p:nvPicPr>
          <p:cNvPr id="12" name="Imagen 11">
            <a:extLst>
              <a:ext uri="{FF2B5EF4-FFF2-40B4-BE49-F238E27FC236}">
                <a16:creationId xmlns:a16="http://schemas.microsoft.com/office/drawing/2014/main" id="{EFD38A67-FAA7-45C3-8A45-4139B206A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033" y="3849420"/>
            <a:ext cx="3580072" cy="2197290"/>
          </a:xfrm>
          <a:prstGeom prst="rect">
            <a:avLst/>
          </a:prstGeom>
        </p:spPr>
      </p:pic>
      <p:pic>
        <p:nvPicPr>
          <p:cNvPr id="14" name="Imagen 13">
            <a:extLst>
              <a:ext uri="{FF2B5EF4-FFF2-40B4-BE49-F238E27FC236}">
                <a16:creationId xmlns:a16="http://schemas.microsoft.com/office/drawing/2014/main" id="{99C9A025-AFB4-4DD9-9397-00D35577951C}"/>
              </a:ext>
            </a:extLst>
          </p:cNvPr>
          <p:cNvPicPr>
            <a:picLocks noChangeAspect="1"/>
          </p:cNvPicPr>
          <p:nvPr/>
        </p:nvPicPr>
        <p:blipFill rotWithShape="1">
          <a:blip r:embed="rId6">
            <a:extLst>
              <a:ext uri="{28A0092B-C50C-407E-A947-70E740481C1C}">
                <a14:useLocalDpi xmlns:a14="http://schemas.microsoft.com/office/drawing/2010/main" val="0"/>
              </a:ext>
            </a:extLst>
          </a:blip>
          <a:srcRect r="30149"/>
          <a:stretch/>
        </p:blipFill>
        <p:spPr>
          <a:xfrm rot="5400000">
            <a:off x="4578708" y="4046642"/>
            <a:ext cx="2109804" cy="3020447"/>
          </a:xfrm>
          <a:prstGeom prst="rect">
            <a:avLst/>
          </a:prstGeom>
        </p:spPr>
      </p:pic>
      <p:pic>
        <p:nvPicPr>
          <p:cNvPr id="16" name="Imagen 15">
            <a:extLst>
              <a:ext uri="{FF2B5EF4-FFF2-40B4-BE49-F238E27FC236}">
                <a16:creationId xmlns:a16="http://schemas.microsoft.com/office/drawing/2014/main" id="{C9EE27F0-E6CE-4D85-BD27-798687C115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9845156" y="3328541"/>
            <a:ext cx="2346844" cy="2346844"/>
          </a:xfrm>
          <a:prstGeom prst="rect">
            <a:avLst/>
          </a:prstGeom>
        </p:spPr>
      </p:pic>
      <p:pic>
        <p:nvPicPr>
          <p:cNvPr id="18" name="Imagen 17">
            <a:extLst>
              <a:ext uri="{FF2B5EF4-FFF2-40B4-BE49-F238E27FC236}">
                <a16:creationId xmlns:a16="http://schemas.microsoft.com/office/drawing/2014/main" id="{6FFFC620-9A95-47CE-A65B-2EAAC83019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4142" y="609600"/>
            <a:ext cx="2475730" cy="2475730"/>
          </a:xfrm>
          <a:prstGeom prst="rect">
            <a:avLst/>
          </a:prstGeom>
        </p:spPr>
      </p:pic>
      <p:pic>
        <p:nvPicPr>
          <p:cNvPr id="20" name="Imagen 19">
            <a:extLst>
              <a:ext uri="{FF2B5EF4-FFF2-40B4-BE49-F238E27FC236}">
                <a16:creationId xmlns:a16="http://schemas.microsoft.com/office/drawing/2014/main" id="{841CD6C7-0917-4EFB-B019-15A68BB9A3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90305" y="1373689"/>
            <a:ext cx="3053529" cy="3053529"/>
          </a:xfrm>
          <a:prstGeom prst="rect">
            <a:avLst/>
          </a:prstGeom>
        </p:spPr>
      </p:pic>
    </p:spTree>
    <p:extLst>
      <p:ext uri="{BB962C8B-B14F-4D97-AF65-F5344CB8AC3E}">
        <p14:creationId xmlns:p14="http://schemas.microsoft.com/office/powerpoint/2010/main" val="953959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2265EED-C841-44DC-B751-25649AD2021A}"/>
              </a:ext>
            </a:extLst>
          </p:cNvPr>
          <p:cNvPicPr>
            <a:picLocks noChangeAspect="1"/>
          </p:cNvPicPr>
          <p:nvPr/>
        </p:nvPicPr>
        <p:blipFill rotWithShape="1">
          <a:blip r:embed="rId2">
            <a:extLst>
              <a:ext uri="{28A0092B-C50C-407E-A947-70E740481C1C}">
                <a14:useLocalDpi xmlns:a14="http://schemas.microsoft.com/office/drawing/2010/main" val="0"/>
              </a:ext>
            </a:extLst>
          </a:blip>
          <a:srcRect t="22154" r="6580" b="11830"/>
          <a:stretch/>
        </p:blipFill>
        <p:spPr>
          <a:xfrm>
            <a:off x="32825" y="1048938"/>
            <a:ext cx="7001021" cy="4947416"/>
          </a:xfrm>
          <a:prstGeom prst="rect">
            <a:avLst/>
          </a:prstGeom>
        </p:spPr>
      </p:pic>
      <p:sp>
        <p:nvSpPr>
          <p:cNvPr id="3" name="Título 1">
            <a:extLst>
              <a:ext uri="{FF2B5EF4-FFF2-40B4-BE49-F238E27FC236}">
                <a16:creationId xmlns:a16="http://schemas.microsoft.com/office/drawing/2014/main" id="{4E99CA43-B172-4B6A-BC8E-D7912A88F8C1}"/>
              </a:ext>
            </a:extLst>
          </p:cNvPr>
          <p:cNvSpPr txBox="1">
            <a:spLocks/>
          </p:cNvSpPr>
          <p:nvPr/>
        </p:nvSpPr>
        <p:spPr>
          <a:xfrm>
            <a:off x="508521" y="261480"/>
            <a:ext cx="8596668" cy="53681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t>AFECTACION QUEBRADA -RED DE ALCANTARILLADO ROTA DESDE 2019 </a:t>
            </a:r>
            <a:endParaRPr lang="es-EC" sz="2400" b="1" dirty="0"/>
          </a:p>
        </p:txBody>
      </p:sp>
      <p:pic>
        <p:nvPicPr>
          <p:cNvPr id="5" name="Imagen 4">
            <a:extLst>
              <a:ext uri="{FF2B5EF4-FFF2-40B4-BE49-F238E27FC236}">
                <a16:creationId xmlns:a16="http://schemas.microsoft.com/office/drawing/2014/main" id="{5D9314B1-A6ED-4DBC-B8A8-3F71BABB4487}"/>
              </a:ext>
            </a:extLst>
          </p:cNvPr>
          <p:cNvPicPr>
            <a:picLocks noChangeAspect="1"/>
          </p:cNvPicPr>
          <p:nvPr/>
        </p:nvPicPr>
        <p:blipFill rotWithShape="1">
          <a:blip r:embed="rId3">
            <a:extLst>
              <a:ext uri="{28A0092B-C50C-407E-A947-70E740481C1C}">
                <a14:useLocalDpi xmlns:a14="http://schemas.microsoft.com/office/drawing/2010/main" val="0"/>
              </a:ext>
            </a:extLst>
          </a:blip>
          <a:srcRect r="7944"/>
          <a:stretch/>
        </p:blipFill>
        <p:spPr>
          <a:xfrm>
            <a:off x="7162967" y="2791209"/>
            <a:ext cx="2627267" cy="3805311"/>
          </a:xfrm>
          <a:prstGeom prst="rect">
            <a:avLst/>
          </a:prstGeom>
        </p:spPr>
      </p:pic>
      <p:pic>
        <p:nvPicPr>
          <p:cNvPr id="7" name="Imagen 6">
            <a:extLst>
              <a:ext uri="{FF2B5EF4-FFF2-40B4-BE49-F238E27FC236}">
                <a16:creationId xmlns:a16="http://schemas.microsoft.com/office/drawing/2014/main" id="{E0DEBCF5-BE3C-4CC3-BDA6-9732263A5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9356" y="529886"/>
            <a:ext cx="2239819" cy="3685778"/>
          </a:xfrm>
          <a:prstGeom prst="rect">
            <a:avLst/>
          </a:prstGeom>
        </p:spPr>
      </p:pic>
    </p:spTree>
    <p:extLst>
      <p:ext uri="{BB962C8B-B14F-4D97-AF65-F5344CB8AC3E}">
        <p14:creationId xmlns:p14="http://schemas.microsoft.com/office/powerpoint/2010/main" val="3736260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279260E-7E1B-438C-B873-08D13269F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540203" y="76200"/>
            <a:ext cx="6858000" cy="6858000"/>
          </a:xfrm>
          <a:prstGeom prst="rect">
            <a:avLst/>
          </a:prstGeom>
        </p:spPr>
      </p:pic>
      <p:pic>
        <p:nvPicPr>
          <p:cNvPr id="10" name="Imagen 9">
            <a:extLst>
              <a:ext uri="{FF2B5EF4-FFF2-40B4-BE49-F238E27FC236}">
                <a16:creationId xmlns:a16="http://schemas.microsoft.com/office/drawing/2014/main" id="{9D1FAA38-AD89-4DEE-8A62-F78DC317B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0" y="0"/>
            <a:ext cx="6858000" cy="6858000"/>
          </a:xfrm>
          <a:prstGeom prst="rect">
            <a:avLst/>
          </a:prstGeom>
        </p:spPr>
      </p:pic>
      <p:sp>
        <p:nvSpPr>
          <p:cNvPr id="6" name="Marcador de texto 5">
            <a:extLst>
              <a:ext uri="{FF2B5EF4-FFF2-40B4-BE49-F238E27FC236}">
                <a16:creationId xmlns:a16="http://schemas.microsoft.com/office/drawing/2014/main" id="{626C8807-C2BC-40AE-B842-5C79E2169E48}"/>
              </a:ext>
            </a:extLst>
          </p:cNvPr>
          <p:cNvSpPr>
            <a:spLocks noGrp="1"/>
          </p:cNvSpPr>
          <p:nvPr>
            <p:ph type="body" idx="1"/>
          </p:nvPr>
        </p:nvSpPr>
        <p:spPr>
          <a:xfrm>
            <a:off x="139148" y="309652"/>
            <a:ext cx="11913704" cy="4991218"/>
          </a:xfrm>
        </p:spPr>
        <p:txBody>
          <a:bodyPr>
            <a:normAutofit fontScale="25000" lnSpcReduction="20000"/>
          </a:bodyPr>
          <a:lstStyle/>
          <a:p>
            <a:pPr algn="ctr">
              <a:lnSpc>
                <a:spcPct val="115000"/>
              </a:lnSpc>
              <a:spcAft>
                <a:spcPts val="800"/>
              </a:spcAft>
            </a:pPr>
            <a:r>
              <a:rPr lang="es-EC" sz="12800" dirty="0">
                <a:solidFill>
                  <a:schemeClr val="bg1"/>
                </a:solidFill>
                <a:highlight>
                  <a:srgbClr val="000000"/>
                </a:highlight>
                <a:latin typeface="Arial Black" panose="020B0A04020102020204" pitchFamily="34" charset="0"/>
                <a:ea typeface="Calibri" panose="020F0502020204030204" pitchFamily="34" charset="0"/>
                <a:cs typeface="Times New Roman" panose="02020603050405020304" pitchFamily="18" charset="0"/>
              </a:rPr>
              <a:t>SOLUCIONES</a:t>
            </a:r>
          </a:p>
          <a:p>
            <a:pPr algn="just">
              <a:lnSpc>
                <a:spcPct val="115000"/>
              </a:lnSpc>
              <a:spcAft>
                <a:spcPts val="800"/>
              </a:spcAft>
            </a:pPr>
            <a:r>
              <a:rPr lang="es-EC" sz="8000" dirty="0">
                <a:solidFill>
                  <a:schemeClr val="bg1"/>
                </a:solidFill>
                <a:highlight>
                  <a:srgbClr val="000000"/>
                </a:highlight>
                <a:latin typeface="Arial Black" panose="020B0A04020102020204" pitchFamily="34" charset="0"/>
                <a:ea typeface="Calibri" panose="020F0502020204030204" pitchFamily="34" charset="0"/>
                <a:cs typeface="Times New Roman" panose="02020603050405020304" pitchFamily="18" charset="0"/>
              </a:rPr>
              <a:t>PRIMER PASO</a:t>
            </a:r>
          </a:p>
          <a:p>
            <a:pPr algn="just">
              <a:lnSpc>
                <a:spcPct val="115000"/>
              </a:lnSpc>
              <a:spcAft>
                <a:spcPts val="800"/>
              </a:spcAft>
            </a:pPr>
            <a:r>
              <a:rPr lang="es-EC" sz="6400" dirty="0">
                <a:solidFill>
                  <a:schemeClr val="bg1"/>
                </a:solidFill>
                <a:highlight>
                  <a:srgbClr val="000000"/>
                </a:highlight>
                <a:latin typeface="Arial Black" panose="020B0A04020102020204" pitchFamily="34" charset="0"/>
                <a:ea typeface="Calibri" panose="020F0502020204030204" pitchFamily="34" charset="0"/>
                <a:cs typeface="Times New Roman" panose="02020603050405020304" pitchFamily="18" charset="0"/>
              </a:rPr>
              <a:t>MOTIVAR A CONCEJALAS Y ALCALDE QUE EXISTA EL COMPROMISO DE  EJECUTAR EL PROYECTO DE INTERCEPTORES DE EPMAPS Y  EJECUTAR LA PRIMERA FASE DE ENROCAMIENTO DE  ZONA EN ESTADO CRITICO Y CONTINUAR CON EL DISEÑO DE SOLUCIONES PARA DEMAS ZONAS.</a:t>
            </a:r>
          </a:p>
          <a:p>
            <a:pPr algn="l"/>
            <a:r>
              <a:rPr lang="es-ES" sz="6600" b="1" dirty="0">
                <a:solidFill>
                  <a:schemeClr val="tx1"/>
                </a:solidFill>
                <a:highlight>
                  <a:srgbClr val="000080"/>
                </a:highlight>
              </a:rPr>
              <a:t> </a:t>
            </a:r>
            <a:r>
              <a:rPr lang="es-ES" sz="6600" b="1" dirty="0">
                <a:solidFill>
                  <a:schemeClr val="bg1"/>
                </a:solidFill>
                <a:highlight>
                  <a:srgbClr val="000080"/>
                </a:highlight>
              </a:rPr>
              <a:t>DATO IMPORTANTE  Interceptor </a:t>
            </a:r>
            <a:r>
              <a:rPr lang="es-ES" sz="6600" b="1" dirty="0" err="1">
                <a:solidFill>
                  <a:schemeClr val="bg1"/>
                </a:solidFill>
                <a:highlight>
                  <a:srgbClr val="000080"/>
                </a:highlight>
              </a:rPr>
              <a:t>Qda</a:t>
            </a:r>
            <a:r>
              <a:rPr lang="es-ES" sz="6600" b="1" dirty="0">
                <a:solidFill>
                  <a:schemeClr val="bg1"/>
                </a:solidFill>
                <a:highlight>
                  <a:srgbClr val="000080"/>
                </a:highlight>
              </a:rPr>
              <a:t>. Carretas en el tramo mas afectado (1 km aproximadamente)</a:t>
            </a:r>
          </a:p>
          <a:p>
            <a:pPr algn="l"/>
            <a:r>
              <a:rPr lang="es-ES" sz="6600" b="1" dirty="0">
                <a:solidFill>
                  <a:schemeClr val="bg1"/>
                </a:solidFill>
                <a:highlight>
                  <a:srgbClr val="000080"/>
                </a:highlight>
              </a:rPr>
              <a:t>Diseño costó $68.000</a:t>
            </a:r>
          </a:p>
          <a:p>
            <a:pPr algn="l"/>
            <a:r>
              <a:rPr lang="es-ES" sz="6600" b="1" dirty="0">
                <a:solidFill>
                  <a:schemeClr val="bg1"/>
                </a:solidFill>
                <a:highlight>
                  <a:srgbClr val="000080"/>
                </a:highlight>
              </a:rPr>
              <a:t>Actualización $100.000 </a:t>
            </a:r>
          </a:p>
          <a:p>
            <a:pPr algn="l"/>
            <a:r>
              <a:rPr lang="es-ES" sz="6000" b="1" dirty="0">
                <a:solidFill>
                  <a:schemeClr val="bg1"/>
                </a:solidFill>
                <a:highlight>
                  <a:srgbClr val="000080"/>
                </a:highlight>
              </a:rPr>
              <a:t>Cada año aumenta la inversión</a:t>
            </a:r>
            <a:endParaRPr lang="es-EC" sz="6400" dirty="0">
              <a:solidFill>
                <a:schemeClr val="bg1"/>
              </a:solidFill>
              <a:highlight>
                <a:srgbClr val="000080"/>
              </a:highlight>
              <a:latin typeface="Arial Black" panose="020B0A0402010202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s-EC" sz="8000" dirty="0">
                <a:solidFill>
                  <a:schemeClr val="bg1"/>
                </a:solidFill>
                <a:highlight>
                  <a:srgbClr val="000000"/>
                </a:highlight>
                <a:latin typeface="Arial Black" panose="020B0A04020102020204" pitchFamily="34" charset="0"/>
                <a:ea typeface="Calibri" panose="020F0502020204030204" pitchFamily="34" charset="0"/>
                <a:cs typeface="Times New Roman" panose="02020603050405020304" pitchFamily="18" charset="0"/>
              </a:rPr>
              <a:t>MENSAJE FINAL PARA AUTORIDADES </a:t>
            </a:r>
          </a:p>
          <a:p>
            <a:pPr algn="just">
              <a:lnSpc>
                <a:spcPct val="115000"/>
              </a:lnSpc>
              <a:spcAft>
                <a:spcPts val="800"/>
              </a:spcAft>
            </a:pPr>
            <a:r>
              <a:rPr lang="es-EC" sz="6400" dirty="0">
                <a:solidFill>
                  <a:schemeClr val="bg1"/>
                </a:solidFill>
                <a:effectLst/>
                <a:highlight>
                  <a:srgbClr val="000000"/>
                </a:highlight>
                <a:latin typeface="Arial Black" panose="020B0A04020102020204" pitchFamily="34" charset="0"/>
                <a:ea typeface="Calibri" panose="020F0502020204030204" pitchFamily="34" charset="0"/>
                <a:cs typeface="Times New Roman" panose="02020603050405020304" pitchFamily="18" charset="0"/>
              </a:rPr>
              <a:t>ENTREGAR UNA ACTA DE COMPROMISO CON </a:t>
            </a:r>
            <a:r>
              <a:rPr lang="es-EC" sz="6400" dirty="0">
                <a:solidFill>
                  <a:schemeClr val="bg1"/>
                </a:solidFill>
                <a:highlight>
                  <a:srgbClr val="000000"/>
                </a:highlight>
                <a:latin typeface="Arial Black" panose="020B0A04020102020204" pitchFamily="34" charset="0"/>
                <a:ea typeface="Calibri" panose="020F0502020204030204" pitchFamily="34" charset="0"/>
                <a:cs typeface="Times New Roman" panose="02020603050405020304" pitchFamily="18" charset="0"/>
              </a:rPr>
              <a:t>HOJA DE RUTA NO SOLO PARA LAS 4 CASAS  Y AREA COMUNAL QUE ESTAN PROXIMAS A COLAPSAR SINO PARA TODAS LAS CASAS CON ALTO Y BAJO RIESGO.</a:t>
            </a:r>
          </a:p>
          <a:p>
            <a:pPr algn="just">
              <a:lnSpc>
                <a:spcPct val="115000"/>
              </a:lnSpc>
              <a:spcAft>
                <a:spcPts val="800"/>
              </a:spcAft>
            </a:pPr>
            <a:endParaRPr lang="es-EC" sz="6400" dirty="0">
              <a:solidFill>
                <a:schemeClr val="bg1"/>
              </a:solidFill>
              <a:effectLst/>
              <a:highlight>
                <a:srgbClr val="000000"/>
              </a:highlight>
              <a:latin typeface="Arial Black" panose="020B0A04020102020204" pitchFamily="34" charset="0"/>
              <a:ea typeface="Calibri" panose="020F0502020204030204" pitchFamily="34" charset="0"/>
              <a:cs typeface="Times New Roman" panose="02020603050405020304" pitchFamily="18" charset="0"/>
            </a:endParaRPr>
          </a:p>
          <a:p>
            <a:endParaRPr lang="es-EC" dirty="0">
              <a:highlight>
                <a:srgbClr val="000000"/>
              </a:highlight>
            </a:endParaRPr>
          </a:p>
        </p:txBody>
      </p:sp>
    </p:spTree>
    <p:extLst>
      <p:ext uri="{BB962C8B-B14F-4D97-AF65-F5344CB8AC3E}">
        <p14:creationId xmlns:p14="http://schemas.microsoft.com/office/powerpoint/2010/main" val="205916893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3124</TotalTime>
  <Words>1251</Words>
  <Application>Microsoft Office PowerPoint</Application>
  <PresentationFormat>Panorámica</PresentationFormat>
  <Paragraphs>146</Paragraphs>
  <Slides>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9</vt:i4>
      </vt:variant>
    </vt:vector>
  </HeadingPairs>
  <TitlesOfParts>
    <vt:vector size="14" baseType="lpstr">
      <vt:lpstr>Arial</vt:lpstr>
      <vt:lpstr>Arial Black</vt:lpstr>
      <vt:lpstr>Calibri</vt:lpstr>
      <vt:lpstr>Calibri Light</vt:lpstr>
      <vt:lpstr>Tema de Office</vt:lpstr>
      <vt:lpstr>QUEBRADA CARRETAS. RELATO CRONOLOGICO</vt:lpstr>
      <vt:lpstr>QUEBRADA CARRETAS. RELATO CRONOLOGICO</vt:lpstr>
      <vt:lpstr>Presentación de PowerPoint</vt:lpstr>
      <vt:lpstr>OBSERVACIONES IMPORTANTES DE INFORMES YA EMITIDOS</vt:lpstr>
      <vt:lpstr>Presentación de PowerPoint</vt:lpstr>
      <vt:lpstr>QUEBRADA CARRETAS</vt:lpstr>
      <vt:lpstr>AFECTACION QUEBRADA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QUEBRADA CARRETAS</dc:title>
  <dc:creator>ADMIN</dc:creator>
  <cp:lastModifiedBy>ADMIN</cp:lastModifiedBy>
  <cp:revision>86</cp:revision>
  <dcterms:created xsi:type="dcterms:W3CDTF">2021-03-24T00:46:29Z</dcterms:created>
  <dcterms:modified xsi:type="dcterms:W3CDTF">2021-05-25T05:31:34Z</dcterms:modified>
</cp:coreProperties>
</file>