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3" r:id="rId2"/>
    <p:sldId id="268" r:id="rId3"/>
    <p:sldId id="269" r:id="rId4"/>
    <p:sldId id="271" r:id="rId5"/>
    <p:sldId id="272" r:id="rId6"/>
    <p:sldId id="270" r:id="rId7"/>
    <p:sldId id="275" r:id="rId8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2801" autoAdjust="0"/>
  </p:normalViewPr>
  <p:slideViewPr>
    <p:cSldViewPr snapToGrid="0" snapToObjects="1">
      <p:cViewPr>
        <p:scale>
          <a:sx n="100" d="100"/>
          <a:sy n="100" d="100"/>
        </p:scale>
        <p:origin x="-72" y="13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lio Echeverría Morales" userId="bc74d14bb17561be" providerId="LiveId" clId="{D58522B7-FEFD-F846-9BB0-8D84C3AA3989}"/>
    <pc:docChg chg="modSld">
      <pc:chgData name="Rogelio Echeverría Morales" userId="bc74d14bb17561be" providerId="LiveId" clId="{D58522B7-FEFD-F846-9BB0-8D84C3AA3989}" dt="2021-05-22T00:03:02.901" v="1" actId="20577"/>
      <pc:docMkLst>
        <pc:docMk/>
      </pc:docMkLst>
      <pc:sldChg chg="modSp mod">
        <pc:chgData name="Rogelio Echeverría Morales" userId="bc74d14bb17561be" providerId="LiveId" clId="{D58522B7-FEFD-F846-9BB0-8D84C3AA3989}" dt="2021-05-22T00:03:02.901" v="1" actId="20577"/>
        <pc:sldMkLst>
          <pc:docMk/>
          <pc:sldMk cId="2848580135" sldId="269"/>
        </pc:sldMkLst>
        <pc:graphicFrameChg chg="modGraphic">
          <ac:chgData name="Rogelio Echeverría Morales" userId="bc74d14bb17561be" providerId="LiveId" clId="{D58522B7-FEFD-F846-9BB0-8D84C3AA3989}" dt="2021-05-22T00:03:02.901" v="1" actId="20577"/>
          <ac:graphicFrameMkLst>
            <pc:docMk/>
            <pc:sldMk cId="2848580135" sldId="269"/>
            <ac:graphicFrameMk id="9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1589B-9B9A-4386-BFEA-BC9DC1A3FB56}" type="datetimeFigureOut">
              <a:rPr lang="es-EC" smtClean="0"/>
              <a:t>24/05/2021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8D38E-3421-40FE-851B-2487E68C5AE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9780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5620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24/05/2021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24/05/2021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24/05/2021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24/05/2021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24/05/2021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24/05/2021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24/05/2021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3">
            <a:extLst>
              <a:ext uri="{FF2B5EF4-FFF2-40B4-BE49-F238E27FC236}">
                <a16:creationId xmlns="" xmlns:a16="http://schemas.microsoft.com/office/drawing/2014/main" id="{5E8EB36B-7F9B-415A-8959-9EBCCDBFB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584325"/>
            <a:ext cx="73914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232008" y="1557519"/>
            <a:ext cx="77279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INTERES SOCIAL DENOMINADO: “NUESTRO SEÑOR DE SANTA FAZ”, A FAVOR DE SUS COPROPIETARIOS</a:t>
            </a:r>
            <a:endParaRPr lang="es-ES" sz="2400" b="1" dirty="0">
              <a:solidFill>
                <a:srgbClr val="0070C0"/>
              </a:solidFill>
            </a:endParaRPr>
          </a:p>
          <a:p>
            <a:pPr algn="ctr"/>
            <a:endParaRPr lang="es-ES_tradnl" sz="2400" b="1" dirty="0">
              <a:solidFill>
                <a:srgbClr val="C00000"/>
              </a:solidFill>
            </a:endParaRPr>
          </a:p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PRIORIZACIÓN GRUPO 2- POSICIÓN 47</a:t>
            </a:r>
            <a:endParaRPr lang="es-EC" sz="2400" b="1" dirty="0">
              <a:solidFill>
                <a:srgbClr val="FF0000"/>
              </a:solidFill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671414"/>
            <a:ext cx="10092536" cy="44658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48595" y="-2712"/>
            <a:ext cx="84948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INTERES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“NUESTRO SEÑOR DE SANTA FAZ” A FAVOR DE SUS COPROPIETARIOS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71684" y="48992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ELOY ALFARO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FERROVIARIA</a:t>
            </a:r>
          </a:p>
        </p:txBody>
      </p:sp>
      <p:graphicFrame>
        <p:nvGraphicFramePr>
          <p:cNvPr id="9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481870"/>
              </p:ext>
            </p:extLst>
          </p:nvPr>
        </p:nvGraphicFramePr>
        <p:xfrm>
          <a:off x="607254" y="1004369"/>
          <a:ext cx="5638957" cy="565093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7184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60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600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617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29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0982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227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 (INICIO):</a:t>
                      </a: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Años</a:t>
                      </a:r>
                    </a:p>
                  </a:txBody>
                  <a:tcPr marL="91419" marR="91419" marT="45711" marB="45711" anchor="ctr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55,00%</a:t>
                      </a: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7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 (ACTUAL):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71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 Hab. 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718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718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PROPUESTA: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D3(D203-80) 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2718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718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fábrica 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59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(RU3) Residencial Urbano 3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2718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1746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C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Nº 344-AT-DMGR-2018 de fecha 17 de diciembre de 2018 : “</a:t>
                      </a:r>
                      <a:r>
                        <a:rPr kumimoji="0" lang="es-EC" sz="80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el proceso  de regularización de tierras  se considera el nivel de riesgos frente a movimientos en masa, ya que representan el fenómeno más importante para la posible pérdida del terreno, en tal virtud se considera que: </a:t>
                      </a:r>
                      <a:r>
                        <a:rPr kumimoji="0" lang="es-EC" sz="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Movimientos en masa: </a:t>
                      </a:r>
                      <a:r>
                        <a:rPr kumimoji="0" lang="es-EC" sz="80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AHHYC “Nuestro Señor de Santa Faz” en general presenta un </a:t>
                      </a:r>
                      <a:r>
                        <a:rPr kumimoji="0" lang="es-EC" sz="800" b="1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Alto </a:t>
                      </a:r>
                      <a:r>
                        <a:rPr kumimoji="0" lang="es-EC" sz="80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lotes debido al cambio de pendiente en el extremo suroccidental y la falta de obras de infraestructura para el control de escorrentías.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C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Nº GADDMQ-SGSG-DMGR-2019-0999-OF de fecha 03 de Diciembre de 2019 : </a:t>
                      </a:r>
                      <a:r>
                        <a:rPr kumimoji="0" lang="es-EC" sz="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“Al respecto, la Dirección Metropolitana de Gestión de Riesgos se ratifica en la calificación del nivel del riesgo frente a movimientos en masa, indicando que el AHHYC “Nuestro Señor de Santa Faz” en general presenta un </a:t>
                      </a:r>
                      <a:r>
                        <a:rPr kumimoji="0" lang="es-EC" sz="8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Alto</a:t>
                      </a:r>
                      <a:r>
                        <a:rPr kumimoji="0" lang="es-EC" sz="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sin embargo se debe rectificar indicando que el nivel de riesgo es </a:t>
                      </a:r>
                      <a:r>
                        <a:rPr kumimoji="0" lang="es-EC" sz="800" b="1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Mitigable</a:t>
                      </a:r>
                      <a:r>
                        <a:rPr kumimoji="0" lang="es-EC" sz="800" b="0" i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171450" marR="0" lvl="0" indent="-1714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C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Nº GADDMQ-SGSG-DMGR-2020-1261-OF  de fecha 22 de Julio de 2020, </a:t>
                      </a:r>
                      <a:r>
                        <a:rPr kumimoji="0" lang="es-EC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 ratifica en la calificación del nivel de riesgos y recomendaciones descritas en el </a:t>
                      </a:r>
                      <a:r>
                        <a:rPr kumimoji="0" lang="es-EC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Nº GADDMQ-SGSG-DMGR-2019-0999-OF </a:t>
                      </a:r>
                      <a:r>
                        <a:rPr kumimoji="0" lang="es-EC" sz="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-  Riesgo Alto Mitigable</a:t>
                      </a:r>
                      <a:endParaRPr kumimoji="0" lang="es-EC" sz="800" b="1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718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 DE LOTES: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8.101,11</a:t>
                      </a:r>
                    </a:p>
                  </a:txBody>
                  <a:tcPr marL="68567" marR="68567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636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ESCALINATA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119.49</a:t>
                      </a:r>
                    </a:p>
                  </a:txBody>
                  <a:tcPr marL="68567" marR="68567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701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TOTAL: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8.220,60</a:t>
                      </a:r>
                    </a:p>
                  </a:txBody>
                  <a:tcPr marL="68567" marR="68567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UERB-Q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188880"/>
              </p:ext>
            </p:extLst>
          </p:nvPr>
        </p:nvGraphicFramePr>
        <p:xfrm>
          <a:off x="6345576" y="5623671"/>
          <a:ext cx="2836577" cy="102210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92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5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20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61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51325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 Existentes: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3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35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 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3593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518096" y="640327"/>
            <a:ext cx="8447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INFORMACIÓN DEL ASENTAMIENTO- </a:t>
            </a:r>
            <a:r>
              <a:rPr lang="es-ES_tradnl" sz="1600" b="1" dirty="0">
                <a:solidFill>
                  <a:srgbClr val="C00000"/>
                </a:solidFill>
              </a:rPr>
              <a:t>PRIORIZACIÓN GRUPO 2- POSICIÓN 47</a:t>
            </a:r>
          </a:p>
        </p:txBody>
      </p:sp>
      <p:sp>
        <p:nvSpPr>
          <p:cNvPr id="2" name="CuadroTexto 1"/>
          <p:cNvSpPr txBox="1"/>
          <p:nvPr/>
        </p:nvSpPr>
        <p:spPr>
          <a:xfrm rot="18824501">
            <a:off x="10249461" y="4427632"/>
            <a:ext cx="452368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" dirty="0">
                <a:solidFill>
                  <a:schemeClr val="bg1"/>
                </a:solidFill>
              </a:rPr>
              <a:t>CALLE  Oe8F </a:t>
            </a:r>
          </a:p>
        </p:txBody>
      </p:sp>
      <p:pic>
        <p:nvPicPr>
          <p:cNvPr id="20" name="19 Imagen"/>
          <p:cNvPicPr/>
          <p:nvPr/>
        </p:nvPicPr>
        <p:blipFill rotWithShape="1">
          <a:blip r:embed="rId5"/>
          <a:srcRect l="50091" t="39833" r="22040" b="25192"/>
          <a:stretch/>
        </p:blipFill>
        <p:spPr bwMode="auto">
          <a:xfrm>
            <a:off x="6355101" y="1004369"/>
            <a:ext cx="2975190" cy="20549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" descr="Z:\2018\FOTOS UERB Q\NUESTRO SEÑOR DE SANTA FAZ\IMG_20181110_1000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862" y="3149201"/>
            <a:ext cx="2752109" cy="182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AREA TECNICA IBE\FOTOS TECNICAS\FOTOS\NUESTRO SEÑOR DE SANTA FAZ\IMG_20181110_100156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6" t="11747" r="36957" b="62719"/>
          <a:stretch/>
        </p:blipFill>
        <p:spPr bwMode="auto">
          <a:xfrm>
            <a:off x="9396862" y="1019200"/>
            <a:ext cx="2752109" cy="205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Z:\2018\FOTOS UERB Q\NUESTRO SEÑOR DE SANTA FAZ\IMG_20181110_09593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101" y="3149202"/>
            <a:ext cx="2975190" cy="182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58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32 Imagen"/>
          <p:cNvPicPr/>
          <p:nvPr/>
        </p:nvPicPr>
        <p:blipFill rotWithShape="1">
          <a:blip r:embed="rId2"/>
          <a:srcRect l="23133" t="28499" r="24226" b="16448"/>
          <a:stretch/>
        </p:blipFill>
        <p:spPr bwMode="auto">
          <a:xfrm>
            <a:off x="598587" y="1503448"/>
            <a:ext cx="8535887" cy="47449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7"/>
          <p:cNvSpPr txBox="1"/>
          <p:nvPr/>
        </p:nvSpPr>
        <p:spPr>
          <a:xfrm>
            <a:off x="3471684" y="71471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ELOY ALFARO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FERROVIARIA</a:t>
            </a:r>
          </a:p>
        </p:txBody>
      </p:sp>
      <p:sp>
        <p:nvSpPr>
          <p:cNvPr id="6" name="CuadroTexto 24"/>
          <p:cNvSpPr txBox="1"/>
          <p:nvPr/>
        </p:nvSpPr>
        <p:spPr>
          <a:xfrm>
            <a:off x="463481" y="985393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CERCANA AL ASENTAMIENTO</a:t>
            </a:r>
          </a:p>
        </p:txBody>
      </p:sp>
      <p:pic>
        <p:nvPicPr>
          <p:cNvPr id="14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6" t="31680" r="10978" b="58232"/>
          <a:stretch/>
        </p:blipFill>
        <p:spPr bwMode="auto">
          <a:xfrm>
            <a:off x="9276599" y="1522179"/>
            <a:ext cx="2333625" cy="116681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12 CuadroTexto"/>
          <p:cNvSpPr txBox="1"/>
          <p:nvPr/>
        </p:nvSpPr>
        <p:spPr>
          <a:xfrm rot="20102265">
            <a:off x="3629070" y="3546908"/>
            <a:ext cx="716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FFFF00"/>
                </a:solidFill>
              </a:rPr>
              <a:t>PARQUE</a:t>
            </a:r>
          </a:p>
        </p:txBody>
      </p:sp>
      <p:sp>
        <p:nvSpPr>
          <p:cNvPr id="20" name="19 CuadroTexto"/>
          <p:cNvSpPr txBox="1"/>
          <p:nvPr/>
        </p:nvSpPr>
        <p:spPr>
          <a:xfrm rot="1652361">
            <a:off x="4290168" y="3319307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solidFill>
                  <a:srgbClr val="FFFF00"/>
                </a:solidFill>
              </a:rPr>
              <a:t>70 metros </a:t>
            </a:r>
          </a:p>
        </p:txBody>
      </p:sp>
      <p:cxnSp>
        <p:nvCxnSpPr>
          <p:cNvPr id="21" name="23 Conector recto de flecha"/>
          <p:cNvCxnSpPr/>
          <p:nvPr/>
        </p:nvCxnSpPr>
        <p:spPr>
          <a:xfrm flipH="1" flipV="1">
            <a:off x="4327766" y="3462408"/>
            <a:ext cx="483070" cy="2459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24" name="Imagen 5"/>
          <p:cNvPicPr>
            <a:picLocks noChangeAspect="1"/>
          </p:cNvPicPr>
          <p:nvPr/>
        </p:nvPicPr>
        <p:blipFill rotWithShape="1">
          <a:blip r:embed="rId5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34" name="CuadroTexto 6"/>
          <p:cNvSpPr txBox="1"/>
          <p:nvPr/>
        </p:nvSpPr>
        <p:spPr>
          <a:xfrm>
            <a:off x="1848595" y="168738"/>
            <a:ext cx="84948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INTERES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“NUESTRO SEÑOR DE SANTA FAZ” A FAVOR DE SUS COPROPIETARIOS</a:t>
            </a:r>
            <a:endParaRPr lang="es-EC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66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 Imagen">
            <a:extLst>
              <a:ext uri="{FF2B5EF4-FFF2-40B4-BE49-F238E27FC236}">
                <a16:creationId xmlns="" xmlns:a16="http://schemas.microsoft.com/office/drawing/2014/main" id="{FB5D7CD3-9B1B-4BCA-B5A1-DBC02D5FAB70}"/>
              </a:ext>
            </a:extLst>
          </p:cNvPr>
          <p:cNvPicPr/>
          <p:nvPr/>
        </p:nvPicPr>
        <p:blipFill rotWithShape="1">
          <a:blip r:embed="rId2"/>
          <a:srcRect l="35701" t="6802" r="20947" b="8675"/>
          <a:stretch/>
        </p:blipFill>
        <p:spPr bwMode="auto">
          <a:xfrm>
            <a:off x="3985146" y="881171"/>
            <a:ext cx="4983469" cy="54653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Forma libre: forma 2">
            <a:extLst>
              <a:ext uri="{FF2B5EF4-FFF2-40B4-BE49-F238E27FC236}">
                <a16:creationId xmlns="" xmlns:a16="http://schemas.microsoft.com/office/drawing/2014/main" id="{504602A6-BB49-47A7-AA62-BCC3C5E8CB46}"/>
              </a:ext>
            </a:extLst>
          </p:cNvPr>
          <p:cNvSpPr/>
          <p:nvPr/>
        </p:nvSpPr>
        <p:spPr>
          <a:xfrm>
            <a:off x="4336414" y="3275020"/>
            <a:ext cx="2053178" cy="2782696"/>
          </a:xfrm>
          <a:custGeom>
            <a:avLst/>
            <a:gdLst>
              <a:gd name="connsiteX0" fmla="*/ 1224116 w 2013155"/>
              <a:gd name="connsiteY0" fmla="*/ 0 h 2728452"/>
              <a:gd name="connsiteX1" fmla="*/ 2013155 w 2013155"/>
              <a:gd name="connsiteY1" fmla="*/ 538316 h 2728452"/>
              <a:gd name="connsiteX2" fmla="*/ 457200 w 2013155"/>
              <a:gd name="connsiteY2" fmla="*/ 2728452 h 2728452"/>
              <a:gd name="connsiteX3" fmla="*/ 0 w 2013155"/>
              <a:gd name="connsiteY3" fmla="*/ 2580968 h 2728452"/>
              <a:gd name="connsiteX4" fmla="*/ 1224116 w 2013155"/>
              <a:gd name="connsiteY4" fmla="*/ 0 h 272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3155" h="2728452">
                <a:moveTo>
                  <a:pt x="1224116" y="0"/>
                </a:moveTo>
                <a:lnTo>
                  <a:pt x="2013155" y="538316"/>
                </a:lnTo>
                <a:lnTo>
                  <a:pt x="457200" y="2728452"/>
                </a:lnTo>
                <a:lnTo>
                  <a:pt x="0" y="2580968"/>
                </a:lnTo>
                <a:lnTo>
                  <a:pt x="1224116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2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C"/>
          </a:p>
        </p:txBody>
      </p:sp>
      <p:sp>
        <p:nvSpPr>
          <p:cNvPr id="4" name="Forma libre: forma 3">
            <a:extLst>
              <a:ext uri="{FF2B5EF4-FFF2-40B4-BE49-F238E27FC236}">
                <a16:creationId xmlns="" xmlns:a16="http://schemas.microsoft.com/office/drawing/2014/main" id="{FFCDD5A9-B688-4FFE-82DB-19C0C5050D63}"/>
              </a:ext>
            </a:extLst>
          </p:cNvPr>
          <p:cNvSpPr/>
          <p:nvPr/>
        </p:nvSpPr>
        <p:spPr>
          <a:xfrm>
            <a:off x="5588368" y="1936218"/>
            <a:ext cx="1647054" cy="1872678"/>
          </a:xfrm>
          <a:custGeom>
            <a:avLst/>
            <a:gdLst>
              <a:gd name="connsiteX0" fmla="*/ 0 w 1614948"/>
              <a:gd name="connsiteY0" fmla="*/ 1319981 h 1836174"/>
              <a:gd name="connsiteX1" fmla="*/ 147484 w 1614948"/>
              <a:gd name="connsiteY1" fmla="*/ 1032387 h 1836174"/>
              <a:gd name="connsiteX2" fmla="*/ 302342 w 1614948"/>
              <a:gd name="connsiteY2" fmla="*/ 752168 h 1836174"/>
              <a:gd name="connsiteX3" fmla="*/ 390832 w 1614948"/>
              <a:gd name="connsiteY3" fmla="*/ 634181 h 1836174"/>
              <a:gd name="connsiteX4" fmla="*/ 494071 w 1614948"/>
              <a:gd name="connsiteY4" fmla="*/ 494071 h 1836174"/>
              <a:gd name="connsiteX5" fmla="*/ 685800 w 1614948"/>
              <a:gd name="connsiteY5" fmla="*/ 317090 h 1836174"/>
              <a:gd name="connsiteX6" fmla="*/ 855406 w 1614948"/>
              <a:gd name="connsiteY6" fmla="*/ 176981 h 1836174"/>
              <a:gd name="connsiteX7" fmla="*/ 988142 w 1614948"/>
              <a:gd name="connsiteY7" fmla="*/ 58994 h 1836174"/>
              <a:gd name="connsiteX8" fmla="*/ 1084006 w 1614948"/>
              <a:gd name="connsiteY8" fmla="*/ 0 h 1836174"/>
              <a:gd name="connsiteX9" fmla="*/ 1614948 w 1614948"/>
              <a:gd name="connsiteY9" fmla="*/ 966019 h 1836174"/>
              <a:gd name="connsiteX10" fmla="*/ 1452716 w 1614948"/>
              <a:gd name="connsiteY10" fmla="*/ 1069258 h 1836174"/>
              <a:gd name="connsiteX11" fmla="*/ 1386348 w 1614948"/>
              <a:gd name="connsiteY11" fmla="*/ 1113503 h 1836174"/>
              <a:gd name="connsiteX12" fmla="*/ 1305232 w 1614948"/>
              <a:gd name="connsiteY12" fmla="*/ 1179871 h 1836174"/>
              <a:gd name="connsiteX13" fmla="*/ 1253613 w 1614948"/>
              <a:gd name="connsiteY13" fmla="*/ 1246239 h 1836174"/>
              <a:gd name="connsiteX14" fmla="*/ 1143000 w 1614948"/>
              <a:gd name="connsiteY14" fmla="*/ 1371600 h 1836174"/>
              <a:gd name="connsiteX15" fmla="*/ 980768 w 1614948"/>
              <a:gd name="connsiteY15" fmla="*/ 1585452 h 1836174"/>
              <a:gd name="connsiteX16" fmla="*/ 803787 w 1614948"/>
              <a:gd name="connsiteY16" fmla="*/ 1836174 h 1836174"/>
              <a:gd name="connsiteX17" fmla="*/ 0 w 1614948"/>
              <a:gd name="connsiteY17" fmla="*/ 1319981 h 183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614948" h="1836174">
                <a:moveTo>
                  <a:pt x="0" y="1319981"/>
                </a:moveTo>
                <a:lnTo>
                  <a:pt x="147484" y="1032387"/>
                </a:lnTo>
                <a:lnTo>
                  <a:pt x="302342" y="752168"/>
                </a:lnTo>
                <a:lnTo>
                  <a:pt x="390832" y="634181"/>
                </a:lnTo>
                <a:lnTo>
                  <a:pt x="494071" y="494071"/>
                </a:lnTo>
                <a:lnTo>
                  <a:pt x="685800" y="317090"/>
                </a:lnTo>
                <a:lnTo>
                  <a:pt x="855406" y="176981"/>
                </a:lnTo>
                <a:lnTo>
                  <a:pt x="988142" y="58994"/>
                </a:lnTo>
                <a:lnTo>
                  <a:pt x="1084006" y="0"/>
                </a:lnTo>
                <a:lnTo>
                  <a:pt x="1614948" y="966019"/>
                </a:lnTo>
                <a:lnTo>
                  <a:pt x="1452716" y="1069258"/>
                </a:lnTo>
                <a:lnTo>
                  <a:pt x="1386348" y="1113503"/>
                </a:lnTo>
                <a:lnTo>
                  <a:pt x="1305232" y="1179871"/>
                </a:lnTo>
                <a:lnTo>
                  <a:pt x="1253613" y="1246239"/>
                </a:lnTo>
                <a:lnTo>
                  <a:pt x="1143000" y="1371600"/>
                </a:lnTo>
                <a:lnTo>
                  <a:pt x="980768" y="1585452"/>
                </a:lnTo>
                <a:lnTo>
                  <a:pt x="803787" y="1836174"/>
                </a:lnTo>
                <a:lnTo>
                  <a:pt x="0" y="1319981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2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C"/>
          </a:p>
        </p:txBody>
      </p:sp>
      <p:sp>
        <p:nvSpPr>
          <p:cNvPr id="5" name="CuadroTexto 7"/>
          <p:cNvSpPr txBox="1"/>
          <p:nvPr/>
        </p:nvSpPr>
        <p:spPr>
          <a:xfrm>
            <a:off x="3471684" y="71471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ELOY ALFARO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FERROVIARIA</a:t>
            </a:r>
          </a:p>
        </p:txBody>
      </p:sp>
      <p:sp>
        <p:nvSpPr>
          <p:cNvPr id="6" name="CuadroTexto 7"/>
          <p:cNvSpPr txBox="1"/>
          <p:nvPr/>
        </p:nvSpPr>
        <p:spPr>
          <a:xfrm>
            <a:off x="-111519" y="986961"/>
            <a:ext cx="454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rgbClr val="C00000"/>
                </a:solidFill>
              </a:rPr>
              <a:t>PLANO DEL ASENTAMIENTO </a:t>
            </a:r>
          </a:p>
        </p:txBody>
      </p:sp>
      <p:pic>
        <p:nvPicPr>
          <p:cNvPr id="8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9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sp>
        <p:nvSpPr>
          <p:cNvPr id="10" name="CuadroTexto 6"/>
          <p:cNvSpPr txBox="1"/>
          <p:nvPr/>
        </p:nvSpPr>
        <p:spPr>
          <a:xfrm>
            <a:off x="1848595" y="168738"/>
            <a:ext cx="84948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INTERES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“NUESTRO SEÑOR DE SANTA FAZ” A FAVOR DE SUS COPROPIETARIOS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7" name="Forma libre: forma 16">
            <a:extLst>
              <a:ext uri="{FF2B5EF4-FFF2-40B4-BE49-F238E27FC236}">
                <a16:creationId xmlns="" xmlns:a16="http://schemas.microsoft.com/office/drawing/2014/main" id="{614BB9EB-E97C-405D-B31C-83DB370C4485}"/>
              </a:ext>
            </a:extLst>
          </p:cNvPr>
          <p:cNvSpPr/>
          <p:nvPr/>
        </p:nvSpPr>
        <p:spPr>
          <a:xfrm>
            <a:off x="6674812" y="1219200"/>
            <a:ext cx="1687176" cy="1721043"/>
          </a:xfrm>
          <a:custGeom>
            <a:avLst/>
            <a:gdLst>
              <a:gd name="connsiteX0" fmla="*/ 193964 w 1687176"/>
              <a:gd name="connsiteY0" fmla="*/ 584970 h 1721043"/>
              <a:gd name="connsiteX1" fmla="*/ 369455 w 1687176"/>
              <a:gd name="connsiteY1" fmla="*/ 785091 h 1721043"/>
              <a:gd name="connsiteX2" fmla="*/ 400243 w 1687176"/>
              <a:gd name="connsiteY2" fmla="*/ 825115 h 1721043"/>
              <a:gd name="connsiteX3" fmla="*/ 501843 w 1687176"/>
              <a:gd name="connsiteY3" fmla="*/ 1046788 h 1721043"/>
              <a:gd name="connsiteX4" fmla="*/ 578812 w 1687176"/>
              <a:gd name="connsiteY4" fmla="*/ 1016000 h 1721043"/>
              <a:gd name="connsiteX5" fmla="*/ 449503 w 1687176"/>
              <a:gd name="connsiteY5" fmla="*/ 775855 h 1721043"/>
              <a:gd name="connsiteX6" fmla="*/ 400243 w 1687176"/>
              <a:gd name="connsiteY6" fmla="*/ 711200 h 1721043"/>
              <a:gd name="connsiteX7" fmla="*/ 270934 w 1687176"/>
              <a:gd name="connsiteY7" fmla="*/ 548024 h 1721043"/>
              <a:gd name="connsiteX8" fmla="*/ 446425 w 1687176"/>
              <a:gd name="connsiteY8" fmla="*/ 418715 h 1721043"/>
              <a:gd name="connsiteX9" fmla="*/ 661940 w 1687176"/>
              <a:gd name="connsiteY9" fmla="*/ 711200 h 1721043"/>
              <a:gd name="connsiteX10" fmla="*/ 775855 w 1687176"/>
              <a:gd name="connsiteY10" fmla="*/ 972897 h 1721043"/>
              <a:gd name="connsiteX11" fmla="*/ 840509 w 1687176"/>
              <a:gd name="connsiteY11" fmla="*/ 935952 h 1721043"/>
              <a:gd name="connsiteX12" fmla="*/ 726594 w 1687176"/>
              <a:gd name="connsiteY12" fmla="*/ 677334 h 1721043"/>
              <a:gd name="connsiteX13" fmla="*/ 652703 w 1687176"/>
              <a:gd name="connsiteY13" fmla="*/ 569576 h 1721043"/>
              <a:gd name="connsiteX14" fmla="*/ 511079 w 1687176"/>
              <a:gd name="connsiteY14" fmla="*/ 400243 h 1721043"/>
              <a:gd name="connsiteX15" fmla="*/ 828194 w 1687176"/>
              <a:gd name="connsiteY15" fmla="*/ 190885 h 1721043"/>
              <a:gd name="connsiteX16" fmla="*/ 966740 w 1687176"/>
              <a:gd name="connsiteY16" fmla="*/ 80049 h 1721043"/>
              <a:gd name="connsiteX17" fmla="*/ 1049867 w 1687176"/>
              <a:gd name="connsiteY17" fmla="*/ 0 h 1721043"/>
              <a:gd name="connsiteX18" fmla="*/ 1687176 w 1687176"/>
              <a:gd name="connsiteY18" fmla="*/ 911321 h 1721043"/>
              <a:gd name="connsiteX19" fmla="*/ 1560946 w 1687176"/>
              <a:gd name="connsiteY19" fmla="*/ 960582 h 1721043"/>
              <a:gd name="connsiteX20" fmla="*/ 1520922 w 1687176"/>
              <a:gd name="connsiteY20" fmla="*/ 1009843 h 1721043"/>
              <a:gd name="connsiteX21" fmla="*/ 1524000 w 1687176"/>
              <a:gd name="connsiteY21" fmla="*/ 1043709 h 1721043"/>
              <a:gd name="connsiteX22" fmla="*/ 1524000 w 1687176"/>
              <a:gd name="connsiteY22" fmla="*/ 1080655 h 1721043"/>
              <a:gd name="connsiteX23" fmla="*/ 1037552 w 1687176"/>
              <a:gd name="connsiteY23" fmla="*/ 1191491 h 1721043"/>
              <a:gd name="connsiteX24" fmla="*/ 1123758 w 1687176"/>
              <a:gd name="connsiteY24" fmla="*/ 1370061 h 1721043"/>
              <a:gd name="connsiteX25" fmla="*/ 538788 w 1687176"/>
              <a:gd name="connsiteY25" fmla="*/ 1721043 h 1721043"/>
              <a:gd name="connsiteX26" fmla="*/ 0 w 1687176"/>
              <a:gd name="connsiteY26" fmla="*/ 735831 h 1721043"/>
              <a:gd name="connsiteX27" fmla="*/ 193964 w 1687176"/>
              <a:gd name="connsiteY27" fmla="*/ 584970 h 1721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87176" h="1721043">
                <a:moveTo>
                  <a:pt x="193964" y="584970"/>
                </a:moveTo>
                <a:lnTo>
                  <a:pt x="369455" y="785091"/>
                </a:lnTo>
                <a:lnTo>
                  <a:pt x="400243" y="825115"/>
                </a:lnTo>
                <a:lnTo>
                  <a:pt x="501843" y="1046788"/>
                </a:lnTo>
                <a:lnTo>
                  <a:pt x="578812" y="1016000"/>
                </a:lnTo>
                <a:lnTo>
                  <a:pt x="449503" y="775855"/>
                </a:lnTo>
                <a:lnTo>
                  <a:pt x="400243" y="711200"/>
                </a:lnTo>
                <a:lnTo>
                  <a:pt x="270934" y="548024"/>
                </a:lnTo>
                <a:lnTo>
                  <a:pt x="446425" y="418715"/>
                </a:lnTo>
                <a:lnTo>
                  <a:pt x="661940" y="711200"/>
                </a:lnTo>
                <a:lnTo>
                  <a:pt x="775855" y="972897"/>
                </a:lnTo>
                <a:lnTo>
                  <a:pt x="840509" y="935952"/>
                </a:lnTo>
                <a:lnTo>
                  <a:pt x="726594" y="677334"/>
                </a:lnTo>
                <a:lnTo>
                  <a:pt x="652703" y="569576"/>
                </a:lnTo>
                <a:lnTo>
                  <a:pt x="511079" y="400243"/>
                </a:lnTo>
                <a:lnTo>
                  <a:pt x="828194" y="190885"/>
                </a:lnTo>
                <a:lnTo>
                  <a:pt x="966740" y="80049"/>
                </a:lnTo>
                <a:lnTo>
                  <a:pt x="1049867" y="0"/>
                </a:lnTo>
                <a:lnTo>
                  <a:pt x="1687176" y="911321"/>
                </a:lnTo>
                <a:lnTo>
                  <a:pt x="1560946" y="960582"/>
                </a:lnTo>
                <a:lnTo>
                  <a:pt x="1520922" y="1009843"/>
                </a:lnTo>
                <a:lnTo>
                  <a:pt x="1524000" y="1043709"/>
                </a:lnTo>
                <a:lnTo>
                  <a:pt x="1524000" y="1080655"/>
                </a:lnTo>
                <a:lnTo>
                  <a:pt x="1037552" y="1191491"/>
                </a:lnTo>
                <a:lnTo>
                  <a:pt x="1123758" y="1370061"/>
                </a:lnTo>
                <a:lnTo>
                  <a:pt x="538788" y="1721043"/>
                </a:lnTo>
                <a:lnTo>
                  <a:pt x="0" y="735831"/>
                </a:lnTo>
                <a:lnTo>
                  <a:pt x="193964" y="58497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2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43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18 Imagen"/>
          <p:cNvPicPr/>
          <p:nvPr/>
        </p:nvPicPr>
        <p:blipFill rotWithShape="1">
          <a:blip r:embed="rId2"/>
          <a:srcRect l="35701" t="6802" r="20947" b="8675"/>
          <a:stretch/>
        </p:blipFill>
        <p:spPr bwMode="auto">
          <a:xfrm>
            <a:off x="5557087" y="1041041"/>
            <a:ext cx="4886325" cy="53587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884" y="6086890"/>
            <a:ext cx="1243123" cy="6258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t="2" r="16755" b="-179058"/>
          <a:stretch/>
        </p:blipFill>
        <p:spPr>
          <a:xfrm>
            <a:off x="350876" y="6419439"/>
            <a:ext cx="10092536" cy="446582"/>
          </a:xfrm>
          <a:prstGeom prst="rect">
            <a:avLst/>
          </a:prstGeom>
        </p:spPr>
      </p:pic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414366"/>
              </p:ext>
            </p:extLst>
          </p:nvPr>
        </p:nvGraphicFramePr>
        <p:xfrm>
          <a:off x="2299393" y="5241627"/>
          <a:ext cx="1441450" cy="939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57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30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5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5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CuadroTexto 7"/>
          <p:cNvSpPr txBox="1"/>
          <p:nvPr/>
        </p:nvSpPr>
        <p:spPr>
          <a:xfrm>
            <a:off x="350876" y="960385"/>
            <a:ext cx="4159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LOTES POR EXCEPCIÓN</a:t>
            </a:r>
          </a:p>
        </p:txBody>
      </p:sp>
      <p:sp>
        <p:nvSpPr>
          <p:cNvPr id="16" name="CuadroTexto 7"/>
          <p:cNvSpPr txBox="1"/>
          <p:nvPr/>
        </p:nvSpPr>
        <p:spPr>
          <a:xfrm>
            <a:off x="3471684" y="714716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ELOY ALFARO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LA FERROVIARIA</a:t>
            </a:r>
          </a:p>
        </p:txBody>
      </p:sp>
      <p:sp>
        <p:nvSpPr>
          <p:cNvPr id="15" name="CuadroTexto 6"/>
          <p:cNvSpPr txBox="1"/>
          <p:nvPr/>
        </p:nvSpPr>
        <p:spPr>
          <a:xfrm>
            <a:off x="1848595" y="168738"/>
            <a:ext cx="849480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INTERES SOCIAL DENOMINADO: </a:t>
            </a:r>
          </a:p>
          <a:p>
            <a:pPr algn="ctr"/>
            <a:r>
              <a:rPr lang="es-ES" sz="1600" b="1" dirty="0">
                <a:solidFill>
                  <a:srgbClr val="0070C0"/>
                </a:solidFill>
              </a:rPr>
              <a:t>“NUESTRO SEÑOR DE SANTA FAZ” A FAVOR DE SUS COPROPIETARIOS</a:t>
            </a:r>
            <a:endParaRPr lang="es-EC" sz="1600" b="1" dirty="0">
              <a:solidFill>
                <a:srgbClr val="0070C0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90" y="1422050"/>
            <a:ext cx="1583731" cy="477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640BFA7-B76D-4AD2-A384-9E9843CE9A1E}"/>
              </a:ext>
            </a:extLst>
          </p:cNvPr>
          <p:cNvSpPr/>
          <p:nvPr/>
        </p:nvSpPr>
        <p:spPr>
          <a:xfrm>
            <a:off x="474190" y="2320113"/>
            <a:ext cx="1583731" cy="22328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5" name="Conector recto 4">
            <a:extLst>
              <a:ext uri="{FF2B5EF4-FFF2-40B4-BE49-F238E27FC236}">
                <a16:creationId xmlns="" xmlns:a16="http://schemas.microsoft.com/office/drawing/2014/main" id="{90D518E8-9862-44CD-AEBE-6074A6E31801}"/>
              </a:ext>
            </a:extLst>
          </p:cNvPr>
          <p:cNvCxnSpPr>
            <a:cxnSpLocks/>
          </p:cNvCxnSpPr>
          <p:nvPr/>
        </p:nvCxnSpPr>
        <p:spPr>
          <a:xfrm>
            <a:off x="1255423" y="2339163"/>
            <a:ext cx="0" cy="2232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="" xmlns:a16="http://schemas.microsoft.com/office/drawing/2014/main" id="{984994C8-A14A-41C3-8506-FC354D27ECDB}"/>
              </a:ext>
            </a:extLst>
          </p:cNvPr>
          <p:cNvSpPr txBox="1"/>
          <p:nvPr/>
        </p:nvSpPr>
        <p:spPr>
          <a:xfrm>
            <a:off x="727502" y="2302794"/>
            <a:ext cx="274434" cy="2846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5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EC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="" xmlns:a16="http://schemas.microsoft.com/office/drawing/2014/main" id="{4176C20F-BD75-4314-A3FF-4A158AC64CE8}"/>
              </a:ext>
            </a:extLst>
          </p:cNvPr>
          <p:cNvSpPr txBox="1"/>
          <p:nvPr/>
        </p:nvSpPr>
        <p:spPr>
          <a:xfrm>
            <a:off x="1330855" y="2313427"/>
            <a:ext cx="1077789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50" dirty="0">
                <a:latin typeface="Arial" panose="020B0604020202020204" pitchFamily="34" charset="0"/>
                <a:cs typeface="Arial" panose="020B0604020202020204" pitchFamily="34" charset="0"/>
              </a:rPr>
              <a:t>198,13</a:t>
            </a:r>
            <a:endParaRPr lang="es-EC" sz="1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rma libre: forma 2">
            <a:extLst>
              <a:ext uri="{FF2B5EF4-FFF2-40B4-BE49-F238E27FC236}">
                <a16:creationId xmlns="" xmlns:a16="http://schemas.microsoft.com/office/drawing/2014/main" id="{B5BCBB34-B161-46DD-8E96-D0014D3C69B7}"/>
              </a:ext>
            </a:extLst>
          </p:cNvPr>
          <p:cNvSpPr/>
          <p:nvPr/>
        </p:nvSpPr>
        <p:spPr>
          <a:xfrm>
            <a:off x="5909481" y="3391469"/>
            <a:ext cx="2019868" cy="2722728"/>
          </a:xfrm>
          <a:custGeom>
            <a:avLst/>
            <a:gdLst>
              <a:gd name="connsiteX0" fmla="*/ 0 w 2019868"/>
              <a:gd name="connsiteY0" fmla="*/ 2586250 h 2722728"/>
              <a:gd name="connsiteX1" fmla="*/ 1228298 w 2019868"/>
              <a:gd name="connsiteY1" fmla="*/ 0 h 2722728"/>
              <a:gd name="connsiteX2" fmla="*/ 2019868 w 2019868"/>
              <a:gd name="connsiteY2" fmla="*/ 525438 h 2722728"/>
              <a:gd name="connsiteX3" fmla="*/ 457200 w 2019868"/>
              <a:gd name="connsiteY3" fmla="*/ 2722728 h 2722728"/>
              <a:gd name="connsiteX4" fmla="*/ 0 w 2019868"/>
              <a:gd name="connsiteY4" fmla="*/ 2586250 h 2722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9868" h="2722728">
                <a:moveTo>
                  <a:pt x="0" y="2586250"/>
                </a:moveTo>
                <a:lnTo>
                  <a:pt x="1228298" y="0"/>
                </a:lnTo>
                <a:lnTo>
                  <a:pt x="2019868" y="525438"/>
                </a:lnTo>
                <a:lnTo>
                  <a:pt x="457200" y="2722728"/>
                </a:lnTo>
                <a:lnTo>
                  <a:pt x="0" y="258625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25000"/>
            </a:schemeClr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C"/>
          </a:p>
        </p:txBody>
      </p:sp>
      <p:sp>
        <p:nvSpPr>
          <p:cNvPr id="13" name="Forma libre: forma 12">
            <a:extLst>
              <a:ext uri="{FF2B5EF4-FFF2-40B4-BE49-F238E27FC236}">
                <a16:creationId xmlns="" xmlns:a16="http://schemas.microsoft.com/office/drawing/2014/main" id="{6711AD87-EFC0-45A3-AA6B-0ED5ADF3048E}"/>
              </a:ext>
            </a:extLst>
          </p:cNvPr>
          <p:cNvSpPr/>
          <p:nvPr/>
        </p:nvSpPr>
        <p:spPr>
          <a:xfrm>
            <a:off x="7144603" y="2094931"/>
            <a:ext cx="1596788" cy="1849272"/>
          </a:xfrm>
          <a:custGeom>
            <a:avLst/>
            <a:gdLst>
              <a:gd name="connsiteX0" fmla="*/ 0 w 1596788"/>
              <a:gd name="connsiteY0" fmla="*/ 1269242 h 1849272"/>
              <a:gd name="connsiteX1" fmla="*/ 272955 w 1596788"/>
              <a:gd name="connsiteY1" fmla="*/ 764275 h 1849272"/>
              <a:gd name="connsiteX2" fmla="*/ 409433 w 1596788"/>
              <a:gd name="connsiteY2" fmla="*/ 573206 h 1849272"/>
              <a:gd name="connsiteX3" fmla="*/ 511791 w 1596788"/>
              <a:gd name="connsiteY3" fmla="*/ 457200 h 1849272"/>
              <a:gd name="connsiteX4" fmla="*/ 661916 w 1596788"/>
              <a:gd name="connsiteY4" fmla="*/ 286603 h 1849272"/>
              <a:gd name="connsiteX5" fmla="*/ 880281 w 1596788"/>
              <a:gd name="connsiteY5" fmla="*/ 122830 h 1849272"/>
              <a:gd name="connsiteX6" fmla="*/ 1050878 w 1596788"/>
              <a:gd name="connsiteY6" fmla="*/ 0 h 1849272"/>
              <a:gd name="connsiteX7" fmla="*/ 1596788 w 1596788"/>
              <a:gd name="connsiteY7" fmla="*/ 975815 h 1849272"/>
              <a:gd name="connsiteX8" fmla="*/ 1378424 w 1596788"/>
              <a:gd name="connsiteY8" fmla="*/ 1112293 h 1849272"/>
              <a:gd name="connsiteX9" fmla="*/ 1323833 w 1596788"/>
              <a:gd name="connsiteY9" fmla="*/ 1146412 h 1849272"/>
              <a:gd name="connsiteX10" fmla="*/ 1241946 w 1596788"/>
              <a:gd name="connsiteY10" fmla="*/ 1228299 h 1849272"/>
              <a:gd name="connsiteX11" fmla="*/ 1173707 w 1596788"/>
              <a:gd name="connsiteY11" fmla="*/ 1303362 h 1849272"/>
              <a:gd name="connsiteX12" fmla="*/ 1119116 w 1596788"/>
              <a:gd name="connsiteY12" fmla="*/ 1364776 h 1849272"/>
              <a:gd name="connsiteX13" fmla="*/ 1078173 w 1596788"/>
              <a:gd name="connsiteY13" fmla="*/ 1433015 h 1849272"/>
              <a:gd name="connsiteX14" fmla="*/ 791570 w 1596788"/>
              <a:gd name="connsiteY14" fmla="*/ 1849272 h 1849272"/>
              <a:gd name="connsiteX15" fmla="*/ 0 w 1596788"/>
              <a:gd name="connsiteY15" fmla="*/ 1269242 h 1849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596788" h="1849272">
                <a:moveTo>
                  <a:pt x="0" y="1269242"/>
                </a:moveTo>
                <a:lnTo>
                  <a:pt x="272955" y="764275"/>
                </a:lnTo>
                <a:lnTo>
                  <a:pt x="409433" y="573206"/>
                </a:lnTo>
                <a:lnTo>
                  <a:pt x="511791" y="457200"/>
                </a:lnTo>
                <a:lnTo>
                  <a:pt x="661916" y="286603"/>
                </a:lnTo>
                <a:lnTo>
                  <a:pt x="880281" y="122830"/>
                </a:lnTo>
                <a:lnTo>
                  <a:pt x="1050878" y="0"/>
                </a:lnTo>
                <a:lnTo>
                  <a:pt x="1596788" y="975815"/>
                </a:lnTo>
                <a:lnTo>
                  <a:pt x="1378424" y="1112293"/>
                </a:lnTo>
                <a:lnTo>
                  <a:pt x="1323833" y="1146412"/>
                </a:lnTo>
                <a:lnTo>
                  <a:pt x="1241946" y="1228299"/>
                </a:lnTo>
                <a:lnTo>
                  <a:pt x="1173707" y="1303362"/>
                </a:lnTo>
                <a:lnTo>
                  <a:pt x="1119116" y="1364776"/>
                </a:lnTo>
                <a:lnTo>
                  <a:pt x="1078173" y="1433015"/>
                </a:lnTo>
                <a:lnTo>
                  <a:pt x="791570" y="1849272"/>
                </a:lnTo>
                <a:lnTo>
                  <a:pt x="0" y="1269242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25000"/>
            </a:schemeClr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C"/>
          </a:p>
        </p:txBody>
      </p:sp>
      <p:sp>
        <p:nvSpPr>
          <p:cNvPr id="14" name="Forma libre: forma 13">
            <a:extLst>
              <a:ext uri="{FF2B5EF4-FFF2-40B4-BE49-F238E27FC236}">
                <a16:creationId xmlns="" xmlns:a16="http://schemas.microsoft.com/office/drawing/2014/main" id="{28B78693-DBDA-4D85-B69F-FD86786CBED5}"/>
              </a:ext>
            </a:extLst>
          </p:cNvPr>
          <p:cNvSpPr/>
          <p:nvPr/>
        </p:nvSpPr>
        <p:spPr>
          <a:xfrm>
            <a:off x="8188657" y="1378424"/>
            <a:ext cx="1671851" cy="1692322"/>
          </a:xfrm>
          <a:custGeom>
            <a:avLst/>
            <a:gdLst>
              <a:gd name="connsiteX0" fmla="*/ 0 w 1671851"/>
              <a:gd name="connsiteY0" fmla="*/ 730155 h 1692322"/>
              <a:gd name="connsiteX1" fmla="*/ 218364 w 1671851"/>
              <a:gd name="connsiteY1" fmla="*/ 552734 h 1692322"/>
              <a:gd name="connsiteX2" fmla="*/ 580030 w 1671851"/>
              <a:gd name="connsiteY2" fmla="*/ 320722 h 1692322"/>
              <a:gd name="connsiteX3" fmla="*/ 784746 w 1671851"/>
              <a:gd name="connsiteY3" fmla="*/ 191068 h 1692322"/>
              <a:gd name="connsiteX4" fmla="*/ 893928 w 1671851"/>
              <a:gd name="connsiteY4" fmla="*/ 95534 h 1692322"/>
              <a:gd name="connsiteX5" fmla="*/ 1023582 w 1671851"/>
              <a:gd name="connsiteY5" fmla="*/ 0 h 1692322"/>
              <a:gd name="connsiteX6" fmla="*/ 1671851 w 1671851"/>
              <a:gd name="connsiteY6" fmla="*/ 873456 h 1692322"/>
              <a:gd name="connsiteX7" fmla="*/ 1562668 w 1671851"/>
              <a:gd name="connsiteY7" fmla="*/ 921224 h 1692322"/>
              <a:gd name="connsiteX8" fmla="*/ 1508077 w 1671851"/>
              <a:gd name="connsiteY8" fmla="*/ 934871 h 1692322"/>
              <a:gd name="connsiteX9" fmla="*/ 1508077 w 1671851"/>
              <a:gd name="connsiteY9" fmla="*/ 1003110 h 1692322"/>
              <a:gd name="connsiteX10" fmla="*/ 1501254 w 1671851"/>
              <a:gd name="connsiteY10" fmla="*/ 1044053 h 1692322"/>
              <a:gd name="connsiteX11" fmla="*/ 1480782 w 1671851"/>
              <a:gd name="connsiteY11" fmla="*/ 1050877 h 1692322"/>
              <a:gd name="connsiteX12" fmla="*/ 1282889 w 1671851"/>
              <a:gd name="connsiteY12" fmla="*/ 1091821 h 1692322"/>
              <a:gd name="connsiteX13" fmla="*/ 1166883 w 1671851"/>
              <a:gd name="connsiteY13" fmla="*/ 1119116 h 1692322"/>
              <a:gd name="connsiteX14" fmla="*/ 1064525 w 1671851"/>
              <a:gd name="connsiteY14" fmla="*/ 1146412 h 1692322"/>
              <a:gd name="connsiteX15" fmla="*/ 1037230 w 1671851"/>
              <a:gd name="connsiteY15" fmla="*/ 1153236 h 1692322"/>
              <a:gd name="connsiteX16" fmla="*/ 1112292 w 1671851"/>
              <a:gd name="connsiteY16" fmla="*/ 1330656 h 1692322"/>
              <a:gd name="connsiteX17" fmla="*/ 552734 w 1671851"/>
              <a:gd name="connsiteY17" fmla="*/ 1692322 h 1692322"/>
              <a:gd name="connsiteX18" fmla="*/ 0 w 1671851"/>
              <a:gd name="connsiteY18" fmla="*/ 730155 h 1692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71851" h="1692322">
                <a:moveTo>
                  <a:pt x="0" y="730155"/>
                </a:moveTo>
                <a:lnTo>
                  <a:pt x="218364" y="552734"/>
                </a:lnTo>
                <a:lnTo>
                  <a:pt x="580030" y="320722"/>
                </a:lnTo>
                <a:lnTo>
                  <a:pt x="784746" y="191068"/>
                </a:lnTo>
                <a:lnTo>
                  <a:pt x="893928" y="95534"/>
                </a:lnTo>
                <a:lnTo>
                  <a:pt x="1023582" y="0"/>
                </a:lnTo>
                <a:lnTo>
                  <a:pt x="1671851" y="873456"/>
                </a:lnTo>
                <a:lnTo>
                  <a:pt x="1562668" y="921224"/>
                </a:lnTo>
                <a:lnTo>
                  <a:pt x="1508077" y="934871"/>
                </a:lnTo>
                <a:lnTo>
                  <a:pt x="1508077" y="1003110"/>
                </a:lnTo>
                <a:lnTo>
                  <a:pt x="1501254" y="1044053"/>
                </a:lnTo>
                <a:lnTo>
                  <a:pt x="1480782" y="1050877"/>
                </a:lnTo>
                <a:lnTo>
                  <a:pt x="1282889" y="1091821"/>
                </a:lnTo>
                <a:lnTo>
                  <a:pt x="1166883" y="1119116"/>
                </a:lnTo>
                <a:lnTo>
                  <a:pt x="1064525" y="1146412"/>
                </a:lnTo>
                <a:lnTo>
                  <a:pt x="1037230" y="1153236"/>
                </a:lnTo>
                <a:lnTo>
                  <a:pt x="1112292" y="1330656"/>
                </a:lnTo>
                <a:lnTo>
                  <a:pt x="552734" y="1692322"/>
                </a:lnTo>
                <a:lnTo>
                  <a:pt x="0" y="73015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25000"/>
            </a:schemeClr>
          </a:solidFill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EC"/>
          </a:p>
        </p:txBody>
      </p:sp>
      <p:sp>
        <p:nvSpPr>
          <p:cNvPr id="12" name="11 Elipse"/>
          <p:cNvSpPr/>
          <p:nvPr/>
        </p:nvSpPr>
        <p:spPr>
          <a:xfrm>
            <a:off x="8851350" y="1913101"/>
            <a:ext cx="186296" cy="163575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  <p:sp>
        <p:nvSpPr>
          <p:cNvPr id="9" name="11 Elipse">
            <a:extLst>
              <a:ext uri="{FF2B5EF4-FFF2-40B4-BE49-F238E27FC236}">
                <a16:creationId xmlns="" xmlns:a16="http://schemas.microsoft.com/office/drawing/2014/main" id="{735BF10D-A8FC-4716-86A4-266438E2D729}"/>
              </a:ext>
            </a:extLst>
          </p:cNvPr>
          <p:cNvSpPr/>
          <p:nvPr/>
        </p:nvSpPr>
        <p:spPr>
          <a:xfrm>
            <a:off x="9063280" y="2363104"/>
            <a:ext cx="186296" cy="163575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0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89BECFB1-9A34-4E69-90CC-D25D7DEB78B2}"/>
              </a:ext>
            </a:extLst>
          </p:cNvPr>
          <p:cNvPicPr/>
          <p:nvPr/>
        </p:nvPicPr>
        <p:blipFill rotWithShape="1">
          <a:blip r:embed="rId2" cstate="print"/>
          <a:srcRect l="22894" t="26559" r="27528" b="15484"/>
          <a:stretch/>
        </p:blipFill>
        <p:spPr bwMode="auto">
          <a:xfrm>
            <a:off x="350838" y="1401763"/>
            <a:ext cx="6174740" cy="4678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291" name="Imagen 3">
            <a:extLst>
              <a:ext uri="{FF2B5EF4-FFF2-40B4-BE49-F238E27FC236}">
                <a16:creationId xmlns="" xmlns:a16="http://schemas.microsoft.com/office/drawing/2014/main" id="{15A8E8BE-FE46-42AA-8E4E-5496624F0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463" y="6086475"/>
            <a:ext cx="124301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Imagen 5">
            <a:extLst>
              <a:ext uri="{FF2B5EF4-FFF2-40B4-BE49-F238E27FC236}">
                <a16:creationId xmlns="" xmlns:a16="http://schemas.microsoft.com/office/drawing/2014/main" id="{4030FEB3-7F0B-4471-91C7-44ABE1B0F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16756" b="-179057"/>
          <a:stretch>
            <a:fillRect/>
          </a:stretch>
        </p:blipFill>
        <p:spPr bwMode="auto">
          <a:xfrm>
            <a:off x="350838" y="6419850"/>
            <a:ext cx="10093325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CuadroTexto 7">
            <a:extLst>
              <a:ext uri="{FF2B5EF4-FFF2-40B4-BE49-F238E27FC236}">
                <a16:creationId xmlns="" xmlns:a16="http://schemas.microsoft.com/office/drawing/2014/main" id="{755A7F6F-DFB0-4071-B895-7798E5B1F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1888" y="1033463"/>
            <a:ext cx="920750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_tradnl" altLang="es-EC" sz="1800" b="1">
                <a:solidFill>
                  <a:srgbClr val="C00000"/>
                </a:solidFill>
              </a:rPr>
              <a:t>PLAN METROPOLITANO DE ORDENAMIENTO TERRITORIAL/ POMT</a:t>
            </a:r>
          </a:p>
        </p:txBody>
      </p:sp>
      <p:sp>
        <p:nvSpPr>
          <p:cNvPr id="16" name="15 Rectángulo">
            <a:extLst>
              <a:ext uri="{FF2B5EF4-FFF2-40B4-BE49-F238E27FC236}">
                <a16:creationId xmlns="" xmlns:a16="http://schemas.microsoft.com/office/drawing/2014/main" id="{BDEECD2F-748D-43C1-8957-0E52BB67D3ED}"/>
              </a:ext>
            </a:extLst>
          </p:cNvPr>
          <p:cNvSpPr/>
          <p:nvPr/>
        </p:nvSpPr>
        <p:spPr>
          <a:xfrm>
            <a:off x="7645400" y="1417800"/>
            <a:ext cx="445977" cy="3233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2295" name="19 CuadroTexto">
            <a:extLst>
              <a:ext uri="{FF2B5EF4-FFF2-40B4-BE49-F238E27FC236}">
                <a16:creationId xmlns="" xmlns:a16="http://schemas.microsoft.com/office/drawing/2014/main" id="{F4944B3E-426D-41EB-BD72-F99B86206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8488" y="1389224"/>
            <a:ext cx="21793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sz="1200" dirty="0"/>
              <a:t>Residencial Urbano 3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948DC90C-B43E-45CA-AA5B-765C49BB6CF3}"/>
              </a:ext>
            </a:extLst>
          </p:cNvPr>
          <p:cNvSpPr/>
          <p:nvPr/>
        </p:nvSpPr>
        <p:spPr>
          <a:xfrm>
            <a:off x="10966450" y="4876800"/>
            <a:ext cx="465138" cy="385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9226" name="8 CuadroTexto">
            <a:extLst>
              <a:ext uri="{FF2B5EF4-FFF2-40B4-BE49-F238E27FC236}">
                <a16:creationId xmlns="" xmlns:a16="http://schemas.microsoft.com/office/drawing/2014/main" id="{55343AB1-DF12-4804-99C3-25A33AC03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5188" y="4725988"/>
            <a:ext cx="33131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ES" altLang="es-EC" b="1" dirty="0">
                <a:latin typeface="Calibri" pitchFamily="34" charset="0"/>
              </a:rPr>
              <a:t>AHHYC “Nuestro Señor de Santa Faz”</a:t>
            </a:r>
            <a:endParaRPr lang="es-ES" altLang="es-EC" b="1" dirty="0">
              <a:latin typeface="+mn-lt"/>
            </a:endParaRPr>
          </a:p>
          <a:p>
            <a:pPr eaLnBrk="1" hangingPunct="1">
              <a:defRPr/>
            </a:pPr>
            <a:endParaRPr lang="es-ES" altLang="es-EC" b="1" dirty="0">
              <a:latin typeface="Calibri" pitchFamily="34" charset="0"/>
            </a:endParaRPr>
          </a:p>
        </p:txBody>
      </p:sp>
      <p:sp>
        <p:nvSpPr>
          <p:cNvPr id="12298" name="CuadroTexto 1">
            <a:extLst>
              <a:ext uri="{FF2B5EF4-FFF2-40B4-BE49-F238E27FC236}">
                <a16:creationId xmlns="" xmlns:a16="http://schemas.microsoft.com/office/drawing/2014/main" id="{AFA30015-74AF-41EA-8AA3-AF45907A9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5075" y="4046538"/>
            <a:ext cx="1577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C" altLang="es-EC" sz="1200" b="1" dirty="0"/>
              <a:t>(RU3) Residencial Urbano 3</a:t>
            </a:r>
          </a:p>
        </p:txBody>
      </p:sp>
      <p:cxnSp>
        <p:nvCxnSpPr>
          <p:cNvPr id="5" name="4 Conector recto de flecha">
            <a:extLst>
              <a:ext uri="{FF2B5EF4-FFF2-40B4-BE49-F238E27FC236}">
                <a16:creationId xmlns="" xmlns:a16="http://schemas.microsoft.com/office/drawing/2014/main" id="{A7DBA012-3246-4BC4-BC79-21643A77EA38}"/>
              </a:ext>
            </a:extLst>
          </p:cNvPr>
          <p:cNvCxnSpPr/>
          <p:nvPr/>
        </p:nvCxnSpPr>
        <p:spPr>
          <a:xfrm flipH="1" flipV="1">
            <a:off x="3529013" y="3590925"/>
            <a:ext cx="4843462" cy="1293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25 Conector recto de flecha">
            <a:extLst>
              <a:ext uri="{FF2B5EF4-FFF2-40B4-BE49-F238E27FC236}">
                <a16:creationId xmlns="" xmlns:a16="http://schemas.microsoft.com/office/drawing/2014/main" id="{A817E181-5E6A-4BE1-B740-71FE760F1D96}"/>
              </a:ext>
            </a:extLst>
          </p:cNvPr>
          <p:cNvCxnSpPr>
            <a:cxnSpLocks/>
          </p:cNvCxnSpPr>
          <p:nvPr/>
        </p:nvCxnSpPr>
        <p:spPr>
          <a:xfrm flipH="1" flipV="1">
            <a:off x="4320541" y="2985295"/>
            <a:ext cx="4534535" cy="12152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301" name="CuadroTexto 6">
            <a:extLst>
              <a:ext uri="{FF2B5EF4-FFF2-40B4-BE49-F238E27FC236}">
                <a16:creationId xmlns="" xmlns:a16="http://schemas.microsoft.com/office/drawing/2014/main" id="{14AE756E-FFA9-4AC1-A6CA-4FE379C93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6825" y="-1588"/>
            <a:ext cx="10220325" cy="58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sz="1600" b="1" dirty="0">
                <a:solidFill>
                  <a:srgbClr val="0070C0"/>
                </a:solidFill>
              </a:rPr>
              <a:t>ASENTAMIENTO HUMANO DE HECHO Y CONSOLIDADO DE INTERES SOCIAL DENOMINADO: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sz="1600" b="1" dirty="0">
                <a:solidFill>
                  <a:srgbClr val="0070C0"/>
                </a:solidFill>
                <a:latin typeface="Arial" panose="020B0604020202020204" pitchFamily="34" charset="0"/>
              </a:rPr>
              <a:t>“</a:t>
            </a:r>
            <a:r>
              <a:rPr lang="es-ES" altLang="es-EC" sz="1600" b="1" dirty="0">
                <a:solidFill>
                  <a:srgbClr val="0070C0"/>
                </a:solidFill>
              </a:rPr>
              <a:t>NUESTRO SEÑOR DE SANTA FAZ</a:t>
            </a:r>
            <a:r>
              <a:rPr lang="es-ES" altLang="es-EC" sz="1600" b="1" dirty="0">
                <a:solidFill>
                  <a:srgbClr val="0070C0"/>
                </a:solidFill>
                <a:latin typeface="Arial" panose="020B0604020202020204" pitchFamily="34" charset="0"/>
              </a:rPr>
              <a:t>"</a:t>
            </a:r>
            <a:r>
              <a:rPr lang="es-ES" altLang="es-EC" sz="1600" b="1" dirty="0">
                <a:solidFill>
                  <a:srgbClr val="0070C0"/>
                </a:solidFill>
              </a:rPr>
              <a:t>, A FAVOR DE SUS COPROPIETARIOS</a:t>
            </a:r>
            <a:endParaRPr lang="es-EC" altLang="es-EC" sz="1600" b="1" dirty="0">
              <a:solidFill>
                <a:srgbClr val="0070C0"/>
              </a:solidFill>
            </a:endParaRPr>
          </a:p>
        </p:txBody>
      </p:sp>
      <p:sp>
        <p:nvSpPr>
          <p:cNvPr id="12302" name="CuadroTexto 7">
            <a:extLst>
              <a:ext uri="{FF2B5EF4-FFF2-40B4-BE49-F238E27FC236}">
                <a16:creationId xmlns="" xmlns:a16="http://schemas.microsoft.com/office/drawing/2014/main" id="{A9975FA5-57FA-4321-8501-958DA95F9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1863" y="487363"/>
            <a:ext cx="5486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C" sz="1200" b="1" dirty="0">
                <a:solidFill>
                  <a:srgbClr val="80B8E0"/>
                </a:solidFill>
              </a:rPr>
              <a:t>ADMINISTRACIÓN  ZONAL:  ELOY ALFARO </a:t>
            </a:r>
            <a:r>
              <a:rPr lang="en-US" altLang="es-EC" sz="1200" b="1" dirty="0">
                <a:solidFill>
                  <a:srgbClr val="80B8E0"/>
                </a:solidFill>
              </a:rPr>
              <a:t>-  </a:t>
            </a:r>
            <a:r>
              <a:rPr lang="es-ES" altLang="es-EC" sz="1200" b="1" dirty="0">
                <a:solidFill>
                  <a:srgbClr val="80B8E0"/>
                </a:solidFill>
              </a:rPr>
              <a:t>PARROQUIA: LA FERROVIARIA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572</Words>
  <Application>Microsoft Office PowerPoint</Application>
  <PresentationFormat>Personalizado</PresentationFormat>
  <Paragraphs>87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Paul Gabriel Muñoz Mera</cp:lastModifiedBy>
  <cp:revision>84</cp:revision>
  <dcterms:created xsi:type="dcterms:W3CDTF">2019-05-28T19:57:24Z</dcterms:created>
  <dcterms:modified xsi:type="dcterms:W3CDTF">2021-05-25T00:39:36Z</dcterms:modified>
</cp:coreProperties>
</file>