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  <p:sldMasterId id="2147483705" r:id="rId2"/>
  </p:sldMasterIdLst>
  <p:handoutMasterIdLst>
    <p:handoutMasterId r:id="rId16"/>
  </p:handoutMasterIdLst>
  <p:sldIdLst>
    <p:sldId id="327" r:id="rId3"/>
    <p:sldId id="329" r:id="rId4"/>
    <p:sldId id="331" r:id="rId5"/>
    <p:sldId id="332" r:id="rId6"/>
    <p:sldId id="455" r:id="rId7"/>
    <p:sldId id="354" r:id="rId8"/>
    <p:sldId id="353" r:id="rId9"/>
    <p:sldId id="454" r:id="rId10"/>
    <p:sldId id="336" r:id="rId11"/>
    <p:sldId id="342" r:id="rId12"/>
    <p:sldId id="349" r:id="rId13"/>
    <p:sldId id="350" r:id="rId14"/>
    <p:sldId id="351" r:id="rId15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1B0BB"/>
    <a:srgbClr val="53A7CC"/>
    <a:srgbClr val="8DCDDD"/>
    <a:srgbClr val="EFBA91"/>
    <a:srgbClr val="FEC077"/>
    <a:srgbClr val="F6DC14"/>
    <a:srgbClr val="FFA054"/>
    <a:srgbClr val="F16B7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4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Primera</a:t>
            </a:r>
            <a:r>
              <a:rPr lang="es-EC" baseline="0"/>
              <a:t> dosis</a:t>
            </a:r>
            <a:endParaRPr lang="es-EC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E40-4CFA-8C1C-23906D4277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E40-4CFA-8C1C-23906D4277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E40-4CFA-8C1C-23906D4277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E40-4CFA-8C1C-23906D42773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E40-4CFA-8C1C-23906D42773B}"/>
              </c:ext>
            </c:extLst>
          </c:dPt>
          <c:dLbls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Hoja1!$B$7:$B$11</c:f>
              <c:strCache>
                <c:ptCount val="5"/>
                <c:pt idx="0">
                  <c:v>ADULTOS MAYORES y PACIENTES CON ENFERMEDADES CATASTROFICAS</c:v>
                </c:pt>
                <c:pt idx="1">
                  <c:v>TRABAJADORES DE LA SALUD y ODONTOLOGOS</c:v>
                </c:pt>
                <c:pt idx="2">
                  <c:v>AFILIADOS</c:v>
                </c:pt>
                <c:pt idx="3">
                  <c:v>PERSONAL MUNICIPAL</c:v>
                </c:pt>
                <c:pt idx="4">
                  <c:v>OTROS</c:v>
                </c:pt>
              </c:strCache>
            </c:strRef>
          </c:cat>
          <c:val>
            <c:numRef>
              <c:f>Hoja1!$K$7:$K$11</c:f>
              <c:numCache>
                <c:formatCode>General</c:formatCode>
                <c:ptCount val="5"/>
                <c:pt idx="0">
                  <c:v>14474</c:v>
                </c:pt>
                <c:pt idx="1">
                  <c:v>2690</c:v>
                </c:pt>
                <c:pt idx="2">
                  <c:v>729</c:v>
                </c:pt>
                <c:pt idx="3">
                  <c:v>2970</c:v>
                </c:pt>
                <c:pt idx="4">
                  <c:v>2373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E40-4CFA-8C1C-23906D42773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Segunda</a:t>
            </a:r>
            <a:r>
              <a:rPr lang="es-EC" baseline="0"/>
              <a:t> dosis</a:t>
            </a:r>
            <a:endParaRPr lang="es-EC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47F-4964-8910-B47D637794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47F-4964-8910-B47D637794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47F-4964-8910-B47D637794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47F-4964-8910-B47D637794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47F-4964-8910-B47D63779454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7F-4964-8910-B47D6377945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7F-4964-8910-B47D63779454}"/>
                </c:ext>
              </c:extLst>
            </c:dLbl>
            <c:dLbl>
              <c:idx val="3"/>
              <c:layout>
                <c:manualLayout>
                  <c:x val="4.4608437747194772E-2"/>
                  <c:y val="6.181572431819339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7F-4964-8910-B47D63779454}"/>
                </c:ext>
              </c:extLst>
            </c:dLbl>
            <c:spPr>
              <a:solidFill>
                <a:schemeClr val="lt1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Hoja1!$B$7:$B$11</c:f>
              <c:strCache>
                <c:ptCount val="5"/>
                <c:pt idx="0">
                  <c:v>ADULTOS MAYORES y PACIENTES CON ENFERMEDADES CATASTROFICAS</c:v>
                </c:pt>
                <c:pt idx="1">
                  <c:v>TRABAJADORES DE LA SALUD y ODONTOLOGOS</c:v>
                </c:pt>
                <c:pt idx="2">
                  <c:v>AFILIADOS</c:v>
                </c:pt>
                <c:pt idx="3">
                  <c:v>PERSONAL MUNICIPAL</c:v>
                </c:pt>
                <c:pt idx="4">
                  <c:v>OTROS</c:v>
                </c:pt>
              </c:strCache>
            </c:strRef>
          </c:cat>
          <c:val>
            <c:numRef>
              <c:f>Hoja1!$L$7:$L$11</c:f>
              <c:numCache>
                <c:formatCode>General</c:formatCode>
                <c:ptCount val="5"/>
                <c:pt idx="0">
                  <c:v>18479</c:v>
                </c:pt>
                <c:pt idx="1">
                  <c:v>39</c:v>
                </c:pt>
                <c:pt idx="2">
                  <c:v>0</c:v>
                </c:pt>
                <c:pt idx="3">
                  <c:v>1023</c:v>
                </c:pt>
                <c:pt idx="4">
                  <c:v>2252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7F-4964-8910-B47D6377945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DF13E-4DE2-4760-8559-EF1D14EFEFCE}" type="datetimeFigureOut">
              <a:rPr lang="es-EC" smtClean="0"/>
              <a:t>25/5/2021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64F52-F00B-40E5-B297-FF9C5A97B99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7995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77ACEC3-FC98-4132-ADDB-58A094224F44}" type="datetime1">
              <a:rPr lang="es-EC" smtClean="0"/>
              <a:t>25/5/2021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056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50F1D-8AC7-4968-B8E6-C6B815A9CF69}" type="datetime1">
              <a:rPr lang="es-EC" smtClean="0"/>
              <a:t>25/5/2021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941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10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45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55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00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44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96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92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3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4659995-DB63-4CE3-B0F9-BB48FC62CFEF}" type="datetime1">
              <a:rPr lang="es-EC" smtClean="0"/>
              <a:t>25/5/2021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833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776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C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13"/>
          <p:cNvSpPr>
            <a:spLocks noGrp="1"/>
          </p:cNvSpPr>
          <p:nvPr>
            <p:ph idx="1"/>
          </p:nvPr>
        </p:nvSpPr>
        <p:spPr>
          <a:xfrm>
            <a:off x="838200" y="1068149"/>
            <a:ext cx="10515600" cy="5108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67857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31"/>
            <a:ext cx="10515600" cy="620219"/>
          </a:xfrm>
          <a:prstGeom prst="rect">
            <a:avLst/>
          </a:prstGeom>
        </p:spPr>
        <p:txBody>
          <a:bodyPr/>
          <a:lstStyle>
            <a:lvl1pPr>
              <a:defRPr lang="en-US" sz="3600" b="1" kern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653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S GENER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558800"/>
            <a:ext cx="2252484" cy="558800"/>
          </a:xfrm>
          <a:prstGeom prst="rect">
            <a:avLst/>
          </a:prstGeom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576742" y="2566458"/>
            <a:ext cx="8949266" cy="1325563"/>
          </a:xfrm>
        </p:spPr>
        <p:txBody>
          <a:bodyPr>
            <a:noAutofit/>
          </a:bodyPr>
          <a:lstStyle>
            <a:lvl1pPr algn="ctr">
              <a:defRPr sz="480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r>
              <a:rPr lang="es-ES_tradnl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67972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99766" y="438891"/>
            <a:ext cx="2252484" cy="558800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1000" dirty="0">
              <a:solidFill>
                <a:srgbClr val="095DA6"/>
              </a:solidFill>
            </a:endParaRPr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2"/>
          </p:nvPr>
        </p:nvSpPr>
        <p:spPr>
          <a:xfrm>
            <a:off x="838200" y="558800"/>
            <a:ext cx="7734300" cy="524506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rgbClr val="095DA6"/>
                </a:solidFill>
                <a:latin typeface="Bambino-Bold ☞" charset="0"/>
                <a:ea typeface="Bambino-Bold ☞" charset="0"/>
                <a:cs typeface="Bambino-Bold ☞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s-ES_tradnl" dirty="0"/>
          </a:p>
        </p:txBody>
      </p:sp>
      <p:sp>
        <p:nvSpPr>
          <p:cNvPr id="9" name="Marcador de texto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5387" y="6403364"/>
            <a:ext cx="3949700" cy="370116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Fuente:</a:t>
            </a:r>
          </a:p>
        </p:txBody>
      </p:sp>
      <p:sp>
        <p:nvSpPr>
          <p:cNvPr id="11" name="Marcador de texto 11"/>
          <p:cNvSpPr>
            <a:spLocks noGrp="1"/>
          </p:cNvSpPr>
          <p:nvPr>
            <p:ph type="body" sz="quarter" idx="19" hasCustomPrompt="1"/>
          </p:nvPr>
        </p:nvSpPr>
        <p:spPr>
          <a:xfrm>
            <a:off x="8491263" y="6403364"/>
            <a:ext cx="3557637" cy="363841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Fecha de última actualización:</a:t>
            </a:r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28" hasCustomPrompt="1"/>
          </p:nvPr>
        </p:nvSpPr>
        <p:spPr>
          <a:xfrm>
            <a:off x="4379875" y="6403365"/>
            <a:ext cx="3949700" cy="363842"/>
          </a:xfrm>
        </p:spPr>
        <p:txBody>
          <a:bodyPr anchor="ctr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00" baseline="0">
                <a:solidFill>
                  <a:schemeClr val="accent4">
                    <a:lumMod val="60000"/>
                    <a:lumOff val="40000"/>
                  </a:schemeClr>
                </a:solidFill>
                <a:latin typeface="Bambino-Light" panose="00000400000000000000" pitchFamily="2" charset="0"/>
                <a:ea typeface="Bambino-Light" panose="00000400000000000000" pitchFamily="2" charset="0"/>
                <a:cs typeface="Bambino-Light" panose="00000400000000000000" pitchFamily="2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s-ES_tradnl" dirty="0"/>
              <a:t>Elaborado por:</a:t>
            </a:r>
          </a:p>
        </p:txBody>
      </p:sp>
    </p:spTree>
    <p:extLst>
      <p:ext uri="{BB962C8B-B14F-4D97-AF65-F5344CB8AC3E}">
        <p14:creationId xmlns:p14="http://schemas.microsoft.com/office/powerpoint/2010/main" val="369055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061BBA28-23FF-4EFE-8D26-A62865D754A3}" type="datetime1">
              <a:rPr lang="es-EC" smtClean="0"/>
              <a:t>25/5/2021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9614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0DB2B9A1-828D-4E0F-910A-B20274426C65}" type="datetime1">
              <a:rPr lang="es-EC" smtClean="0"/>
              <a:t>25/5/2021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37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85478CE7-4787-452A-8EDA-994121339ECC}" type="datetime1">
              <a:rPr lang="es-EC" smtClean="0"/>
              <a:t>25/5/2021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99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0F56ACF3-73BB-4D9D-B34A-5D8A53EE7F35}" type="datetime1">
              <a:rPr lang="es-EC" smtClean="0"/>
              <a:t>25/5/2021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852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A2A571BF-A1CE-4607-B73A-C47113930B55}" type="datetime1">
              <a:rPr lang="es-EC" smtClean="0"/>
              <a:t>25/5/2021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49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0DA68AFB-854D-4113-A658-DC5DCDE8E50A}" type="datetime1">
              <a:rPr lang="es-EC" smtClean="0"/>
              <a:t>25/5/2021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446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E4A469F9-33EA-405E-B4A7-8790733B5949}" type="datetime1">
              <a:rPr lang="es-EC" smtClean="0"/>
              <a:t>25/5/2021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379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51425" y="274643"/>
            <a:ext cx="10530977" cy="589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002637"/>
            <a:ext cx="10972800" cy="512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6BB6A-1E94-2F48-A3DA-4CEBF62CF989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1">
            <a:alphaModFix amt="9000"/>
          </a:blip>
          <a:stretch>
            <a:fillRect/>
          </a:stretch>
        </p:blipFill>
        <p:spPr>
          <a:xfrm>
            <a:off x="7281333" y="-3919"/>
            <a:ext cx="4910667" cy="686583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1" y="279967"/>
            <a:ext cx="880305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2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s-ES" sz="4400" b="1" kern="1200" dirty="0">
          <a:solidFill>
            <a:schemeClr val="accent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50000"/>
              <a:lumOff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50000"/>
              <a:lumOff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Imagen 3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573" y="6067112"/>
            <a:ext cx="1657497" cy="625833"/>
          </a:xfrm>
          <a:prstGeom prst="rect">
            <a:avLst/>
          </a:prstGeom>
        </p:spPr>
      </p:pic>
      <p:pic>
        <p:nvPicPr>
          <p:cNvPr id="8" name="Imagen 5"/>
          <p:cNvPicPr>
            <a:picLocks noChangeAspect="1"/>
          </p:cNvPicPr>
          <p:nvPr userDrawn="1"/>
        </p:nvPicPr>
        <p:blipFill rotWithShape="1">
          <a:blip r:embed="rId18"/>
          <a:srcRect t="2" r="16755" b="-179058"/>
          <a:stretch/>
        </p:blipFill>
        <p:spPr>
          <a:xfrm>
            <a:off x="220719" y="6380024"/>
            <a:ext cx="9879724" cy="44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3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692" r:id="rId12"/>
    <p:sldLayoutId id="2147483682" r:id="rId13"/>
    <p:sldLayoutId id="2147483717" r:id="rId14"/>
    <p:sldLayoutId id="214748371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bloomberg.org/" TargetMode="Externa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am.quito.gob.ec/PAM/Formularios/CalculadoraRiesgoCovid19.aspx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1863CED-F71A-498D-81D7-F6323B7F1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" y="-3982"/>
            <a:ext cx="12191373" cy="610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3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EAE0159-BE14-43D1-A5AA-B68E29CD7FB7}"/>
              </a:ext>
            </a:extLst>
          </p:cNvPr>
          <p:cNvSpPr txBox="1"/>
          <p:nvPr/>
        </p:nvSpPr>
        <p:spPr>
          <a:xfrm>
            <a:off x="139749" y="81368"/>
            <a:ext cx="5022573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bg1"/>
                </a:solidFill>
              </a:rPr>
              <a:t>ATENCIONES DE SALUD MENTAL</a:t>
            </a:r>
            <a:endParaRPr lang="es-EC" sz="2800" dirty="0">
              <a:solidFill>
                <a:schemeClr val="bg1"/>
              </a:solidFill>
            </a:endParaRPr>
          </a:p>
        </p:txBody>
      </p:sp>
      <p:sp>
        <p:nvSpPr>
          <p:cNvPr id="4" name="Pergamino: horizontal 3">
            <a:extLst>
              <a:ext uri="{FF2B5EF4-FFF2-40B4-BE49-F238E27FC236}">
                <a16:creationId xmlns:a16="http://schemas.microsoft.com/office/drawing/2014/main" id="{6BB856DF-985C-4115-A7D0-BB43E431963B}"/>
              </a:ext>
            </a:extLst>
          </p:cNvPr>
          <p:cNvSpPr/>
          <p:nvPr/>
        </p:nvSpPr>
        <p:spPr>
          <a:xfrm>
            <a:off x="1372200" y="849570"/>
            <a:ext cx="2557670" cy="143123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chemeClr val="tx1"/>
                </a:solidFill>
              </a:rPr>
              <a:t>50.522 ATENCIONES 2020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E2E51E08-73E9-473F-91A6-37FB443A3420}"/>
              </a:ext>
            </a:extLst>
          </p:cNvPr>
          <p:cNvSpPr/>
          <p:nvPr/>
        </p:nvSpPr>
        <p:spPr>
          <a:xfrm>
            <a:off x="5832764" y="588064"/>
            <a:ext cx="5722126" cy="169274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400" b="1" dirty="0">
                <a:solidFill>
                  <a:srgbClr val="FF0000"/>
                </a:solidFill>
              </a:rPr>
              <a:t>2021</a:t>
            </a:r>
          </a:p>
          <a:p>
            <a:pPr algn="just"/>
            <a:r>
              <a:rPr lang="es-EC" sz="2400" u="sng" dirty="0">
                <a:solidFill>
                  <a:srgbClr val="FF0000"/>
                </a:solidFill>
              </a:rPr>
              <a:t>Enero - 23 mayo</a:t>
            </a:r>
            <a:r>
              <a:rPr lang="es-EC" sz="2400" dirty="0">
                <a:solidFill>
                  <a:srgbClr val="FF0000"/>
                </a:solidFill>
              </a:rPr>
              <a:t>				17</a:t>
            </a:r>
            <a:r>
              <a:rPr lang="es-EC" sz="2400" u="sng" dirty="0">
                <a:solidFill>
                  <a:srgbClr val="FF0000"/>
                </a:solidFill>
              </a:rPr>
              <a:t>-23 mayo</a:t>
            </a:r>
          </a:p>
          <a:p>
            <a:pPr algn="just"/>
            <a:r>
              <a:rPr lang="es-EC" sz="2400" b="1" dirty="0">
                <a:solidFill>
                  <a:srgbClr val="FF0000"/>
                </a:solidFill>
              </a:rPr>
              <a:t>25.765</a:t>
            </a:r>
            <a:r>
              <a:rPr lang="es-EC" sz="2400" dirty="0">
                <a:solidFill>
                  <a:srgbClr val="FF0000"/>
                </a:solidFill>
              </a:rPr>
              <a:t> atenciones			1.720 atenciones</a:t>
            </a:r>
          </a:p>
          <a:p>
            <a:pPr algn="just"/>
            <a:endParaRPr lang="es-EC" sz="2400" dirty="0"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4C855E-20A6-44BD-880E-A9E8528DC533}"/>
              </a:ext>
            </a:extLst>
          </p:cNvPr>
          <p:cNvSpPr txBox="1"/>
          <p:nvPr/>
        </p:nvSpPr>
        <p:spPr>
          <a:xfrm>
            <a:off x="250586" y="4100142"/>
            <a:ext cx="2838978" cy="95410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dirty="0">
                <a:solidFill>
                  <a:schemeClr val="bg1"/>
                </a:solidFill>
              </a:rPr>
              <a:t>ATENCIONES NUTRICIONAL</a:t>
            </a:r>
            <a:endParaRPr lang="es-EC" sz="280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12E5D9-05AE-4AE0-96AF-9DC0C8E46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0" y="2451151"/>
            <a:ext cx="8866909" cy="43972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215433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40003" y="3619501"/>
            <a:ext cx="54448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400" b="1" dirty="0"/>
              <a:t>Comunicación Comunitaria y Promoción de la Salud</a:t>
            </a:r>
          </a:p>
          <a:p>
            <a:pPr lvl="0" algn="ctr"/>
            <a:r>
              <a:rPr lang="es-EC" sz="2400" b="1" dirty="0"/>
              <a:t>Caravana Quito Saludable contra COVID:</a:t>
            </a:r>
          </a:p>
          <a:p>
            <a:pPr lvl="0" algn="ctr"/>
            <a:r>
              <a:rPr lang="es-EC" sz="3200" b="1" dirty="0">
                <a:solidFill>
                  <a:srgbClr val="FF0000"/>
                </a:solidFill>
              </a:rPr>
              <a:t>102</a:t>
            </a:r>
            <a:r>
              <a:rPr lang="es-EC" sz="3200" b="1" dirty="0"/>
              <a:t> barrios /</a:t>
            </a:r>
            <a:r>
              <a:rPr lang="es-EC" sz="3200" b="1" dirty="0">
                <a:solidFill>
                  <a:srgbClr val="FF0000"/>
                </a:solidFill>
              </a:rPr>
              <a:t>20</a:t>
            </a:r>
            <a:r>
              <a:rPr lang="es-EC" sz="3200" b="1" dirty="0"/>
              <a:t> parroquias rurales = </a:t>
            </a:r>
            <a:r>
              <a:rPr lang="es-EC" sz="3200" b="1" dirty="0">
                <a:solidFill>
                  <a:srgbClr val="FF0000"/>
                </a:solidFill>
              </a:rPr>
              <a:t>122 caravanas realizadas</a:t>
            </a:r>
            <a:endParaRPr lang="es-EC" sz="32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5FBCBD-A024-4E51-89D0-C23FA7032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81800" cy="3238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90FAE3F-C2B8-416A-A7B8-0AD4E4A9C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164" y="1897228"/>
            <a:ext cx="5884836" cy="39909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078795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F4170FE-FACB-4859-9A3F-08A0B1625219}"/>
              </a:ext>
            </a:extLst>
          </p:cNvPr>
          <p:cNvSpPr/>
          <p:nvPr/>
        </p:nvSpPr>
        <p:spPr>
          <a:xfrm>
            <a:off x="704959" y="-4532"/>
            <a:ext cx="3193274" cy="144832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/>
              <a:t>2020</a:t>
            </a:r>
          </a:p>
          <a:p>
            <a:pPr algn="ctr"/>
            <a:r>
              <a:rPr lang="es-MX" sz="2400" b="1" dirty="0"/>
              <a:t>CONTRATACIONES </a:t>
            </a:r>
          </a:p>
          <a:p>
            <a:pPr algn="ctr"/>
            <a:r>
              <a:rPr lang="es-MX" sz="2400" b="1" dirty="0"/>
              <a:t>POR EMERGENCIA</a:t>
            </a:r>
          </a:p>
          <a:p>
            <a:pPr algn="ctr"/>
            <a:r>
              <a:rPr lang="es-MX" sz="2400" dirty="0"/>
              <a:t>8´104.703,36</a:t>
            </a:r>
            <a:endParaRPr lang="es-EC" sz="2400" dirty="0"/>
          </a:p>
        </p:txBody>
      </p:sp>
      <p:sp>
        <p:nvSpPr>
          <p:cNvPr id="4" name="Rectángulo redondeado 1">
            <a:extLst>
              <a:ext uri="{FF2B5EF4-FFF2-40B4-BE49-F238E27FC236}">
                <a16:creationId xmlns:a16="http://schemas.microsoft.com/office/drawing/2014/main" id="{34DDD398-EB28-4C28-9EDC-8DCA4C67F028}"/>
              </a:ext>
            </a:extLst>
          </p:cNvPr>
          <p:cNvSpPr/>
          <p:nvPr/>
        </p:nvSpPr>
        <p:spPr>
          <a:xfrm>
            <a:off x="7206772" y="224916"/>
            <a:ext cx="4929808" cy="291737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2000" b="1" dirty="0">
                <a:solidFill>
                  <a:schemeClr val="tx1"/>
                </a:solidFill>
              </a:rPr>
              <a:t>2020 - 2021</a:t>
            </a:r>
          </a:p>
          <a:p>
            <a:pPr algn="ctr"/>
            <a:r>
              <a:rPr lang="es-EC" sz="2000" b="1" dirty="0">
                <a:solidFill>
                  <a:schemeClr val="tx1"/>
                </a:solidFill>
              </a:rPr>
              <a:t>DONACIÓN EN EMERGENCIA</a:t>
            </a:r>
          </a:p>
          <a:p>
            <a:pPr algn="ctr"/>
            <a:endParaRPr lang="es-EC" sz="2000" dirty="0">
              <a:solidFill>
                <a:schemeClr val="tx1"/>
              </a:solidFill>
            </a:endParaRPr>
          </a:p>
          <a:p>
            <a:pPr algn="ctr"/>
            <a:r>
              <a:rPr lang="es-EC" sz="2000" dirty="0">
                <a:solidFill>
                  <a:schemeClr val="tx1"/>
                </a:solidFill>
              </a:rPr>
              <a:t>31 ENTIDADES DONANTES</a:t>
            </a:r>
          </a:p>
          <a:p>
            <a:pPr algn="ctr"/>
            <a:r>
              <a:rPr lang="es-EC" sz="2000" dirty="0">
                <a:solidFill>
                  <a:schemeClr val="tx1"/>
                </a:solidFill>
              </a:rPr>
              <a:t>(medicamentos, insumos médicos, pruebas rápidas)</a:t>
            </a:r>
          </a:p>
          <a:p>
            <a:pPr algn="ctr"/>
            <a:r>
              <a:rPr lang="es-EC" sz="2000" b="1" dirty="0">
                <a:solidFill>
                  <a:schemeClr val="tx1"/>
                </a:solidFill>
              </a:rPr>
              <a:t>$  </a:t>
            </a:r>
            <a:r>
              <a:rPr lang="es-EC" sz="2000" b="1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1´055.429,43</a:t>
            </a:r>
          </a:p>
          <a:p>
            <a:pPr algn="ctr"/>
            <a:r>
              <a:rPr lang="es-EC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Entregado </a:t>
            </a:r>
            <a:r>
              <a:rPr lang="es-EC" sz="20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$   676.463,97 </a:t>
            </a:r>
            <a:r>
              <a:rPr lang="es-EC" sz="2000" b="1" dirty="0">
                <a:solidFill>
                  <a:srgbClr val="FF0000"/>
                </a:solidFill>
              </a:rPr>
              <a:t> (64,09%)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9598FFDF-98E1-4FC3-B96B-E8A9EB5E32DE}"/>
              </a:ext>
            </a:extLst>
          </p:cNvPr>
          <p:cNvSpPr/>
          <p:nvPr/>
        </p:nvSpPr>
        <p:spPr>
          <a:xfrm>
            <a:off x="4887484" y="467282"/>
            <a:ext cx="665018" cy="2909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63239BD-2189-4DD3-A040-C5F4388F859C}"/>
              </a:ext>
            </a:extLst>
          </p:cNvPr>
          <p:cNvSpPr txBox="1"/>
          <p:nvPr/>
        </p:nvSpPr>
        <p:spPr>
          <a:xfrm>
            <a:off x="7206772" y="3715714"/>
            <a:ext cx="4721992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srgbClr val="FF0000"/>
                </a:solidFill>
              </a:rPr>
              <a:t>Cooperación   </a:t>
            </a:r>
            <a:r>
              <a:rPr lang="es-EC" sz="24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Bloomberg </a:t>
            </a:r>
            <a:r>
              <a:rPr lang="es-EC" sz="2400" b="1" dirty="0" err="1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Philanthropies</a:t>
            </a:r>
            <a:endParaRPr lang="es-EC" sz="2400" b="1" dirty="0">
              <a:solidFill>
                <a:srgbClr val="FF000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s-EC" sz="2400" b="1" dirty="0">
              <a:solidFill>
                <a:srgbClr val="FF0000"/>
              </a:solidFill>
            </a:endParaRPr>
          </a:p>
          <a:p>
            <a:pPr algn="ctr"/>
            <a:r>
              <a:rPr lang="es-EC" sz="2400" b="1" dirty="0">
                <a:solidFill>
                  <a:srgbClr val="FF0000"/>
                </a:solidFill>
              </a:rPr>
              <a:t>4.450 PRUEBAS DIAGNÓSTICAS DE ANTÍGENO</a:t>
            </a:r>
          </a:p>
          <a:p>
            <a:pPr algn="ctr"/>
            <a:endParaRPr lang="es-EC" sz="2400" b="1" dirty="0">
              <a:solidFill>
                <a:srgbClr val="FF0000"/>
              </a:solidFill>
            </a:endParaRPr>
          </a:p>
          <a:p>
            <a:pPr algn="ctr"/>
            <a:r>
              <a:rPr lang="es-EC" sz="2400" b="1" dirty="0">
                <a:solidFill>
                  <a:srgbClr val="FF0000"/>
                </a:solidFill>
              </a:rPr>
              <a:t>$ 27.000,00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3D05B84-C680-4B24-87DE-8684EC38D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1597"/>
            <a:ext cx="7193365" cy="53838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61213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/>
          <p:cNvSpPr txBox="1">
            <a:spLocks/>
          </p:cNvSpPr>
          <p:nvPr/>
        </p:nvSpPr>
        <p:spPr>
          <a:xfrm>
            <a:off x="435429" y="467589"/>
            <a:ext cx="8675914" cy="9167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marR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00" b="1" baseline="0">
                <a:solidFill>
                  <a:srgbClr val="095DA6"/>
                </a:solidFill>
                <a:latin typeface="Bambino-Bold ☞"/>
                <a:ea typeface="Bambino-Bold ☞" charset="0"/>
                <a:cs typeface="Bambino-Bold ☞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es-ES" sz="3200" dirty="0"/>
              <a:t>Información disponible en la página web de la Secretaría de Salud…</a:t>
            </a:r>
            <a:endParaRPr lang="es-EC" sz="3200" dirty="0"/>
          </a:p>
        </p:txBody>
      </p:sp>
      <p:sp>
        <p:nvSpPr>
          <p:cNvPr id="6" name="Rectangle 5"/>
          <p:cNvSpPr/>
          <p:nvPr/>
        </p:nvSpPr>
        <p:spPr>
          <a:xfrm>
            <a:off x="2763566" y="2699583"/>
            <a:ext cx="6902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dirty="0">
                <a:solidFill>
                  <a:schemeClr val="accent2">
                    <a:lumMod val="50000"/>
                  </a:schemeClr>
                </a:solidFill>
              </a:rPr>
              <a:t>Informe epidemiológico </a:t>
            </a:r>
            <a:r>
              <a:rPr lang="es-ES" sz="2400" dirty="0">
                <a:solidFill>
                  <a:schemeClr val="accent2">
                    <a:lumMod val="50000"/>
                  </a:schemeClr>
                </a:solidFill>
              </a:rPr>
              <a:t>de COVID-19 del Distrito Metropolitano de Quito, Ecuador 2021</a:t>
            </a:r>
            <a:endParaRPr lang="es-EC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7881" y="2077465"/>
            <a:ext cx="10334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/>
              <a:t>https://www.quitosaludable.gob.ec/coe-metropolitano-2/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3728377"/>
            <a:ext cx="5909582" cy="28217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145"/>
          <a:stretch/>
        </p:blipFill>
        <p:spPr>
          <a:xfrm>
            <a:off x="6117979" y="3728375"/>
            <a:ext cx="5870999" cy="28139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914966" y="1627906"/>
            <a:ext cx="2274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dirty="0"/>
              <a:t>Revisar sitio web</a:t>
            </a:r>
          </a:p>
        </p:txBody>
      </p:sp>
    </p:spTree>
    <p:extLst>
      <p:ext uri="{BB962C8B-B14F-4D97-AF65-F5344CB8AC3E}">
        <p14:creationId xmlns:p14="http://schemas.microsoft.com/office/powerpoint/2010/main" val="7102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0BBE70D-0BC9-461C-A82C-0189BC58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39" y="161250"/>
            <a:ext cx="10495722" cy="58364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1D760F8-31F6-42FE-87D2-14207A78A84C}"/>
              </a:ext>
            </a:extLst>
          </p:cNvPr>
          <p:cNvSpPr txBox="1"/>
          <p:nvPr/>
        </p:nvSpPr>
        <p:spPr>
          <a:xfrm>
            <a:off x="2195945" y="161250"/>
            <a:ext cx="780010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ESTRATEGIA DE CONTINGENCIA A TRAVÉS DE BRIGADAS FIJAS Y MÓVILES</a:t>
            </a:r>
            <a:endParaRPr lang="es-EC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185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extLst>
              <a:ext uri="{FF2B5EF4-FFF2-40B4-BE49-F238E27FC236}">
                <a16:creationId xmlns:a16="http://schemas.microsoft.com/office/drawing/2014/main" id="{EF12EADF-D961-46A8-A655-0E8D066A4EF1}"/>
              </a:ext>
            </a:extLst>
          </p:cNvPr>
          <p:cNvSpPr txBox="1"/>
          <p:nvPr/>
        </p:nvSpPr>
        <p:spPr>
          <a:xfrm>
            <a:off x="0" y="758405"/>
            <a:ext cx="4890053" cy="5386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dirty="0">
                <a:effectLst/>
              </a:rPr>
              <a:t>CALCULADORA DE RIESGO </a:t>
            </a:r>
            <a:r>
              <a:rPr lang="es-MX" b="1" dirty="0">
                <a:effectLst/>
              </a:rPr>
              <a:t>(desde 30 septiembre)</a:t>
            </a:r>
            <a:br>
              <a:rPr lang="es-MX" b="1" dirty="0">
                <a:effectLst/>
              </a:rPr>
            </a:br>
            <a:r>
              <a:rPr lang="es-EC" sz="1100" dirty="0">
                <a:hlinkClick r:id="rId2"/>
              </a:rPr>
              <a:t>https://pam.quito.gob.ec/PAM/Formularios/CalculadoraRiesgoCovid19.aspx</a:t>
            </a:r>
            <a:endParaRPr lang="es-EC" sz="11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2B0CFF3-3916-4208-9FA9-0760F815F7C9}"/>
              </a:ext>
            </a:extLst>
          </p:cNvPr>
          <p:cNvSpPr txBox="1"/>
          <p:nvPr/>
        </p:nvSpPr>
        <p:spPr>
          <a:xfrm>
            <a:off x="5910467" y="133092"/>
            <a:ext cx="6109255" cy="12311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b="1" dirty="0">
                <a:effectLst/>
              </a:rPr>
              <a:t>TESTEO MASIVO   (4 al 7 de enero)</a:t>
            </a:r>
            <a:endParaRPr lang="es-MX" b="1" dirty="0"/>
          </a:p>
          <a:p>
            <a:pPr algn="just"/>
            <a:r>
              <a:rPr lang="es-MX" dirty="0">
                <a:effectLst/>
              </a:rPr>
              <a:t>-</a:t>
            </a:r>
            <a:r>
              <a:rPr lang="es-MX" dirty="0">
                <a:solidFill>
                  <a:schemeClr val="tx1"/>
                </a:solidFill>
              </a:rPr>
              <a:t>Estudio en 5 parroquias priorizadas / 63 barrios.  </a:t>
            </a:r>
          </a:p>
          <a:p>
            <a:pPr algn="just"/>
            <a:r>
              <a:rPr lang="es-MX" dirty="0">
                <a:solidFill>
                  <a:schemeClr val="tx1"/>
                </a:solidFill>
              </a:rPr>
              <a:t>   TOTAL 1.507 personas</a:t>
            </a:r>
          </a:p>
          <a:p>
            <a:pPr marL="285750" indent="-285750">
              <a:buFontTx/>
              <a:buChar char="-"/>
            </a:pPr>
            <a:r>
              <a:rPr lang="es-MX" sz="2000" b="1" dirty="0">
                <a:solidFill>
                  <a:srgbClr val="FF0000"/>
                </a:solidFill>
              </a:rPr>
              <a:t>24% de personas infectadas por </a:t>
            </a:r>
            <a:r>
              <a:rPr lang="es-EC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SARS-CoV-2.</a:t>
            </a:r>
            <a:endParaRPr lang="es-MX" sz="2000" b="1" dirty="0">
              <a:solidFill>
                <a:srgbClr val="FF0000"/>
              </a:solidFill>
            </a:endParaRP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4EAEE2F8-5FEB-43AF-9E8A-3071CC2EE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1" y="1364197"/>
            <a:ext cx="4890052" cy="290275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1" name="Imagen 6">
            <a:extLst>
              <a:ext uri="{FF2B5EF4-FFF2-40B4-BE49-F238E27FC236}">
                <a16:creationId xmlns:a16="http://schemas.microsoft.com/office/drawing/2014/main" id="{E57305D5-EF53-418D-A5AD-96078190D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949" y="2195489"/>
            <a:ext cx="3851235" cy="25432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2" name="TextBox 5">
            <a:extLst>
              <a:ext uri="{FF2B5EF4-FFF2-40B4-BE49-F238E27FC236}">
                <a16:creationId xmlns:a16="http://schemas.microsoft.com/office/drawing/2014/main" id="{0A35CCF7-DA6C-484F-8AF0-5CB785ECCCCB}"/>
              </a:ext>
            </a:extLst>
          </p:cNvPr>
          <p:cNvSpPr txBox="1"/>
          <p:nvPr/>
        </p:nvSpPr>
        <p:spPr>
          <a:xfrm>
            <a:off x="5777345" y="4832081"/>
            <a:ext cx="624237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Automatizar la generación de información: </a:t>
            </a:r>
            <a:r>
              <a:rPr lang="es-EC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 de captura y estructuración de datos generados por el Modelo de Intervención Integral para COVID-19 (MIC19).</a:t>
            </a:r>
          </a:p>
          <a:p>
            <a:r>
              <a:rPr lang="es-EC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Módulos: toma de pruebas, rastreo, seguimiento y vacunas.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6714DD2-4B0F-40E8-B541-7428B39B777D}"/>
              </a:ext>
            </a:extLst>
          </p:cNvPr>
          <p:cNvSpPr txBox="1"/>
          <p:nvPr/>
        </p:nvSpPr>
        <p:spPr>
          <a:xfrm>
            <a:off x="5777345" y="1487603"/>
            <a:ext cx="58939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FF0000"/>
                </a:solidFill>
              </a:rPr>
              <a:t>Sistema de Información epidemiológica y de salud</a:t>
            </a:r>
          </a:p>
          <a:p>
            <a:pPr algn="ctr"/>
            <a:r>
              <a:rPr lang="es-MX" sz="2000" b="1" dirty="0">
                <a:solidFill>
                  <a:srgbClr val="FF0000"/>
                </a:solidFill>
              </a:rPr>
              <a:t> </a:t>
            </a:r>
            <a:r>
              <a:rPr lang="es-MX" sz="2000" b="1" dirty="0" err="1">
                <a:solidFill>
                  <a:srgbClr val="FF0000"/>
                </a:solidFill>
              </a:rPr>
              <a:t>SIEPySA</a:t>
            </a:r>
            <a:r>
              <a:rPr lang="es-MX" sz="2000" b="1" dirty="0">
                <a:solidFill>
                  <a:srgbClr val="FF0000"/>
                </a:solidFill>
              </a:rPr>
              <a:t> </a:t>
            </a:r>
            <a:endParaRPr lang="es-EC" sz="2000" b="1" dirty="0">
              <a:solidFill>
                <a:srgbClr val="FF0000"/>
              </a:solidFill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53483610-CF3A-4861-AF9F-57F93CC9CA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840608" cy="58980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>
                <a:solidFill>
                  <a:schemeClr val="bg1"/>
                </a:solidFill>
              </a:rPr>
              <a:t>Epidemiología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0670EF1D-C3E0-4EFC-BF56-460B7A8C6708}"/>
              </a:ext>
            </a:extLst>
          </p:cNvPr>
          <p:cNvSpPr txBox="1"/>
          <p:nvPr/>
        </p:nvSpPr>
        <p:spPr>
          <a:xfrm>
            <a:off x="13855" y="4370417"/>
            <a:ext cx="4949963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 en línea</a:t>
            </a:r>
            <a:r>
              <a:rPr lang="es-41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tipo de riesgo de contagio </a:t>
            </a:r>
            <a:r>
              <a:rPr lang="es-419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COVID-19</a:t>
            </a:r>
            <a:r>
              <a:rPr lang="es-41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que se expone la población según la actividad a realizar y sus características (espacio abierto o cerrado, multitud, distanciamiento, tipo de exhalación, tiempo de exposición).</a:t>
            </a:r>
          </a:p>
        </p:txBody>
      </p:sp>
    </p:spTree>
    <p:extLst>
      <p:ext uri="{BB962C8B-B14F-4D97-AF65-F5344CB8AC3E}">
        <p14:creationId xmlns:p14="http://schemas.microsoft.com/office/powerpoint/2010/main" val="4012016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3E284B-99B3-411F-840C-FF35D4948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2715"/>
            <a:ext cx="6836546" cy="45542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3EC665E-C4FC-4533-9F6A-7B2AB559B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1881" y="0"/>
            <a:ext cx="6800850" cy="32194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A521A71-20E7-4FD7-92AC-07C3E880C0E5}"/>
              </a:ext>
            </a:extLst>
          </p:cNvPr>
          <p:cNvSpPr txBox="1"/>
          <p:nvPr/>
        </p:nvSpPr>
        <p:spPr>
          <a:xfrm>
            <a:off x="251792" y="502220"/>
            <a:ext cx="380337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sz="2400" b="1" dirty="0"/>
              <a:t>EQUIPO DE PROFESIONALES</a:t>
            </a:r>
          </a:p>
          <a:p>
            <a:r>
              <a:rPr lang="es-MX" sz="2400" dirty="0"/>
              <a:t>Brigadas fijas          13</a:t>
            </a:r>
          </a:p>
          <a:p>
            <a:r>
              <a:rPr lang="es-MX" sz="2400" dirty="0"/>
              <a:t>Brigadas móviles    34</a:t>
            </a:r>
          </a:p>
        </p:txBody>
      </p: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95ACB0ED-3DB4-4B93-8364-A04D529E0687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055167" y="1102385"/>
            <a:ext cx="1168625" cy="913566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Conector: angular 3">
            <a:extLst>
              <a:ext uri="{FF2B5EF4-FFF2-40B4-BE49-F238E27FC236}">
                <a16:creationId xmlns:a16="http://schemas.microsoft.com/office/drawing/2014/main" id="{029BE502-9577-4B7B-B1C6-8DC396E1FDFB}"/>
              </a:ext>
            </a:extLst>
          </p:cNvPr>
          <p:cNvCxnSpPr>
            <a:cxnSpLocks/>
          </p:cNvCxnSpPr>
          <p:nvPr/>
        </p:nvCxnSpPr>
        <p:spPr>
          <a:xfrm rot="5400000">
            <a:off x="6130232" y="3200492"/>
            <a:ext cx="1788034" cy="127101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984480BF-469C-4FE5-B03C-719129F5963B}"/>
              </a:ext>
            </a:extLst>
          </p:cNvPr>
          <p:cNvSpPr/>
          <p:nvPr/>
        </p:nvSpPr>
        <p:spPr>
          <a:xfrm>
            <a:off x="8253891" y="3963408"/>
            <a:ext cx="3008244" cy="17880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b="1" dirty="0">
                <a:solidFill>
                  <a:srgbClr val="FF0000"/>
                </a:solidFill>
              </a:rPr>
              <a:t>TOTAL      194.522</a:t>
            </a:r>
            <a:endParaRPr lang="es-EC" sz="3600" b="1" dirty="0">
              <a:solidFill>
                <a:srgbClr val="FF0000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6AD21500-AF8C-4C95-B2F8-082E5F602342}"/>
              </a:ext>
            </a:extLst>
          </p:cNvPr>
          <p:cNvSpPr/>
          <p:nvPr/>
        </p:nvSpPr>
        <p:spPr>
          <a:xfrm>
            <a:off x="1313085" y="3571513"/>
            <a:ext cx="1680788" cy="100834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2020</a:t>
            </a:r>
          </a:p>
          <a:p>
            <a:pPr algn="ctr"/>
            <a:r>
              <a:rPr lang="es-MX" b="1" dirty="0">
                <a:solidFill>
                  <a:schemeClr val="tx1"/>
                </a:solidFill>
              </a:rPr>
              <a:t>ATENCIONES 67.923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92D4B4FD-82EB-4412-8A3E-38593372D24E}"/>
              </a:ext>
            </a:extLst>
          </p:cNvPr>
          <p:cNvSpPr/>
          <p:nvPr/>
        </p:nvSpPr>
        <p:spPr>
          <a:xfrm>
            <a:off x="4350955" y="5471118"/>
            <a:ext cx="1426389" cy="5606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2021   SE 20</a:t>
            </a:r>
          </a:p>
          <a:p>
            <a:pPr algn="ctr"/>
            <a:r>
              <a:rPr lang="es-MX" b="1" dirty="0">
                <a:solidFill>
                  <a:srgbClr val="FF0000"/>
                </a:solidFill>
              </a:rPr>
              <a:t>299</a:t>
            </a:r>
            <a:endParaRPr lang="es-EC" b="1" dirty="0">
              <a:solidFill>
                <a:srgbClr val="FF0000"/>
              </a:solidFill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16488E82-FC7E-498B-B537-BFEA4FDDD595}"/>
              </a:ext>
            </a:extLst>
          </p:cNvPr>
          <p:cNvSpPr/>
          <p:nvPr/>
        </p:nvSpPr>
        <p:spPr>
          <a:xfrm>
            <a:off x="3090783" y="3332355"/>
            <a:ext cx="1680788" cy="6801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2021   SE 1-20 </a:t>
            </a:r>
          </a:p>
          <a:p>
            <a:pPr algn="ctr"/>
            <a:r>
              <a:rPr lang="es-MX" b="1" dirty="0">
                <a:solidFill>
                  <a:srgbClr val="FF0000"/>
                </a:solidFill>
              </a:rPr>
              <a:t>126.599</a:t>
            </a:r>
          </a:p>
        </p:txBody>
      </p:sp>
    </p:spTree>
    <p:extLst>
      <p:ext uri="{BB962C8B-B14F-4D97-AF65-F5344CB8AC3E}">
        <p14:creationId xmlns:p14="http://schemas.microsoft.com/office/powerpoint/2010/main" val="191871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41DB94-6D3D-4173-88D3-EA630DB43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99" y="221673"/>
            <a:ext cx="11631757" cy="5708072"/>
          </a:xfrm>
          <a:prstGeom prst="rect">
            <a:avLst/>
          </a:prstGeom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48AD394C-AF4B-4FCF-B6ED-E20FF9FB79BE}"/>
              </a:ext>
            </a:extLst>
          </p:cNvPr>
          <p:cNvSpPr/>
          <p:nvPr/>
        </p:nvSpPr>
        <p:spPr>
          <a:xfrm>
            <a:off x="4434328" y="5624945"/>
            <a:ext cx="692727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8929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Salud</a:t>
            </a:r>
            <a:endParaRPr lang="es-EC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Fecha de última actualización: 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de mayo de 2021  (desde el 04 de mayo de 2020)</a:t>
            </a:r>
            <a:endParaRPr lang="es-EC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vacunación, DMGSS</a:t>
            </a:r>
            <a:endParaRPr lang="es-EC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62914" y="464675"/>
            <a:ext cx="8967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95DA6"/>
                </a:solidFill>
                <a:latin typeface="Bambino-Bold ☞"/>
                <a:ea typeface="Bambino-Bold ☞" charset="0"/>
                <a:cs typeface="Bambino-Bold ☞" charset="0"/>
              </a:rPr>
              <a:t>Personas inmunizadas contra COVID-19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" y="0"/>
            <a:ext cx="12191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Bambino-Bold ☞"/>
              </a:rPr>
              <a:t>Estrategia de Vacunación</a:t>
            </a:r>
            <a:endParaRPr lang="es-EC" sz="2400" b="1" dirty="0">
              <a:latin typeface="Bambino-Bold ☞" charset="0"/>
              <a:ea typeface="Bambino-Bold ☞" charset="0"/>
              <a:cs typeface="Bambino-Bold ☞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020310" y="1173008"/>
            <a:ext cx="2577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Por Institución</a:t>
            </a:r>
            <a:endParaRPr lang="es-EC" sz="2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20310" y="3071822"/>
            <a:ext cx="7209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Por Punto de Vacunación con intervención del MDMQ</a:t>
            </a:r>
            <a:endParaRPr lang="es-EC" sz="2400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2E63B8F-AF44-4F44-A1AF-FD084C7ED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926384"/>
              </p:ext>
            </p:extLst>
          </p:nvPr>
        </p:nvGraphicFramePr>
        <p:xfrm>
          <a:off x="125387" y="3897035"/>
          <a:ext cx="11734104" cy="149514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752820">
                  <a:extLst>
                    <a:ext uri="{9D8B030D-6E8A-4147-A177-3AD203B41FA5}">
                      <a16:colId xmlns:a16="http://schemas.microsoft.com/office/drawing/2014/main" val="1027184523"/>
                    </a:ext>
                  </a:extLst>
                </a:gridCol>
                <a:gridCol w="752820">
                  <a:extLst>
                    <a:ext uri="{9D8B030D-6E8A-4147-A177-3AD203B41FA5}">
                      <a16:colId xmlns:a16="http://schemas.microsoft.com/office/drawing/2014/main" val="2414374497"/>
                    </a:ext>
                  </a:extLst>
                </a:gridCol>
                <a:gridCol w="1431420">
                  <a:extLst>
                    <a:ext uri="{9D8B030D-6E8A-4147-A177-3AD203B41FA5}">
                      <a16:colId xmlns:a16="http://schemas.microsoft.com/office/drawing/2014/main" val="141492971"/>
                    </a:ext>
                  </a:extLst>
                </a:gridCol>
                <a:gridCol w="2279668">
                  <a:extLst>
                    <a:ext uri="{9D8B030D-6E8A-4147-A177-3AD203B41FA5}">
                      <a16:colId xmlns:a16="http://schemas.microsoft.com/office/drawing/2014/main" val="718593894"/>
                    </a:ext>
                  </a:extLst>
                </a:gridCol>
                <a:gridCol w="1583396">
                  <a:extLst>
                    <a:ext uri="{9D8B030D-6E8A-4147-A177-3AD203B41FA5}">
                      <a16:colId xmlns:a16="http://schemas.microsoft.com/office/drawing/2014/main" val="3774673965"/>
                    </a:ext>
                  </a:extLst>
                </a:gridCol>
                <a:gridCol w="1244098">
                  <a:extLst>
                    <a:ext uri="{9D8B030D-6E8A-4147-A177-3AD203B41FA5}">
                      <a16:colId xmlns:a16="http://schemas.microsoft.com/office/drawing/2014/main" val="3499159588"/>
                    </a:ext>
                  </a:extLst>
                </a:gridCol>
                <a:gridCol w="1569261">
                  <a:extLst>
                    <a:ext uri="{9D8B030D-6E8A-4147-A177-3AD203B41FA5}">
                      <a16:colId xmlns:a16="http://schemas.microsoft.com/office/drawing/2014/main" val="3449698337"/>
                    </a:ext>
                  </a:extLst>
                </a:gridCol>
                <a:gridCol w="752820">
                  <a:extLst>
                    <a:ext uri="{9D8B030D-6E8A-4147-A177-3AD203B41FA5}">
                      <a16:colId xmlns:a16="http://schemas.microsoft.com/office/drawing/2014/main" val="1395624458"/>
                    </a:ext>
                  </a:extLst>
                </a:gridCol>
                <a:gridCol w="1367801">
                  <a:extLst>
                    <a:ext uri="{9D8B030D-6E8A-4147-A177-3AD203B41FA5}">
                      <a16:colId xmlns:a16="http://schemas.microsoft.com/office/drawing/2014/main" val="558458132"/>
                    </a:ext>
                  </a:extLst>
                </a:gridCol>
              </a:tblGrid>
              <a:tr h="59889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</a:t>
                      </a:r>
                      <a:endParaRPr lang="es-MX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UDLA Park</a:t>
                      </a:r>
                      <a:endParaRPr lang="es-MX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Universidad de los Hemisferios</a:t>
                      </a:r>
                      <a:endParaRPr lang="es-MX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CEQ</a:t>
                      </a:r>
                      <a:endParaRPr lang="es-MX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PUCE</a:t>
                      </a:r>
                      <a:endParaRPr lang="es-MX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C. C. PROVINCIAL</a:t>
                      </a:r>
                      <a:endParaRPr lang="es-MX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SOLCA</a:t>
                      </a:r>
                      <a:endParaRPr lang="es-MX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ESCUELA QUITUMBE</a:t>
                      </a:r>
                      <a:endParaRPr lang="es-MX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4" marR="9514" marT="9514" marB="0" anchor="b"/>
                </a:tc>
                <a:extLst>
                  <a:ext uri="{0D108BD9-81ED-4DB2-BD59-A6C34878D82A}">
                    <a16:rowId xmlns:a16="http://schemas.microsoft.com/office/drawing/2014/main" val="4263654216"/>
                  </a:ext>
                </a:extLst>
              </a:tr>
              <a:tr h="89624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s-MX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MX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30234</a:t>
                      </a:r>
                      <a:endParaRPr lang="es-MX" sz="2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3537</a:t>
                      </a:r>
                      <a:endParaRPr lang="es-MX" sz="2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1090</a:t>
                      </a:r>
                      <a:endParaRPr lang="es-MX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4563</a:t>
                      </a:r>
                      <a:endParaRPr lang="es-MX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2053</a:t>
                      </a:r>
                      <a:endParaRPr lang="es-MX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2802</a:t>
                      </a:r>
                      <a:endParaRPr lang="es-MX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s-MX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20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s-MX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14" marR="9514" marT="9514" marB="0" anchor="b"/>
                </a:tc>
                <a:extLst>
                  <a:ext uri="{0D108BD9-81ED-4DB2-BD59-A6C34878D82A}">
                    <a16:rowId xmlns:a16="http://schemas.microsoft.com/office/drawing/2014/main" val="2534616748"/>
                  </a:ext>
                </a:extLst>
              </a:tr>
            </a:tbl>
          </a:graphicData>
        </a:graphic>
      </p:graphicFrame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4366642D-376D-604C-9BA9-2A56DB11B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961229"/>
              </p:ext>
            </p:extLst>
          </p:nvPr>
        </p:nvGraphicFramePr>
        <p:xfrm>
          <a:off x="789708" y="1816447"/>
          <a:ext cx="9919853" cy="100393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18919">
                  <a:extLst>
                    <a:ext uri="{9D8B030D-6E8A-4147-A177-3AD203B41FA5}">
                      <a16:colId xmlns:a16="http://schemas.microsoft.com/office/drawing/2014/main" val="2395461924"/>
                    </a:ext>
                  </a:extLst>
                </a:gridCol>
                <a:gridCol w="3544144">
                  <a:extLst>
                    <a:ext uri="{9D8B030D-6E8A-4147-A177-3AD203B41FA5}">
                      <a16:colId xmlns:a16="http://schemas.microsoft.com/office/drawing/2014/main" val="3417261660"/>
                    </a:ext>
                  </a:extLst>
                </a:gridCol>
                <a:gridCol w="1575175">
                  <a:extLst>
                    <a:ext uri="{9D8B030D-6E8A-4147-A177-3AD203B41FA5}">
                      <a16:colId xmlns:a16="http://schemas.microsoft.com/office/drawing/2014/main" val="3293700542"/>
                    </a:ext>
                  </a:extLst>
                </a:gridCol>
                <a:gridCol w="1481415">
                  <a:extLst>
                    <a:ext uri="{9D8B030D-6E8A-4147-A177-3AD203B41FA5}">
                      <a16:colId xmlns:a16="http://schemas.microsoft.com/office/drawing/2014/main" val="195073973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289616476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PRIMERA DOSIS </a:t>
                      </a:r>
                      <a:endParaRPr lang="es-MX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SEGUNDA DOSIS</a:t>
                      </a:r>
                      <a:endParaRPr lang="es-MX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endParaRPr lang="es-MX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PORCENTAJE</a:t>
                      </a:r>
                      <a:endParaRPr lang="es-MX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61043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MSP</a:t>
                      </a:r>
                      <a:endParaRPr lang="es-MX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288326</a:t>
                      </a:r>
                      <a:endParaRPr lang="es-MX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99030</a:t>
                      </a:r>
                      <a:endParaRPr lang="es-MX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387356</a:t>
                      </a:r>
                      <a:endParaRPr lang="es-MX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52798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  <a:endParaRPr lang="es-MX" sz="16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70685</a:t>
                      </a:r>
                      <a:endParaRPr lang="es-MX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31535</a:t>
                      </a:r>
                      <a:endParaRPr lang="es-MX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102220</a:t>
                      </a:r>
                      <a:endParaRPr lang="es-MX" sz="16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es-MX" sz="16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2532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873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Salud</a:t>
            </a:r>
            <a:endParaRPr lang="es-EC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Fecha de última actualización: 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de mayo de 2021  (desde el 04 de mayo de 2021)</a:t>
            </a:r>
            <a:endParaRPr lang="es-EC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vacunación, DMGSS</a:t>
            </a:r>
            <a:endParaRPr lang="es-EC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19451" y="635172"/>
            <a:ext cx="8781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95DA6"/>
                </a:solidFill>
                <a:latin typeface="Bambino-Bold ☞"/>
                <a:ea typeface="Bambino-Bold ☞" charset="0"/>
                <a:cs typeface="Bambino-Bold ☞" charset="0"/>
              </a:rPr>
              <a:t>Personas inmunizadas contra COVID-19 por Grupo prioritario por la SS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" y="0"/>
            <a:ext cx="12191999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atin typeface="Bambino-Bold ☞"/>
              </a:rPr>
              <a:t>Estrategia de Vacunación</a:t>
            </a:r>
            <a:endParaRPr lang="es-EC" sz="2400" b="1" dirty="0">
              <a:latin typeface="Bambino-Bold ☞" charset="0"/>
              <a:ea typeface="Bambino-Bold ☞" charset="0"/>
              <a:cs typeface="Bambino-Bold ☞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EF284441-4A2E-4055-9B75-50D7724F52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4778599"/>
              </p:ext>
            </p:extLst>
          </p:nvPr>
        </p:nvGraphicFramePr>
        <p:xfrm>
          <a:off x="172661" y="1975952"/>
          <a:ext cx="5676549" cy="3219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C862D6A6-A163-4E01-8B24-3164B833F6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929891"/>
              </p:ext>
            </p:extLst>
          </p:nvPr>
        </p:nvGraphicFramePr>
        <p:xfrm>
          <a:off x="6096000" y="1975951"/>
          <a:ext cx="5232463" cy="3219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9422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834CD4D-3DED-8F44-AE95-17F953ED55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PERSONAS INMUNIZADAS EN QUITO Y GUAYAQUIL HASTA 22 DE MAYO 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D18CF66D-2790-F84F-9E1F-42FFCFC3A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678804"/>
              </p:ext>
            </p:extLst>
          </p:nvPr>
        </p:nvGraphicFramePr>
        <p:xfrm>
          <a:off x="2701636" y="1462842"/>
          <a:ext cx="6142944" cy="367553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662546">
                  <a:extLst>
                    <a:ext uri="{9D8B030D-6E8A-4147-A177-3AD203B41FA5}">
                      <a16:colId xmlns:a16="http://schemas.microsoft.com/office/drawing/2014/main" val="3190737904"/>
                    </a:ext>
                  </a:extLst>
                </a:gridCol>
                <a:gridCol w="2536616">
                  <a:extLst>
                    <a:ext uri="{9D8B030D-6E8A-4147-A177-3AD203B41FA5}">
                      <a16:colId xmlns:a16="http://schemas.microsoft.com/office/drawing/2014/main" val="3329811859"/>
                    </a:ext>
                  </a:extLst>
                </a:gridCol>
                <a:gridCol w="1943782">
                  <a:extLst>
                    <a:ext uri="{9D8B030D-6E8A-4147-A177-3AD203B41FA5}">
                      <a16:colId xmlns:a16="http://schemas.microsoft.com/office/drawing/2014/main" val="2571230648"/>
                    </a:ext>
                  </a:extLst>
                </a:gridCol>
              </a:tblGrid>
              <a:tr h="4360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MX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Guayaquil </a:t>
                      </a:r>
                      <a:endParaRPr lang="es-MX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Quito</a:t>
                      </a:r>
                      <a:endParaRPr lang="es-MX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5800326"/>
                  </a:ext>
                </a:extLst>
              </a:tr>
              <a:tr h="78917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Primera dosis </a:t>
                      </a:r>
                      <a:endParaRPr lang="es-MX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213924</a:t>
                      </a:r>
                      <a:endParaRPr lang="es-MX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288326</a:t>
                      </a:r>
                      <a:endParaRPr lang="es-MX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0526725"/>
                  </a:ext>
                </a:extLst>
              </a:tr>
              <a:tr h="78917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Segunda dosis </a:t>
                      </a:r>
                      <a:endParaRPr lang="es-MX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75899</a:t>
                      </a:r>
                      <a:endParaRPr lang="es-MX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99030</a:t>
                      </a:r>
                      <a:endParaRPr lang="es-MX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3707469"/>
                  </a:ext>
                </a:extLst>
              </a:tr>
              <a:tr h="4360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endParaRPr lang="es-MX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289823</a:t>
                      </a:r>
                      <a:endParaRPr lang="es-MX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387356</a:t>
                      </a:r>
                      <a:endParaRPr lang="es-MX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1153128"/>
                  </a:ext>
                </a:extLst>
              </a:tr>
              <a:tr h="436006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población</a:t>
                      </a:r>
                      <a:endParaRPr lang="es-MX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2.732.665</a:t>
                      </a:r>
                      <a:endParaRPr lang="es-MX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2781641</a:t>
                      </a:r>
                      <a:endParaRPr lang="es-MX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0139138"/>
                  </a:ext>
                </a:extLst>
              </a:tr>
              <a:tr h="78917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1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Tasa 100 mil</a:t>
                      </a:r>
                      <a:endParaRPr lang="es-MX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10.605,8</a:t>
                      </a:r>
                      <a:endParaRPr lang="es-MX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13.925,4</a:t>
                      </a:r>
                      <a:endParaRPr lang="es-MX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1093105"/>
                  </a:ext>
                </a:extLst>
              </a:tr>
            </a:tbl>
          </a:graphicData>
        </a:graphic>
      </p:graphicFrame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EF738044-29F1-6B4E-B0A5-4EB90CA740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Salud</a:t>
            </a:r>
            <a:endParaRPr lang="es-EC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texto 5">
            <a:extLst>
              <a:ext uri="{FF2B5EF4-FFF2-40B4-BE49-F238E27FC236}">
                <a16:creationId xmlns:a16="http://schemas.microsoft.com/office/drawing/2014/main" id="{84ECF237-7E1D-D74A-B728-82B3C5766D9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Elaborado por: 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vacunación, DMGSS</a:t>
            </a:r>
            <a:endParaRPr lang="es-EC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id="{45E0E15C-2810-FE4B-8E06-79DE61BCA3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Fecha de última actualización: </a:t>
            </a: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de mayo de 2021  (desde el 04 de mayo de 2021)</a:t>
            </a:r>
            <a:endParaRPr lang="es-EC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7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18DEDFC-F8C2-4BC9-8C58-A16940E9C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599"/>
            <a:ext cx="7315200" cy="388199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9AF187A-D4FA-4EA6-9C0A-74DC4AB2D4AD}"/>
              </a:ext>
            </a:extLst>
          </p:cNvPr>
          <p:cNvSpPr txBox="1"/>
          <p:nvPr/>
        </p:nvSpPr>
        <p:spPr>
          <a:xfrm>
            <a:off x="56262" y="4456317"/>
            <a:ext cx="360133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A Diciembre</a:t>
            </a:r>
          </a:p>
          <a:p>
            <a:pPr algn="ctr"/>
            <a:r>
              <a:rPr lang="es-MX" sz="2400" b="1" dirty="0">
                <a:solidFill>
                  <a:schemeClr val="tx1"/>
                </a:solidFill>
              </a:rPr>
              <a:t>100 camas</a:t>
            </a:r>
          </a:p>
          <a:p>
            <a:pPr algn="ctr"/>
            <a:r>
              <a:rPr lang="es-MX" sz="2400" b="1" dirty="0">
                <a:solidFill>
                  <a:schemeClr val="tx1"/>
                </a:solidFill>
              </a:rPr>
              <a:t>28% ocupación</a:t>
            </a:r>
          </a:p>
          <a:p>
            <a:pPr algn="ctr"/>
            <a:r>
              <a:rPr lang="es-MX" sz="2400" b="1" dirty="0">
                <a:solidFill>
                  <a:schemeClr val="tx1"/>
                </a:solidFill>
              </a:rPr>
              <a:t>14 días estada promedio</a:t>
            </a:r>
            <a:endParaRPr lang="es-EC" sz="2400" b="1" dirty="0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1D44203-350E-4C9B-89B0-3877D1899D71}"/>
              </a:ext>
            </a:extLst>
          </p:cNvPr>
          <p:cNvSpPr txBox="1"/>
          <p:nvPr/>
        </p:nvSpPr>
        <p:spPr>
          <a:xfrm>
            <a:off x="3713862" y="4456317"/>
            <a:ext cx="360133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</a:rPr>
              <a:t>Desde Enero/21</a:t>
            </a:r>
          </a:p>
          <a:p>
            <a:pPr algn="ctr"/>
            <a:r>
              <a:rPr lang="es-MX" sz="2400" b="1" dirty="0">
                <a:solidFill>
                  <a:srgbClr val="FF0000"/>
                </a:solidFill>
              </a:rPr>
              <a:t>100 camas</a:t>
            </a:r>
          </a:p>
          <a:p>
            <a:pPr algn="ctr"/>
            <a:r>
              <a:rPr lang="es-MX" sz="2400" b="1" dirty="0">
                <a:solidFill>
                  <a:srgbClr val="FF0000"/>
                </a:solidFill>
              </a:rPr>
              <a:t>61% ocupación</a:t>
            </a:r>
          </a:p>
          <a:p>
            <a:pPr algn="ctr"/>
            <a:r>
              <a:rPr lang="es-MX" sz="2400" b="1" dirty="0">
                <a:solidFill>
                  <a:srgbClr val="FF0000"/>
                </a:solidFill>
              </a:rPr>
              <a:t>8 días estada promedio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14A1FC9-C393-4ED1-95C4-349E92550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033" y="1387367"/>
            <a:ext cx="5243967" cy="408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97981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6056</TotalTime>
  <Words>542</Words>
  <Application>Microsoft Office PowerPoint</Application>
  <PresentationFormat>Panorámica</PresentationFormat>
  <Paragraphs>129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Bambino-Bold ☞</vt:lpstr>
      <vt:lpstr>Bambino-Light</vt:lpstr>
      <vt:lpstr>Calibri</vt:lpstr>
      <vt:lpstr>Calibri Light</vt:lpstr>
      <vt:lpstr>Tahoma</vt:lpstr>
      <vt:lpstr>Times New Roman</vt:lpstr>
      <vt:lpstr>1_Tema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FENÓMENO DE LAS DROGAS</dc:title>
  <dc:creator>Diego</dc:creator>
  <cp:lastModifiedBy>Fanny Alicia Zurita Puertas</cp:lastModifiedBy>
  <cp:revision>327</cp:revision>
  <cp:lastPrinted>2021-04-15T14:00:48Z</cp:lastPrinted>
  <dcterms:created xsi:type="dcterms:W3CDTF">2019-05-15T17:18:04Z</dcterms:created>
  <dcterms:modified xsi:type="dcterms:W3CDTF">2021-05-25T13:30:14Z</dcterms:modified>
</cp:coreProperties>
</file>