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  <p:sldMasterId id="2147483707" r:id="rId2"/>
    <p:sldMasterId id="2147483726" r:id="rId3"/>
  </p:sldMasterIdLst>
  <p:notesMasterIdLst>
    <p:notesMasterId r:id="rId15"/>
  </p:notesMasterIdLst>
  <p:sldIdLst>
    <p:sldId id="1867" r:id="rId4"/>
    <p:sldId id="1920" r:id="rId5"/>
    <p:sldId id="1925" r:id="rId6"/>
    <p:sldId id="1948" r:id="rId7"/>
    <p:sldId id="1940" r:id="rId8"/>
    <p:sldId id="1943" r:id="rId9"/>
    <p:sldId id="1942" r:id="rId10"/>
    <p:sldId id="1941" r:id="rId11"/>
    <p:sldId id="1949" r:id="rId12"/>
    <p:sldId id="1946" r:id="rId13"/>
    <p:sldId id="1937" r:id="rId14"/>
  </p:sldIdLst>
  <p:sldSz cx="10161588" cy="7621588"/>
  <p:notesSz cx="7023100" cy="9309100"/>
  <p:defaultTextStyle>
    <a:defPPr>
      <a:defRPr lang="es-ES_tradnl"/>
    </a:defPPr>
    <a:lvl1pPr marL="0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1pPr>
    <a:lvl2pPr marL="544297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2pPr>
    <a:lvl3pPr marL="1088593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3pPr>
    <a:lvl4pPr marL="1632890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4pPr>
    <a:lvl5pPr marL="2177186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5pPr>
    <a:lvl6pPr marL="2721483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6pPr>
    <a:lvl7pPr marL="3265780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7pPr>
    <a:lvl8pPr marL="3810076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8pPr>
    <a:lvl9pPr marL="4354373" algn="l" defTabSz="1088593" rtl="0" eaLnBrk="1" latinLnBrk="0" hangingPunct="1">
      <a:defRPr sz="21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3" userDrawn="1">
          <p15:clr>
            <a:srgbClr val="A4A3A4"/>
          </p15:clr>
        </p15:guide>
        <p15:guide id="2" pos="3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BBE"/>
    <a:srgbClr val="0059C1"/>
    <a:srgbClr val="A9D18E"/>
    <a:srgbClr val="B7E08C"/>
    <a:srgbClr val="466AAB"/>
    <a:srgbClr val="1F4E79"/>
    <a:srgbClr val="F61E1E"/>
    <a:srgbClr val="000000"/>
    <a:srgbClr val="A5A5A5"/>
    <a:srgbClr val="258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89216" autoAdjust="0"/>
  </p:normalViewPr>
  <p:slideViewPr>
    <p:cSldViewPr snapToGrid="0" snapToObjects="1">
      <p:cViewPr varScale="1">
        <p:scale>
          <a:sx n="91" d="100"/>
          <a:sy n="91" d="100"/>
        </p:scale>
        <p:origin x="1816" y="192"/>
      </p:cViewPr>
      <p:guideLst>
        <p:guide orient="horz" pos="2763"/>
        <p:guide pos="32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3043343" cy="467073"/>
          </a:xfrm>
          <a:prstGeom prst="rect">
            <a:avLst/>
          </a:prstGeom>
        </p:spPr>
        <p:txBody>
          <a:bodyPr vert="horz" lIns="91852" tIns="45925" rIns="91852" bIns="45925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7" y="1"/>
            <a:ext cx="3043343" cy="467073"/>
          </a:xfrm>
          <a:prstGeom prst="rect">
            <a:avLst/>
          </a:prstGeom>
        </p:spPr>
        <p:txBody>
          <a:bodyPr vert="horz" lIns="91852" tIns="45925" rIns="91852" bIns="45925" rtlCol="0"/>
          <a:lstStyle>
            <a:lvl1pPr algn="r">
              <a:defRPr sz="1200"/>
            </a:lvl1pPr>
          </a:lstStyle>
          <a:p>
            <a:fld id="{7460E9B6-499A-6940-9BAF-22549C69EEFF}" type="datetimeFigureOut">
              <a:rPr lang="es-ES_tradnl" smtClean="0"/>
              <a:t>18/5/21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9225" y="1165225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2" tIns="45925" rIns="91852" bIns="45925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1" y="4480006"/>
            <a:ext cx="5618480" cy="3665458"/>
          </a:xfrm>
          <a:prstGeom prst="rect">
            <a:avLst/>
          </a:prstGeom>
        </p:spPr>
        <p:txBody>
          <a:bodyPr vert="horz" lIns="91852" tIns="45925" rIns="91852" bIns="45925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5" y="8842032"/>
            <a:ext cx="3043343" cy="467071"/>
          </a:xfrm>
          <a:prstGeom prst="rect">
            <a:avLst/>
          </a:prstGeom>
        </p:spPr>
        <p:txBody>
          <a:bodyPr vert="horz" lIns="91852" tIns="45925" rIns="91852" bIns="45925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7" y="8842032"/>
            <a:ext cx="3043343" cy="467071"/>
          </a:xfrm>
          <a:prstGeom prst="rect">
            <a:avLst/>
          </a:prstGeom>
        </p:spPr>
        <p:txBody>
          <a:bodyPr vert="horz" lIns="91852" tIns="45925" rIns="91852" bIns="45925" rtlCol="0" anchor="b"/>
          <a:lstStyle>
            <a:lvl1pPr algn="r">
              <a:defRPr sz="1200"/>
            </a:lvl1pPr>
          </a:lstStyle>
          <a:p>
            <a:fld id="{15E08809-3FB3-114A-8950-F30863C6506C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177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6587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6232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7074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1433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988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6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2602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7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6590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CUADRO COMPARATIVO</a:t>
            </a:r>
            <a:r>
              <a:rPr lang="es-EC" baseline="0" dirty="0"/>
              <a:t> DE AHORROS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08973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8809-3FB3-114A-8950-F30863C6506C}" type="slidenum">
              <a:rPr lang="es-ES_tradnl" smtClean="0"/>
              <a:t>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14719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119" y="1247330"/>
            <a:ext cx="8637350" cy="2653442"/>
          </a:xfrm>
        </p:spPr>
        <p:txBody>
          <a:bodyPr anchor="b"/>
          <a:lstStyle>
            <a:lvl1pPr algn="ctr">
              <a:defRPr sz="666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199" y="4003098"/>
            <a:ext cx="7621191" cy="1840119"/>
          </a:xfrm>
        </p:spPr>
        <p:txBody>
          <a:bodyPr/>
          <a:lstStyle>
            <a:lvl1pPr marL="0" indent="0" algn="ctr">
              <a:buNone/>
              <a:defRPr sz="2667"/>
            </a:lvl1pPr>
            <a:lvl2pPr marL="508086" indent="0" algn="ctr">
              <a:buNone/>
              <a:defRPr sz="2223"/>
            </a:lvl2pPr>
            <a:lvl3pPr marL="1016173" indent="0" algn="ctr">
              <a:buNone/>
              <a:defRPr sz="2000"/>
            </a:lvl3pPr>
            <a:lvl4pPr marL="1524259" indent="0" algn="ctr">
              <a:buNone/>
              <a:defRPr sz="1778"/>
            </a:lvl4pPr>
            <a:lvl5pPr marL="2032345" indent="0" algn="ctr">
              <a:buNone/>
              <a:defRPr sz="1778"/>
            </a:lvl5pPr>
            <a:lvl6pPr marL="2540432" indent="0" algn="ctr">
              <a:buNone/>
              <a:defRPr sz="1778"/>
            </a:lvl6pPr>
            <a:lvl7pPr marL="3048518" indent="0" algn="ctr">
              <a:buNone/>
              <a:defRPr sz="1778"/>
            </a:lvl7pPr>
            <a:lvl8pPr marL="3556605" indent="0" algn="ctr">
              <a:buNone/>
              <a:defRPr sz="1778"/>
            </a:lvl8pPr>
            <a:lvl9pPr marL="4064691" indent="0" algn="ctr">
              <a:buNone/>
              <a:defRPr sz="1778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2540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0564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1887" y="405779"/>
            <a:ext cx="2191092" cy="64589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610" y="405779"/>
            <a:ext cx="6446257" cy="64589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3400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1588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4668" y="3245618"/>
            <a:ext cx="6764801" cy="655154"/>
          </a:xfrm>
        </p:spPr>
        <p:txBody>
          <a:bodyPr anchor="b">
            <a:normAutofit/>
          </a:bodyPr>
          <a:lstStyle>
            <a:lvl1pPr algn="r">
              <a:defRPr sz="2800" b="1" i="0">
                <a:solidFill>
                  <a:srgbClr val="4C4C4C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s-ES" dirty="0"/>
              <a:t>TÍTULO PRINCIPAL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4669" y="4003099"/>
            <a:ext cx="6764799" cy="538757"/>
          </a:xfrm>
        </p:spPr>
        <p:txBody>
          <a:bodyPr>
            <a:normAutofit/>
          </a:bodyPr>
          <a:lstStyle>
            <a:lvl1pPr marL="0" indent="0" algn="r">
              <a:buNone/>
              <a:defRPr sz="1400" b="1" i="0">
                <a:solidFill>
                  <a:srgbClr val="4C4C4C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08086" indent="0" algn="ctr">
              <a:buNone/>
              <a:defRPr sz="2223"/>
            </a:lvl2pPr>
            <a:lvl3pPr marL="1016173" indent="0" algn="ctr">
              <a:buNone/>
              <a:defRPr sz="2000"/>
            </a:lvl3pPr>
            <a:lvl4pPr marL="1524259" indent="0" algn="ctr">
              <a:buNone/>
              <a:defRPr sz="1778"/>
            </a:lvl4pPr>
            <a:lvl5pPr marL="2032345" indent="0" algn="ctr">
              <a:buNone/>
              <a:defRPr sz="1778"/>
            </a:lvl5pPr>
            <a:lvl6pPr marL="2540432" indent="0" algn="ctr">
              <a:buNone/>
              <a:defRPr sz="1778"/>
            </a:lvl6pPr>
            <a:lvl7pPr marL="3048518" indent="0" algn="ctr">
              <a:buNone/>
              <a:defRPr sz="1778"/>
            </a:lvl7pPr>
            <a:lvl8pPr marL="3556605" indent="0" algn="ctr">
              <a:buNone/>
              <a:defRPr sz="1778"/>
            </a:lvl8pPr>
            <a:lvl9pPr marL="4064691" indent="0" algn="ctr">
              <a:buNone/>
              <a:defRPr sz="1778"/>
            </a:lvl9pPr>
          </a:lstStyle>
          <a:p>
            <a:r>
              <a:rPr lang="es-ES" dirty="0"/>
              <a:t>SUBTÍTULO PRINCIPAL</a:t>
            </a:r>
            <a:endParaRPr lang="en-US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9917" y="5688014"/>
            <a:ext cx="2609552" cy="381191"/>
          </a:xfrm>
        </p:spPr>
        <p:txBody>
          <a:bodyPr>
            <a:normAutofit/>
          </a:bodyPr>
          <a:lstStyle>
            <a:lvl1pPr marL="0" indent="0" algn="r">
              <a:buNone/>
              <a:defRPr sz="2000" u="sng">
                <a:solidFill>
                  <a:srgbClr val="4C4C4C"/>
                </a:solidFill>
              </a:defRPr>
            </a:lvl1pPr>
          </a:lstStyle>
          <a:p>
            <a:pPr lvl="0"/>
            <a:r>
              <a:rPr lang="es-ES_tradnl" dirty="0"/>
              <a:t>Portada </a:t>
            </a:r>
            <a:r>
              <a:rPr lang="es-ES_tradnl" dirty="0" err="1"/>
              <a:t>opci</a:t>
            </a:r>
            <a:r>
              <a:rPr lang="es-ES" dirty="0" err="1"/>
              <a:t>ón</a:t>
            </a:r>
            <a:r>
              <a:rPr lang="es-ES" dirty="0"/>
              <a:t> 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2421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1588" cy="7620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9917" y="5688014"/>
            <a:ext cx="2609552" cy="381191"/>
          </a:xfrm>
        </p:spPr>
        <p:txBody>
          <a:bodyPr>
            <a:normAutofit/>
          </a:bodyPr>
          <a:lstStyle>
            <a:lvl1pPr marL="0" indent="0" algn="r">
              <a:buNone/>
              <a:defRPr sz="2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dirty="0"/>
              <a:t>Portada </a:t>
            </a:r>
            <a:r>
              <a:rPr lang="es-ES_tradnl" dirty="0" err="1"/>
              <a:t>opci</a:t>
            </a:r>
            <a:r>
              <a:rPr lang="es-ES" dirty="0" err="1"/>
              <a:t>ón</a:t>
            </a:r>
            <a:r>
              <a:rPr lang="es-ES" dirty="0"/>
              <a:t> 2</a:t>
            </a:r>
            <a:endParaRPr lang="es-ES_tradnl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634668" y="3245618"/>
            <a:ext cx="6764801" cy="655154"/>
          </a:xfrm>
        </p:spPr>
        <p:txBody>
          <a:bodyPr anchor="b">
            <a:normAutofit/>
          </a:bodyPr>
          <a:lstStyle>
            <a:lvl1pPr algn="r">
              <a:defRPr sz="28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s-ES" dirty="0"/>
              <a:t>TÍTULO PRINCIPAL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4669" y="4003099"/>
            <a:ext cx="6764799" cy="538757"/>
          </a:xfrm>
        </p:spPr>
        <p:txBody>
          <a:bodyPr>
            <a:normAutofit/>
          </a:bodyPr>
          <a:lstStyle>
            <a:lvl1pPr marL="0" indent="0" algn="r">
              <a:buNone/>
              <a:defRPr sz="14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08086" indent="0" algn="ctr">
              <a:buNone/>
              <a:defRPr sz="2223"/>
            </a:lvl2pPr>
            <a:lvl3pPr marL="1016173" indent="0" algn="ctr">
              <a:buNone/>
              <a:defRPr sz="2000"/>
            </a:lvl3pPr>
            <a:lvl4pPr marL="1524259" indent="0" algn="ctr">
              <a:buNone/>
              <a:defRPr sz="1778"/>
            </a:lvl4pPr>
            <a:lvl5pPr marL="2032345" indent="0" algn="ctr">
              <a:buNone/>
              <a:defRPr sz="1778"/>
            </a:lvl5pPr>
            <a:lvl6pPr marL="2540432" indent="0" algn="ctr">
              <a:buNone/>
              <a:defRPr sz="1778"/>
            </a:lvl6pPr>
            <a:lvl7pPr marL="3048518" indent="0" algn="ctr">
              <a:buNone/>
              <a:defRPr sz="1778"/>
            </a:lvl7pPr>
            <a:lvl8pPr marL="3556605" indent="0" algn="ctr">
              <a:buNone/>
              <a:defRPr sz="1778"/>
            </a:lvl8pPr>
            <a:lvl9pPr marL="4064691" indent="0" algn="ctr">
              <a:buNone/>
              <a:defRPr sz="1778"/>
            </a:lvl9pPr>
          </a:lstStyle>
          <a:p>
            <a:r>
              <a:rPr lang="es-ES" dirty="0"/>
              <a:t>SUBTÍTULO PRINCIPAL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44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s interno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1588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610" y="405782"/>
            <a:ext cx="8764370" cy="568909"/>
          </a:xfrm>
        </p:spPr>
        <p:txBody>
          <a:bodyPr>
            <a:normAutofit/>
          </a:bodyPr>
          <a:lstStyle>
            <a:lvl1pPr algn="r">
              <a:defRPr sz="2400" b="1" i="0">
                <a:solidFill>
                  <a:srgbClr val="4C4C4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s-ES" dirty="0"/>
              <a:t>TÍTULO PRINCIPAL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610" y="1473656"/>
            <a:ext cx="8764370" cy="5070365"/>
          </a:xfrm>
        </p:spPr>
        <p:txBody>
          <a:bodyPr/>
          <a:lstStyle>
            <a:lvl1pPr marL="0" marR="0" indent="0" algn="l" defTabSz="1016173" rtl="0" eaLnBrk="1" fontAlgn="auto" latinLnBrk="0" hangingPunct="1">
              <a:lnSpc>
                <a:spcPct val="90000"/>
              </a:lnSpc>
              <a:spcBef>
                <a:spcPts val="11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4C4C4C"/>
                </a:solidFill>
              </a:defRPr>
            </a:lvl1pPr>
            <a:lvl2pPr marL="762130" indent="-254043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1270216" indent="-254043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600">
                <a:solidFill>
                  <a:srgbClr val="4C4C4C"/>
                </a:solidFill>
              </a:defRPr>
            </a:lvl3pPr>
            <a:lvl4pPr marL="1778302" indent="-254043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400">
                <a:solidFill>
                  <a:srgbClr val="4C4C4C"/>
                </a:solidFill>
              </a:defRPr>
            </a:lvl4pPr>
            <a:lvl5pPr marL="2286389" indent="-254043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200">
                <a:solidFill>
                  <a:srgbClr val="4C4C4C"/>
                </a:solidFill>
              </a:defRPr>
            </a:lvl5pPr>
          </a:lstStyle>
          <a:p>
            <a:pPr lvl="0"/>
            <a:r>
              <a:rPr lang="es-ES_tradnl" dirty="0"/>
              <a:t>Hojas internas </a:t>
            </a:r>
            <a:r>
              <a:rPr lang="es-ES_tradnl" dirty="0" err="1"/>
              <a:t>opci</a:t>
            </a:r>
            <a:r>
              <a:rPr lang="es-ES" dirty="0" err="1"/>
              <a:t>ón</a:t>
            </a:r>
            <a:r>
              <a:rPr lang="es-ES" dirty="0"/>
              <a:t> 2</a:t>
            </a:r>
          </a:p>
          <a:p>
            <a:pPr marL="0" marR="0" lvl="0" indent="0" algn="l" defTabSz="1016173" rtl="0" eaLnBrk="1" fontAlgn="auto" latinLnBrk="0" hangingPunct="1">
              <a:lnSpc>
                <a:spcPct val="90000"/>
              </a:lnSpc>
              <a:spcBef>
                <a:spcPts val="11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6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698610" y="1068388"/>
            <a:ext cx="8764369" cy="298450"/>
          </a:xfrm>
        </p:spPr>
        <p:txBody>
          <a:bodyPr/>
          <a:lstStyle>
            <a:lvl1pPr marL="0" marR="0" indent="0" algn="r" defTabSz="1016173" rtl="0" eaLnBrk="1" fontAlgn="auto" latinLnBrk="0" hangingPunct="1">
              <a:lnSpc>
                <a:spcPct val="90000"/>
              </a:lnSpc>
              <a:spcBef>
                <a:spcPts val="11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4C4C4C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l" defTabSz="1016173" rtl="0" eaLnBrk="1" fontAlgn="auto" latinLnBrk="0" hangingPunct="1">
              <a:lnSpc>
                <a:spcPct val="90000"/>
              </a:lnSpc>
              <a:spcBef>
                <a:spcPts val="11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0" dirty="0"/>
              <a:t>SUBTÍTULO DE DIAPOSITIVA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9706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squemas interno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1588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358" y="405782"/>
            <a:ext cx="7670622" cy="568909"/>
          </a:xfrm>
        </p:spPr>
        <p:txBody>
          <a:bodyPr>
            <a:normAutofit/>
          </a:bodyPr>
          <a:lstStyle>
            <a:lvl1pPr algn="r">
              <a:defRPr sz="2134" b="1" i="0">
                <a:solidFill>
                  <a:srgbClr val="4C4C4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s-ES" dirty="0"/>
              <a:t>TÍTULO PRINCIPAL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610" y="1473655"/>
            <a:ext cx="8764370" cy="5400288"/>
          </a:xfrm>
        </p:spPr>
        <p:txBody>
          <a:bodyPr/>
          <a:lstStyle>
            <a:lvl1pPr marL="0" marR="0" indent="0" algn="l" defTabSz="903378" rtl="0" eaLnBrk="1" fontAlgn="auto" latinLnBrk="0" hangingPunct="1">
              <a:lnSpc>
                <a:spcPct val="90000"/>
              </a:lnSpc>
              <a:spcBef>
                <a:spcPts val="9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78">
                <a:solidFill>
                  <a:srgbClr val="4C4C4C"/>
                </a:solidFill>
              </a:defRPr>
            </a:lvl1pPr>
            <a:lvl2pPr marL="677534" indent="-225844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600">
                <a:solidFill>
                  <a:srgbClr val="4C4C4C"/>
                </a:solidFill>
              </a:defRPr>
            </a:lvl2pPr>
            <a:lvl3pPr marL="1129222" indent="-225844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422">
                <a:solidFill>
                  <a:srgbClr val="4C4C4C"/>
                </a:solidFill>
              </a:defRPr>
            </a:lvl3pPr>
            <a:lvl4pPr marL="1580910" indent="-225844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245">
                <a:solidFill>
                  <a:srgbClr val="4C4C4C"/>
                </a:solidFill>
              </a:defRPr>
            </a:lvl4pPr>
            <a:lvl5pPr marL="2032600" indent="-225844"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 sz="1067">
                <a:solidFill>
                  <a:srgbClr val="4C4C4C"/>
                </a:solidFill>
              </a:defRPr>
            </a:lvl5pPr>
          </a:lstStyle>
          <a:p>
            <a:pPr marL="0" marR="0" lvl="0" indent="0" algn="l" defTabSz="903378" rtl="0" eaLnBrk="1" fontAlgn="auto" latinLnBrk="0" hangingPunct="1">
              <a:lnSpc>
                <a:spcPct val="90000"/>
              </a:lnSpc>
              <a:spcBef>
                <a:spcPts val="9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dirty="0"/>
              <a:t>Hojas internas </a:t>
            </a:r>
            <a:r>
              <a:rPr lang="es-ES_tradnl" dirty="0" err="1"/>
              <a:t>opci</a:t>
            </a:r>
            <a:r>
              <a:rPr lang="es-ES" dirty="0" err="1"/>
              <a:t>ón</a:t>
            </a:r>
            <a:r>
              <a:rPr lang="es-ES" dirty="0"/>
              <a:t> 3</a:t>
            </a:r>
            <a:endParaRPr lang="es-ES_tradnl" dirty="0"/>
          </a:p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1792357" y="1068388"/>
            <a:ext cx="7670621" cy="298450"/>
          </a:xfrm>
        </p:spPr>
        <p:txBody>
          <a:bodyPr/>
          <a:lstStyle>
            <a:lvl1pPr marL="0" marR="0" indent="0" algn="r" defTabSz="903378" rtl="0" eaLnBrk="1" fontAlgn="auto" latinLnBrk="0" hangingPunct="1">
              <a:lnSpc>
                <a:spcPct val="90000"/>
              </a:lnSpc>
              <a:spcBef>
                <a:spcPts val="9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45" b="0" i="0">
                <a:solidFill>
                  <a:srgbClr val="4C4C4C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l" defTabSz="903378" rtl="0" eaLnBrk="1" fontAlgn="auto" latinLnBrk="0" hangingPunct="1">
              <a:lnSpc>
                <a:spcPct val="90000"/>
              </a:lnSpc>
              <a:spcBef>
                <a:spcPts val="9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245" b="0" dirty="0"/>
              <a:t>SUBTÍTULO DE DIAPOSITIVA</a:t>
            </a:r>
            <a:endParaRPr lang="en-US" sz="1245" b="0" dirty="0"/>
          </a:p>
        </p:txBody>
      </p:sp>
    </p:spTree>
    <p:extLst>
      <p:ext uri="{BB962C8B-B14F-4D97-AF65-F5344CB8AC3E}">
        <p14:creationId xmlns:p14="http://schemas.microsoft.com/office/powerpoint/2010/main" val="20654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94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870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096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6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0AFEF-BA07-8C48-9101-C4F5A9B4E89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5716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92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0161588" cy="1016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7549002"/>
            <a:ext cx="10161588" cy="72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2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0161588" cy="7258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602437" y="324220"/>
            <a:ext cx="8767999" cy="85797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7549002"/>
            <a:ext cx="10161588" cy="72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16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46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747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7174475" y="1619674"/>
            <a:ext cx="2430025" cy="17457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2250" dirty="0">
              <a:solidFill>
                <a:prstClr val="black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68067" y="2657057"/>
            <a:ext cx="2430025" cy="17457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2250" dirty="0">
              <a:solidFill>
                <a:prstClr val="black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510144" y="2811314"/>
            <a:ext cx="1077885" cy="143725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599158" y="1773931"/>
            <a:ext cx="1077885" cy="143725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3922184" y="4795336"/>
            <a:ext cx="2430025" cy="17457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2250" dirty="0">
              <a:solidFill>
                <a:prstClr val="black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336336" y="4949592"/>
            <a:ext cx="1077885" cy="143725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2384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563272" y="2021617"/>
            <a:ext cx="7995647" cy="2940608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762172" rtl="0" eaLnBrk="1" fontAlgn="auto" latinLnBrk="0" hangingPunct="1">
              <a:lnSpc>
                <a:spcPct val="90000"/>
              </a:lnSpc>
              <a:spcBef>
                <a:spcPts val="83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762172" rtl="0" eaLnBrk="1" fontAlgn="auto" latinLnBrk="0" hangingPunct="1">
              <a:lnSpc>
                <a:spcPct val="90000"/>
              </a:lnSpc>
              <a:spcBef>
                <a:spcPts val="83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0" y="2021617"/>
            <a:ext cx="1563273" cy="265608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014097" y="4886549"/>
            <a:ext cx="1544822" cy="18564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309913" y="4886549"/>
            <a:ext cx="1544822" cy="18564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8258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11315" y="1992193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11315" y="3198873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315" y="4405554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11315" y="5612233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21128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7764389" y="3566699"/>
            <a:ext cx="1800281" cy="16003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764389" y="1970449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5964108" y="5163092"/>
            <a:ext cx="1800281" cy="16003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764389" y="5163092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5963929" y="3566699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5964108" y="1970449"/>
            <a:ext cx="1800281" cy="1600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163468" y="3566699"/>
            <a:ext cx="1800281" cy="16003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163070" y="5163092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363008" y="3566699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562547" y="3566699"/>
            <a:ext cx="1800281" cy="1600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68878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0723" y="1642969"/>
            <a:ext cx="1710267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80723" y="3468043"/>
            <a:ext cx="1710267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80723" y="5293078"/>
            <a:ext cx="1710267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64783" y="3468043"/>
            <a:ext cx="1410220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368" y="3468043"/>
            <a:ext cx="1410220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91518" y="1963036"/>
            <a:ext cx="1710267" cy="128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468043"/>
            <a:ext cx="5401785" cy="1723348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3691518" y="3237079"/>
            <a:ext cx="1710267" cy="120025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5480723" y="3237079"/>
            <a:ext cx="1710267" cy="120025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5480723" y="5071366"/>
            <a:ext cx="1710267" cy="120025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5480723" y="6893411"/>
            <a:ext cx="1710267" cy="120025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7266069" y="5071366"/>
            <a:ext cx="1410220" cy="120025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8751368" y="5071366"/>
            <a:ext cx="1410220" cy="120025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4832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17" y="1900107"/>
            <a:ext cx="8764370" cy="3170368"/>
          </a:xfrm>
        </p:spPr>
        <p:txBody>
          <a:bodyPr anchor="b"/>
          <a:lstStyle>
            <a:lvl1pPr>
              <a:defRPr sz="666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317" y="5100468"/>
            <a:ext cx="8764370" cy="1667222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08086" indent="0">
              <a:buNone/>
              <a:defRPr sz="2223">
                <a:solidFill>
                  <a:schemeClr val="tx1">
                    <a:tint val="75000"/>
                  </a:schemeClr>
                </a:solidFill>
              </a:defRPr>
            </a:lvl2pPr>
            <a:lvl3pPr marL="1016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2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4pPr>
            <a:lvl5pPr marL="203234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5pPr>
            <a:lvl6pPr marL="2540432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6pPr>
            <a:lvl7pPr marL="3048518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7pPr>
            <a:lvl8pPr marL="355660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8pPr>
            <a:lvl9pPr marL="4064691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6830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0161588" cy="7291989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6634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272715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445266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179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133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42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92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622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0161588" cy="1016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7549002"/>
            <a:ext cx="10161588" cy="72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61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0161588" cy="7258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602437" y="324220"/>
            <a:ext cx="8767999" cy="85797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7549002"/>
            <a:ext cx="10161588" cy="72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42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42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609" y="2028895"/>
            <a:ext cx="4318675" cy="483582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4304" y="2028895"/>
            <a:ext cx="4318675" cy="483582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66765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2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7174475" y="1619674"/>
            <a:ext cx="2430025" cy="17457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2250" dirty="0">
              <a:solidFill>
                <a:prstClr val="black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68067" y="2657057"/>
            <a:ext cx="2430025" cy="17457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2250" dirty="0">
              <a:solidFill>
                <a:prstClr val="black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510144" y="2811314"/>
            <a:ext cx="1077885" cy="143725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599158" y="1773931"/>
            <a:ext cx="1077885" cy="143725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3922184" y="4795336"/>
            <a:ext cx="2430025" cy="174576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2250" dirty="0">
              <a:solidFill>
                <a:prstClr val="black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336336" y="4949592"/>
            <a:ext cx="1077885" cy="143725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8715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563272" y="2021617"/>
            <a:ext cx="7995647" cy="2940608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762172" rtl="0" eaLnBrk="1" fontAlgn="auto" latinLnBrk="0" hangingPunct="1">
              <a:lnSpc>
                <a:spcPct val="90000"/>
              </a:lnSpc>
              <a:spcBef>
                <a:spcPts val="83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762172" rtl="0" eaLnBrk="1" fontAlgn="auto" latinLnBrk="0" hangingPunct="1">
              <a:lnSpc>
                <a:spcPct val="90000"/>
              </a:lnSpc>
              <a:spcBef>
                <a:spcPts val="83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0" y="2021617"/>
            <a:ext cx="1563273" cy="265608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014097" y="4886549"/>
            <a:ext cx="1544822" cy="18564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309913" y="4886549"/>
            <a:ext cx="1544822" cy="18564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77024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11315" y="1992193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11315" y="3198873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315" y="4405554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11315" y="5612233"/>
            <a:ext cx="1500234" cy="1120233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68960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7764389" y="3566699"/>
            <a:ext cx="1800281" cy="16003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764389" y="1970449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5964108" y="5163092"/>
            <a:ext cx="1800281" cy="16003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764389" y="5163092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5963929" y="3566699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5964108" y="1970449"/>
            <a:ext cx="1800281" cy="1600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163468" y="3566699"/>
            <a:ext cx="1800281" cy="16003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163070" y="5163092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363008" y="3566699"/>
            <a:ext cx="1800281" cy="16003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81076" indent="0">
              <a:buNone/>
              <a:defRPr sz="2334"/>
            </a:lvl2pPr>
            <a:lvl3pPr marL="762152" indent="0">
              <a:buNone/>
              <a:defRPr sz="2000"/>
            </a:lvl3pPr>
            <a:lvl4pPr marL="1143229" indent="0">
              <a:buNone/>
              <a:defRPr sz="1667"/>
            </a:lvl4pPr>
            <a:lvl5pPr marL="1524305" indent="0">
              <a:buNone/>
              <a:defRPr sz="1667"/>
            </a:lvl5pPr>
            <a:lvl6pPr marL="1905381" indent="0">
              <a:buNone/>
              <a:defRPr sz="1667"/>
            </a:lvl6pPr>
            <a:lvl7pPr marL="2286457" indent="0">
              <a:buNone/>
              <a:defRPr sz="1667"/>
            </a:lvl7pPr>
            <a:lvl8pPr marL="2667533" indent="0">
              <a:buNone/>
              <a:defRPr sz="1667"/>
            </a:lvl8pPr>
            <a:lvl9pPr marL="3048610" indent="0">
              <a:buNone/>
              <a:defRPr sz="1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562547" y="3566699"/>
            <a:ext cx="1800281" cy="1600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12" tIns="38106" rIns="76212" bIns="381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2057"/>
            <a:endParaRPr lang="ko-KR" altLang="en-US" sz="1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22962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0723" y="1642969"/>
            <a:ext cx="1710267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80723" y="3468043"/>
            <a:ext cx="1710267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80723" y="5293078"/>
            <a:ext cx="1710267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64783" y="3468043"/>
            <a:ext cx="1410220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368" y="3468043"/>
            <a:ext cx="1410220" cy="16003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91518" y="1963036"/>
            <a:ext cx="1710267" cy="128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468043"/>
            <a:ext cx="5401785" cy="1723348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3691518" y="3237079"/>
            <a:ext cx="1710267" cy="120025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5480723" y="3237079"/>
            <a:ext cx="1710267" cy="120025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5480723" y="5071366"/>
            <a:ext cx="1710267" cy="120025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5480723" y="6893411"/>
            <a:ext cx="1710267" cy="120025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7266069" y="5071366"/>
            <a:ext cx="1410220" cy="120025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8751368" y="5071366"/>
            <a:ext cx="1410220" cy="120025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57"/>
            <a:endParaRPr lang="ko-KR" altLang="en-US" sz="1500" dirty="0">
              <a:solidFill>
                <a:prstClr val="white"/>
              </a:solidFill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650" y="377311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51944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0161588" cy="7291989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76215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769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9650" y="272715"/>
            <a:ext cx="9645838" cy="804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501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30936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33" y="405781"/>
            <a:ext cx="8764370" cy="147315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934" y="1868348"/>
            <a:ext cx="4298827" cy="915649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086" indent="0">
              <a:buNone/>
              <a:defRPr sz="2223" b="1"/>
            </a:lvl2pPr>
            <a:lvl3pPr marL="1016173" indent="0">
              <a:buNone/>
              <a:defRPr sz="2000" b="1"/>
            </a:lvl3pPr>
            <a:lvl4pPr marL="1524259" indent="0">
              <a:buNone/>
              <a:defRPr sz="1778" b="1"/>
            </a:lvl4pPr>
            <a:lvl5pPr marL="2032345" indent="0">
              <a:buNone/>
              <a:defRPr sz="1778" b="1"/>
            </a:lvl5pPr>
            <a:lvl6pPr marL="2540432" indent="0">
              <a:buNone/>
              <a:defRPr sz="1778" b="1"/>
            </a:lvl6pPr>
            <a:lvl7pPr marL="3048518" indent="0">
              <a:buNone/>
              <a:defRPr sz="1778" b="1"/>
            </a:lvl7pPr>
            <a:lvl8pPr marL="3556605" indent="0">
              <a:buNone/>
              <a:defRPr sz="1778" b="1"/>
            </a:lvl8pPr>
            <a:lvl9pPr marL="4064691" indent="0">
              <a:buNone/>
              <a:defRPr sz="1778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934" y="2783997"/>
            <a:ext cx="4298827" cy="40948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4305" y="1868348"/>
            <a:ext cx="4319998" cy="915649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086" indent="0">
              <a:buNone/>
              <a:defRPr sz="2223" b="1"/>
            </a:lvl2pPr>
            <a:lvl3pPr marL="1016173" indent="0">
              <a:buNone/>
              <a:defRPr sz="2000" b="1"/>
            </a:lvl3pPr>
            <a:lvl4pPr marL="1524259" indent="0">
              <a:buNone/>
              <a:defRPr sz="1778" b="1"/>
            </a:lvl4pPr>
            <a:lvl5pPr marL="2032345" indent="0">
              <a:buNone/>
              <a:defRPr sz="1778" b="1"/>
            </a:lvl5pPr>
            <a:lvl6pPr marL="2540432" indent="0">
              <a:buNone/>
              <a:defRPr sz="1778" b="1"/>
            </a:lvl6pPr>
            <a:lvl7pPr marL="3048518" indent="0">
              <a:buNone/>
              <a:defRPr sz="1778" b="1"/>
            </a:lvl7pPr>
            <a:lvl8pPr marL="3556605" indent="0">
              <a:buNone/>
              <a:defRPr sz="1778" b="1"/>
            </a:lvl8pPr>
            <a:lvl9pPr marL="4064691" indent="0">
              <a:buNone/>
              <a:defRPr sz="1778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4305" y="2783997"/>
            <a:ext cx="4319998" cy="40948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2491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9983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33" y="508106"/>
            <a:ext cx="3277377" cy="1778371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98" y="1097369"/>
            <a:ext cx="5144304" cy="5416267"/>
          </a:xfrm>
        </p:spPr>
        <p:txBody>
          <a:bodyPr/>
          <a:lstStyle>
            <a:lvl1pPr>
              <a:defRPr sz="3556"/>
            </a:lvl1pPr>
            <a:lvl2pPr>
              <a:defRPr sz="3112"/>
            </a:lvl2pPr>
            <a:lvl3pPr>
              <a:defRPr sz="2667"/>
            </a:lvl3pPr>
            <a:lvl4pPr>
              <a:defRPr sz="2223"/>
            </a:lvl4pPr>
            <a:lvl5pPr>
              <a:defRPr sz="2223"/>
            </a:lvl5pPr>
            <a:lvl6pPr>
              <a:defRPr sz="2223"/>
            </a:lvl6pPr>
            <a:lvl7pPr>
              <a:defRPr sz="2223"/>
            </a:lvl7pPr>
            <a:lvl8pPr>
              <a:defRPr sz="2223"/>
            </a:lvl8pPr>
            <a:lvl9pPr>
              <a:defRPr sz="222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933" y="2286477"/>
            <a:ext cx="3277377" cy="4235980"/>
          </a:xfrm>
        </p:spPr>
        <p:txBody>
          <a:bodyPr/>
          <a:lstStyle>
            <a:lvl1pPr marL="0" indent="0">
              <a:buNone/>
              <a:defRPr sz="1778"/>
            </a:lvl1pPr>
            <a:lvl2pPr marL="508086" indent="0">
              <a:buNone/>
              <a:defRPr sz="1556"/>
            </a:lvl2pPr>
            <a:lvl3pPr marL="1016173" indent="0">
              <a:buNone/>
              <a:defRPr sz="1334"/>
            </a:lvl3pPr>
            <a:lvl4pPr marL="1524259" indent="0">
              <a:buNone/>
              <a:defRPr sz="1111"/>
            </a:lvl4pPr>
            <a:lvl5pPr marL="2032345" indent="0">
              <a:buNone/>
              <a:defRPr sz="1111"/>
            </a:lvl5pPr>
            <a:lvl6pPr marL="2540432" indent="0">
              <a:buNone/>
              <a:defRPr sz="1111"/>
            </a:lvl6pPr>
            <a:lvl7pPr marL="3048518" indent="0">
              <a:buNone/>
              <a:defRPr sz="1111"/>
            </a:lvl7pPr>
            <a:lvl8pPr marL="3556605" indent="0">
              <a:buNone/>
              <a:defRPr sz="1111"/>
            </a:lvl8pPr>
            <a:lvl9pPr marL="4064691" indent="0">
              <a:buNone/>
              <a:defRPr sz="111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9105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33" y="508106"/>
            <a:ext cx="3277377" cy="1778371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998" y="1097369"/>
            <a:ext cx="5144304" cy="5416267"/>
          </a:xfrm>
        </p:spPr>
        <p:txBody>
          <a:bodyPr anchor="t"/>
          <a:lstStyle>
            <a:lvl1pPr marL="0" indent="0">
              <a:buNone/>
              <a:defRPr sz="3556"/>
            </a:lvl1pPr>
            <a:lvl2pPr marL="508086" indent="0">
              <a:buNone/>
              <a:defRPr sz="3112"/>
            </a:lvl2pPr>
            <a:lvl3pPr marL="1016173" indent="0">
              <a:buNone/>
              <a:defRPr sz="2667"/>
            </a:lvl3pPr>
            <a:lvl4pPr marL="1524259" indent="0">
              <a:buNone/>
              <a:defRPr sz="2223"/>
            </a:lvl4pPr>
            <a:lvl5pPr marL="2032345" indent="0">
              <a:buNone/>
              <a:defRPr sz="2223"/>
            </a:lvl5pPr>
            <a:lvl6pPr marL="2540432" indent="0">
              <a:buNone/>
              <a:defRPr sz="2223"/>
            </a:lvl6pPr>
            <a:lvl7pPr marL="3048518" indent="0">
              <a:buNone/>
              <a:defRPr sz="2223"/>
            </a:lvl7pPr>
            <a:lvl8pPr marL="3556605" indent="0">
              <a:buNone/>
              <a:defRPr sz="2223"/>
            </a:lvl8pPr>
            <a:lvl9pPr marL="4064691" indent="0">
              <a:buNone/>
              <a:defRPr sz="2223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933" y="2286477"/>
            <a:ext cx="3277377" cy="4235980"/>
          </a:xfrm>
        </p:spPr>
        <p:txBody>
          <a:bodyPr/>
          <a:lstStyle>
            <a:lvl1pPr marL="0" indent="0">
              <a:buNone/>
              <a:defRPr sz="1778"/>
            </a:lvl1pPr>
            <a:lvl2pPr marL="508086" indent="0">
              <a:buNone/>
              <a:defRPr sz="1556"/>
            </a:lvl2pPr>
            <a:lvl3pPr marL="1016173" indent="0">
              <a:buNone/>
              <a:defRPr sz="1334"/>
            </a:lvl3pPr>
            <a:lvl4pPr marL="1524259" indent="0">
              <a:buNone/>
              <a:defRPr sz="1111"/>
            </a:lvl4pPr>
            <a:lvl5pPr marL="2032345" indent="0">
              <a:buNone/>
              <a:defRPr sz="1111"/>
            </a:lvl5pPr>
            <a:lvl6pPr marL="2540432" indent="0">
              <a:buNone/>
              <a:defRPr sz="1111"/>
            </a:lvl6pPr>
            <a:lvl7pPr marL="3048518" indent="0">
              <a:buNone/>
              <a:defRPr sz="1111"/>
            </a:lvl7pPr>
            <a:lvl8pPr marL="3556605" indent="0">
              <a:buNone/>
              <a:defRPr sz="1111"/>
            </a:lvl8pPr>
            <a:lvl9pPr marL="4064691" indent="0">
              <a:buNone/>
              <a:defRPr sz="111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8328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609" y="405781"/>
            <a:ext cx="8764370" cy="147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609" y="2028895"/>
            <a:ext cx="8764370" cy="483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609" y="7064085"/>
            <a:ext cx="2286357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6026" y="7064085"/>
            <a:ext cx="3429536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6622" y="7064085"/>
            <a:ext cx="2286357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DC63-9A4C-3740-ACB3-92AE3A799DE7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691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673" r:id="rId12"/>
    <p:sldLayoutId id="2147483684" r:id="rId13"/>
    <p:sldLayoutId id="2147483685" r:id="rId14"/>
    <p:sldLayoutId id="2147483743" r:id="rId15"/>
  </p:sldLayoutIdLst>
  <p:hf hdr="0" ftr="0" dt="0"/>
  <p:txStyles>
    <p:titleStyle>
      <a:lvl1pPr algn="l" defTabSz="1016173" rtl="0" eaLnBrk="1" latinLnBrk="0" hangingPunct="1">
        <a:lnSpc>
          <a:spcPct val="90000"/>
        </a:lnSpc>
        <a:spcBef>
          <a:spcPct val="0"/>
        </a:spcBef>
        <a:buNone/>
        <a:defRPr sz="4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043" indent="-254043" algn="l" defTabSz="1016173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2" kern="1200">
          <a:solidFill>
            <a:schemeClr val="tx1"/>
          </a:solidFill>
          <a:latin typeface="+mn-lt"/>
          <a:ea typeface="+mn-ea"/>
          <a:cs typeface="+mn-cs"/>
        </a:defRPr>
      </a:lvl1pPr>
      <a:lvl2pPr marL="762130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70216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3pPr>
      <a:lvl4pPr marL="1778302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389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475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561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48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734" indent="-254043" algn="l" defTabSz="1016173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86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173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259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345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432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518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605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691" algn="l" defTabSz="1016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0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hf hdr="0" ftr="0" dt="0"/>
  <p:txStyles>
    <p:titleStyle>
      <a:lvl1pPr algn="l" defTabSz="762172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42" indent="-190542" algn="l" defTabSz="762172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2334" kern="1200">
          <a:solidFill>
            <a:schemeClr val="tx1"/>
          </a:solidFill>
          <a:latin typeface="+mn-lt"/>
          <a:ea typeface="+mn-ea"/>
          <a:cs typeface="+mn-cs"/>
        </a:defRPr>
      </a:lvl1pPr>
      <a:lvl2pPr marL="571629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714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800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886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972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7058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142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9229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86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172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258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342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5429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514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600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8686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7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hf hdr="0" ftr="0" dt="0"/>
  <p:txStyles>
    <p:titleStyle>
      <a:lvl1pPr algn="l" defTabSz="762172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42" indent="-190542" algn="l" defTabSz="762172" rtl="0" eaLnBrk="1" latinLnBrk="0" hangingPunct="1">
        <a:lnSpc>
          <a:spcPct val="90000"/>
        </a:lnSpc>
        <a:spcBef>
          <a:spcPts val="834"/>
        </a:spcBef>
        <a:buFont typeface="Arial" panose="020B0604020202020204" pitchFamily="34" charset="0"/>
        <a:buChar char="•"/>
        <a:defRPr sz="2334" kern="1200">
          <a:solidFill>
            <a:schemeClr val="tx1"/>
          </a:solidFill>
          <a:latin typeface="+mn-lt"/>
          <a:ea typeface="+mn-ea"/>
          <a:cs typeface="+mn-cs"/>
        </a:defRPr>
      </a:lvl1pPr>
      <a:lvl2pPr marL="571629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714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800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886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972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7058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142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9229" indent="-190542" algn="l" defTabSz="76217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86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172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258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342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5429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514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600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8686" algn="l" defTabSz="76217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508828" y="-4729655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-585589" y="8229041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 rot="5400000">
            <a:off x="-2809950" y="-2211124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 rot="5400000">
            <a:off x="12512081" y="6076654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392" r="24553" b="9620"/>
          <a:stretch/>
        </p:blipFill>
        <p:spPr>
          <a:xfrm>
            <a:off x="0" y="-46893"/>
            <a:ext cx="10152185" cy="7668481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 rot="16200000">
            <a:off x="428872" y="-2091206"/>
            <a:ext cx="7680056" cy="11768681"/>
          </a:xfrm>
          <a:prstGeom prst="rect">
            <a:avLst/>
          </a:prstGeom>
          <a:gradFill>
            <a:gsLst>
              <a:gs pos="33000">
                <a:schemeClr val="tx1"/>
              </a:gs>
              <a:gs pos="5600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22" name="Rectángulo 21"/>
          <p:cNvSpPr/>
          <p:nvPr/>
        </p:nvSpPr>
        <p:spPr>
          <a:xfrm>
            <a:off x="-2255520" y="-38101"/>
            <a:ext cx="12447270" cy="7659689"/>
          </a:xfrm>
          <a:prstGeom prst="rect">
            <a:avLst/>
          </a:prstGeom>
          <a:gradFill flip="none" rotWithShape="1">
            <a:gsLst>
              <a:gs pos="70000">
                <a:srgbClr val="002060">
                  <a:alpha val="60000"/>
                </a:srgbClr>
              </a:gs>
              <a:gs pos="98000">
                <a:srgbClr val="002060"/>
              </a:gs>
              <a:gs pos="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7 CuadroTexto"/>
          <p:cNvSpPr txBox="1">
            <a:spLocks noChangeArrowheads="1"/>
          </p:cNvSpPr>
          <p:nvPr/>
        </p:nvSpPr>
        <p:spPr bwMode="auto">
          <a:xfrm>
            <a:off x="2687825" y="3291321"/>
            <a:ext cx="7061520" cy="89338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3100"/>
              </a:lnSpc>
              <a:spcBef>
                <a:spcPct val="0"/>
              </a:spcBef>
              <a:buNone/>
            </a:pPr>
            <a:r>
              <a:rPr lang="es-MX" altLang="es-MX" dirty="0">
                <a:solidFill>
                  <a:schemeClr val="bg1"/>
                </a:solidFill>
                <a:latin typeface="Tw Cen MT" panose="020B0602020104020603" pitchFamily="34" charset="0"/>
                <a:cs typeface="Helvetica" panose="020B0604020202020204" pitchFamily="34" charset="0"/>
              </a:rPr>
              <a:t>CONVENIO DE COOPERACIÓN INTERINSTITUCIONAL EMGIRS-EPMMOP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912" y="702973"/>
            <a:ext cx="4478427" cy="1473600"/>
          </a:xfrm>
          <a:prstGeom prst="rect">
            <a:avLst/>
          </a:prstGeom>
        </p:spPr>
      </p:pic>
      <p:sp>
        <p:nvSpPr>
          <p:cNvPr id="16" name="7 CuadroTexto"/>
          <p:cNvSpPr txBox="1">
            <a:spLocks noChangeArrowheads="1"/>
          </p:cNvSpPr>
          <p:nvPr/>
        </p:nvSpPr>
        <p:spPr bwMode="auto">
          <a:xfrm>
            <a:off x="2014836" y="6104790"/>
            <a:ext cx="7734509" cy="121084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52" tIns="36576" rIns="73152" bIns="36576" rtlCol="0" anchor="ctr">
            <a:spAutoFit/>
          </a:bodyPr>
          <a:lstStyle>
            <a:lvl1pPr algn="l" defTabSz="101617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2200"/>
              </a:lnSpc>
              <a:spcBef>
                <a:spcPct val="0"/>
              </a:spcBef>
              <a:buNone/>
            </a:pPr>
            <a:r>
              <a:rPr lang="es-EC" altLang="es-MX" sz="2400" dirty="0">
                <a:solidFill>
                  <a:schemeClr val="bg1"/>
                </a:solidFill>
                <a:latin typeface="Tw Cen MT" panose="020B0602020104020603" pitchFamily="34" charset="0"/>
                <a:cs typeface="Helvetica" panose="020B0604020202020204" pitchFamily="34" charset="0"/>
              </a:rPr>
              <a:t>Gabriela Dávila</a:t>
            </a:r>
          </a:p>
          <a:p>
            <a:pPr algn="r">
              <a:lnSpc>
                <a:spcPts val="2200"/>
              </a:lnSpc>
              <a:spcBef>
                <a:spcPct val="0"/>
              </a:spcBef>
              <a:buNone/>
            </a:pPr>
            <a:r>
              <a:rPr lang="es-EC" altLang="es-MX" sz="2400" dirty="0">
                <a:solidFill>
                  <a:schemeClr val="bg1"/>
                </a:solidFill>
                <a:latin typeface="Tw Cen MT" panose="020B0602020104020603" pitchFamily="34" charset="0"/>
                <a:cs typeface="Helvetica" panose="020B0604020202020204" pitchFamily="34" charset="0"/>
              </a:rPr>
              <a:t>Gerente General</a:t>
            </a:r>
          </a:p>
          <a:p>
            <a:pPr algn="r">
              <a:lnSpc>
                <a:spcPts val="2200"/>
              </a:lnSpc>
              <a:spcBef>
                <a:spcPct val="0"/>
              </a:spcBef>
              <a:buNone/>
            </a:pPr>
            <a:r>
              <a:rPr lang="es-EC" altLang="es-MX" sz="2400" dirty="0">
                <a:solidFill>
                  <a:schemeClr val="bg1"/>
                </a:solidFill>
                <a:latin typeface="Tw Cen MT" panose="020B0602020104020603" pitchFamily="34" charset="0"/>
                <a:cs typeface="Helvetica" panose="020B0604020202020204" pitchFamily="34" charset="0"/>
              </a:rPr>
              <a:t>EMGIRS EP</a:t>
            </a:r>
          </a:p>
          <a:p>
            <a:pPr algn="r">
              <a:lnSpc>
                <a:spcPts val="2200"/>
              </a:lnSpc>
              <a:spcBef>
                <a:spcPct val="0"/>
              </a:spcBef>
              <a:buNone/>
            </a:pPr>
            <a:r>
              <a:rPr lang="es-EC" altLang="es-MX" sz="2400" dirty="0">
                <a:solidFill>
                  <a:schemeClr val="bg1"/>
                </a:solidFill>
                <a:latin typeface="Tw Cen MT" panose="020B0602020104020603" pitchFamily="34" charset="0"/>
                <a:cs typeface="Helvetica" panose="020B0604020202020204" pitchFamily="34" charset="0"/>
              </a:rPr>
              <a:t>Quito, 18 de mayo de 2021</a:t>
            </a:r>
          </a:p>
        </p:txBody>
      </p:sp>
      <p:sp>
        <p:nvSpPr>
          <p:cNvPr id="15" name="7 CuadroTexto"/>
          <p:cNvSpPr txBox="1">
            <a:spLocks noChangeArrowheads="1"/>
          </p:cNvSpPr>
          <p:nvPr/>
        </p:nvSpPr>
        <p:spPr bwMode="auto">
          <a:xfrm>
            <a:off x="2687825" y="4193499"/>
            <a:ext cx="7061520" cy="5089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3100"/>
              </a:lnSpc>
              <a:spcBef>
                <a:spcPct val="0"/>
              </a:spcBef>
              <a:buNone/>
            </a:pPr>
            <a:r>
              <a:rPr lang="es-MX" altLang="es-MX" sz="3600" dirty="0">
                <a:solidFill>
                  <a:schemeClr val="bg1"/>
                </a:solidFill>
                <a:latin typeface="Tw Cen MT" panose="020B0602020104020603" pitchFamily="34" charset="0"/>
                <a:cs typeface="Helvetica" panose="020B0604020202020204" pitchFamily="34" charset="0"/>
              </a:rPr>
              <a:t>CONSTRUCCIÓN DEL CUBETO 10</a:t>
            </a:r>
          </a:p>
        </p:txBody>
      </p:sp>
    </p:spTree>
    <p:extLst>
      <p:ext uri="{BB962C8B-B14F-4D97-AF65-F5344CB8AC3E}">
        <p14:creationId xmlns:p14="http://schemas.microsoft.com/office/powerpoint/2010/main" val="427888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ector recto 40"/>
          <p:cNvCxnSpPr/>
          <p:nvPr/>
        </p:nvCxnSpPr>
        <p:spPr>
          <a:xfrm>
            <a:off x="4193607" y="3865341"/>
            <a:ext cx="226369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H="1">
            <a:off x="6459112" y="5317678"/>
            <a:ext cx="930275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>
            <a:off x="3697657" y="4700819"/>
            <a:ext cx="172878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6444598" y="3890741"/>
            <a:ext cx="0" cy="12745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V="1">
            <a:off x="8419448" y="4713519"/>
            <a:ext cx="0" cy="12745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6298151" y="4726219"/>
            <a:ext cx="210944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5"/>
          <p:cNvSpPr>
            <a:spLocks noChangeArrowheads="1"/>
          </p:cNvSpPr>
          <p:nvPr/>
        </p:nvSpPr>
        <p:spPr bwMode="auto">
          <a:xfrm>
            <a:off x="999724" y="691909"/>
            <a:ext cx="6494145" cy="5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3112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CUBETO 10 </a:t>
            </a:r>
            <a:endParaRPr lang="es-EC" altLang="es-EC" sz="3112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47" name="Rectángulo 25"/>
          <p:cNvSpPr>
            <a:spLocks noChangeArrowheads="1"/>
          </p:cNvSpPr>
          <p:nvPr/>
        </p:nvSpPr>
        <p:spPr bwMode="auto">
          <a:xfrm>
            <a:off x="998743" y="1058495"/>
            <a:ext cx="6494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endParaRPr lang="es-EC" altLang="es-EC" sz="2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5720" y="-81527"/>
            <a:ext cx="8846063" cy="89619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6438" y="6885889"/>
            <a:ext cx="8839966" cy="82912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150" y="308413"/>
            <a:ext cx="2160881" cy="711025"/>
          </a:xfrm>
          <a:prstGeom prst="rect">
            <a:avLst/>
          </a:prstGeom>
        </p:spPr>
      </p:pic>
      <p:sp>
        <p:nvSpPr>
          <p:cNvPr id="42" name="Marcador de contenido 2"/>
          <p:cNvSpPr txBox="1">
            <a:spLocks/>
          </p:cNvSpPr>
          <p:nvPr/>
        </p:nvSpPr>
        <p:spPr>
          <a:xfrm>
            <a:off x="1376686" y="1150081"/>
            <a:ext cx="60012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_tradnl"/>
            </a:defPPr>
            <a:lvl1pPr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s-EC" dirty="0"/>
              <a:t>EVOLUCION DE COSTOS DEL PROYECTO DESDE LA LICITACION HASTA EL CONVENIO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788287"/>
              </p:ext>
            </p:extLst>
          </p:nvPr>
        </p:nvGraphicFramePr>
        <p:xfrm>
          <a:off x="530000" y="2319831"/>
          <a:ext cx="9101589" cy="5013960"/>
        </p:xfrm>
        <a:graphic>
          <a:graphicData uri="http://schemas.openxmlformats.org/drawingml/2006/table">
            <a:tbl>
              <a:tblPr/>
              <a:tblGrid>
                <a:gridCol w="1403030">
                  <a:extLst>
                    <a:ext uri="{9D8B030D-6E8A-4147-A177-3AD203B41FA5}">
                      <a16:colId xmlns:a16="http://schemas.microsoft.com/office/drawing/2014/main" val="4080290906"/>
                    </a:ext>
                  </a:extLst>
                </a:gridCol>
                <a:gridCol w="720018">
                  <a:extLst>
                    <a:ext uri="{9D8B030D-6E8A-4147-A177-3AD203B41FA5}">
                      <a16:colId xmlns:a16="http://schemas.microsoft.com/office/drawing/2014/main" val="3023992746"/>
                    </a:ext>
                  </a:extLst>
                </a:gridCol>
                <a:gridCol w="1167678">
                  <a:extLst>
                    <a:ext uri="{9D8B030D-6E8A-4147-A177-3AD203B41FA5}">
                      <a16:colId xmlns:a16="http://schemas.microsoft.com/office/drawing/2014/main" val="3420475546"/>
                    </a:ext>
                  </a:extLst>
                </a:gridCol>
                <a:gridCol w="70767">
                  <a:extLst>
                    <a:ext uri="{9D8B030D-6E8A-4147-A177-3AD203B41FA5}">
                      <a16:colId xmlns:a16="http://schemas.microsoft.com/office/drawing/2014/main" val="1355373965"/>
                    </a:ext>
                  </a:extLst>
                </a:gridCol>
                <a:gridCol w="1218787">
                  <a:extLst>
                    <a:ext uri="{9D8B030D-6E8A-4147-A177-3AD203B41FA5}">
                      <a16:colId xmlns:a16="http://schemas.microsoft.com/office/drawing/2014/main" val="79979566"/>
                    </a:ext>
                  </a:extLst>
                </a:gridCol>
                <a:gridCol w="1167678">
                  <a:extLst>
                    <a:ext uri="{9D8B030D-6E8A-4147-A177-3AD203B41FA5}">
                      <a16:colId xmlns:a16="http://schemas.microsoft.com/office/drawing/2014/main" val="3368523790"/>
                    </a:ext>
                  </a:extLst>
                </a:gridCol>
                <a:gridCol w="70767">
                  <a:extLst>
                    <a:ext uri="{9D8B030D-6E8A-4147-A177-3AD203B41FA5}">
                      <a16:colId xmlns:a16="http://schemas.microsoft.com/office/drawing/2014/main" val="679755192"/>
                    </a:ext>
                  </a:extLst>
                </a:gridCol>
                <a:gridCol w="978961">
                  <a:extLst>
                    <a:ext uri="{9D8B030D-6E8A-4147-A177-3AD203B41FA5}">
                      <a16:colId xmlns:a16="http://schemas.microsoft.com/office/drawing/2014/main" val="222285909"/>
                    </a:ext>
                  </a:extLst>
                </a:gridCol>
                <a:gridCol w="1167678">
                  <a:extLst>
                    <a:ext uri="{9D8B030D-6E8A-4147-A177-3AD203B41FA5}">
                      <a16:colId xmlns:a16="http://schemas.microsoft.com/office/drawing/2014/main" val="1182856162"/>
                    </a:ext>
                  </a:extLst>
                </a:gridCol>
                <a:gridCol w="34077">
                  <a:extLst>
                    <a:ext uri="{9D8B030D-6E8A-4147-A177-3AD203B41FA5}">
                      <a16:colId xmlns:a16="http://schemas.microsoft.com/office/drawing/2014/main" val="2195591721"/>
                    </a:ext>
                  </a:extLst>
                </a:gridCol>
                <a:gridCol w="1102148">
                  <a:extLst>
                    <a:ext uri="{9D8B030D-6E8A-4147-A177-3AD203B41FA5}">
                      <a16:colId xmlns:a16="http://schemas.microsoft.com/office/drawing/2014/main" val="3441977722"/>
                    </a:ext>
                  </a:extLst>
                </a:gridCol>
              </a:tblGrid>
              <a:tr h="266700">
                <a:tc gridSpan="11">
                  <a:txBody>
                    <a:bodyPr/>
                    <a:lstStyle/>
                    <a:p>
                      <a:pPr algn="ctr" fontAlgn="b"/>
                      <a:endParaRPr lang="es-EC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98857"/>
                  </a:ext>
                </a:extLst>
              </a:tr>
              <a:tr h="228600">
                <a:tc gridSpan="1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4664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64499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$2.500.000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40499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$2.367.106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5939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726667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$2.000.000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24% ahorro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3877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41% ahorro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7943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$1.792.607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2765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2333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$1.500.000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22% ahorro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01847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$1.397.166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90933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48664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$1.000.000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657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74985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25980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$500.000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47605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15317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0898137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PRESUPUESTO LICO-002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PRESUPUESTO CONVENIO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1" i="0" u="none" strike="noStrike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EC" sz="11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PRESUPUESTO  EJECUTADO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948007"/>
                  </a:ext>
                </a:extLst>
              </a:tr>
            </a:tbl>
          </a:graphicData>
        </a:graphic>
      </p:graphicFrame>
      <p:sp>
        <p:nvSpPr>
          <p:cNvPr id="23" name="7 Rectángulo"/>
          <p:cNvSpPr/>
          <p:nvPr/>
        </p:nvSpPr>
        <p:spPr>
          <a:xfrm>
            <a:off x="783771" y="2229905"/>
            <a:ext cx="8847817" cy="75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77530">
              <a:lnSpc>
                <a:spcPts val="2734"/>
              </a:lnSpc>
            </a:pPr>
            <a:r>
              <a:rPr lang="es-EC" sz="18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generación del convenio interinstitucional generó un ahorro del 41% con respecto a la Licitación LICO-002</a:t>
            </a:r>
          </a:p>
        </p:txBody>
      </p:sp>
    </p:spTree>
    <p:extLst>
      <p:ext uri="{BB962C8B-B14F-4D97-AF65-F5344CB8AC3E}">
        <p14:creationId xmlns:p14="http://schemas.microsoft.com/office/powerpoint/2010/main" val="29532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71" y="2655339"/>
            <a:ext cx="6098275" cy="195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0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508828" y="-4729655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-585589" y="8229041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 rot="5400000">
            <a:off x="-2809950" y="-2211124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 rot="5400000">
            <a:off x="12512081" y="6076654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/>
          <a:stretch/>
        </p:blipFill>
        <p:spPr>
          <a:xfrm>
            <a:off x="-60961" y="0"/>
            <a:ext cx="10222549" cy="762158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758439" y="-38101"/>
            <a:ext cx="7458273" cy="7659689"/>
          </a:xfrm>
          <a:prstGeom prst="rect">
            <a:avLst/>
          </a:prstGeom>
          <a:gradFill flip="none" rotWithShape="1">
            <a:gsLst>
              <a:gs pos="70000">
                <a:srgbClr val="002060">
                  <a:alpha val="60000"/>
                </a:srgbClr>
              </a:gs>
              <a:gs pos="98000">
                <a:srgbClr val="002060"/>
              </a:gs>
              <a:gs pos="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8 CuadroTexto"/>
          <p:cNvSpPr txBox="1"/>
          <p:nvPr/>
        </p:nvSpPr>
        <p:spPr>
          <a:xfrm>
            <a:off x="4637284" y="1475571"/>
            <a:ext cx="5093263" cy="5834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903418">
              <a:lnSpc>
                <a:spcPts val="3645"/>
              </a:lnSpc>
              <a:defRPr/>
            </a:pPr>
            <a:r>
              <a:rPr lang="es-MX" sz="4400" dirty="0">
                <a:solidFill>
                  <a:schemeClr val="bg1"/>
                </a:solidFill>
                <a:latin typeface="Tw Cen MT" panose="020B0602020104020603" pitchFamily="34" charset="0"/>
                <a:cs typeface="Helvetica"/>
              </a:rPr>
              <a:t>CUBETO 10</a:t>
            </a:r>
            <a:endParaRPr lang="es-EC" sz="4400" dirty="0">
              <a:solidFill>
                <a:schemeClr val="bg1"/>
              </a:solidFill>
              <a:latin typeface="Tw Cen MT" panose="020B0602020104020603" pitchFamily="34" charset="0"/>
              <a:cs typeface="Helvetica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684"/>
          <a:stretch/>
        </p:blipFill>
        <p:spPr>
          <a:xfrm>
            <a:off x="7034329" y="6561214"/>
            <a:ext cx="2696219" cy="552851"/>
          </a:xfrm>
          <a:prstGeom prst="rect">
            <a:avLst/>
          </a:prstGeom>
        </p:spPr>
      </p:pic>
      <p:sp>
        <p:nvSpPr>
          <p:cNvPr id="20" name="8 CuadroTexto"/>
          <p:cNvSpPr txBox="1"/>
          <p:nvPr/>
        </p:nvSpPr>
        <p:spPr>
          <a:xfrm>
            <a:off x="1692125" y="1823288"/>
            <a:ext cx="8038422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defTabSz="903418">
              <a:lnSpc>
                <a:spcPts val="3645"/>
              </a:lnSpc>
              <a:defRPr/>
            </a:pPr>
            <a:r>
              <a:rPr lang="es-EC" sz="3557" dirty="0">
                <a:solidFill>
                  <a:schemeClr val="bg1"/>
                </a:solidFill>
                <a:latin typeface="Tw Cen MT" panose="020B0602020104020603" pitchFamily="34" charset="0"/>
                <a:cs typeface="Helvetica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106966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/>
          <a:srcRect r="48492"/>
          <a:stretch/>
        </p:blipFill>
        <p:spPr>
          <a:xfrm>
            <a:off x="3889284" y="-81527"/>
            <a:ext cx="7770551" cy="776008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/>
          <a:srcRect l="26696" t="25846" b="16682"/>
          <a:stretch/>
        </p:blipFill>
        <p:spPr>
          <a:xfrm>
            <a:off x="-58993" y="29497"/>
            <a:ext cx="7730654" cy="76101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172036" y="-354730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11"/>
          <p:cNvSpPr/>
          <p:nvPr/>
        </p:nvSpPr>
        <p:spPr>
          <a:xfrm>
            <a:off x="-439200" y="807718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Rectángulo 12"/>
          <p:cNvSpPr/>
          <p:nvPr/>
        </p:nvSpPr>
        <p:spPr>
          <a:xfrm rot="5400000">
            <a:off x="-2107499" y="-70572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Rectángulo 13"/>
          <p:cNvSpPr/>
          <p:nvPr/>
        </p:nvSpPr>
        <p:spPr>
          <a:xfrm rot="5400000">
            <a:off x="11924491" y="6462867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5720" y="-81527"/>
            <a:ext cx="8846063" cy="89619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6438" y="6902822"/>
            <a:ext cx="8839966" cy="82912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97" y="6660635"/>
            <a:ext cx="2160881" cy="711025"/>
          </a:xfrm>
          <a:prstGeom prst="rect">
            <a:avLst/>
          </a:prstGeom>
        </p:spPr>
      </p:pic>
      <p:sp>
        <p:nvSpPr>
          <p:cNvPr id="23" name="Rectángulo 25"/>
          <p:cNvSpPr>
            <a:spLocks noChangeArrowheads="1"/>
          </p:cNvSpPr>
          <p:nvPr/>
        </p:nvSpPr>
        <p:spPr bwMode="auto">
          <a:xfrm>
            <a:off x="44887" y="844160"/>
            <a:ext cx="6494145" cy="5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3112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CUBETO 10</a:t>
            </a:r>
            <a:endParaRPr lang="es-EC" altLang="es-EC" sz="3112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ectángulo 25"/>
          <p:cNvSpPr>
            <a:spLocks noChangeArrowheads="1"/>
          </p:cNvSpPr>
          <p:nvPr/>
        </p:nvSpPr>
        <p:spPr bwMode="auto">
          <a:xfrm>
            <a:off x="43906" y="1210746"/>
            <a:ext cx="6494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LICITACIONES PARA CONSTRUCCIÓN</a:t>
            </a:r>
            <a:endParaRPr lang="es-EC" altLang="es-EC" sz="2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4811" y="2556360"/>
            <a:ext cx="428413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77530">
              <a:lnSpc>
                <a:spcPts val="2734"/>
              </a:lnSpc>
              <a:defRPr/>
            </a:pPr>
            <a:endParaRPr lang="es-EC" sz="240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 algn="just" defTabSz="677530">
              <a:lnSpc>
                <a:spcPts val="2734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 fecha 01 de junio de 2020, se publicó No. LICO-EMGIRS-001-2020, “CONSTRUCCIÓN DEL CUBETO 10 PARA EL RELLENO SANITARIO” </a:t>
            </a:r>
          </a:p>
          <a:p>
            <a:pPr marL="457200" indent="-457200" algn="just" defTabSz="677530">
              <a:lnSpc>
                <a:spcPts val="2734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 fecha 06 de julio del 2020, se declaró desierto el proceso.</a:t>
            </a:r>
          </a:p>
          <a:p>
            <a:pPr marL="457200" indent="-457200" algn="just" defTabSz="677530">
              <a:lnSpc>
                <a:spcPts val="2734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 aplicación del literal b de artículo 33 de la LOSNCP al haber sido inhabilitadas todas las ofertas.</a:t>
            </a:r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>
          <a:xfrm>
            <a:off x="345997" y="1985459"/>
            <a:ext cx="4757891" cy="885198"/>
          </a:xfrm>
          <a:prstGeom prst="rect">
            <a:avLst/>
          </a:prstGeom>
        </p:spPr>
        <p:txBody>
          <a:bodyPr vert="horz" lIns="101616" tIns="50808" rIns="101616" bIns="50808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accent5"/>
              </a:buClr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PRIMERA LICITACIÓN LICO-EMGIRS-001-2020</a:t>
            </a:r>
            <a:endParaRPr lang="es-ES" sz="16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>
              <a:lnSpc>
                <a:spcPct val="150000"/>
              </a:lnSpc>
              <a:buClr>
                <a:schemeClr val="accent5"/>
              </a:buClr>
            </a:pPr>
            <a:endParaRPr lang="es-MX" sz="16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0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r="33003"/>
          <a:stretch/>
        </p:blipFill>
        <p:spPr>
          <a:xfrm>
            <a:off x="1915865" y="-29492"/>
            <a:ext cx="9244371" cy="7761442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/>
          <a:srcRect l="26696" t="25846" b="16682"/>
          <a:stretch/>
        </p:blipFill>
        <p:spPr>
          <a:xfrm>
            <a:off x="-58993" y="29497"/>
            <a:ext cx="7730654" cy="76101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172036" y="-354730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11"/>
          <p:cNvSpPr/>
          <p:nvPr/>
        </p:nvSpPr>
        <p:spPr>
          <a:xfrm>
            <a:off x="-439200" y="807718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Rectángulo 12"/>
          <p:cNvSpPr/>
          <p:nvPr/>
        </p:nvSpPr>
        <p:spPr>
          <a:xfrm rot="5400000">
            <a:off x="-2107499" y="-70572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Rectángulo 13"/>
          <p:cNvSpPr/>
          <p:nvPr/>
        </p:nvSpPr>
        <p:spPr>
          <a:xfrm rot="5400000">
            <a:off x="11924491" y="6462867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5720" y="-81527"/>
            <a:ext cx="8846063" cy="89619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6438" y="6902822"/>
            <a:ext cx="8839966" cy="82912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97" y="6660635"/>
            <a:ext cx="2160881" cy="711025"/>
          </a:xfrm>
          <a:prstGeom prst="rect">
            <a:avLst/>
          </a:prstGeom>
        </p:spPr>
      </p:pic>
      <p:sp>
        <p:nvSpPr>
          <p:cNvPr id="23" name="Rectángulo 25"/>
          <p:cNvSpPr>
            <a:spLocks noChangeArrowheads="1"/>
          </p:cNvSpPr>
          <p:nvPr/>
        </p:nvSpPr>
        <p:spPr bwMode="auto">
          <a:xfrm>
            <a:off x="44887" y="844160"/>
            <a:ext cx="6494145" cy="5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3112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CUBETO 10</a:t>
            </a:r>
            <a:endParaRPr lang="es-EC" altLang="es-EC" sz="3112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ectángulo 25"/>
          <p:cNvSpPr>
            <a:spLocks noChangeArrowheads="1"/>
          </p:cNvSpPr>
          <p:nvPr/>
        </p:nvSpPr>
        <p:spPr bwMode="auto">
          <a:xfrm>
            <a:off x="43906" y="1210746"/>
            <a:ext cx="6494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LICITACIONES PARA CONSTRUCCIÓN</a:t>
            </a:r>
            <a:endParaRPr lang="es-EC" altLang="es-EC" sz="2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4811" y="2556360"/>
            <a:ext cx="4284133" cy="3514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677530">
              <a:lnSpc>
                <a:spcPts val="2734"/>
              </a:lnSpc>
              <a:buFont typeface="Arial" panose="020B0604020202020204" pitchFamily="34" charset="0"/>
              <a:buChar char="•"/>
              <a:defRPr/>
            </a:pPr>
            <a:endParaRPr lang="es-EC" sz="160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 algn="just" defTabSz="677530">
              <a:lnSpc>
                <a:spcPts val="2734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 fecha 15 de julio de 2020, se publicó No. LICO-EMGIRS-002-2020, “CONSTRUCCIÓN DEL CUBETO 10 PARA EL RELLENO SANITARIO” </a:t>
            </a:r>
          </a:p>
          <a:p>
            <a:pPr marL="457200" indent="-457200" algn="just" defTabSz="677530">
              <a:lnSpc>
                <a:spcPts val="2734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 fecha 24 de agosto del 2020, se declaró desierto el proceso.</a:t>
            </a:r>
          </a:p>
          <a:p>
            <a:pPr marL="457200" indent="-457200" algn="just" defTabSz="677530">
              <a:lnSpc>
                <a:spcPts val="2734"/>
              </a:lnSpc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 aplicación del literal c de artículo 33 de la LOSNCP, por inconvenientes para los intereses de la institución.</a:t>
            </a:r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>
          <a:xfrm>
            <a:off x="345997" y="1985459"/>
            <a:ext cx="4757891" cy="885198"/>
          </a:xfrm>
          <a:prstGeom prst="rect">
            <a:avLst/>
          </a:prstGeom>
        </p:spPr>
        <p:txBody>
          <a:bodyPr vert="horz" lIns="101616" tIns="50808" rIns="101616" bIns="50808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accent5"/>
              </a:buClr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SEGUNDA LICITACIÓN LICO-EMGIRS-002-2020</a:t>
            </a:r>
            <a:endParaRPr lang="es-ES" sz="16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1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172036" y="-354730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11"/>
          <p:cNvSpPr/>
          <p:nvPr/>
        </p:nvSpPr>
        <p:spPr>
          <a:xfrm>
            <a:off x="-439200" y="807718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Rectángulo 12"/>
          <p:cNvSpPr/>
          <p:nvPr/>
        </p:nvSpPr>
        <p:spPr>
          <a:xfrm rot="5400000">
            <a:off x="-2107499" y="-70572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Rectángulo 13"/>
          <p:cNvSpPr/>
          <p:nvPr/>
        </p:nvSpPr>
        <p:spPr>
          <a:xfrm rot="5400000">
            <a:off x="11924491" y="6462867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684"/>
          <a:stretch/>
        </p:blipFill>
        <p:spPr>
          <a:xfrm>
            <a:off x="6545972" y="3405002"/>
            <a:ext cx="2022201" cy="41464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5720" y="-81527"/>
            <a:ext cx="8846063" cy="89619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6438" y="6885889"/>
            <a:ext cx="8839966" cy="82912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150" y="308413"/>
            <a:ext cx="2160881" cy="711025"/>
          </a:xfrm>
          <a:prstGeom prst="rect">
            <a:avLst/>
          </a:prstGeom>
        </p:spPr>
      </p:pic>
      <p:sp>
        <p:nvSpPr>
          <p:cNvPr id="23" name="Rectángulo 25"/>
          <p:cNvSpPr>
            <a:spLocks noChangeArrowheads="1"/>
          </p:cNvSpPr>
          <p:nvPr/>
        </p:nvSpPr>
        <p:spPr bwMode="auto">
          <a:xfrm>
            <a:off x="999724" y="691909"/>
            <a:ext cx="6494145" cy="5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3112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CUBETO 10</a:t>
            </a:r>
            <a:endParaRPr lang="es-EC" altLang="es-EC" sz="3112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ectángulo 25"/>
          <p:cNvSpPr>
            <a:spLocks noChangeArrowheads="1"/>
          </p:cNvSpPr>
          <p:nvPr/>
        </p:nvSpPr>
        <p:spPr bwMode="auto">
          <a:xfrm>
            <a:off x="998743" y="1058495"/>
            <a:ext cx="6494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LICITACIONES PARA CONSTRUCCIÓN</a:t>
            </a:r>
            <a:endParaRPr lang="es-EC" altLang="es-EC" sz="2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031399" y="2279460"/>
            <a:ext cx="7848191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77530">
              <a:lnSpc>
                <a:spcPts val="2734"/>
              </a:lnSpc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Los estudios para la licitación no contemplaron detalles técnicos como:</a:t>
            </a:r>
          </a:p>
        </p:txBody>
      </p:sp>
      <p:sp>
        <p:nvSpPr>
          <p:cNvPr id="27" name="Marcador de contenido 2"/>
          <p:cNvSpPr txBox="1">
            <a:spLocks/>
          </p:cNvSpPr>
          <p:nvPr/>
        </p:nvSpPr>
        <p:spPr>
          <a:xfrm>
            <a:off x="999724" y="1673309"/>
            <a:ext cx="7346971" cy="718468"/>
          </a:xfrm>
          <a:prstGeom prst="rect">
            <a:avLst/>
          </a:prstGeom>
        </p:spPr>
        <p:txBody>
          <a:bodyPr vert="horz" lIns="101616" tIns="50808" rIns="101616" bIns="50808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chemeClr val="accent5"/>
              </a:buClr>
            </a:pPr>
            <a:r>
              <a:rPr lang="es-ES" sz="16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SEGUNDA LICITACIÓN LICO-EMGIRS-002-2020</a:t>
            </a:r>
            <a:endParaRPr lang="es-MX" sz="16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752418" y="2863040"/>
            <a:ext cx="57803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677530">
              <a:lnSpc>
                <a:spcPts val="2734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Estudio geotécnico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detalles constructivos y ensayos SPT;</a:t>
            </a:r>
          </a:p>
          <a:p>
            <a:pPr marL="285750" indent="-285750" algn="just" defTabSz="677530">
              <a:lnSpc>
                <a:spcPts val="2734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Trabajos preliminares 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 la liberación del área (piscinas del lixiviados y tendido eléctrico);</a:t>
            </a:r>
          </a:p>
          <a:p>
            <a:pPr marL="285750" indent="-285750" algn="just" defTabSz="677530">
              <a:lnSpc>
                <a:spcPts val="2734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Vías de acceso 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 maquinaria;</a:t>
            </a:r>
          </a:p>
          <a:p>
            <a:pPr marL="285750" indent="-285750" algn="just" defTabSz="677530">
              <a:lnSpc>
                <a:spcPts val="2734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Protocolo para el peso 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vehículos y espacio de maniobras;</a:t>
            </a:r>
          </a:p>
          <a:p>
            <a:pPr marL="285750" indent="-285750" algn="just" defTabSz="677530">
              <a:lnSpc>
                <a:spcPts val="2734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Bombas para drenaje 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lixiviados;</a:t>
            </a:r>
          </a:p>
          <a:p>
            <a:pPr marL="285750" indent="-285750" algn="just" defTabSz="677530">
              <a:lnSpc>
                <a:spcPts val="2734"/>
              </a:lnSpc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Iluminación y señalización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031399" y="5907088"/>
            <a:ext cx="850133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77530">
              <a:lnSpc>
                <a:spcPts val="2734"/>
              </a:lnSpc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 aspectos mencionados sobrepasaban lo permitido en la normativa para considerar un contrato complementario, por lo que existía el riesgo de paralizar o rescindir el contrato.</a:t>
            </a:r>
          </a:p>
        </p:txBody>
      </p:sp>
      <p:cxnSp>
        <p:nvCxnSpPr>
          <p:cNvPr id="3" name="Conector recto 2"/>
          <p:cNvCxnSpPr/>
          <p:nvPr/>
        </p:nvCxnSpPr>
        <p:spPr>
          <a:xfrm>
            <a:off x="3412671" y="2997507"/>
            <a:ext cx="0" cy="2624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cono Linear Del Vector Del Concepto Del Problema Aislado En Backg  Transparente Ilustración del Vector - Ilustración de ordenador, error:  130085056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9750" y1="25030" x2="60500" y2="29290"/>
                        <a14:foregroundMark x1="57250" y1="30000" x2="51750" y2="37574"/>
                        <a14:foregroundMark x1="40750" y1="25976" x2="44000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0" y="2875944"/>
            <a:ext cx="2686081" cy="28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cto 19"/>
          <p:cNvCxnSpPr/>
          <p:nvPr/>
        </p:nvCxnSpPr>
        <p:spPr>
          <a:xfrm>
            <a:off x="3361869" y="2997507"/>
            <a:ext cx="0" cy="2624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8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508828" y="-4729655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-585589" y="8229041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 rot="5400000">
            <a:off x="-2809950" y="-2211124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 rot="5400000">
            <a:off x="12512081" y="6076654"/>
            <a:ext cx="449115" cy="39731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/>
          <a:stretch/>
        </p:blipFill>
        <p:spPr>
          <a:xfrm>
            <a:off x="-60961" y="0"/>
            <a:ext cx="10222549" cy="762158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758439" y="-38101"/>
            <a:ext cx="7458273" cy="7659689"/>
          </a:xfrm>
          <a:prstGeom prst="rect">
            <a:avLst/>
          </a:prstGeom>
          <a:gradFill flip="none" rotWithShape="1">
            <a:gsLst>
              <a:gs pos="70000">
                <a:srgbClr val="002060">
                  <a:alpha val="60000"/>
                </a:srgbClr>
              </a:gs>
              <a:gs pos="98000">
                <a:srgbClr val="002060"/>
              </a:gs>
              <a:gs pos="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8 CuadroTexto"/>
          <p:cNvSpPr txBox="1"/>
          <p:nvPr/>
        </p:nvSpPr>
        <p:spPr>
          <a:xfrm>
            <a:off x="4637284" y="1475571"/>
            <a:ext cx="5093263" cy="5834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903418">
              <a:lnSpc>
                <a:spcPts val="3645"/>
              </a:lnSpc>
              <a:defRPr/>
            </a:pPr>
            <a:r>
              <a:rPr lang="es-MX" sz="4400" dirty="0">
                <a:solidFill>
                  <a:schemeClr val="bg1"/>
                </a:solidFill>
                <a:latin typeface="Tw Cen MT" panose="020B0602020104020603" pitchFamily="34" charset="0"/>
                <a:cs typeface="Helvetica"/>
              </a:rPr>
              <a:t>CUBETO 10</a:t>
            </a:r>
            <a:endParaRPr lang="es-EC" sz="4400" dirty="0">
              <a:solidFill>
                <a:schemeClr val="bg1"/>
              </a:solidFill>
              <a:latin typeface="Tw Cen MT" panose="020B0602020104020603" pitchFamily="34" charset="0"/>
              <a:cs typeface="Helvetica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684"/>
          <a:stretch/>
        </p:blipFill>
        <p:spPr>
          <a:xfrm>
            <a:off x="7034329" y="6561214"/>
            <a:ext cx="2696219" cy="552851"/>
          </a:xfrm>
          <a:prstGeom prst="rect">
            <a:avLst/>
          </a:prstGeom>
        </p:spPr>
      </p:pic>
      <p:sp>
        <p:nvSpPr>
          <p:cNvPr id="20" name="8 CuadroTexto"/>
          <p:cNvSpPr txBox="1"/>
          <p:nvPr/>
        </p:nvSpPr>
        <p:spPr>
          <a:xfrm>
            <a:off x="1692125" y="1823288"/>
            <a:ext cx="8038422" cy="555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defTabSz="903418">
              <a:lnSpc>
                <a:spcPts val="3645"/>
              </a:lnSpc>
              <a:defRPr/>
            </a:pPr>
            <a:r>
              <a:rPr lang="es-EC" sz="3557" dirty="0">
                <a:solidFill>
                  <a:schemeClr val="bg1"/>
                </a:solidFill>
                <a:latin typeface="Tw Cen MT" panose="020B0602020104020603" pitchFamily="34" charset="0"/>
                <a:cs typeface="Helvetica"/>
              </a:rPr>
              <a:t>CONVENIO INTERINSTITUCIONAL</a:t>
            </a:r>
          </a:p>
        </p:txBody>
      </p:sp>
    </p:spTree>
    <p:extLst>
      <p:ext uri="{BB962C8B-B14F-4D97-AF65-F5344CB8AC3E}">
        <p14:creationId xmlns:p14="http://schemas.microsoft.com/office/powerpoint/2010/main" val="428508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20980" t="12156" r="35708" b="8450"/>
          <a:stretch/>
        </p:blipFill>
        <p:spPr>
          <a:xfrm>
            <a:off x="-1939078" y="0"/>
            <a:ext cx="7151688" cy="7606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11172036" y="-354730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11"/>
          <p:cNvSpPr/>
          <p:nvPr/>
        </p:nvSpPr>
        <p:spPr>
          <a:xfrm>
            <a:off x="-439200" y="807718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Rectángulo 12"/>
          <p:cNvSpPr/>
          <p:nvPr/>
        </p:nvSpPr>
        <p:spPr>
          <a:xfrm rot="5400000">
            <a:off x="-2107499" y="-70572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Rectángulo 13"/>
          <p:cNvSpPr/>
          <p:nvPr/>
        </p:nvSpPr>
        <p:spPr>
          <a:xfrm rot="5400000">
            <a:off x="11924491" y="6462867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562" y="6407724"/>
            <a:ext cx="2160881" cy="711025"/>
          </a:xfrm>
          <a:prstGeom prst="rect">
            <a:avLst/>
          </a:prstGeom>
        </p:spPr>
      </p:pic>
      <p:sp>
        <p:nvSpPr>
          <p:cNvPr id="23" name="Rectángulo 25"/>
          <p:cNvSpPr>
            <a:spLocks noChangeArrowheads="1"/>
          </p:cNvSpPr>
          <p:nvPr/>
        </p:nvSpPr>
        <p:spPr bwMode="auto">
          <a:xfrm>
            <a:off x="4397630" y="523783"/>
            <a:ext cx="6494145" cy="5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3112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CUBETO 10</a:t>
            </a:r>
            <a:endParaRPr lang="es-EC" altLang="es-EC" sz="3112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ectángulo 25"/>
          <p:cNvSpPr>
            <a:spLocks noChangeArrowheads="1"/>
          </p:cNvSpPr>
          <p:nvPr/>
        </p:nvSpPr>
        <p:spPr bwMode="auto">
          <a:xfrm>
            <a:off x="4460833" y="890369"/>
            <a:ext cx="64941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CONVENIO DE COOPERACIÓN INTERINSTITUCIONAL</a:t>
            </a:r>
            <a:endParaRPr lang="es-EC" altLang="es-EC" sz="24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805604" y="2087952"/>
            <a:ext cx="386780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77530">
              <a:lnSpc>
                <a:spcPts val="2734"/>
              </a:lnSpc>
              <a:defRPr/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 consideración a la declaración de desierto de los procesos de licitación mencionados, se decidió la implementación del “Convenio de Cooperación Interinstitucional entre la Empresa Metropolitana de Movilidad y Obras Publicas –EPMMOP y la Empresa Pública Metropolitana de Gestión  Integral de Residuos Solidos- EMGIRS, para la construcción del Cubeto N° 10”</a:t>
            </a:r>
          </a:p>
          <a:p>
            <a:pPr algn="just" defTabSz="677530">
              <a:lnSpc>
                <a:spcPts val="2734"/>
              </a:lnSpc>
              <a:defRPr/>
            </a:pPr>
            <a:endParaRPr lang="es-EC" sz="160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7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150" y="308413"/>
            <a:ext cx="2160881" cy="711025"/>
          </a:xfrm>
          <a:prstGeom prst="rect">
            <a:avLst/>
          </a:prstGeom>
        </p:spPr>
      </p:pic>
      <p:sp>
        <p:nvSpPr>
          <p:cNvPr id="66" name="7 Rectángulo"/>
          <p:cNvSpPr/>
          <p:nvPr/>
        </p:nvSpPr>
        <p:spPr>
          <a:xfrm>
            <a:off x="1510103" y="2265178"/>
            <a:ext cx="58442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Presupuesto referencial: 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USD $ 2,3 millones</a:t>
            </a:r>
          </a:p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Monto propuesto por EPMMOP: 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USD $ 1,8  millones</a:t>
            </a:r>
          </a:p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Monto ejecutado por EPMMOP: 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USD $ 1,4  millones</a:t>
            </a:r>
          </a:p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Fecha entrega anticipo a contratista: </a:t>
            </a:r>
            <a:r>
              <a:rPr lang="es-EC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08 de octubre de 2020 </a:t>
            </a:r>
          </a:p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Fecha de inicio de la construcción: </a:t>
            </a:r>
            <a:r>
              <a:rPr lang="es-ES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viernes 16 de octubre del 2020 </a:t>
            </a:r>
          </a:p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Ampliación de plazo: </a:t>
            </a:r>
            <a:r>
              <a:rPr lang="es-ES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 días más, total 115 días </a:t>
            </a:r>
          </a:p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Nueva fecha de término: </a:t>
            </a:r>
            <a:r>
              <a:rPr lang="es-ES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lunes 8 de febrero de 2021 </a:t>
            </a:r>
          </a:p>
          <a:p>
            <a:pPr marL="285750" indent="-285750" algn="just" defTabSz="6775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Fiscalizador: </a:t>
            </a:r>
            <a:r>
              <a:rPr lang="es-EC" sz="18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ing. Diego Quezada</a:t>
            </a:r>
          </a:p>
        </p:txBody>
      </p:sp>
      <p:sp>
        <p:nvSpPr>
          <p:cNvPr id="7" name="Rectángulo 25"/>
          <p:cNvSpPr>
            <a:spLocks noChangeArrowheads="1"/>
          </p:cNvSpPr>
          <p:nvPr/>
        </p:nvSpPr>
        <p:spPr bwMode="auto">
          <a:xfrm>
            <a:off x="1186152" y="1064480"/>
            <a:ext cx="6494145" cy="5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3112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CUBETO 10</a:t>
            </a:r>
            <a:endParaRPr lang="es-EC" altLang="es-EC" sz="3112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ángulo 25"/>
          <p:cNvSpPr>
            <a:spLocks noChangeArrowheads="1"/>
          </p:cNvSpPr>
          <p:nvPr/>
        </p:nvSpPr>
        <p:spPr bwMode="auto">
          <a:xfrm>
            <a:off x="1185171" y="1431066"/>
            <a:ext cx="64941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s-MX" altLang="es-EC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DATOS GENERALES DEL PROYECTO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5720" y="-81527"/>
            <a:ext cx="8846063" cy="8961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72" y="3035458"/>
            <a:ext cx="9137059" cy="43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1883" y="2050090"/>
            <a:ext cx="902286" cy="228010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88168" y="2050090"/>
            <a:ext cx="902286" cy="228010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94453" y="2050090"/>
            <a:ext cx="902286" cy="228010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00738" y="2050090"/>
            <a:ext cx="902286" cy="228010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172036" y="-354730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Rectángulo 11"/>
          <p:cNvSpPr/>
          <p:nvPr/>
        </p:nvSpPr>
        <p:spPr>
          <a:xfrm>
            <a:off x="-439200" y="807718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Rectángulo 12"/>
          <p:cNvSpPr/>
          <p:nvPr/>
        </p:nvSpPr>
        <p:spPr>
          <a:xfrm rot="5400000">
            <a:off x="-2107499" y="-705726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Rectángulo 13"/>
          <p:cNvSpPr/>
          <p:nvPr/>
        </p:nvSpPr>
        <p:spPr>
          <a:xfrm rot="5400000">
            <a:off x="11924491" y="6462867"/>
            <a:ext cx="336843" cy="29799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5720" y="-81527"/>
            <a:ext cx="8846063" cy="89619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6438" y="6902822"/>
            <a:ext cx="8839966" cy="829128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-45720" y="1717936"/>
            <a:ext cx="10207308" cy="724247"/>
          </a:xfrm>
          <a:prstGeom prst="rect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l" defTabSz="1088593" rtl="0" eaLnBrk="1" latinLnBrk="0" hangingPunct="1">
              <a:defRPr sz="133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4297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93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90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186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483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780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76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373" algn="l" defTabSz="1088593" rtl="0" eaLnBrk="1" latinLnBrk="0" hangingPunct="1">
              <a:defRPr sz="21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2" name="Rectángulo 21"/>
          <p:cNvSpPr/>
          <p:nvPr/>
        </p:nvSpPr>
        <p:spPr>
          <a:xfrm>
            <a:off x="-78168" y="1845315"/>
            <a:ext cx="10105092" cy="46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100"/>
              </a:lnSpc>
              <a:spcBef>
                <a:spcPct val="0"/>
              </a:spcBef>
              <a:buNone/>
            </a:pPr>
            <a:r>
              <a:rPr lang="es-419" altLang="es-MX" sz="2400" dirty="0">
                <a:solidFill>
                  <a:schemeClr val="bg1"/>
                </a:solidFill>
                <a:latin typeface="Tw Cen MT" panose="020B0602020104020603" pitchFamily="34" charset="0"/>
                <a:cs typeface="Helvetica" panose="020B0604020202020204" pitchFamily="34" charset="0"/>
              </a:rPr>
              <a:t>BENEFICIOS CONVENIO DE COOPERACIÓN INTERINSTITUCIONAL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03D144E-10F7-43C0-AB43-59F74F9F60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150" y="308413"/>
            <a:ext cx="2160881" cy="711025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207898" y="4581075"/>
            <a:ext cx="225025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77530">
              <a:lnSpc>
                <a:spcPts val="2734"/>
              </a:lnSpc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articulación de capacidades en ambas empresas permitieron </a:t>
            </a: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solventar problemáticas 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generadas durante la construcción.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2714183" y="4581075"/>
            <a:ext cx="225025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77530">
              <a:lnSpc>
                <a:spcPts val="2734"/>
              </a:lnSpc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Ahorro aproximado de USD $1 millón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presupuesto que se direccionará a otras necesidades técnicas de la empresa. </a:t>
            </a:r>
          </a:p>
          <a:p>
            <a:pPr algn="ctr" defTabSz="677530">
              <a:lnSpc>
                <a:spcPts val="2734"/>
              </a:lnSpc>
            </a:pPr>
            <a:endParaRPr lang="es-EC" sz="160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218527" y="4581075"/>
            <a:ext cx="2250256" cy="1793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77530">
              <a:lnSpc>
                <a:spcPts val="2734"/>
              </a:lnSpc>
            </a:pP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 generó un ahorro de USD $ 170.000  </a:t>
            </a:r>
          </a:p>
          <a:p>
            <a:pPr algn="ctr" defTabSz="677530">
              <a:lnSpc>
                <a:spcPts val="2734"/>
              </a:lnSpc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 la adiquisición de Geomembrana y Geotextil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7726753" y="4581075"/>
            <a:ext cx="225025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77530">
              <a:lnSpc>
                <a:spcPts val="2734"/>
              </a:lnSpc>
            </a:pP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Contar con un laboratorio de suelos para </a:t>
            </a:r>
            <a:r>
              <a:rPr lang="es-EC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control de calidad y resistencia </a:t>
            </a:r>
            <a:r>
              <a:rPr lang="es-EC" sz="16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materiales.</a:t>
            </a:r>
          </a:p>
        </p:txBody>
      </p:sp>
    </p:spTree>
    <p:extLst>
      <p:ext uri="{BB962C8B-B14F-4D97-AF65-F5344CB8AC3E}">
        <p14:creationId xmlns:p14="http://schemas.microsoft.com/office/powerpoint/2010/main" val="4160803403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presentaciones_gobierno 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2144</TotalTime>
  <Words>585</Words>
  <Application>Microsoft Macintosh PowerPoint</Application>
  <PresentationFormat>Personalizado</PresentationFormat>
  <Paragraphs>117</Paragraphs>
  <Slides>11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Helvetica Neue</vt:lpstr>
      <vt:lpstr>Tw Cen MT</vt:lpstr>
      <vt:lpstr>Wingdings</vt:lpstr>
      <vt:lpstr>Plantilla presentaciones_gobierno </vt:lpstr>
      <vt:lpstr>Contents Slide Master</vt:lpstr>
      <vt:lpstr>1_Contents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Rommy Torres</dc:creator>
  <cp:lastModifiedBy>Microsoft Office User</cp:lastModifiedBy>
  <cp:revision>2196</cp:revision>
  <cp:lastPrinted>2021-04-06T20:36:36Z</cp:lastPrinted>
  <dcterms:created xsi:type="dcterms:W3CDTF">2018-05-24T23:57:00Z</dcterms:created>
  <dcterms:modified xsi:type="dcterms:W3CDTF">2021-05-18T13:31:16Z</dcterms:modified>
</cp:coreProperties>
</file>