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7" r:id="rId5"/>
    <p:sldId id="760" r:id="rId6"/>
    <p:sldId id="759" r:id="rId7"/>
    <p:sldId id="764" r:id="rId8"/>
    <p:sldId id="761" r:id="rId9"/>
    <p:sldId id="752" r:id="rId10"/>
    <p:sldId id="755" r:id="rId11"/>
    <p:sldId id="714" r:id="rId12"/>
    <p:sldId id="748" r:id="rId13"/>
    <p:sldId id="751" r:id="rId14"/>
    <p:sldId id="762" r:id="rId15"/>
    <p:sldId id="754" r:id="rId16"/>
    <p:sldId id="757" r:id="rId17"/>
    <p:sldId id="758" r:id="rId18"/>
    <p:sldId id="763" r:id="rId19"/>
    <p:sldId id="296" r:id="rId2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D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7" autoAdjust="0"/>
    <p:restoredTop sz="95678"/>
  </p:normalViewPr>
  <p:slideViewPr>
    <p:cSldViewPr snapToGrid="0">
      <p:cViewPr varScale="1">
        <p:scale>
          <a:sx n="111" d="100"/>
          <a:sy n="111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etrodequito-my.sharepoint.com/personal/giulia_aulestia_metrodequito_gob_ec/Documents/Escritorio/PLANIFICACI&#211;N/2.%20SEGUIENTO%20Y%20EVALUACI&#211;N/INFORMES%20QUICENALES/30%20DE%20ABRIL%202021/INSUMOS/Cuadros%20de%20datos%20reporte%20quince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etrodequito-my.sharepoint.com/personal/giulia_aulestia_metrodequito_gob_ec/Documents/Escritorio/PLANIFICACI&#211;N/2.%20SEGUIENTO%20Y%20EVALUACI&#211;N/INFORMES%20QUICENALES/30%20DE%20ABRIL%202021/INSUMOS/Cuadros%20de%20datos%20reporte%20quince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C"/>
              <a:t>Avances instalación de sistemas</a:t>
            </a:r>
          </a:p>
        </c:rich>
      </c:tx>
      <c:layout>
        <c:manualLayout>
          <c:xMode val="edge"/>
          <c:yMode val="edge"/>
          <c:x val="0.21291365122241279"/>
          <c:y val="4.0227227271616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C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Hoja1!$C$4:$C$13</c:f>
              <c:strCache>
                <c:ptCount val="10"/>
                <c:pt idx="0">
                  <c:v>Señalización ferroviaria</c:v>
                </c:pt>
                <c:pt idx="1">
                  <c:v>Energía: subestaciones eléctricas</c:v>
                </c:pt>
                <c:pt idx="2">
                  <c:v>Energía: distribución de energía</c:v>
                </c:pt>
                <c:pt idx="3">
                  <c:v>Energía: electrificación</c:v>
                </c:pt>
                <c:pt idx="4">
                  <c:v>Ascensores y escaleras mecánicas</c:v>
                </c:pt>
                <c:pt idx="5">
                  <c:v>Protección contra incendios</c:v>
                </c:pt>
                <c:pt idx="6">
                  <c:v>Ventilación</c:v>
                </c:pt>
                <c:pt idx="7">
                  <c:v>Telecomunicaciones </c:v>
                </c:pt>
                <c:pt idx="8">
                  <c:v>Control de estaciones</c:v>
                </c:pt>
                <c:pt idx="9">
                  <c:v>Puesto de control central</c:v>
                </c:pt>
              </c:strCache>
            </c:strRef>
          </c:cat>
          <c:val>
            <c:numRef>
              <c:f>Hoja1!$D$4:$D$13</c:f>
              <c:numCache>
                <c:formatCode>0.00%</c:formatCode>
                <c:ptCount val="10"/>
                <c:pt idx="0" formatCode="0%">
                  <c:v>0.84</c:v>
                </c:pt>
                <c:pt idx="1">
                  <c:v>0.989819367589301</c:v>
                </c:pt>
                <c:pt idx="2">
                  <c:v>0.992760252666267</c:v>
                </c:pt>
                <c:pt idx="3">
                  <c:v>0.99767153025665778</c:v>
                </c:pt>
                <c:pt idx="4">
                  <c:v>0.99487737278036581</c:v>
                </c:pt>
                <c:pt idx="5">
                  <c:v>0.85657977414137665</c:v>
                </c:pt>
                <c:pt idx="6">
                  <c:v>0.90579489997222706</c:v>
                </c:pt>
                <c:pt idx="7">
                  <c:v>0.80269159724515893</c:v>
                </c:pt>
                <c:pt idx="8">
                  <c:v>0.7231581903410933</c:v>
                </c:pt>
                <c:pt idx="9">
                  <c:v>0.56828051077900676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2-48C8-A729-2912DFEDD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6495472"/>
        <c:axId val="464914480"/>
      </c:barChart>
      <c:catAx>
        <c:axId val="45649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464914480"/>
        <c:crosses val="autoZero"/>
        <c:auto val="1"/>
        <c:lblAlgn val="ctr"/>
        <c:lblOffset val="100"/>
        <c:noMultiLvlLbl val="0"/>
      </c:catAx>
      <c:valAx>
        <c:axId val="464914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456495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EC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C"/>
              <a:t>Avance Físico por Componente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C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C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Hoja2!$B$25:$B$28</c:f>
              <c:strCache>
                <c:ptCount val="4"/>
                <c:pt idx="0">
                  <c:v>Obra Civil</c:v>
                </c:pt>
                <c:pt idx="1">
                  <c:v>Instalaciones</c:v>
                </c:pt>
                <c:pt idx="2">
                  <c:v>Fiscalización y GT</c:v>
                </c:pt>
                <c:pt idx="3">
                  <c:v>Material Rodante</c:v>
                </c:pt>
              </c:strCache>
            </c:strRef>
          </c:cat>
          <c:val>
            <c:numRef>
              <c:f>Hoja2!$C$25:$C$28</c:f>
              <c:numCache>
                <c:formatCode>General</c:formatCode>
                <c:ptCount val="4"/>
                <c:pt idx="0">
                  <c:v>99.18</c:v>
                </c:pt>
                <c:pt idx="1">
                  <c:v>88.8</c:v>
                </c:pt>
                <c:pt idx="2">
                  <c:v>81.25</c:v>
                </c:pt>
                <c:pt idx="3">
                  <c:v>92.64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C9-45D3-9D0C-184247301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48989216"/>
        <c:axId val="645447840"/>
      </c:barChart>
      <c:catAx>
        <c:axId val="648989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645447840"/>
        <c:crosses val="autoZero"/>
        <c:auto val="1"/>
        <c:lblAlgn val="ctr"/>
        <c:lblOffset val="100"/>
        <c:noMultiLvlLbl val="0"/>
      </c:catAx>
      <c:valAx>
        <c:axId val="64544784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4898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EC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CF309-E94A-DA45-A461-397CD2A525CA}" type="datetimeFigureOut">
              <a:rPr lang="es-EC" smtClean="0"/>
              <a:t>18/5/21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1E447-1E98-4343-B32B-2DB398747C6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1970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292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7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367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092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140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5779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624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65102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055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207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791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D7A0-6A53-4C02-8ABD-6647AD761165}" type="datetimeFigureOut">
              <a:rPr lang="es-EC" smtClean="0"/>
              <a:t>18/5/21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39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D9A1F-A388-3A42-8690-5264F97635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A9D74E-0CF6-B144-BD53-58F12D3AAC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EF4A75B-9EC2-504E-BDA6-2EBCAACCC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" y="0"/>
            <a:ext cx="12188214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E2F9CD2-DFE4-374F-BF4A-EDAB5147A74B}"/>
              </a:ext>
            </a:extLst>
          </p:cNvPr>
          <p:cNvSpPr txBox="1"/>
          <p:nvPr/>
        </p:nvSpPr>
        <p:spPr>
          <a:xfrm>
            <a:off x="3061252" y="4632326"/>
            <a:ext cx="6738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</a:rPr>
              <a:t>R</a:t>
            </a:r>
            <a:r>
              <a:rPr lang="es-EC" sz="2400" b="1" dirty="0">
                <a:solidFill>
                  <a:schemeClr val="bg1"/>
                </a:solidFill>
              </a:rPr>
              <a:t>EPORTE QUINCENAL 04 DE MAYO</a:t>
            </a:r>
          </a:p>
          <a:p>
            <a:pPr algn="ctr"/>
            <a:r>
              <a:rPr lang="es-EC" sz="2400" b="1" dirty="0">
                <a:solidFill>
                  <a:schemeClr val="bg1"/>
                </a:solidFill>
              </a:rPr>
              <a:t>PERIODO 1  AL 15 DE MAYO 2021 </a:t>
            </a:r>
          </a:p>
        </p:txBody>
      </p:sp>
    </p:spTree>
    <p:extLst>
      <p:ext uri="{BB962C8B-B14F-4D97-AF65-F5344CB8AC3E}">
        <p14:creationId xmlns:p14="http://schemas.microsoft.com/office/powerpoint/2010/main" val="95239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432122" y="2723405"/>
            <a:ext cx="4448319" cy="11985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002060"/>
                </a:solidFill>
              </a:rPr>
              <a:t>Proceso de contratación del Sistema Integrado de Recaudo para el SIT.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SISTEMA INTEGRADO DE RECAUDO</a:t>
            </a:r>
          </a:p>
        </p:txBody>
      </p:sp>
      <p:sp>
        <p:nvSpPr>
          <p:cNvPr id="14" name="Rectángulo redondeado 20">
            <a:extLst>
              <a:ext uri="{FF2B5EF4-FFF2-40B4-BE49-F238E27FC236}">
                <a16:creationId xmlns:a16="http://schemas.microsoft.com/office/drawing/2014/main" id="{542E1BBD-CE19-4349-BAF8-0B087F61835E}"/>
              </a:ext>
            </a:extLst>
          </p:cNvPr>
          <p:cNvSpPr/>
          <p:nvPr/>
        </p:nvSpPr>
        <p:spPr>
          <a:xfrm>
            <a:off x="4941233" y="771161"/>
            <a:ext cx="6818646" cy="453365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</a:rPr>
              <a:t>Consultoría para elaboración de TDR no fue adjudicada debido al cambio en el objeto por la definición del medio de pago (</a:t>
            </a:r>
            <a:r>
              <a:rPr lang="es-EC" sz="1700" b="1" dirty="0">
                <a:solidFill>
                  <a:srgbClr val="002060"/>
                </a:solidFill>
              </a:rPr>
              <a:t>ruta critica</a:t>
            </a:r>
            <a:r>
              <a:rPr lang="es-EC" sz="1700" dirty="0">
                <a:solidFill>
                  <a:srgbClr val="002060"/>
                </a:solidFill>
              </a:rPr>
              <a:t>).</a:t>
            </a:r>
          </a:p>
          <a:p>
            <a:pPr marL="285750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misión de OMF identifica riesgos principales: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Medio de pago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Nuevas responsabilidades de la S. Movilidad</a:t>
            </a:r>
          </a:p>
          <a:p>
            <a:pPr marL="742950" lvl="1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Transferencia de riesgos desde la EPMTPQ.</a:t>
            </a:r>
          </a:p>
          <a:p>
            <a:pPr marL="285750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Inició evaluación integral del SIR (EPMTPQ, EPMMQ y Secretaría de Movilidad) para revisar el proyecto de manera integral con la empresa Tekia</a:t>
            </a:r>
            <a:r>
              <a:rPr lang="es-EC" sz="17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7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 finalizar la evaluación, se iniciará con el proceso de la consultoría para la definición de la especificaciones técnicas. </a:t>
            </a:r>
            <a:endParaRPr lang="es-EC" sz="1700" dirty="0">
              <a:solidFill>
                <a:srgbClr val="00206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288264F-3518-B542-A9A6-9333531E4D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55060" y="1157610"/>
            <a:ext cx="1054100" cy="1054100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3405881-5B9F-4471-ABB2-86D52E8EC034}"/>
              </a:ext>
            </a:extLst>
          </p:cNvPr>
          <p:cNvGrpSpPr/>
          <p:nvPr/>
        </p:nvGrpSpPr>
        <p:grpSpPr>
          <a:xfrm>
            <a:off x="1259734" y="4549393"/>
            <a:ext cx="10135096" cy="1552989"/>
            <a:chOff x="135568" y="4312980"/>
            <a:chExt cx="11484417" cy="1552989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DF18FD7B-D7C0-4973-B401-32D4FAD1AE1B}"/>
                </a:ext>
              </a:extLst>
            </p:cNvPr>
            <p:cNvSpPr txBox="1"/>
            <p:nvPr/>
          </p:nvSpPr>
          <p:spPr>
            <a:xfrm>
              <a:off x="888355" y="4312980"/>
              <a:ext cx="10731630" cy="15529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Nota: </a:t>
              </a:r>
              <a:r>
                <a:rPr lang="es-ES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roceso en análisis y sujeto a las decisiones que adopte el Directorio de la EPMMQ a partir de las mesas técnicas a ejecutarse.</a:t>
              </a:r>
              <a:endParaRPr lang="es-EC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2" name="Picture 2" descr="Icono Alerta, triángulo Gratis de Feather">
              <a:extLst>
                <a:ext uri="{FF2B5EF4-FFF2-40B4-BE49-F238E27FC236}">
                  <a16:creationId xmlns:a16="http://schemas.microsoft.com/office/drawing/2014/main" id="{D54B95FC-AC18-40C3-A8A8-4FF544025F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68" y="5068401"/>
              <a:ext cx="683902" cy="68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41968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477519" y="2272755"/>
            <a:ext cx="4322275" cy="141346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002060"/>
                </a:solidFill>
              </a:rPr>
              <a:t>Gestión de asignación de recursos para la </a:t>
            </a:r>
            <a:r>
              <a:rPr lang="es-ES" sz="2000" dirty="0" err="1">
                <a:solidFill>
                  <a:srgbClr val="002060"/>
                </a:solidFill>
              </a:rPr>
              <a:t>pre-operación</a:t>
            </a:r>
            <a:r>
              <a:rPr lang="es-ES" sz="20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GESTIÓN DE FINANCIAMIENTO</a:t>
            </a:r>
          </a:p>
        </p:txBody>
      </p:sp>
      <p:sp>
        <p:nvSpPr>
          <p:cNvPr id="14" name="Rectángulo redondeado 20">
            <a:extLst>
              <a:ext uri="{FF2B5EF4-FFF2-40B4-BE49-F238E27FC236}">
                <a16:creationId xmlns:a16="http://schemas.microsoft.com/office/drawing/2014/main" id="{542E1BBD-CE19-4349-BAF8-0B087F61835E}"/>
              </a:ext>
            </a:extLst>
          </p:cNvPr>
          <p:cNvSpPr/>
          <p:nvPr/>
        </p:nvSpPr>
        <p:spPr>
          <a:xfrm>
            <a:off x="4968379" y="960699"/>
            <a:ext cx="6941969" cy="418138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Secretaría General de Planificación ha solicitado se valore nuevamente, en función de la resolución del Directorio del 7 de mayo, el requerimiento presupuestario para la ejecución del cronograma valorado. </a:t>
            </a: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EPMMQ 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está trabajando con todas las áreas involucradas en la pre-operación y operación de la EPMMQ, a fin de analizar los rubros requeridos y contemplados en el cronograma valorado en función de la resolución del Directorio. </a:t>
            </a: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Determinación de plantillas mínimas, valoración de puestos y definición de perfiles.</a:t>
            </a:r>
            <a:endParaRPr lang="es-E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AD99247-4E8A-49A4-9E43-9A093CEA6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457" y="1181231"/>
            <a:ext cx="895288" cy="895288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C85E1EFA-C368-4431-802A-303458591EF2}"/>
              </a:ext>
            </a:extLst>
          </p:cNvPr>
          <p:cNvGrpSpPr/>
          <p:nvPr/>
        </p:nvGrpSpPr>
        <p:grpSpPr>
          <a:xfrm>
            <a:off x="891367" y="4463708"/>
            <a:ext cx="10242889" cy="1552989"/>
            <a:chOff x="135568" y="4315425"/>
            <a:chExt cx="11606561" cy="1552989"/>
          </a:xfrm>
        </p:grpSpPr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6BF7D361-9861-49CA-B235-28BD24D8A082}"/>
                </a:ext>
              </a:extLst>
            </p:cNvPr>
            <p:cNvSpPr txBox="1"/>
            <p:nvPr/>
          </p:nvSpPr>
          <p:spPr>
            <a:xfrm>
              <a:off x="1010499" y="4315425"/>
              <a:ext cx="10731630" cy="15529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Nota: </a:t>
              </a:r>
              <a:r>
                <a:rPr lang="es-ES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roceso en análisis y sujeto a las decisiones que adopte el Directorio de la EPMMQ a partir de las mesas técnicas a ejecutarse.</a:t>
              </a:r>
              <a:endParaRPr lang="es-EC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Picture 2" descr="Icono Alerta, triángulo Gratis de Feather">
              <a:extLst>
                <a:ext uri="{FF2B5EF4-FFF2-40B4-BE49-F238E27FC236}">
                  <a16:creationId xmlns:a16="http://schemas.microsoft.com/office/drawing/2014/main" id="{C9C7ED43-6B11-46BF-B04D-94A6B4167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68" y="5068401"/>
              <a:ext cx="683902" cy="68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4145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1135810" y="2715098"/>
            <a:ext cx="3884216" cy="229888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002060"/>
                </a:solidFill>
              </a:rPr>
              <a:t>Certificar bajo la norma ISO 37001  a los Procesos de Adquisición y Contratación de la EPMMQ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CERTIFICACIÓN NORMA ISO ANTI-SOBORNOS </a:t>
            </a:r>
          </a:p>
        </p:txBody>
      </p:sp>
      <p:sp>
        <p:nvSpPr>
          <p:cNvPr id="14" name="Rectángulo redondeado 20">
            <a:extLst>
              <a:ext uri="{FF2B5EF4-FFF2-40B4-BE49-F238E27FC236}">
                <a16:creationId xmlns:a16="http://schemas.microsoft.com/office/drawing/2014/main" id="{542E1BBD-CE19-4349-BAF8-0B087F61835E}"/>
              </a:ext>
            </a:extLst>
          </p:cNvPr>
          <p:cNvSpPr/>
          <p:nvPr/>
        </p:nvSpPr>
        <p:spPr>
          <a:xfrm>
            <a:off x="5424668" y="2370375"/>
            <a:ext cx="6045845" cy="13773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dirty="0">
                <a:solidFill>
                  <a:srgbClr val="002060"/>
                </a:solidFill>
              </a:rPr>
              <a:t>Se llevó a cabo la primera reunión de trabajo entre BID - Equipo consultor- Metro de Quito para definir </a:t>
            </a:r>
            <a:r>
              <a:rPr lang="es-ES" sz="2000" b="1" dirty="0">
                <a:solidFill>
                  <a:srgbClr val="002060"/>
                </a:solidFill>
              </a:rPr>
              <a:t>alcance de la implementación </a:t>
            </a:r>
            <a:r>
              <a:rPr lang="es-ES" sz="2000" dirty="0">
                <a:solidFill>
                  <a:srgbClr val="002060"/>
                </a:solidFill>
              </a:rPr>
              <a:t>de la certificación ISO 37001</a:t>
            </a:r>
            <a:endParaRPr lang="es-EC" sz="2000" dirty="0">
              <a:solidFill>
                <a:srgbClr val="002060"/>
              </a:solidFill>
            </a:endParaRPr>
          </a:p>
        </p:txBody>
      </p:sp>
      <p:sp>
        <p:nvSpPr>
          <p:cNvPr id="10" name="Rectángulo redondeado 20">
            <a:extLst>
              <a:ext uri="{FF2B5EF4-FFF2-40B4-BE49-F238E27FC236}">
                <a16:creationId xmlns:a16="http://schemas.microsoft.com/office/drawing/2014/main" id="{E80DA8D2-5C8A-4EE5-89C9-B0FAEDF4557E}"/>
              </a:ext>
            </a:extLst>
          </p:cNvPr>
          <p:cNvSpPr/>
          <p:nvPr/>
        </p:nvSpPr>
        <p:spPr>
          <a:xfrm>
            <a:off x="5424667" y="3969022"/>
            <a:ext cx="6045845" cy="11259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dirty="0">
                <a:solidFill>
                  <a:srgbClr val="002060"/>
                </a:solidFill>
              </a:rPr>
              <a:t>Se levantó entre equipo consultor y Metro de Quito el </a:t>
            </a:r>
            <a:r>
              <a:rPr lang="es-ES" sz="2000" b="1" dirty="0">
                <a:solidFill>
                  <a:srgbClr val="002060"/>
                </a:solidFill>
              </a:rPr>
              <a:t>diagnóstico situacional de la EPMMQ</a:t>
            </a:r>
            <a:endParaRPr lang="es-EC" sz="2000" b="1" dirty="0">
              <a:solidFill>
                <a:srgbClr val="00206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F1B0727-1F92-9347-8811-A85FBDF7591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01093" y="1273919"/>
            <a:ext cx="953649" cy="121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18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792449" y="1472173"/>
            <a:ext cx="4934680" cy="18423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Monetarias: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Implementación de las compensaciones, a las que hubiere lugar, de acuerdo con el régimen jurídico aplicable, en el área de influencia directa de las estaciones de la PLMQ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COMPENSACIÓN MONETARIA Y NO MONETARIAS</a:t>
            </a:r>
          </a:p>
        </p:txBody>
      </p:sp>
      <p:sp>
        <p:nvSpPr>
          <p:cNvPr id="14" name="Rectángulo redondeado 20">
            <a:extLst>
              <a:ext uri="{FF2B5EF4-FFF2-40B4-BE49-F238E27FC236}">
                <a16:creationId xmlns:a16="http://schemas.microsoft.com/office/drawing/2014/main" id="{542E1BBD-CE19-4349-BAF8-0B087F61835E}"/>
              </a:ext>
            </a:extLst>
          </p:cNvPr>
          <p:cNvSpPr/>
          <p:nvPr/>
        </p:nvSpPr>
        <p:spPr>
          <a:xfrm>
            <a:off x="6234486" y="1472172"/>
            <a:ext cx="5345211" cy="18423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800" b="0" i="0" u="none" strike="noStrike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La Secretaría de Planificación y la Secretaría de Movilidad aprobaron el traspaso de fondos para financiar e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 pago de las compensaciones monetarias. El siguiente paso es la ejecución del traspaso por parte de la Dirección Metropolitana Financiera.  </a:t>
            </a:r>
            <a:endParaRPr lang="es-EC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ángulo redondeado 1">
            <a:extLst>
              <a:ext uri="{FF2B5EF4-FFF2-40B4-BE49-F238E27FC236}">
                <a16:creationId xmlns:a16="http://schemas.microsoft.com/office/drawing/2014/main" id="{292F2FD7-5FE4-4167-A40C-FED944A4B80F}"/>
              </a:ext>
            </a:extLst>
          </p:cNvPr>
          <p:cNvSpPr/>
          <p:nvPr/>
        </p:nvSpPr>
        <p:spPr>
          <a:xfrm>
            <a:off x="3628660" y="3759201"/>
            <a:ext cx="4934680" cy="18423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No Monetarias: 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</a:rPr>
              <a:t>Se culminó con el programa #3 de capacitación y se elabora el informe para reporte a la Banca Multilateral. </a:t>
            </a:r>
          </a:p>
        </p:txBody>
      </p:sp>
    </p:spTree>
    <p:extLst>
      <p:ext uri="{BB962C8B-B14F-4D97-AF65-F5344CB8AC3E}">
        <p14:creationId xmlns:p14="http://schemas.microsoft.com/office/powerpoint/2010/main" val="110555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919253" y="2708486"/>
            <a:ext cx="4525697" cy="18774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600" dirty="0">
              <a:solidFill>
                <a:srgbClr val="002060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ACOMPAÑAMIENTO QUITO HONESTO Y VEEDURÍA CIUDADANA</a:t>
            </a:r>
          </a:p>
        </p:txBody>
      </p:sp>
      <p:sp>
        <p:nvSpPr>
          <p:cNvPr id="8" name="Rectángulo redondeado 1">
            <a:extLst>
              <a:ext uri="{FF2B5EF4-FFF2-40B4-BE49-F238E27FC236}">
                <a16:creationId xmlns:a16="http://schemas.microsoft.com/office/drawing/2014/main" id="{E68D7597-D46F-49B0-B176-BD6A2E704BAD}"/>
              </a:ext>
            </a:extLst>
          </p:cNvPr>
          <p:cNvSpPr/>
          <p:nvPr/>
        </p:nvSpPr>
        <p:spPr>
          <a:xfrm>
            <a:off x="5717895" y="2708485"/>
            <a:ext cx="6190338" cy="316157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400" spc="-5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L</a:t>
            </a:r>
            <a:r>
              <a:rPr lang="es-EC" sz="14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 EPMMQ ha atendido oportunamente todos los requerimientos de información realizados por la Veeduría Ciudadana. </a:t>
            </a:r>
            <a:endParaRPr lang="es-EC" sz="1400" spc="-5" dirty="0">
              <a:solidFill>
                <a:srgbClr val="002060"/>
              </a:solidFill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171450" indent="-1714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4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El 30 de abril la veeduría es</a:t>
            </a:r>
            <a:r>
              <a:rPr lang="es-EC" sz="1400" spc="-5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notificada para formar como observadores de la Comisión Técnica de la contratación del Estructurador Técnico. Accediendo durante la primera semana de mayo a la documentación e información del proceso.  </a:t>
            </a:r>
          </a:p>
          <a:p>
            <a:pPr marL="171450" indent="-171450"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C" sz="14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La EPMMQ gestionó una reunión de trabajo con los miembros de la Veeduría Ciudadana y los Organismos Multilaterales de Financiamiento donde los veedores pudieron despejar las dudas inherentes al proceso del Estructurador Técnico, entre otros. </a:t>
            </a:r>
            <a:endParaRPr lang="es-EC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Quito Honesto">
            <a:extLst>
              <a:ext uri="{FF2B5EF4-FFF2-40B4-BE49-F238E27FC236}">
                <a16:creationId xmlns:a16="http://schemas.microsoft.com/office/drawing/2014/main" id="{87F286A9-72D1-4C4C-8018-8FD51B557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74" y="1511269"/>
            <a:ext cx="2132149" cy="100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ota de Aclaración del CPCCS">
            <a:extLst>
              <a:ext uri="{FF2B5EF4-FFF2-40B4-BE49-F238E27FC236}">
                <a16:creationId xmlns:a16="http://schemas.microsoft.com/office/drawing/2014/main" id="{105AF0A8-7435-A746-8629-C48742E1C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275" y="987945"/>
            <a:ext cx="2824323" cy="205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41B11F7-5C52-42AD-9906-D4103059D8CD}"/>
              </a:ext>
            </a:extLst>
          </p:cNvPr>
          <p:cNvSpPr txBox="1"/>
          <p:nvPr/>
        </p:nvSpPr>
        <p:spPr>
          <a:xfrm>
            <a:off x="1105105" y="2853628"/>
            <a:ext cx="404948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solicitó a Quito Honesto la aclaración respecto de Protocolo emitido por dicho organismo en cumplimiento de lo dispuesto por el Directorio de la EPMMQ. Las aclaraciones fueron realizadas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 realiza continuo seguimiento a las solicitudes de la veeduría ciudadana. </a:t>
            </a:r>
            <a:endParaRPr lang="es-ES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33730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PRINCIPALES CONCLUSIONES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E2C9092-3FA6-44C3-BAB6-C1E3FB26D4C1}"/>
              </a:ext>
            </a:extLst>
          </p:cNvPr>
          <p:cNvSpPr txBox="1"/>
          <p:nvPr/>
        </p:nvSpPr>
        <p:spPr>
          <a:xfrm>
            <a:off x="709748" y="779075"/>
            <a:ext cx="11482252" cy="5299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822325" lvl="0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S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La falta de definición del modelo de operación </a:t>
            </a:r>
            <a:r>
              <a:rPr lang="es-ES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afecta directamente actividades como:</a:t>
            </a:r>
            <a:r>
              <a:rPr lang="es-EC" dirty="0">
                <a:solidFill>
                  <a:srgbClr val="002060"/>
                </a:solidFill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Interfase entre la construcción de la obra civil, equipos e instalaciones con la pre operación de la PLMQ.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Continuidad en las actividades de la Pre operación y operación comercial del PLMQ.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Contratación de los servicios de mantenimiento de la PLMQ.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Asistencia Técnica especializada para la operación &amp; mantenimiento de la PLMQ.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Estructuración técnica para la operación y mantenimiento.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Sistema Integrado de Recaudo.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Contratación y capacitación de Personal (Pruebas en línea, desarrollo y recepción de obras). </a:t>
            </a:r>
          </a:p>
          <a:p>
            <a:pPr marL="800100" marR="822325" lvl="1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sz="1600" dirty="0">
                <a:solidFill>
                  <a:srgbClr val="002060"/>
                </a:solidFill>
              </a:rPr>
              <a:t>Capacitación de Personal.</a:t>
            </a:r>
            <a:endParaRPr lang="es-EC" sz="1600" dirty="0">
              <a:solidFill>
                <a:srgbClr val="002060"/>
              </a:solidFill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marR="822325" lvl="0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endParaRPr lang="es-EC" dirty="0">
              <a:solidFill>
                <a:srgbClr val="002060"/>
              </a:solidFill>
            </a:endParaRPr>
          </a:p>
          <a:p>
            <a:pPr marL="342900" marR="822325" lvl="0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dirty="0">
                <a:solidFill>
                  <a:srgbClr val="002060"/>
                </a:solidFill>
              </a:rPr>
              <a:t>Las mesas de trabajo con la Comisión Técnica se llevarán adelante el día miércoles y jueves, 19 y 20 de mayo de 2021, a fin de que el Directorio pueda ratificar o rectificar el modelo de operación adoptado por el Directorio de la EPMMQ en la sesión ordinaria de 02 de marzo de 2021.</a:t>
            </a:r>
          </a:p>
          <a:p>
            <a:pPr marL="342900" marR="822325" lvl="0" indent="-342900" algn="just">
              <a:lnSpc>
                <a:spcPct val="112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672465" algn="l"/>
              </a:tabLst>
            </a:pPr>
            <a:r>
              <a:rPr lang="es-EC" dirty="0">
                <a:solidFill>
                  <a:srgbClr val="002060"/>
                </a:solidFill>
              </a:rPr>
              <a:t>La EPMMQ deberá cuantificar el impacto en cronograma y costos de las actividades contempladas en l ahoja de ruta para la O&amp;M. </a:t>
            </a:r>
            <a:endParaRPr lang="es-ES" dirty="0">
              <a:solidFill>
                <a:srgbClr val="002060"/>
              </a:solidFill>
              <a:latin typeface="Calibri" panose="020F0502020204030204" pitchFamily="34" charset="0"/>
              <a:ea typeface="Yu Mincho" panose="02020400000000000000" pitchFamily="18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9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D9A1F-A388-3A42-8690-5264F97635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A9D74E-0CF6-B144-BD53-58F12D3AAC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EF4A75B-9EC2-504E-BDA6-2EBCAACCC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" y="0"/>
            <a:ext cx="12188214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58AECD1-DDDD-324A-89B2-B7730AC7BEE9}"/>
              </a:ext>
            </a:extLst>
          </p:cNvPr>
          <p:cNvSpPr txBox="1"/>
          <p:nvPr/>
        </p:nvSpPr>
        <p:spPr>
          <a:xfrm>
            <a:off x="3061252" y="4632326"/>
            <a:ext cx="673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>
                <a:solidFill>
                  <a:schemeClr val="bg1"/>
                </a:solidFill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15817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E1DBE6-4D08-4961-BEC4-56072DC1D7C7}"/>
              </a:ext>
            </a:extLst>
          </p:cNvPr>
          <p:cNvSpPr/>
          <p:nvPr/>
        </p:nvSpPr>
        <p:spPr>
          <a:xfrm>
            <a:off x="345116" y="508379"/>
            <a:ext cx="109760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CREACIÓN COMISIÓN TÉCNICA - RESOLUCIÓN DIRECTORIO EPMMQ </a:t>
            </a:r>
          </a:p>
          <a:p>
            <a:endParaRPr lang="es-ES" sz="2800" b="1" dirty="0">
              <a:solidFill>
                <a:srgbClr val="C00000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redondeado 1">
            <a:extLst>
              <a:ext uri="{FF2B5EF4-FFF2-40B4-BE49-F238E27FC236}">
                <a16:creationId xmlns:a16="http://schemas.microsoft.com/office/drawing/2014/main" id="{865CB90C-9D8A-4615-B5F8-1A46083510B4}"/>
              </a:ext>
            </a:extLst>
          </p:cNvPr>
          <p:cNvSpPr/>
          <p:nvPr/>
        </p:nvSpPr>
        <p:spPr>
          <a:xfrm>
            <a:off x="345116" y="1462485"/>
            <a:ext cx="11377570" cy="18478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C" sz="1600" spc="-5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El 7 de mayo de 2021 el Directorio de la EPMMQ dispuso</a:t>
            </a:r>
            <a:r>
              <a:rPr lang="es-EC" sz="1600" spc="-3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s-EC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“Crear una Comisión Técnica con los representantes de la Veedurías Ciudadanas aprobadas por el CPCCS, la Gerencia Jurídica, la Gerencia de Operaciones y miembros del Directorio de la EPMMQ </a:t>
            </a:r>
            <a:r>
              <a:rPr lang="es-EC" sz="1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para analizar el informe de la Veeduría con el fin de ratificar o rectificar el modelo de operación </a:t>
            </a:r>
            <a:r>
              <a:rPr lang="es-EC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(…)”</a:t>
            </a:r>
          </a:p>
        </p:txBody>
      </p:sp>
      <p:sp>
        <p:nvSpPr>
          <p:cNvPr id="20" name="Rectángulo redondeado 1">
            <a:extLst>
              <a:ext uri="{FF2B5EF4-FFF2-40B4-BE49-F238E27FC236}">
                <a16:creationId xmlns:a16="http://schemas.microsoft.com/office/drawing/2014/main" id="{2F1D9095-0B55-41AF-BA42-868587D5A51C}"/>
              </a:ext>
            </a:extLst>
          </p:cNvPr>
          <p:cNvSpPr/>
          <p:nvPr/>
        </p:nvSpPr>
        <p:spPr>
          <a:xfrm>
            <a:off x="345116" y="3429000"/>
            <a:ext cx="3723904" cy="23699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1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 de mayo de 2021: </a:t>
            </a:r>
            <a:r>
              <a:rPr lang="es-EC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 EPMMQ solicitó al CPCCS las veedurías debidamente registradas y acreditadas con este fin. </a:t>
            </a:r>
          </a:p>
          <a:p>
            <a:pPr algn="just"/>
            <a:r>
              <a:rPr lang="es-EC" sz="1400" b="1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11</a:t>
            </a:r>
            <a:r>
              <a:rPr lang="es-EC" sz="1600" b="1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 de mayo de 2021: </a:t>
            </a:r>
            <a:r>
              <a:rPr lang="es-EC" sz="1600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Propuesta de “METODOLOGÍA PARA LLEVAR A CABO LAS MESAS DE TRABAJO DE LA COMISIÓN TÉCNICA”. </a:t>
            </a:r>
          </a:p>
          <a:p>
            <a:pPr algn="just"/>
            <a:endParaRPr lang="es-EC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  <p:sp>
        <p:nvSpPr>
          <p:cNvPr id="24" name="Rectángulo redondeado 1">
            <a:extLst>
              <a:ext uri="{FF2B5EF4-FFF2-40B4-BE49-F238E27FC236}">
                <a16:creationId xmlns:a16="http://schemas.microsoft.com/office/drawing/2014/main" id="{080DFCC3-C6D4-431B-A96B-7337D598A5A3}"/>
              </a:ext>
            </a:extLst>
          </p:cNvPr>
          <p:cNvSpPr/>
          <p:nvPr/>
        </p:nvSpPr>
        <p:spPr>
          <a:xfrm>
            <a:off x="4171950" y="3429000"/>
            <a:ext cx="3723903" cy="23699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1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12 de mayo de 2021: </a:t>
            </a:r>
            <a:r>
              <a:rPr lang="es-EC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El CPCCS certifica 3 veedurías que pueden participar: </a:t>
            </a:r>
          </a:p>
          <a:p>
            <a:pPr algn="just"/>
            <a:endParaRPr lang="es-EC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s-EC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Determinar la estructuración tarifaria del SITP.</a:t>
            </a:r>
          </a:p>
          <a:p>
            <a:pPr marL="342900" indent="-342900" algn="just">
              <a:buAutoNum type="arabicPeriod"/>
            </a:pPr>
            <a:r>
              <a:rPr lang="es-EC" sz="1400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Vigilar el proceso de selección del Metro de Quito. </a:t>
            </a:r>
          </a:p>
          <a:p>
            <a:pPr marL="342900" indent="-342900" algn="just">
              <a:buAutoNum type="arabicPeriod"/>
            </a:pPr>
            <a:r>
              <a:rPr lang="es-EC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Vigilar el </a:t>
            </a:r>
            <a:r>
              <a:rPr lang="es-EC" sz="1400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cumplimiento de la Ordenanza 017-2020 DMQ. </a:t>
            </a:r>
            <a:endParaRPr lang="es-EC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Arial" panose="020B0604020202020204" pitchFamily="34" charset="0"/>
            </a:endParaRPr>
          </a:p>
        </p:txBody>
      </p:sp>
      <p:sp>
        <p:nvSpPr>
          <p:cNvPr id="7" name="Rectángulo redondeado 1">
            <a:extLst>
              <a:ext uri="{FF2B5EF4-FFF2-40B4-BE49-F238E27FC236}">
                <a16:creationId xmlns:a16="http://schemas.microsoft.com/office/drawing/2014/main" id="{B27E5EF1-C8AB-E145-AF64-37F0F21E3E8D}"/>
              </a:ext>
            </a:extLst>
          </p:cNvPr>
          <p:cNvSpPr/>
          <p:nvPr/>
        </p:nvSpPr>
        <p:spPr>
          <a:xfrm>
            <a:off x="7998783" y="3429000"/>
            <a:ext cx="3723903" cy="23699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1600" b="1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17 de mayo de 2021</a:t>
            </a:r>
            <a:r>
              <a:rPr lang="es-EC" sz="1600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: Metolodología aprobada por parte del presidente del Directorio de la EPMMQ  y convocatorias enviadas.</a:t>
            </a:r>
          </a:p>
          <a:p>
            <a:pPr algn="just"/>
            <a:endParaRPr lang="es-EC" sz="1600" dirty="0">
              <a:solidFill>
                <a:srgbClr val="002060"/>
              </a:solidFill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algn="just"/>
            <a:r>
              <a:rPr lang="es-EC" sz="1600" b="1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19 y 20 de mayo de 2021: </a:t>
            </a:r>
            <a:r>
              <a:rPr lang="es-EC" sz="1600" dirty="0">
                <a:solidFill>
                  <a:srgbClr val="00206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Mesas de trabajo </a:t>
            </a:r>
          </a:p>
        </p:txBody>
      </p:sp>
    </p:spTree>
    <p:extLst>
      <p:ext uri="{BB962C8B-B14F-4D97-AF65-F5344CB8AC3E}">
        <p14:creationId xmlns:p14="http://schemas.microsoft.com/office/powerpoint/2010/main" val="133068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E1DBE6-4D08-4961-BEC4-56072DC1D7C7}"/>
              </a:ext>
            </a:extLst>
          </p:cNvPr>
          <p:cNvSpPr/>
          <p:nvPr/>
        </p:nvSpPr>
        <p:spPr>
          <a:xfrm>
            <a:off x="221129" y="140486"/>
            <a:ext cx="94792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PORCENTAJES DE AVANCES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A9A22B29-6A38-459D-91C9-38077194242D}"/>
              </a:ext>
            </a:extLst>
          </p:cNvPr>
          <p:cNvGrpSpPr/>
          <p:nvPr/>
        </p:nvGrpSpPr>
        <p:grpSpPr>
          <a:xfrm>
            <a:off x="724537" y="1114547"/>
            <a:ext cx="10373329" cy="4628906"/>
            <a:chOff x="-2542220" y="768055"/>
            <a:chExt cx="8126518" cy="4433534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C433712D-5182-4542-80ED-AC00092DAE60}"/>
                </a:ext>
              </a:extLst>
            </p:cNvPr>
            <p:cNvGrpSpPr/>
            <p:nvPr/>
          </p:nvGrpSpPr>
          <p:grpSpPr>
            <a:xfrm>
              <a:off x="-1340289" y="768055"/>
              <a:ext cx="6641290" cy="1096507"/>
              <a:chOff x="-1340289" y="768055"/>
              <a:chExt cx="6641290" cy="1096507"/>
            </a:xfrm>
          </p:grpSpPr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8E334B1D-1061-429C-930D-B1C6D407D1A2}"/>
                  </a:ext>
                </a:extLst>
              </p:cNvPr>
              <p:cNvSpPr/>
              <p:nvPr/>
            </p:nvSpPr>
            <p:spPr>
              <a:xfrm>
                <a:off x="-1340289" y="768055"/>
                <a:ext cx="6641290" cy="109650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EC"/>
              </a:p>
            </p:txBody>
          </p:sp>
          <p:pic>
            <p:nvPicPr>
              <p:cNvPr id="19" name="Imagen 18">
                <a:extLst>
                  <a:ext uri="{FF2B5EF4-FFF2-40B4-BE49-F238E27FC236}">
                    <a16:creationId xmlns:a16="http://schemas.microsoft.com/office/drawing/2014/main" id="{A01D21DF-BF3F-4BA4-A09F-47DFFC63CF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-226477" y="861468"/>
                <a:ext cx="739553" cy="936180"/>
              </a:xfrm>
              <a:prstGeom prst="rect">
                <a:avLst/>
              </a:prstGeom>
            </p:spPr>
          </p:pic>
          <p:sp>
            <p:nvSpPr>
              <p:cNvPr id="21" name="CuadroTexto 9">
                <a:extLst>
                  <a:ext uri="{FF2B5EF4-FFF2-40B4-BE49-F238E27FC236}">
                    <a16:creationId xmlns:a16="http://schemas.microsoft.com/office/drawing/2014/main" id="{D6B93CC1-89CE-490E-88C8-4BD244CCA55B}"/>
                  </a:ext>
                </a:extLst>
              </p:cNvPr>
              <p:cNvSpPr txBox="1"/>
              <p:nvPr/>
            </p:nvSpPr>
            <p:spPr>
              <a:xfrm>
                <a:off x="324216" y="1060531"/>
                <a:ext cx="3042701" cy="51371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s-ES" sz="18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AVANCE  FÍSICO DE OBRA CILVIL</a:t>
                </a:r>
                <a:endParaRPr lang="es-EC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CuadroTexto 10">
                <a:extLst>
                  <a:ext uri="{FF2B5EF4-FFF2-40B4-BE49-F238E27FC236}">
                    <a16:creationId xmlns:a16="http://schemas.microsoft.com/office/drawing/2014/main" id="{201EBDE2-1623-4EA3-838D-2AC170A659D2}"/>
                  </a:ext>
                </a:extLst>
              </p:cNvPr>
              <p:cNvSpPr txBox="1"/>
              <p:nvPr/>
            </p:nvSpPr>
            <p:spPr>
              <a:xfrm>
                <a:off x="3228357" y="1019140"/>
                <a:ext cx="1378504" cy="67151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s-ES" sz="2400" b="1" kern="1200" dirty="0">
                    <a:solidFill>
                      <a:srgbClr val="4E5D7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99,18 %</a:t>
                </a:r>
                <a:endParaRPr lang="es-EC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aphicFrame>
          <p:nvGraphicFramePr>
            <p:cNvPr id="13" name="Gráfico 12">
              <a:extLst>
                <a:ext uri="{FF2B5EF4-FFF2-40B4-BE49-F238E27FC236}">
                  <a16:creationId xmlns:a16="http://schemas.microsoft.com/office/drawing/2014/main" id="{C25491B6-3CB1-473A-9130-2FF78DABE1F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43086970"/>
                </p:ext>
              </p:extLst>
            </p:nvPr>
          </p:nvGraphicFramePr>
          <p:xfrm>
            <a:off x="1845567" y="2456708"/>
            <a:ext cx="3738731" cy="26617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4" name="Gráfico 13">
              <a:extLst>
                <a:ext uri="{FF2B5EF4-FFF2-40B4-BE49-F238E27FC236}">
                  <a16:creationId xmlns:a16="http://schemas.microsoft.com/office/drawing/2014/main" id="{3D9569F1-44B5-40E8-BED7-AA309205C0C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63848075"/>
                </p:ext>
              </p:extLst>
            </p:nvPr>
          </p:nvGraphicFramePr>
          <p:xfrm>
            <a:off x="-2542220" y="2373553"/>
            <a:ext cx="3985415" cy="28280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4119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E1DBE6-4D08-4961-BEC4-56072DC1D7C7}"/>
              </a:ext>
            </a:extLst>
          </p:cNvPr>
          <p:cNvSpPr/>
          <p:nvPr/>
        </p:nvSpPr>
        <p:spPr>
          <a:xfrm>
            <a:off x="221129" y="140486"/>
            <a:ext cx="94792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PROCESO DE RECEPCIÓN DE OBRA CIVIL</a:t>
            </a:r>
          </a:p>
        </p:txBody>
      </p:sp>
      <p:pic>
        <p:nvPicPr>
          <p:cNvPr id="12" name="Imagen 11" descr="Diagrama&#10;&#10;Descripción generada automáticamente">
            <a:extLst>
              <a:ext uri="{FF2B5EF4-FFF2-40B4-BE49-F238E27FC236}">
                <a16:creationId xmlns:a16="http://schemas.microsoft.com/office/drawing/2014/main" id="{78F89E41-ABBB-4143-B473-E4B58EC0548F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9"/>
          <a:stretch/>
        </p:blipFill>
        <p:spPr bwMode="auto">
          <a:xfrm>
            <a:off x="436990" y="1401633"/>
            <a:ext cx="4974985" cy="34235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52FAA15E-68CC-4377-B88D-04086FF76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144386"/>
              </p:ext>
            </p:extLst>
          </p:nvPr>
        </p:nvGraphicFramePr>
        <p:xfrm>
          <a:off x="5960748" y="807274"/>
          <a:ext cx="5976471" cy="497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1557">
                  <a:extLst>
                    <a:ext uri="{9D8B030D-6E8A-4147-A177-3AD203B41FA5}">
                      <a16:colId xmlns:a16="http://schemas.microsoft.com/office/drawing/2014/main" val="3032895266"/>
                    </a:ext>
                  </a:extLst>
                </a:gridCol>
                <a:gridCol w="1944914">
                  <a:extLst>
                    <a:ext uri="{9D8B030D-6E8A-4147-A177-3AD203B41FA5}">
                      <a16:colId xmlns:a16="http://schemas.microsoft.com/office/drawing/2014/main" val="4177356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600" dirty="0"/>
                        <a:t>ESTACIONES</a:t>
                      </a:r>
                      <a:endParaRPr lang="es-EC" sz="16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SITUACIÓN ACTUAL </a:t>
                      </a:r>
                      <a:endParaRPr lang="es-EC" sz="16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34772"/>
                  </a:ext>
                </a:extLst>
              </a:tr>
              <a:tr h="302323">
                <a:tc>
                  <a:txBody>
                    <a:bodyPr/>
                    <a:lstStyle/>
                    <a:p>
                      <a:r>
                        <a:rPr lang="es-ES" sz="1400" b="0" dirty="0"/>
                        <a:t>Jipijapa e Iñaquito</a:t>
                      </a:r>
                      <a:endParaRPr lang="es-EC" sz="14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/>
                        <a:t>RECIBIDAS</a:t>
                      </a:r>
                      <a:endParaRPr lang="es-EC" sz="14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41632"/>
                  </a:ext>
                </a:extLst>
              </a:tr>
              <a:tr h="273294">
                <a:tc>
                  <a:txBody>
                    <a:bodyPr/>
                    <a:lstStyle/>
                    <a:p>
                      <a:r>
                        <a:rPr lang="es-ES" sz="1400" b="1" dirty="0"/>
                        <a:t>Quitumbe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70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 dirty="0"/>
                        <a:t>Morán </a:t>
                      </a:r>
                      <a:r>
                        <a:rPr lang="es-ES" sz="1400" b="1" dirty="0" err="1"/>
                        <a:t>Malverde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  <a:p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96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 dirty="0"/>
                        <a:t>Solanda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  <a:p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7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400" b="1" dirty="0"/>
                        <a:t>Cardenal de la Torre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  <a:p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457929"/>
                  </a:ext>
                </a:extLst>
              </a:tr>
              <a:tr h="211608">
                <a:tc>
                  <a:txBody>
                    <a:bodyPr/>
                    <a:lstStyle/>
                    <a:p>
                      <a:r>
                        <a:rPr lang="es-ES" sz="1400" b="1" dirty="0"/>
                        <a:t>El Recreo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  <a:p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43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dirty="0"/>
                        <a:t>Magdalena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  <a:p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888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b="1" dirty="0"/>
                        <a:t>San Francisco</a:t>
                      </a:r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/>
                        <a:t>En ejecución</a:t>
                      </a:r>
                      <a:endParaRPr lang="es-EC" sz="1400" b="1" dirty="0"/>
                    </a:p>
                    <a:p>
                      <a:endParaRPr lang="es-EC" sz="1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93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/>
                        <a:t>Alameda, Ejido, U. Central, Pradera, Carolina, Labrador y fondo de saco</a:t>
                      </a:r>
                      <a:endParaRPr lang="es-EC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Programadas para junio</a:t>
                      </a:r>
                      <a:endParaRPr lang="es-EC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773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/>
                        <a:t>Talleres y Cocheras</a:t>
                      </a:r>
                      <a:endParaRPr lang="es-EC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Programada para junio</a:t>
                      </a:r>
                      <a:endParaRPr lang="es-EC" sz="1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38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73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FF0AAB56-1DE0-4744-93BA-F4374F040FC2}"/>
              </a:ext>
            </a:extLst>
          </p:cNvPr>
          <p:cNvSpPr/>
          <p:nvPr/>
        </p:nvSpPr>
        <p:spPr>
          <a:xfrm>
            <a:off x="7970746" y="2443434"/>
            <a:ext cx="4079260" cy="223239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</a:pPr>
            <a:endParaRPr lang="es-ES" sz="1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s-ES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</a:t>
            </a:r>
            <a:r>
              <a:rPr lang="es-ES" sz="16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pre-operación</a:t>
            </a:r>
            <a:r>
              <a:rPr lang="es-ES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deben efectuarse las pruebas en línea, mismas que sirven además para la formación del personal. </a:t>
            </a:r>
          </a:p>
          <a:p>
            <a:pPr lvl="0" algn="just">
              <a:lnSpc>
                <a:spcPct val="115000"/>
              </a:lnSpc>
            </a:pPr>
            <a:r>
              <a:rPr lang="es-ES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Deben realizarse a la par de las pruebas finales de integración que realiza el contratista con el operador. </a:t>
            </a:r>
            <a:endParaRPr lang="es-ES" sz="1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C" sz="16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EE1DBE6-4D08-4961-BEC4-56072DC1D7C7}"/>
              </a:ext>
            </a:extLst>
          </p:cNvPr>
          <p:cNvSpPr/>
          <p:nvPr/>
        </p:nvSpPr>
        <p:spPr>
          <a:xfrm>
            <a:off x="409116" y="500236"/>
            <a:ext cx="11373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PRINCIPALES INTERFACES A CUMPLIRSE (Cierre de obra e inicio operación)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5A5147C-6243-466E-830B-8B218ECE3BBF}"/>
              </a:ext>
            </a:extLst>
          </p:cNvPr>
          <p:cNvSpPr txBox="1"/>
          <p:nvPr/>
        </p:nvSpPr>
        <p:spPr>
          <a:xfrm>
            <a:off x="531095" y="1130444"/>
            <a:ext cx="7073472" cy="48518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Junio de 2021: </a:t>
            </a:r>
            <a:r>
              <a:rPr lang="es-E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Constructor y proveedor de material rodante debe iniciar la capacitación al personal de operación y mantenimiento.</a:t>
            </a:r>
          </a:p>
          <a:p>
            <a:pPr lvl="0" algn="just">
              <a:lnSpc>
                <a:spcPct val="115000"/>
              </a:lnSpc>
            </a:pPr>
            <a:endParaRPr lang="es-E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de julio de 2021: 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Inicio de pruebas en línea de sistema ATO para lo que se requiere </a:t>
            </a:r>
            <a:r>
              <a: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mínimo </a:t>
            </a:r>
            <a:r>
              <a:rPr lang="es-E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trenes con operadores formados. </a:t>
            </a:r>
          </a:p>
          <a:p>
            <a:pPr lvl="0" algn="just">
              <a:lnSpc>
                <a:spcPct val="115000"/>
              </a:lnSpc>
            </a:pPr>
            <a:endParaRPr lang="es-ES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de agosto de 2021: 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Inicio de pruebas del sistema de regulación del tráfico, </a:t>
            </a:r>
            <a:r>
              <a:rPr lang="es-E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requiere 18 trenes con operadores formados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además</a:t>
            </a:r>
            <a:r>
              <a:rPr lang="es-E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 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formado en gestión de sistemas de control de tráfico para el Puesto de Control Central</a:t>
            </a:r>
          </a:p>
          <a:p>
            <a:pPr lvl="0" algn="just">
              <a:lnSpc>
                <a:spcPct val="115000"/>
              </a:lnSpc>
            </a:pP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de Octubre de 2021</a:t>
            </a:r>
            <a:r>
              <a: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ES" sz="1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Pruebas integrales del sistema de energía 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(electrificación de línea, subestaciones de tracción y centros de formación). Se requiere personal formado en Sistema de Control de Estaciones para el </a:t>
            </a:r>
            <a:r>
              <a:rPr lang="es-ES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Puesto de Control Central y las estaciones. </a:t>
            </a: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 descr="Icono Alerta, triángulo Gratis de Feather">
            <a:extLst>
              <a:ext uri="{FF2B5EF4-FFF2-40B4-BE49-F238E27FC236}">
                <a16:creationId xmlns:a16="http://schemas.microsoft.com/office/drawing/2014/main" id="{0B7A5668-4A16-4F1C-9CD7-EF655B9EC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008" y="1622277"/>
            <a:ext cx="740229" cy="82115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72572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465803" y="2573450"/>
            <a:ext cx="4525697" cy="22671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002060"/>
                </a:solidFill>
              </a:rPr>
              <a:t>Recepción de los 18 trenes con sus respectivos vagones (6 en cada tren).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3538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MATERIAL RODANTE</a:t>
            </a:r>
          </a:p>
        </p:txBody>
      </p:sp>
      <p:sp>
        <p:nvSpPr>
          <p:cNvPr id="14" name="Rectángulo redondeado 20">
            <a:extLst>
              <a:ext uri="{FF2B5EF4-FFF2-40B4-BE49-F238E27FC236}">
                <a16:creationId xmlns:a16="http://schemas.microsoft.com/office/drawing/2014/main" id="{542E1BBD-CE19-4349-BAF8-0B087F61835E}"/>
              </a:ext>
            </a:extLst>
          </p:cNvPr>
          <p:cNvSpPr/>
          <p:nvPr/>
        </p:nvSpPr>
        <p:spPr>
          <a:xfrm>
            <a:off x="5822960" y="2298987"/>
            <a:ext cx="5571165" cy="11433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002060"/>
                </a:solidFill>
              </a:rPr>
              <a:t>Una vez que se concretó el </a:t>
            </a:r>
            <a:r>
              <a:rPr lang="es-ES" b="1" dirty="0">
                <a:solidFill>
                  <a:srgbClr val="002060"/>
                </a:solidFill>
              </a:rPr>
              <a:t>acta de uso temporal de trenes </a:t>
            </a:r>
            <a:r>
              <a:rPr lang="es-ES" dirty="0">
                <a:solidFill>
                  <a:srgbClr val="002060"/>
                </a:solidFill>
              </a:rPr>
              <a:t>se continúa con las pruebas funcionales del material rodante. </a:t>
            </a:r>
            <a:endParaRPr lang="es-EC" dirty="0">
              <a:solidFill>
                <a:srgbClr val="002060"/>
              </a:solidFill>
            </a:endParaRPr>
          </a:p>
        </p:txBody>
      </p:sp>
      <p:sp>
        <p:nvSpPr>
          <p:cNvPr id="9" name="Rectángulo redondeado 20">
            <a:extLst>
              <a:ext uri="{FF2B5EF4-FFF2-40B4-BE49-F238E27FC236}">
                <a16:creationId xmlns:a16="http://schemas.microsoft.com/office/drawing/2014/main" id="{CA9E476B-619E-46EA-8804-095D240F2711}"/>
              </a:ext>
            </a:extLst>
          </p:cNvPr>
          <p:cNvSpPr/>
          <p:nvPr/>
        </p:nvSpPr>
        <p:spPr>
          <a:xfrm>
            <a:off x="5822960" y="3670293"/>
            <a:ext cx="5571165" cy="15008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Proceso de homologación: </a:t>
            </a:r>
          </a:p>
          <a:p>
            <a:pPr marL="285750" indent="-285750" algn="ctr">
              <a:buFontTx/>
              <a:buChar char="-"/>
            </a:pPr>
            <a:r>
              <a:rPr lang="es-ES" dirty="0">
                <a:solidFill>
                  <a:srgbClr val="002060"/>
                </a:solidFill>
              </a:rPr>
              <a:t>A la espera de delegación del Municipio de Quito a la EPMMQ para solicitar la certificación.  </a:t>
            </a:r>
            <a:endParaRPr lang="es-EC" dirty="0">
              <a:solidFill>
                <a:srgbClr val="00206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183A7A4-37B5-1C47-9A4B-F021407A08C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66874" y="1458210"/>
            <a:ext cx="1716585" cy="84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8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396532" y="2389020"/>
            <a:ext cx="5023844" cy="16035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002060"/>
                </a:solidFill>
              </a:rPr>
              <a:t>Contratación del servicio de mantenimiento de la infraestructura y material rodante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1EAA0D-8674-4200-A175-64A339E9B086}"/>
              </a:ext>
            </a:extLst>
          </p:cNvPr>
          <p:cNvSpPr/>
          <p:nvPr/>
        </p:nvSpPr>
        <p:spPr>
          <a:xfrm>
            <a:off x="477519" y="226867"/>
            <a:ext cx="9151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MANTENIMIENTO</a:t>
            </a:r>
          </a:p>
        </p:txBody>
      </p:sp>
      <p:sp>
        <p:nvSpPr>
          <p:cNvPr id="14" name="Rectángulo redondeado 20">
            <a:extLst>
              <a:ext uri="{FF2B5EF4-FFF2-40B4-BE49-F238E27FC236}">
                <a16:creationId xmlns:a16="http://schemas.microsoft.com/office/drawing/2014/main" id="{542E1BBD-CE19-4349-BAF8-0B087F61835E}"/>
              </a:ext>
            </a:extLst>
          </p:cNvPr>
          <p:cNvSpPr/>
          <p:nvPr/>
        </p:nvSpPr>
        <p:spPr>
          <a:xfrm>
            <a:off x="6273479" y="2227981"/>
            <a:ext cx="5023844" cy="200578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b="1" dirty="0">
                <a:solidFill>
                  <a:srgbClr val="002060"/>
                </a:solidFill>
              </a:rPr>
              <a:t>Continúa la etapa precontractual</a:t>
            </a:r>
            <a:r>
              <a:rPr lang="es-EC" sz="2000" b="1" dirty="0">
                <a:solidFill>
                  <a:schemeClr val="tx1"/>
                </a:solidFill>
              </a:rPr>
              <a:t>:</a:t>
            </a:r>
          </a:p>
          <a:p>
            <a:pPr algn="ctr"/>
            <a:endParaRPr lang="es-EC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C" sz="2000" dirty="0">
                <a:solidFill>
                  <a:schemeClr val="accent1">
                    <a:lumMod val="50000"/>
                  </a:schemeClr>
                </a:solidFill>
              </a:rPr>
              <a:t>Términos de Referencia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C" sz="2000" dirty="0">
                <a:solidFill>
                  <a:schemeClr val="accent1">
                    <a:lumMod val="50000"/>
                  </a:schemeClr>
                </a:solidFill>
              </a:rPr>
              <a:t>Especificaciones Técnicas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C" sz="2000" dirty="0">
                <a:solidFill>
                  <a:schemeClr val="accent1">
                    <a:lumMod val="50000"/>
                  </a:schemeClr>
                </a:solidFill>
              </a:rPr>
              <a:t>Manuales de Mantenimiento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s-EC" sz="2000" dirty="0">
                <a:solidFill>
                  <a:schemeClr val="accent1">
                    <a:lumMod val="50000"/>
                  </a:schemeClr>
                </a:solidFill>
              </a:rPr>
              <a:t>Cronograma de Actividades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FFCE868-D996-844F-9F17-693AABD9ACF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59009" y="1020612"/>
            <a:ext cx="1597033" cy="1207369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942842AA-E8BC-45C2-8158-760B49BC753B}"/>
              </a:ext>
            </a:extLst>
          </p:cNvPr>
          <p:cNvGrpSpPr/>
          <p:nvPr/>
        </p:nvGrpSpPr>
        <p:grpSpPr>
          <a:xfrm>
            <a:off x="1301938" y="4223205"/>
            <a:ext cx="10135095" cy="1552989"/>
            <a:chOff x="135568" y="4436962"/>
            <a:chExt cx="11484416" cy="1552989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395ABED1-6153-41DF-ADA6-2217FCA23745}"/>
                </a:ext>
              </a:extLst>
            </p:cNvPr>
            <p:cNvSpPr txBox="1"/>
            <p:nvPr/>
          </p:nvSpPr>
          <p:spPr>
            <a:xfrm>
              <a:off x="888354" y="4436962"/>
              <a:ext cx="10731630" cy="15529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Nota: </a:t>
              </a:r>
              <a:r>
                <a:rPr lang="es-ES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roceso en análisis y sujeto a las decisiones que adopte el Directorio de la EPMMQ a partir de las mesas técnicas a ejecutarse.</a:t>
              </a:r>
              <a:endParaRPr lang="es-EC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9" name="Picture 2" descr="Icono Alerta, triángulo Gratis de Feather">
              <a:extLst>
                <a:ext uri="{FF2B5EF4-FFF2-40B4-BE49-F238E27FC236}">
                  <a16:creationId xmlns:a16="http://schemas.microsoft.com/office/drawing/2014/main" id="{AD0D5B28-D811-4FA6-8B8C-9E501843CB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68" y="5068401"/>
              <a:ext cx="683902" cy="68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5047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E1DBE6-4D08-4961-BEC4-56072DC1D7C7}"/>
              </a:ext>
            </a:extLst>
          </p:cNvPr>
          <p:cNvSpPr/>
          <p:nvPr/>
        </p:nvSpPr>
        <p:spPr>
          <a:xfrm>
            <a:off x="477518" y="226867"/>
            <a:ext cx="94792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CONSULTORÍA DE ESTRUCTURACIÓN TÉCNICA O&amp;M</a:t>
            </a:r>
          </a:p>
        </p:txBody>
      </p: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845820" y="2563939"/>
            <a:ext cx="4160011" cy="209410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dirty="0">
                <a:solidFill>
                  <a:srgbClr val="002060"/>
                </a:solidFill>
              </a:rPr>
              <a:t>Revisión y definición de la Estructuración Técnica de la Operación y Mantenimiento de la Primera Línea del Metro de Quito.</a:t>
            </a:r>
            <a:endParaRPr lang="es-EC" sz="2000" dirty="0">
              <a:solidFill>
                <a:srgbClr val="002060"/>
              </a:solidFill>
            </a:endParaRPr>
          </a:p>
        </p:txBody>
      </p: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B35A2FD6-B6F0-EA4C-BDFF-2C84807E91FB}"/>
              </a:ext>
            </a:extLst>
          </p:cNvPr>
          <p:cNvSpPr/>
          <p:nvPr/>
        </p:nvSpPr>
        <p:spPr>
          <a:xfrm>
            <a:off x="5640348" y="2577306"/>
            <a:ext cx="5957927" cy="1885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9F8883C-3068-514E-879F-FD7E3E655588}"/>
              </a:ext>
            </a:extLst>
          </p:cNvPr>
          <p:cNvSpPr/>
          <p:nvPr/>
        </p:nvSpPr>
        <p:spPr>
          <a:xfrm>
            <a:off x="5640348" y="2864004"/>
            <a:ext cx="5917482" cy="174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Apertura de propuesta financiera de tres oferentes. </a:t>
            </a:r>
            <a:endParaRPr lang="es-EC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finalizó el informe de evaluación de propuestas financieras y actualmente se encuentra culminando el proceso de revisión.</a:t>
            </a:r>
            <a:endParaRPr lang="es-EC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accent6">
                  <a:lumMod val="75000"/>
                </a:schemeClr>
              </a:buClr>
            </a:pPr>
            <a:endParaRPr lang="es-ES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02E205D-60C0-3444-89D3-61B919A833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09337" y="1072188"/>
            <a:ext cx="1306136" cy="1325926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27906199-1E0D-4DC1-A1EE-A91CE018037D}"/>
              </a:ext>
            </a:extLst>
          </p:cNvPr>
          <p:cNvGrpSpPr/>
          <p:nvPr/>
        </p:nvGrpSpPr>
        <p:grpSpPr>
          <a:xfrm>
            <a:off x="1211085" y="4168247"/>
            <a:ext cx="10135095" cy="1552989"/>
            <a:chOff x="135568" y="4436962"/>
            <a:chExt cx="11484416" cy="1552989"/>
          </a:xfrm>
        </p:grpSpPr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00B9D707-24AA-43FE-9A0C-F4322924AF83}"/>
                </a:ext>
              </a:extLst>
            </p:cNvPr>
            <p:cNvSpPr txBox="1"/>
            <p:nvPr/>
          </p:nvSpPr>
          <p:spPr>
            <a:xfrm>
              <a:off x="888354" y="4436962"/>
              <a:ext cx="10731630" cy="15529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Nota: </a:t>
              </a:r>
              <a:r>
                <a:rPr lang="es-ES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s-ES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roceso en análisis y sujeto a las decisiones que adopte el Directorio de la EPMMQ a partir de las mesas técnicas a ejecutarse.</a:t>
              </a:r>
              <a:endParaRPr lang="es-EC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6" name="Picture 2" descr="Icono Alerta, triángulo Gratis de Feather">
              <a:extLst>
                <a:ext uri="{FF2B5EF4-FFF2-40B4-BE49-F238E27FC236}">
                  <a16:creationId xmlns:a16="http://schemas.microsoft.com/office/drawing/2014/main" id="{34F79411-3BA8-45F0-A732-3891670B6B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68" y="5068401"/>
              <a:ext cx="683902" cy="68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47666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EE1DBE6-4D08-4961-BEC4-56072DC1D7C7}"/>
              </a:ext>
            </a:extLst>
          </p:cNvPr>
          <p:cNvSpPr/>
          <p:nvPr/>
        </p:nvSpPr>
        <p:spPr>
          <a:xfrm>
            <a:off x="569282" y="241698"/>
            <a:ext cx="66443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rgbClr val="C00000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ASISTENCIA TÉCNICA ESPECIALIZADA </a:t>
            </a:r>
          </a:p>
        </p:txBody>
      </p: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E577B147-94BE-ED43-86D5-C92636FE954D}"/>
              </a:ext>
            </a:extLst>
          </p:cNvPr>
          <p:cNvSpPr/>
          <p:nvPr/>
        </p:nvSpPr>
        <p:spPr>
          <a:xfrm>
            <a:off x="682857" y="2059202"/>
            <a:ext cx="4988737" cy="259449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rgbClr val="002060"/>
                </a:solidFill>
              </a:rPr>
              <a:t>La Asistencia Técnica inicia sus actividades en paralelo con la </a:t>
            </a:r>
            <a:r>
              <a:rPr lang="es-ES" dirty="0" err="1">
                <a:solidFill>
                  <a:srgbClr val="002060"/>
                </a:solidFill>
              </a:rPr>
              <a:t>pre-operación</a:t>
            </a:r>
            <a:r>
              <a:rPr lang="es-ES" dirty="0">
                <a:solidFill>
                  <a:srgbClr val="002060"/>
                </a:solidFill>
              </a:rPr>
              <a:t>, y su ejecución contempla el acompañamiento y la transferencia de conocimientos durante 6 meses de </a:t>
            </a:r>
            <a:r>
              <a:rPr lang="es-ES" dirty="0" err="1">
                <a:solidFill>
                  <a:srgbClr val="002060"/>
                </a:solidFill>
              </a:rPr>
              <a:t>pre-operación</a:t>
            </a:r>
            <a:r>
              <a:rPr lang="es-ES" dirty="0">
                <a:solidFill>
                  <a:srgbClr val="002060"/>
                </a:solidFill>
              </a:rPr>
              <a:t> y 3 años de operación comercial. </a:t>
            </a: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D42A68DA-33F6-6A41-A5C6-1AE59A38848F}"/>
              </a:ext>
            </a:extLst>
          </p:cNvPr>
          <p:cNvSpPr/>
          <p:nvPr/>
        </p:nvSpPr>
        <p:spPr>
          <a:xfrm>
            <a:off x="6096000" y="1889576"/>
            <a:ext cx="5895372" cy="27641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28C1FFD8-BAA5-42BA-BA34-583A714AF40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78975" y="928811"/>
            <a:ext cx="891687" cy="100363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0F7B1AFA-0E69-4E2D-90D9-2758524335C5}"/>
              </a:ext>
            </a:extLst>
          </p:cNvPr>
          <p:cNvSpPr txBox="1"/>
          <p:nvPr/>
        </p:nvSpPr>
        <p:spPr>
          <a:xfrm>
            <a:off x="6251032" y="2279184"/>
            <a:ext cx="5585308" cy="1984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Consultoría habilitada por la banca Multilateral.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05 de mayo 2021 se recibió los estudios previos de la asistencia técnica por parte de la consultora IKONS.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Actualmente están listos los estudios de mercado y desarrollo de términos de referencia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Revisión del modelo de gestión.</a:t>
            </a:r>
            <a:endParaRPr lang="es-EC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726F8E5B-024A-4A5D-9B84-99D5A55A9F12}"/>
              </a:ext>
            </a:extLst>
          </p:cNvPr>
          <p:cNvGrpSpPr/>
          <p:nvPr/>
        </p:nvGrpSpPr>
        <p:grpSpPr>
          <a:xfrm>
            <a:off x="1083873" y="4336570"/>
            <a:ext cx="10135095" cy="1413464"/>
            <a:chOff x="135568" y="4436962"/>
            <a:chExt cx="11484416" cy="1413464"/>
          </a:xfrm>
        </p:grpSpPr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E14F1DEA-9E37-4687-9A9F-E666BB50ADFB}"/>
                </a:ext>
              </a:extLst>
            </p:cNvPr>
            <p:cNvSpPr txBox="1"/>
            <p:nvPr/>
          </p:nvSpPr>
          <p:spPr>
            <a:xfrm>
              <a:off x="888354" y="4436962"/>
              <a:ext cx="10731630" cy="14134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sz="1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endParaRPr lang="es-ES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5000"/>
                </a:lnSpc>
                <a:spcAft>
                  <a:spcPts val="800"/>
                </a:spcAft>
              </a:pPr>
              <a:r>
                <a:rPr lang="es-ES" sz="1600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Nota: </a:t>
              </a:r>
              <a:r>
                <a:rPr lang="es-ES" sz="16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s-ES" sz="1600" b="1" dirty="0">
                  <a:solidFill>
                    <a:srgbClr val="00206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roceso en análisis y sujeto a las decisiones que adopte el Directorio de la EPMMQ a partir de las mesas técnicas a ejecutarse.</a:t>
              </a:r>
              <a:endParaRPr lang="es-EC" sz="1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7" name="Picture 2" descr="Icono Alerta, triángulo Gratis de Feather">
              <a:extLst>
                <a:ext uri="{FF2B5EF4-FFF2-40B4-BE49-F238E27FC236}">
                  <a16:creationId xmlns:a16="http://schemas.microsoft.com/office/drawing/2014/main" id="{FA1C2C48-8DAC-4052-9691-5F5E441B24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68" y="5068401"/>
              <a:ext cx="683902" cy="683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98269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BA5633031AC604FB468D6B51E0024EA" ma:contentTypeVersion="9" ma:contentTypeDescription="Crear nuevo documento." ma:contentTypeScope="" ma:versionID="fe48d7ac9c8ba334cb3fb508d8144593">
  <xsd:schema xmlns:xsd="http://www.w3.org/2001/XMLSchema" xmlns:xs="http://www.w3.org/2001/XMLSchema" xmlns:p="http://schemas.microsoft.com/office/2006/metadata/properties" xmlns:ns3="f3a1e417-582f-45d5-bfe8-d67276654bd8" targetNamespace="http://schemas.microsoft.com/office/2006/metadata/properties" ma:root="true" ma:fieldsID="ca429d71f6bf5b03b0a6b2ca3fde9ad7" ns3:_="">
    <xsd:import namespace="f3a1e417-582f-45d5-bfe8-d67276654b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1e417-582f-45d5-bfe8-d67276654b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B41430-4882-40B0-A986-B3127906EB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a1e417-582f-45d5-bfe8-d67276654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C3DEEC-5A61-4BFD-B8BA-F71E19315A8E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f3a1e417-582f-45d5-bfe8-d67276654bd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C194D3-9F95-48E2-A798-39E857C3EA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20680</TotalTime>
  <Words>1532</Words>
  <Application>Microsoft Macintosh PowerPoint</Application>
  <PresentationFormat>Panorámica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ALBI PC</dc:creator>
  <cp:lastModifiedBy>Andrea Cristina Flores Andino</cp:lastModifiedBy>
  <cp:revision>97</cp:revision>
  <cp:lastPrinted>2021-04-19T17:39:08Z</cp:lastPrinted>
  <dcterms:created xsi:type="dcterms:W3CDTF">2020-04-07T14:51:29Z</dcterms:created>
  <dcterms:modified xsi:type="dcterms:W3CDTF">2021-05-18T12:47:47Z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0x0101002BA5633031AC604FB468D6B51E0024EA</vt:lpwstr>
  </property>
</Properties>
</file>