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33" r:id="rId2"/>
    <p:sldId id="435" r:id="rId3"/>
    <p:sldId id="442" r:id="rId4"/>
    <p:sldId id="637" r:id="rId5"/>
    <p:sldId id="638" r:id="rId6"/>
    <p:sldId id="437" r:id="rId7"/>
    <p:sldId id="438" r:id="rId8"/>
    <p:sldId id="439" r:id="rId9"/>
    <p:sldId id="440" r:id="rId10"/>
    <p:sldId id="558" r:id="rId11"/>
    <p:sldId id="441" r:id="rId12"/>
    <p:sldId id="257" r:id="rId13"/>
    <p:sldId id="258" r:id="rId14"/>
    <p:sldId id="256" r:id="rId15"/>
    <p:sldId id="434" r:id="rId16"/>
    <p:sldId id="559" r:id="rId17"/>
    <p:sldId id="443" r:id="rId18"/>
    <p:sldId id="444" r:id="rId19"/>
    <p:sldId id="445" r:id="rId20"/>
    <p:sldId id="639" r:id="rId21"/>
    <p:sldId id="446" r:id="rId22"/>
    <p:sldId id="544" r:id="rId23"/>
    <p:sldId id="545" r:id="rId24"/>
    <p:sldId id="501" r:id="rId25"/>
    <p:sldId id="515" r:id="rId26"/>
    <p:sldId id="523" r:id="rId27"/>
    <p:sldId id="632" r:id="rId28"/>
    <p:sldId id="631" r:id="rId29"/>
    <p:sldId id="568" r:id="rId30"/>
    <p:sldId id="569" r:id="rId31"/>
    <p:sldId id="570" r:id="rId32"/>
    <p:sldId id="572" r:id="rId33"/>
    <p:sldId id="571" r:id="rId34"/>
    <p:sldId id="563" r:id="rId35"/>
    <p:sldId id="564" r:id="rId36"/>
    <p:sldId id="565" r:id="rId37"/>
    <p:sldId id="567" r:id="rId38"/>
    <p:sldId id="447" r:id="rId39"/>
    <p:sldId id="633" r:id="rId40"/>
    <p:sldId id="640" r:id="rId41"/>
    <p:sldId id="634" r:id="rId42"/>
    <p:sldId id="641" r:id="rId43"/>
    <p:sldId id="654" r:id="rId44"/>
    <p:sldId id="288" r:id="rId45"/>
    <p:sldId id="289" r:id="rId46"/>
    <p:sldId id="287" r:id="rId47"/>
    <p:sldId id="267" r:id="rId48"/>
    <p:sldId id="274" r:id="rId49"/>
    <p:sldId id="261" r:id="rId50"/>
    <p:sldId id="279" r:id="rId51"/>
    <p:sldId id="280" r:id="rId52"/>
    <p:sldId id="290" r:id="rId53"/>
    <p:sldId id="268" r:id="rId54"/>
    <p:sldId id="291" r:id="rId55"/>
    <p:sldId id="635" r:id="rId56"/>
    <p:sldId id="642" r:id="rId57"/>
    <p:sldId id="643" r:id="rId58"/>
    <p:sldId id="644" r:id="rId59"/>
    <p:sldId id="546" r:id="rId60"/>
    <p:sldId id="645" r:id="rId61"/>
    <p:sldId id="646" r:id="rId62"/>
    <p:sldId id="647" r:id="rId63"/>
    <p:sldId id="560" r:id="rId64"/>
    <p:sldId id="650" r:id="rId65"/>
    <p:sldId id="651" r:id="rId66"/>
    <p:sldId id="652" r:id="rId67"/>
    <p:sldId id="653" r:id="rId68"/>
    <p:sldId id="655" r:id="rId6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334" autoAdjust="0"/>
    <p:restoredTop sz="94660"/>
  </p:normalViewPr>
  <p:slideViewPr>
    <p:cSldViewPr snapToGrid="0">
      <p:cViewPr varScale="1">
        <p:scale>
          <a:sx n="126" d="100"/>
          <a:sy n="126" d="100"/>
        </p:scale>
        <p:origin x="232" y="-1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Libro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8796567922615136"/>
          <c:y val="0"/>
          <c:w val="0.4861894794814195"/>
          <c:h val="0.90669226955041415"/>
        </c:manualLayout>
      </c:layout>
      <c:bar3DChart>
        <c:barDir val="bar"/>
        <c:grouping val="clustered"/>
        <c:varyColors val="0"/>
        <c:ser>
          <c:idx val="0"/>
          <c:order val="0"/>
          <c:spPr>
            <a:solidFill>
              <a:srgbClr val="92D050"/>
            </a:solidFill>
            <a:ln>
              <a:noFill/>
            </a:ln>
            <a:effectLst/>
            <a:sp3d/>
          </c:spPr>
          <c:invertIfNegative val="0"/>
          <c:dPt>
            <c:idx val="0"/>
            <c:invertIfNegative val="0"/>
            <c:bubble3D val="0"/>
            <c:spPr>
              <a:solidFill>
                <a:srgbClr val="FFC000"/>
              </a:solidFill>
              <a:ln>
                <a:noFill/>
              </a:ln>
              <a:effectLst/>
              <a:sp3d/>
            </c:spPr>
            <c:extLst>
              <c:ext xmlns:c16="http://schemas.microsoft.com/office/drawing/2014/chart" uri="{C3380CC4-5D6E-409C-BE32-E72D297353CC}">
                <c16:uniqueId val="{00000001-BAAD-490B-8212-795D67FF81C0}"/>
              </c:ext>
            </c:extLst>
          </c:dPt>
          <c:dPt>
            <c:idx val="1"/>
            <c:invertIfNegative val="0"/>
            <c:bubble3D val="0"/>
            <c:spPr>
              <a:solidFill>
                <a:schemeClr val="accent5"/>
              </a:solidFill>
              <a:ln>
                <a:noFill/>
              </a:ln>
              <a:effectLst/>
              <a:sp3d/>
            </c:spPr>
            <c:extLst>
              <c:ext xmlns:c16="http://schemas.microsoft.com/office/drawing/2014/chart" uri="{C3380CC4-5D6E-409C-BE32-E72D297353CC}">
                <c16:uniqueId val="{00000003-BAAD-490B-8212-795D67FF81C0}"/>
              </c:ext>
            </c:extLst>
          </c:dPt>
          <c:dPt>
            <c:idx val="3"/>
            <c:invertIfNegative val="0"/>
            <c:bubble3D val="0"/>
            <c:spPr>
              <a:solidFill>
                <a:srgbClr val="FFFF00"/>
              </a:solidFill>
              <a:ln>
                <a:noFill/>
              </a:ln>
              <a:effectLst/>
              <a:sp3d/>
            </c:spPr>
            <c:extLst>
              <c:ext xmlns:c16="http://schemas.microsoft.com/office/drawing/2014/chart" uri="{C3380CC4-5D6E-409C-BE32-E72D297353CC}">
                <c16:uniqueId val="{00000005-BAAD-490B-8212-795D67FF81C0}"/>
              </c:ext>
            </c:extLst>
          </c:dPt>
          <c:dLbls>
            <c:dLbl>
              <c:idx val="0"/>
              <c:layout>
                <c:manualLayout>
                  <c:x val="7.2435093308377638E-3"/>
                  <c:y val="-1.162205640597729E-2"/>
                </c:manualLayout>
              </c:layout>
              <c:tx>
                <c:rich>
                  <a:bodyPr/>
                  <a:lstStyle/>
                  <a:p>
                    <a:fld id="{ED9FB10D-1F79-435E-8407-F6291A4DD181}"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AAD-490B-8212-795D67FF81C0}"/>
                </c:ext>
              </c:extLst>
            </c:dLbl>
            <c:dLbl>
              <c:idx val="1"/>
              <c:layout>
                <c:manualLayout>
                  <c:x val="1.6639475269852839E-2"/>
                  <c:y val="-7.1752628575625574E-3"/>
                </c:manualLayout>
              </c:layout>
              <c:tx>
                <c:rich>
                  <a:bodyPr/>
                  <a:lstStyle/>
                  <a:p>
                    <a:fld id="{DAD104B8-D29E-484B-B9A8-538A8D4B17B2}"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BAAD-490B-8212-795D67FF81C0}"/>
                </c:ext>
              </c:extLst>
            </c:dLbl>
            <c:dLbl>
              <c:idx val="2"/>
              <c:layout>
                <c:manualLayout>
                  <c:x val="1.2941814098774429E-2"/>
                  <c:y val="-7.1752628575626233E-3"/>
                </c:manualLayout>
              </c:layout>
              <c:tx>
                <c:rich>
                  <a:bodyPr/>
                  <a:lstStyle/>
                  <a:p>
                    <a:fld id="{7E97C2BF-F67D-453B-8CF6-9D5B6DB1782F}"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BAAD-490B-8212-795D67FF81C0}"/>
                </c:ext>
              </c:extLst>
            </c:dLbl>
            <c:dLbl>
              <c:idx val="3"/>
              <c:layout>
                <c:manualLayout>
                  <c:x val="1.1092983513235224E-2"/>
                  <c:y val="-3.2886241525826659E-17"/>
                </c:manualLayout>
              </c:layout>
              <c:tx>
                <c:rich>
                  <a:bodyPr/>
                  <a:lstStyle/>
                  <a:p>
                    <a:fld id="{859D06FE-4776-442B-B7E9-224AB0697AD9}"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AAD-490B-8212-795D67FF81C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Hoja5!$A$4:$A$7</c:f>
              <c:strCache>
                <c:ptCount val="4"/>
                <c:pt idx="0">
                  <c:v>Satisfacción de los representantes barriales con las nuevas rutas y su recorrido</c:v>
                </c:pt>
                <c:pt idx="1">
                  <c:v>Confusión entre las rutas anteriores y las actuales por parte de los representantes barriales</c:v>
                </c:pt>
                <c:pt idx="2">
                  <c:v>Barrios de las Administraciones Zonales que participaron en las socializaciones</c:v>
                </c:pt>
                <c:pt idx="3">
                  <c:v>Administraciones Zonales Socializadas</c:v>
                </c:pt>
              </c:strCache>
            </c:strRef>
          </c:cat>
          <c:val>
            <c:numRef>
              <c:f>Hoja5!$B$4:$B$7</c:f>
              <c:numCache>
                <c:formatCode>General</c:formatCode>
                <c:ptCount val="4"/>
                <c:pt idx="0">
                  <c:v>90</c:v>
                </c:pt>
                <c:pt idx="1">
                  <c:v>45</c:v>
                </c:pt>
                <c:pt idx="2">
                  <c:v>60</c:v>
                </c:pt>
                <c:pt idx="3">
                  <c:v>100</c:v>
                </c:pt>
              </c:numCache>
            </c:numRef>
          </c:val>
          <c:extLst>
            <c:ext xmlns:c16="http://schemas.microsoft.com/office/drawing/2014/chart" uri="{C3380CC4-5D6E-409C-BE32-E72D297353CC}">
              <c16:uniqueId val="{00000007-BAAD-490B-8212-795D67FF81C0}"/>
            </c:ext>
          </c:extLst>
        </c:ser>
        <c:dLbls>
          <c:showLegendKey val="0"/>
          <c:showVal val="0"/>
          <c:showCatName val="0"/>
          <c:showSerName val="0"/>
          <c:showPercent val="0"/>
          <c:showBubbleSize val="0"/>
        </c:dLbls>
        <c:gapWidth val="150"/>
        <c:shape val="box"/>
        <c:axId val="1298808240"/>
        <c:axId val="1298797904"/>
        <c:axId val="0"/>
      </c:bar3DChart>
      <c:catAx>
        <c:axId val="12988082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EC"/>
          </a:p>
        </c:txPr>
        <c:crossAx val="1298797904"/>
        <c:crosses val="autoZero"/>
        <c:auto val="1"/>
        <c:lblAlgn val="ctr"/>
        <c:lblOffset val="100"/>
        <c:noMultiLvlLbl val="0"/>
      </c:catAx>
      <c:valAx>
        <c:axId val="12987979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298808240"/>
        <c:crosses val="autoZero"/>
        <c:crossBetween val="between"/>
      </c:valAx>
      <c:spPr>
        <a:noFill/>
        <a:ln>
          <a:noFill/>
        </a:ln>
        <a:effectLst/>
      </c:spPr>
    </c:plotArea>
    <c:plotVisOnly val="1"/>
    <c:dispBlanksAs val="gap"/>
    <c:showDLblsOverMax val="0"/>
  </c:chart>
  <c:spPr>
    <a:solidFill>
      <a:schemeClr val="bg1"/>
    </a:solidFill>
    <a:ln w="31750" cap="flat" cmpd="dbl" algn="ctr">
      <a:solidFill>
        <a:schemeClr val="tx1">
          <a:lumMod val="95000"/>
          <a:lumOff val="5000"/>
        </a:schemeClr>
      </a:solidFill>
      <a:round/>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dirty="0" err="1">
                <a:solidFill>
                  <a:schemeClr val="tx1"/>
                </a:solidFill>
              </a:rPr>
              <a:t>Interés</a:t>
            </a:r>
            <a:r>
              <a:rPr lang="en-US" sz="1600" b="1" dirty="0">
                <a:solidFill>
                  <a:schemeClr val="tx1"/>
                </a:solidFill>
              </a:rPr>
              <a:t> y </a:t>
            </a:r>
            <a:r>
              <a:rPr lang="en-US" sz="1600" b="1" dirty="0" err="1">
                <a:solidFill>
                  <a:schemeClr val="tx1"/>
                </a:solidFill>
              </a:rPr>
              <a:t>complacencia</a:t>
            </a:r>
            <a:r>
              <a:rPr lang="en-US" sz="1600" b="1" dirty="0">
                <a:solidFill>
                  <a:schemeClr val="tx1"/>
                </a:solidFill>
              </a:rPr>
              <a:t> con los </a:t>
            </a:r>
            <a:r>
              <a:rPr lang="en-US" sz="1600" b="1" dirty="0" err="1">
                <a:solidFill>
                  <a:schemeClr val="tx1"/>
                </a:solidFill>
              </a:rPr>
              <a:t>sistemas</a:t>
            </a:r>
            <a:r>
              <a:rPr lang="en-US" sz="1600" b="1" dirty="0">
                <a:solidFill>
                  <a:schemeClr val="tx1"/>
                </a:solidFill>
              </a:rPr>
              <a:t> de control de la </a:t>
            </a:r>
            <a:r>
              <a:rPr lang="en-US" sz="1600" b="1" dirty="0" err="1">
                <a:solidFill>
                  <a:schemeClr val="tx1"/>
                </a:solidFill>
              </a:rPr>
              <a:t>calidad</a:t>
            </a:r>
            <a:r>
              <a:rPr lang="en-US" sz="1600" b="1" dirty="0">
                <a:solidFill>
                  <a:schemeClr val="tx1"/>
                </a:solidFill>
              </a:rPr>
              <a:t> de </a:t>
            </a:r>
            <a:r>
              <a:rPr lang="en-US" sz="1600" b="1" dirty="0" err="1">
                <a:solidFill>
                  <a:schemeClr val="tx1"/>
                </a:solidFill>
              </a:rPr>
              <a:t>servicio</a:t>
            </a:r>
            <a:r>
              <a:rPr lang="en-US" sz="1600" b="1" dirty="0">
                <a:solidFill>
                  <a:schemeClr val="tx1"/>
                </a:solidFill>
              </a:rPr>
              <a:t> </a:t>
            </a:r>
            <a:r>
              <a:rPr lang="en-US" sz="1600" b="1" dirty="0" err="1">
                <a:solidFill>
                  <a:schemeClr val="tx1"/>
                </a:solidFill>
              </a:rPr>
              <a:t>que</a:t>
            </a:r>
            <a:r>
              <a:rPr lang="en-US" sz="1600" b="1" dirty="0">
                <a:solidFill>
                  <a:schemeClr val="tx1"/>
                </a:solidFill>
              </a:rPr>
              <a:t> se </a:t>
            </a:r>
            <a:r>
              <a:rPr lang="en-US" sz="1600" b="1" dirty="0" err="1">
                <a:solidFill>
                  <a:schemeClr val="tx1"/>
                </a:solidFill>
              </a:rPr>
              <a:t>implementará</a:t>
            </a:r>
            <a:r>
              <a:rPr lang="en-US" sz="1600" b="1" dirty="0">
                <a:solidFill>
                  <a:schemeClr val="tx1"/>
                </a:solidFill>
              </a:rPr>
              <a:t> en el SITP</a:t>
            </a:r>
            <a:r>
              <a:rPr lang="en-US" sz="1600" dirty="0"/>
              <a:t>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EC"/>
        </a:p>
      </c:txPr>
    </c:title>
    <c:autoTitleDeleted val="0"/>
    <c:view3D>
      <c:rotX val="30"/>
      <c:rotY val="159"/>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'8'!$B$1</c:f>
              <c:strCache>
                <c:ptCount val="1"/>
                <c:pt idx="0">
                  <c:v>Interés y complacencia con los sistemas de control de la calidad de servicio que se implementará en el SITP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AD3-48F0-A827-2DBB986444B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AD3-48F0-A827-2DBB986444B6}"/>
              </c:ext>
            </c:extLst>
          </c:dPt>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F6116CBD-5CAB-4054-858A-9B2AC2A0BCC8}" type="CATEGORYNAME">
                      <a:rPr lang="en-US" sz="1400" b="1">
                        <a:solidFill>
                          <a:schemeClr val="tx1"/>
                        </a:solidFill>
                      </a:rPr>
                      <a:pPr>
                        <a:defRPr sz="1400" b="1">
                          <a:solidFill>
                            <a:schemeClr val="tx1"/>
                          </a:solidFill>
                        </a:defRPr>
                      </a:pPr>
                      <a:t>[NOMBRE DE CATEGORÍA]</a:t>
                    </a:fld>
                    <a:r>
                      <a:rPr lang="en-US" sz="1400" b="1" baseline="0">
                        <a:solidFill>
                          <a:schemeClr val="tx1"/>
                        </a:solidFill>
                      </a:rPr>
                      <a:t>
</a:t>
                    </a:r>
                    <a:fld id="{486420BF-5FCE-4255-A97C-D9B566D9A39D}" type="PERCENTAGE">
                      <a:rPr lang="en-US" sz="1400" b="1" baseline="0">
                        <a:solidFill>
                          <a:schemeClr val="tx1"/>
                        </a:solidFill>
                      </a:rPr>
                      <a:pPr>
                        <a:defRPr sz="1400" b="1">
                          <a:solidFill>
                            <a:schemeClr val="tx1"/>
                          </a:solidFill>
                        </a:defRPr>
                      </a:pPr>
                      <a:t>[PORCENTAJE]</a:t>
                    </a:fld>
                    <a:endParaRPr lang="en-US" sz="1400" b="1"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AD3-48F0-A827-2DBB986444B6}"/>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showLegendKey val="0"/>
              <c:showVal val="0"/>
              <c:showCatName val="1"/>
              <c:showSerName val="0"/>
              <c:showPercent val="1"/>
              <c:showBubbleSize val="0"/>
              <c:extLst>
                <c:ext xmlns:c16="http://schemas.microsoft.com/office/drawing/2014/chart" uri="{C3380CC4-5D6E-409C-BE32-E72D297353CC}">
                  <c16:uniqueId val="{00000003-3AD3-48F0-A827-2DBB986444B6}"/>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n-lt"/>
                    <a:ea typeface="+mn-ea"/>
                    <a:cs typeface="+mn-cs"/>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'8'!$A$2:$A$3</c:f>
              <c:strCache>
                <c:ptCount val="2"/>
                <c:pt idx="0">
                  <c:v>Complacidos</c:v>
                </c:pt>
                <c:pt idx="1">
                  <c:v>No Complacidos</c:v>
                </c:pt>
              </c:strCache>
            </c:strRef>
          </c:cat>
          <c:val>
            <c:numRef>
              <c:f>'8'!$B$2:$B$3</c:f>
              <c:numCache>
                <c:formatCode>0%</c:formatCode>
                <c:ptCount val="2"/>
                <c:pt idx="0">
                  <c:v>0.95</c:v>
                </c:pt>
                <c:pt idx="1">
                  <c:v>0.05</c:v>
                </c:pt>
              </c:numCache>
            </c:numRef>
          </c:val>
          <c:extLst>
            <c:ext xmlns:c16="http://schemas.microsoft.com/office/drawing/2014/chart" uri="{C3380CC4-5D6E-409C-BE32-E72D297353CC}">
              <c16:uniqueId val="{00000004-3AD3-48F0-A827-2DBB986444B6}"/>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solidFill>
      <a:schemeClr val="bg1"/>
    </a:solidFill>
    <a:ln w="25400" cap="flat" cmpd="dbl" algn="ctr">
      <a:solidFill>
        <a:schemeClr val="tx1"/>
      </a:solidFill>
      <a:round/>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600" b="1">
                <a:solidFill>
                  <a:schemeClr val="tx1"/>
                </a:solidFill>
              </a:rPr>
              <a:t>Tiempos y dinero que ahorraría el sistema integrado de Transporte Público</a:t>
            </a:r>
            <a:r>
              <a:rPr lang="en-US" sz="1600"/>
              <a:t>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s-EC"/>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'2'!$B$1</c:f>
              <c:strCache>
                <c:ptCount val="1"/>
                <c:pt idx="0">
                  <c:v>Al menos un 80% de los participantes de las socializaciones, manifestaron su complacencia con los tiempos y dinero que ahorraría el sistema integrado de Transporte Público
</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5D2-476C-9B6C-FC0E914CD2E6}"/>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5D2-476C-9B6C-FC0E914CD2E6}"/>
              </c:ext>
            </c:extLst>
          </c:dPt>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fld id="{F6116CBD-5CAB-4054-858A-9B2AC2A0BCC8}" type="CATEGORYNAME">
                      <a:rPr lang="en-US" sz="1400" b="1">
                        <a:solidFill>
                          <a:schemeClr val="tx1"/>
                        </a:solidFill>
                      </a:rPr>
                      <a:pPr>
                        <a:defRPr sz="1400" b="1">
                          <a:solidFill>
                            <a:schemeClr val="tx1"/>
                          </a:solidFill>
                        </a:defRPr>
                      </a:pPr>
                      <a:t>[NOMBRE DE CATEGORÍA]</a:t>
                    </a:fld>
                    <a:r>
                      <a:rPr lang="en-US" sz="1400" b="1" baseline="0">
                        <a:solidFill>
                          <a:schemeClr val="tx1"/>
                        </a:solidFill>
                      </a:rPr>
                      <a:t>
</a:t>
                    </a:r>
                    <a:fld id="{486420BF-5FCE-4255-A97C-D9B566D9A39D}" type="PERCENTAGE">
                      <a:rPr lang="en-US" sz="1400" b="1" baseline="0">
                        <a:solidFill>
                          <a:schemeClr val="tx1"/>
                        </a:solidFill>
                      </a:rPr>
                      <a:pPr>
                        <a:defRPr sz="1400" b="1">
                          <a:solidFill>
                            <a:schemeClr val="tx1"/>
                          </a:solidFill>
                        </a:defRPr>
                      </a:pPr>
                      <a:t>[PORCENTAJE]</a:t>
                    </a:fld>
                    <a:endParaRPr lang="en-US" sz="1400" b="1" baseline="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s-EC"/>
                </a:p>
              </c:tx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2-476C-9B6C-FC0E914CD2E6}"/>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s-EC"/>
                </a:p>
              </c:txPr>
              <c:showLegendKey val="0"/>
              <c:showVal val="0"/>
              <c:showCatName val="1"/>
              <c:showSerName val="0"/>
              <c:showPercent val="1"/>
              <c:showBubbleSize val="0"/>
              <c:extLst>
                <c:ext xmlns:c16="http://schemas.microsoft.com/office/drawing/2014/chart" uri="{C3380CC4-5D6E-409C-BE32-E72D297353CC}">
                  <c16:uniqueId val="{00000003-65D2-476C-9B6C-FC0E914CD2E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mn-lt"/>
                    <a:ea typeface="+mn-ea"/>
                    <a:cs typeface="+mn-cs"/>
                  </a:defRPr>
                </a:pPr>
                <a:endParaRPr lang="es-EC"/>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'2'!$A$2:$A$3</c:f>
              <c:strCache>
                <c:ptCount val="2"/>
                <c:pt idx="0">
                  <c:v>De Acuerdo</c:v>
                </c:pt>
                <c:pt idx="1">
                  <c:v>En Desacuerdo</c:v>
                </c:pt>
              </c:strCache>
            </c:strRef>
          </c:cat>
          <c:val>
            <c:numRef>
              <c:f>'2'!$B$2:$B$3</c:f>
              <c:numCache>
                <c:formatCode>0%</c:formatCode>
                <c:ptCount val="2"/>
                <c:pt idx="0">
                  <c:v>0.8</c:v>
                </c:pt>
                <c:pt idx="1">
                  <c:v>0.2</c:v>
                </c:pt>
              </c:numCache>
            </c:numRef>
          </c:val>
          <c:extLst>
            <c:ext xmlns:c16="http://schemas.microsoft.com/office/drawing/2014/chart" uri="{C3380CC4-5D6E-409C-BE32-E72D297353CC}">
              <c16:uniqueId val="{00000004-65D2-476C-9B6C-FC0E914CD2E6}"/>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solidFill>
      <a:schemeClr val="bg1"/>
    </a:solidFill>
    <a:ln w="25400" cap="flat" cmpd="dbl" algn="ctr">
      <a:solidFill>
        <a:schemeClr val="tx1"/>
      </a:solidFill>
      <a:round/>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Pt>
            <c:idx val="0"/>
            <c:invertIfNegative val="0"/>
            <c:bubble3D val="0"/>
            <c:spPr>
              <a:solidFill>
                <a:srgbClr val="92D05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1-7F3D-4C33-8B34-C6096CE414A4}"/>
              </c:ext>
            </c:extLst>
          </c:dPt>
          <c:dPt>
            <c:idx val="1"/>
            <c:invertIfNegative val="0"/>
            <c:bubble3D val="0"/>
            <c:spPr>
              <a:solidFill>
                <a:srgbClr val="00B0F0"/>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3-7F3D-4C33-8B34-C6096CE414A4}"/>
              </c:ext>
            </c:extLst>
          </c:dPt>
          <c:dPt>
            <c:idx val="2"/>
            <c:invertIfNegative val="0"/>
            <c:bubble3D val="0"/>
            <c:spPr>
              <a:solidFill>
                <a:schemeClr val="accent4">
                  <a:lumMod val="60000"/>
                  <a:lumOff val="40000"/>
                </a:schemeClr>
              </a:solidFill>
              <a:ln w="9525" cap="flat" cmpd="sng" algn="ctr">
                <a:solidFill>
                  <a:schemeClr val="accent1">
                    <a:lumMod val="75000"/>
                  </a:schemeClr>
                </a:solidFill>
                <a:round/>
              </a:ln>
              <a:effectLst/>
              <a:sp3d contourW="9525">
                <a:contourClr>
                  <a:schemeClr val="accent1">
                    <a:lumMod val="75000"/>
                  </a:schemeClr>
                </a:contourClr>
              </a:sp3d>
            </c:spPr>
            <c:extLst>
              <c:ext xmlns:c16="http://schemas.microsoft.com/office/drawing/2014/chart" uri="{C3380CC4-5D6E-409C-BE32-E72D297353CC}">
                <c16:uniqueId val="{00000005-7F3D-4C33-8B34-C6096CE414A4}"/>
              </c:ext>
            </c:extLst>
          </c:dPt>
          <c:dLbls>
            <c:dLbl>
              <c:idx val="0"/>
              <c:layout>
                <c:manualLayout>
                  <c:x val="3.3333333333333284E-2"/>
                  <c:y val="-6.9444444444444448E-2"/>
                </c:manualLayout>
              </c:layout>
              <c:tx>
                <c:rich>
                  <a:bodyPr/>
                  <a:lstStyle/>
                  <a:p>
                    <a:fld id="{88DA4BC9-386C-4EFE-962D-991A35CEAACF}"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F3D-4C33-8B34-C6096CE414A4}"/>
                </c:ext>
              </c:extLst>
            </c:dLbl>
            <c:dLbl>
              <c:idx val="1"/>
              <c:layout>
                <c:manualLayout>
                  <c:x val="3.3333333333333333E-2"/>
                  <c:y val="-6.9444444444444461E-2"/>
                </c:manualLayout>
              </c:layout>
              <c:tx>
                <c:rich>
                  <a:bodyPr/>
                  <a:lstStyle/>
                  <a:p>
                    <a:fld id="{53AC336C-7C61-4283-9A22-FE8C8A720999}"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F3D-4C33-8B34-C6096CE414A4}"/>
                </c:ext>
              </c:extLst>
            </c:dLbl>
            <c:dLbl>
              <c:idx val="2"/>
              <c:layout>
                <c:manualLayout>
                  <c:x val="2.9661504264512254E-2"/>
                  <c:y val="-4.5976416474502332E-2"/>
                </c:manualLayout>
              </c:layout>
              <c:tx>
                <c:rich>
                  <a:bodyPr/>
                  <a:lstStyle/>
                  <a:p>
                    <a:fld id="{4301B71A-E1AE-4743-83F3-575D57862930}"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F3D-4C33-8B34-C6096CE414A4}"/>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Hoja6!$A$9:$A$11</c:f>
              <c:strCache>
                <c:ptCount val="3"/>
                <c:pt idx="0">
                  <c:v>Modificación de rutas de transporte para brindar servicio a barrios</c:v>
                </c:pt>
                <c:pt idx="1">
                  <c:v>Barrios que requirieron extensión al inicio o fin de rutas</c:v>
                </c:pt>
                <c:pt idx="2">
                  <c:v>Solicitudes asociadas a falta de infraestructura vial</c:v>
                </c:pt>
              </c:strCache>
            </c:strRef>
          </c:cat>
          <c:val>
            <c:numRef>
              <c:f>Hoja6!$B$9:$B$11</c:f>
              <c:numCache>
                <c:formatCode>General</c:formatCode>
                <c:ptCount val="3"/>
                <c:pt idx="0">
                  <c:v>3</c:v>
                </c:pt>
                <c:pt idx="1">
                  <c:v>30</c:v>
                </c:pt>
                <c:pt idx="2">
                  <c:v>90</c:v>
                </c:pt>
              </c:numCache>
            </c:numRef>
          </c:val>
          <c:extLst>
            <c:ext xmlns:c16="http://schemas.microsoft.com/office/drawing/2014/chart" uri="{C3380CC4-5D6E-409C-BE32-E72D297353CC}">
              <c16:uniqueId val="{00000006-7F3D-4C33-8B34-C6096CE414A4}"/>
            </c:ext>
          </c:extLst>
        </c:ser>
        <c:dLbls>
          <c:showLegendKey val="0"/>
          <c:showVal val="0"/>
          <c:showCatName val="0"/>
          <c:showSerName val="0"/>
          <c:showPercent val="0"/>
          <c:showBubbleSize val="0"/>
        </c:dLbls>
        <c:gapWidth val="65"/>
        <c:shape val="box"/>
        <c:axId val="1205430672"/>
        <c:axId val="1205438832"/>
        <c:axId val="0"/>
      </c:bar3DChart>
      <c:catAx>
        <c:axId val="120543067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lgn="just">
              <a:defRPr sz="1600" b="0" i="0" u="none" strike="noStrike" kern="1200" cap="all" baseline="0">
                <a:solidFill>
                  <a:schemeClr val="tx1">
                    <a:lumMod val="95000"/>
                    <a:lumOff val="5000"/>
                  </a:schemeClr>
                </a:solidFill>
                <a:latin typeface="+mn-lt"/>
                <a:ea typeface="+mn-ea"/>
                <a:cs typeface="+mn-cs"/>
              </a:defRPr>
            </a:pPr>
            <a:endParaRPr lang="es-EC"/>
          </a:p>
        </c:txPr>
        <c:crossAx val="1205438832"/>
        <c:crosses val="autoZero"/>
        <c:auto val="1"/>
        <c:lblAlgn val="r"/>
        <c:lblOffset val="100"/>
        <c:tickLblSkip val="1"/>
        <c:tickMarkSkip val="1"/>
        <c:noMultiLvlLbl val="0"/>
      </c:catAx>
      <c:valAx>
        <c:axId val="1205438832"/>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s-EC"/>
          </a:p>
        </c:txPr>
        <c:crossAx val="1205430672"/>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31750" cap="flat" cmpd="dbl" algn="ctr">
      <a:solidFill>
        <a:schemeClr val="tx1">
          <a:lumMod val="95000"/>
          <a:lumOff val="5000"/>
        </a:schemeClr>
      </a:solidFill>
      <a:round/>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spPr>
            <a:solidFill>
              <a:schemeClr val="accent1"/>
            </a:solidFill>
            <a:ln>
              <a:noFill/>
            </a:ln>
            <a:effectLst/>
            <a:sp3d/>
          </c:spPr>
          <c:invertIfNegative val="0"/>
          <c:dPt>
            <c:idx val="0"/>
            <c:invertIfNegative val="0"/>
            <c:bubble3D val="0"/>
            <c:spPr>
              <a:solidFill>
                <a:srgbClr val="FFFF00"/>
              </a:solidFill>
              <a:ln>
                <a:noFill/>
              </a:ln>
              <a:effectLst/>
              <a:sp3d/>
            </c:spPr>
            <c:extLst>
              <c:ext xmlns:c16="http://schemas.microsoft.com/office/drawing/2014/chart" uri="{C3380CC4-5D6E-409C-BE32-E72D297353CC}">
                <c16:uniqueId val="{00000001-14CF-4DCB-B473-272F4BAFDE29}"/>
              </c:ext>
            </c:extLst>
          </c:dPt>
          <c:dPt>
            <c:idx val="1"/>
            <c:invertIfNegative val="0"/>
            <c:bubble3D val="0"/>
            <c:spPr>
              <a:solidFill>
                <a:srgbClr val="FFC000"/>
              </a:solidFill>
              <a:ln>
                <a:noFill/>
              </a:ln>
              <a:effectLst/>
              <a:sp3d/>
            </c:spPr>
            <c:extLst>
              <c:ext xmlns:c16="http://schemas.microsoft.com/office/drawing/2014/chart" uri="{C3380CC4-5D6E-409C-BE32-E72D297353CC}">
                <c16:uniqueId val="{00000003-14CF-4DCB-B473-272F4BAFDE29}"/>
              </c:ext>
            </c:extLst>
          </c:dPt>
          <c:dPt>
            <c:idx val="2"/>
            <c:invertIfNegative val="0"/>
            <c:bubble3D val="0"/>
            <c:spPr>
              <a:solidFill>
                <a:srgbClr val="92D050"/>
              </a:solidFill>
              <a:ln>
                <a:noFill/>
              </a:ln>
              <a:effectLst/>
              <a:sp3d/>
            </c:spPr>
            <c:extLst>
              <c:ext xmlns:c16="http://schemas.microsoft.com/office/drawing/2014/chart" uri="{C3380CC4-5D6E-409C-BE32-E72D297353CC}">
                <c16:uniqueId val="{00000005-14CF-4DCB-B473-272F4BAFDE29}"/>
              </c:ext>
            </c:extLst>
          </c:dPt>
          <c:dLbls>
            <c:dLbl>
              <c:idx val="0"/>
              <c:layout>
                <c:manualLayout>
                  <c:x val="7.6964426072636781E-3"/>
                  <c:y val="-1.4906307402487814E-2"/>
                </c:manualLayout>
              </c:layout>
              <c:tx>
                <c:rich>
                  <a:bodyPr/>
                  <a:lstStyle/>
                  <a:p>
                    <a:fld id="{C70BF365-D089-47E4-91A8-3F374BE35526}"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4CF-4DCB-B473-272F4BAFDE29}"/>
                </c:ext>
              </c:extLst>
            </c:dLbl>
            <c:dLbl>
              <c:idx val="1"/>
              <c:layout>
                <c:manualLayout>
                  <c:x val="3.0785770429055372E-2"/>
                  <c:y val="-1.4906307402487906E-2"/>
                </c:manualLayout>
              </c:layout>
              <c:tx>
                <c:rich>
                  <a:bodyPr/>
                  <a:lstStyle/>
                  <a:p>
                    <a:fld id="{0EF1967F-F0D2-45DA-901F-8ABEB81C29EA}"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4CF-4DCB-B473-272F4BAFDE29}"/>
                </c:ext>
              </c:extLst>
            </c:dLbl>
            <c:dLbl>
              <c:idx val="2"/>
              <c:layout>
                <c:manualLayout>
                  <c:x val="2.1806587387247622E-2"/>
                  <c:y val="-2.2359461103731836E-2"/>
                </c:manualLayout>
              </c:layout>
              <c:tx>
                <c:rich>
                  <a:bodyPr/>
                  <a:lstStyle/>
                  <a:p>
                    <a:fld id="{86195174-3BEE-4FA2-95FE-27DD57B24E3D}" type="VALUE">
                      <a:rPr lang="en-US" smtClean="0"/>
                      <a:pPr/>
                      <a:t>[VALOR]</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4CF-4DCB-B473-272F4BAFDE2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Hoja6!$A$15:$A$17</c:f>
              <c:strCache>
                <c:ptCount val="3"/>
                <c:pt idx="0">
                  <c:v>Rutas de transporte publicadas en la pagina web de la secretaria</c:v>
                </c:pt>
                <c:pt idx="1">
                  <c:v>Satisfacción de los representantes de los barrios con la explicación presentada</c:v>
                </c:pt>
                <c:pt idx="2">
                  <c:v>Satisfacción de los usuarios al tener el servicio al menos a 400 metros</c:v>
                </c:pt>
              </c:strCache>
            </c:strRef>
          </c:cat>
          <c:val>
            <c:numRef>
              <c:f>Hoja6!$B$15:$B$17</c:f>
              <c:numCache>
                <c:formatCode>General</c:formatCode>
                <c:ptCount val="3"/>
                <c:pt idx="0">
                  <c:v>100</c:v>
                </c:pt>
                <c:pt idx="1">
                  <c:v>95</c:v>
                </c:pt>
                <c:pt idx="2">
                  <c:v>97</c:v>
                </c:pt>
              </c:numCache>
            </c:numRef>
          </c:val>
          <c:extLst>
            <c:ext xmlns:c16="http://schemas.microsoft.com/office/drawing/2014/chart" uri="{C3380CC4-5D6E-409C-BE32-E72D297353CC}">
              <c16:uniqueId val="{00000006-14CF-4DCB-B473-272F4BAFDE29}"/>
            </c:ext>
          </c:extLst>
        </c:ser>
        <c:dLbls>
          <c:showLegendKey val="0"/>
          <c:showVal val="0"/>
          <c:showCatName val="0"/>
          <c:showSerName val="0"/>
          <c:showPercent val="0"/>
          <c:showBubbleSize val="0"/>
        </c:dLbls>
        <c:gapWidth val="150"/>
        <c:shape val="box"/>
        <c:axId val="1344216384"/>
        <c:axId val="1344216928"/>
        <c:axId val="0"/>
      </c:bar3DChart>
      <c:catAx>
        <c:axId val="134421638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EC"/>
          </a:p>
        </c:txPr>
        <c:crossAx val="1344216928"/>
        <c:crosses val="autoZero"/>
        <c:auto val="1"/>
        <c:lblAlgn val="ctr"/>
        <c:lblOffset val="100"/>
        <c:noMultiLvlLbl val="0"/>
      </c:catAx>
      <c:valAx>
        <c:axId val="1344216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1344216384"/>
        <c:crosses val="autoZero"/>
        <c:crossBetween val="between"/>
      </c:valAx>
      <c:spPr>
        <a:noFill/>
        <a:ln>
          <a:noFill/>
        </a:ln>
        <a:effectLst/>
      </c:spPr>
    </c:plotArea>
    <c:plotVisOnly val="1"/>
    <c:dispBlanksAs val="gap"/>
    <c:showDLblsOverMax val="0"/>
  </c:chart>
  <c:spPr>
    <a:solidFill>
      <a:schemeClr val="bg1"/>
    </a:solidFill>
    <a:ln w="31750" cap="flat" cmpd="dbl" algn="ctr">
      <a:solidFill>
        <a:schemeClr val="tx1">
          <a:lumMod val="95000"/>
          <a:lumOff val="5000"/>
        </a:schemeClr>
      </a:solidFill>
      <a:round/>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0182B-0DBE-7643-B033-423B574BB072}" type="doc">
      <dgm:prSet loTypeId="urn:microsoft.com/office/officeart/2008/layout/HorizontalMultiLevelHierarchy" loCatId="" qsTypeId="urn:microsoft.com/office/officeart/2005/8/quickstyle/simple1" qsCatId="simple" csTypeId="urn:microsoft.com/office/officeart/2005/8/colors/colorful2" csCatId="colorful" phldr="1"/>
      <dgm:spPr/>
      <dgm:t>
        <a:bodyPr/>
        <a:lstStyle/>
        <a:p>
          <a:endParaRPr lang="es-ES"/>
        </a:p>
      </dgm:t>
    </dgm:pt>
    <dgm:pt modelId="{B5B1581C-5B1D-F94A-BAB6-0F0A5C252C04}">
      <dgm:prSet custT="1"/>
      <dgm:spPr/>
      <dgm:t>
        <a:bodyPr/>
        <a:lstStyle/>
        <a:p>
          <a:r>
            <a:rPr lang="es-ES" sz="1800" dirty="0">
              <a:latin typeface="AvenirNextLTPro-Regular"/>
            </a:rPr>
            <a:t>CARACTERÍSITCAS </a:t>
          </a:r>
        </a:p>
        <a:p>
          <a:r>
            <a:rPr lang="es-ES" sz="1800" dirty="0">
              <a:latin typeface="AvenirNextLTPro-Regular"/>
            </a:rPr>
            <a:t>DE LA </a:t>
          </a:r>
        </a:p>
        <a:p>
          <a:r>
            <a:rPr lang="es-ES" sz="1800" dirty="0">
              <a:latin typeface="AvenirNextLTPro-Regular"/>
            </a:rPr>
            <a:t>NUEVA RED</a:t>
          </a:r>
          <a:endParaRPr lang="es-EC" sz="1800" dirty="0"/>
        </a:p>
      </dgm:t>
    </dgm:pt>
    <dgm:pt modelId="{FF8765B5-F7D0-9D41-8D44-0B182B5F738F}" type="parTrans" cxnId="{C8BBFA25-752F-3943-9C16-461B889AE227}">
      <dgm:prSet/>
      <dgm:spPr/>
      <dgm:t>
        <a:bodyPr/>
        <a:lstStyle/>
        <a:p>
          <a:endParaRPr lang="es-ES"/>
        </a:p>
      </dgm:t>
    </dgm:pt>
    <dgm:pt modelId="{1F56124C-0B4E-AE40-87FD-F4B81291AF12}" type="sibTrans" cxnId="{C8BBFA25-752F-3943-9C16-461B889AE227}">
      <dgm:prSet/>
      <dgm:spPr/>
      <dgm:t>
        <a:bodyPr/>
        <a:lstStyle/>
        <a:p>
          <a:endParaRPr lang="es-ES"/>
        </a:p>
      </dgm:t>
    </dgm:pt>
    <dgm:pt modelId="{852EA5E0-44C6-D241-A27B-1C12D4804E61}">
      <dgm:prSet phldrT="[Texto]" custT="1"/>
      <dgm:spPr>
        <a:solidFill>
          <a:schemeClr val="accent5">
            <a:lumMod val="40000"/>
            <a:lumOff val="60000"/>
          </a:schemeClr>
        </a:solidFill>
      </dgm:spPr>
      <dgm:t>
        <a:bodyPr/>
        <a:lstStyle/>
        <a:p>
          <a:pPr>
            <a:buFont typeface="Arial" panose="020B0604020202020204" pitchFamily="34" charset="0"/>
            <a:buChar char="•"/>
          </a:pPr>
          <a:r>
            <a:rPr lang="es-ES" sz="1800" dirty="0">
              <a:solidFill>
                <a:schemeClr val="tx1"/>
              </a:solidFill>
              <a:latin typeface="AvenirNextLTPro-Regular"/>
            </a:rPr>
            <a:t>Funcionará como un sistema integrado de TP</a:t>
          </a:r>
          <a:endParaRPr lang="es-ES" sz="1800" dirty="0">
            <a:solidFill>
              <a:schemeClr val="tx1"/>
            </a:solidFill>
          </a:endParaRPr>
        </a:p>
      </dgm:t>
    </dgm:pt>
    <dgm:pt modelId="{4827D81A-12C5-1147-AE12-1595D3CFFC40}" type="parTrans" cxnId="{F84397CD-A2D0-2B44-9758-030597E5B68B}">
      <dgm:prSet/>
      <dgm:spPr/>
      <dgm:t>
        <a:bodyPr/>
        <a:lstStyle/>
        <a:p>
          <a:endParaRPr lang="es-ES"/>
        </a:p>
      </dgm:t>
    </dgm:pt>
    <dgm:pt modelId="{EE18C8EA-773F-624A-88FD-D45DBA68A090}" type="sibTrans" cxnId="{F84397CD-A2D0-2B44-9758-030597E5B68B}">
      <dgm:prSet/>
      <dgm:spPr/>
      <dgm:t>
        <a:bodyPr/>
        <a:lstStyle/>
        <a:p>
          <a:endParaRPr lang="es-ES"/>
        </a:p>
      </dgm:t>
    </dgm:pt>
    <dgm:pt modelId="{7018F49C-F102-9A42-AD89-08620EF96223}">
      <dgm:prSet phldrT="[Texto]" custT="1"/>
      <dgm:spPr>
        <a:solidFill>
          <a:schemeClr val="accent4">
            <a:lumMod val="40000"/>
            <a:lumOff val="60000"/>
          </a:schemeClr>
        </a:solidFill>
      </dgm:spPr>
      <dgm:t>
        <a:bodyPr/>
        <a:lstStyle/>
        <a:p>
          <a:r>
            <a:rPr lang="es-ES" sz="1800" dirty="0">
              <a:solidFill>
                <a:schemeClr val="tx1"/>
              </a:solidFill>
              <a:latin typeface="AvenirNextLTPro-Regular"/>
            </a:rPr>
            <a:t>La Primera Línea de Metro de Quito (PLMQ) se considera como el eje estructurador de la red de TP</a:t>
          </a:r>
          <a:endParaRPr lang="es-ES" sz="1800" dirty="0">
            <a:solidFill>
              <a:schemeClr val="tx1"/>
            </a:solidFill>
          </a:endParaRPr>
        </a:p>
      </dgm:t>
    </dgm:pt>
    <dgm:pt modelId="{4441C15E-0432-7444-9F96-8AB9EC5CC2CD}" type="parTrans" cxnId="{9A9D4829-01E8-1D41-AD7B-DCD9F9573AE5}">
      <dgm:prSet/>
      <dgm:spPr/>
      <dgm:t>
        <a:bodyPr/>
        <a:lstStyle/>
        <a:p>
          <a:endParaRPr lang="es-ES"/>
        </a:p>
      </dgm:t>
    </dgm:pt>
    <dgm:pt modelId="{DBF32C89-171E-4142-B2C9-6207A739698B}" type="sibTrans" cxnId="{9A9D4829-01E8-1D41-AD7B-DCD9F9573AE5}">
      <dgm:prSet/>
      <dgm:spPr/>
      <dgm:t>
        <a:bodyPr/>
        <a:lstStyle/>
        <a:p>
          <a:endParaRPr lang="es-ES"/>
        </a:p>
      </dgm:t>
    </dgm:pt>
    <dgm:pt modelId="{4E47E7C3-EF6D-B847-AE89-D791DAD5D70D}">
      <dgm:prSet custT="1"/>
      <dgm:spPr>
        <a:solidFill>
          <a:schemeClr val="accent6">
            <a:lumMod val="60000"/>
            <a:lumOff val="40000"/>
          </a:schemeClr>
        </a:solidFill>
      </dgm:spPr>
      <dgm:t>
        <a:bodyPr/>
        <a:lstStyle/>
        <a:p>
          <a:pPr>
            <a:lnSpc>
              <a:spcPct val="100000"/>
            </a:lnSpc>
            <a:spcAft>
              <a:spcPts val="0"/>
            </a:spcAft>
          </a:pPr>
          <a:r>
            <a:rPr lang="es-ES" sz="1800" dirty="0">
              <a:solidFill>
                <a:schemeClr val="tx1"/>
              </a:solidFill>
              <a:latin typeface="AvenirNextLTPro-Regular"/>
            </a:rPr>
            <a:t>Funcionará como una red estructurada en ejes </a:t>
          </a:r>
        </a:p>
        <a:p>
          <a:pPr>
            <a:lnSpc>
              <a:spcPct val="90000"/>
            </a:lnSpc>
            <a:spcAft>
              <a:spcPct val="35000"/>
            </a:spcAft>
          </a:pPr>
          <a:r>
            <a:rPr lang="es-ES" sz="1800" dirty="0">
              <a:solidFill>
                <a:schemeClr val="tx1"/>
              </a:solidFill>
              <a:latin typeface="AvenirNextLTPro-Regular"/>
            </a:rPr>
            <a:t>horizontales y verticales</a:t>
          </a:r>
          <a:endParaRPr lang="es-ES" sz="1800" dirty="0">
            <a:solidFill>
              <a:schemeClr val="tx1"/>
            </a:solidFill>
          </a:endParaRPr>
        </a:p>
      </dgm:t>
    </dgm:pt>
    <dgm:pt modelId="{B0391E2D-2CEA-E343-B2F4-DA120E8FB223}" type="parTrans" cxnId="{F79903E7-4F59-6141-86DD-CAA7B67CB39B}">
      <dgm:prSet/>
      <dgm:spPr/>
      <dgm:t>
        <a:bodyPr/>
        <a:lstStyle/>
        <a:p>
          <a:endParaRPr lang="es-ES"/>
        </a:p>
      </dgm:t>
    </dgm:pt>
    <dgm:pt modelId="{1493B386-388C-4042-9EC9-A8E5ECB07CFC}" type="sibTrans" cxnId="{F79903E7-4F59-6141-86DD-CAA7B67CB39B}">
      <dgm:prSet/>
      <dgm:spPr/>
      <dgm:t>
        <a:bodyPr/>
        <a:lstStyle/>
        <a:p>
          <a:endParaRPr lang="es-ES"/>
        </a:p>
      </dgm:t>
    </dgm:pt>
    <dgm:pt modelId="{429925EA-0A37-8948-894B-982EE524F192}">
      <dgm:prSet custT="1"/>
      <dgm:spPr>
        <a:solidFill>
          <a:schemeClr val="accent2">
            <a:lumMod val="40000"/>
            <a:lumOff val="60000"/>
          </a:schemeClr>
        </a:solidFill>
      </dgm:spPr>
      <dgm:t>
        <a:bodyPr/>
        <a:lstStyle/>
        <a:p>
          <a:r>
            <a:rPr lang="es-ES" sz="1800" dirty="0">
              <a:solidFill>
                <a:schemeClr val="tx1"/>
              </a:solidFill>
              <a:latin typeface="AvenirNextLTPro-Regular"/>
            </a:rPr>
            <a:t>Red extendida a todo el territorio urbano, asegurando una máxima conectividad</a:t>
          </a:r>
          <a:endParaRPr lang="es-ES" sz="1800" dirty="0">
            <a:solidFill>
              <a:schemeClr val="tx1"/>
            </a:solidFill>
          </a:endParaRPr>
        </a:p>
      </dgm:t>
    </dgm:pt>
    <dgm:pt modelId="{6A5A652C-AD0A-7B4A-BE27-D62433632F6C}" type="parTrans" cxnId="{54035909-76B4-0643-89F7-105E4A60AC34}">
      <dgm:prSet/>
      <dgm:spPr/>
      <dgm:t>
        <a:bodyPr/>
        <a:lstStyle/>
        <a:p>
          <a:endParaRPr lang="es-ES"/>
        </a:p>
      </dgm:t>
    </dgm:pt>
    <dgm:pt modelId="{9EF83EC3-BB88-A84E-8709-27DFE8716728}" type="sibTrans" cxnId="{54035909-76B4-0643-89F7-105E4A60AC34}">
      <dgm:prSet/>
      <dgm:spPr/>
      <dgm:t>
        <a:bodyPr/>
        <a:lstStyle/>
        <a:p>
          <a:endParaRPr lang="es-ES"/>
        </a:p>
      </dgm:t>
    </dgm:pt>
    <dgm:pt modelId="{0FC1BE06-23CA-BF42-B867-D8A7C550709F}">
      <dgm:prSet custT="1"/>
      <dgm:spPr>
        <a:solidFill>
          <a:schemeClr val="bg1">
            <a:lumMod val="75000"/>
          </a:schemeClr>
        </a:solidFill>
      </dgm:spPr>
      <dgm:t>
        <a:bodyPr/>
        <a:lstStyle/>
        <a:p>
          <a:pPr algn="ctr">
            <a:buFont typeface="Arial" panose="020B0604020202020204" pitchFamily="34" charset="0"/>
            <a:buChar char="•"/>
          </a:pPr>
          <a:r>
            <a:rPr lang="es-ES" sz="1800" dirty="0">
              <a:solidFill>
                <a:schemeClr val="tx1"/>
              </a:solidFill>
              <a:latin typeface="AvenirNextLTPro-Regular"/>
            </a:rPr>
            <a:t>Paradas cada 400 metros (aprox.) en las intersecciones o nodos de la red, para favorecer el transbordo</a:t>
          </a:r>
          <a:endParaRPr lang="es-ES" sz="1800" dirty="0">
            <a:solidFill>
              <a:schemeClr val="tx1"/>
            </a:solidFill>
          </a:endParaRPr>
        </a:p>
      </dgm:t>
    </dgm:pt>
    <dgm:pt modelId="{DA741259-2CEB-E64B-A955-69517FFBA4C6}" type="parTrans" cxnId="{D036933C-4D39-D742-A45A-B067ABA1F843}">
      <dgm:prSet/>
      <dgm:spPr/>
      <dgm:t>
        <a:bodyPr/>
        <a:lstStyle/>
        <a:p>
          <a:endParaRPr lang="es-ES"/>
        </a:p>
      </dgm:t>
    </dgm:pt>
    <dgm:pt modelId="{53A4DF78-95E1-8640-9852-3D39852EC043}" type="sibTrans" cxnId="{D036933C-4D39-D742-A45A-B067ABA1F843}">
      <dgm:prSet/>
      <dgm:spPr/>
      <dgm:t>
        <a:bodyPr/>
        <a:lstStyle/>
        <a:p>
          <a:endParaRPr lang="es-ES"/>
        </a:p>
      </dgm:t>
    </dgm:pt>
    <dgm:pt modelId="{6CE5DEBE-7C5A-E04D-A102-09957CF9E212}" type="pres">
      <dgm:prSet presAssocID="{6A60182B-0DBE-7643-B033-423B574BB072}" presName="Name0" presStyleCnt="0">
        <dgm:presLayoutVars>
          <dgm:chPref val="1"/>
          <dgm:dir/>
          <dgm:animOne val="branch"/>
          <dgm:animLvl val="lvl"/>
          <dgm:resizeHandles val="exact"/>
        </dgm:presLayoutVars>
      </dgm:prSet>
      <dgm:spPr/>
    </dgm:pt>
    <dgm:pt modelId="{ED6806CC-7186-B744-80E9-AD3AA26B66BA}" type="pres">
      <dgm:prSet presAssocID="{B5B1581C-5B1D-F94A-BAB6-0F0A5C252C04}" presName="root1" presStyleCnt="0"/>
      <dgm:spPr/>
    </dgm:pt>
    <dgm:pt modelId="{25CDBA85-42B7-5A44-8056-C3BB7E9F87AE}" type="pres">
      <dgm:prSet presAssocID="{B5B1581C-5B1D-F94A-BAB6-0F0A5C252C04}" presName="LevelOneTextNode" presStyleLbl="node0" presStyleIdx="0" presStyleCnt="1" custAng="5400000" custScaleX="189311" custScaleY="41948" custLinFactNeighborX="-10039" custLinFactNeighborY="1">
        <dgm:presLayoutVars>
          <dgm:chPref val="3"/>
        </dgm:presLayoutVars>
      </dgm:prSet>
      <dgm:spPr>
        <a:prstGeom prst="roundRect">
          <a:avLst/>
        </a:prstGeom>
      </dgm:spPr>
    </dgm:pt>
    <dgm:pt modelId="{9E25C158-C306-6E42-9802-4F1DD6AD30F7}" type="pres">
      <dgm:prSet presAssocID="{B5B1581C-5B1D-F94A-BAB6-0F0A5C252C04}" presName="level2hierChild" presStyleCnt="0"/>
      <dgm:spPr/>
    </dgm:pt>
    <dgm:pt modelId="{B3C31A49-2C53-9A43-9DD1-07B901A93A0E}" type="pres">
      <dgm:prSet presAssocID="{B0391E2D-2CEA-E343-B2F4-DA120E8FB223}" presName="conn2-1" presStyleLbl="parChTrans1D2" presStyleIdx="0" presStyleCnt="5"/>
      <dgm:spPr/>
    </dgm:pt>
    <dgm:pt modelId="{FC30E268-E963-B14F-B4FC-1A5D8B637F55}" type="pres">
      <dgm:prSet presAssocID="{B0391E2D-2CEA-E343-B2F4-DA120E8FB223}" presName="connTx" presStyleLbl="parChTrans1D2" presStyleIdx="0" presStyleCnt="5"/>
      <dgm:spPr/>
    </dgm:pt>
    <dgm:pt modelId="{1E51D18F-0CCB-FF43-B13C-BDB1DEB816F9}" type="pres">
      <dgm:prSet presAssocID="{4E47E7C3-EF6D-B847-AE89-D791DAD5D70D}" presName="root2" presStyleCnt="0"/>
      <dgm:spPr/>
    </dgm:pt>
    <dgm:pt modelId="{0150690E-54C3-CA41-879F-6E07F3E9436E}" type="pres">
      <dgm:prSet presAssocID="{4E47E7C3-EF6D-B847-AE89-D791DAD5D70D}" presName="LevelTwoTextNode" presStyleLbl="node2" presStyleIdx="0" presStyleCnt="5" custScaleX="187442">
        <dgm:presLayoutVars>
          <dgm:chPref val="3"/>
        </dgm:presLayoutVars>
      </dgm:prSet>
      <dgm:spPr>
        <a:prstGeom prst="roundRect">
          <a:avLst/>
        </a:prstGeom>
      </dgm:spPr>
    </dgm:pt>
    <dgm:pt modelId="{C59C6152-4758-A149-9655-E23AC042DE60}" type="pres">
      <dgm:prSet presAssocID="{4E47E7C3-EF6D-B847-AE89-D791DAD5D70D}" presName="level3hierChild" presStyleCnt="0"/>
      <dgm:spPr/>
    </dgm:pt>
    <dgm:pt modelId="{71372B3E-AF23-C24D-A5E2-EFEDCB2FD6C1}" type="pres">
      <dgm:prSet presAssocID="{6A5A652C-AD0A-7B4A-BE27-D62433632F6C}" presName="conn2-1" presStyleLbl="parChTrans1D2" presStyleIdx="1" presStyleCnt="5"/>
      <dgm:spPr/>
    </dgm:pt>
    <dgm:pt modelId="{6CD4CF82-805D-EB47-B5E2-B9DF29250595}" type="pres">
      <dgm:prSet presAssocID="{6A5A652C-AD0A-7B4A-BE27-D62433632F6C}" presName="connTx" presStyleLbl="parChTrans1D2" presStyleIdx="1" presStyleCnt="5"/>
      <dgm:spPr/>
    </dgm:pt>
    <dgm:pt modelId="{19DE9809-FC36-1C47-A629-365CC18D8567}" type="pres">
      <dgm:prSet presAssocID="{429925EA-0A37-8948-894B-982EE524F192}" presName="root2" presStyleCnt="0"/>
      <dgm:spPr/>
    </dgm:pt>
    <dgm:pt modelId="{596FD74C-F9A2-604D-97BD-2FBBF423633B}" type="pres">
      <dgm:prSet presAssocID="{429925EA-0A37-8948-894B-982EE524F192}" presName="LevelTwoTextNode" presStyleLbl="node2" presStyleIdx="1" presStyleCnt="5" custScaleX="187442">
        <dgm:presLayoutVars>
          <dgm:chPref val="3"/>
        </dgm:presLayoutVars>
      </dgm:prSet>
      <dgm:spPr>
        <a:prstGeom prst="roundRect">
          <a:avLst/>
        </a:prstGeom>
      </dgm:spPr>
    </dgm:pt>
    <dgm:pt modelId="{F297E359-4A56-764F-A8FE-4953353501FE}" type="pres">
      <dgm:prSet presAssocID="{429925EA-0A37-8948-894B-982EE524F192}" presName="level3hierChild" presStyleCnt="0"/>
      <dgm:spPr/>
    </dgm:pt>
    <dgm:pt modelId="{79E21A22-818B-0A49-A423-3C1CF6207198}" type="pres">
      <dgm:prSet presAssocID="{4827D81A-12C5-1147-AE12-1595D3CFFC40}" presName="conn2-1" presStyleLbl="parChTrans1D2" presStyleIdx="2" presStyleCnt="5"/>
      <dgm:spPr/>
    </dgm:pt>
    <dgm:pt modelId="{E8B07778-6CF2-F94C-8B89-76CE8410CAB0}" type="pres">
      <dgm:prSet presAssocID="{4827D81A-12C5-1147-AE12-1595D3CFFC40}" presName="connTx" presStyleLbl="parChTrans1D2" presStyleIdx="2" presStyleCnt="5"/>
      <dgm:spPr/>
    </dgm:pt>
    <dgm:pt modelId="{419FC931-0F6C-E84A-A738-D26231B51794}" type="pres">
      <dgm:prSet presAssocID="{852EA5E0-44C6-D241-A27B-1C12D4804E61}" presName="root2" presStyleCnt="0"/>
      <dgm:spPr/>
    </dgm:pt>
    <dgm:pt modelId="{B9EF97D0-3393-A940-A847-4C0AC68F3A25}" type="pres">
      <dgm:prSet presAssocID="{852EA5E0-44C6-D241-A27B-1C12D4804E61}" presName="LevelTwoTextNode" presStyleLbl="node2" presStyleIdx="2" presStyleCnt="5" custScaleX="187442">
        <dgm:presLayoutVars>
          <dgm:chPref val="3"/>
        </dgm:presLayoutVars>
      </dgm:prSet>
      <dgm:spPr>
        <a:prstGeom prst="roundRect">
          <a:avLst/>
        </a:prstGeom>
      </dgm:spPr>
    </dgm:pt>
    <dgm:pt modelId="{BC6FEDD3-7C17-F245-8A52-35EBFF6FE630}" type="pres">
      <dgm:prSet presAssocID="{852EA5E0-44C6-D241-A27B-1C12D4804E61}" presName="level3hierChild" presStyleCnt="0"/>
      <dgm:spPr/>
    </dgm:pt>
    <dgm:pt modelId="{83513E0E-ECC4-3447-B446-8EDED57844B0}" type="pres">
      <dgm:prSet presAssocID="{4441C15E-0432-7444-9F96-8AB9EC5CC2CD}" presName="conn2-1" presStyleLbl="parChTrans1D2" presStyleIdx="3" presStyleCnt="5"/>
      <dgm:spPr/>
    </dgm:pt>
    <dgm:pt modelId="{64040C33-79A6-9B44-9E49-84E9AABD5533}" type="pres">
      <dgm:prSet presAssocID="{4441C15E-0432-7444-9F96-8AB9EC5CC2CD}" presName="connTx" presStyleLbl="parChTrans1D2" presStyleIdx="3" presStyleCnt="5"/>
      <dgm:spPr/>
    </dgm:pt>
    <dgm:pt modelId="{252A8D8E-EAA4-7747-9460-9F74993FA4E2}" type="pres">
      <dgm:prSet presAssocID="{7018F49C-F102-9A42-AD89-08620EF96223}" presName="root2" presStyleCnt="0"/>
      <dgm:spPr/>
    </dgm:pt>
    <dgm:pt modelId="{76E49C26-D38C-7F48-8FA0-67E55332AC1C}" type="pres">
      <dgm:prSet presAssocID="{7018F49C-F102-9A42-AD89-08620EF96223}" presName="LevelTwoTextNode" presStyleLbl="node2" presStyleIdx="3" presStyleCnt="5" custScaleX="187442">
        <dgm:presLayoutVars>
          <dgm:chPref val="3"/>
        </dgm:presLayoutVars>
      </dgm:prSet>
      <dgm:spPr>
        <a:prstGeom prst="roundRect">
          <a:avLst/>
        </a:prstGeom>
      </dgm:spPr>
    </dgm:pt>
    <dgm:pt modelId="{19E373F2-7A61-124A-867F-6D16DCDB85B7}" type="pres">
      <dgm:prSet presAssocID="{7018F49C-F102-9A42-AD89-08620EF96223}" presName="level3hierChild" presStyleCnt="0"/>
      <dgm:spPr/>
    </dgm:pt>
    <dgm:pt modelId="{B4FE630F-0586-0B41-847C-4A30B914D6F4}" type="pres">
      <dgm:prSet presAssocID="{DA741259-2CEB-E64B-A955-69517FFBA4C6}" presName="conn2-1" presStyleLbl="parChTrans1D2" presStyleIdx="4" presStyleCnt="5"/>
      <dgm:spPr/>
    </dgm:pt>
    <dgm:pt modelId="{0EF63FA2-F5F3-5444-8347-356F7965686F}" type="pres">
      <dgm:prSet presAssocID="{DA741259-2CEB-E64B-A955-69517FFBA4C6}" presName="connTx" presStyleLbl="parChTrans1D2" presStyleIdx="4" presStyleCnt="5"/>
      <dgm:spPr/>
    </dgm:pt>
    <dgm:pt modelId="{F96E79B6-8E18-164A-92F7-8B6394235667}" type="pres">
      <dgm:prSet presAssocID="{0FC1BE06-23CA-BF42-B867-D8A7C550709F}" presName="root2" presStyleCnt="0"/>
      <dgm:spPr/>
    </dgm:pt>
    <dgm:pt modelId="{A34191A5-5CFF-5E46-BFA5-5822F775C8E8}" type="pres">
      <dgm:prSet presAssocID="{0FC1BE06-23CA-BF42-B867-D8A7C550709F}" presName="LevelTwoTextNode" presStyleLbl="node2" presStyleIdx="4" presStyleCnt="5" custScaleX="187442">
        <dgm:presLayoutVars>
          <dgm:chPref val="3"/>
        </dgm:presLayoutVars>
      </dgm:prSet>
      <dgm:spPr>
        <a:prstGeom prst="roundRect">
          <a:avLst/>
        </a:prstGeom>
      </dgm:spPr>
    </dgm:pt>
    <dgm:pt modelId="{9D94DA8D-5D95-1742-919E-794F8A154088}" type="pres">
      <dgm:prSet presAssocID="{0FC1BE06-23CA-BF42-B867-D8A7C550709F}" presName="level3hierChild" presStyleCnt="0"/>
      <dgm:spPr/>
    </dgm:pt>
  </dgm:ptLst>
  <dgm:cxnLst>
    <dgm:cxn modelId="{54035909-76B4-0643-89F7-105E4A60AC34}" srcId="{B5B1581C-5B1D-F94A-BAB6-0F0A5C252C04}" destId="{429925EA-0A37-8948-894B-982EE524F192}" srcOrd="1" destOrd="0" parTransId="{6A5A652C-AD0A-7B4A-BE27-D62433632F6C}" sibTransId="{9EF83EC3-BB88-A84E-8709-27DFE8716728}"/>
    <dgm:cxn modelId="{F857440A-52B6-844E-867D-EAE66F04A4F3}" type="presOf" srcId="{B5B1581C-5B1D-F94A-BAB6-0F0A5C252C04}" destId="{25CDBA85-42B7-5A44-8056-C3BB7E9F87AE}" srcOrd="0" destOrd="0" presId="urn:microsoft.com/office/officeart/2008/layout/HorizontalMultiLevelHierarchy"/>
    <dgm:cxn modelId="{C8BBFA25-752F-3943-9C16-461B889AE227}" srcId="{6A60182B-0DBE-7643-B033-423B574BB072}" destId="{B5B1581C-5B1D-F94A-BAB6-0F0A5C252C04}" srcOrd="0" destOrd="0" parTransId="{FF8765B5-F7D0-9D41-8D44-0B182B5F738F}" sibTransId="{1F56124C-0B4E-AE40-87FD-F4B81291AF12}"/>
    <dgm:cxn modelId="{9A9D4829-01E8-1D41-AD7B-DCD9F9573AE5}" srcId="{B5B1581C-5B1D-F94A-BAB6-0F0A5C252C04}" destId="{7018F49C-F102-9A42-AD89-08620EF96223}" srcOrd="3" destOrd="0" parTransId="{4441C15E-0432-7444-9F96-8AB9EC5CC2CD}" sibTransId="{DBF32C89-171E-4142-B2C9-6207A739698B}"/>
    <dgm:cxn modelId="{C4EFC529-B0EF-DD42-80FB-640EA59D08FB}" type="presOf" srcId="{6A60182B-0DBE-7643-B033-423B574BB072}" destId="{6CE5DEBE-7C5A-E04D-A102-09957CF9E212}" srcOrd="0" destOrd="0" presId="urn:microsoft.com/office/officeart/2008/layout/HorizontalMultiLevelHierarchy"/>
    <dgm:cxn modelId="{D405B035-A73A-0C4F-8809-201B013C477D}" type="presOf" srcId="{B0391E2D-2CEA-E343-B2F4-DA120E8FB223}" destId="{FC30E268-E963-B14F-B4FC-1A5D8B637F55}" srcOrd="1" destOrd="0" presId="urn:microsoft.com/office/officeart/2008/layout/HorizontalMultiLevelHierarchy"/>
    <dgm:cxn modelId="{D036933C-4D39-D742-A45A-B067ABA1F843}" srcId="{B5B1581C-5B1D-F94A-BAB6-0F0A5C252C04}" destId="{0FC1BE06-23CA-BF42-B867-D8A7C550709F}" srcOrd="4" destOrd="0" parTransId="{DA741259-2CEB-E64B-A955-69517FFBA4C6}" sibTransId="{53A4DF78-95E1-8640-9852-3D39852EC043}"/>
    <dgm:cxn modelId="{C0B30D44-103B-CF4A-8B99-4FF826CBA3DE}" type="presOf" srcId="{4441C15E-0432-7444-9F96-8AB9EC5CC2CD}" destId="{83513E0E-ECC4-3447-B446-8EDED57844B0}" srcOrd="0" destOrd="0" presId="urn:microsoft.com/office/officeart/2008/layout/HorizontalMultiLevelHierarchy"/>
    <dgm:cxn modelId="{F3295844-BC00-F547-A714-33D891F767DF}" type="presOf" srcId="{B0391E2D-2CEA-E343-B2F4-DA120E8FB223}" destId="{B3C31A49-2C53-9A43-9DD1-07B901A93A0E}" srcOrd="0" destOrd="0" presId="urn:microsoft.com/office/officeart/2008/layout/HorizontalMultiLevelHierarchy"/>
    <dgm:cxn modelId="{A2E75946-CD19-B44D-ABE4-D3723EA2858E}" type="presOf" srcId="{4827D81A-12C5-1147-AE12-1595D3CFFC40}" destId="{E8B07778-6CF2-F94C-8B89-76CE8410CAB0}" srcOrd="1" destOrd="0" presId="urn:microsoft.com/office/officeart/2008/layout/HorizontalMultiLevelHierarchy"/>
    <dgm:cxn modelId="{7DC85447-217E-AB4D-8215-BAB451F5892B}" type="presOf" srcId="{DA741259-2CEB-E64B-A955-69517FFBA4C6}" destId="{B4FE630F-0586-0B41-847C-4A30B914D6F4}" srcOrd="0" destOrd="0" presId="urn:microsoft.com/office/officeart/2008/layout/HorizontalMultiLevelHierarchy"/>
    <dgm:cxn modelId="{6425EB57-6AB0-5740-BDA6-5E68A5FA5398}" type="presOf" srcId="{0FC1BE06-23CA-BF42-B867-D8A7C550709F}" destId="{A34191A5-5CFF-5E46-BFA5-5822F775C8E8}" srcOrd="0" destOrd="0" presId="urn:microsoft.com/office/officeart/2008/layout/HorizontalMultiLevelHierarchy"/>
    <dgm:cxn modelId="{0B438B5C-5772-3942-BF4A-C05B1C429883}" type="presOf" srcId="{4E47E7C3-EF6D-B847-AE89-D791DAD5D70D}" destId="{0150690E-54C3-CA41-879F-6E07F3E9436E}" srcOrd="0" destOrd="0" presId="urn:microsoft.com/office/officeart/2008/layout/HorizontalMultiLevelHierarchy"/>
    <dgm:cxn modelId="{7C34B76C-6618-5E41-BE49-D8E5E9A3BB3A}" type="presOf" srcId="{4827D81A-12C5-1147-AE12-1595D3CFFC40}" destId="{79E21A22-818B-0A49-A423-3C1CF6207198}" srcOrd="0" destOrd="0" presId="urn:microsoft.com/office/officeart/2008/layout/HorizontalMultiLevelHierarchy"/>
    <dgm:cxn modelId="{D57ED973-F597-4843-80C8-7F70D3D697D3}" type="presOf" srcId="{4441C15E-0432-7444-9F96-8AB9EC5CC2CD}" destId="{64040C33-79A6-9B44-9E49-84E9AABD5533}" srcOrd="1" destOrd="0" presId="urn:microsoft.com/office/officeart/2008/layout/HorizontalMultiLevelHierarchy"/>
    <dgm:cxn modelId="{9B80D782-D569-C544-9B27-D3C7B36D2A66}" type="presOf" srcId="{852EA5E0-44C6-D241-A27B-1C12D4804E61}" destId="{B9EF97D0-3393-A940-A847-4C0AC68F3A25}" srcOrd="0" destOrd="0" presId="urn:microsoft.com/office/officeart/2008/layout/HorizontalMultiLevelHierarchy"/>
    <dgm:cxn modelId="{6E2B5289-6E4B-BC4F-B16C-22BC7B6842A0}" type="presOf" srcId="{7018F49C-F102-9A42-AD89-08620EF96223}" destId="{76E49C26-D38C-7F48-8FA0-67E55332AC1C}" srcOrd="0" destOrd="0" presId="urn:microsoft.com/office/officeart/2008/layout/HorizontalMultiLevelHierarchy"/>
    <dgm:cxn modelId="{DF2D52C5-2024-A04A-A728-61540200413A}" type="presOf" srcId="{DA741259-2CEB-E64B-A955-69517FFBA4C6}" destId="{0EF63FA2-F5F3-5444-8347-356F7965686F}" srcOrd="1" destOrd="0" presId="urn:microsoft.com/office/officeart/2008/layout/HorizontalMultiLevelHierarchy"/>
    <dgm:cxn modelId="{F84397CD-A2D0-2B44-9758-030597E5B68B}" srcId="{B5B1581C-5B1D-F94A-BAB6-0F0A5C252C04}" destId="{852EA5E0-44C6-D241-A27B-1C12D4804E61}" srcOrd="2" destOrd="0" parTransId="{4827D81A-12C5-1147-AE12-1595D3CFFC40}" sibTransId="{EE18C8EA-773F-624A-88FD-D45DBA68A090}"/>
    <dgm:cxn modelId="{15DCE9CE-8FA6-744F-BAC9-92F177DE9E91}" type="presOf" srcId="{6A5A652C-AD0A-7B4A-BE27-D62433632F6C}" destId="{6CD4CF82-805D-EB47-B5E2-B9DF29250595}" srcOrd="1" destOrd="0" presId="urn:microsoft.com/office/officeart/2008/layout/HorizontalMultiLevelHierarchy"/>
    <dgm:cxn modelId="{A91753D7-A688-894C-8560-108C13441A99}" type="presOf" srcId="{6A5A652C-AD0A-7B4A-BE27-D62433632F6C}" destId="{71372B3E-AF23-C24D-A5E2-EFEDCB2FD6C1}" srcOrd="0" destOrd="0" presId="urn:microsoft.com/office/officeart/2008/layout/HorizontalMultiLevelHierarchy"/>
    <dgm:cxn modelId="{F79903E7-4F59-6141-86DD-CAA7B67CB39B}" srcId="{B5B1581C-5B1D-F94A-BAB6-0F0A5C252C04}" destId="{4E47E7C3-EF6D-B847-AE89-D791DAD5D70D}" srcOrd="0" destOrd="0" parTransId="{B0391E2D-2CEA-E343-B2F4-DA120E8FB223}" sibTransId="{1493B386-388C-4042-9EC9-A8E5ECB07CFC}"/>
    <dgm:cxn modelId="{683F2FE7-F3C4-2444-B073-161C3FB0F843}" type="presOf" srcId="{429925EA-0A37-8948-894B-982EE524F192}" destId="{596FD74C-F9A2-604D-97BD-2FBBF423633B}" srcOrd="0" destOrd="0" presId="urn:microsoft.com/office/officeart/2008/layout/HorizontalMultiLevelHierarchy"/>
    <dgm:cxn modelId="{F30D0E2D-E3C3-1A40-9D7F-7331AC86C244}" type="presParOf" srcId="{6CE5DEBE-7C5A-E04D-A102-09957CF9E212}" destId="{ED6806CC-7186-B744-80E9-AD3AA26B66BA}" srcOrd="0" destOrd="0" presId="urn:microsoft.com/office/officeart/2008/layout/HorizontalMultiLevelHierarchy"/>
    <dgm:cxn modelId="{60140D5B-71E5-0F40-B7A9-51E8768CB09E}" type="presParOf" srcId="{ED6806CC-7186-B744-80E9-AD3AA26B66BA}" destId="{25CDBA85-42B7-5A44-8056-C3BB7E9F87AE}" srcOrd="0" destOrd="0" presId="urn:microsoft.com/office/officeart/2008/layout/HorizontalMultiLevelHierarchy"/>
    <dgm:cxn modelId="{B8981408-294C-B140-AB8F-860605BF66E9}" type="presParOf" srcId="{ED6806CC-7186-B744-80E9-AD3AA26B66BA}" destId="{9E25C158-C306-6E42-9802-4F1DD6AD30F7}" srcOrd="1" destOrd="0" presId="urn:microsoft.com/office/officeart/2008/layout/HorizontalMultiLevelHierarchy"/>
    <dgm:cxn modelId="{20FEB1C4-4036-9948-A300-191AC35D54EE}" type="presParOf" srcId="{9E25C158-C306-6E42-9802-4F1DD6AD30F7}" destId="{B3C31A49-2C53-9A43-9DD1-07B901A93A0E}" srcOrd="0" destOrd="0" presId="urn:microsoft.com/office/officeart/2008/layout/HorizontalMultiLevelHierarchy"/>
    <dgm:cxn modelId="{12779157-D1D4-AA42-879A-9922F5747906}" type="presParOf" srcId="{B3C31A49-2C53-9A43-9DD1-07B901A93A0E}" destId="{FC30E268-E963-B14F-B4FC-1A5D8B637F55}" srcOrd="0" destOrd="0" presId="urn:microsoft.com/office/officeart/2008/layout/HorizontalMultiLevelHierarchy"/>
    <dgm:cxn modelId="{CA2BB782-5B88-A149-98AA-FBFA9C9DD712}" type="presParOf" srcId="{9E25C158-C306-6E42-9802-4F1DD6AD30F7}" destId="{1E51D18F-0CCB-FF43-B13C-BDB1DEB816F9}" srcOrd="1" destOrd="0" presId="urn:microsoft.com/office/officeart/2008/layout/HorizontalMultiLevelHierarchy"/>
    <dgm:cxn modelId="{EA64D81A-8B5B-C84A-915E-B7597430D9E0}" type="presParOf" srcId="{1E51D18F-0CCB-FF43-B13C-BDB1DEB816F9}" destId="{0150690E-54C3-CA41-879F-6E07F3E9436E}" srcOrd="0" destOrd="0" presId="urn:microsoft.com/office/officeart/2008/layout/HorizontalMultiLevelHierarchy"/>
    <dgm:cxn modelId="{A102E853-D29A-934C-B9CE-84420F5AC120}" type="presParOf" srcId="{1E51D18F-0CCB-FF43-B13C-BDB1DEB816F9}" destId="{C59C6152-4758-A149-9655-E23AC042DE60}" srcOrd="1" destOrd="0" presId="urn:microsoft.com/office/officeart/2008/layout/HorizontalMultiLevelHierarchy"/>
    <dgm:cxn modelId="{5609C659-EA1A-2F4C-ADF5-A057B2A0E408}" type="presParOf" srcId="{9E25C158-C306-6E42-9802-4F1DD6AD30F7}" destId="{71372B3E-AF23-C24D-A5E2-EFEDCB2FD6C1}" srcOrd="2" destOrd="0" presId="urn:microsoft.com/office/officeart/2008/layout/HorizontalMultiLevelHierarchy"/>
    <dgm:cxn modelId="{8C724948-DA3E-9E4D-BAE3-2A3074BD01DC}" type="presParOf" srcId="{71372B3E-AF23-C24D-A5E2-EFEDCB2FD6C1}" destId="{6CD4CF82-805D-EB47-B5E2-B9DF29250595}" srcOrd="0" destOrd="0" presId="urn:microsoft.com/office/officeart/2008/layout/HorizontalMultiLevelHierarchy"/>
    <dgm:cxn modelId="{5596D161-6389-7E49-A20C-8BDC392830B7}" type="presParOf" srcId="{9E25C158-C306-6E42-9802-4F1DD6AD30F7}" destId="{19DE9809-FC36-1C47-A629-365CC18D8567}" srcOrd="3" destOrd="0" presId="urn:microsoft.com/office/officeart/2008/layout/HorizontalMultiLevelHierarchy"/>
    <dgm:cxn modelId="{333239C5-4F16-7346-B3FA-607E671BE775}" type="presParOf" srcId="{19DE9809-FC36-1C47-A629-365CC18D8567}" destId="{596FD74C-F9A2-604D-97BD-2FBBF423633B}" srcOrd="0" destOrd="0" presId="urn:microsoft.com/office/officeart/2008/layout/HorizontalMultiLevelHierarchy"/>
    <dgm:cxn modelId="{91DCACE0-7C76-2446-A070-ED5A00B3450C}" type="presParOf" srcId="{19DE9809-FC36-1C47-A629-365CC18D8567}" destId="{F297E359-4A56-764F-A8FE-4953353501FE}" srcOrd="1" destOrd="0" presId="urn:microsoft.com/office/officeart/2008/layout/HorizontalMultiLevelHierarchy"/>
    <dgm:cxn modelId="{C5A3A6A1-9229-7742-87CB-A48FB16D227E}" type="presParOf" srcId="{9E25C158-C306-6E42-9802-4F1DD6AD30F7}" destId="{79E21A22-818B-0A49-A423-3C1CF6207198}" srcOrd="4" destOrd="0" presId="urn:microsoft.com/office/officeart/2008/layout/HorizontalMultiLevelHierarchy"/>
    <dgm:cxn modelId="{DD6DAA65-CE9F-6142-9E73-989291F999A7}" type="presParOf" srcId="{79E21A22-818B-0A49-A423-3C1CF6207198}" destId="{E8B07778-6CF2-F94C-8B89-76CE8410CAB0}" srcOrd="0" destOrd="0" presId="urn:microsoft.com/office/officeart/2008/layout/HorizontalMultiLevelHierarchy"/>
    <dgm:cxn modelId="{65C5F85D-D9DC-E942-8790-9CD24FD0EEFC}" type="presParOf" srcId="{9E25C158-C306-6E42-9802-4F1DD6AD30F7}" destId="{419FC931-0F6C-E84A-A738-D26231B51794}" srcOrd="5" destOrd="0" presId="urn:microsoft.com/office/officeart/2008/layout/HorizontalMultiLevelHierarchy"/>
    <dgm:cxn modelId="{EDFFAD63-72E8-1A41-AF20-AC3623A1635F}" type="presParOf" srcId="{419FC931-0F6C-E84A-A738-D26231B51794}" destId="{B9EF97D0-3393-A940-A847-4C0AC68F3A25}" srcOrd="0" destOrd="0" presId="urn:microsoft.com/office/officeart/2008/layout/HorizontalMultiLevelHierarchy"/>
    <dgm:cxn modelId="{2C19BC2D-DD71-CB4F-947C-79E94D05341B}" type="presParOf" srcId="{419FC931-0F6C-E84A-A738-D26231B51794}" destId="{BC6FEDD3-7C17-F245-8A52-35EBFF6FE630}" srcOrd="1" destOrd="0" presId="urn:microsoft.com/office/officeart/2008/layout/HorizontalMultiLevelHierarchy"/>
    <dgm:cxn modelId="{B742C8C4-F47C-7843-A0FF-E2B785C5AECF}" type="presParOf" srcId="{9E25C158-C306-6E42-9802-4F1DD6AD30F7}" destId="{83513E0E-ECC4-3447-B446-8EDED57844B0}" srcOrd="6" destOrd="0" presId="urn:microsoft.com/office/officeart/2008/layout/HorizontalMultiLevelHierarchy"/>
    <dgm:cxn modelId="{B05C60D2-3AA2-F547-986C-57A594AB1373}" type="presParOf" srcId="{83513E0E-ECC4-3447-B446-8EDED57844B0}" destId="{64040C33-79A6-9B44-9E49-84E9AABD5533}" srcOrd="0" destOrd="0" presId="urn:microsoft.com/office/officeart/2008/layout/HorizontalMultiLevelHierarchy"/>
    <dgm:cxn modelId="{E8C37349-A53C-C84C-AEF1-EC9C31DBDCBD}" type="presParOf" srcId="{9E25C158-C306-6E42-9802-4F1DD6AD30F7}" destId="{252A8D8E-EAA4-7747-9460-9F74993FA4E2}" srcOrd="7" destOrd="0" presId="urn:microsoft.com/office/officeart/2008/layout/HorizontalMultiLevelHierarchy"/>
    <dgm:cxn modelId="{36526AC1-2AC0-F74C-A8BE-9319AFCC6DBB}" type="presParOf" srcId="{252A8D8E-EAA4-7747-9460-9F74993FA4E2}" destId="{76E49C26-D38C-7F48-8FA0-67E55332AC1C}" srcOrd="0" destOrd="0" presId="urn:microsoft.com/office/officeart/2008/layout/HorizontalMultiLevelHierarchy"/>
    <dgm:cxn modelId="{591BFC68-6055-D947-B7D9-B90378738E6F}" type="presParOf" srcId="{252A8D8E-EAA4-7747-9460-9F74993FA4E2}" destId="{19E373F2-7A61-124A-867F-6D16DCDB85B7}" srcOrd="1" destOrd="0" presId="urn:microsoft.com/office/officeart/2008/layout/HorizontalMultiLevelHierarchy"/>
    <dgm:cxn modelId="{894CF3B9-C750-2A48-9418-42291D0CB8C8}" type="presParOf" srcId="{9E25C158-C306-6E42-9802-4F1DD6AD30F7}" destId="{B4FE630F-0586-0B41-847C-4A30B914D6F4}" srcOrd="8" destOrd="0" presId="urn:microsoft.com/office/officeart/2008/layout/HorizontalMultiLevelHierarchy"/>
    <dgm:cxn modelId="{020189DD-C61E-6C49-AFCD-E351BECF5DED}" type="presParOf" srcId="{B4FE630F-0586-0B41-847C-4A30B914D6F4}" destId="{0EF63FA2-F5F3-5444-8347-356F7965686F}" srcOrd="0" destOrd="0" presId="urn:microsoft.com/office/officeart/2008/layout/HorizontalMultiLevelHierarchy"/>
    <dgm:cxn modelId="{EA41819B-FEA3-2448-8011-14CE277C4A07}" type="presParOf" srcId="{9E25C158-C306-6E42-9802-4F1DD6AD30F7}" destId="{F96E79B6-8E18-164A-92F7-8B6394235667}" srcOrd="9" destOrd="0" presId="urn:microsoft.com/office/officeart/2008/layout/HorizontalMultiLevelHierarchy"/>
    <dgm:cxn modelId="{EADE5A17-2031-BA48-8CC4-59B23D6362A2}" type="presParOf" srcId="{F96E79B6-8E18-164A-92F7-8B6394235667}" destId="{A34191A5-5CFF-5E46-BFA5-5822F775C8E8}" srcOrd="0" destOrd="0" presId="urn:microsoft.com/office/officeart/2008/layout/HorizontalMultiLevelHierarchy"/>
    <dgm:cxn modelId="{6EB6BD19-5A51-E84A-88A1-FF9FD1909584}" type="presParOf" srcId="{F96E79B6-8E18-164A-92F7-8B6394235667}" destId="{9D94DA8D-5D95-1742-919E-794F8A154088}"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ACB7F8-028F-49A6-8174-AC40BE0C47C8}"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s-ES"/>
        </a:p>
      </dgm:t>
    </dgm:pt>
    <dgm:pt modelId="{B615F24A-9232-4309-A4DE-2AE3441261EA}">
      <dgm:prSet phldrT="[Texto]"/>
      <dgm:spPr/>
      <dgm:t>
        <a:bodyPr/>
        <a:lstStyle/>
        <a:p>
          <a:r>
            <a:rPr lang="es-EC" b="1" dirty="0"/>
            <a:t>Marzo </a:t>
          </a:r>
          <a:r>
            <a:rPr lang="es-EC" dirty="0"/>
            <a:t> </a:t>
          </a:r>
          <a:endParaRPr lang="es-ES" dirty="0"/>
        </a:p>
      </dgm:t>
    </dgm:pt>
    <dgm:pt modelId="{3EE6EBDE-BDD2-41ED-9313-4FB20422473D}" type="parTrans" cxnId="{79298542-A5D6-4AC2-A84F-0305B04BFEF6}">
      <dgm:prSet/>
      <dgm:spPr/>
      <dgm:t>
        <a:bodyPr/>
        <a:lstStyle/>
        <a:p>
          <a:endParaRPr lang="es-ES"/>
        </a:p>
      </dgm:t>
    </dgm:pt>
    <dgm:pt modelId="{E8C780B5-CE6B-46B4-9EE4-CDA7E974EC39}" type="sibTrans" cxnId="{79298542-A5D6-4AC2-A84F-0305B04BFEF6}">
      <dgm:prSet/>
      <dgm:spPr/>
      <dgm:t>
        <a:bodyPr/>
        <a:lstStyle/>
        <a:p>
          <a:endParaRPr lang="es-ES"/>
        </a:p>
      </dgm:t>
    </dgm:pt>
    <dgm:pt modelId="{15BE5A2C-3E33-4624-B79C-2184838108EA}">
      <dgm:prSet phldrT="[Texto]"/>
      <dgm:spPr/>
      <dgm:t>
        <a:bodyPr/>
        <a:lstStyle/>
        <a:p>
          <a:r>
            <a:rPr lang="es-EC" dirty="0"/>
            <a:t>Mesas temáticas internas</a:t>
          </a:r>
          <a:endParaRPr lang="es-ES" dirty="0"/>
        </a:p>
      </dgm:t>
    </dgm:pt>
    <dgm:pt modelId="{0E70F555-FC93-4A4D-9483-1A95AF4BA2C5}" type="parTrans" cxnId="{92077CD1-9D05-4273-A8D5-736BD19F4FCE}">
      <dgm:prSet/>
      <dgm:spPr/>
      <dgm:t>
        <a:bodyPr/>
        <a:lstStyle/>
        <a:p>
          <a:endParaRPr lang="es-ES"/>
        </a:p>
      </dgm:t>
    </dgm:pt>
    <dgm:pt modelId="{2A03F56D-A6A2-4AC3-A0AD-295690BC9BD4}" type="sibTrans" cxnId="{92077CD1-9D05-4273-A8D5-736BD19F4FCE}">
      <dgm:prSet/>
      <dgm:spPr/>
      <dgm:t>
        <a:bodyPr/>
        <a:lstStyle/>
        <a:p>
          <a:endParaRPr lang="es-ES"/>
        </a:p>
      </dgm:t>
    </dgm:pt>
    <dgm:pt modelId="{5ED647FB-3465-414A-9786-473036969B59}">
      <dgm:prSet phldrT="[Texto]"/>
      <dgm:spPr/>
      <dgm:t>
        <a:bodyPr/>
        <a:lstStyle/>
        <a:p>
          <a:r>
            <a:rPr lang="es-EC" b="1" dirty="0"/>
            <a:t>Abril</a:t>
          </a:r>
          <a:r>
            <a:rPr lang="es-EC" dirty="0"/>
            <a:t> </a:t>
          </a:r>
          <a:endParaRPr lang="es-ES" dirty="0"/>
        </a:p>
      </dgm:t>
    </dgm:pt>
    <dgm:pt modelId="{81CD34F2-5D8F-4829-96CA-DEBDF7485F3A}" type="parTrans" cxnId="{534A045A-C346-4873-B49A-F58030E27AAB}">
      <dgm:prSet/>
      <dgm:spPr/>
      <dgm:t>
        <a:bodyPr/>
        <a:lstStyle/>
        <a:p>
          <a:endParaRPr lang="es-ES"/>
        </a:p>
      </dgm:t>
    </dgm:pt>
    <dgm:pt modelId="{DDE3E0D1-8568-42D6-9604-540058A4B7A8}" type="sibTrans" cxnId="{534A045A-C346-4873-B49A-F58030E27AAB}">
      <dgm:prSet/>
      <dgm:spPr/>
      <dgm:t>
        <a:bodyPr/>
        <a:lstStyle/>
        <a:p>
          <a:endParaRPr lang="es-ES"/>
        </a:p>
      </dgm:t>
    </dgm:pt>
    <dgm:pt modelId="{4A495146-34D5-4C7A-8033-E0E695AF4289}">
      <dgm:prSet phldrT="[Texto]"/>
      <dgm:spPr/>
      <dgm:t>
        <a:bodyPr/>
        <a:lstStyle/>
        <a:p>
          <a:r>
            <a:rPr lang="es-EC" dirty="0"/>
            <a:t>Socialización externa</a:t>
          </a:r>
          <a:endParaRPr lang="es-ES" dirty="0"/>
        </a:p>
      </dgm:t>
    </dgm:pt>
    <dgm:pt modelId="{CBC1C288-7C30-494F-B10E-BC119CB47697}" type="parTrans" cxnId="{CA6FD81B-25A3-4510-B2BB-D845F00C552E}">
      <dgm:prSet/>
      <dgm:spPr/>
      <dgm:t>
        <a:bodyPr/>
        <a:lstStyle/>
        <a:p>
          <a:endParaRPr lang="es-ES"/>
        </a:p>
      </dgm:t>
    </dgm:pt>
    <dgm:pt modelId="{C729CC5B-958E-489E-9D91-25D239F07480}" type="sibTrans" cxnId="{CA6FD81B-25A3-4510-B2BB-D845F00C552E}">
      <dgm:prSet/>
      <dgm:spPr/>
      <dgm:t>
        <a:bodyPr/>
        <a:lstStyle/>
        <a:p>
          <a:endParaRPr lang="es-ES"/>
        </a:p>
      </dgm:t>
    </dgm:pt>
    <dgm:pt modelId="{10E00101-D5E2-4386-B23D-D57B34CFE9ED}">
      <dgm:prSet phldrT="[Texto]"/>
      <dgm:spPr/>
      <dgm:t>
        <a:bodyPr/>
        <a:lstStyle/>
        <a:p>
          <a:r>
            <a:rPr lang="es-EC" b="1" dirty="0"/>
            <a:t>Mayo</a:t>
          </a:r>
          <a:r>
            <a:rPr lang="es-EC" dirty="0"/>
            <a:t> </a:t>
          </a:r>
          <a:endParaRPr lang="es-ES" dirty="0"/>
        </a:p>
      </dgm:t>
    </dgm:pt>
    <dgm:pt modelId="{08FA4F54-5131-4533-9C30-B884EE3F8AB9}" type="parTrans" cxnId="{82DC642D-D6B0-421D-9E0F-A4E74CF067FA}">
      <dgm:prSet/>
      <dgm:spPr/>
      <dgm:t>
        <a:bodyPr/>
        <a:lstStyle/>
        <a:p>
          <a:endParaRPr lang="es-ES"/>
        </a:p>
      </dgm:t>
    </dgm:pt>
    <dgm:pt modelId="{2779788F-B9C4-403C-B848-C49EA9F7DA22}" type="sibTrans" cxnId="{82DC642D-D6B0-421D-9E0F-A4E74CF067FA}">
      <dgm:prSet/>
      <dgm:spPr/>
      <dgm:t>
        <a:bodyPr/>
        <a:lstStyle/>
        <a:p>
          <a:endParaRPr lang="es-ES"/>
        </a:p>
      </dgm:t>
    </dgm:pt>
    <dgm:pt modelId="{0ECC75B0-FB0A-4FBA-A217-B0CF6CF05CD2}">
      <dgm:prSet phldrT="[Texto]"/>
      <dgm:spPr/>
      <dgm:t>
        <a:bodyPr/>
        <a:lstStyle/>
        <a:p>
          <a:r>
            <a:rPr lang="es-EC" dirty="0"/>
            <a:t>Emisión de informes técnicos y jurídico. </a:t>
          </a:r>
          <a:endParaRPr lang="es-ES" dirty="0"/>
        </a:p>
      </dgm:t>
    </dgm:pt>
    <dgm:pt modelId="{BE50034A-480C-40E2-B4A1-33D8CC80FA39}" type="parTrans" cxnId="{3E4F703D-6935-4504-B404-CD4ED3BE849F}">
      <dgm:prSet/>
      <dgm:spPr/>
      <dgm:t>
        <a:bodyPr/>
        <a:lstStyle/>
        <a:p>
          <a:endParaRPr lang="es-ES"/>
        </a:p>
      </dgm:t>
    </dgm:pt>
    <dgm:pt modelId="{565F7319-4B70-4625-8C68-7B5A3F28917F}" type="sibTrans" cxnId="{3E4F703D-6935-4504-B404-CD4ED3BE849F}">
      <dgm:prSet/>
      <dgm:spPr/>
      <dgm:t>
        <a:bodyPr/>
        <a:lstStyle/>
        <a:p>
          <a:endParaRPr lang="es-ES"/>
        </a:p>
      </dgm:t>
    </dgm:pt>
    <dgm:pt modelId="{502E8EEF-8C43-4F45-9B66-1421503DE567}">
      <dgm:prSet phldrT="[Texto]"/>
      <dgm:spPr/>
      <dgm:t>
        <a:bodyPr/>
        <a:lstStyle/>
        <a:p>
          <a:r>
            <a:rPr lang="es-EC" dirty="0"/>
            <a:t>Análisis del proyecto.</a:t>
          </a:r>
          <a:endParaRPr lang="es-ES" dirty="0"/>
        </a:p>
      </dgm:t>
    </dgm:pt>
    <dgm:pt modelId="{FEB0A634-13AF-4185-BA81-2CC5A1C4B420}" type="parTrans" cxnId="{15D2461B-02A0-4414-A576-CF1D665A664D}">
      <dgm:prSet/>
      <dgm:spPr/>
      <dgm:t>
        <a:bodyPr/>
        <a:lstStyle/>
        <a:p>
          <a:endParaRPr lang="es-ES"/>
        </a:p>
      </dgm:t>
    </dgm:pt>
    <dgm:pt modelId="{FA96E41D-F6A8-4A88-A2F8-4B5D9E109357}" type="sibTrans" cxnId="{15D2461B-02A0-4414-A576-CF1D665A664D}">
      <dgm:prSet/>
      <dgm:spPr/>
      <dgm:t>
        <a:bodyPr/>
        <a:lstStyle/>
        <a:p>
          <a:endParaRPr lang="es-ES"/>
        </a:p>
      </dgm:t>
    </dgm:pt>
    <dgm:pt modelId="{878361DC-12A4-47DE-99EA-D8428B02788D}">
      <dgm:prSet phldrT="[Texto]"/>
      <dgm:spPr/>
      <dgm:t>
        <a:bodyPr/>
        <a:lstStyle/>
        <a:p>
          <a:r>
            <a:rPr lang="es-EC" dirty="0"/>
            <a:t>Presentación en Comisión.</a:t>
          </a:r>
          <a:endParaRPr lang="es-ES" dirty="0"/>
        </a:p>
      </dgm:t>
    </dgm:pt>
    <dgm:pt modelId="{7F137A0B-7195-4CB4-AA9D-3806460CF9B1}" type="parTrans" cxnId="{9BADEDE1-353D-4659-8B87-F9A07BC6A038}">
      <dgm:prSet/>
      <dgm:spPr/>
      <dgm:t>
        <a:bodyPr/>
        <a:lstStyle/>
        <a:p>
          <a:endParaRPr lang="es-ES"/>
        </a:p>
      </dgm:t>
    </dgm:pt>
    <dgm:pt modelId="{B1B26EB1-4626-4217-ACB4-61FCBD0A3065}" type="sibTrans" cxnId="{9BADEDE1-353D-4659-8B87-F9A07BC6A038}">
      <dgm:prSet/>
      <dgm:spPr/>
      <dgm:t>
        <a:bodyPr/>
        <a:lstStyle/>
        <a:p>
          <a:endParaRPr lang="es-ES"/>
        </a:p>
      </dgm:t>
    </dgm:pt>
    <dgm:pt modelId="{897A189D-8E1F-40EC-BA2C-99CC0BE91396}">
      <dgm:prSet phldrT="[Texto]"/>
      <dgm:spPr/>
      <dgm:t>
        <a:bodyPr/>
        <a:lstStyle/>
        <a:p>
          <a:r>
            <a:rPr lang="es-EC" dirty="0"/>
            <a:t>Ciudadanía</a:t>
          </a:r>
          <a:endParaRPr lang="es-ES" dirty="0"/>
        </a:p>
      </dgm:t>
    </dgm:pt>
    <dgm:pt modelId="{BC23B3D7-2F2A-4699-A4E3-6BAEF04161AE}" type="parTrans" cxnId="{B650EE74-BF28-4EFD-8F00-2BDC0B099069}">
      <dgm:prSet/>
      <dgm:spPr/>
      <dgm:t>
        <a:bodyPr/>
        <a:lstStyle/>
        <a:p>
          <a:endParaRPr lang="es-ES"/>
        </a:p>
      </dgm:t>
    </dgm:pt>
    <dgm:pt modelId="{0CEBEAE1-B555-40E8-8BB0-8E91E966B19D}" type="sibTrans" cxnId="{B650EE74-BF28-4EFD-8F00-2BDC0B099069}">
      <dgm:prSet/>
      <dgm:spPr/>
      <dgm:t>
        <a:bodyPr/>
        <a:lstStyle/>
        <a:p>
          <a:endParaRPr lang="es-ES"/>
        </a:p>
      </dgm:t>
    </dgm:pt>
    <dgm:pt modelId="{A0A26483-93F5-4AB2-9EF1-42A4442BE986}">
      <dgm:prSet phldrT="[Texto]"/>
      <dgm:spPr/>
      <dgm:t>
        <a:bodyPr/>
        <a:lstStyle/>
        <a:p>
          <a:r>
            <a:rPr lang="es-EC" dirty="0"/>
            <a:t>Centro Histórico </a:t>
          </a:r>
          <a:endParaRPr lang="es-ES" dirty="0"/>
        </a:p>
      </dgm:t>
    </dgm:pt>
    <dgm:pt modelId="{35F72AA7-B8E7-4799-A135-7FCC2DD329A5}" type="parTrans" cxnId="{C93B74A4-26F4-461F-ADC6-57EB3584EC5D}">
      <dgm:prSet/>
      <dgm:spPr/>
      <dgm:t>
        <a:bodyPr/>
        <a:lstStyle/>
        <a:p>
          <a:endParaRPr lang="es-ES"/>
        </a:p>
      </dgm:t>
    </dgm:pt>
    <dgm:pt modelId="{DF7E70F9-CBF3-4449-801E-D6C996241A04}" type="sibTrans" cxnId="{C93B74A4-26F4-461F-ADC6-57EB3584EC5D}">
      <dgm:prSet/>
      <dgm:spPr/>
      <dgm:t>
        <a:bodyPr/>
        <a:lstStyle/>
        <a:p>
          <a:endParaRPr lang="es-ES"/>
        </a:p>
      </dgm:t>
    </dgm:pt>
    <dgm:pt modelId="{8FADFA2A-C0FC-4AA3-AB2E-BE3882C5F186}">
      <dgm:prSet phldrT="[Texto]"/>
      <dgm:spPr/>
      <dgm:t>
        <a:bodyPr/>
        <a:lstStyle/>
        <a:p>
          <a:r>
            <a:rPr lang="es-EC" dirty="0"/>
            <a:t>Cámaras</a:t>
          </a:r>
          <a:endParaRPr lang="es-ES" dirty="0"/>
        </a:p>
      </dgm:t>
    </dgm:pt>
    <dgm:pt modelId="{A0427C9A-C700-4341-BB0A-76EB1452F375}" type="parTrans" cxnId="{7E5C8DBA-7CD1-4C85-B00A-00612F85D527}">
      <dgm:prSet/>
      <dgm:spPr/>
      <dgm:t>
        <a:bodyPr/>
        <a:lstStyle/>
        <a:p>
          <a:endParaRPr lang="es-ES"/>
        </a:p>
      </dgm:t>
    </dgm:pt>
    <dgm:pt modelId="{BACBBB37-E66F-4FD7-8565-831A37253518}" type="sibTrans" cxnId="{7E5C8DBA-7CD1-4C85-B00A-00612F85D527}">
      <dgm:prSet/>
      <dgm:spPr/>
      <dgm:t>
        <a:bodyPr/>
        <a:lstStyle/>
        <a:p>
          <a:endParaRPr lang="es-ES"/>
        </a:p>
      </dgm:t>
    </dgm:pt>
    <dgm:pt modelId="{5ACD8F74-9F23-4A4C-9719-D80922425319}">
      <dgm:prSet phldrT="[Texto]"/>
      <dgm:spPr/>
      <dgm:t>
        <a:bodyPr/>
        <a:lstStyle/>
        <a:p>
          <a:r>
            <a:rPr lang="es-EC" dirty="0"/>
            <a:t>Gasolineras</a:t>
          </a:r>
          <a:endParaRPr lang="es-ES" dirty="0"/>
        </a:p>
      </dgm:t>
    </dgm:pt>
    <dgm:pt modelId="{26E97936-C31A-4F18-A00D-FB527F588BC3}" type="parTrans" cxnId="{4BFBA221-748F-4E44-9ADE-904B36CF3760}">
      <dgm:prSet/>
      <dgm:spPr/>
      <dgm:t>
        <a:bodyPr/>
        <a:lstStyle/>
        <a:p>
          <a:endParaRPr lang="es-ES"/>
        </a:p>
      </dgm:t>
    </dgm:pt>
    <dgm:pt modelId="{C5039B3E-DD88-40B8-808F-C9B5D985DCD6}" type="sibTrans" cxnId="{4BFBA221-748F-4E44-9ADE-904B36CF3760}">
      <dgm:prSet/>
      <dgm:spPr/>
      <dgm:t>
        <a:bodyPr/>
        <a:lstStyle/>
        <a:p>
          <a:endParaRPr lang="es-ES"/>
        </a:p>
      </dgm:t>
    </dgm:pt>
    <dgm:pt modelId="{F65C216F-4BD5-4D19-926B-F015E97AD723}">
      <dgm:prSet phldrT="[Texto]"/>
      <dgm:spPr/>
      <dgm:t>
        <a:bodyPr/>
        <a:lstStyle/>
        <a:p>
          <a:endParaRPr lang="es-ES" dirty="0"/>
        </a:p>
      </dgm:t>
    </dgm:pt>
    <dgm:pt modelId="{4997F51E-5438-48C8-96D0-C0BAAB15C5E2}" type="parTrans" cxnId="{DE9E00C5-6B18-4E36-B9DA-485CDC636D66}">
      <dgm:prSet/>
      <dgm:spPr/>
      <dgm:t>
        <a:bodyPr/>
        <a:lstStyle/>
        <a:p>
          <a:endParaRPr lang="es-ES"/>
        </a:p>
      </dgm:t>
    </dgm:pt>
    <dgm:pt modelId="{4D23F182-191D-496E-9E29-A8BE93C7A83D}" type="sibTrans" cxnId="{DE9E00C5-6B18-4E36-B9DA-485CDC636D66}">
      <dgm:prSet/>
      <dgm:spPr/>
      <dgm:t>
        <a:bodyPr/>
        <a:lstStyle/>
        <a:p>
          <a:endParaRPr lang="es-ES"/>
        </a:p>
      </dgm:t>
    </dgm:pt>
    <dgm:pt modelId="{4D82B48D-4427-4846-A043-0CBAB394D22D}">
      <dgm:prSet phldrT="[Texto]"/>
      <dgm:spPr/>
      <dgm:t>
        <a:bodyPr/>
        <a:lstStyle/>
        <a:p>
          <a:r>
            <a:rPr lang="es-EC" dirty="0"/>
            <a:t>Emisión de informe de Comisión para primer debate.</a:t>
          </a:r>
          <a:endParaRPr lang="es-ES" dirty="0"/>
        </a:p>
      </dgm:t>
    </dgm:pt>
    <dgm:pt modelId="{06DD0250-47A8-44A7-A9E9-54FA1717DD0C}" type="parTrans" cxnId="{A416AB45-648B-4209-A4F8-8BD28816CBE6}">
      <dgm:prSet/>
      <dgm:spPr/>
      <dgm:t>
        <a:bodyPr/>
        <a:lstStyle/>
        <a:p>
          <a:endParaRPr lang="es-ES"/>
        </a:p>
      </dgm:t>
    </dgm:pt>
    <dgm:pt modelId="{1F97884D-B661-416F-94B8-BAA623C204C8}" type="sibTrans" cxnId="{A416AB45-648B-4209-A4F8-8BD28816CBE6}">
      <dgm:prSet/>
      <dgm:spPr/>
      <dgm:t>
        <a:bodyPr/>
        <a:lstStyle/>
        <a:p>
          <a:endParaRPr lang="es-ES"/>
        </a:p>
      </dgm:t>
    </dgm:pt>
    <dgm:pt modelId="{A72BE2CB-01EF-441C-9C2D-AEE127E5BF57}" type="pres">
      <dgm:prSet presAssocID="{BAACB7F8-028F-49A6-8174-AC40BE0C47C8}" presName="linearFlow" presStyleCnt="0">
        <dgm:presLayoutVars>
          <dgm:dir/>
          <dgm:animLvl val="lvl"/>
          <dgm:resizeHandles val="exact"/>
        </dgm:presLayoutVars>
      </dgm:prSet>
      <dgm:spPr/>
    </dgm:pt>
    <dgm:pt modelId="{FE8466AA-32E1-4E50-BAD1-A9A4554A181C}" type="pres">
      <dgm:prSet presAssocID="{B615F24A-9232-4309-A4DE-2AE3441261EA}" presName="composite" presStyleCnt="0"/>
      <dgm:spPr/>
    </dgm:pt>
    <dgm:pt modelId="{A5319477-A666-4EFD-9A95-E41019AD7DF9}" type="pres">
      <dgm:prSet presAssocID="{B615F24A-9232-4309-A4DE-2AE3441261EA}" presName="parTx" presStyleLbl="node1" presStyleIdx="0" presStyleCnt="3">
        <dgm:presLayoutVars>
          <dgm:chMax val="0"/>
          <dgm:chPref val="0"/>
          <dgm:bulletEnabled val="1"/>
        </dgm:presLayoutVars>
      </dgm:prSet>
      <dgm:spPr/>
    </dgm:pt>
    <dgm:pt modelId="{CFBB8978-E2BC-41F4-97AB-B7AC98401B69}" type="pres">
      <dgm:prSet presAssocID="{B615F24A-9232-4309-A4DE-2AE3441261EA}" presName="parSh" presStyleLbl="node1" presStyleIdx="0" presStyleCnt="3"/>
      <dgm:spPr/>
    </dgm:pt>
    <dgm:pt modelId="{3402B28F-E58F-4BC9-BCD8-889D14B6B70A}" type="pres">
      <dgm:prSet presAssocID="{B615F24A-9232-4309-A4DE-2AE3441261EA}" presName="desTx" presStyleLbl="fgAcc1" presStyleIdx="0" presStyleCnt="3">
        <dgm:presLayoutVars>
          <dgm:bulletEnabled val="1"/>
        </dgm:presLayoutVars>
      </dgm:prSet>
      <dgm:spPr/>
    </dgm:pt>
    <dgm:pt modelId="{B68A4BE0-56AC-46D2-9464-6A51B06E0625}" type="pres">
      <dgm:prSet presAssocID="{E8C780B5-CE6B-46B4-9EE4-CDA7E974EC39}" presName="sibTrans" presStyleLbl="sibTrans2D1" presStyleIdx="0" presStyleCnt="2"/>
      <dgm:spPr/>
    </dgm:pt>
    <dgm:pt modelId="{6E5899D5-3FF3-45A3-8A4A-1B49A2BB862B}" type="pres">
      <dgm:prSet presAssocID="{E8C780B5-CE6B-46B4-9EE4-CDA7E974EC39}" presName="connTx" presStyleLbl="sibTrans2D1" presStyleIdx="0" presStyleCnt="2"/>
      <dgm:spPr/>
    </dgm:pt>
    <dgm:pt modelId="{AD088122-2716-4488-9D52-5E4885576AB3}" type="pres">
      <dgm:prSet presAssocID="{5ED647FB-3465-414A-9786-473036969B59}" presName="composite" presStyleCnt="0"/>
      <dgm:spPr/>
    </dgm:pt>
    <dgm:pt modelId="{A01183FD-99C4-4410-A5B9-C1640DBF4378}" type="pres">
      <dgm:prSet presAssocID="{5ED647FB-3465-414A-9786-473036969B59}" presName="parTx" presStyleLbl="node1" presStyleIdx="0" presStyleCnt="3">
        <dgm:presLayoutVars>
          <dgm:chMax val="0"/>
          <dgm:chPref val="0"/>
          <dgm:bulletEnabled val="1"/>
        </dgm:presLayoutVars>
      </dgm:prSet>
      <dgm:spPr/>
    </dgm:pt>
    <dgm:pt modelId="{A8BC997A-6C32-42A2-A2F2-DD661B31DEF2}" type="pres">
      <dgm:prSet presAssocID="{5ED647FB-3465-414A-9786-473036969B59}" presName="parSh" presStyleLbl="node1" presStyleIdx="1" presStyleCnt="3"/>
      <dgm:spPr/>
    </dgm:pt>
    <dgm:pt modelId="{C3843A23-84E8-4B8B-8A03-3534D6B21E74}" type="pres">
      <dgm:prSet presAssocID="{5ED647FB-3465-414A-9786-473036969B59}" presName="desTx" presStyleLbl="fgAcc1" presStyleIdx="1" presStyleCnt="3">
        <dgm:presLayoutVars>
          <dgm:bulletEnabled val="1"/>
        </dgm:presLayoutVars>
      </dgm:prSet>
      <dgm:spPr/>
    </dgm:pt>
    <dgm:pt modelId="{16328F90-28BD-4793-8F0F-758ACF29F0A6}" type="pres">
      <dgm:prSet presAssocID="{DDE3E0D1-8568-42D6-9604-540058A4B7A8}" presName="sibTrans" presStyleLbl="sibTrans2D1" presStyleIdx="1" presStyleCnt="2"/>
      <dgm:spPr/>
    </dgm:pt>
    <dgm:pt modelId="{F50DC33B-2E9B-49B3-81C0-CB0801F7F220}" type="pres">
      <dgm:prSet presAssocID="{DDE3E0D1-8568-42D6-9604-540058A4B7A8}" presName="connTx" presStyleLbl="sibTrans2D1" presStyleIdx="1" presStyleCnt="2"/>
      <dgm:spPr/>
    </dgm:pt>
    <dgm:pt modelId="{C1B54BE7-63E5-4CE6-B42C-E6B691A068CA}" type="pres">
      <dgm:prSet presAssocID="{10E00101-D5E2-4386-B23D-D57B34CFE9ED}" presName="composite" presStyleCnt="0"/>
      <dgm:spPr/>
    </dgm:pt>
    <dgm:pt modelId="{B4235917-1EBC-403D-AF34-4D085C8DCDB9}" type="pres">
      <dgm:prSet presAssocID="{10E00101-D5E2-4386-B23D-D57B34CFE9ED}" presName="parTx" presStyleLbl="node1" presStyleIdx="1" presStyleCnt="3">
        <dgm:presLayoutVars>
          <dgm:chMax val="0"/>
          <dgm:chPref val="0"/>
          <dgm:bulletEnabled val="1"/>
        </dgm:presLayoutVars>
      </dgm:prSet>
      <dgm:spPr/>
    </dgm:pt>
    <dgm:pt modelId="{0D42ED70-4221-48EB-BD80-CB0BF26EA5FD}" type="pres">
      <dgm:prSet presAssocID="{10E00101-D5E2-4386-B23D-D57B34CFE9ED}" presName="parSh" presStyleLbl="node1" presStyleIdx="2" presStyleCnt="3"/>
      <dgm:spPr/>
    </dgm:pt>
    <dgm:pt modelId="{79F0B696-851E-4A07-BF28-BB4431686C77}" type="pres">
      <dgm:prSet presAssocID="{10E00101-D5E2-4386-B23D-D57B34CFE9ED}" presName="desTx" presStyleLbl="fgAcc1" presStyleIdx="2" presStyleCnt="3">
        <dgm:presLayoutVars>
          <dgm:bulletEnabled val="1"/>
        </dgm:presLayoutVars>
      </dgm:prSet>
      <dgm:spPr/>
    </dgm:pt>
  </dgm:ptLst>
  <dgm:cxnLst>
    <dgm:cxn modelId="{CEB5C10C-9167-4388-A679-4C664FFFB28B}" type="presOf" srcId="{E8C780B5-CE6B-46B4-9EE4-CDA7E974EC39}" destId="{6E5899D5-3FF3-45A3-8A4A-1B49A2BB862B}" srcOrd="1" destOrd="0" presId="urn:microsoft.com/office/officeart/2005/8/layout/process3"/>
    <dgm:cxn modelId="{1CCE5214-376E-4030-9606-5DA2ECA4A6E1}" type="presOf" srcId="{A0A26483-93F5-4AB2-9EF1-42A4442BE986}" destId="{C3843A23-84E8-4B8B-8A03-3534D6B21E74}" srcOrd="0" destOrd="3" presId="urn:microsoft.com/office/officeart/2005/8/layout/process3"/>
    <dgm:cxn modelId="{15D2461B-02A0-4414-A576-CF1D665A664D}" srcId="{15BE5A2C-3E33-4624-B79C-2184838108EA}" destId="{502E8EEF-8C43-4F45-9B66-1421503DE567}" srcOrd="0" destOrd="0" parTransId="{FEB0A634-13AF-4185-BA81-2CC5A1C4B420}" sibTransId="{FA96E41D-F6A8-4A88-A2F8-4B5D9E109357}"/>
    <dgm:cxn modelId="{CA6FD81B-25A3-4510-B2BB-D845F00C552E}" srcId="{5ED647FB-3465-414A-9786-473036969B59}" destId="{4A495146-34D5-4C7A-8033-E0E695AF4289}" srcOrd="0" destOrd="0" parTransId="{CBC1C288-7C30-494F-B10E-BC119CB47697}" sibTransId="{C729CC5B-958E-489E-9D91-25D239F07480}"/>
    <dgm:cxn modelId="{4BFBA221-748F-4E44-9ADE-904B36CF3760}" srcId="{4A495146-34D5-4C7A-8033-E0E695AF4289}" destId="{5ACD8F74-9F23-4A4C-9719-D80922425319}" srcOrd="3" destOrd="0" parTransId="{26E97936-C31A-4F18-A00D-FB527F588BC3}" sibTransId="{C5039B3E-DD88-40B8-808F-C9B5D985DCD6}"/>
    <dgm:cxn modelId="{7E95A32A-B56F-42DE-8BBA-23FFB7E3884C}" type="presOf" srcId="{878361DC-12A4-47DE-99EA-D8428B02788D}" destId="{3402B28F-E58F-4BC9-BCD8-889D14B6B70A}" srcOrd="0" destOrd="2" presId="urn:microsoft.com/office/officeart/2005/8/layout/process3"/>
    <dgm:cxn modelId="{82DC642D-D6B0-421D-9E0F-A4E74CF067FA}" srcId="{BAACB7F8-028F-49A6-8174-AC40BE0C47C8}" destId="{10E00101-D5E2-4386-B23D-D57B34CFE9ED}" srcOrd="2" destOrd="0" parTransId="{08FA4F54-5131-4533-9C30-B884EE3F8AB9}" sibTransId="{2779788F-B9C4-403C-B848-C49EA9F7DA22}"/>
    <dgm:cxn modelId="{CD23333C-D77B-4777-9B73-1B401A7657CE}" type="presOf" srcId="{15BE5A2C-3E33-4624-B79C-2184838108EA}" destId="{3402B28F-E58F-4BC9-BCD8-889D14B6B70A}" srcOrd="0" destOrd="0" presId="urn:microsoft.com/office/officeart/2005/8/layout/process3"/>
    <dgm:cxn modelId="{3E4F703D-6935-4504-B404-CD4ED3BE849F}" srcId="{10E00101-D5E2-4386-B23D-D57B34CFE9ED}" destId="{0ECC75B0-FB0A-4FBA-A217-B0CF6CF05CD2}" srcOrd="0" destOrd="0" parTransId="{BE50034A-480C-40E2-B4A1-33D8CC80FA39}" sibTransId="{565F7319-4B70-4625-8C68-7B5A3F28917F}"/>
    <dgm:cxn modelId="{79298542-A5D6-4AC2-A84F-0305B04BFEF6}" srcId="{BAACB7F8-028F-49A6-8174-AC40BE0C47C8}" destId="{B615F24A-9232-4309-A4DE-2AE3441261EA}" srcOrd="0" destOrd="0" parTransId="{3EE6EBDE-BDD2-41ED-9313-4FB20422473D}" sibTransId="{E8C780B5-CE6B-46B4-9EE4-CDA7E974EC39}"/>
    <dgm:cxn modelId="{A5D26545-B947-4A51-AD65-F5051FDA2041}" type="presOf" srcId="{0ECC75B0-FB0A-4FBA-A217-B0CF6CF05CD2}" destId="{79F0B696-851E-4A07-BF28-BB4431686C77}" srcOrd="0" destOrd="0" presId="urn:microsoft.com/office/officeart/2005/8/layout/process3"/>
    <dgm:cxn modelId="{A416AB45-648B-4209-A4F8-8BD28816CBE6}" srcId="{10E00101-D5E2-4386-B23D-D57B34CFE9ED}" destId="{4D82B48D-4427-4846-A043-0CBAB394D22D}" srcOrd="1" destOrd="0" parTransId="{06DD0250-47A8-44A7-A9E9-54FA1717DD0C}" sibTransId="{1F97884D-B661-416F-94B8-BAA623C204C8}"/>
    <dgm:cxn modelId="{439E9159-F1E2-4596-9B7B-8730522C9BD3}" type="presOf" srcId="{8FADFA2A-C0FC-4AA3-AB2E-BE3882C5F186}" destId="{C3843A23-84E8-4B8B-8A03-3534D6B21E74}" srcOrd="0" destOrd="2" presId="urn:microsoft.com/office/officeart/2005/8/layout/process3"/>
    <dgm:cxn modelId="{534A045A-C346-4873-B49A-F58030E27AAB}" srcId="{BAACB7F8-028F-49A6-8174-AC40BE0C47C8}" destId="{5ED647FB-3465-414A-9786-473036969B59}" srcOrd="1" destOrd="0" parTransId="{81CD34F2-5D8F-4829-96CA-DEBDF7485F3A}" sibTransId="{DDE3E0D1-8568-42D6-9604-540058A4B7A8}"/>
    <dgm:cxn modelId="{6BF6E45C-A0EE-4E5C-A9C7-2E8A8D1009A6}" type="presOf" srcId="{5ACD8F74-9F23-4A4C-9719-D80922425319}" destId="{C3843A23-84E8-4B8B-8A03-3534D6B21E74}" srcOrd="0" destOrd="4" presId="urn:microsoft.com/office/officeart/2005/8/layout/process3"/>
    <dgm:cxn modelId="{6A55CB64-2AB3-4B77-ACDF-ABE45D3E3EFE}" type="presOf" srcId="{10E00101-D5E2-4386-B23D-D57B34CFE9ED}" destId="{B4235917-1EBC-403D-AF34-4D085C8DCDB9}" srcOrd="0" destOrd="0" presId="urn:microsoft.com/office/officeart/2005/8/layout/process3"/>
    <dgm:cxn modelId="{22DE5267-73E9-45E9-B12D-4E3285423C28}" type="presOf" srcId="{E8C780B5-CE6B-46B4-9EE4-CDA7E974EC39}" destId="{B68A4BE0-56AC-46D2-9464-6A51B06E0625}" srcOrd="0" destOrd="0" presId="urn:microsoft.com/office/officeart/2005/8/layout/process3"/>
    <dgm:cxn modelId="{3B02AC6D-ACCE-473C-BC7F-07C783791C4E}" type="presOf" srcId="{897A189D-8E1F-40EC-BA2C-99CC0BE91396}" destId="{C3843A23-84E8-4B8B-8A03-3534D6B21E74}" srcOrd="0" destOrd="1" presId="urn:microsoft.com/office/officeart/2005/8/layout/process3"/>
    <dgm:cxn modelId="{49DE5471-22D4-45BB-8BCC-FD4629F92114}" type="presOf" srcId="{B615F24A-9232-4309-A4DE-2AE3441261EA}" destId="{CFBB8978-E2BC-41F4-97AB-B7AC98401B69}" srcOrd="1" destOrd="0" presId="urn:microsoft.com/office/officeart/2005/8/layout/process3"/>
    <dgm:cxn modelId="{3F749E72-BAA8-4D8D-9D3A-503CD7E086C4}" type="presOf" srcId="{5ED647FB-3465-414A-9786-473036969B59}" destId="{A01183FD-99C4-4410-A5B9-C1640DBF4378}" srcOrd="0" destOrd="0" presId="urn:microsoft.com/office/officeart/2005/8/layout/process3"/>
    <dgm:cxn modelId="{66CDE673-5260-4868-AE11-CB663AD36443}" type="presOf" srcId="{F65C216F-4BD5-4D19-926B-F015E97AD723}" destId="{79F0B696-851E-4A07-BF28-BB4431686C77}" srcOrd="0" destOrd="2" presId="urn:microsoft.com/office/officeart/2005/8/layout/process3"/>
    <dgm:cxn modelId="{B650EE74-BF28-4EFD-8F00-2BDC0B099069}" srcId="{4A495146-34D5-4C7A-8033-E0E695AF4289}" destId="{897A189D-8E1F-40EC-BA2C-99CC0BE91396}" srcOrd="0" destOrd="0" parTransId="{BC23B3D7-2F2A-4699-A4E3-6BAEF04161AE}" sibTransId="{0CEBEAE1-B555-40E8-8BB0-8E91E966B19D}"/>
    <dgm:cxn modelId="{4852B390-DC06-4EEC-9E51-00D659CEA257}" type="presOf" srcId="{BAACB7F8-028F-49A6-8174-AC40BE0C47C8}" destId="{A72BE2CB-01EF-441C-9C2D-AEE127E5BF57}" srcOrd="0" destOrd="0" presId="urn:microsoft.com/office/officeart/2005/8/layout/process3"/>
    <dgm:cxn modelId="{F750AE9F-22EB-462F-80F9-6D50A69EFBDE}" type="presOf" srcId="{DDE3E0D1-8568-42D6-9604-540058A4B7A8}" destId="{F50DC33B-2E9B-49B3-81C0-CB0801F7F220}" srcOrd="1" destOrd="0" presId="urn:microsoft.com/office/officeart/2005/8/layout/process3"/>
    <dgm:cxn modelId="{C93B74A4-26F4-461F-ADC6-57EB3584EC5D}" srcId="{4A495146-34D5-4C7A-8033-E0E695AF4289}" destId="{A0A26483-93F5-4AB2-9EF1-42A4442BE986}" srcOrd="2" destOrd="0" parTransId="{35F72AA7-B8E7-4799-A135-7FCC2DD329A5}" sibTransId="{DF7E70F9-CBF3-4449-801E-D6C996241A04}"/>
    <dgm:cxn modelId="{23CD38A8-E44F-4A4E-BA1C-A16857822B92}" type="presOf" srcId="{B615F24A-9232-4309-A4DE-2AE3441261EA}" destId="{A5319477-A666-4EFD-9A95-E41019AD7DF9}" srcOrd="0" destOrd="0" presId="urn:microsoft.com/office/officeart/2005/8/layout/process3"/>
    <dgm:cxn modelId="{935A83A8-B033-47DD-93C7-56583BDEF44A}" type="presOf" srcId="{5ED647FB-3465-414A-9786-473036969B59}" destId="{A8BC997A-6C32-42A2-A2F2-DD661B31DEF2}" srcOrd="1" destOrd="0" presId="urn:microsoft.com/office/officeart/2005/8/layout/process3"/>
    <dgm:cxn modelId="{7BEA04AE-991F-4BE6-886A-5E4DF927377F}" type="presOf" srcId="{4D82B48D-4427-4846-A043-0CBAB394D22D}" destId="{79F0B696-851E-4A07-BF28-BB4431686C77}" srcOrd="0" destOrd="1" presId="urn:microsoft.com/office/officeart/2005/8/layout/process3"/>
    <dgm:cxn modelId="{7E5C8DBA-7CD1-4C85-B00A-00612F85D527}" srcId="{4A495146-34D5-4C7A-8033-E0E695AF4289}" destId="{8FADFA2A-C0FC-4AA3-AB2E-BE3882C5F186}" srcOrd="1" destOrd="0" parTransId="{A0427C9A-C700-4341-BB0A-76EB1452F375}" sibTransId="{BACBBB37-E66F-4FD7-8565-831A37253518}"/>
    <dgm:cxn modelId="{7C000EBF-AB19-4691-A33D-99F07224E3A5}" type="presOf" srcId="{10E00101-D5E2-4386-B23D-D57B34CFE9ED}" destId="{0D42ED70-4221-48EB-BD80-CB0BF26EA5FD}" srcOrd="1" destOrd="0" presId="urn:microsoft.com/office/officeart/2005/8/layout/process3"/>
    <dgm:cxn modelId="{1F8F46C3-A323-4C09-A47E-9DD2F89DCF1F}" type="presOf" srcId="{502E8EEF-8C43-4F45-9B66-1421503DE567}" destId="{3402B28F-E58F-4BC9-BCD8-889D14B6B70A}" srcOrd="0" destOrd="1" presId="urn:microsoft.com/office/officeart/2005/8/layout/process3"/>
    <dgm:cxn modelId="{DE9E00C5-6B18-4E36-B9DA-485CDC636D66}" srcId="{10E00101-D5E2-4386-B23D-D57B34CFE9ED}" destId="{F65C216F-4BD5-4D19-926B-F015E97AD723}" srcOrd="2" destOrd="0" parTransId="{4997F51E-5438-48C8-96D0-C0BAAB15C5E2}" sibTransId="{4D23F182-191D-496E-9E29-A8BE93C7A83D}"/>
    <dgm:cxn modelId="{92077CD1-9D05-4273-A8D5-736BD19F4FCE}" srcId="{B615F24A-9232-4309-A4DE-2AE3441261EA}" destId="{15BE5A2C-3E33-4624-B79C-2184838108EA}" srcOrd="0" destOrd="0" parTransId="{0E70F555-FC93-4A4D-9483-1A95AF4BA2C5}" sibTransId="{2A03F56D-A6A2-4AC3-A0AD-295690BC9BD4}"/>
    <dgm:cxn modelId="{F35901D4-0F6D-407A-BA53-B1CE3E28CAC9}" type="presOf" srcId="{DDE3E0D1-8568-42D6-9604-540058A4B7A8}" destId="{16328F90-28BD-4793-8F0F-758ACF29F0A6}" srcOrd="0" destOrd="0" presId="urn:microsoft.com/office/officeart/2005/8/layout/process3"/>
    <dgm:cxn modelId="{9BADEDE1-353D-4659-8B87-F9A07BC6A038}" srcId="{15BE5A2C-3E33-4624-B79C-2184838108EA}" destId="{878361DC-12A4-47DE-99EA-D8428B02788D}" srcOrd="1" destOrd="0" parTransId="{7F137A0B-7195-4CB4-AA9D-3806460CF9B1}" sibTransId="{B1B26EB1-4626-4217-ACB4-61FCBD0A3065}"/>
    <dgm:cxn modelId="{4479E4F4-61AE-4CFB-8CB7-DE838699C6D9}" type="presOf" srcId="{4A495146-34D5-4C7A-8033-E0E695AF4289}" destId="{C3843A23-84E8-4B8B-8A03-3534D6B21E74}" srcOrd="0" destOrd="0" presId="urn:microsoft.com/office/officeart/2005/8/layout/process3"/>
    <dgm:cxn modelId="{DDD01CBF-B622-4D22-A7BE-D1C09202F9DB}" type="presParOf" srcId="{A72BE2CB-01EF-441C-9C2D-AEE127E5BF57}" destId="{FE8466AA-32E1-4E50-BAD1-A9A4554A181C}" srcOrd="0" destOrd="0" presId="urn:microsoft.com/office/officeart/2005/8/layout/process3"/>
    <dgm:cxn modelId="{5D8873DF-DB2E-48F0-93F4-086E0F38CF4B}" type="presParOf" srcId="{FE8466AA-32E1-4E50-BAD1-A9A4554A181C}" destId="{A5319477-A666-4EFD-9A95-E41019AD7DF9}" srcOrd="0" destOrd="0" presId="urn:microsoft.com/office/officeart/2005/8/layout/process3"/>
    <dgm:cxn modelId="{B1DFA355-9038-476B-8FAA-4577852E3BA0}" type="presParOf" srcId="{FE8466AA-32E1-4E50-BAD1-A9A4554A181C}" destId="{CFBB8978-E2BC-41F4-97AB-B7AC98401B69}" srcOrd="1" destOrd="0" presId="urn:microsoft.com/office/officeart/2005/8/layout/process3"/>
    <dgm:cxn modelId="{86ECC181-FD57-44E6-8DAA-B01AF6A2B03C}" type="presParOf" srcId="{FE8466AA-32E1-4E50-BAD1-A9A4554A181C}" destId="{3402B28F-E58F-4BC9-BCD8-889D14B6B70A}" srcOrd="2" destOrd="0" presId="urn:microsoft.com/office/officeart/2005/8/layout/process3"/>
    <dgm:cxn modelId="{90924FFD-36BE-46B6-83D2-D8F328A6EC5B}" type="presParOf" srcId="{A72BE2CB-01EF-441C-9C2D-AEE127E5BF57}" destId="{B68A4BE0-56AC-46D2-9464-6A51B06E0625}" srcOrd="1" destOrd="0" presId="urn:microsoft.com/office/officeart/2005/8/layout/process3"/>
    <dgm:cxn modelId="{4247A3CC-7D79-4484-AC0A-898009C80DD5}" type="presParOf" srcId="{B68A4BE0-56AC-46D2-9464-6A51B06E0625}" destId="{6E5899D5-3FF3-45A3-8A4A-1B49A2BB862B}" srcOrd="0" destOrd="0" presId="urn:microsoft.com/office/officeart/2005/8/layout/process3"/>
    <dgm:cxn modelId="{65914AC2-6004-447D-B4EF-51F16F05FE62}" type="presParOf" srcId="{A72BE2CB-01EF-441C-9C2D-AEE127E5BF57}" destId="{AD088122-2716-4488-9D52-5E4885576AB3}" srcOrd="2" destOrd="0" presId="urn:microsoft.com/office/officeart/2005/8/layout/process3"/>
    <dgm:cxn modelId="{10D2B9D2-BA68-480B-8DBE-63F76D8111AF}" type="presParOf" srcId="{AD088122-2716-4488-9D52-5E4885576AB3}" destId="{A01183FD-99C4-4410-A5B9-C1640DBF4378}" srcOrd="0" destOrd="0" presId="urn:microsoft.com/office/officeart/2005/8/layout/process3"/>
    <dgm:cxn modelId="{6074691F-D4EA-42CF-BCB8-F357741D95E6}" type="presParOf" srcId="{AD088122-2716-4488-9D52-5E4885576AB3}" destId="{A8BC997A-6C32-42A2-A2F2-DD661B31DEF2}" srcOrd="1" destOrd="0" presId="urn:microsoft.com/office/officeart/2005/8/layout/process3"/>
    <dgm:cxn modelId="{E651413A-A113-4820-B73E-03BC933CBD15}" type="presParOf" srcId="{AD088122-2716-4488-9D52-5E4885576AB3}" destId="{C3843A23-84E8-4B8B-8A03-3534D6B21E74}" srcOrd="2" destOrd="0" presId="urn:microsoft.com/office/officeart/2005/8/layout/process3"/>
    <dgm:cxn modelId="{D84F93DB-3B0D-4095-AD4E-96EE770752DE}" type="presParOf" srcId="{A72BE2CB-01EF-441C-9C2D-AEE127E5BF57}" destId="{16328F90-28BD-4793-8F0F-758ACF29F0A6}" srcOrd="3" destOrd="0" presId="urn:microsoft.com/office/officeart/2005/8/layout/process3"/>
    <dgm:cxn modelId="{12D09D9B-071D-459E-8929-88AD8922ED6C}" type="presParOf" srcId="{16328F90-28BD-4793-8F0F-758ACF29F0A6}" destId="{F50DC33B-2E9B-49B3-81C0-CB0801F7F220}" srcOrd="0" destOrd="0" presId="urn:microsoft.com/office/officeart/2005/8/layout/process3"/>
    <dgm:cxn modelId="{C3745266-7530-4DB7-9E8F-B3781CB23D3E}" type="presParOf" srcId="{A72BE2CB-01EF-441C-9C2D-AEE127E5BF57}" destId="{C1B54BE7-63E5-4CE6-B42C-E6B691A068CA}" srcOrd="4" destOrd="0" presId="urn:microsoft.com/office/officeart/2005/8/layout/process3"/>
    <dgm:cxn modelId="{C47B4A9A-CF5F-418E-A0F3-CB04C075A872}" type="presParOf" srcId="{C1B54BE7-63E5-4CE6-B42C-E6B691A068CA}" destId="{B4235917-1EBC-403D-AF34-4D085C8DCDB9}" srcOrd="0" destOrd="0" presId="urn:microsoft.com/office/officeart/2005/8/layout/process3"/>
    <dgm:cxn modelId="{C57482ED-9A70-4559-B6E6-3FF8C790F67B}" type="presParOf" srcId="{C1B54BE7-63E5-4CE6-B42C-E6B691A068CA}" destId="{0D42ED70-4221-48EB-BD80-CB0BF26EA5FD}" srcOrd="1" destOrd="0" presId="urn:microsoft.com/office/officeart/2005/8/layout/process3"/>
    <dgm:cxn modelId="{E240E085-D227-400B-9F11-819D96D35EE8}" type="presParOf" srcId="{C1B54BE7-63E5-4CE6-B42C-E6B691A068CA}" destId="{79F0B696-851E-4A07-BF28-BB4431686C7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FE630F-0586-0B41-847C-4A30B914D6F4}">
      <dsp:nvSpPr>
        <dsp:cNvPr id="0" name=""/>
        <dsp:cNvSpPr/>
      </dsp:nvSpPr>
      <dsp:spPr>
        <a:xfrm>
          <a:off x="1849187" y="2709380"/>
          <a:ext cx="591700" cy="2254908"/>
        </a:xfrm>
        <a:custGeom>
          <a:avLst/>
          <a:gdLst/>
          <a:ahLst/>
          <a:cxnLst/>
          <a:rect l="0" t="0" r="0" b="0"/>
          <a:pathLst>
            <a:path>
              <a:moveTo>
                <a:pt x="0" y="0"/>
              </a:moveTo>
              <a:lnTo>
                <a:pt x="295850" y="0"/>
              </a:lnTo>
              <a:lnTo>
                <a:pt x="295850" y="2254908"/>
              </a:lnTo>
              <a:lnTo>
                <a:pt x="591700" y="2254908"/>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2086756" y="3778554"/>
        <a:ext cx="116562" cy="116562"/>
      </dsp:txXfrm>
    </dsp:sp>
    <dsp:sp modelId="{83513E0E-ECC4-3447-B446-8EDED57844B0}">
      <dsp:nvSpPr>
        <dsp:cNvPr id="0" name=""/>
        <dsp:cNvSpPr/>
      </dsp:nvSpPr>
      <dsp:spPr>
        <a:xfrm>
          <a:off x="1849187" y="2709380"/>
          <a:ext cx="591700" cy="1127430"/>
        </a:xfrm>
        <a:custGeom>
          <a:avLst/>
          <a:gdLst/>
          <a:ahLst/>
          <a:cxnLst/>
          <a:rect l="0" t="0" r="0" b="0"/>
          <a:pathLst>
            <a:path>
              <a:moveTo>
                <a:pt x="0" y="0"/>
              </a:moveTo>
              <a:lnTo>
                <a:pt x="295850" y="0"/>
              </a:lnTo>
              <a:lnTo>
                <a:pt x="295850" y="1127430"/>
              </a:lnTo>
              <a:lnTo>
                <a:pt x="591700" y="112743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13206" y="3241264"/>
        <a:ext cx="63663" cy="63663"/>
      </dsp:txXfrm>
    </dsp:sp>
    <dsp:sp modelId="{79E21A22-818B-0A49-A423-3C1CF6207198}">
      <dsp:nvSpPr>
        <dsp:cNvPr id="0" name=""/>
        <dsp:cNvSpPr/>
      </dsp:nvSpPr>
      <dsp:spPr>
        <a:xfrm>
          <a:off x="1849187" y="2663613"/>
          <a:ext cx="591700" cy="91440"/>
        </a:xfrm>
        <a:custGeom>
          <a:avLst/>
          <a:gdLst/>
          <a:ahLst/>
          <a:cxnLst/>
          <a:rect l="0" t="0" r="0" b="0"/>
          <a:pathLst>
            <a:path>
              <a:moveTo>
                <a:pt x="0" y="45767"/>
              </a:moveTo>
              <a:lnTo>
                <a:pt x="295850" y="45767"/>
              </a:lnTo>
              <a:lnTo>
                <a:pt x="295850" y="45720"/>
              </a:lnTo>
              <a:lnTo>
                <a:pt x="591700"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30245" y="2694540"/>
        <a:ext cx="29585" cy="29585"/>
      </dsp:txXfrm>
    </dsp:sp>
    <dsp:sp modelId="{71372B3E-AF23-C24D-A5E2-EFEDCB2FD6C1}">
      <dsp:nvSpPr>
        <dsp:cNvPr id="0" name=""/>
        <dsp:cNvSpPr/>
      </dsp:nvSpPr>
      <dsp:spPr>
        <a:xfrm>
          <a:off x="1849187" y="1581855"/>
          <a:ext cx="591700" cy="1127525"/>
        </a:xfrm>
        <a:custGeom>
          <a:avLst/>
          <a:gdLst/>
          <a:ahLst/>
          <a:cxnLst/>
          <a:rect l="0" t="0" r="0" b="0"/>
          <a:pathLst>
            <a:path>
              <a:moveTo>
                <a:pt x="0" y="1127525"/>
              </a:moveTo>
              <a:lnTo>
                <a:pt x="295850" y="1127525"/>
              </a:lnTo>
              <a:lnTo>
                <a:pt x="295850" y="0"/>
              </a:lnTo>
              <a:lnTo>
                <a:pt x="591700"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2113204" y="2113784"/>
        <a:ext cx="63667" cy="63667"/>
      </dsp:txXfrm>
    </dsp:sp>
    <dsp:sp modelId="{B3C31A49-2C53-9A43-9DD1-07B901A93A0E}">
      <dsp:nvSpPr>
        <dsp:cNvPr id="0" name=""/>
        <dsp:cNvSpPr/>
      </dsp:nvSpPr>
      <dsp:spPr>
        <a:xfrm>
          <a:off x="1849187" y="454377"/>
          <a:ext cx="591700" cy="2255003"/>
        </a:xfrm>
        <a:custGeom>
          <a:avLst/>
          <a:gdLst/>
          <a:ahLst/>
          <a:cxnLst/>
          <a:rect l="0" t="0" r="0" b="0"/>
          <a:pathLst>
            <a:path>
              <a:moveTo>
                <a:pt x="0" y="2255003"/>
              </a:moveTo>
              <a:lnTo>
                <a:pt x="295850" y="2255003"/>
              </a:lnTo>
              <a:lnTo>
                <a:pt x="295850" y="0"/>
              </a:lnTo>
              <a:lnTo>
                <a:pt x="591700"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s-ES" sz="800" kern="1200"/>
        </a:p>
      </dsp:txBody>
      <dsp:txXfrm>
        <a:off x="2086754" y="1523595"/>
        <a:ext cx="116567" cy="116567"/>
      </dsp:txXfrm>
    </dsp:sp>
    <dsp:sp modelId="{25CDBA85-42B7-5A44-8056-C3BB7E9F87AE}">
      <dsp:nvSpPr>
        <dsp:cNvPr id="0" name=""/>
        <dsp:cNvSpPr/>
      </dsp:nvSpPr>
      <dsp:spPr>
        <a:xfrm>
          <a:off x="-282" y="1855604"/>
          <a:ext cx="1991387" cy="17075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venirNextLTPro-Regular"/>
            </a:rPr>
            <a:t>CARACTERÍSITCAS </a:t>
          </a:r>
        </a:p>
        <a:p>
          <a:pPr marL="0" lvl="0" indent="0" algn="ctr" defTabSz="800100">
            <a:lnSpc>
              <a:spcPct val="90000"/>
            </a:lnSpc>
            <a:spcBef>
              <a:spcPct val="0"/>
            </a:spcBef>
            <a:spcAft>
              <a:spcPct val="35000"/>
            </a:spcAft>
            <a:buNone/>
          </a:pPr>
          <a:r>
            <a:rPr lang="es-ES" sz="1800" kern="1200" dirty="0">
              <a:latin typeface="AvenirNextLTPro-Regular"/>
            </a:rPr>
            <a:t>DE LA </a:t>
          </a:r>
        </a:p>
        <a:p>
          <a:pPr marL="0" lvl="0" indent="0" algn="ctr" defTabSz="800100">
            <a:lnSpc>
              <a:spcPct val="90000"/>
            </a:lnSpc>
            <a:spcBef>
              <a:spcPct val="0"/>
            </a:spcBef>
            <a:spcAft>
              <a:spcPct val="35000"/>
            </a:spcAft>
            <a:buNone/>
          </a:pPr>
          <a:r>
            <a:rPr lang="es-ES" sz="1800" kern="1200" dirty="0">
              <a:latin typeface="AvenirNextLTPro-Regular"/>
            </a:rPr>
            <a:t>NUEVA RED</a:t>
          </a:r>
          <a:endParaRPr lang="es-EC" sz="1800" kern="1200" dirty="0"/>
        </a:p>
      </dsp:txBody>
      <dsp:txXfrm>
        <a:off x="83074" y="1938960"/>
        <a:ext cx="1824675" cy="1540840"/>
      </dsp:txXfrm>
    </dsp:sp>
    <dsp:sp modelId="{0150690E-54C3-CA41-879F-6E07F3E9436E}">
      <dsp:nvSpPr>
        <dsp:cNvPr id="0" name=""/>
        <dsp:cNvSpPr/>
      </dsp:nvSpPr>
      <dsp:spPr>
        <a:xfrm>
          <a:off x="2440888" y="3385"/>
          <a:ext cx="5545476" cy="901982"/>
        </a:xfrm>
        <a:prstGeom prst="round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0"/>
            </a:spcAft>
            <a:buNone/>
          </a:pPr>
          <a:r>
            <a:rPr lang="es-ES" sz="1800" kern="1200" dirty="0">
              <a:solidFill>
                <a:schemeClr val="tx1"/>
              </a:solidFill>
              <a:latin typeface="AvenirNextLTPro-Regular"/>
            </a:rPr>
            <a:t>Funcionará como una red estructurada en ejes </a:t>
          </a:r>
        </a:p>
        <a:p>
          <a:pPr marL="0" lvl="0" indent="0" algn="ctr" defTabSz="800100">
            <a:lnSpc>
              <a:spcPct val="90000"/>
            </a:lnSpc>
            <a:spcBef>
              <a:spcPct val="0"/>
            </a:spcBef>
            <a:spcAft>
              <a:spcPct val="35000"/>
            </a:spcAft>
            <a:buNone/>
          </a:pPr>
          <a:r>
            <a:rPr lang="es-ES" sz="1800" kern="1200" dirty="0">
              <a:solidFill>
                <a:schemeClr val="tx1"/>
              </a:solidFill>
              <a:latin typeface="AvenirNextLTPro-Regular"/>
            </a:rPr>
            <a:t>horizontales y verticales</a:t>
          </a:r>
          <a:endParaRPr lang="es-ES" sz="1800" kern="1200" dirty="0">
            <a:solidFill>
              <a:schemeClr val="tx1"/>
            </a:solidFill>
          </a:endParaRPr>
        </a:p>
      </dsp:txBody>
      <dsp:txXfrm>
        <a:off x="2484919" y="47416"/>
        <a:ext cx="5457414" cy="813920"/>
      </dsp:txXfrm>
    </dsp:sp>
    <dsp:sp modelId="{596FD74C-F9A2-604D-97BD-2FBBF423633B}">
      <dsp:nvSpPr>
        <dsp:cNvPr id="0" name=""/>
        <dsp:cNvSpPr/>
      </dsp:nvSpPr>
      <dsp:spPr>
        <a:xfrm>
          <a:off x="2440888" y="1130864"/>
          <a:ext cx="5545476" cy="901982"/>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latin typeface="AvenirNextLTPro-Regular"/>
            </a:rPr>
            <a:t>Red extendida a todo el territorio urbano, asegurando una máxima conectividad</a:t>
          </a:r>
          <a:endParaRPr lang="es-ES" sz="1800" kern="1200" dirty="0">
            <a:solidFill>
              <a:schemeClr val="tx1"/>
            </a:solidFill>
          </a:endParaRPr>
        </a:p>
      </dsp:txBody>
      <dsp:txXfrm>
        <a:off x="2484919" y="1174895"/>
        <a:ext cx="5457414" cy="813920"/>
      </dsp:txXfrm>
    </dsp:sp>
    <dsp:sp modelId="{B9EF97D0-3393-A940-A847-4C0AC68F3A25}">
      <dsp:nvSpPr>
        <dsp:cNvPr id="0" name=""/>
        <dsp:cNvSpPr/>
      </dsp:nvSpPr>
      <dsp:spPr>
        <a:xfrm>
          <a:off x="2440888" y="2258342"/>
          <a:ext cx="5545476" cy="901982"/>
        </a:xfrm>
        <a:prstGeom prst="roundRect">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ES" sz="1800" kern="1200" dirty="0">
              <a:solidFill>
                <a:schemeClr val="tx1"/>
              </a:solidFill>
              <a:latin typeface="AvenirNextLTPro-Regular"/>
            </a:rPr>
            <a:t>Funcionará como un sistema integrado de TP</a:t>
          </a:r>
          <a:endParaRPr lang="es-ES" sz="1800" kern="1200" dirty="0">
            <a:solidFill>
              <a:schemeClr val="tx1"/>
            </a:solidFill>
          </a:endParaRPr>
        </a:p>
      </dsp:txBody>
      <dsp:txXfrm>
        <a:off x="2484919" y="2302373"/>
        <a:ext cx="5457414" cy="813920"/>
      </dsp:txXfrm>
    </dsp:sp>
    <dsp:sp modelId="{76E49C26-D38C-7F48-8FA0-67E55332AC1C}">
      <dsp:nvSpPr>
        <dsp:cNvPr id="0" name=""/>
        <dsp:cNvSpPr/>
      </dsp:nvSpPr>
      <dsp:spPr>
        <a:xfrm>
          <a:off x="2440888" y="3385820"/>
          <a:ext cx="5545476" cy="901982"/>
        </a:xfrm>
        <a:prstGeom prst="roundRect">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latin typeface="AvenirNextLTPro-Regular"/>
            </a:rPr>
            <a:t>La Primera Línea de Metro de Quito (PLMQ) se considera como el eje estructurador de la red de TP</a:t>
          </a:r>
          <a:endParaRPr lang="es-ES" sz="1800" kern="1200" dirty="0">
            <a:solidFill>
              <a:schemeClr val="tx1"/>
            </a:solidFill>
          </a:endParaRPr>
        </a:p>
      </dsp:txBody>
      <dsp:txXfrm>
        <a:off x="2484919" y="3429851"/>
        <a:ext cx="5457414" cy="813920"/>
      </dsp:txXfrm>
    </dsp:sp>
    <dsp:sp modelId="{A34191A5-5CFF-5E46-BFA5-5822F775C8E8}">
      <dsp:nvSpPr>
        <dsp:cNvPr id="0" name=""/>
        <dsp:cNvSpPr/>
      </dsp:nvSpPr>
      <dsp:spPr>
        <a:xfrm>
          <a:off x="2440888" y="4513298"/>
          <a:ext cx="5545476" cy="901982"/>
        </a:xfrm>
        <a:prstGeom prst="round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s-ES" sz="1800" kern="1200" dirty="0">
              <a:solidFill>
                <a:schemeClr val="tx1"/>
              </a:solidFill>
              <a:latin typeface="AvenirNextLTPro-Regular"/>
            </a:rPr>
            <a:t>Paradas cada 400 metros (aprox.) en las intersecciones o nodos de la red, para favorecer el transbordo</a:t>
          </a:r>
          <a:endParaRPr lang="es-ES" sz="1800" kern="1200" dirty="0">
            <a:solidFill>
              <a:schemeClr val="tx1"/>
            </a:solidFill>
          </a:endParaRPr>
        </a:p>
      </dsp:txBody>
      <dsp:txXfrm>
        <a:off x="2484919" y="4557329"/>
        <a:ext cx="5457414" cy="813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BB8978-E2BC-41F4-97AB-B7AC98401B69}">
      <dsp:nvSpPr>
        <dsp:cNvPr id="0" name=""/>
        <dsp:cNvSpPr/>
      </dsp:nvSpPr>
      <dsp:spPr>
        <a:xfrm>
          <a:off x="5230" y="253110"/>
          <a:ext cx="2378024" cy="90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s-EC" sz="2100" b="1" kern="1200" dirty="0"/>
            <a:t>Marzo </a:t>
          </a:r>
          <a:r>
            <a:rPr lang="es-EC" sz="2100" kern="1200" dirty="0"/>
            <a:t> </a:t>
          </a:r>
          <a:endParaRPr lang="es-ES" sz="2100" kern="1200" dirty="0"/>
        </a:p>
      </dsp:txBody>
      <dsp:txXfrm>
        <a:off x="5230" y="253110"/>
        <a:ext cx="2378024" cy="604800"/>
      </dsp:txXfrm>
    </dsp:sp>
    <dsp:sp modelId="{3402B28F-E58F-4BC9-BCD8-889D14B6B70A}">
      <dsp:nvSpPr>
        <dsp:cNvPr id="0" name=""/>
        <dsp:cNvSpPr/>
      </dsp:nvSpPr>
      <dsp:spPr>
        <a:xfrm>
          <a:off x="492295" y="857910"/>
          <a:ext cx="2378024" cy="3240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s-EC" sz="2100" kern="1200" dirty="0"/>
            <a:t>Mesas temáticas internas</a:t>
          </a:r>
          <a:endParaRPr lang="es-ES" sz="2100" kern="1200" dirty="0"/>
        </a:p>
        <a:p>
          <a:pPr marL="457200" lvl="2" indent="-228600" algn="l" defTabSz="933450">
            <a:lnSpc>
              <a:spcPct val="90000"/>
            </a:lnSpc>
            <a:spcBef>
              <a:spcPct val="0"/>
            </a:spcBef>
            <a:spcAft>
              <a:spcPct val="15000"/>
            </a:spcAft>
            <a:buChar char="•"/>
          </a:pPr>
          <a:r>
            <a:rPr lang="es-EC" sz="2100" kern="1200" dirty="0"/>
            <a:t>Análisis del proyecto.</a:t>
          </a:r>
          <a:endParaRPr lang="es-ES" sz="2100" kern="1200" dirty="0"/>
        </a:p>
        <a:p>
          <a:pPr marL="457200" lvl="2" indent="-228600" algn="l" defTabSz="933450">
            <a:lnSpc>
              <a:spcPct val="90000"/>
            </a:lnSpc>
            <a:spcBef>
              <a:spcPct val="0"/>
            </a:spcBef>
            <a:spcAft>
              <a:spcPct val="15000"/>
            </a:spcAft>
            <a:buChar char="•"/>
          </a:pPr>
          <a:r>
            <a:rPr lang="es-EC" sz="2100" kern="1200" dirty="0"/>
            <a:t>Presentación en Comisión.</a:t>
          </a:r>
          <a:endParaRPr lang="es-ES" sz="2100" kern="1200" dirty="0"/>
        </a:p>
      </dsp:txBody>
      <dsp:txXfrm>
        <a:off x="561945" y="927560"/>
        <a:ext cx="2238724" cy="3101016"/>
      </dsp:txXfrm>
    </dsp:sp>
    <dsp:sp modelId="{B68A4BE0-56AC-46D2-9464-6A51B06E0625}">
      <dsp:nvSpPr>
        <dsp:cNvPr id="0" name=""/>
        <dsp:cNvSpPr/>
      </dsp:nvSpPr>
      <dsp:spPr>
        <a:xfrm>
          <a:off x="2743754" y="259481"/>
          <a:ext cx="764259"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2743754" y="377893"/>
        <a:ext cx="586641" cy="355235"/>
      </dsp:txXfrm>
    </dsp:sp>
    <dsp:sp modelId="{A8BC997A-6C32-42A2-A2F2-DD661B31DEF2}">
      <dsp:nvSpPr>
        <dsp:cNvPr id="0" name=""/>
        <dsp:cNvSpPr/>
      </dsp:nvSpPr>
      <dsp:spPr>
        <a:xfrm>
          <a:off x="3825254" y="253110"/>
          <a:ext cx="2378024" cy="90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s-EC" sz="2100" b="1" kern="1200" dirty="0"/>
            <a:t>Abril</a:t>
          </a:r>
          <a:r>
            <a:rPr lang="es-EC" sz="2100" kern="1200" dirty="0"/>
            <a:t> </a:t>
          </a:r>
          <a:endParaRPr lang="es-ES" sz="2100" kern="1200" dirty="0"/>
        </a:p>
      </dsp:txBody>
      <dsp:txXfrm>
        <a:off x="3825254" y="253110"/>
        <a:ext cx="2378024" cy="604800"/>
      </dsp:txXfrm>
    </dsp:sp>
    <dsp:sp modelId="{C3843A23-84E8-4B8B-8A03-3534D6B21E74}">
      <dsp:nvSpPr>
        <dsp:cNvPr id="0" name=""/>
        <dsp:cNvSpPr/>
      </dsp:nvSpPr>
      <dsp:spPr>
        <a:xfrm>
          <a:off x="4312320" y="857910"/>
          <a:ext cx="2378024" cy="3240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s-EC" sz="2100" kern="1200" dirty="0"/>
            <a:t>Socialización externa</a:t>
          </a:r>
          <a:endParaRPr lang="es-ES" sz="2100" kern="1200" dirty="0"/>
        </a:p>
        <a:p>
          <a:pPr marL="457200" lvl="2" indent="-228600" algn="l" defTabSz="933450">
            <a:lnSpc>
              <a:spcPct val="90000"/>
            </a:lnSpc>
            <a:spcBef>
              <a:spcPct val="0"/>
            </a:spcBef>
            <a:spcAft>
              <a:spcPct val="15000"/>
            </a:spcAft>
            <a:buChar char="•"/>
          </a:pPr>
          <a:r>
            <a:rPr lang="es-EC" sz="2100" kern="1200" dirty="0"/>
            <a:t>Ciudadanía</a:t>
          </a:r>
          <a:endParaRPr lang="es-ES" sz="2100" kern="1200" dirty="0"/>
        </a:p>
        <a:p>
          <a:pPr marL="457200" lvl="2" indent="-228600" algn="l" defTabSz="933450">
            <a:lnSpc>
              <a:spcPct val="90000"/>
            </a:lnSpc>
            <a:spcBef>
              <a:spcPct val="0"/>
            </a:spcBef>
            <a:spcAft>
              <a:spcPct val="15000"/>
            </a:spcAft>
            <a:buChar char="•"/>
          </a:pPr>
          <a:r>
            <a:rPr lang="es-EC" sz="2100" kern="1200" dirty="0"/>
            <a:t>Cámaras</a:t>
          </a:r>
          <a:endParaRPr lang="es-ES" sz="2100" kern="1200" dirty="0"/>
        </a:p>
        <a:p>
          <a:pPr marL="457200" lvl="2" indent="-228600" algn="l" defTabSz="933450">
            <a:lnSpc>
              <a:spcPct val="90000"/>
            </a:lnSpc>
            <a:spcBef>
              <a:spcPct val="0"/>
            </a:spcBef>
            <a:spcAft>
              <a:spcPct val="15000"/>
            </a:spcAft>
            <a:buChar char="•"/>
          </a:pPr>
          <a:r>
            <a:rPr lang="es-EC" sz="2100" kern="1200" dirty="0"/>
            <a:t>Centro Histórico </a:t>
          </a:r>
          <a:endParaRPr lang="es-ES" sz="2100" kern="1200" dirty="0"/>
        </a:p>
        <a:p>
          <a:pPr marL="457200" lvl="2" indent="-228600" algn="l" defTabSz="933450">
            <a:lnSpc>
              <a:spcPct val="90000"/>
            </a:lnSpc>
            <a:spcBef>
              <a:spcPct val="0"/>
            </a:spcBef>
            <a:spcAft>
              <a:spcPct val="15000"/>
            </a:spcAft>
            <a:buChar char="•"/>
          </a:pPr>
          <a:r>
            <a:rPr lang="es-EC" sz="2100" kern="1200" dirty="0"/>
            <a:t>Gasolineras</a:t>
          </a:r>
          <a:endParaRPr lang="es-ES" sz="2100" kern="1200" dirty="0"/>
        </a:p>
      </dsp:txBody>
      <dsp:txXfrm>
        <a:off x="4381970" y="927560"/>
        <a:ext cx="2238724" cy="3101016"/>
      </dsp:txXfrm>
    </dsp:sp>
    <dsp:sp modelId="{16328F90-28BD-4793-8F0F-758ACF29F0A6}">
      <dsp:nvSpPr>
        <dsp:cNvPr id="0" name=""/>
        <dsp:cNvSpPr/>
      </dsp:nvSpPr>
      <dsp:spPr>
        <a:xfrm>
          <a:off x="6563779" y="259481"/>
          <a:ext cx="764259"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kern="1200"/>
        </a:p>
      </dsp:txBody>
      <dsp:txXfrm>
        <a:off x="6563779" y="377893"/>
        <a:ext cx="586641" cy="355235"/>
      </dsp:txXfrm>
    </dsp:sp>
    <dsp:sp modelId="{0D42ED70-4221-48EB-BD80-CB0BF26EA5FD}">
      <dsp:nvSpPr>
        <dsp:cNvPr id="0" name=""/>
        <dsp:cNvSpPr/>
      </dsp:nvSpPr>
      <dsp:spPr>
        <a:xfrm>
          <a:off x="7645279" y="253110"/>
          <a:ext cx="2378024" cy="9072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80010" numCol="1" spcCol="1270" anchor="t" anchorCtr="0">
          <a:noAutofit/>
        </a:bodyPr>
        <a:lstStyle/>
        <a:p>
          <a:pPr marL="0" lvl="0" indent="0" algn="l" defTabSz="933450">
            <a:lnSpc>
              <a:spcPct val="90000"/>
            </a:lnSpc>
            <a:spcBef>
              <a:spcPct val="0"/>
            </a:spcBef>
            <a:spcAft>
              <a:spcPct val="35000"/>
            </a:spcAft>
            <a:buNone/>
          </a:pPr>
          <a:r>
            <a:rPr lang="es-EC" sz="2100" b="1" kern="1200" dirty="0"/>
            <a:t>Mayo</a:t>
          </a:r>
          <a:r>
            <a:rPr lang="es-EC" sz="2100" kern="1200" dirty="0"/>
            <a:t> </a:t>
          </a:r>
          <a:endParaRPr lang="es-ES" sz="2100" kern="1200" dirty="0"/>
        </a:p>
      </dsp:txBody>
      <dsp:txXfrm>
        <a:off x="7645279" y="253110"/>
        <a:ext cx="2378024" cy="604800"/>
      </dsp:txXfrm>
    </dsp:sp>
    <dsp:sp modelId="{79F0B696-851E-4A07-BF28-BB4431686C77}">
      <dsp:nvSpPr>
        <dsp:cNvPr id="0" name=""/>
        <dsp:cNvSpPr/>
      </dsp:nvSpPr>
      <dsp:spPr>
        <a:xfrm>
          <a:off x="8132345" y="857910"/>
          <a:ext cx="2378024" cy="32403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49352" bIns="149352" numCol="1" spcCol="1270" anchor="t" anchorCtr="0">
          <a:noAutofit/>
        </a:bodyPr>
        <a:lstStyle/>
        <a:p>
          <a:pPr marL="228600" lvl="1" indent="-228600" algn="l" defTabSz="933450">
            <a:lnSpc>
              <a:spcPct val="90000"/>
            </a:lnSpc>
            <a:spcBef>
              <a:spcPct val="0"/>
            </a:spcBef>
            <a:spcAft>
              <a:spcPct val="15000"/>
            </a:spcAft>
            <a:buChar char="•"/>
          </a:pPr>
          <a:r>
            <a:rPr lang="es-EC" sz="2100" kern="1200" dirty="0"/>
            <a:t>Emisión de informes técnicos y jurídico. </a:t>
          </a:r>
          <a:endParaRPr lang="es-ES" sz="2100" kern="1200" dirty="0"/>
        </a:p>
        <a:p>
          <a:pPr marL="228600" lvl="1" indent="-228600" algn="l" defTabSz="933450">
            <a:lnSpc>
              <a:spcPct val="90000"/>
            </a:lnSpc>
            <a:spcBef>
              <a:spcPct val="0"/>
            </a:spcBef>
            <a:spcAft>
              <a:spcPct val="15000"/>
            </a:spcAft>
            <a:buChar char="•"/>
          </a:pPr>
          <a:r>
            <a:rPr lang="es-EC" sz="2100" kern="1200" dirty="0"/>
            <a:t>Emisión de informe de Comisión para primer debate.</a:t>
          </a:r>
          <a:endParaRPr lang="es-ES" sz="2100" kern="1200" dirty="0"/>
        </a:p>
        <a:p>
          <a:pPr marL="228600" lvl="1" indent="-228600" algn="l" defTabSz="933450">
            <a:lnSpc>
              <a:spcPct val="90000"/>
            </a:lnSpc>
            <a:spcBef>
              <a:spcPct val="0"/>
            </a:spcBef>
            <a:spcAft>
              <a:spcPct val="15000"/>
            </a:spcAft>
            <a:buChar char="•"/>
          </a:pPr>
          <a:endParaRPr lang="es-ES" sz="2100" kern="1200" dirty="0"/>
        </a:p>
      </dsp:txBody>
      <dsp:txXfrm>
        <a:off x="8201995" y="927560"/>
        <a:ext cx="2238724" cy="3101016"/>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F472D-D26E-4020-810A-8E5EC7B711D8}" type="datetimeFigureOut">
              <a:rPr lang="es-EC" smtClean="0"/>
              <a:t>17/5/21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66748-7240-473D-BED9-0AE352BE3CD6}" type="slidenum">
              <a:rPr lang="es-EC" smtClean="0"/>
              <a:t>‹Nº›</a:t>
            </a:fld>
            <a:endParaRPr lang="es-EC"/>
          </a:p>
        </p:txBody>
      </p:sp>
    </p:spTree>
    <p:extLst>
      <p:ext uri="{BB962C8B-B14F-4D97-AF65-F5344CB8AC3E}">
        <p14:creationId xmlns:p14="http://schemas.microsoft.com/office/powerpoint/2010/main" val="1851430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246" rtl="0" eaLnBrk="1" fontAlgn="auto" latinLnBrk="0" hangingPunct="1">
              <a:lnSpc>
                <a:spcPct val="100000"/>
              </a:lnSpc>
              <a:spcBef>
                <a:spcPts val="0"/>
              </a:spcBef>
              <a:spcAft>
                <a:spcPts val="0"/>
              </a:spcAft>
              <a:buClrTx/>
              <a:buSzTx/>
              <a:buFontTx/>
              <a:buNone/>
              <a:tabLst/>
              <a:defRPr/>
            </a:pPr>
            <a:fld id="{4C10E0FC-98F8-634A-855A-4A92385BBAE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6" rtl="0" eaLnBrk="1" fontAlgn="auto" latinLnBrk="0" hangingPunct="1">
                <a:lnSpc>
                  <a:spcPct val="100000"/>
                </a:lnSpc>
                <a:spcBef>
                  <a:spcPts val="0"/>
                </a:spcBef>
                <a:spcAft>
                  <a:spcPts val="0"/>
                </a:spcAft>
                <a:buClrTx/>
                <a:buSzTx/>
                <a:buFontTx/>
                <a:buNone/>
                <a:tabLst/>
                <a:defRPr/>
              </a:pPr>
              <a:t>1</a:t>
            </a:fld>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384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51</a:t>
            </a:fld>
            <a:endParaRPr lang="es-EC" dirty="0"/>
          </a:p>
        </p:txBody>
      </p:sp>
    </p:spTree>
    <p:extLst>
      <p:ext uri="{BB962C8B-B14F-4D97-AF65-F5344CB8AC3E}">
        <p14:creationId xmlns:p14="http://schemas.microsoft.com/office/powerpoint/2010/main" val="270360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Secretaría de Movilidad </a:t>
            </a:r>
          </a:p>
          <a:p>
            <a:r>
              <a:rPr lang="es-EC" dirty="0"/>
              <a:t>AMT</a:t>
            </a:r>
          </a:p>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52</a:t>
            </a:fld>
            <a:endParaRPr lang="es-EC" dirty="0"/>
          </a:p>
        </p:txBody>
      </p:sp>
    </p:spTree>
    <p:extLst>
      <p:ext uri="{BB962C8B-B14F-4D97-AF65-F5344CB8AC3E}">
        <p14:creationId xmlns:p14="http://schemas.microsoft.com/office/powerpoint/2010/main" val="3322484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Secretaría de Desarrollo Productivo</a:t>
            </a:r>
          </a:p>
          <a:p>
            <a:r>
              <a:rPr lang="es-EC" dirty="0"/>
              <a:t>Quito Turismo </a:t>
            </a:r>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53</a:t>
            </a:fld>
            <a:endParaRPr lang="es-EC" dirty="0"/>
          </a:p>
        </p:txBody>
      </p:sp>
    </p:spTree>
    <p:extLst>
      <p:ext uri="{BB962C8B-B14F-4D97-AF65-F5344CB8AC3E}">
        <p14:creationId xmlns:p14="http://schemas.microsoft.com/office/powerpoint/2010/main" val="1760477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54</a:t>
            </a:fld>
            <a:endParaRPr lang="es-EC" dirty="0"/>
          </a:p>
        </p:txBody>
      </p:sp>
    </p:spTree>
    <p:extLst>
      <p:ext uri="{BB962C8B-B14F-4D97-AF65-F5344CB8AC3E}">
        <p14:creationId xmlns:p14="http://schemas.microsoft.com/office/powerpoint/2010/main" val="2667274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246" rtl="0" eaLnBrk="1" fontAlgn="auto" latinLnBrk="0" hangingPunct="1">
              <a:lnSpc>
                <a:spcPct val="100000"/>
              </a:lnSpc>
              <a:spcBef>
                <a:spcPts val="0"/>
              </a:spcBef>
              <a:spcAft>
                <a:spcPts val="0"/>
              </a:spcAft>
              <a:buClrTx/>
              <a:buSzTx/>
              <a:buFontTx/>
              <a:buNone/>
              <a:tabLst/>
              <a:defRPr/>
            </a:pPr>
            <a:fld id="{4C10E0FC-98F8-634A-855A-4A92385BBAE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6" rtl="0" eaLnBrk="1" fontAlgn="auto" latinLnBrk="0" hangingPunct="1">
                <a:lnSpc>
                  <a:spcPct val="100000"/>
                </a:lnSpc>
                <a:spcBef>
                  <a:spcPts val="0"/>
                </a:spcBef>
                <a:spcAft>
                  <a:spcPts val="0"/>
                </a:spcAft>
                <a:buClrTx/>
                <a:buSzTx/>
                <a:buFontTx/>
                <a:buNone/>
                <a:tabLst/>
                <a:defRPr/>
              </a:pPr>
              <a:t>58</a:t>
            </a:fld>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21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60</a:t>
            </a:fld>
            <a:endParaRPr lang="es-ES_tradnl"/>
          </a:p>
        </p:txBody>
      </p:sp>
    </p:spTree>
    <p:extLst>
      <p:ext uri="{BB962C8B-B14F-4D97-AF65-F5344CB8AC3E}">
        <p14:creationId xmlns:p14="http://schemas.microsoft.com/office/powerpoint/2010/main" val="591854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61</a:t>
            </a:fld>
            <a:endParaRPr lang="es-ES_tradnl"/>
          </a:p>
        </p:txBody>
      </p:sp>
    </p:spTree>
    <p:extLst>
      <p:ext uri="{BB962C8B-B14F-4D97-AF65-F5344CB8AC3E}">
        <p14:creationId xmlns:p14="http://schemas.microsoft.com/office/powerpoint/2010/main" val="302687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62</a:t>
            </a:fld>
            <a:endParaRPr lang="es-ES_tradnl"/>
          </a:p>
        </p:txBody>
      </p:sp>
    </p:spTree>
    <p:extLst>
      <p:ext uri="{BB962C8B-B14F-4D97-AF65-F5344CB8AC3E}">
        <p14:creationId xmlns:p14="http://schemas.microsoft.com/office/powerpoint/2010/main" val="1552344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63</a:t>
            </a:fld>
            <a:endParaRPr lang="es-ES_tradnl"/>
          </a:p>
        </p:txBody>
      </p:sp>
    </p:spTree>
    <p:extLst>
      <p:ext uri="{BB962C8B-B14F-4D97-AF65-F5344CB8AC3E}">
        <p14:creationId xmlns:p14="http://schemas.microsoft.com/office/powerpoint/2010/main" val="3741575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66</a:t>
            </a:fld>
            <a:endParaRPr lang="es-ES_tradnl"/>
          </a:p>
        </p:txBody>
      </p:sp>
    </p:spTree>
    <p:extLst>
      <p:ext uri="{BB962C8B-B14F-4D97-AF65-F5344CB8AC3E}">
        <p14:creationId xmlns:p14="http://schemas.microsoft.com/office/powerpoint/2010/main" val="1874661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F9553317-7D8B-FF46-861A-FF087FBC7F36}" type="slidenum">
              <a:rPr lang="es-ES_tradnl" smtClean="0"/>
              <a:t>25</a:t>
            </a:fld>
            <a:endParaRPr lang="es-ES_tradnl"/>
          </a:p>
        </p:txBody>
      </p:sp>
    </p:spTree>
    <p:extLst>
      <p:ext uri="{BB962C8B-B14F-4D97-AF65-F5344CB8AC3E}">
        <p14:creationId xmlns:p14="http://schemas.microsoft.com/office/powerpoint/2010/main" val="119749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246" rtl="0" eaLnBrk="1" fontAlgn="auto" latinLnBrk="0" hangingPunct="1">
              <a:lnSpc>
                <a:spcPct val="100000"/>
              </a:lnSpc>
              <a:spcBef>
                <a:spcPts val="0"/>
              </a:spcBef>
              <a:spcAft>
                <a:spcPts val="0"/>
              </a:spcAft>
              <a:buClrTx/>
              <a:buSzTx/>
              <a:buFontTx/>
              <a:buNone/>
              <a:tabLst/>
              <a:defRPr/>
            </a:pPr>
            <a:fld id="{4C10E0FC-98F8-634A-855A-4A92385BBAE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6" rtl="0" eaLnBrk="1" fontAlgn="auto" latinLnBrk="0" hangingPunct="1">
                <a:lnSpc>
                  <a:spcPct val="100000"/>
                </a:lnSpc>
                <a:spcBef>
                  <a:spcPts val="0"/>
                </a:spcBef>
                <a:spcAft>
                  <a:spcPts val="0"/>
                </a:spcAft>
                <a:buClrTx/>
                <a:buSzTx/>
                <a:buFontTx/>
                <a:buNone/>
                <a:tabLst/>
                <a:defRPr/>
              </a:pPr>
              <a:t>67</a:t>
            </a:fld>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9485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pPr marL="0" marR="0" lvl="0" indent="0" algn="r" defTabSz="914246" rtl="0" eaLnBrk="1" fontAlgn="auto" latinLnBrk="0" hangingPunct="1">
              <a:lnSpc>
                <a:spcPct val="100000"/>
              </a:lnSpc>
              <a:spcBef>
                <a:spcPts val="0"/>
              </a:spcBef>
              <a:spcAft>
                <a:spcPts val="0"/>
              </a:spcAft>
              <a:buClrTx/>
              <a:buSzTx/>
              <a:buFontTx/>
              <a:buNone/>
              <a:tabLst/>
              <a:defRPr/>
            </a:pPr>
            <a:fld id="{4C10E0FC-98F8-634A-855A-4A92385BBAE6}"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46" rtl="0" eaLnBrk="1" fontAlgn="auto" latinLnBrk="0" hangingPunct="1">
                <a:lnSpc>
                  <a:spcPct val="100000"/>
                </a:lnSpc>
                <a:spcBef>
                  <a:spcPts val="0"/>
                </a:spcBef>
                <a:spcAft>
                  <a:spcPts val="0"/>
                </a:spcAft>
                <a:buClrTx/>
                <a:buSzTx/>
                <a:buFontTx/>
                <a:buNone/>
                <a:tabLst/>
                <a:defRPr/>
              </a:pPr>
              <a:t>68</a:t>
            </a:fld>
            <a:endParaRPr kumimoji="0" lang="es-ES_trad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48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43</a:t>
            </a:fld>
            <a:endParaRPr lang="es-EC" dirty="0"/>
          </a:p>
        </p:txBody>
      </p:sp>
    </p:spTree>
    <p:extLst>
      <p:ext uri="{BB962C8B-B14F-4D97-AF65-F5344CB8AC3E}">
        <p14:creationId xmlns:p14="http://schemas.microsoft.com/office/powerpoint/2010/main" val="115817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44</a:t>
            </a:fld>
            <a:endParaRPr lang="es-EC" dirty="0"/>
          </a:p>
        </p:txBody>
      </p:sp>
    </p:spTree>
    <p:extLst>
      <p:ext uri="{BB962C8B-B14F-4D97-AF65-F5344CB8AC3E}">
        <p14:creationId xmlns:p14="http://schemas.microsoft.com/office/powerpoint/2010/main" val="4253539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46</a:t>
            </a:fld>
            <a:endParaRPr lang="es-EC" dirty="0"/>
          </a:p>
        </p:txBody>
      </p:sp>
    </p:spTree>
    <p:extLst>
      <p:ext uri="{BB962C8B-B14F-4D97-AF65-F5344CB8AC3E}">
        <p14:creationId xmlns:p14="http://schemas.microsoft.com/office/powerpoint/2010/main" val="429943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Dirección Tributaria </a:t>
            </a:r>
          </a:p>
          <a:p>
            <a:r>
              <a:rPr lang="es-EC" dirty="0"/>
              <a:t>Administración General </a:t>
            </a:r>
          </a:p>
          <a:p>
            <a:r>
              <a:rPr lang="es-EC" dirty="0"/>
              <a:t>Secretaría de Desarrollo Productivo </a:t>
            </a:r>
          </a:p>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47</a:t>
            </a:fld>
            <a:endParaRPr lang="es-EC" dirty="0"/>
          </a:p>
        </p:txBody>
      </p:sp>
    </p:spTree>
    <p:extLst>
      <p:ext uri="{BB962C8B-B14F-4D97-AF65-F5344CB8AC3E}">
        <p14:creationId xmlns:p14="http://schemas.microsoft.com/office/powerpoint/2010/main" val="2719811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Dirección Tributaria </a:t>
            </a:r>
          </a:p>
          <a:p>
            <a:r>
              <a:rPr lang="es-EC" dirty="0"/>
              <a:t>Administración General </a:t>
            </a:r>
          </a:p>
          <a:p>
            <a:r>
              <a:rPr lang="es-EC" dirty="0"/>
              <a:t>Secretaría de Desarrollo Productivo </a:t>
            </a:r>
          </a:p>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48</a:t>
            </a:fld>
            <a:endParaRPr lang="es-EC" dirty="0"/>
          </a:p>
        </p:txBody>
      </p:sp>
    </p:spTree>
    <p:extLst>
      <p:ext uri="{BB962C8B-B14F-4D97-AF65-F5344CB8AC3E}">
        <p14:creationId xmlns:p14="http://schemas.microsoft.com/office/powerpoint/2010/main" val="398905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EPMMOP </a:t>
            </a:r>
          </a:p>
          <a:p>
            <a:r>
              <a:rPr lang="es-EC" dirty="0"/>
              <a:t>Secretaría de Territorio </a:t>
            </a:r>
          </a:p>
          <a:p>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49</a:t>
            </a:fld>
            <a:endParaRPr lang="es-EC" dirty="0"/>
          </a:p>
        </p:txBody>
      </p:sp>
    </p:spTree>
    <p:extLst>
      <p:ext uri="{BB962C8B-B14F-4D97-AF65-F5344CB8AC3E}">
        <p14:creationId xmlns:p14="http://schemas.microsoft.com/office/powerpoint/2010/main" val="4123912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Secretaría de Territorio </a:t>
            </a:r>
            <a:endParaRPr lang="es-ES" dirty="0"/>
          </a:p>
        </p:txBody>
      </p:sp>
      <p:sp>
        <p:nvSpPr>
          <p:cNvPr id="4" name="Marcador de número de diapositiva 3"/>
          <p:cNvSpPr>
            <a:spLocks noGrp="1"/>
          </p:cNvSpPr>
          <p:nvPr>
            <p:ph type="sldNum" sz="quarter" idx="5"/>
          </p:nvPr>
        </p:nvSpPr>
        <p:spPr/>
        <p:txBody>
          <a:bodyPr/>
          <a:lstStyle/>
          <a:p>
            <a:fld id="{C8409B46-7F99-4A01-BB54-86A78CB064AF}" type="slidenum">
              <a:rPr lang="es-EC" smtClean="0"/>
              <a:t>50</a:t>
            </a:fld>
            <a:endParaRPr lang="es-EC" dirty="0"/>
          </a:p>
        </p:txBody>
      </p:sp>
    </p:spTree>
    <p:extLst>
      <p:ext uri="{BB962C8B-B14F-4D97-AF65-F5344CB8AC3E}">
        <p14:creationId xmlns:p14="http://schemas.microsoft.com/office/powerpoint/2010/main" val="256310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B12CBB-E222-457A-A7CA-1D2AFBBCA14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4FB02606-784D-4D82-82B6-8107557B80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A0B24C17-0A0C-4003-B111-39213A30A48A}"/>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CFDE4B6E-06EF-4571-9E6E-3488918654E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F2F8724-1A2B-4F6A-8025-BFABF0EF94F5}"/>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3099900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C6A860-518D-45AD-8E69-0171E9A1D427}"/>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60831264-7955-4289-8984-26F269823D4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4BF6080B-5702-4281-8055-6F9CD36EBFE9}"/>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262118CA-6B03-47EE-934A-7EE8FBA30272}"/>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C5F4854-671D-413D-B9FE-9D76AA859822}"/>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2691402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3C3BFE4-C3E2-4F62-A247-78BE2BF3F74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1B7E336C-FB46-4361-9F27-915C7AE053E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D0E6B3A4-AF0E-4331-B997-88D995B23251}"/>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6C53ABD5-F2DF-4CAA-B1F1-01174590A1EF}"/>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A98B1741-F660-4912-9213-C4D9A0F529CF}"/>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504311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21084" y="2123267"/>
            <a:ext cx="6749834" cy="328980"/>
          </a:xfrm>
        </p:spPr>
        <p:txBody>
          <a:bodyPr lIns="0" tIns="0" rIns="0" bIns="0"/>
          <a:lstStyle>
            <a:lvl1pPr>
              <a:defRPr sz="2063"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5/17/21</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dirty="0"/>
          </a:p>
        </p:txBody>
      </p:sp>
    </p:spTree>
    <p:extLst>
      <p:ext uri="{BB962C8B-B14F-4D97-AF65-F5344CB8AC3E}">
        <p14:creationId xmlns:p14="http://schemas.microsoft.com/office/powerpoint/2010/main" val="32449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BFF21-0FD5-474C-A4B4-8EE20551882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CB0735CF-8DC5-4C09-BE27-9CDFC6B3101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746E1131-99FD-47D4-AC75-CE0DC6BE2FE7}"/>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12CF2AF1-EC80-40DD-8228-16A291F5052B}"/>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0C886329-BB77-4930-B0D4-A8AD485FA611}"/>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1367425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7860AB-CFF2-4565-BDB3-AFBB2A19C4B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6655664-02E3-45F8-9FAF-604AE0E35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26D7742-66C8-46DF-B8E9-1F0E5C9C6A72}"/>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4B32268F-298D-4D43-8756-11D7AA597AD0}"/>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3A019B57-352F-47A1-AE68-3631A4314E62}"/>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159773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460BB-9B95-4309-9A49-3D2E2C15BBC6}"/>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31602177-CEC8-4EAA-B9B8-9448CE116E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a:extLst>
              <a:ext uri="{FF2B5EF4-FFF2-40B4-BE49-F238E27FC236}">
                <a16:creationId xmlns:a16="http://schemas.microsoft.com/office/drawing/2014/main" id="{6F69AB98-456B-4FF3-B636-4788A6A157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a:extLst>
              <a:ext uri="{FF2B5EF4-FFF2-40B4-BE49-F238E27FC236}">
                <a16:creationId xmlns:a16="http://schemas.microsoft.com/office/drawing/2014/main" id="{9385F691-C703-42A7-976C-F3858CF46206}"/>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6" name="Marcador de pie de página 5">
            <a:extLst>
              <a:ext uri="{FF2B5EF4-FFF2-40B4-BE49-F238E27FC236}">
                <a16:creationId xmlns:a16="http://schemas.microsoft.com/office/drawing/2014/main" id="{72D21B6A-C8A1-4C16-A9AF-917192CBC61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509D5B05-D698-4B1A-983C-1BA439047F1A}"/>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228034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030739-F43C-41DA-B379-A6F0B0C4C38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6EE8E1DD-87BC-4393-89D6-9CE9D70D66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457F675-D0F3-44DF-9D37-5FA57C58F10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a:extLst>
              <a:ext uri="{FF2B5EF4-FFF2-40B4-BE49-F238E27FC236}">
                <a16:creationId xmlns:a16="http://schemas.microsoft.com/office/drawing/2014/main" id="{B6C428FB-CD85-443A-B9F0-31EC43774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5FCA905-4F1D-4746-BBF1-5FA9847FB18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a:extLst>
              <a:ext uri="{FF2B5EF4-FFF2-40B4-BE49-F238E27FC236}">
                <a16:creationId xmlns:a16="http://schemas.microsoft.com/office/drawing/2014/main" id="{DC0E2552-7D45-4B22-B4A1-F8194AB71A07}"/>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8" name="Marcador de pie de página 7">
            <a:extLst>
              <a:ext uri="{FF2B5EF4-FFF2-40B4-BE49-F238E27FC236}">
                <a16:creationId xmlns:a16="http://schemas.microsoft.com/office/drawing/2014/main" id="{6B1276A5-0C2A-482E-BFF1-25FCD1D2499E}"/>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3C4FBB5F-EF08-42AC-B99E-ACFC4E021D4F}"/>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1643073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60A889-E671-4838-B1B8-05409879888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669B826F-A4E8-4841-9E42-B1A03E6196BC}"/>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4" name="Marcador de pie de página 3">
            <a:extLst>
              <a:ext uri="{FF2B5EF4-FFF2-40B4-BE49-F238E27FC236}">
                <a16:creationId xmlns:a16="http://schemas.microsoft.com/office/drawing/2014/main" id="{DD273249-FCA5-4495-88BF-ECA59FC1B60F}"/>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7592ECF1-51B0-48A9-AC34-71CA35605F9D}"/>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3935889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FCFAA00-68D2-42FD-B056-D1A013FD8F70}"/>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3" name="Marcador de pie de página 2">
            <a:extLst>
              <a:ext uri="{FF2B5EF4-FFF2-40B4-BE49-F238E27FC236}">
                <a16:creationId xmlns:a16="http://schemas.microsoft.com/office/drawing/2014/main" id="{C0D856E7-0D30-4893-B702-97D5E6BE3E0F}"/>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481EF9D9-5303-4CC1-843B-B914A95CCAF5}"/>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1115707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992E8-31F8-44F7-BBBC-B2A6811D5C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E5F5918C-387A-4200-AA69-1C34E57C9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a:extLst>
              <a:ext uri="{FF2B5EF4-FFF2-40B4-BE49-F238E27FC236}">
                <a16:creationId xmlns:a16="http://schemas.microsoft.com/office/drawing/2014/main" id="{B66D7885-3B54-45E5-A999-9A4E3ACD8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B43383E-5B79-4227-B3F6-E1D8786108A8}"/>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6" name="Marcador de pie de página 5">
            <a:extLst>
              <a:ext uri="{FF2B5EF4-FFF2-40B4-BE49-F238E27FC236}">
                <a16:creationId xmlns:a16="http://schemas.microsoft.com/office/drawing/2014/main" id="{5D0C39DF-82EF-4BF5-AFE7-4DF906DC8524}"/>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E5DD47A7-FA94-4BEC-8E67-11D25C4CF4C5}"/>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1476057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698705-DB3B-4150-A9BF-37716E20CA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326D2395-9AE7-4864-91EB-37339D1C3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F81514E9-9AD6-4D9F-B5EE-9E97BFC57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88FB525-B0FF-4EE1-8BEF-3867EC8739BA}"/>
              </a:ext>
            </a:extLst>
          </p:cNvPr>
          <p:cNvSpPr>
            <a:spLocks noGrp="1"/>
          </p:cNvSpPr>
          <p:nvPr>
            <p:ph type="dt" sz="half" idx="10"/>
          </p:nvPr>
        </p:nvSpPr>
        <p:spPr/>
        <p:txBody>
          <a:bodyPr/>
          <a:lstStyle/>
          <a:p>
            <a:fld id="{1DF7B72E-6620-4327-90DD-5C6DF2649C0A}" type="datetimeFigureOut">
              <a:rPr lang="es-EC" smtClean="0"/>
              <a:t>17/5/21</a:t>
            </a:fld>
            <a:endParaRPr lang="es-EC"/>
          </a:p>
        </p:txBody>
      </p:sp>
      <p:sp>
        <p:nvSpPr>
          <p:cNvPr id="6" name="Marcador de pie de página 5">
            <a:extLst>
              <a:ext uri="{FF2B5EF4-FFF2-40B4-BE49-F238E27FC236}">
                <a16:creationId xmlns:a16="http://schemas.microsoft.com/office/drawing/2014/main" id="{DCB4DD21-9D19-4300-A256-72DDFD1DEE2D}"/>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83C4DF2-EB05-4FC4-985D-A6D933DFD0C8}"/>
              </a:ext>
            </a:extLst>
          </p:cNvPr>
          <p:cNvSpPr>
            <a:spLocks noGrp="1"/>
          </p:cNvSpPr>
          <p:nvPr>
            <p:ph type="sldNum" sz="quarter" idx="12"/>
          </p:nvPr>
        </p:nvSpPr>
        <p:spPr/>
        <p:txBody>
          <a:bodyPr/>
          <a:lstStyle/>
          <a:p>
            <a:fld id="{A8970DE4-DE40-44D6-82C7-DDC3EB120154}" type="slidenum">
              <a:rPr lang="es-EC" smtClean="0"/>
              <a:t>‹Nº›</a:t>
            </a:fld>
            <a:endParaRPr lang="es-EC"/>
          </a:p>
        </p:txBody>
      </p:sp>
    </p:spTree>
    <p:extLst>
      <p:ext uri="{BB962C8B-B14F-4D97-AF65-F5344CB8AC3E}">
        <p14:creationId xmlns:p14="http://schemas.microsoft.com/office/powerpoint/2010/main" val="401359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94C2EF-7A7F-4E49-AF51-955FA4839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BFFB9009-4F3C-4C2C-B18E-391AFD0F44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a:extLst>
              <a:ext uri="{FF2B5EF4-FFF2-40B4-BE49-F238E27FC236}">
                <a16:creationId xmlns:a16="http://schemas.microsoft.com/office/drawing/2014/main" id="{912F9802-28B5-4528-841C-04ECFE1939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F7B72E-6620-4327-90DD-5C6DF2649C0A}" type="datetimeFigureOut">
              <a:rPr lang="es-EC" smtClean="0"/>
              <a:t>17/5/21</a:t>
            </a:fld>
            <a:endParaRPr lang="es-EC"/>
          </a:p>
        </p:txBody>
      </p:sp>
      <p:sp>
        <p:nvSpPr>
          <p:cNvPr id="5" name="Marcador de pie de página 4">
            <a:extLst>
              <a:ext uri="{FF2B5EF4-FFF2-40B4-BE49-F238E27FC236}">
                <a16:creationId xmlns:a16="http://schemas.microsoft.com/office/drawing/2014/main" id="{7E256194-15E5-43FB-BA84-13B98CE51A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07505F93-0284-4CC2-8CAA-4214BCC9AB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70DE4-DE40-44D6-82C7-DDC3EB120154}" type="slidenum">
              <a:rPr lang="es-EC" smtClean="0"/>
              <a:t>‹Nº›</a:t>
            </a:fld>
            <a:endParaRPr lang="es-EC"/>
          </a:p>
        </p:txBody>
      </p:sp>
    </p:spTree>
    <p:extLst>
      <p:ext uri="{BB962C8B-B14F-4D97-AF65-F5344CB8AC3E}">
        <p14:creationId xmlns:p14="http://schemas.microsoft.com/office/powerpoint/2010/main" val="456584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xml"/><Relationship Id="rId6" Type="http://schemas.openxmlformats.org/officeDocument/2006/relationships/image" Target="../media/image52.jpg"/><Relationship Id="rId5" Type="http://schemas.openxmlformats.org/officeDocument/2006/relationships/image" Target="../media/image58.jpg"/><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1.jpg"/><Relationship Id="rId7" Type="http://schemas.openxmlformats.org/officeDocument/2006/relationships/image" Target="../media/image60.jpg"/><Relationship Id="rId2" Type="http://schemas.openxmlformats.org/officeDocument/2006/relationships/image" Target="../media/image50.jpg"/><Relationship Id="rId1" Type="http://schemas.openxmlformats.org/officeDocument/2006/relationships/slideLayout" Target="../slideLayouts/slideLayout1.xml"/><Relationship Id="rId6" Type="http://schemas.openxmlformats.org/officeDocument/2006/relationships/image" Target="../media/image59.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8.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4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1.emf"/><Relationship Id="rId5" Type="http://schemas.openxmlformats.org/officeDocument/2006/relationships/image" Target="../media/image84.emf"/><Relationship Id="rId4" Type="http://schemas.openxmlformats.org/officeDocument/2006/relationships/image" Target="../media/image80.emf"/></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4.emf"/><Relationship Id="rId5" Type="http://schemas.openxmlformats.org/officeDocument/2006/relationships/image" Target="../media/image80.emf"/><Relationship Id="rId4" Type="http://schemas.openxmlformats.org/officeDocument/2006/relationships/image" Target="../media/image81.emf"/></Relationships>
</file>

<file path=ppt/slides/_rels/slide49.xml.rels><?xml version="1.0" encoding="UTF-8" standalone="yes"?>
<Relationships xmlns="http://schemas.openxmlformats.org/package/2006/relationships"><Relationship Id="rId3" Type="http://schemas.openxmlformats.org/officeDocument/2006/relationships/image" Target="../media/image85.emf"/><Relationship Id="rId7"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0.emf"/><Relationship Id="rId4" Type="http://schemas.openxmlformats.org/officeDocument/2006/relationships/image" Target="../media/image86.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9.emf"/><Relationship Id="rId7"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emf"/></Relationships>
</file>

<file path=ppt/slides/_rels/slide5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emf"/><Relationship Id="rId7" Type="http://schemas.openxmlformats.org/officeDocument/2006/relationships/image" Target="../media/image9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6.emf"/><Relationship Id="rId4" Type="http://schemas.openxmlformats.org/officeDocument/2006/relationships/image" Target="../media/image95.emf"/></Relationships>
</file>

<file path=ppt/slides/_rels/slide5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9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105.svg"/></Relationships>
</file>

<file path=ppt/slides/_rels/slide53.xml.rels><?xml version="1.0" encoding="UTF-8" standalone="yes"?>
<Relationships xmlns="http://schemas.openxmlformats.org/package/2006/relationships"><Relationship Id="rId8" Type="http://schemas.openxmlformats.org/officeDocument/2006/relationships/image" Target="../media/image111.emf"/><Relationship Id="rId3" Type="http://schemas.openxmlformats.org/officeDocument/2006/relationships/image" Target="../media/image106.emf"/><Relationship Id="rId7" Type="http://schemas.openxmlformats.org/officeDocument/2006/relationships/image" Target="../media/image110.emf"/><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5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3.svg"/></Relationships>
</file>

<file path=ppt/slides/_rels/slide55.xml.rels><?xml version="1.0" encoding="UTF-8" standalone="yes"?>
<Relationships xmlns="http://schemas.openxmlformats.org/package/2006/relationships"><Relationship Id="rId2" Type="http://schemas.openxmlformats.org/officeDocument/2006/relationships/hyperlink" Target="https://drive.google.com/drive/folders/1B8brOnGlQzFrCenTOWbgUBvBUB5IdMtU?usp=sharing" TargetMode="Externa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5" Type="http://schemas.openxmlformats.org/officeDocument/2006/relationships/image" Target="../media/image117.PNG"/><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20.emf"/><Relationship Id="rId4" Type="http://schemas.openxmlformats.org/officeDocument/2006/relationships/image" Target="../media/image119.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23.png"/><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5.jpeg"/><Relationship Id="rId1" Type="http://schemas.openxmlformats.org/officeDocument/2006/relationships/slideLayout" Target="../slideLayouts/slideLayout1.xml"/><Relationship Id="rId4" Type="http://schemas.openxmlformats.org/officeDocument/2006/relationships/image" Target="../media/image126.jpeg"/></Relationships>
</file>

<file path=ppt/slides/_rels/slide6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29.jpeg"/><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214208" y="1135021"/>
            <a:ext cx="12192000" cy="4587957"/>
          </a:xfrm>
          <a:effectLst>
            <a:outerShdw blurRad="50800" dist="38100" dir="5400000" algn="t" rotWithShape="0">
              <a:prstClr val="black">
                <a:alpha val="40000"/>
              </a:prstClr>
            </a:outerShdw>
            <a:reflection blurRad="6350" stA="50000" endA="300" endPos="55000" dir="5400000" sy="-100000" algn="bl" rotWithShape="0"/>
          </a:effectLst>
        </p:spPr>
        <p:txBody>
          <a:bodyPr anchor="ctr">
            <a:normAutofit/>
          </a:bodyPr>
          <a:lstStyle/>
          <a:p>
            <a:pPr algn="ctr"/>
            <a:br>
              <a:rPr lang="es-ES_tradnl" sz="3200" b="1" spc="195" dirty="0">
                <a:solidFill>
                  <a:schemeClr val="bg1">
                    <a:lumMod val="50000"/>
                  </a:schemeClr>
                </a:solidFill>
              </a:rPr>
            </a:br>
            <a:r>
              <a:rPr lang="es-ES" sz="4800" dirty="0">
                <a:solidFill>
                  <a:schemeClr val="accent1"/>
                </a:solidFill>
                <a:effectLst>
                  <a:outerShdw blurRad="38100" dist="38100" dir="2700000" algn="tl">
                    <a:srgbClr val="000000">
                      <a:alpha val="43137"/>
                    </a:srgbClr>
                  </a:outerShdw>
                </a:effectLst>
              </a:rPr>
              <a:t>CUMPLIMIENTO</a:t>
            </a:r>
            <a:br>
              <a:rPr lang="es-ES" sz="4800" dirty="0">
                <a:solidFill>
                  <a:schemeClr val="accent1"/>
                </a:solidFill>
                <a:effectLst>
                  <a:outerShdw blurRad="38100" dist="38100" dir="2700000" algn="tl">
                    <a:srgbClr val="000000">
                      <a:alpha val="43137"/>
                    </a:srgbClr>
                  </a:outerShdw>
                </a:effectLst>
              </a:rPr>
            </a:br>
            <a:r>
              <a:rPr lang="es-ES" sz="4800" dirty="0">
                <a:solidFill>
                  <a:schemeClr val="accent1"/>
                </a:solidFill>
                <a:effectLst>
                  <a:outerShdw blurRad="38100" dist="38100" dir="2700000" algn="tl">
                    <a:srgbClr val="000000">
                      <a:alpha val="43137"/>
                    </a:srgbClr>
                  </a:outerShdw>
                </a:effectLst>
              </a:rPr>
              <a:t>ORDENANZA 017 -2020</a:t>
            </a:r>
            <a:br>
              <a:rPr lang="es-EC" sz="4800" dirty="0">
                <a:solidFill>
                  <a:schemeClr val="accent1"/>
                </a:solidFill>
                <a:effectLst>
                  <a:outerShdw blurRad="38100" dist="38100" dir="2700000" algn="tl">
                    <a:srgbClr val="000000">
                      <a:alpha val="43137"/>
                    </a:srgbClr>
                  </a:outerShdw>
                </a:effectLst>
              </a:rPr>
            </a:br>
            <a:br>
              <a:rPr lang="es-ES_tradnl" sz="3200" b="1" spc="195" dirty="0">
                <a:solidFill>
                  <a:schemeClr val="bg1">
                    <a:lumMod val="50000"/>
                  </a:schemeClr>
                </a:solidFill>
              </a:rPr>
            </a:br>
            <a:endParaRPr lang="es-ES_tradnl" sz="3200" b="1" spc="195" dirty="0">
              <a:solidFill>
                <a:schemeClr val="accent1"/>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325" y="4900844"/>
            <a:ext cx="2367349" cy="82213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667" y="507354"/>
            <a:ext cx="1913083" cy="1013770"/>
          </a:xfrm>
          <a:prstGeom prst="rect">
            <a:avLst/>
          </a:prstGeom>
        </p:spPr>
      </p:pic>
    </p:spTree>
    <p:extLst>
      <p:ext uri="{BB962C8B-B14F-4D97-AF65-F5344CB8AC3E}">
        <p14:creationId xmlns:p14="http://schemas.microsoft.com/office/powerpoint/2010/main" val="367614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A89387-D4FE-465E-BC2D-BF3FDC3D21CB}"/>
              </a:ext>
            </a:extLst>
          </p:cNvPr>
          <p:cNvSpPr txBox="1"/>
          <p:nvPr/>
        </p:nvSpPr>
        <p:spPr>
          <a:xfrm>
            <a:off x="205966" y="192168"/>
            <a:ext cx="11852495" cy="802875"/>
          </a:xfrm>
          <a:prstGeom prst="rect">
            <a:avLst/>
          </a:prstGeom>
          <a:solidFill>
            <a:schemeClr val="accent5">
              <a:lumMod val="75000"/>
            </a:schemeClr>
          </a:solidFill>
        </p:spPr>
        <p:txBody>
          <a:bodyPr vert="horz" lIns="91440" tIns="45720" rIns="91440" bIns="45720" rtlCol="0" anchor="ctr">
            <a:normAutofit fontScale="97500"/>
          </a:bodyPr>
          <a:lstStyle>
            <a:lvl1pPr>
              <a:lnSpc>
                <a:spcPct val="90000"/>
              </a:lnSpc>
              <a:spcBef>
                <a:spcPct val="0"/>
              </a:spcBef>
              <a:buNone/>
              <a:defRPr sz="3200" b="1">
                <a:solidFill>
                  <a:schemeClr val="bg1"/>
                </a:solidFill>
                <a:latin typeface="+mj-lt"/>
                <a:ea typeface="+mj-ea"/>
                <a:cs typeface="+mj-cs"/>
              </a:defRPr>
            </a:lvl1pPr>
          </a:lstStyle>
          <a:p>
            <a:r>
              <a:rPr lang="es-ES" sz="2400" dirty="0"/>
              <a:t>MODELO DE GESTIÓN</a:t>
            </a:r>
            <a:endParaRPr lang="es-EC" sz="2400" dirty="0"/>
          </a:p>
          <a:p>
            <a:r>
              <a:rPr lang="es-ES" sz="2400" dirty="0"/>
              <a:t>MECANISMO DE DISTRIBUCIÓN DE INGRESOS</a:t>
            </a:r>
            <a:endParaRPr lang="es-EC" sz="2400" dirty="0"/>
          </a:p>
        </p:txBody>
      </p:sp>
      <p:sp>
        <p:nvSpPr>
          <p:cNvPr id="6" name="CuadroTexto 5">
            <a:extLst>
              <a:ext uri="{FF2B5EF4-FFF2-40B4-BE49-F238E27FC236}">
                <a16:creationId xmlns:a16="http://schemas.microsoft.com/office/drawing/2014/main" id="{FF38719D-3B16-4FB5-AACB-5497BBAB78E8}"/>
              </a:ext>
            </a:extLst>
          </p:cNvPr>
          <p:cNvSpPr txBox="1"/>
          <p:nvPr/>
        </p:nvSpPr>
        <p:spPr>
          <a:xfrm>
            <a:off x="205967" y="995043"/>
            <a:ext cx="11635966" cy="1367234"/>
          </a:xfrm>
          <a:prstGeom prst="rect">
            <a:avLst/>
          </a:prstGeom>
          <a:noFill/>
        </p:spPr>
        <p:txBody>
          <a:bodyPr wrap="square">
            <a:spAutoFit/>
          </a:bodyPr>
          <a:lstStyle/>
          <a:p>
            <a:pPr marL="342900" indent="-342900" algn="just">
              <a:lnSpc>
                <a:spcPct val="107000"/>
              </a:lnSpc>
              <a:spcAft>
                <a:spcPts val="800"/>
              </a:spcAft>
              <a:buFont typeface="+mj-lt"/>
              <a:buAutoNum type="arabicPeriod"/>
            </a:pPr>
            <a:r>
              <a:rPr lang="es-ES" sz="1800" dirty="0">
                <a:effectLst/>
                <a:latin typeface="Calibri" panose="020F0502020204030204" pitchFamily="34" charset="0"/>
                <a:ea typeface="Calibri" panose="020F0502020204030204" pitchFamily="34" charset="0"/>
                <a:cs typeface="Times New Roman" panose="02020603050405020304" pitchFamily="18" charset="0"/>
              </a:rPr>
              <a:t>En el modelo de gestión se ha definido que el mecanismo para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administrar la nueva red de transporte </a:t>
            </a:r>
            <a:r>
              <a:rPr lang="es-ES" sz="1800" dirty="0">
                <a:effectLst/>
                <a:latin typeface="Calibri" panose="020F0502020204030204" pitchFamily="34" charset="0"/>
                <a:ea typeface="Calibri" panose="020F0502020204030204" pitchFamily="34" charset="0"/>
                <a:cs typeface="Times New Roman" panose="02020603050405020304" pitchFamily="18" charset="0"/>
              </a:rPr>
              <a:t>se basa en la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delegación de los paquetes de rutas a operadores privados</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gn="just">
              <a:lnSpc>
                <a:spcPct val="107000"/>
              </a:lnSpc>
              <a:spcAft>
                <a:spcPts val="800"/>
              </a:spcAft>
              <a:buFont typeface="+mj-lt"/>
              <a:buAutoNum type="arabicPeriod"/>
            </a:pPr>
            <a:r>
              <a:rPr lang="es-ES" sz="1800" dirty="0">
                <a:effectLst/>
                <a:latin typeface="Calibri" panose="020F0502020204030204" pitchFamily="34" charset="0"/>
                <a:ea typeface="Calibri" panose="020F0502020204030204" pitchFamily="34" charset="0"/>
                <a:cs typeface="Times New Roman" panose="02020603050405020304" pitchFamily="18" charset="0"/>
              </a:rPr>
              <a:t>En esta alternativa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no</a:t>
            </a:r>
            <a:r>
              <a:rPr lang="es-ES" sz="1800" dirty="0">
                <a:effectLst/>
                <a:latin typeface="Calibri" panose="020F0502020204030204" pitchFamily="34" charset="0"/>
                <a:ea typeface="Calibri" panose="020F0502020204030204" pitchFamily="34" charset="0"/>
                <a:cs typeface="Times New Roman" panose="02020603050405020304" pitchFamily="18" charset="0"/>
              </a:rPr>
              <a:t> se realiza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pago directo</a:t>
            </a:r>
            <a:r>
              <a:rPr lang="es-ES" sz="1800" dirty="0">
                <a:effectLst/>
                <a:latin typeface="Calibri" panose="020F0502020204030204" pitchFamily="34" charset="0"/>
                <a:ea typeface="Calibri" panose="020F0502020204030204" pitchFamily="34" charset="0"/>
                <a:cs typeface="Times New Roman" panose="02020603050405020304" pitchFamily="18" charset="0"/>
              </a:rPr>
              <a:t> al operador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por prestación de servicios </a:t>
            </a:r>
            <a:r>
              <a:rPr lang="es-ES" sz="1800" dirty="0">
                <a:effectLst/>
                <a:latin typeface="Calibri" panose="020F0502020204030204" pitchFamily="34" charset="0"/>
                <a:ea typeface="Calibri" panose="020F0502020204030204" pitchFamily="34" charset="0"/>
                <a:cs typeface="Times New Roman" panose="02020603050405020304" pitchFamily="18" charset="0"/>
              </a:rPr>
              <a:t>sino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se genera una distribución de ingresos (caja común de ciudad</a:t>
            </a:r>
            <a:r>
              <a:rPr lang="es-ES" sz="1800" dirty="0">
                <a:effectLst/>
                <a:latin typeface="Calibri" panose="020F0502020204030204" pitchFamily="34" charset="0"/>
                <a:ea typeface="Calibri" panose="020F0502020204030204" pitchFamily="34" charset="0"/>
                <a:cs typeface="Times New Roman" panose="02020603050405020304" pitchFamily="18" charset="0"/>
              </a:rPr>
              <a:t>) para todos los operadores involucrados</a:t>
            </a:r>
            <a:endParaRPr lang="es-EC" dirty="0"/>
          </a:p>
        </p:txBody>
      </p:sp>
      <p:sp>
        <p:nvSpPr>
          <p:cNvPr id="8" name="CuadroTexto 7">
            <a:extLst>
              <a:ext uri="{FF2B5EF4-FFF2-40B4-BE49-F238E27FC236}">
                <a16:creationId xmlns:a16="http://schemas.microsoft.com/office/drawing/2014/main" id="{18646E4C-C5CB-4258-BFFA-7197E04077F6}"/>
              </a:ext>
            </a:extLst>
          </p:cNvPr>
          <p:cNvSpPr txBox="1"/>
          <p:nvPr/>
        </p:nvSpPr>
        <p:spPr>
          <a:xfrm>
            <a:off x="205966" y="2424973"/>
            <a:ext cx="4076322" cy="4245329"/>
          </a:xfrm>
          <a:prstGeom prst="rect">
            <a:avLst/>
          </a:prstGeom>
          <a:noFill/>
        </p:spPr>
        <p:txBody>
          <a:bodyPr wrap="square">
            <a:spAutoFit/>
          </a:bodyPr>
          <a:lstStyle/>
          <a:p>
            <a:pPr algn="just">
              <a:lnSpc>
                <a:spcPct val="107000"/>
              </a:lnSpc>
              <a:spcAft>
                <a:spcPts val="800"/>
              </a:spcAft>
            </a:pPr>
            <a:r>
              <a:rPr lang="es-ES" sz="1800" dirty="0">
                <a:effectLst/>
                <a:latin typeface="Calibri" panose="020F0502020204030204" pitchFamily="34" charset="0"/>
                <a:ea typeface="Calibri" panose="020F0502020204030204" pitchFamily="34" charset="0"/>
                <a:cs typeface="Times New Roman" panose="02020603050405020304" pitchFamily="18" charset="0"/>
              </a:rPr>
              <a:t>3. Los ingresos del sistema serán los siguientes: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Arial" panose="020B0604020202020204" pitchFamily="34" charset="0"/>
              <a:buChar char="•"/>
            </a:pPr>
            <a:r>
              <a:rPr lang="es-ES" sz="1600" b="1" dirty="0">
                <a:effectLst/>
                <a:latin typeface="Calibri" panose="020F0502020204030204" pitchFamily="34" charset="0"/>
                <a:ea typeface="Calibri" panose="020F0502020204030204" pitchFamily="34" charset="0"/>
                <a:cs typeface="Times New Roman" panose="02020603050405020304" pitchFamily="18" charset="0"/>
              </a:rPr>
              <a:t>Por cobro de tarifa: </a:t>
            </a:r>
            <a:r>
              <a:rPr lang="es-ES" sz="1600" dirty="0">
                <a:effectLst/>
                <a:latin typeface="Calibri" panose="020F0502020204030204" pitchFamily="34" charset="0"/>
                <a:ea typeface="Calibri" panose="020F0502020204030204" pitchFamily="34" charset="0"/>
                <a:cs typeface="Times New Roman" panose="02020603050405020304" pitchFamily="18" charset="0"/>
              </a:rPr>
              <a:t>generados a través del </a:t>
            </a:r>
            <a:r>
              <a:rPr lang="es-ES" sz="1600" b="1" dirty="0">
                <a:effectLst/>
                <a:latin typeface="Calibri" panose="020F0502020204030204" pitchFamily="34" charset="0"/>
                <a:ea typeface="Calibri" panose="020F0502020204030204" pitchFamily="34" charset="0"/>
                <a:cs typeface="Times New Roman" panose="02020603050405020304" pitchFamily="18" charset="0"/>
              </a:rPr>
              <a:t>SIR.</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Arial" panose="020B0604020202020204" pitchFamily="34" charset="0"/>
              <a:buChar char="•"/>
            </a:pPr>
            <a:r>
              <a:rPr lang="es-ES" sz="1600" b="1" dirty="0">
                <a:latin typeface="Calibri" panose="020F0502020204030204" pitchFamily="34" charset="0"/>
                <a:cs typeface="Times New Roman" panose="02020603050405020304" pitchFamily="18" charset="0"/>
              </a:rPr>
              <a:t>no operacionales </a:t>
            </a:r>
            <a:r>
              <a:rPr lang="es-ES" sz="1600" dirty="0">
                <a:latin typeface="Calibri" panose="020F0502020204030204" pitchFamily="34" charset="0"/>
                <a:cs typeface="Times New Roman" panose="02020603050405020304" pitchFamily="18" charset="0"/>
              </a:rPr>
              <a:t>(publicidad, arriendo de espacios comerciales, negocios conexos en el sistema, etc.).</a:t>
            </a:r>
            <a:endParaRPr lang="es-EC" sz="1600" dirty="0">
              <a:latin typeface="Calibri" panose="020F0502020204030204" pitchFamily="34" charset="0"/>
              <a:cs typeface="Times New Roman" panose="02020603050405020304" pitchFamily="18" charset="0"/>
            </a:endParaRPr>
          </a:p>
          <a:p>
            <a:pPr marL="285750" lvl="0" indent="-285750" algn="just">
              <a:lnSpc>
                <a:spcPct val="107000"/>
              </a:lnSpc>
              <a:spcAft>
                <a:spcPts val="800"/>
              </a:spcAft>
              <a:buFont typeface="Arial" panose="020B0604020202020204" pitchFamily="34" charset="0"/>
              <a:buChar char="•"/>
            </a:pPr>
            <a:r>
              <a:rPr lang="es-ES" sz="1600" b="1" dirty="0">
                <a:latin typeface="Calibri" panose="020F0502020204030204" pitchFamily="34" charset="0"/>
                <a:cs typeface="Times New Roman" panose="02020603050405020304" pitchFamily="18" charset="0"/>
              </a:rPr>
              <a:t>Aporte municipal </a:t>
            </a:r>
            <a:r>
              <a:rPr lang="es-ES" sz="1600" dirty="0">
                <a:latin typeface="Calibri" panose="020F0502020204030204" pitchFamily="34" charset="0"/>
                <a:cs typeface="Times New Roman" panose="02020603050405020304" pitchFamily="18" charset="0"/>
              </a:rPr>
              <a:t>que se justifica por la aplicación de la política tarifaria (</a:t>
            </a:r>
            <a:r>
              <a:rPr lang="es-ES" sz="1600" b="1" dirty="0">
                <a:latin typeface="Calibri" panose="020F0502020204030204" pitchFamily="34" charset="0"/>
                <a:cs typeface="Times New Roman" panose="02020603050405020304" pitchFamily="18" charset="0"/>
              </a:rPr>
              <a:t>integración o etapas sin costo al usuario </a:t>
            </a:r>
            <a:r>
              <a:rPr lang="es-ES" sz="1600" dirty="0">
                <a:latin typeface="Calibri" panose="020F0502020204030204" pitchFamily="34" charset="0"/>
                <a:cs typeface="Times New Roman" panose="02020603050405020304" pitchFamily="18" charset="0"/>
              </a:rPr>
              <a:t>o pago menor al que el operador recibiría sin integración). </a:t>
            </a:r>
          </a:p>
          <a:p>
            <a:pPr lvl="0" algn="just">
              <a:lnSpc>
                <a:spcPct val="107000"/>
              </a:lnSpc>
              <a:spcAft>
                <a:spcPts val="800"/>
              </a:spcAft>
            </a:pPr>
            <a:r>
              <a:rPr lang="es-ES" sz="1600" dirty="0">
                <a:latin typeface="Calibri" panose="020F0502020204030204" pitchFamily="34" charset="0"/>
                <a:cs typeface="Times New Roman" panose="02020603050405020304" pitchFamily="18" charset="0"/>
              </a:rPr>
              <a:t>4. Esta alternativa permite generar </a:t>
            </a:r>
            <a:r>
              <a:rPr lang="es-ES" sz="1600" b="1" dirty="0">
                <a:latin typeface="Calibri" panose="020F0502020204030204" pitchFamily="34" charset="0"/>
                <a:cs typeface="Times New Roman" panose="02020603050405020304" pitchFamily="18" charset="0"/>
              </a:rPr>
              <a:t>subsidio al usuario</a:t>
            </a:r>
            <a:r>
              <a:rPr lang="es-ES" sz="1600" dirty="0">
                <a:latin typeface="Calibri" panose="020F0502020204030204" pitchFamily="34" charset="0"/>
                <a:cs typeface="Times New Roman" panose="02020603050405020304" pitchFamily="18" charset="0"/>
              </a:rPr>
              <a:t> y </a:t>
            </a:r>
            <a:r>
              <a:rPr lang="es-ES" sz="1600" b="1" dirty="0">
                <a:latin typeface="Calibri" panose="020F0502020204030204" pitchFamily="34" charset="0"/>
                <a:cs typeface="Times New Roman" panose="02020603050405020304" pitchFamily="18" charset="0"/>
              </a:rPr>
              <a:t>no al operador</a:t>
            </a:r>
            <a:r>
              <a:rPr lang="es-ES" sz="1600" dirty="0">
                <a:latin typeface="Calibri" panose="020F0502020204030204" pitchFamily="34" charset="0"/>
                <a:cs typeface="Times New Roman" panose="02020603050405020304" pitchFamily="18" charset="0"/>
              </a:rPr>
              <a:t>.</a:t>
            </a:r>
            <a:endParaRPr lang="es-EC" sz="1600" dirty="0">
              <a:latin typeface="Calibri" panose="020F0502020204030204" pitchFamily="34" charset="0"/>
              <a:cs typeface="Times New Roman" panose="02020603050405020304" pitchFamily="18" charset="0"/>
            </a:endParaRPr>
          </a:p>
        </p:txBody>
      </p:sp>
      <p:pic>
        <p:nvPicPr>
          <p:cNvPr id="11" name="Imagen 10">
            <a:extLst>
              <a:ext uri="{FF2B5EF4-FFF2-40B4-BE49-F238E27FC236}">
                <a16:creationId xmlns:a16="http://schemas.microsoft.com/office/drawing/2014/main" id="{E499E09B-4E3E-4FBB-99DA-6CCAFE757841}"/>
              </a:ext>
            </a:extLst>
          </p:cNvPr>
          <p:cNvPicPr>
            <a:picLocks noChangeAspect="1"/>
          </p:cNvPicPr>
          <p:nvPr/>
        </p:nvPicPr>
        <p:blipFill>
          <a:blip r:embed="rId2"/>
          <a:stretch>
            <a:fillRect/>
          </a:stretch>
        </p:blipFill>
        <p:spPr>
          <a:xfrm>
            <a:off x="4698750" y="2525239"/>
            <a:ext cx="7359712" cy="4213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53081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CFA92A-39AE-4A33-AAC2-65D688E5037A}"/>
              </a:ext>
            </a:extLst>
          </p:cNvPr>
          <p:cNvSpPr txBox="1"/>
          <p:nvPr/>
        </p:nvSpPr>
        <p:spPr>
          <a:xfrm>
            <a:off x="459486" y="239744"/>
            <a:ext cx="11144250" cy="923330"/>
          </a:xfrm>
          <a:prstGeom prst="rect">
            <a:avLst/>
          </a:prstGeom>
          <a:noFill/>
        </p:spPr>
        <p:txBody>
          <a:bodyPr wrap="square">
            <a:spAutoFit/>
          </a:bodyPr>
          <a:lstStyle/>
          <a:p>
            <a:r>
              <a:rPr lang="es-ES" b="1" i="1" dirty="0">
                <a:solidFill>
                  <a:schemeClr val="accent1"/>
                </a:solidFill>
              </a:rPr>
              <a:t>La Disposición Transitoria Cuarta, determina que la Secretaría de Movilidad, dentro del término de 30 días, contados a partir de la sanción de la ordenanza, emitirá el Manual de Indicadores de Calidad de servicio de transporte público de pasajeros. </a:t>
            </a:r>
            <a:endParaRPr lang="es-EC" b="1" i="1" dirty="0">
              <a:solidFill>
                <a:schemeClr val="accent1"/>
              </a:solidFill>
            </a:endParaRPr>
          </a:p>
        </p:txBody>
      </p:sp>
      <p:sp>
        <p:nvSpPr>
          <p:cNvPr id="6" name="CuadroTexto 5">
            <a:extLst>
              <a:ext uri="{FF2B5EF4-FFF2-40B4-BE49-F238E27FC236}">
                <a16:creationId xmlns:a16="http://schemas.microsoft.com/office/drawing/2014/main" id="{1538B975-EF6F-44BA-9F4A-643D07C00A3C}"/>
              </a:ext>
            </a:extLst>
          </p:cNvPr>
          <p:cNvSpPr txBox="1"/>
          <p:nvPr/>
        </p:nvSpPr>
        <p:spPr>
          <a:xfrm>
            <a:off x="459486" y="1303127"/>
            <a:ext cx="11144250" cy="646331"/>
          </a:xfrm>
          <a:prstGeom prst="rect">
            <a:avLst/>
          </a:prstGeom>
          <a:noFill/>
        </p:spPr>
        <p:txBody>
          <a:bodyPr wrap="square">
            <a:spAutoFit/>
          </a:bodyPr>
          <a:lstStyle/>
          <a:p>
            <a:r>
              <a:rPr lang="es-ES" dirty="0"/>
              <a:t>El Manual de Indicadores de Calidad se emite mediante Resolución SM-2021-003 de 14 de enero de 2021, mismo que se encuentra publicado en la página de la Secretaría de Movilidad:</a:t>
            </a:r>
            <a:endParaRPr lang="es-EC" dirty="0"/>
          </a:p>
        </p:txBody>
      </p:sp>
      <p:pic>
        <p:nvPicPr>
          <p:cNvPr id="8" name="Imagen 7">
            <a:extLst>
              <a:ext uri="{FF2B5EF4-FFF2-40B4-BE49-F238E27FC236}">
                <a16:creationId xmlns:a16="http://schemas.microsoft.com/office/drawing/2014/main" id="{4E03F331-8716-47E9-AF17-6BEBF2BC891B}"/>
              </a:ext>
            </a:extLst>
          </p:cNvPr>
          <p:cNvPicPr>
            <a:picLocks noChangeAspect="1"/>
          </p:cNvPicPr>
          <p:nvPr/>
        </p:nvPicPr>
        <p:blipFill>
          <a:blip r:embed="rId2"/>
          <a:stretch>
            <a:fillRect/>
          </a:stretch>
        </p:blipFill>
        <p:spPr>
          <a:xfrm>
            <a:off x="523495" y="2089511"/>
            <a:ext cx="3637026" cy="4036096"/>
          </a:xfrm>
          <a:prstGeom prst="rect">
            <a:avLst/>
          </a:prstGeom>
        </p:spPr>
      </p:pic>
      <p:sp>
        <p:nvSpPr>
          <p:cNvPr id="9" name="Elipse 8">
            <a:extLst>
              <a:ext uri="{FF2B5EF4-FFF2-40B4-BE49-F238E27FC236}">
                <a16:creationId xmlns:a16="http://schemas.microsoft.com/office/drawing/2014/main" id="{D3C7FA5D-4C14-464D-A262-39929E1DC6C2}"/>
              </a:ext>
            </a:extLst>
          </p:cNvPr>
          <p:cNvSpPr/>
          <p:nvPr/>
        </p:nvSpPr>
        <p:spPr>
          <a:xfrm>
            <a:off x="557784" y="3874163"/>
            <a:ext cx="3511296" cy="6463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69B5939E-893F-4783-BA58-7818219D0C5F}"/>
              </a:ext>
            </a:extLst>
          </p:cNvPr>
          <p:cNvPicPr>
            <a:picLocks noChangeAspect="1"/>
          </p:cNvPicPr>
          <p:nvPr/>
        </p:nvPicPr>
        <p:blipFill>
          <a:blip r:embed="rId3"/>
          <a:stretch>
            <a:fillRect/>
          </a:stretch>
        </p:blipFill>
        <p:spPr>
          <a:xfrm>
            <a:off x="4382127" y="2089511"/>
            <a:ext cx="3728602" cy="4043454"/>
          </a:xfrm>
          <a:prstGeom prst="rect">
            <a:avLst/>
          </a:prstGeom>
        </p:spPr>
      </p:pic>
      <p:pic>
        <p:nvPicPr>
          <p:cNvPr id="13" name="Imagen 12">
            <a:extLst>
              <a:ext uri="{FF2B5EF4-FFF2-40B4-BE49-F238E27FC236}">
                <a16:creationId xmlns:a16="http://schemas.microsoft.com/office/drawing/2014/main" id="{4F63EE59-1CB5-49CD-A416-E7CFD0FA1DE8}"/>
              </a:ext>
            </a:extLst>
          </p:cNvPr>
          <p:cNvPicPr>
            <a:picLocks noChangeAspect="1"/>
          </p:cNvPicPr>
          <p:nvPr/>
        </p:nvPicPr>
        <p:blipFill>
          <a:blip r:embed="rId4"/>
          <a:stretch>
            <a:fillRect/>
          </a:stretch>
        </p:blipFill>
        <p:spPr>
          <a:xfrm>
            <a:off x="8630748" y="2206790"/>
            <a:ext cx="2972988" cy="3926175"/>
          </a:xfrm>
          <a:prstGeom prst="rect">
            <a:avLst/>
          </a:prstGeom>
        </p:spPr>
      </p:pic>
    </p:spTree>
    <p:extLst>
      <p:ext uri="{BB962C8B-B14F-4D97-AF65-F5344CB8AC3E}">
        <p14:creationId xmlns:p14="http://schemas.microsoft.com/office/powerpoint/2010/main" val="1551839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912B89-076A-4E50-B884-655A73F62522}"/>
              </a:ext>
            </a:extLst>
          </p:cNvPr>
          <p:cNvSpPr>
            <a:spLocks noGrp="1"/>
          </p:cNvSpPr>
          <p:nvPr>
            <p:ph type="title"/>
          </p:nvPr>
        </p:nvSpPr>
        <p:spPr>
          <a:xfrm>
            <a:off x="581525" y="349082"/>
            <a:ext cx="11070557" cy="966371"/>
          </a:xfrm>
          <a:solidFill>
            <a:schemeClr val="accent5">
              <a:lumMod val="75000"/>
            </a:schemeClr>
          </a:solidFill>
        </p:spPr>
        <p:txBody>
          <a:bodyPr>
            <a:normAutofit/>
          </a:bodyPr>
          <a:lstStyle/>
          <a:p>
            <a:r>
              <a:rPr lang="es-EC" sz="3200" b="1" dirty="0">
                <a:solidFill>
                  <a:schemeClr val="bg1"/>
                </a:solidFill>
              </a:rPr>
              <a:t>5 PCS (SM) / 8 PCS (UNE EN 13816) </a:t>
            </a:r>
          </a:p>
        </p:txBody>
      </p:sp>
      <p:sp>
        <p:nvSpPr>
          <p:cNvPr id="3" name="Marcador de contenido 2">
            <a:extLst>
              <a:ext uri="{FF2B5EF4-FFF2-40B4-BE49-F238E27FC236}">
                <a16:creationId xmlns:a16="http://schemas.microsoft.com/office/drawing/2014/main" id="{946405FE-2B6D-4A93-9B2B-AD6A045D166F}"/>
              </a:ext>
            </a:extLst>
          </p:cNvPr>
          <p:cNvSpPr>
            <a:spLocks noGrp="1"/>
          </p:cNvSpPr>
          <p:nvPr>
            <p:ph idx="1"/>
          </p:nvPr>
        </p:nvSpPr>
        <p:spPr>
          <a:xfrm>
            <a:off x="581525" y="1825625"/>
            <a:ext cx="3844808" cy="4351338"/>
          </a:xfrm>
        </p:spPr>
        <p:txBody>
          <a:bodyPr>
            <a:normAutofit/>
          </a:bodyPr>
          <a:lstStyle/>
          <a:p>
            <a:r>
              <a:rPr lang="es-EC" dirty="0"/>
              <a:t>Obedece a una temporalidad</a:t>
            </a:r>
          </a:p>
          <a:p>
            <a:r>
              <a:rPr lang="es-EC" dirty="0"/>
              <a:t>El manual pretende ser claro y entendible para todos los usuarios del mismo:</a:t>
            </a:r>
          </a:p>
          <a:p>
            <a:pPr lvl="1"/>
            <a:r>
              <a:rPr lang="es-EC" dirty="0"/>
              <a:t>Autoridad (mide) </a:t>
            </a:r>
          </a:p>
          <a:p>
            <a:pPr lvl="1"/>
            <a:r>
              <a:rPr lang="es-EC" dirty="0"/>
              <a:t>Operador (administrado) y </a:t>
            </a:r>
          </a:p>
          <a:p>
            <a:pPr lvl="1"/>
            <a:r>
              <a:rPr lang="es-EC" dirty="0"/>
              <a:t>el usuario</a:t>
            </a:r>
          </a:p>
        </p:txBody>
      </p:sp>
      <p:pic>
        <p:nvPicPr>
          <p:cNvPr id="5" name="Imagen 4">
            <a:extLst>
              <a:ext uri="{FF2B5EF4-FFF2-40B4-BE49-F238E27FC236}">
                <a16:creationId xmlns:a16="http://schemas.microsoft.com/office/drawing/2014/main" id="{77D7A12F-26D3-492F-8C0C-8C20F5CA38D2}"/>
              </a:ext>
            </a:extLst>
          </p:cNvPr>
          <p:cNvPicPr>
            <a:picLocks noChangeAspect="1"/>
          </p:cNvPicPr>
          <p:nvPr/>
        </p:nvPicPr>
        <p:blipFill>
          <a:blip r:embed="rId2"/>
          <a:stretch>
            <a:fillRect/>
          </a:stretch>
        </p:blipFill>
        <p:spPr>
          <a:xfrm>
            <a:off x="4683008" y="1540042"/>
            <a:ext cx="6969075" cy="4636921"/>
          </a:xfrm>
          <a:prstGeom prst="rect">
            <a:avLst/>
          </a:prstGeom>
        </p:spPr>
      </p:pic>
    </p:spTree>
    <p:extLst>
      <p:ext uri="{BB962C8B-B14F-4D97-AF65-F5344CB8AC3E}">
        <p14:creationId xmlns:p14="http://schemas.microsoft.com/office/powerpoint/2010/main" val="3886429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BD983-205D-4DA3-974E-2A216ED9912B}"/>
              </a:ext>
            </a:extLst>
          </p:cNvPr>
          <p:cNvSpPr>
            <a:spLocks noGrp="1"/>
          </p:cNvSpPr>
          <p:nvPr>
            <p:ph type="title"/>
          </p:nvPr>
        </p:nvSpPr>
        <p:spPr>
          <a:xfrm>
            <a:off x="838200" y="365125"/>
            <a:ext cx="10515600" cy="779463"/>
          </a:xfrm>
          <a:solidFill>
            <a:schemeClr val="accent5">
              <a:lumMod val="75000"/>
            </a:schemeClr>
          </a:solidFill>
        </p:spPr>
        <p:txBody>
          <a:bodyPr vert="horz" lIns="91440" tIns="45720" rIns="91440" bIns="45720" rtlCol="0" anchor="ctr">
            <a:normAutofit/>
          </a:bodyPr>
          <a:lstStyle/>
          <a:p>
            <a:r>
              <a:rPr lang="es-EC" sz="3200" b="1" dirty="0">
                <a:solidFill>
                  <a:schemeClr val="bg1"/>
                </a:solidFill>
              </a:rPr>
              <a:t>28 Indicadores que miden 5 PCS</a:t>
            </a:r>
          </a:p>
        </p:txBody>
      </p:sp>
      <p:sp>
        <p:nvSpPr>
          <p:cNvPr id="3" name="Marcador de contenido 2">
            <a:extLst>
              <a:ext uri="{FF2B5EF4-FFF2-40B4-BE49-F238E27FC236}">
                <a16:creationId xmlns:a16="http://schemas.microsoft.com/office/drawing/2014/main" id="{698F839C-7F80-4010-962D-16D812A4F26D}"/>
              </a:ext>
            </a:extLst>
          </p:cNvPr>
          <p:cNvSpPr>
            <a:spLocks noGrp="1"/>
          </p:cNvSpPr>
          <p:nvPr>
            <p:ph idx="1"/>
          </p:nvPr>
        </p:nvSpPr>
        <p:spPr>
          <a:xfrm>
            <a:off x="581526" y="1253331"/>
            <a:ext cx="3605463" cy="4351338"/>
          </a:xfrm>
        </p:spPr>
        <p:txBody>
          <a:bodyPr>
            <a:normAutofit fontScale="92500" lnSpcReduction="20000"/>
          </a:bodyPr>
          <a:lstStyle/>
          <a:p>
            <a:r>
              <a:rPr lang="es-EC" dirty="0"/>
              <a:t>Los indicadores están basados en tres pilares: Autoridad, Operador y Usuario</a:t>
            </a:r>
          </a:p>
          <a:p>
            <a:r>
              <a:rPr lang="es-EC" dirty="0"/>
              <a:t>El manual fue desarrollado para el cumplimiento de los Operadores</a:t>
            </a:r>
          </a:p>
          <a:p>
            <a:pPr lvl="1"/>
            <a:r>
              <a:rPr lang="es-EC" dirty="0"/>
              <a:t>28 de cumplimiento por los operadores, </a:t>
            </a:r>
          </a:p>
          <a:p>
            <a:pPr lvl="1"/>
            <a:r>
              <a:rPr lang="es-EC" dirty="0"/>
              <a:t>4 autoridad</a:t>
            </a:r>
          </a:p>
          <a:p>
            <a:pPr lvl="1"/>
            <a:r>
              <a:rPr lang="es-EC" dirty="0"/>
              <a:t>Indicadores derivados</a:t>
            </a:r>
          </a:p>
          <a:p>
            <a:pPr lvl="1"/>
            <a:r>
              <a:rPr lang="es-EC" dirty="0"/>
              <a:t>Implementación de tecnología SIR, SAE, SIU</a:t>
            </a:r>
          </a:p>
        </p:txBody>
      </p:sp>
      <p:pic>
        <p:nvPicPr>
          <p:cNvPr id="4" name="Imagen 3">
            <a:extLst>
              <a:ext uri="{FF2B5EF4-FFF2-40B4-BE49-F238E27FC236}">
                <a16:creationId xmlns:a16="http://schemas.microsoft.com/office/drawing/2014/main" id="{018D3DF0-28B5-4B17-A647-D8CF5772E3EC}"/>
              </a:ext>
            </a:extLst>
          </p:cNvPr>
          <p:cNvPicPr>
            <a:picLocks noChangeAspect="1"/>
          </p:cNvPicPr>
          <p:nvPr/>
        </p:nvPicPr>
        <p:blipFill>
          <a:blip r:embed="rId2"/>
          <a:stretch>
            <a:fillRect/>
          </a:stretch>
        </p:blipFill>
        <p:spPr>
          <a:xfrm>
            <a:off x="4443663" y="1233153"/>
            <a:ext cx="7620000" cy="5536281"/>
          </a:xfrm>
          <a:prstGeom prst="rect">
            <a:avLst/>
          </a:prstGeom>
        </p:spPr>
      </p:pic>
    </p:spTree>
    <p:extLst>
      <p:ext uri="{BB962C8B-B14F-4D97-AF65-F5344CB8AC3E}">
        <p14:creationId xmlns:p14="http://schemas.microsoft.com/office/powerpoint/2010/main" val="3053728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AB58575-7009-4CE6-B131-31D2A8D43A40}"/>
              </a:ext>
            </a:extLst>
          </p:cNvPr>
          <p:cNvPicPr>
            <a:picLocks noChangeAspect="1"/>
          </p:cNvPicPr>
          <p:nvPr/>
        </p:nvPicPr>
        <p:blipFill rotWithShape="1">
          <a:blip r:embed="rId2"/>
          <a:srcRect l="3826" r="4108"/>
          <a:stretch/>
        </p:blipFill>
        <p:spPr>
          <a:xfrm>
            <a:off x="0" y="0"/>
            <a:ext cx="12192000" cy="6858000"/>
          </a:xfrm>
          <a:prstGeom prst="rect">
            <a:avLst/>
          </a:prstGeom>
        </p:spPr>
      </p:pic>
    </p:spTree>
    <p:extLst>
      <p:ext uri="{BB962C8B-B14F-4D97-AF65-F5344CB8AC3E}">
        <p14:creationId xmlns:p14="http://schemas.microsoft.com/office/powerpoint/2010/main" val="4285661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6352F35-5197-4168-B9ED-1FDA0B3D0FE2}"/>
              </a:ext>
            </a:extLst>
          </p:cNvPr>
          <p:cNvPicPr>
            <a:picLocks noChangeAspect="1"/>
          </p:cNvPicPr>
          <p:nvPr/>
        </p:nvPicPr>
        <p:blipFill>
          <a:blip r:embed="rId2"/>
          <a:stretch>
            <a:fillRect/>
          </a:stretch>
        </p:blipFill>
        <p:spPr>
          <a:xfrm>
            <a:off x="950615" y="0"/>
            <a:ext cx="10330004" cy="6858000"/>
          </a:xfrm>
          <a:prstGeom prst="rect">
            <a:avLst/>
          </a:prstGeom>
        </p:spPr>
      </p:pic>
    </p:spTree>
    <p:extLst>
      <p:ext uri="{BB962C8B-B14F-4D97-AF65-F5344CB8AC3E}">
        <p14:creationId xmlns:p14="http://schemas.microsoft.com/office/powerpoint/2010/main" val="18842688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26FB3F3-1EB7-44C9-853E-763C0D2E92FB}"/>
              </a:ext>
            </a:extLst>
          </p:cNvPr>
          <p:cNvSpPr>
            <a:spLocks noGrp="1"/>
          </p:cNvSpPr>
          <p:nvPr>
            <p:ph type="title"/>
          </p:nvPr>
        </p:nvSpPr>
        <p:spPr>
          <a:xfrm>
            <a:off x="838200" y="365125"/>
            <a:ext cx="10515600" cy="779463"/>
          </a:xfrm>
          <a:solidFill>
            <a:schemeClr val="accent5">
              <a:lumMod val="75000"/>
            </a:schemeClr>
          </a:solidFill>
        </p:spPr>
        <p:txBody>
          <a:bodyPr vert="horz" lIns="91440" tIns="45720" rIns="91440" bIns="45720" rtlCol="0" anchor="ctr">
            <a:normAutofit/>
          </a:bodyPr>
          <a:lstStyle/>
          <a:p>
            <a:r>
              <a:rPr lang="es-ES" sz="3200" b="1" dirty="0">
                <a:solidFill>
                  <a:schemeClr val="bg1"/>
                </a:solidFill>
              </a:rPr>
              <a:t>Centro de Monitoreo – Secretaría de Movilidad</a:t>
            </a:r>
            <a:endParaRPr lang="es-EC" sz="3200" b="1" dirty="0">
              <a:solidFill>
                <a:schemeClr val="bg1"/>
              </a:solidFill>
            </a:endParaRPr>
          </a:p>
        </p:txBody>
      </p:sp>
      <p:pic>
        <p:nvPicPr>
          <p:cNvPr id="7" name="Imagen 6">
            <a:extLst>
              <a:ext uri="{FF2B5EF4-FFF2-40B4-BE49-F238E27FC236}">
                <a16:creationId xmlns:a16="http://schemas.microsoft.com/office/drawing/2014/main" id="{6141E4A9-484B-48C6-93BB-6EE947544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678" y="1289305"/>
            <a:ext cx="4526650" cy="2655870"/>
          </a:xfrm>
          <a:prstGeom prst="rect">
            <a:avLst/>
          </a:prstGeom>
        </p:spPr>
      </p:pic>
      <p:pic>
        <p:nvPicPr>
          <p:cNvPr id="9" name="Imagen 8">
            <a:extLst>
              <a:ext uri="{FF2B5EF4-FFF2-40B4-BE49-F238E27FC236}">
                <a16:creationId xmlns:a16="http://schemas.microsoft.com/office/drawing/2014/main" id="{F6530BB0-C195-436A-A7F7-F969FF2A07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1289304"/>
            <a:ext cx="4606387" cy="2655870"/>
          </a:xfrm>
          <a:prstGeom prst="rect">
            <a:avLst/>
          </a:prstGeom>
        </p:spPr>
      </p:pic>
      <p:pic>
        <p:nvPicPr>
          <p:cNvPr id="13" name="Imagen 12">
            <a:extLst>
              <a:ext uri="{FF2B5EF4-FFF2-40B4-BE49-F238E27FC236}">
                <a16:creationId xmlns:a16="http://schemas.microsoft.com/office/drawing/2014/main" id="{BBEBFF76-91EE-476D-AD5B-CD5FDF3462AD}"/>
              </a:ext>
            </a:extLst>
          </p:cNvPr>
          <p:cNvPicPr>
            <a:picLocks noChangeAspect="1"/>
          </p:cNvPicPr>
          <p:nvPr/>
        </p:nvPicPr>
        <p:blipFill>
          <a:blip r:embed="rId4"/>
          <a:stretch>
            <a:fillRect/>
          </a:stretch>
        </p:blipFill>
        <p:spPr>
          <a:xfrm>
            <a:off x="1011936" y="4089890"/>
            <a:ext cx="10088392" cy="2659550"/>
          </a:xfrm>
          <a:prstGeom prst="rect">
            <a:avLst/>
          </a:prstGeom>
        </p:spPr>
      </p:pic>
    </p:spTree>
    <p:extLst>
      <p:ext uri="{BB962C8B-B14F-4D97-AF65-F5344CB8AC3E}">
        <p14:creationId xmlns:p14="http://schemas.microsoft.com/office/powerpoint/2010/main" val="747948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897DD1E-1EB5-4116-9408-FCC93448B3B2}"/>
              </a:ext>
            </a:extLst>
          </p:cNvPr>
          <p:cNvSpPr txBox="1"/>
          <p:nvPr/>
        </p:nvSpPr>
        <p:spPr>
          <a:xfrm>
            <a:off x="203454" y="685517"/>
            <a:ext cx="11336274" cy="1200329"/>
          </a:xfrm>
          <a:prstGeom prst="rect">
            <a:avLst/>
          </a:prstGeom>
          <a:noFill/>
        </p:spPr>
        <p:txBody>
          <a:bodyPr wrap="square">
            <a:spAutoFit/>
          </a:bodyPr>
          <a:lstStyle/>
          <a:p>
            <a:r>
              <a:rPr lang="es-ES" b="1" i="1" dirty="0">
                <a:solidFill>
                  <a:schemeClr val="accent1"/>
                </a:solidFill>
              </a:rPr>
              <a:t>La Disposición Transitoria Quinta: “Los operadores públicos y privados, en el término de 30 días, contados a partir de la suscripción de la adenda a los contratos de operación vigentes y de las nuevas autorizaciones, deberán cumplir con los indicadores de calidad de servicio de transporte público de pasajeros, en los términos previstos en la adenda y en las nuevas autorizaciones.” </a:t>
            </a:r>
            <a:endParaRPr lang="es-EC" b="1" i="1" dirty="0">
              <a:solidFill>
                <a:schemeClr val="accent1"/>
              </a:solidFill>
            </a:endParaRPr>
          </a:p>
        </p:txBody>
      </p:sp>
      <p:sp>
        <p:nvSpPr>
          <p:cNvPr id="5" name="CuadroTexto 4">
            <a:extLst>
              <a:ext uri="{FF2B5EF4-FFF2-40B4-BE49-F238E27FC236}">
                <a16:creationId xmlns:a16="http://schemas.microsoft.com/office/drawing/2014/main" id="{8F34FD3F-E263-485D-89C9-14751DF8D839}"/>
              </a:ext>
            </a:extLst>
          </p:cNvPr>
          <p:cNvSpPr txBox="1"/>
          <p:nvPr/>
        </p:nvSpPr>
        <p:spPr>
          <a:xfrm>
            <a:off x="299466" y="2193119"/>
            <a:ext cx="11144250" cy="923330"/>
          </a:xfrm>
          <a:prstGeom prst="rect">
            <a:avLst/>
          </a:prstGeom>
          <a:noFill/>
        </p:spPr>
        <p:txBody>
          <a:bodyPr wrap="square">
            <a:spAutoFit/>
          </a:bodyPr>
          <a:lstStyle/>
          <a:p>
            <a:r>
              <a:rPr lang="es-ES" dirty="0"/>
              <a:t>Ninguno de los operadores cumplió a la fecha determinada a partir de la firma de la adenda con los parámetros de calidad de servicio tanto en el ámbito administrativo  ni tecnológico como indica el Manual de Parámetros de Calidad de Servicio</a:t>
            </a:r>
            <a:endParaRPr lang="es-EC" dirty="0"/>
          </a:p>
        </p:txBody>
      </p:sp>
      <p:pic>
        <p:nvPicPr>
          <p:cNvPr id="6" name="Imagen 5">
            <a:extLst>
              <a:ext uri="{FF2B5EF4-FFF2-40B4-BE49-F238E27FC236}">
                <a16:creationId xmlns:a16="http://schemas.microsoft.com/office/drawing/2014/main" id="{28222F5D-98B7-6046-8E0B-8A0845051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0405" y="4931324"/>
            <a:ext cx="2367349" cy="822134"/>
          </a:xfrm>
          <a:prstGeom prst="rect">
            <a:avLst/>
          </a:prstGeom>
        </p:spPr>
      </p:pic>
    </p:spTree>
    <p:extLst>
      <p:ext uri="{BB962C8B-B14F-4D97-AF65-F5344CB8AC3E}">
        <p14:creationId xmlns:p14="http://schemas.microsoft.com/office/powerpoint/2010/main" val="3787910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EAB47D5-9897-47B2-95A8-E7C99C2F44E1}"/>
              </a:ext>
            </a:extLst>
          </p:cNvPr>
          <p:cNvSpPr txBox="1"/>
          <p:nvPr/>
        </p:nvSpPr>
        <p:spPr>
          <a:xfrm>
            <a:off x="325374" y="728234"/>
            <a:ext cx="11866626" cy="1200329"/>
          </a:xfrm>
          <a:prstGeom prst="rect">
            <a:avLst/>
          </a:prstGeom>
          <a:noFill/>
        </p:spPr>
        <p:txBody>
          <a:bodyPr wrap="square">
            <a:spAutoFit/>
          </a:bodyPr>
          <a:lstStyle/>
          <a:p>
            <a:r>
              <a:rPr lang="es-ES" b="1" i="1" dirty="0">
                <a:solidFill>
                  <a:schemeClr val="accent1"/>
                </a:solidFill>
              </a:rPr>
              <a:t>La Disposición Transitoria Sexta:  “Una vez cumplidos los términos previstos en las Disposiciones Transitorias Primera y Quinta, esto es, luego de transcurrido el término de sesenta días, contado a partir de la sanción de la presente ordenanza, se aplicará la nueva tarifa para el subsistema de transporte público convencional y el Subsistema Metrobús-Q, prevista en el artículo que regula el esquema de tarifas sin integración.”</a:t>
            </a:r>
            <a:endParaRPr lang="es-EC" b="1" i="1" dirty="0">
              <a:solidFill>
                <a:schemeClr val="accent1"/>
              </a:solidFill>
            </a:endParaRPr>
          </a:p>
        </p:txBody>
      </p:sp>
      <p:sp>
        <p:nvSpPr>
          <p:cNvPr id="6" name="CuadroTexto 5">
            <a:extLst>
              <a:ext uri="{FF2B5EF4-FFF2-40B4-BE49-F238E27FC236}">
                <a16:creationId xmlns:a16="http://schemas.microsoft.com/office/drawing/2014/main" id="{F55486CB-91B2-45B6-BF6A-7C7C02155960}"/>
              </a:ext>
            </a:extLst>
          </p:cNvPr>
          <p:cNvSpPr txBox="1"/>
          <p:nvPr/>
        </p:nvSpPr>
        <p:spPr>
          <a:xfrm>
            <a:off x="482346" y="2503833"/>
            <a:ext cx="11144250" cy="923330"/>
          </a:xfrm>
          <a:prstGeom prst="rect">
            <a:avLst/>
          </a:prstGeom>
          <a:noFill/>
        </p:spPr>
        <p:txBody>
          <a:bodyPr wrap="square">
            <a:spAutoFit/>
          </a:bodyPr>
          <a:lstStyle/>
          <a:p>
            <a:r>
              <a:rPr lang="es-ES" dirty="0"/>
              <a:t>Al no haber cumplido con los parámetros de calidad de servicio en su totalidad ninguna de las operadoras en el plazo previsto, no existió autorización de actualización de tarifa a ninguno, ya que según mandan las transitorias  mientras no se cumplan dichos parámetros , no  tendrán acceso a la actualización tarifaria</a:t>
            </a:r>
            <a:endParaRPr lang="es-EC" dirty="0"/>
          </a:p>
        </p:txBody>
      </p:sp>
      <p:pic>
        <p:nvPicPr>
          <p:cNvPr id="4" name="Imagen 3">
            <a:extLst>
              <a:ext uri="{FF2B5EF4-FFF2-40B4-BE49-F238E27FC236}">
                <a16:creationId xmlns:a16="http://schemas.microsoft.com/office/drawing/2014/main" id="{E023812F-615B-5E40-A272-B48C6CD0A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325" y="4900844"/>
            <a:ext cx="2367349" cy="822134"/>
          </a:xfrm>
          <a:prstGeom prst="rect">
            <a:avLst/>
          </a:prstGeom>
        </p:spPr>
      </p:pic>
    </p:spTree>
    <p:extLst>
      <p:ext uri="{BB962C8B-B14F-4D97-AF65-F5344CB8AC3E}">
        <p14:creationId xmlns:p14="http://schemas.microsoft.com/office/powerpoint/2010/main" val="80592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C5335DB-60E2-474E-902C-8C2391BCB892}"/>
              </a:ext>
            </a:extLst>
          </p:cNvPr>
          <p:cNvSpPr txBox="1"/>
          <p:nvPr/>
        </p:nvSpPr>
        <p:spPr>
          <a:xfrm>
            <a:off x="386334" y="203168"/>
            <a:ext cx="11564874" cy="923330"/>
          </a:xfrm>
          <a:prstGeom prst="rect">
            <a:avLst/>
          </a:prstGeom>
          <a:noFill/>
        </p:spPr>
        <p:txBody>
          <a:bodyPr wrap="square">
            <a:spAutoFit/>
          </a:bodyPr>
          <a:lstStyle/>
          <a:p>
            <a:r>
              <a:rPr lang="es-ES" b="1" i="1" dirty="0">
                <a:solidFill>
                  <a:schemeClr val="accent1"/>
                </a:solidFill>
              </a:rPr>
              <a:t>La Disposición Transitoria Séptima, establece que la Secretaría de Movilidad, en el término de 30 días, contado a partir de la sanción de la ordenanza, emitirá el procedimiento para la certificación UNE EN 13816 de calidad de servicio de transporte público de pasajeros</a:t>
            </a:r>
            <a:endParaRPr lang="es-EC" b="1" i="1" dirty="0">
              <a:solidFill>
                <a:schemeClr val="accent1"/>
              </a:solidFill>
            </a:endParaRPr>
          </a:p>
        </p:txBody>
      </p:sp>
      <p:sp>
        <p:nvSpPr>
          <p:cNvPr id="6" name="CuadroTexto 5">
            <a:extLst>
              <a:ext uri="{FF2B5EF4-FFF2-40B4-BE49-F238E27FC236}">
                <a16:creationId xmlns:a16="http://schemas.microsoft.com/office/drawing/2014/main" id="{4771A964-FB62-4A86-994B-AC67D4586CC5}"/>
              </a:ext>
            </a:extLst>
          </p:cNvPr>
          <p:cNvSpPr txBox="1"/>
          <p:nvPr/>
        </p:nvSpPr>
        <p:spPr>
          <a:xfrm>
            <a:off x="426339" y="1137428"/>
            <a:ext cx="11484864" cy="646331"/>
          </a:xfrm>
          <a:prstGeom prst="rect">
            <a:avLst/>
          </a:prstGeom>
          <a:noFill/>
        </p:spPr>
        <p:txBody>
          <a:bodyPr wrap="square">
            <a:spAutoFit/>
          </a:bodyPr>
          <a:lstStyle/>
          <a:p>
            <a:r>
              <a:rPr lang="es-ES" dirty="0"/>
              <a:t>Al respecto se emite la Resolución SM-2021-007 de 14 de enero de 2021, que contiene el “MANUAL DE PROCEDIMIENTO PARA LA CERTIFICACIÓN UNE EN 13816 DE CALIDAD DE SERVICIO DE TRANSPORTE PUBLICO DE PASAJEROS”</a:t>
            </a:r>
            <a:endParaRPr lang="es-EC" dirty="0"/>
          </a:p>
        </p:txBody>
      </p:sp>
      <p:pic>
        <p:nvPicPr>
          <p:cNvPr id="7" name="Imagen 6">
            <a:extLst>
              <a:ext uri="{FF2B5EF4-FFF2-40B4-BE49-F238E27FC236}">
                <a16:creationId xmlns:a16="http://schemas.microsoft.com/office/drawing/2014/main" id="{AAC01242-F764-435E-BB46-360B35B6D980}"/>
              </a:ext>
            </a:extLst>
          </p:cNvPr>
          <p:cNvPicPr>
            <a:picLocks noChangeAspect="1"/>
          </p:cNvPicPr>
          <p:nvPr/>
        </p:nvPicPr>
        <p:blipFill>
          <a:blip r:embed="rId2"/>
          <a:stretch>
            <a:fillRect/>
          </a:stretch>
        </p:blipFill>
        <p:spPr>
          <a:xfrm>
            <a:off x="10422365" y="1885759"/>
            <a:ext cx="1641104" cy="3834813"/>
          </a:xfrm>
          <a:prstGeom prst="rect">
            <a:avLst/>
          </a:prstGeom>
        </p:spPr>
      </p:pic>
      <p:pic>
        <p:nvPicPr>
          <p:cNvPr id="9" name="Imagen 8">
            <a:extLst>
              <a:ext uri="{FF2B5EF4-FFF2-40B4-BE49-F238E27FC236}">
                <a16:creationId xmlns:a16="http://schemas.microsoft.com/office/drawing/2014/main" id="{CE036B53-D572-4EF6-A3ED-2DC0A0B48FC8}"/>
              </a:ext>
            </a:extLst>
          </p:cNvPr>
          <p:cNvPicPr>
            <a:picLocks noChangeAspect="1"/>
          </p:cNvPicPr>
          <p:nvPr/>
        </p:nvPicPr>
        <p:blipFill>
          <a:blip r:embed="rId3"/>
          <a:stretch>
            <a:fillRect/>
          </a:stretch>
        </p:blipFill>
        <p:spPr>
          <a:xfrm>
            <a:off x="426339" y="2040299"/>
            <a:ext cx="4395249" cy="3866000"/>
          </a:xfrm>
          <a:prstGeom prst="rect">
            <a:avLst/>
          </a:prstGeom>
        </p:spPr>
      </p:pic>
      <p:pic>
        <p:nvPicPr>
          <p:cNvPr id="11" name="Imagen 10">
            <a:extLst>
              <a:ext uri="{FF2B5EF4-FFF2-40B4-BE49-F238E27FC236}">
                <a16:creationId xmlns:a16="http://schemas.microsoft.com/office/drawing/2014/main" id="{1DFF56D0-3776-4A63-895A-0E2FEE749E62}"/>
              </a:ext>
            </a:extLst>
          </p:cNvPr>
          <p:cNvPicPr>
            <a:picLocks noChangeAspect="1"/>
          </p:cNvPicPr>
          <p:nvPr/>
        </p:nvPicPr>
        <p:blipFill>
          <a:blip r:embed="rId4"/>
          <a:stretch>
            <a:fillRect/>
          </a:stretch>
        </p:blipFill>
        <p:spPr>
          <a:xfrm>
            <a:off x="5034046" y="1936359"/>
            <a:ext cx="5282398" cy="1543241"/>
          </a:xfrm>
          <a:prstGeom prst="rect">
            <a:avLst/>
          </a:prstGeom>
        </p:spPr>
      </p:pic>
      <p:pic>
        <p:nvPicPr>
          <p:cNvPr id="13" name="Imagen 12">
            <a:extLst>
              <a:ext uri="{FF2B5EF4-FFF2-40B4-BE49-F238E27FC236}">
                <a16:creationId xmlns:a16="http://schemas.microsoft.com/office/drawing/2014/main" id="{2EFE4EE9-6935-4472-AE0C-C366558C2E97}"/>
              </a:ext>
            </a:extLst>
          </p:cNvPr>
          <p:cNvPicPr>
            <a:picLocks noChangeAspect="1"/>
          </p:cNvPicPr>
          <p:nvPr/>
        </p:nvPicPr>
        <p:blipFill>
          <a:blip r:embed="rId5"/>
          <a:stretch>
            <a:fillRect/>
          </a:stretch>
        </p:blipFill>
        <p:spPr>
          <a:xfrm>
            <a:off x="5034046" y="3632200"/>
            <a:ext cx="5282398" cy="2274099"/>
          </a:xfrm>
          <a:prstGeom prst="rect">
            <a:avLst/>
          </a:prstGeom>
        </p:spPr>
      </p:pic>
    </p:spTree>
    <p:extLst>
      <p:ext uri="{BB962C8B-B14F-4D97-AF65-F5344CB8AC3E}">
        <p14:creationId xmlns:p14="http://schemas.microsoft.com/office/powerpoint/2010/main" val="3944939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D30FD7C-E990-4C61-A92C-8A5349913490}"/>
              </a:ext>
            </a:extLst>
          </p:cNvPr>
          <p:cNvSpPr txBox="1"/>
          <p:nvPr/>
        </p:nvSpPr>
        <p:spPr>
          <a:xfrm>
            <a:off x="614238" y="223444"/>
            <a:ext cx="11336571" cy="923330"/>
          </a:xfrm>
          <a:prstGeom prst="rect">
            <a:avLst/>
          </a:prstGeom>
          <a:noFill/>
        </p:spPr>
        <p:txBody>
          <a:bodyPr wrap="square">
            <a:spAutoFit/>
          </a:bodyPr>
          <a:lstStyle/>
          <a:p>
            <a:r>
              <a:rPr lang="es-ES" b="1" i="1" dirty="0">
                <a:solidFill>
                  <a:schemeClr val="accent1"/>
                </a:solidFill>
              </a:rPr>
              <a:t>La Disposición Transitoria Primera, establece que la Secretaría de Movilidad, dentro del término de 30 días, contado a partir de la sanción de la ordenanza, celebrará la adenda a los contratos de operación vigentes y emitirá las nuevas autorizaciones. </a:t>
            </a:r>
            <a:endParaRPr lang="es-EC" b="1" i="1" dirty="0">
              <a:solidFill>
                <a:schemeClr val="accent1"/>
              </a:solidFill>
            </a:endParaRPr>
          </a:p>
        </p:txBody>
      </p:sp>
      <p:sp>
        <p:nvSpPr>
          <p:cNvPr id="5" name="CuadroTexto 4">
            <a:extLst>
              <a:ext uri="{FF2B5EF4-FFF2-40B4-BE49-F238E27FC236}">
                <a16:creationId xmlns:a16="http://schemas.microsoft.com/office/drawing/2014/main" id="{0A73C7B9-369E-46A4-B650-53DD4C323B61}"/>
              </a:ext>
            </a:extLst>
          </p:cNvPr>
          <p:cNvSpPr txBox="1"/>
          <p:nvPr/>
        </p:nvSpPr>
        <p:spPr>
          <a:xfrm>
            <a:off x="614238" y="1146774"/>
            <a:ext cx="11129838" cy="923330"/>
          </a:xfrm>
          <a:prstGeom prst="rect">
            <a:avLst/>
          </a:prstGeom>
          <a:noFill/>
        </p:spPr>
        <p:txBody>
          <a:bodyPr wrap="square">
            <a:spAutoFit/>
          </a:bodyPr>
          <a:lstStyle/>
          <a:p>
            <a:pPr algn="just"/>
            <a:r>
              <a:rPr lang="es-ES" dirty="0"/>
              <a:t>Hasta el 14 Enero del 2021 se procedió con la firma de adendas de acuerdo a lo establecido en la ordenanza; las mismas que se encuentran publicadas en la pagina de la Secretaría de Movilidad, y  en cuyo contenido se encuentra la fecha de suscripción de las mismas </a:t>
            </a:r>
            <a:endParaRPr lang="es-EC" dirty="0"/>
          </a:p>
        </p:txBody>
      </p:sp>
      <p:pic>
        <p:nvPicPr>
          <p:cNvPr id="7" name="Imagen 6">
            <a:extLst>
              <a:ext uri="{FF2B5EF4-FFF2-40B4-BE49-F238E27FC236}">
                <a16:creationId xmlns:a16="http://schemas.microsoft.com/office/drawing/2014/main" id="{7F26EF1A-FB48-43B8-AE65-F71452B0EFE7}"/>
              </a:ext>
            </a:extLst>
          </p:cNvPr>
          <p:cNvPicPr>
            <a:picLocks noChangeAspect="1"/>
          </p:cNvPicPr>
          <p:nvPr/>
        </p:nvPicPr>
        <p:blipFill>
          <a:blip r:embed="rId2"/>
          <a:stretch>
            <a:fillRect/>
          </a:stretch>
        </p:blipFill>
        <p:spPr>
          <a:xfrm>
            <a:off x="614238" y="2163538"/>
            <a:ext cx="4240654" cy="3301356"/>
          </a:xfrm>
          <a:prstGeom prst="rect">
            <a:avLst/>
          </a:prstGeom>
        </p:spPr>
      </p:pic>
      <p:pic>
        <p:nvPicPr>
          <p:cNvPr id="9" name="Imagen 8">
            <a:extLst>
              <a:ext uri="{FF2B5EF4-FFF2-40B4-BE49-F238E27FC236}">
                <a16:creationId xmlns:a16="http://schemas.microsoft.com/office/drawing/2014/main" id="{EE927308-D063-4AC4-90C4-B0D3132D976D}"/>
              </a:ext>
            </a:extLst>
          </p:cNvPr>
          <p:cNvPicPr>
            <a:picLocks noChangeAspect="1"/>
          </p:cNvPicPr>
          <p:nvPr/>
        </p:nvPicPr>
        <p:blipFill>
          <a:blip r:embed="rId3"/>
          <a:stretch>
            <a:fillRect/>
          </a:stretch>
        </p:blipFill>
        <p:spPr>
          <a:xfrm>
            <a:off x="4934431" y="2163538"/>
            <a:ext cx="3774969" cy="3301356"/>
          </a:xfrm>
          <a:prstGeom prst="rect">
            <a:avLst/>
          </a:prstGeom>
        </p:spPr>
      </p:pic>
      <p:pic>
        <p:nvPicPr>
          <p:cNvPr id="11" name="Imagen 10">
            <a:extLst>
              <a:ext uri="{FF2B5EF4-FFF2-40B4-BE49-F238E27FC236}">
                <a16:creationId xmlns:a16="http://schemas.microsoft.com/office/drawing/2014/main" id="{5E69C29D-6B92-497E-9022-06FCD7766CB1}"/>
              </a:ext>
            </a:extLst>
          </p:cNvPr>
          <p:cNvPicPr>
            <a:picLocks noChangeAspect="1"/>
          </p:cNvPicPr>
          <p:nvPr/>
        </p:nvPicPr>
        <p:blipFill>
          <a:blip r:embed="rId4"/>
          <a:stretch>
            <a:fillRect/>
          </a:stretch>
        </p:blipFill>
        <p:spPr>
          <a:xfrm>
            <a:off x="8709400" y="2163537"/>
            <a:ext cx="3393595" cy="3301355"/>
          </a:xfrm>
          <a:prstGeom prst="rect">
            <a:avLst/>
          </a:prstGeom>
        </p:spPr>
      </p:pic>
      <p:sp>
        <p:nvSpPr>
          <p:cNvPr id="13" name="CuadroTexto 12">
            <a:extLst>
              <a:ext uri="{FF2B5EF4-FFF2-40B4-BE49-F238E27FC236}">
                <a16:creationId xmlns:a16="http://schemas.microsoft.com/office/drawing/2014/main" id="{05B1A05E-35F7-4280-A5FE-BD7F5820DF90}"/>
              </a:ext>
            </a:extLst>
          </p:cNvPr>
          <p:cNvSpPr txBox="1"/>
          <p:nvPr/>
        </p:nvSpPr>
        <p:spPr>
          <a:xfrm>
            <a:off x="524556" y="5835324"/>
            <a:ext cx="11426253" cy="646331"/>
          </a:xfrm>
          <a:prstGeom prst="rect">
            <a:avLst/>
          </a:prstGeom>
          <a:noFill/>
        </p:spPr>
        <p:txBody>
          <a:bodyPr wrap="square">
            <a:spAutoFit/>
          </a:bodyPr>
          <a:lstStyle/>
          <a:p>
            <a:r>
              <a:rPr lang="es-EC" b="1" dirty="0">
                <a:solidFill>
                  <a:schemeClr val="accent1"/>
                </a:solidFill>
                <a:effectLst>
                  <a:outerShdw blurRad="38100" dist="38100" dir="2700000" algn="tl">
                    <a:srgbClr val="000000">
                      <a:alpha val="43137"/>
                    </a:srgbClr>
                  </a:outerShdw>
                </a:effectLst>
              </a:rPr>
              <a:t>https://secretariademovilidad.quito.gob.ec/images/2021/01/07_adendas_contratos/ADENDAS_AL_CONTRATO_DE_OPERACIN_GLOBAL.pdf</a:t>
            </a:r>
          </a:p>
        </p:txBody>
      </p:sp>
    </p:spTree>
    <p:extLst>
      <p:ext uri="{BB962C8B-B14F-4D97-AF65-F5344CB8AC3E}">
        <p14:creationId xmlns:p14="http://schemas.microsoft.com/office/powerpoint/2010/main" val="3564605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43A1180-6B7F-4CD8-B35E-81088B33E632}"/>
              </a:ext>
            </a:extLst>
          </p:cNvPr>
          <p:cNvPicPr>
            <a:picLocks noChangeAspect="1"/>
          </p:cNvPicPr>
          <p:nvPr/>
        </p:nvPicPr>
        <p:blipFill>
          <a:blip r:embed="rId2"/>
          <a:stretch>
            <a:fillRect/>
          </a:stretch>
        </p:blipFill>
        <p:spPr>
          <a:xfrm>
            <a:off x="909066" y="1170813"/>
            <a:ext cx="2884652" cy="4516374"/>
          </a:xfrm>
          <a:prstGeom prst="rect">
            <a:avLst/>
          </a:prstGeom>
        </p:spPr>
      </p:pic>
      <p:sp>
        <p:nvSpPr>
          <p:cNvPr id="5" name="CuadroTexto 4">
            <a:extLst>
              <a:ext uri="{FF2B5EF4-FFF2-40B4-BE49-F238E27FC236}">
                <a16:creationId xmlns:a16="http://schemas.microsoft.com/office/drawing/2014/main" id="{8DE8028D-AB10-460B-9F44-21C2962DC1D3}"/>
              </a:ext>
            </a:extLst>
          </p:cNvPr>
          <p:cNvSpPr txBox="1"/>
          <p:nvPr/>
        </p:nvSpPr>
        <p:spPr>
          <a:xfrm>
            <a:off x="303741" y="113368"/>
            <a:ext cx="11336571" cy="369332"/>
          </a:xfrm>
          <a:prstGeom prst="rect">
            <a:avLst/>
          </a:prstGeom>
          <a:noFill/>
        </p:spPr>
        <p:txBody>
          <a:bodyPr wrap="square">
            <a:spAutoFit/>
          </a:bodyPr>
          <a:lstStyle/>
          <a:p>
            <a:r>
              <a:rPr lang="es-ES" dirty="0">
                <a:solidFill>
                  <a:schemeClr val="accent1"/>
                </a:solidFill>
              </a:rPr>
              <a:t>Manual de Procedimiento Certificación UNE EN 13816  de Calidad de Servicio</a:t>
            </a:r>
            <a:endParaRPr lang="es-EC" dirty="0">
              <a:solidFill>
                <a:schemeClr val="accent1"/>
              </a:solidFill>
            </a:endParaRPr>
          </a:p>
        </p:txBody>
      </p:sp>
      <p:pic>
        <p:nvPicPr>
          <p:cNvPr id="7" name="Imagen 6">
            <a:extLst>
              <a:ext uri="{FF2B5EF4-FFF2-40B4-BE49-F238E27FC236}">
                <a16:creationId xmlns:a16="http://schemas.microsoft.com/office/drawing/2014/main" id="{E1D6FE47-4969-440E-8B9A-139BA771C34D}"/>
              </a:ext>
            </a:extLst>
          </p:cNvPr>
          <p:cNvPicPr>
            <a:picLocks noChangeAspect="1"/>
          </p:cNvPicPr>
          <p:nvPr/>
        </p:nvPicPr>
        <p:blipFill>
          <a:blip r:embed="rId3"/>
          <a:stretch>
            <a:fillRect/>
          </a:stretch>
        </p:blipFill>
        <p:spPr>
          <a:xfrm>
            <a:off x="4024355" y="1170814"/>
            <a:ext cx="3125040" cy="4516374"/>
          </a:xfrm>
          <a:prstGeom prst="rect">
            <a:avLst/>
          </a:prstGeom>
        </p:spPr>
      </p:pic>
      <p:pic>
        <p:nvPicPr>
          <p:cNvPr id="9" name="Imagen 8">
            <a:extLst>
              <a:ext uri="{FF2B5EF4-FFF2-40B4-BE49-F238E27FC236}">
                <a16:creationId xmlns:a16="http://schemas.microsoft.com/office/drawing/2014/main" id="{AC9F39A3-85D9-4C5E-8A18-F8F41EDCE5C1}"/>
              </a:ext>
            </a:extLst>
          </p:cNvPr>
          <p:cNvPicPr>
            <a:picLocks noChangeAspect="1"/>
          </p:cNvPicPr>
          <p:nvPr/>
        </p:nvPicPr>
        <p:blipFill>
          <a:blip r:embed="rId4"/>
          <a:stretch>
            <a:fillRect/>
          </a:stretch>
        </p:blipFill>
        <p:spPr>
          <a:xfrm>
            <a:off x="7380032" y="1170812"/>
            <a:ext cx="3480808" cy="4704016"/>
          </a:xfrm>
          <a:prstGeom prst="rect">
            <a:avLst/>
          </a:prstGeom>
        </p:spPr>
      </p:pic>
    </p:spTree>
    <p:extLst>
      <p:ext uri="{BB962C8B-B14F-4D97-AF65-F5344CB8AC3E}">
        <p14:creationId xmlns:p14="http://schemas.microsoft.com/office/powerpoint/2010/main" val="4027235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1B1B2E9-650A-4951-8B17-ACE72F9C584D}"/>
              </a:ext>
            </a:extLst>
          </p:cNvPr>
          <p:cNvSpPr txBox="1"/>
          <p:nvPr/>
        </p:nvSpPr>
        <p:spPr>
          <a:xfrm>
            <a:off x="368046" y="157448"/>
            <a:ext cx="11619738" cy="923330"/>
          </a:xfrm>
          <a:prstGeom prst="rect">
            <a:avLst/>
          </a:prstGeom>
          <a:noFill/>
        </p:spPr>
        <p:txBody>
          <a:bodyPr wrap="square">
            <a:spAutoFit/>
          </a:bodyPr>
          <a:lstStyle/>
          <a:p>
            <a:r>
              <a:rPr lang="es-ES" b="1" i="1" dirty="0">
                <a:solidFill>
                  <a:schemeClr val="accent1"/>
                </a:solidFill>
              </a:rPr>
              <a:t>La Disposición Transitoria Octava, establece que la Secretaría de Movilidad, en el primer semestre del año 2021, ejecutará todas las fases del concurso público para la asignación de los grupos o paquetes de rutas, definidos en el Plan de Reestructuración de Rutas del Distrito Metropolitano de Quito. </a:t>
            </a:r>
            <a:endParaRPr lang="es-EC" b="1" i="1" dirty="0">
              <a:solidFill>
                <a:schemeClr val="accent1"/>
              </a:solidFill>
            </a:endParaRPr>
          </a:p>
        </p:txBody>
      </p:sp>
      <p:pic>
        <p:nvPicPr>
          <p:cNvPr id="6" name="Imagen 5">
            <a:extLst>
              <a:ext uri="{FF2B5EF4-FFF2-40B4-BE49-F238E27FC236}">
                <a16:creationId xmlns:a16="http://schemas.microsoft.com/office/drawing/2014/main" id="{9DB1DC3F-68A0-43FA-87B6-D2D5DC37AF37}"/>
              </a:ext>
            </a:extLst>
          </p:cNvPr>
          <p:cNvPicPr>
            <a:picLocks noChangeAspect="1"/>
          </p:cNvPicPr>
          <p:nvPr/>
        </p:nvPicPr>
        <p:blipFill>
          <a:blip r:embed="rId2"/>
          <a:stretch>
            <a:fillRect/>
          </a:stretch>
        </p:blipFill>
        <p:spPr>
          <a:xfrm>
            <a:off x="538857" y="1308668"/>
            <a:ext cx="5834511" cy="4790380"/>
          </a:xfrm>
          <a:prstGeom prst="rect">
            <a:avLst/>
          </a:prstGeom>
        </p:spPr>
      </p:pic>
      <p:pic>
        <p:nvPicPr>
          <p:cNvPr id="8" name="Imagen 7">
            <a:extLst>
              <a:ext uri="{FF2B5EF4-FFF2-40B4-BE49-F238E27FC236}">
                <a16:creationId xmlns:a16="http://schemas.microsoft.com/office/drawing/2014/main" id="{6904FF9B-3024-4957-B43E-14F3024AFCB5}"/>
              </a:ext>
            </a:extLst>
          </p:cNvPr>
          <p:cNvPicPr>
            <a:picLocks noChangeAspect="1"/>
          </p:cNvPicPr>
          <p:nvPr/>
        </p:nvPicPr>
        <p:blipFill>
          <a:blip r:embed="rId3"/>
          <a:stretch>
            <a:fillRect/>
          </a:stretch>
        </p:blipFill>
        <p:spPr>
          <a:xfrm>
            <a:off x="6473220" y="1308668"/>
            <a:ext cx="5406054" cy="5054527"/>
          </a:xfrm>
          <a:prstGeom prst="rect">
            <a:avLst/>
          </a:prstGeom>
        </p:spPr>
      </p:pic>
    </p:spTree>
    <p:extLst>
      <p:ext uri="{BB962C8B-B14F-4D97-AF65-F5344CB8AC3E}">
        <p14:creationId xmlns:p14="http://schemas.microsoft.com/office/powerpoint/2010/main" val="214990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4247BC2-8F0D-EC47-B9E9-69F73F9A4409}"/>
              </a:ext>
            </a:extLst>
          </p:cNvPr>
          <p:cNvSpPr txBox="1">
            <a:spLocks/>
          </p:cNvSpPr>
          <p:nvPr/>
        </p:nvSpPr>
        <p:spPr>
          <a:xfrm>
            <a:off x="603771" y="63506"/>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sp>
        <p:nvSpPr>
          <p:cNvPr id="5" name="Rectángulo 4">
            <a:extLst>
              <a:ext uri="{FF2B5EF4-FFF2-40B4-BE49-F238E27FC236}">
                <a16:creationId xmlns:a16="http://schemas.microsoft.com/office/drawing/2014/main" id="{5DFA2070-26A4-2E44-96C2-3D60D030BB2F}"/>
              </a:ext>
            </a:extLst>
          </p:cNvPr>
          <p:cNvSpPr/>
          <p:nvPr/>
        </p:nvSpPr>
        <p:spPr>
          <a:xfrm>
            <a:off x="803323" y="911592"/>
            <a:ext cx="3280065" cy="369332"/>
          </a:xfrm>
          <a:prstGeom prst="rect">
            <a:avLst/>
          </a:prstGeom>
        </p:spPr>
        <p:txBody>
          <a:bodyPr wrap="none">
            <a:spAutoFit/>
          </a:bodyPr>
          <a:lstStyle/>
          <a:p>
            <a:r>
              <a:rPr lang="es-EC" b="1" i="1" dirty="0"/>
              <a:t>Esquema de la red de TP actual</a:t>
            </a:r>
          </a:p>
        </p:txBody>
      </p:sp>
      <p:pic>
        <p:nvPicPr>
          <p:cNvPr id="7" name="Imagen 6" descr="Imagen que contiene texto, mapa&#10;&#10;Descripción generada automáticamente">
            <a:extLst>
              <a:ext uri="{FF2B5EF4-FFF2-40B4-BE49-F238E27FC236}">
                <a16:creationId xmlns:a16="http://schemas.microsoft.com/office/drawing/2014/main" id="{62A47A10-2566-EB40-80CD-3396D6BCBE42}"/>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bwMode="auto">
          <a:xfrm>
            <a:off x="803323" y="1738364"/>
            <a:ext cx="6820225" cy="4076809"/>
          </a:xfrm>
          <a:prstGeom prst="rect">
            <a:avLst/>
          </a:prstGeom>
          <a:ln>
            <a:noFill/>
          </a:ln>
          <a:extLst>
            <a:ext uri="{53640926-AAD7-44D8-BBD7-CCE9431645EC}">
              <a14:shadowObscured xmlns:a14="http://schemas.microsoft.com/office/drawing/2010/main"/>
            </a:ext>
          </a:extLst>
        </p:spPr>
      </p:pic>
      <p:sp>
        <p:nvSpPr>
          <p:cNvPr id="2" name="Rectángulo 1">
            <a:extLst>
              <a:ext uri="{FF2B5EF4-FFF2-40B4-BE49-F238E27FC236}">
                <a16:creationId xmlns:a16="http://schemas.microsoft.com/office/drawing/2014/main" id="{FE92AADB-AD64-2240-ACEB-775FFA47FD96}"/>
              </a:ext>
            </a:extLst>
          </p:cNvPr>
          <p:cNvSpPr/>
          <p:nvPr/>
        </p:nvSpPr>
        <p:spPr>
          <a:xfrm>
            <a:off x="7633837" y="1987878"/>
            <a:ext cx="4328436" cy="3293209"/>
          </a:xfrm>
          <a:prstGeom prst="rect">
            <a:avLst/>
          </a:prstGeom>
        </p:spPr>
        <p:txBody>
          <a:bodyPr wrap="square">
            <a:spAutoFit/>
          </a:bodyPr>
          <a:lstStyle/>
          <a:p>
            <a:pPr marL="285750" indent="-285750">
              <a:buFont typeface="Arial" panose="020B0604020202020204" pitchFamily="34" charset="0"/>
              <a:buChar char="•"/>
            </a:pPr>
            <a:r>
              <a:rPr lang="es-ES" sz="1600" dirty="0">
                <a:latin typeface="Arial" panose="020B0604020202020204" pitchFamily="34" charset="0"/>
                <a:ea typeface="Times New Roman" panose="02020603050405020304" pitchFamily="18" charset="0"/>
                <a:cs typeface="Times New Roman" panose="02020603050405020304" pitchFamily="18" charset="0"/>
              </a:rPr>
              <a:t>Alto grado de redundancia de rutas sobre las vías</a:t>
            </a:r>
          </a:p>
          <a:p>
            <a:pPr marL="285750" indent="-285750">
              <a:buFont typeface="Arial" panose="020B0604020202020204" pitchFamily="34" charset="0"/>
              <a:buChar char="•"/>
            </a:pPr>
            <a:r>
              <a:rPr lang="es-ES" sz="1600" dirty="0"/>
              <a:t>Congestión por saturación de las vías e inseguridad vial en la red vial principal</a:t>
            </a:r>
            <a:r>
              <a:rPr lang="es-EC" sz="1600" dirty="0"/>
              <a:t> </a:t>
            </a:r>
          </a:p>
          <a:p>
            <a:pPr marL="285750" indent="-285750">
              <a:buFont typeface="Arial" panose="020B0604020202020204" pitchFamily="34" charset="0"/>
              <a:buChar char="•"/>
            </a:pPr>
            <a:r>
              <a:rPr lang="es-ES" sz="1600" dirty="0"/>
              <a:t>No existe una red de servicios complementarios de transporte público</a:t>
            </a:r>
            <a:r>
              <a:rPr lang="es-EC" sz="1600" dirty="0"/>
              <a:t> </a:t>
            </a:r>
          </a:p>
          <a:p>
            <a:pPr marL="285750" indent="-285750">
              <a:buFont typeface="Arial" panose="020B0604020202020204" pitchFamily="34" charset="0"/>
              <a:buChar char="•"/>
            </a:pPr>
            <a:r>
              <a:rPr lang="es-ES" sz="1600" dirty="0"/>
              <a:t>Organización empresarial elemental de las operadoras</a:t>
            </a:r>
            <a:r>
              <a:rPr lang="es-EC" sz="1600" dirty="0"/>
              <a:t> </a:t>
            </a:r>
          </a:p>
          <a:p>
            <a:pPr marL="285750" indent="-285750">
              <a:buFont typeface="Arial" panose="020B0604020202020204" pitchFamily="34" charset="0"/>
              <a:buChar char="•"/>
            </a:pPr>
            <a:r>
              <a:rPr lang="es-ES" sz="1600" dirty="0"/>
              <a:t>Incumplimiento de horarios y frecuencias</a:t>
            </a:r>
            <a:r>
              <a:rPr lang="es-EC" sz="1600" dirty="0"/>
              <a:t> </a:t>
            </a:r>
          </a:p>
          <a:p>
            <a:pPr marL="285750" indent="-285750">
              <a:buFont typeface="Arial" panose="020B0604020202020204" pitchFamily="34" charset="0"/>
              <a:buChar char="•"/>
            </a:pPr>
            <a:r>
              <a:rPr lang="es-ES" sz="1600" dirty="0"/>
              <a:t>No se cumple el indicador mínimo de confort</a:t>
            </a:r>
            <a:r>
              <a:rPr lang="es-EC" sz="1600" dirty="0"/>
              <a:t> </a:t>
            </a:r>
          </a:p>
          <a:p>
            <a:pPr marL="285750" indent="-285750">
              <a:buFont typeface="Arial" panose="020B0604020202020204" pitchFamily="34" charset="0"/>
              <a:buChar char="•"/>
            </a:pPr>
            <a:r>
              <a:rPr lang="es-ES" sz="1600" dirty="0"/>
              <a:t>Déficit de capacidad de la oferta de los servicios de TP</a:t>
            </a:r>
            <a:r>
              <a:rPr lang="es-EC" sz="1600" dirty="0"/>
              <a:t> </a:t>
            </a:r>
          </a:p>
          <a:p>
            <a:pPr marL="285750" indent="-285750">
              <a:buFont typeface="Arial" panose="020B0604020202020204" pitchFamily="34" charset="0"/>
              <a:buChar char="•"/>
            </a:pPr>
            <a:r>
              <a:rPr lang="es-ES" sz="1600" dirty="0"/>
              <a:t>Oferta creciente de transporte informal</a:t>
            </a:r>
            <a:r>
              <a:rPr lang="es-EC" sz="1600" dirty="0"/>
              <a:t> </a:t>
            </a:r>
          </a:p>
        </p:txBody>
      </p:sp>
    </p:spTree>
    <p:extLst>
      <p:ext uri="{BB962C8B-B14F-4D97-AF65-F5344CB8AC3E}">
        <p14:creationId xmlns:p14="http://schemas.microsoft.com/office/powerpoint/2010/main" val="3205711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843C25B-7E00-1A40-9B02-F60F762810A5}"/>
              </a:ext>
            </a:extLst>
          </p:cNvPr>
          <p:cNvSpPr txBox="1">
            <a:spLocks/>
          </p:cNvSpPr>
          <p:nvPr/>
        </p:nvSpPr>
        <p:spPr>
          <a:xfrm>
            <a:off x="603771" y="63506"/>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sp>
        <p:nvSpPr>
          <p:cNvPr id="5" name="Rectángulo 4">
            <a:extLst>
              <a:ext uri="{FF2B5EF4-FFF2-40B4-BE49-F238E27FC236}">
                <a16:creationId xmlns:a16="http://schemas.microsoft.com/office/drawing/2014/main" id="{7DC6DFB5-07EE-D14E-8B57-07C3EFB2AA55}"/>
              </a:ext>
            </a:extLst>
          </p:cNvPr>
          <p:cNvSpPr/>
          <p:nvPr/>
        </p:nvSpPr>
        <p:spPr>
          <a:xfrm>
            <a:off x="603771" y="640929"/>
            <a:ext cx="2046394" cy="369332"/>
          </a:xfrm>
          <a:prstGeom prst="rect">
            <a:avLst/>
          </a:prstGeom>
          <a:solidFill>
            <a:schemeClr val="accent4">
              <a:lumMod val="40000"/>
              <a:lumOff val="60000"/>
            </a:schemeClr>
          </a:solidFill>
        </p:spPr>
        <p:txBody>
          <a:bodyPr wrap="none">
            <a:spAutoFit/>
          </a:bodyPr>
          <a:lstStyle/>
          <a:p>
            <a:r>
              <a:rPr lang="es-EC" b="1" i="1" dirty="0"/>
              <a:t>Modelo Conceptual</a:t>
            </a:r>
          </a:p>
        </p:txBody>
      </p:sp>
      <p:graphicFrame>
        <p:nvGraphicFramePr>
          <p:cNvPr id="6" name="Diagrama 5">
            <a:extLst>
              <a:ext uri="{FF2B5EF4-FFF2-40B4-BE49-F238E27FC236}">
                <a16:creationId xmlns:a16="http://schemas.microsoft.com/office/drawing/2014/main" id="{7B264F2C-9167-8E44-9149-08A418D3CDFD}"/>
              </a:ext>
            </a:extLst>
          </p:cNvPr>
          <p:cNvGraphicFramePr/>
          <p:nvPr/>
        </p:nvGraphicFramePr>
        <p:xfrm>
          <a:off x="1493153" y="109497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04443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1125677"/>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COMPONENTES</a:t>
            </a:r>
            <a:r>
              <a:rPr lang="es-ES" dirty="0">
                <a:latin typeface="AvenirNextLTPro-Regular"/>
              </a:rPr>
              <a:t> </a:t>
            </a:r>
            <a:r>
              <a:rPr lang="es-ES" dirty="0">
                <a:solidFill>
                  <a:schemeClr val="bg1"/>
                </a:solidFill>
                <a:latin typeface="AvenirNextLTPro-Regular"/>
              </a:rPr>
              <a:t>DE LA NUEVA RED</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sp>
        <p:nvSpPr>
          <p:cNvPr id="20" name="Rectángulo 19">
            <a:extLst>
              <a:ext uri="{FF2B5EF4-FFF2-40B4-BE49-F238E27FC236}">
                <a16:creationId xmlns:a16="http://schemas.microsoft.com/office/drawing/2014/main" id="{AD830244-F717-2044-90DC-326A3EE147F3}"/>
              </a:ext>
            </a:extLst>
          </p:cNvPr>
          <p:cNvSpPr/>
          <p:nvPr/>
        </p:nvSpPr>
        <p:spPr>
          <a:xfrm>
            <a:off x="603771" y="640929"/>
            <a:ext cx="2046394" cy="369332"/>
          </a:xfrm>
          <a:prstGeom prst="rect">
            <a:avLst/>
          </a:prstGeom>
          <a:solidFill>
            <a:schemeClr val="accent4">
              <a:lumMod val="40000"/>
              <a:lumOff val="60000"/>
            </a:schemeClr>
          </a:solidFill>
        </p:spPr>
        <p:txBody>
          <a:bodyPr wrap="none">
            <a:spAutoFit/>
          </a:bodyPr>
          <a:lstStyle/>
          <a:p>
            <a:r>
              <a:rPr lang="es-EC" b="1" i="1" dirty="0"/>
              <a:t>Modelo Conceptual</a:t>
            </a:r>
          </a:p>
        </p:txBody>
      </p:sp>
      <p:pic>
        <p:nvPicPr>
          <p:cNvPr id="22" name="Imagen 21" descr="Captura de pantalla de un celular con letras&#10;&#10;Descripción generada automáticamente">
            <a:extLst>
              <a:ext uri="{FF2B5EF4-FFF2-40B4-BE49-F238E27FC236}">
                <a16:creationId xmlns:a16="http://schemas.microsoft.com/office/drawing/2014/main" id="{DECAADBC-9479-D04B-A6AD-35B176A0DC59}"/>
              </a:ext>
            </a:extLst>
          </p:cNvPr>
          <p:cNvPicPr>
            <a:picLocks noChangeAspect="1"/>
          </p:cNvPicPr>
          <p:nvPr/>
        </p:nvPicPr>
        <p:blipFill>
          <a:blip r:embed="rId2" cstate="screen">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1423204" y="1579647"/>
            <a:ext cx="9355280" cy="4975200"/>
          </a:xfrm>
          <a:prstGeom prst="rect">
            <a:avLst/>
          </a:prstGeom>
          <a:ln>
            <a:solidFill>
              <a:schemeClr val="bg1">
                <a:lumMod val="75000"/>
              </a:schemeClr>
            </a:solidFill>
          </a:ln>
        </p:spPr>
      </p:pic>
    </p:spTree>
    <p:extLst>
      <p:ext uri="{BB962C8B-B14F-4D97-AF65-F5344CB8AC3E}">
        <p14:creationId xmlns:p14="http://schemas.microsoft.com/office/powerpoint/2010/main" val="105681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FFE8FFED-F67D-324A-858E-2E7EF997919B}"/>
              </a:ext>
            </a:extLst>
          </p:cNvPr>
          <p:cNvSpPr txBox="1">
            <a:spLocks/>
          </p:cNvSpPr>
          <p:nvPr/>
        </p:nvSpPr>
        <p:spPr>
          <a:xfrm>
            <a:off x="603771" y="146788"/>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sp>
        <p:nvSpPr>
          <p:cNvPr id="12" name="CuadroTexto 11">
            <a:extLst>
              <a:ext uri="{FF2B5EF4-FFF2-40B4-BE49-F238E27FC236}">
                <a16:creationId xmlns:a16="http://schemas.microsoft.com/office/drawing/2014/main" id="{C0AE78A0-2118-6046-8EE0-E19F45FE1D5F}"/>
              </a:ext>
            </a:extLst>
          </p:cNvPr>
          <p:cNvSpPr txBox="1"/>
          <p:nvPr/>
        </p:nvSpPr>
        <p:spPr>
          <a:xfrm>
            <a:off x="481850" y="675885"/>
            <a:ext cx="7724982" cy="45515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defTabSz="1555750">
              <a:lnSpc>
                <a:spcPct val="90000"/>
              </a:lnSpc>
              <a:spcBef>
                <a:spcPct val="0"/>
              </a:spcBef>
              <a:spcAft>
                <a:spcPct val="35000"/>
              </a:spcAft>
            </a:pPr>
            <a:r>
              <a:rPr lang="es-EC" b="1" dirty="0">
                <a:solidFill>
                  <a:schemeClr val="tx1"/>
                </a:solidFill>
                <a:latin typeface="AvenirNextLTPro-Regular"/>
              </a:rPr>
              <a:t>RESUMEN DEL COMPONENTE 1: DISEÑO DE LA REESTRUCTURACIÓN DE RUTAS</a:t>
            </a:r>
            <a:endParaRPr lang="es-MX" b="1" dirty="0">
              <a:solidFill>
                <a:schemeClr val="tx1"/>
              </a:solidFill>
              <a:latin typeface="AvenirNextLTPro-Regular"/>
            </a:endParaRPr>
          </a:p>
        </p:txBody>
      </p:sp>
      <p:pic>
        <p:nvPicPr>
          <p:cNvPr id="8" name="Imagen 7" descr="Tabla&#10;&#10;Descripción generada automáticamente">
            <a:extLst>
              <a:ext uri="{FF2B5EF4-FFF2-40B4-BE49-F238E27FC236}">
                <a16:creationId xmlns:a16="http://schemas.microsoft.com/office/drawing/2014/main" id="{FC84D7A0-0FFB-E646-9331-D2E76A53FBF7}"/>
              </a:ext>
            </a:extLst>
          </p:cNvPr>
          <p:cNvPicPr>
            <a:picLocks noChangeAspect="1"/>
          </p:cNvPicPr>
          <p:nvPr/>
        </p:nvPicPr>
        <p:blipFill>
          <a:blip r:embed="rId3"/>
          <a:stretch>
            <a:fillRect/>
          </a:stretch>
        </p:blipFill>
        <p:spPr>
          <a:xfrm>
            <a:off x="7513298" y="1577530"/>
            <a:ext cx="2837085" cy="1374557"/>
          </a:xfrm>
          <a:prstGeom prst="rect">
            <a:avLst/>
          </a:prstGeom>
        </p:spPr>
      </p:pic>
      <p:pic>
        <p:nvPicPr>
          <p:cNvPr id="11" name="Imagen 10" descr="Tabla&#10;&#10;Descripción generada automáticamente">
            <a:extLst>
              <a:ext uri="{FF2B5EF4-FFF2-40B4-BE49-F238E27FC236}">
                <a16:creationId xmlns:a16="http://schemas.microsoft.com/office/drawing/2014/main" id="{AE4A6ACD-74B5-9245-AF77-36C2145004E0}"/>
              </a:ext>
            </a:extLst>
          </p:cNvPr>
          <p:cNvPicPr>
            <a:picLocks noChangeAspect="1"/>
          </p:cNvPicPr>
          <p:nvPr/>
        </p:nvPicPr>
        <p:blipFill>
          <a:blip r:embed="rId4"/>
          <a:stretch>
            <a:fillRect/>
          </a:stretch>
        </p:blipFill>
        <p:spPr>
          <a:xfrm>
            <a:off x="1413153" y="1485063"/>
            <a:ext cx="3485581" cy="1081732"/>
          </a:xfrm>
          <a:prstGeom prst="rect">
            <a:avLst/>
          </a:prstGeom>
        </p:spPr>
      </p:pic>
      <p:pic>
        <p:nvPicPr>
          <p:cNvPr id="17" name="Imagen 16" descr="Tabla&#10;&#10;Descripción generada automáticamente">
            <a:extLst>
              <a:ext uri="{FF2B5EF4-FFF2-40B4-BE49-F238E27FC236}">
                <a16:creationId xmlns:a16="http://schemas.microsoft.com/office/drawing/2014/main" id="{9F834EAA-56DF-9B4D-91D3-139F506651FA}"/>
              </a:ext>
            </a:extLst>
          </p:cNvPr>
          <p:cNvPicPr>
            <a:picLocks noChangeAspect="1"/>
          </p:cNvPicPr>
          <p:nvPr/>
        </p:nvPicPr>
        <p:blipFill>
          <a:blip r:embed="rId5"/>
          <a:stretch>
            <a:fillRect/>
          </a:stretch>
        </p:blipFill>
        <p:spPr>
          <a:xfrm>
            <a:off x="603771" y="4480666"/>
            <a:ext cx="5104348" cy="1701449"/>
          </a:xfrm>
          <a:prstGeom prst="rect">
            <a:avLst/>
          </a:prstGeom>
        </p:spPr>
      </p:pic>
      <p:graphicFrame>
        <p:nvGraphicFramePr>
          <p:cNvPr id="20" name="Tabla 19">
            <a:extLst>
              <a:ext uri="{FF2B5EF4-FFF2-40B4-BE49-F238E27FC236}">
                <a16:creationId xmlns:a16="http://schemas.microsoft.com/office/drawing/2014/main" id="{B963E2D3-BC6C-7644-8B5D-8870495B6F29}"/>
              </a:ext>
            </a:extLst>
          </p:cNvPr>
          <p:cNvGraphicFramePr>
            <a:graphicFrameLocks noGrp="1"/>
          </p:cNvGraphicFramePr>
          <p:nvPr/>
        </p:nvGraphicFramePr>
        <p:xfrm>
          <a:off x="6888479" y="3253768"/>
          <a:ext cx="4517230" cy="2453795"/>
        </p:xfrm>
        <a:graphic>
          <a:graphicData uri="http://schemas.openxmlformats.org/drawingml/2006/table">
            <a:tbl>
              <a:tblPr firstRow="1" firstCol="1" bandRow="1"/>
              <a:tblGrid>
                <a:gridCol w="339634">
                  <a:extLst>
                    <a:ext uri="{9D8B030D-6E8A-4147-A177-3AD203B41FA5}">
                      <a16:colId xmlns:a16="http://schemas.microsoft.com/office/drawing/2014/main" val="129949569"/>
                    </a:ext>
                  </a:extLst>
                </a:gridCol>
                <a:gridCol w="1836969">
                  <a:extLst>
                    <a:ext uri="{9D8B030D-6E8A-4147-A177-3AD203B41FA5}">
                      <a16:colId xmlns:a16="http://schemas.microsoft.com/office/drawing/2014/main" val="2526971291"/>
                    </a:ext>
                  </a:extLst>
                </a:gridCol>
                <a:gridCol w="714121">
                  <a:extLst>
                    <a:ext uri="{9D8B030D-6E8A-4147-A177-3AD203B41FA5}">
                      <a16:colId xmlns:a16="http://schemas.microsoft.com/office/drawing/2014/main" val="3262536603"/>
                    </a:ext>
                  </a:extLst>
                </a:gridCol>
                <a:gridCol w="1626506">
                  <a:extLst>
                    <a:ext uri="{9D8B030D-6E8A-4147-A177-3AD203B41FA5}">
                      <a16:colId xmlns:a16="http://schemas.microsoft.com/office/drawing/2014/main" val="3416734457"/>
                    </a:ext>
                  </a:extLst>
                </a:gridCol>
              </a:tblGrid>
              <a:tr h="289682">
                <a:tc>
                  <a:txBody>
                    <a:bodyPr/>
                    <a:lstStyle/>
                    <a:p>
                      <a:pPr algn="ctr">
                        <a:spcAft>
                          <a:spcPts val="800"/>
                        </a:spcAft>
                      </a:pPr>
                      <a:r>
                        <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800"/>
                        </a:spcAft>
                      </a:pPr>
                      <a:r>
                        <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Tipo</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800"/>
                        </a:spcAft>
                      </a:pPr>
                      <a:r>
                        <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Cantidad</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a:spcAft>
                          <a:spcPts val="800"/>
                        </a:spcAft>
                      </a:pPr>
                      <a:r>
                        <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Tipo vehículo</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635234596"/>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Alimentadora  </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74</a:t>
                      </a:r>
                      <a:endParaRPr lang="es-EC"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5542901"/>
                  </a:ext>
                </a:extLst>
              </a:tr>
              <a:tr h="223809">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Alimentadora Semiexpres</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800"/>
                        </a:spcAft>
                      </a:pPr>
                      <a:r>
                        <a:rPr lang="es-ES" sz="1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5</a:t>
                      </a:r>
                      <a:endParaRPr lang="es-EC"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482712"/>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Diagonal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9</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05032496"/>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Longitudinal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8</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88823778"/>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Perimetral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Minibús</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81759625"/>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Transversal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 / Minibús</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8021418"/>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Subtroncales</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Articulado piso bajo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74800576"/>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Troncales</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17</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Articulado/ biarticulado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6772815"/>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9</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Intracantonal Combinada</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39</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Tipo</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73465839"/>
                  </a:ext>
                </a:extLst>
              </a:tr>
              <a:tr h="193576">
                <a:tc>
                  <a:txBody>
                    <a:bodyPr/>
                    <a:lstStyle/>
                    <a:p>
                      <a:pPr algn="ctr">
                        <a:spcAft>
                          <a:spcPts val="800"/>
                        </a:spcAft>
                      </a:pPr>
                      <a:r>
                        <a:rPr lang="es-ES" sz="9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spcAft>
                          <a:spcPts val="800"/>
                        </a:spcAft>
                      </a:pPr>
                      <a:r>
                        <a:rPr lang="es-ES" sz="1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Intracantonal Rural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43</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Minibús</a:t>
                      </a:r>
                      <a:endParaRPr lang="es-EC"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0448340"/>
                  </a:ext>
                </a:extLst>
              </a:tr>
              <a:tr h="196302">
                <a:tc>
                  <a:txBody>
                    <a:bodyPr/>
                    <a:lstStyle/>
                    <a:p>
                      <a:endParaRPr lang="es-EC" sz="1300">
                        <a:effectLst/>
                        <a:latin typeface="Calibri" panose="020F0502020204030204" pitchFamily="34" charset="0"/>
                        <a:cs typeface="Times New Roman" panose="02020603050405020304" pitchFamily="18" charset="0"/>
                      </a:endParaRPr>
                    </a:p>
                  </a:txBody>
                  <a:tcPr marL="47712" marR="47712"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a:spcAft>
                          <a:spcPts val="800"/>
                        </a:spcAft>
                      </a:pPr>
                      <a:r>
                        <a:rPr lang="es-ES" sz="11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a:t>
                      </a:r>
                      <a:endParaRPr lang="es-EC"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spcAft>
                          <a:spcPts val="800"/>
                        </a:spcAft>
                      </a:pPr>
                      <a:r>
                        <a:rPr lang="es-ES" sz="11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279</a:t>
                      </a:r>
                      <a:endParaRPr lang="es-EC"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s-EC" sz="1300" dirty="0">
                        <a:effectLst/>
                        <a:latin typeface="Calibri" panose="020F0502020204030204" pitchFamily="34" charset="0"/>
                        <a:cs typeface="Times New Roman" panose="02020603050405020304" pitchFamily="18" charset="0"/>
                      </a:endParaRPr>
                    </a:p>
                  </a:txBody>
                  <a:tcPr marL="47712" marR="47712"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706810187"/>
                  </a:ext>
                </a:extLst>
              </a:tr>
            </a:tbl>
          </a:graphicData>
        </a:graphic>
      </p:graphicFrame>
      <p:pic>
        <p:nvPicPr>
          <p:cNvPr id="3" name="Imagen 2" descr="Tabla&#10;&#10;Descripción generada automáticamente">
            <a:extLst>
              <a:ext uri="{FF2B5EF4-FFF2-40B4-BE49-F238E27FC236}">
                <a16:creationId xmlns:a16="http://schemas.microsoft.com/office/drawing/2014/main" id="{6DEB1A55-573B-8F42-9F61-78B133788EB9}"/>
              </a:ext>
            </a:extLst>
          </p:cNvPr>
          <p:cNvPicPr>
            <a:picLocks noChangeAspect="1"/>
          </p:cNvPicPr>
          <p:nvPr/>
        </p:nvPicPr>
        <p:blipFill>
          <a:blip r:embed="rId6"/>
          <a:stretch>
            <a:fillRect/>
          </a:stretch>
        </p:blipFill>
        <p:spPr>
          <a:xfrm>
            <a:off x="942445" y="2955846"/>
            <a:ext cx="4426995" cy="1183454"/>
          </a:xfrm>
          <a:prstGeom prst="rect">
            <a:avLst/>
          </a:prstGeom>
        </p:spPr>
      </p:pic>
    </p:spTree>
    <p:extLst>
      <p:ext uri="{BB962C8B-B14F-4D97-AF65-F5344CB8AC3E}">
        <p14:creationId xmlns:p14="http://schemas.microsoft.com/office/powerpoint/2010/main" val="137623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linds(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2A17F12-7EF4-6E4A-8424-F3A7368ABE0E}"/>
              </a:ext>
            </a:extLst>
          </p:cNvPr>
          <p:cNvSpPr txBox="1"/>
          <p:nvPr/>
        </p:nvSpPr>
        <p:spPr>
          <a:xfrm>
            <a:off x="9723829" y="449144"/>
            <a:ext cx="2111999" cy="995586"/>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s-MX" sz="2000" b="1" kern="1200" dirty="0"/>
          </a:p>
        </p:txBody>
      </p:sp>
      <p:pic>
        <p:nvPicPr>
          <p:cNvPr id="4" name="Imagen 3" descr="Imagen que contiene texto, mapa&#10;&#10;Descripción generada automáticamente">
            <a:extLst>
              <a:ext uri="{FF2B5EF4-FFF2-40B4-BE49-F238E27FC236}">
                <a16:creationId xmlns:a16="http://schemas.microsoft.com/office/drawing/2014/main" id="{07327332-4AB3-1B47-97BC-0DE38879D32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2032" y="6283"/>
            <a:ext cx="9704934" cy="6858000"/>
          </a:xfrm>
          <a:prstGeom prst="rect">
            <a:avLst/>
          </a:prstGeom>
        </p:spPr>
      </p:pic>
      <p:sp>
        <p:nvSpPr>
          <p:cNvPr id="9" name="Forma libre 8">
            <a:extLst>
              <a:ext uri="{FF2B5EF4-FFF2-40B4-BE49-F238E27FC236}">
                <a16:creationId xmlns:a16="http://schemas.microsoft.com/office/drawing/2014/main" id="{3ACE6E60-949A-E446-8219-D6D08969E94D}"/>
              </a:ext>
            </a:extLst>
          </p:cNvPr>
          <p:cNvSpPr/>
          <p:nvPr/>
        </p:nvSpPr>
        <p:spPr>
          <a:xfrm>
            <a:off x="10656339" y="3658156"/>
            <a:ext cx="535917" cy="75197"/>
          </a:xfrm>
          <a:custGeom>
            <a:avLst/>
            <a:gdLst>
              <a:gd name="connsiteX0" fmla="*/ 0 w 1222624"/>
              <a:gd name="connsiteY0" fmla="*/ 174660 h 174660"/>
              <a:gd name="connsiteX1" fmla="*/ 544530 w 1222624"/>
              <a:gd name="connsiteY1" fmla="*/ 113016 h 174660"/>
              <a:gd name="connsiteX2" fmla="*/ 986319 w 1222624"/>
              <a:gd name="connsiteY2" fmla="*/ 82193 h 174660"/>
              <a:gd name="connsiteX3" fmla="*/ 1222624 w 1222624"/>
              <a:gd name="connsiteY3" fmla="*/ 0 h 174660"/>
              <a:gd name="connsiteX4" fmla="*/ 1222624 w 1222624"/>
              <a:gd name="connsiteY4" fmla="*/ 0 h 174660"/>
              <a:gd name="connsiteX0" fmla="*/ 0 w 1222624"/>
              <a:gd name="connsiteY0" fmla="*/ 174660 h 174660"/>
              <a:gd name="connsiteX1" fmla="*/ 544530 w 1222624"/>
              <a:gd name="connsiteY1" fmla="*/ 113016 h 174660"/>
              <a:gd name="connsiteX2" fmla="*/ 965771 w 1222624"/>
              <a:gd name="connsiteY2" fmla="*/ 20548 h 174660"/>
              <a:gd name="connsiteX3" fmla="*/ 1222624 w 1222624"/>
              <a:gd name="connsiteY3" fmla="*/ 0 h 174660"/>
              <a:gd name="connsiteX4" fmla="*/ 1222624 w 1222624"/>
              <a:gd name="connsiteY4" fmla="*/ 0 h 174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2624" h="174660">
                <a:moveTo>
                  <a:pt x="0" y="174660"/>
                </a:moveTo>
                <a:cubicBezTo>
                  <a:pt x="181510" y="154112"/>
                  <a:pt x="383568" y="138701"/>
                  <a:pt x="544530" y="113016"/>
                </a:cubicBezTo>
                <a:cubicBezTo>
                  <a:pt x="705492" y="87331"/>
                  <a:pt x="852755" y="39384"/>
                  <a:pt x="965771" y="20548"/>
                </a:cubicBezTo>
                <a:cubicBezTo>
                  <a:pt x="1078787" y="1712"/>
                  <a:pt x="1179815" y="3425"/>
                  <a:pt x="1222624" y="0"/>
                </a:cubicBezTo>
                <a:lnTo>
                  <a:pt x="1222624" y="0"/>
                </a:lnTo>
              </a:path>
            </a:pathLst>
          </a:custGeom>
          <a:noFill/>
          <a:ln w="19050">
            <a:solidFill>
              <a:srgbClr val="CE6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CuadroTexto 7">
            <a:extLst>
              <a:ext uri="{FF2B5EF4-FFF2-40B4-BE49-F238E27FC236}">
                <a16:creationId xmlns:a16="http://schemas.microsoft.com/office/drawing/2014/main" id="{E8BCEF55-6953-4E3B-8699-0CBB17666ED5}"/>
              </a:ext>
            </a:extLst>
          </p:cNvPr>
          <p:cNvSpPr txBox="1"/>
          <p:nvPr/>
        </p:nvSpPr>
        <p:spPr>
          <a:xfrm>
            <a:off x="669243" y="823533"/>
            <a:ext cx="1473622" cy="390647"/>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r>
              <a:rPr lang="es-MX" sz="2000" b="1" kern="1200" dirty="0"/>
              <a:t>EJEMPLO 1</a:t>
            </a:r>
          </a:p>
        </p:txBody>
      </p:sp>
      <p:sp>
        <p:nvSpPr>
          <p:cNvPr id="5" name="Título 1">
            <a:extLst>
              <a:ext uri="{FF2B5EF4-FFF2-40B4-BE49-F238E27FC236}">
                <a16:creationId xmlns:a16="http://schemas.microsoft.com/office/drawing/2014/main" id="{D452BCE2-6929-2543-A155-46ED5426BA04}"/>
              </a:ext>
            </a:extLst>
          </p:cNvPr>
          <p:cNvSpPr txBox="1">
            <a:spLocks/>
          </p:cNvSpPr>
          <p:nvPr/>
        </p:nvSpPr>
        <p:spPr>
          <a:xfrm>
            <a:off x="590948" y="219585"/>
            <a:ext cx="4697679" cy="390647"/>
          </a:xfrm>
          <a:prstGeom prst="rect">
            <a:avLst/>
          </a:prstGeom>
          <a:solidFill>
            <a:schemeClr val="accent6">
              <a:lumMod val="40000"/>
              <a:lumOff val="60000"/>
            </a:schemeClr>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1800" b="1" dirty="0"/>
              <a:t>PLAN DE REESTRUCTURACIÓN DE RUTAS DE TP</a:t>
            </a:r>
            <a:endParaRPr lang="es-ES" sz="1800" b="1" dirty="0"/>
          </a:p>
        </p:txBody>
      </p:sp>
      <p:sp>
        <p:nvSpPr>
          <p:cNvPr id="10" name="CuadroTexto 9">
            <a:extLst>
              <a:ext uri="{FF2B5EF4-FFF2-40B4-BE49-F238E27FC236}">
                <a16:creationId xmlns:a16="http://schemas.microsoft.com/office/drawing/2014/main" id="{A86D6DFB-8A72-CF4F-895B-F7698F478993}"/>
              </a:ext>
            </a:extLst>
          </p:cNvPr>
          <p:cNvSpPr txBox="1"/>
          <p:nvPr/>
        </p:nvSpPr>
        <p:spPr>
          <a:xfrm>
            <a:off x="1809604" y="4627205"/>
            <a:ext cx="1924071" cy="738662"/>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525" lvl="1" defTabSz="457200" hangingPunct="0"/>
            <a:r>
              <a:rPr lang="es-EC" sz="1400" dirty="0"/>
              <a:t>Longitud 	 = 13,32 km</a:t>
            </a:r>
          </a:p>
          <a:p>
            <a:pPr marL="9525" lvl="1" defTabSz="457200" hangingPunct="0"/>
            <a:r>
              <a:rPr lang="es-EC" sz="1400" dirty="0"/>
              <a:t>Intervalo HP = 12 min</a:t>
            </a:r>
          </a:p>
          <a:p>
            <a:pPr marL="9525" lvl="1" defTabSz="457200" hangingPunct="0"/>
            <a:r>
              <a:rPr lang="es-EC" sz="1400" dirty="0"/>
              <a:t>Flota 		 = 12 buses</a:t>
            </a:r>
          </a:p>
        </p:txBody>
      </p:sp>
      <p:sp>
        <p:nvSpPr>
          <p:cNvPr id="11" name="CuadroTexto 10">
            <a:extLst>
              <a:ext uri="{FF2B5EF4-FFF2-40B4-BE49-F238E27FC236}">
                <a16:creationId xmlns:a16="http://schemas.microsoft.com/office/drawing/2014/main" id="{F00CB8FB-315C-5346-9C42-832C2CBF65E9}"/>
              </a:ext>
            </a:extLst>
          </p:cNvPr>
          <p:cNvSpPr txBox="1"/>
          <p:nvPr/>
        </p:nvSpPr>
        <p:spPr>
          <a:xfrm>
            <a:off x="7230896" y="1214180"/>
            <a:ext cx="1924071" cy="738662"/>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525" lvl="1" defTabSz="457200" hangingPunct="0"/>
            <a:r>
              <a:rPr lang="es-EC" sz="1400" dirty="0"/>
              <a:t>Longitud 	 = 4,32 km</a:t>
            </a:r>
          </a:p>
          <a:p>
            <a:pPr marL="9525" lvl="1" defTabSz="457200" hangingPunct="0"/>
            <a:r>
              <a:rPr lang="es-EC" sz="1400" dirty="0"/>
              <a:t>Intervalo HP = 6 min</a:t>
            </a:r>
          </a:p>
          <a:p>
            <a:pPr marL="9525" lvl="1" defTabSz="457200" hangingPunct="0"/>
            <a:r>
              <a:rPr lang="es-EC" sz="1400" dirty="0"/>
              <a:t>Flota 		 = 6 buses</a:t>
            </a:r>
          </a:p>
        </p:txBody>
      </p:sp>
      <p:sp>
        <p:nvSpPr>
          <p:cNvPr id="12" name="CuadroTexto 11">
            <a:extLst>
              <a:ext uri="{FF2B5EF4-FFF2-40B4-BE49-F238E27FC236}">
                <a16:creationId xmlns:a16="http://schemas.microsoft.com/office/drawing/2014/main" id="{551144F6-ACFC-144D-930D-13B537F22BBF}"/>
              </a:ext>
            </a:extLst>
          </p:cNvPr>
          <p:cNvSpPr txBox="1"/>
          <p:nvPr/>
        </p:nvSpPr>
        <p:spPr>
          <a:xfrm>
            <a:off x="9000226" y="5365867"/>
            <a:ext cx="1924071" cy="738662"/>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9525" lvl="1" defTabSz="457200" hangingPunct="0"/>
            <a:r>
              <a:rPr lang="es-EC" sz="1400" dirty="0"/>
              <a:t>Longitud 	 = 6,61 km</a:t>
            </a:r>
          </a:p>
          <a:p>
            <a:pPr marL="9525" lvl="1" defTabSz="457200" hangingPunct="0"/>
            <a:r>
              <a:rPr lang="es-EC" sz="1400" dirty="0"/>
              <a:t>Intervalo HP = 6 min</a:t>
            </a:r>
          </a:p>
          <a:p>
            <a:pPr marL="9525" lvl="1" defTabSz="457200" hangingPunct="0"/>
            <a:r>
              <a:rPr lang="es-EC" sz="1400" dirty="0"/>
              <a:t>Flota 		 = 9 buses</a:t>
            </a:r>
          </a:p>
        </p:txBody>
      </p:sp>
    </p:spTree>
    <p:extLst>
      <p:ext uri="{BB962C8B-B14F-4D97-AF65-F5344CB8AC3E}">
        <p14:creationId xmlns:p14="http://schemas.microsoft.com/office/powerpoint/2010/main" val="21997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594E5CDA-7941-4823-BF0A-A1FFBADB1879}"/>
              </a:ext>
            </a:extLst>
          </p:cNvPr>
          <p:cNvSpPr txBox="1">
            <a:spLocks/>
          </p:cNvSpPr>
          <p:nvPr/>
        </p:nvSpPr>
        <p:spPr>
          <a:xfrm>
            <a:off x="1517515" y="1911759"/>
            <a:ext cx="9095362" cy="584775"/>
          </a:xfrm>
          <a:prstGeom prst="rect">
            <a:avLst/>
          </a:prstGeom>
        </p:spPr>
        <p:txBody>
          <a:bodyPr wrap="square">
            <a:spAutoFit/>
          </a:bodyPr>
          <a:lstStyle>
            <a:defPPr>
              <a:defRPr lang="es-EC"/>
            </a:defPPr>
            <a:lvl1pPr algn="ctr">
              <a:defRPr sz="3200">
                <a:ln w="0"/>
                <a:solidFill>
                  <a:schemeClr val="accent1"/>
                </a:solidFill>
                <a:effectLst>
                  <a:outerShdw blurRad="50800" dist="38100" dir="2700000" algn="tl" rotWithShape="0">
                    <a:prstClr val="black">
                      <a:alpha val="40000"/>
                    </a:prstClr>
                  </a:outerShdw>
                </a:effectLst>
              </a:defRPr>
            </a:lvl1pPr>
          </a:lstStyle>
          <a:p>
            <a:r>
              <a:rPr lang="es-ES" dirty="0"/>
              <a:t>SOCIALIZACION RUTAS Y FRECUENCIAS</a:t>
            </a:r>
            <a:endParaRPr lang="es-EC" dirty="0"/>
          </a:p>
        </p:txBody>
      </p:sp>
      <p:pic>
        <p:nvPicPr>
          <p:cNvPr id="5" name="Imagen 4">
            <a:extLst>
              <a:ext uri="{FF2B5EF4-FFF2-40B4-BE49-F238E27FC236}">
                <a16:creationId xmlns:a16="http://schemas.microsoft.com/office/drawing/2014/main" id="{FF87F550-461E-4DAD-8FE8-DDE69A3B4C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39458" y="507786"/>
            <a:ext cx="1913083" cy="1013770"/>
          </a:xfrm>
          <a:prstGeom prst="rect">
            <a:avLst/>
          </a:prstGeom>
        </p:spPr>
      </p:pic>
      <p:pic>
        <p:nvPicPr>
          <p:cNvPr id="6" name="Imagen 5">
            <a:extLst>
              <a:ext uri="{FF2B5EF4-FFF2-40B4-BE49-F238E27FC236}">
                <a16:creationId xmlns:a16="http://schemas.microsoft.com/office/drawing/2014/main" id="{3E136F4A-DED4-4332-A6D9-6C649945582D}"/>
              </a:ext>
            </a:extLst>
          </p:cNvPr>
          <p:cNvPicPr>
            <a:picLocks noChangeAspect="1"/>
          </p:cNvPicPr>
          <p:nvPr/>
        </p:nvPicPr>
        <p:blipFill>
          <a:blip r:embed="rId3"/>
          <a:stretch>
            <a:fillRect/>
          </a:stretch>
        </p:blipFill>
        <p:spPr>
          <a:xfrm>
            <a:off x="593285" y="2496534"/>
            <a:ext cx="5048250" cy="4219575"/>
          </a:xfrm>
          <a:prstGeom prst="rect">
            <a:avLst/>
          </a:prstGeom>
        </p:spPr>
      </p:pic>
      <p:pic>
        <p:nvPicPr>
          <p:cNvPr id="8" name="Imagen 7">
            <a:extLst>
              <a:ext uri="{FF2B5EF4-FFF2-40B4-BE49-F238E27FC236}">
                <a16:creationId xmlns:a16="http://schemas.microsoft.com/office/drawing/2014/main" id="{E0ADA7A4-89F8-4F9E-A60E-9B3D10258481}"/>
              </a:ext>
            </a:extLst>
          </p:cNvPr>
          <p:cNvPicPr>
            <a:picLocks noChangeAspect="1"/>
          </p:cNvPicPr>
          <p:nvPr/>
        </p:nvPicPr>
        <p:blipFill>
          <a:blip r:embed="rId4"/>
          <a:stretch>
            <a:fillRect/>
          </a:stretch>
        </p:blipFill>
        <p:spPr>
          <a:xfrm>
            <a:off x="5910497" y="2967314"/>
            <a:ext cx="5875689" cy="3062618"/>
          </a:xfrm>
          <a:prstGeom prst="rect">
            <a:avLst/>
          </a:prstGeom>
        </p:spPr>
      </p:pic>
    </p:spTree>
    <p:extLst>
      <p:ext uri="{BB962C8B-B14F-4D97-AF65-F5344CB8AC3E}">
        <p14:creationId xmlns:p14="http://schemas.microsoft.com/office/powerpoint/2010/main" val="216269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SECTORES VISITADOS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5" name="Imagen 4"/>
          <p:cNvPicPr>
            <a:picLocks noChangeAspect="1"/>
          </p:cNvPicPr>
          <p:nvPr/>
        </p:nvPicPr>
        <p:blipFill>
          <a:blip r:embed="rId2"/>
          <a:stretch>
            <a:fillRect/>
          </a:stretch>
        </p:blipFill>
        <p:spPr>
          <a:xfrm>
            <a:off x="603771" y="1599542"/>
            <a:ext cx="10813092" cy="4422885"/>
          </a:xfrm>
          <a:prstGeom prst="rect">
            <a:avLst/>
          </a:prstGeom>
        </p:spPr>
      </p:pic>
    </p:spTree>
    <p:extLst>
      <p:ext uri="{BB962C8B-B14F-4D97-AF65-F5344CB8AC3E}">
        <p14:creationId xmlns:p14="http://schemas.microsoft.com/office/powerpoint/2010/main" val="3521088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SECTORES VISITADOS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35" name="Imagen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71" y="1615120"/>
            <a:ext cx="4480000" cy="2520000"/>
          </a:xfrm>
          <a:prstGeom prst="rect">
            <a:avLst/>
          </a:prstGeom>
        </p:spPr>
      </p:pic>
      <p:pic>
        <p:nvPicPr>
          <p:cNvPr id="36" name="Imagen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558" y="1615120"/>
            <a:ext cx="4480000" cy="2520000"/>
          </a:xfrm>
          <a:prstGeom prst="rect">
            <a:avLst/>
          </a:prstGeom>
        </p:spPr>
      </p:pic>
      <p:pic>
        <p:nvPicPr>
          <p:cNvPr id="37" name="Imagen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71" y="4289591"/>
            <a:ext cx="4480000" cy="2520000"/>
          </a:xfrm>
          <a:prstGeom prst="rect">
            <a:avLst/>
          </a:prstGeom>
        </p:spPr>
      </p:pic>
      <p:pic>
        <p:nvPicPr>
          <p:cNvPr id="38" name="Imagen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558" y="4289591"/>
            <a:ext cx="4480000" cy="2520000"/>
          </a:xfrm>
          <a:prstGeom prst="rect">
            <a:avLst/>
          </a:prstGeom>
        </p:spPr>
      </p:pic>
      <p:pic>
        <p:nvPicPr>
          <p:cNvPr id="39" name="Imagen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71" y="1615120"/>
            <a:ext cx="4480000" cy="2520000"/>
          </a:xfrm>
          <a:prstGeom prst="rect">
            <a:avLst/>
          </a:prstGeom>
        </p:spPr>
      </p:pic>
    </p:spTree>
    <p:extLst>
      <p:ext uri="{BB962C8B-B14F-4D97-AF65-F5344CB8AC3E}">
        <p14:creationId xmlns:p14="http://schemas.microsoft.com/office/powerpoint/2010/main" val="1433984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4AFA73F5-E151-4D6F-9628-5E56088AF4BC}"/>
              </a:ext>
            </a:extLst>
          </p:cNvPr>
          <p:cNvSpPr txBox="1">
            <a:spLocks/>
          </p:cNvSpPr>
          <p:nvPr/>
        </p:nvSpPr>
        <p:spPr>
          <a:xfrm>
            <a:off x="207264" y="638148"/>
            <a:ext cx="5888736" cy="558170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800" dirty="0"/>
              <a:t>Principales modificaciones:</a:t>
            </a:r>
          </a:p>
          <a:p>
            <a:pPr marL="457200" indent="-457200" algn="just">
              <a:buFont typeface="+mj-lt"/>
              <a:buAutoNum type="arabicPeriod"/>
            </a:pPr>
            <a:r>
              <a:rPr lang="es-EC" sz="1800" b="1" dirty="0"/>
              <a:t>CALIDAD DEL SERVICIO: </a:t>
            </a:r>
            <a:r>
              <a:rPr lang="es-EC" sz="1800" dirty="0"/>
              <a:t>Incorporación de índices de calidad del servicio más eficientes y sencillos de controlar por parte de la Autoridad, los cuales se hallan determinados por el manual de indicadores de calidad de servicio.</a:t>
            </a:r>
          </a:p>
          <a:p>
            <a:pPr marL="457200" indent="-457200" algn="just">
              <a:buFont typeface="+mj-lt"/>
              <a:buAutoNum type="arabicPeriod"/>
            </a:pPr>
            <a:r>
              <a:rPr lang="es-EC" sz="1800" b="1" dirty="0"/>
              <a:t>PLAZO:</a:t>
            </a:r>
            <a:r>
              <a:rPr lang="es-EC" sz="1800" dirty="0"/>
              <a:t> Modificación del plazo contractual, en virtud de la futura suscripción de nuevos contratos de operación, tal como lo determina la Ordenanza del SITP.</a:t>
            </a:r>
          </a:p>
          <a:p>
            <a:pPr marL="457200" indent="-457200" algn="just">
              <a:buFont typeface="+mj-lt"/>
              <a:buAutoNum type="arabicPeriod"/>
            </a:pPr>
            <a:r>
              <a:rPr lang="es-EC" sz="1800" b="1" dirty="0"/>
              <a:t>TARIFA:</a:t>
            </a:r>
            <a:r>
              <a:rPr lang="es-EC" sz="1800" dirty="0"/>
              <a:t> Actualización de la tarifa, con base en el cumplimiento de los índices de calidad del servicio determinados en el anexo de la Adenda. </a:t>
            </a:r>
          </a:p>
          <a:p>
            <a:pPr marL="457200" indent="-457200" algn="just">
              <a:buFont typeface="+mj-lt"/>
              <a:buAutoNum type="arabicPeriod"/>
            </a:pPr>
            <a:r>
              <a:rPr lang="es-EC" sz="1800" b="1" dirty="0"/>
              <a:t>TERMINACIÓN: </a:t>
            </a:r>
            <a:r>
              <a:rPr lang="es-EC" sz="1800" dirty="0"/>
              <a:t>Con el fin de poder suscribir los nuevos contratos de operación, es necesario que la autoridad pueda terminar unilateralmente el contrato vigente, una vez que se culmine con el proceso de asignación de rutas y frecuencias. </a:t>
            </a:r>
          </a:p>
          <a:p>
            <a:pPr algn="just"/>
            <a:endParaRPr lang="es-EC" sz="1800" dirty="0"/>
          </a:p>
          <a:p>
            <a:pPr algn="just"/>
            <a:endParaRPr lang="es-EC" sz="1800" dirty="0"/>
          </a:p>
        </p:txBody>
      </p:sp>
      <p:pic>
        <p:nvPicPr>
          <p:cNvPr id="4" name="Imagen 3">
            <a:extLst>
              <a:ext uri="{FF2B5EF4-FFF2-40B4-BE49-F238E27FC236}">
                <a16:creationId xmlns:a16="http://schemas.microsoft.com/office/drawing/2014/main" id="{5AD267DD-8F0F-4517-93B6-29F27DF64F72}"/>
              </a:ext>
            </a:extLst>
          </p:cNvPr>
          <p:cNvPicPr>
            <a:picLocks noChangeAspect="1"/>
          </p:cNvPicPr>
          <p:nvPr/>
        </p:nvPicPr>
        <p:blipFill>
          <a:blip r:embed="rId2"/>
          <a:stretch>
            <a:fillRect/>
          </a:stretch>
        </p:blipFill>
        <p:spPr>
          <a:xfrm>
            <a:off x="6769091" y="1078810"/>
            <a:ext cx="4880365" cy="3478133"/>
          </a:xfrm>
          <a:prstGeom prst="rect">
            <a:avLst/>
          </a:prstGeom>
        </p:spPr>
      </p:pic>
      <p:sp>
        <p:nvSpPr>
          <p:cNvPr id="5" name="CuadroTexto 4">
            <a:extLst>
              <a:ext uri="{FF2B5EF4-FFF2-40B4-BE49-F238E27FC236}">
                <a16:creationId xmlns:a16="http://schemas.microsoft.com/office/drawing/2014/main" id="{3122C50A-1F80-466B-AE55-C4E294CF58B0}"/>
              </a:ext>
            </a:extLst>
          </p:cNvPr>
          <p:cNvSpPr txBox="1"/>
          <p:nvPr/>
        </p:nvSpPr>
        <p:spPr>
          <a:xfrm>
            <a:off x="312885" y="49360"/>
            <a:ext cx="11336571" cy="369332"/>
          </a:xfrm>
          <a:prstGeom prst="rect">
            <a:avLst/>
          </a:prstGeom>
          <a:noFill/>
        </p:spPr>
        <p:txBody>
          <a:bodyPr wrap="square">
            <a:spAutoFit/>
          </a:bodyPr>
          <a:lstStyle/>
          <a:p>
            <a:r>
              <a:rPr lang="es-ES" b="1" i="1" dirty="0">
                <a:solidFill>
                  <a:schemeClr val="accent1"/>
                </a:solidFill>
              </a:rPr>
              <a:t>Informe Adendas  </a:t>
            </a:r>
            <a:endParaRPr lang="es-EC" b="1" i="1" dirty="0">
              <a:solidFill>
                <a:schemeClr val="accent1"/>
              </a:solidFill>
            </a:endParaRPr>
          </a:p>
        </p:txBody>
      </p:sp>
      <p:pic>
        <p:nvPicPr>
          <p:cNvPr id="6" name="Imagen 5">
            <a:extLst>
              <a:ext uri="{FF2B5EF4-FFF2-40B4-BE49-F238E27FC236}">
                <a16:creationId xmlns:a16="http://schemas.microsoft.com/office/drawing/2014/main" id="{9AF9D939-26A9-5741-97DA-78C40E9FF3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845" y="5510444"/>
            <a:ext cx="2367349" cy="822134"/>
          </a:xfrm>
          <a:prstGeom prst="rect">
            <a:avLst/>
          </a:prstGeom>
        </p:spPr>
      </p:pic>
    </p:spTree>
    <p:extLst>
      <p:ext uri="{BB962C8B-B14F-4D97-AF65-F5344CB8AC3E}">
        <p14:creationId xmlns:p14="http://schemas.microsoft.com/office/powerpoint/2010/main" val="1313928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SECTORES VISITADOS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71" y="1615096"/>
            <a:ext cx="4480000" cy="2520000"/>
          </a:xfrm>
          <a:prstGeom prst="rect">
            <a:avLst/>
          </a:prstGeom>
        </p:spPr>
      </p:pic>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558" y="1604753"/>
            <a:ext cx="4480000" cy="2520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813" y="4289591"/>
            <a:ext cx="4480000" cy="2520000"/>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558" y="4224445"/>
            <a:ext cx="4480000" cy="252000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71" y="4289591"/>
            <a:ext cx="4480000" cy="2520000"/>
          </a:xfrm>
          <a:prstGeom prst="rect">
            <a:avLst/>
          </a:prstGeom>
        </p:spPr>
      </p:pic>
    </p:spTree>
    <p:extLst>
      <p:ext uri="{BB962C8B-B14F-4D97-AF65-F5344CB8AC3E}">
        <p14:creationId xmlns:p14="http://schemas.microsoft.com/office/powerpoint/2010/main" val="25676759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SECTORES VISITADOS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35" name="Imagen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771" y="1615120"/>
            <a:ext cx="4480000" cy="2520000"/>
          </a:xfrm>
          <a:prstGeom prst="rect">
            <a:avLst/>
          </a:prstGeom>
        </p:spPr>
      </p:pic>
      <p:pic>
        <p:nvPicPr>
          <p:cNvPr id="36" name="Imagen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558" y="1615120"/>
            <a:ext cx="4480000" cy="2520000"/>
          </a:xfrm>
          <a:prstGeom prst="rect">
            <a:avLst/>
          </a:prstGeom>
        </p:spPr>
      </p:pic>
      <p:pic>
        <p:nvPicPr>
          <p:cNvPr id="37" name="Imagen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771" y="4289591"/>
            <a:ext cx="4480000" cy="2520000"/>
          </a:xfrm>
          <a:prstGeom prst="rect">
            <a:avLst/>
          </a:prstGeom>
        </p:spPr>
      </p:pic>
      <p:pic>
        <p:nvPicPr>
          <p:cNvPr id="38" name="Imagen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5558" y="4289591"/>
            <a:ext cx="4480000" cy="2520000"/>
          </a:xfrm>
          <a:prstGeom prst="rect">
            <a:avLst/>
          </a:prstGeom>
        </p:spPr>
      </p:pic>
      <p:pic>
        <p:nvPicPr>
          <p:cNvPr id="5" name="Imagen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71" y="4289591"/>
            <a:ext cx="4480000" cy="2520000"/>
          </a:xfrm>
          <a:prstGeom prst="rect">
            <a:avLst/>
          </a:prstGeom>
        </p:spPr>
      </p:pic>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5558" y="4289591"/>
            <a:ext cx="4480000" cy="2520000"/>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5558" y="1615120"/>
            <a:ext cx="4480000" cy="2520000"/>
          </a:xfrm>
          <a:prstGeom prst="rect">
            <a:avLst/>
          </a:prstGeom>
        </p:spPr>
      </p:pic>
      <p:pic>
        <p:nvPicPr>
          <p:cNvPr id="15" name="Imagen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771" y="1615120"/>
            <a:ext cx="4480000" cy="2520000"/>
          </a:xfrm>
          <a:prstGeom prst="rect">
            <a:avLst/>
          </a:prstGeom>
        </p:spPr>
      </p:pic>
    </p:spTree>
    <p:extLst>
      <p:ext uri="{BB962C8B-B14F-4D97-AF65-F5344CB8AC3E}">
        <p14:creationId xmlns:p14="http://schemas.microsoft.com/office/powerpoint/2010/main" val="192968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5989534"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SOCIALIZACIÓN A OPERADORAS DE TRANSPORTE</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3" name="Imagen 2"/>
          <p:cNvPicPr>
            <a:picLocks noChangeAspect="1"/>
          </p:cNvPicPr>
          <p:nvPr/>
        </p:nvPicPr>
        <p:blipFill>
          <a:blip r:embed="rId2"/>
          <a:stretch>
            <a:fillRect/>
          </a:stretch>
        </p:blipFill>
        <p:spPr>
          <a:xfrm>
            <a:off x="603770" y="1518487"/>
            <a:ext cx="4916227" cy="4670416"/>
          </a:xfrm>
          <a:prstGeom prst="rect">
            <a:avLst/>
          </a:prstGeom>
        </p:spPr>
      </p:pic>
      <p:pic>
        <p:nvPicPr>
          <p:cNvPr id="8" name="Imagen 7"/>
          <p:cNvPicPr>
            <a:picLocks noChangeAspect="1"/>
          </p:cNvPicPr>
          <p:nvPr/>
        </p:nvPicPr>
        <p:blipFill rotWithShape="1">
          <a:blip r:embed="rId3"/>
          <a:srcRect t="5277"/>
          <a:stretch/>
        </p:blipFill>
        <p:spPr>
          <a:xfrm>
            <a:off x="5519997" y="1518487"/>
            <a:ext cx="4299284" cy="4874357"/>
          </a:xfrm>
          <a:prstGeom prst="rect">
            <a:avLst/>
          </a:prstGeom>
        </p:spPr>
      </p:pic>
    </p:spTree>
    <p:extLst>
      <p:ext uri="{BB962C8B-B14F-4D97-AF65-F5344CB8AC3E}">
        <p14:creationId xmlns:p14="http://schemas.microsoft.com/office/powerpoint/2010/main" val="3869914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5989534"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SOCIALIZACIÓN A OPERADORAS DE TRANSPORTE</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pic>
        <p:nvPicPr>
          <p:cNvPr id="9" name="Imagen 8"/>
          <p:cNvPicPr>
            <a:picLocks noChangeAspect="1"/>
          </p:cNvPicPr>
          <p:nvPr/>
        </p:nvPicPr>
        <p:blipFill rotWithShape="1">
          <a:blip r:embed="rId2"/>
          <a:srcRect t="1618"/>
          <a:stretch/>
        </p:blipFill>
        <p:spPr>
          <a:xfrm>
            <a:off x="603771" y="1572125"/>
            <a:ext cx="4916226" cy="3260849"/>
          </a:xfrm>
          <a:prstGeom prst="rect">
            <a:avLst/>
          </a:prstGeom>
        </p:spPr>
      </p:pic>
    </p:spTree>
    <p:extLst>
      <p:ext uri="{BB962C8B-B14F-4D97-AF65-F5344CB8AC3E}">
        <p14:creationId xmlns:p14="http://schemas.microsoft.com/office/powerpoint/2010/main" val="1920365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CONCLUSIONES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graphicFrame>
        <p:nvGraphicFramePr>
          <p:cNvPr id="24" name="Gráfico 23"/>
          <p:cNvGraphicFramePr>
            <a:graphicFrameLocks/>
          </p:cNvGraphicFramePr>
          <p:nvPr/>
        </p:nvGraphicFramePr>
        <p:xfrm>
          <a:off x="603771" y="1480362"/>
          <a:ext cx="9900678" cy="51434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3516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039822" y="6188903"/>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CONCLUSIONES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graphicFrame>
        <p:nvGraphicFramePr>
          <p:cNvPr id="7" name="Gráfico 6"/>
          <p:cNvGraphicFramePr>
            <a:graphicFrameLocks/>
          </p:cNvGraphicFramePr>
          <p:nvPr/>
        </p:nvGraphicFramePr>
        <p:xfrm>
          <a:off x="603771" y="1844565"/>
          <a:ext cx="5187429" cy="45335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p:cNvGraphicFramePr>
            <a:graphicFrameLocks/>
          </p:cNvGraphicFramePr>
          <p:nvPr/>
        </p:nvGraphicFramePr>
        <p:xfrm>
          <a:off x="6405036" y="1844565"/>
          <a:ext cx="5187429" cy="45341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18957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859629" y="5242972"/>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CONCLUSIONES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graphicFrame>
        <p:nvGraphicFramePr>
          <p:cNvPr id="7" name="Gráfico 6"/>
          <p:cNvGraphicFramePr>
            <a:graphicFrameLocks/>
          </p:cNvGraphicFramePr>
          <p:nvPr/>
        </p:nvGraphicFramePr>
        <p:xfrm>
          <a:off x="603770" y="1513490"/>
          <a:ext cx="10242906" cy="48873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947016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1CBFE72B-BB9D-426D-B640-9AB3704F0FF8}"/>
              </a:ext>
            </a:extLst>
          </p:cNvPr>
          <p:cNvSpPr/>
          <p:nvPr/>
        </p:nvSpPr>
        <p:spPr>
          <a:xfrm>
            <a:off x="7859629" y="5242972"/>
            <a:ext cx="2857804" cy="62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a:extLst>
              <a:ext uri="{FF2B5EF4-FFF2-40B4-BE49-F238E27FC236}">
                <a16:creationId xmlns:a16="http://schemas.microsoft.com/office/drawing/2014/main" id="{9756A6CD-D1FF-A44F-884A-847C7352F23C}"/>
              </a:ext>
            </a:extLst>
          </p:cNvPr>
          <p:cNvSpPr/>
          <p:nvPr/>
        </p:nvSpPr>
        <p:spPr>
          <a:xfrm>
            <a:off x="603771" y="652705"/>
            <a:ext cx="3445388" cy="369332"/>
          </a:xfrm>
          <a:prstGeom prst="rect">
            <a:avLst/>
          </a:prstGeom>
          <a:solidFill>
            <a:srgbClr val="4472C4">
              <a:hueOff val="0"/>
              <a:satOff val="0"/>
              <a:lumOff val="0"/>
              <a:alphaOff val="0"/>
            </a:srgbClr>
          </a:solidFill>
          <a:ln w="12700" cap="flat" cmpd="sng" algn="ctr">
            <a:solidFill>
              <a:prstClr val="white">
                <a:hueOff val="0"/>
                <a:satOff val="0"/>
                <a:lumOff val="0"/>
                <a:alphaOff val="0"/>
              </a:prstClr>
            </a:solidFill>
            <a:prstDash val="solid"/>
            <a:miter lim="800000"/>
          </a:ln>
          <a:effectLst/>
        </p:spPr>
        <p:txBody>
          <a:bodyPr spcFirstLastPara="0" vert="horz" wrap="square" lIns="11430" tIns="11430" rIns="11430" bIns="11430" numCol="1" spcCol="1270" anchor="ctr" anchorCtr="0">
            <a:noAutofit/>
          </a:bodyPr>
          <a:lstStyle/>
          <a:p>
            <a:pPr marL="11113" algn="ctr"/>
            <a:r>
              <a:rPr lang="es-ES" dirty="0">
                <a:solidFill>
                  <a:schemeClr val="bg1"/>
                </a:solidFill>
                <a:latin typeface="AvenirNextLTPro-Regular"/>
              </a:rPr>
              <a:t>CONCLUSIONES</a:t>
            </a:r>
          </a:p>
        </p:txBody>
      </p:sp>
      <p:sp>
        <p:nvSpPr>
          <p:cNvPr id="19" name="Título 1">
            <a:extLst>
              <a:ext uri="{FF2B5EF4-FFF2-40B4-BE49-F238E27FC236}">
                <a16:creationId xmlns:a16="http://schemas.microsoft.com/office/drawing/2014/main" id="{335AA9F3-BD0D-C34B-92AF-F7531C9B74A5}"/>
              </a:ext>
            </a:extLst>
          </p:cNvPr>
          <p:cNvSpPr txBox="1">
            <a:spLocks/>
          </p:cNvSpPr>
          <p:nvPr/>
        </p:nvSpPr>
        <p:spPr>
          <a:xfrm>
            <a:off x="603771" y="63735"/>
            <a:ext cx="4697679" cy="390647"/>
          </a:xfrm>
          <a:prstGeom prst="rect">
            <a:avLst/>
          </a:prstGeom>
          <a:solidFill>
            <a:schemeClr val="bg1">
              <a:lumMod val="8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graphicFrame>
        <p:nvGraphicFramePr>
          <p:cNvPr id="9" name="Gráfico 8"/>
          <p:cNvGraphicFramePr>
            <a:graphicFrameLocks/>
          </p:cNvGraphicFramePr>
          <p:nvPr/>
        </p:nvGraphicFramePr>
        <p:xfrm>
          <a:off x="603771" y="1511894"/>
          <a:ext cx="9900678" cy="5111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98738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40DF17B-C92D-4E34-9293-C3701243DC65}"/>
              </a:ext>
            </a:extLst>
          </p:cNvPr>
          <p:cNvSpPr txBox="1"/>
          <p:nvPr/>
        </p:nvSpPr>
        <p:spPr>
          <a:xfrm>
            <a:off x="294894" y="91440"/>
            <a:ext cx="11317986" cy="1200329"/>
          </a:xfrm>
          <a:prstGeom prst="rect">
            <a:avLst/>
          </a:prstGeom>
          <a:noFill/>
        </p:spPr>
        <p:txBody>
          <a:bodyPr wrap="square">
            <a:spAutoFit/>
          </a:bodyPr>
          <a:lstStyle/>
          <a:p>
            <a:r>
              <a:rPr lang="es-ES" b="1" i="1" dirty="0">
                <a:solidFill>
                  <a:schemeClr val="accent1"/>
                </a:solidFill>
              </a:rPr>
              <a:t>La Disposición Transitoria Novena. - La Secretaría de Movilidad, en el plazo de hasta 6 meses, contado a partir de la sanción de la presente ordenanza, articulará las gestiones necesarias con los distintos subsistemas, tendientes a la constitución del Fideicomiso Global y de los Fideicomisos Individuales dispuestos en la Sección II del Capítulo Innumerado De la Integración de los Subsistemas del Sistema Metropolitano de Transporte Público de Pasajeros.</a:t>
            </a:r>
            <a:endParaRPr lang="es-EC" b="1" i="1" dirty="0">
              <a:solidFill>
                <a:schemeClr val="accent1"/>
              </a:solidFill>
            </a:endParaRPr>
          </a:p>
        </p:txBody>
      </p:sp>
      <p:sp>
        <p:nvSpPr>
          <p:cNvPr id="5" name="CuadroTexto 4">
            <a:extLst>
              <a:ext uri="{FF2B5EF4-FFF2-40B4-BE49-F238E27FC236}">
                <a16:creationId xmlns:a16="http://schemas.microsoft.com/office/drawing/2014/main" id="{7904FEFD-1FA5-4A6C-A3A0-D55201826636}"/>
              </a:ext>
            </a:extLst>
          </p:cNvPr>
          <p:cNvSpPr txBox="1"/>
          <p:nvPr/>
        </p:nvSpPr>
        <p:spPr>
          <a:xfrm>
            <a:off x="294894" y="1474649"/>
            <a:ext cx="11484864" cy="923330"/>
          </a:xfrm>
          <a:prstGeom prst="rect">
            <a:avLst/>
          </a:prstGeom>
          <a:noFill/>
        </p:spPr>
        <p:txBody>
          <a:bodyPr wrap="square">
            <a:spAutoFit/>
          </a:bodyPr>
          <a:lstStyle/>
          <a:p>
            <a:r>
              <a:rPr lang="es-ES" dirty="0"/>
              <a:t>Al respecto  se informa que tanto el Fideicomiso Global como los Fideicomisos Individuales han sido estructurados mediante Consultoría auspiciada por los Multilaterales, de los cuales se ha recibido las diferentes observaciones, para socialización previa y envió al Ministerio de Finanzas.</a:t>
            </a:r>
          </a:p>
        </p:txBody>
      </p:sp>
      <p:pic>
        <p:nvPicPr>
          <p:cNvPr id="7" name="Imagen 6">
            <a:extLst>
              <a:ext uri="{FF2B5EF4-FFF2-40B4-BE49-F238E27FC236}">
                <a16:creationId xmlns:a16="http://schemas.microsoft.com/office/drawing/2014/main" id="{52BF6062-FA20-4438-8948-0899A5A3C414}"/>
              </a:ext>
            </a:extLst>
          </p:cNvPr>
          <p:cNvPicPr>
            <a:picLocks noChangeAspect="1"/>
          </p:cNvPicPr>
          <p:nvPr/>
        </p:nvPicPr>
        <p:blipFill>
          <a:blip r:embed="rId2"/>
          <a:stretch>
            <a:fillRect/>
          </a:stretch>
        </p:blipFill>
        <p:spPr>
          <a:xfrm>
            <a:off x="412242" y="2580860"/>
            <a:ext cx="3762629" cy="4046947"/>
          </a:xfrm>
          <a:prstGeom prst="rect">
            <a:avLst/>
          </a:prstGeom>
        </p:spPr>
      </p:pic>
      <p:pic>
        <p:nvPicPr>
          <p:cNvPr id="9" name="Imagen 8">
            <a:extLst>
              <a:ext uri="{FF2B5EF4-FFF2-40B4-BE49-F238E27FC236}">
                <a16:creationId xmlns:a16="http://schemas.microsoft.com/office/drawing/2014/main" id="{74208758-581B-40F6-A303-6BE6FA2A1042}"/>
              </a:ext>
            </a:extLst>
          </p:cNvPr>
          <p:cNvPicPr>
            <a:picLocks noChangeAspect="1"/>
          </p:cNvPicPr>
          <p:nvPr/>
        </p:nvPicPr>
        <p:blipFill>
          <a:blip r:embed="rId3"/>
          <a:stretch>
            <a:fillRect/>
          </a:stretch>
        </p:blipFill>
        <p:spPr>
          <a:xfrm>
            <a:off x="4284414" y="2580859"/>
            <a:ext cx="3338945" cy="4046947"/>
          </a:xfrm>
          <a:prstGeom prst="rect">
            <a:avLst/>
          </a:prstGeom>
        </p:spPr>
      </p:pic>
      <p:pic>
        <p:nvPicPr>
          <p:cNvPr id="11" name="Imagen 10">
            <a:extLst>
              <a:ext uri="{FF2B5EF4-FFF2-40B4-BE49-F238E27FC236}">
                <a16:creationId xmlns:a16="http://schemas.microsoft.com/office/drawing/2014/main" id="{71BBD10B-B809-46A0-AA2C-340C0D0B6D6B}"/>
              </a:ext>
            </a:extLst>
          </p:cNvPr>
          <p:cNvPicPr>
            <a:picLocks noChangeAspect="1"/>
          </p:cNvPicPr>
          <p:nvPr/>
        </p:nvPicPr>
        <p:blipFill>
          <a:blip r:embed="rId4"/>
          <a:stretch>
            <a:fillRect/>
          </a:stretch>
        </p:blipFill>
        <p:spPr>
          <a:xfrm>
            <a:off x="7784462" y="2453029"/>
            <a:ext cx="4112643" cy="2266401"/>
          </a:xfrm>
          <a:prstGeom prst="rect">
            <a:avLst/>
          </a:prstGeom>
        </p:spPr>
      </p:pic>
      <p:pic>
        <p:nvPicPr>
          <p:cNvPr id="13" name="Imagen 12">
            <a:extLst>
              <a:ext uri="{FF2B5EF4-FFF2-40B4-BE49-F238E27FC236}">
                <a16:creationId xmlns:a16="http://schemas.microsoft.com/office/drawing/2014/main" id="{18CB3171-9749-4454-B425-B06DAE366F1C}"/>
              </a:ext>
            </a:extLst>
          </p:cNvPr>
          <p:cNvPicPr>
            <a:picLocks noChangeAspect="1"/>
          </p:cNvPicPr>
          <p:nvPr/>
        </p:nvPicPr>
        <p:blipFill>
          <a:blip r:embed="rId5"/>
          <a:stretch>
            <a:fillRect/>
          </a:stretch>
        </p:blipFill>
        <p:spPr>
          <a:xfrm>
            <a:off x="7784461" y="4774480"/>
            <a:ext cx="4112643" cy="1853327"/>
          </a:xfrm>
          <a:prstGeom prst="rect">
            <a:avLst/>
          </a:prstGeom>
        </p:spPr>
      </p:pic>
    </p:spTree>
    <p:extLst>
      <p:ext uri="{BB962C8B-B14F-4D97-AF65-F5344CB8AC3E}">
        <p14:creationId xmlns:p14="http://schemas.microsoft.com/office/powerpoint/2010/main" val="1571838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D853070-D6CF-4829-B658-B2E565DF5D14}"/>
              </a:ext>
            </a:extLst>
          </p:cNvPr>
          <p:cNvSpPr txBox="1"/>
          <p:nvPr/>
        </p:nvSpPr>
        <p:spPr>
          <a:xfrm>
            <a:off x="185166" y="235726"/>
            <a:ext cx="11839194" cy="1200329"/>
          </a:xfrm>
          <a:prstGeom prst="rect">
            <a:avLst/>
          </a:prstGeom>
          <a:noFill/>
        </p:spPr>
        <p:txBody>
          <a:bodyPr wrap="square">
            <a:spAutoFit/>
          </a:bodyPr>
          <a:lstStyle/>
          <a:p>
            <a:pPr algn="just"/>
            <a:r>
              <a:rPr lang="es-ES" b="1" i="1" dirty="0">
                <a:solidFill>
                  <a:schemeClr val="accent1"/>
                </a:solidFill>
              </a:rPr>
              <a:t>La Disposición Transitoria Décima, establece que el Administrador del Sistema, en el término de 30 días, contado a partir de la sanción de la ordenanza, propondrá al Concejo Metropolitano los mecanismos tendientes a garantizar la sustentabilidad y continuidad de la integración de los subsistemas del Sistema Metropolitano de Transporte Público de Pasajeros. </a:t>
            </a:r>
            <a:endParaRPr lang="es-EC" b="1" i="1" dirty="0">
              <a:solidFill>
                <a:schemeClr val="accent1"/>
              </a:solidFill>
            </a:endParaRPr>
          </a:p>
        </p:txBody>
      </p:sp>
      <p:sp>
        <p:nvSpPr>
          <p:cNvPr id="6" name="CuadroTexto 5">
            <a:extLst>
              <a:ext uri="{FF2B5EF4-FFF2-40B4-BE49-F238E27FC236}">
                <a16:creationId xmlns:a16="http://schemas.microsoft.com/office/drawing/2014/main" id="{90B6EE2D-F18C-42F7-87F9-39E35F768281}"/>
              </a:ext>
            </a:extLst>
          </p:cNvPr>
          <p:cNvSpPr txBox="1"/>
          <p:nvPr/>
        </p:nvSpPr>
        <p:spPr>
          <a:xfrm>
            <a:off x="322326" y="1436055"/>
            <a:ext cx="11391138" cy="923330"/>
          </a:xfrm>
          <a:prstGeom prst="rect">
            <a:avLst/>
          </a:prstGeom>
          <a:noFill/>
        </p:spPr>
        <p:txBody>
          <a:bodyPr wrap="square">
            <a:spAutoFit/>
          </a:bodyPr>
          <a:lstStyle/>
          <a:p>
            <a:pPr algn="just"/>
            <a:r>
              <a:rPr lang="es-ES" dirty="0"/>
              <a:t>Se han realizado reuniones técnicas con las diferentes empresas que conforman el eje de la movilidad, a fin de incluir dentro de los proyectos que se están proponiendo un porcentaje para el fondo de movilidad. Se remitió dicho informe al Concejo Metropolitano:</a:t>
            </a:r>
            <a:endParaRPr lang="es-EC" dirty="0"/>
          </a:p>
        </p:txBody>
      </p:sp>
      <p:pic>
        <p:nvPicPr>
          <p:cNvPr id="12" name="Imagen 11">
            <a:extLst>
              <a:ext uri="{FF2B5EF4-FFF2-40B4-BE49-F238E27FC236}">
                <a16:creationId xmlns:a16="http://schemas.microsoft.com/office/drawing/2014/main" id="{0E661200-6B9A-4C1D-9074-D963973D3714}"/>
              </a:ext>
            </a:extLst>
          </p:cNvPr>
          <p:cNvPicPr>
            <a:picLocks noChangeAspect="1"/>
          </p:cNvPicPr>
          <p:nvPr/>
        </p:nvPicPr>
        <p:blipFill>
          <a:blip r:embed="rId2"/>
          <a:stretch>
            <a:fillRect/>
          </a:stretch>
        </p:blipFill>
        <p:spPr>
          <a:xfrm>
            <a:off x="583061" y="2608052"/>
            <a:ext cx="3349875" cy="3781128"/>
          </a:xfrm>
          <a:prstGeom prst="rect">
            <a:avLst/>
          </a:prstGeom>
        </p:spPr>
      </p:pic>
      <p:pic>
        <p:nvPicPr>
          <p:cNvPr id="14" name="Imagen 13">
            <a:extLst>
              <a:ext uri="{FF2B5EF4-FFF2-40B4-BE49-F238E27FC236}">
                <a16:creationId xmlns:a16="http://schemas.microsoft.com/office/drawing/2014/main" id="{78980133-AF19-4BB2-99A1-D0C2142927F9}"/>
              </a:ext>
            </a:extLst>
          </p:cNvPr>
          <p:cNvPicPr>
            <a:picLocks noChangeAspect="1"/>
          </p:cNvPicPr>
          <p:nvPr/>
        </p:nvPicPr>
        <p:blipFill>
          <a:blip r:embed="rId3"/>
          <a:stretch>
            <a:fillRect/>
          </a:stretch>
        </p:blipFill>
        <p:spPr>
          <a:xfrm>
            <a:off x="4431030" y="2636384"/>
            <a:ext cx="6896100" cy="3924300"/>
          </a:xfrm>
          <a:prstGeom prst="rect">
            <a:avLst/>
          </a:prstGeom>
        </p:spPr>
      </p:pic>
    </p:spTree>
    <p:extLst>
      <p:ext uri="{BB962C8B-B14F-4D97-AF65-F5344CB8AC3E}">
        <p14:creationId xmlns:p14="http://schemas.microsoft.com/office/powerpoint/2010/main" val="3105725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CB1536D-6175-462B-A295-B3002C93B082}"/>
              </a:ext>
            </a:extLst>
          </p:cNvPr>
          <p:cNvPicPr>
            <a:picLocks noChangeAspect="1"/>
          </p:cNvPicPr>
          <p:nvPr/>
        </p:nvPicPr>
        <p:blipFill>
          <a:blip r:embed="rId2"/>
          <a:stretch>
            <a:fillRect/>
          </a:stretch>
        </p:blipFill>
        <p:spPr>
          <a:xfrm>
            <a:off x="146304" y="379476"/>
            <a:ext cx="11740896" cy="6099048"/>
          </a:xfrm>
          <a:prstGeom prst="rect">
            <a:avLst/>
          </a:prstGeom>
        </p:spPr>
      </p:pic>
      <p:sp>
        <p:nvSpPr>
          <p:cNvPr id="5" name="CuadroTexto 4">
            <a:extLst>
              <a:ext uri="{FF2B5EF4-FFF2-40B4-BE49-F238E27FC236}">
                <a16:creationId xmlns:a16="http://schemas.microsoft.com/office/drawing/2014/main" id="{524F9F25-3890-4418-8F18-06DA3B99D7C4}"/>
              </a:ext>
            </a:extLst>
          </p:cNvPr>
          <p:cNvSpPr txBox="1"/>
          <p:nvPr/>
        </p:nvSpPr>
        <p:spPr>
          <a:xfrm>
            <a:off x="146304" y="77140"/>
            <a:ext cx="11336571" cy="369332"/>
          </a:xfrm>
          <a:prstGeom prst="rect">
            <a:avLst/>
          </a:prstGeom>
          <a:noFill/>
        </p:spPr>
        <p:txBody>
          <a:bodyPr wrap="square">
            <a:spAutoFit/>
          </a:bodyPr>
          <a:lstStyle/>
          <a:p>
            <a:r>
              <a:rPr lang="es-ES" b="1" i="1" dirty="0">
                <a:solidFill>
                  <a:schemeClr val="accent1"/>
                </a:solidFill>
              </a:rPr>
              <a:t>Informe Adendas- Operadoras Próximas Estado cumplimiento</a:t>
            </a:r>
            <a:endParaRPr lang="es-EC" b="1" i="1" dirty="0">
              <a:solidFill>
                <a:schemeClr val="accent1"/>
              </a:solidFill>
            </a:endParaRPr>
          </a:p>
        </p:txBody>
      </p:sp>
    </p:spTree>
    <p:extLst>
      <p:ext uri="{BB962C8B-B14F-4D97-AF65-F5344CB8AC3E}">
        <p14:creationId xmlns:p14="http://schemas.microsoft.com/office/powerpoint/2010/main" val="1064154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D80517-5759-4CE1-A489-8E6EB682FD74}"/>
              </a:ext>
            </a:extLst>
          </p:cNvPr>
          <p:cNvPicPr>
            <a:picLocks noChangeAspect="1"/>
          </p:cNvPicPr>
          <p:nvPr/>
        </p:nvPicPr>
        <p:blipFill>
          <a:blip r:embed="rId2"/>
          <a:stretch>
            <a:fillRect/>
          </a:stretch>
        </p:blipFill>
        <p:spPr>
          <a:xfrm>
            <a:off x="496443" y="657415"/>
            <a:ext cx="5870937" cy="5194745"/>
          </a:xfrm>
          <a:prstGeom prst="rect">
            <a:avLst/>
          </a:prstGeom>
        </p:spPr>
      </p:pic>
      <p:pic>
        <p:nvPicPr>
          <p:cNvPr id="6" name="Imagen 5">
            <a:extLst>
              <a:ext uri="{FF2B5EF4-FFF2-40B4-BE49-F238E27FC236}">
                <a16:creationId xmlns:a16="http://schemas.microsoft.com/office/drawing/2014/main" id="{75BAB9D7-B6D4-4D07-8E50-1A1013958928}"/>
              </a:ext>
            </a:extLst>
          </p:cNvPr>
          <p:cNvPicPr>
            <a:picLocks noChangeAspect="1"/>
          </p:cNvPicPr>
          <p:nvPr/>
        </p:nvPicPr>
        <p:blipFill>
          <a:blip r:embed="rId3"/>
          <a:stretch>
            <a:fillRect/>
          </a:stretch>
        </p:blipFill>
        <p:spPr>
          <a:xfrm>
            <a:off x="6596443" y="657414"/>
            <a:ext cx="5345621" cy="5350193"/>
          </a:xfrm>
          <a:prstGeom prst="rect">
            <a:avLst/>
          </a:prstGeom>
        </p:spPr>
      </p:pic>
    </p:spTree>
    <p:extLst>
      <p:ext uri="{BB962C8B-B14F-4D97-AF65-F5344CB8AC3E}">
        <p14:creationId xmlns:p14="http://schemas.microsoft.com/office/powerpoint/2010/main" val="841252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497A751-0907-4A19-A9CA-68EA5C3E31DF}"/>
              </a:ext>
            </a:extLst>
          </p:cNvPr>
          <p:cNvSpPr txBox="1"/>
          <p:nvPr/>
        </p:nvSpPr>
        <p:spPr>
          <a:xfrm>
            <a:off x="176022" y="137821"/>
            <a:ext cx="11811762" cy="1200329"/>
          </a:xfrm>
          <a:prstGeom prst="rect">
            <a:avLst/>
          </a:prstGeom>
          <a:noFill/>
        </p:spPr>
        <p:txBody>
          <a:bodyPr wrap="square">
            <a:spAutoFit/>
          </a:bodyPr>
          <a:lstStyle/>
          <a:p>
            <a:r>
              <a:rPr lang="es-ES" b="1" i="1" dirty="0">
                <a:solidFill>
                  <a:schemeClr val="accent1"/>
                </a:solidFill>
              </a:rPr>
              <a:t>La Disposición Transitoria Décima Segunda, establece que la Secretaría de Movilidad cumplirá todas las gestiones tendientes a que, en el término de 30 días, contado partir de la sanción de la ordenanza, se inicie el procedimiento parlamentario correspondiente al proyecto normativo tendiente a regular la electro movilidad en el Distrito Metropolitano de Quito.</a:t>
            </a:r>
            <a:endParaRPr lang="es-EC" b="1" i="1" dirty="0">
              <a:solidFill>
                <a:schemeClr val="accent1"/>
              </a:solidFill>
            </a:endParaRPr>
          </a:p>
        </p:txBody>
      </p:sp>
      <p:sp>
        <p:nvSpPr>
          <p:cNvPr id="9" name="CuadroTexto 8">
            <a:extLst>
              <a:ext uri="{FF2B5EF4-FFF2-40B4-BE49-F238E27FC236}">
                <a16:creationId xmlns:a16="http://schemas.microsoft.com/office/drawing/2014/main" id="{60397D3A-F3E3-46A7-925A-C1AF504D9A3E}"/>
              </a:ext>
            </a:extLst>
          </p:cNvPr>
          <p:cNvSpPr txBox="1"/>
          <p:nvPr/>
        </p:nvSpPr>
        <p:spPr>
          <a:xfrm>
            <a:off x="356065" y="1534149"/>
            <a:ext cx="11391138" cy="646331"/>
          </a:xfrm>
          <a:prstGeom prst="rect">
            <a:avLst/>
          </a:prstGeom>
          <a:noFill/>
        </p:spPr>
        <p:txBody>
          <a:bodyPr wrap="square">
            <a:spAutoFit/>
          </a:bodyPr>
          <a:lstStyle/>
          <a:p>
            <a:r>
              <a:rPr lang="es-ES" dirty="0"/>
              <a:t>Se presento a Comisión de Movilidad la que dispuso se realicen mesas de trabajo de acuerdo a cronograma enviado por la presidencia de la comisión que detallamos a  continuación:</a:t>
            </a:r>
            <a:endParaRPr lang="es-EC" dirty="0"/>
          </a:p>
        </p:txBody>
      </p:sp>
      <p:pic>
        <p:nvPicPr>
          <p:cNvPr id="11" name="Imagen 10">
            <a:extLst>
              <a:ext uri="{FF2B5EF4-FFF2-40B4-BE49-F238E27FC236}">
                <a16:creationId xmlns:a16="http://schemas.microsoft.com/office/drawing/2014/main" id="{9487B8AE-FAD0-4E3A-9EA8-24FE50AAADB4}"/>
              </a:ext>
            </a:extLst>
          </p:cNvPr>
          <p:cNvPicPr>
            <a:picLocks noChangeAspect="1"/>
          </p:cNvPicPr>
          <p:nvPr/>
        </p:nvPicPr>
        <p:blipFill>
          <a:blip r:embed="rId2"/>
          <a:stretch>
            <a:fillRect/>
          </a:stretch>
        </p:blipFill>
        <p:spPr>
          <a:xfrm>
            <a:off x="416602" y="2376480"/>
            <a:ext cx="11330601" cy="2105039"/>
          </a:xfrm>
          <a:prstGeom prst="rect">
            <a:avLst/>
          </a:prstGeom>
        </p:spPr>
      </p:pic>
    </p:spTree>
    <p:extLst>
      <p:ext uri="{BB962C8B-B14F-4D97-AF65-F5344CB8AC3E}">
        <p14:creationId xmlns:p14="http://schemas.microsoft.com/office/powerpoint/2010/main" val="25741497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9612CD1-0A62-48E5-8BC2-0C8DD8BD9590}"/>
              </a:ext>
            </a:extLst>
          </p:cNvPr>
          <p:cNvPicPr>
            <a:picLocks noChangeAspect="1"/>
          </p:cNvPicPr>
          <p:nvPr/>
        </p:nvPicPr>
        <p:blipFill>
          <a:blip r:embed="rId2"/>
          <a:stretch>
            <a:fillRect/>
          </a:stretch>
        </p:blipFill>
        <p:spPr>
          <a:xfrm>
            <a:off x="235839" y="795036"/>
            <a:ext cx="6208250" cy="3603228"/>
          </a:xfrm>
          <a:prstGeom prst="rect">
            <a:avLst/>
          </a:prstGeom>
        </p:spPr>
      </p:pic>
      <p:pic>
        <p:nvPicPr>
          <p:cNvPr id="4" name="Imagen 3">
            <a:extLst>
              <a:ext uri="{FF2B5EF4-FFF2-40B4-BE49-F238E27FC236}">
                <a16:creationId xmlns:a16="http://schemas.microsoft.com/office/drawing/2014/main" id="{9FCF53C4-A1BD-47D9-A52C-A44E88192C19}"/>
              </a:ext>
            </a:extLst>
          </p:cNvPr>
          <p:cNvPicPr>
            <a:picLocks noChangeAspect="1"/>
          </p:cNvPicPr>
          <p:nvPr/>
        </p:nvPicPr>
        <p:blipFill>
          <a:blip r:embed="rId3"/>
          <a:stretch>
            <a:fillRect/>
          </a:stretch>
        </p:blipFill>
        <p:spPr>
          <a:xfrm>
            <a:off x="6717792" y="795036"/>
            <a:ext cx="5238369" cy="3429492"/>
          </a:xfrm>
          <a:prstGeom prst="rect">
            <a:avLst/>
          </a:prstGeom>
        </p:spPr>
      </p:pic>
      <p:sp>
        <p:nvSpPr>
          <p:cNvPr id="5" name="CuadroTexto 4">
            <a:extLst>
              <a:ext uri="{FF2B5EF4-FFF2-40B4-BE49-F238E27FC236}">
                <a16:creationId xmlns:a16="http://schemas.microsoft.com/office/drawing/2014/main" id="{BE2935EC-EC5F-4175-9BCF-73311252C125}"/>
              </a:ext>
            </a:extLst>
          </p:cNvPr>
          <p:cNvSpPr txBox="1"/>
          <p:nvPr/>
        </p:nvSpPr>
        <p:spPr>
          <a:xfrm>
            <a:off x="473583" y="5072688"/>
            <a:ext cx="11391138" cy="646331"/>
          </a:xfrm>
          <a:prstGeom prst="rect">
            <a:avLst/>
          </a:prstGeom>
          <a:noFill/>
        </p:spPr>
        <p:txBody>
          <a:bodyPr wrap="square">
            <a:spAutoFit/>
          </a:bodyPr>
          <a:lstStyle/>
          <a:p>
            <a:r>
              <a:rPr lang="es-ES" dirty="0"/>
              <a:t>Dando así cumplimiento al procedimiento requerido previo envió al Concejo Metropolitano, por parte de la Comisión de Movilidad</a:t>
            </a:r>
            <a:endParaRPr lang="es-EC" dirty="0"/>
          </a:p>
        </p:txBody>
      </p:sp>
    </p:spTree>
    <p:extLst>
      <p:ext uri="{BB962C8B-B14F-4D97-AF65-F5344CB8AC3E}">
        <p14:creationId xmlns:p14="http://schemas.microsoft.com/office/powerpoint/2010/main" val="3785846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9D922BE-0A7A-A44B-929B-2331F4386990}"/>
              </a:ext>
            </a:extLst>
          </p:cNvPr>
          <p:cNvPicPr>
            <a:picLocks noChangeAspect="1"/>
          </p:cNvPicPr>
          <p:nvPr/>
        </p:nvPicPr>
        <p:blipFill>
          <a:blip r:embed="rId3"/>
          <a:stretch>
            <a:fillRect/>
          </a:stretch>
        </p:blipFill>
        <p:spPr>
          <a:xfrm>
            <a:off x="0" y="64640"/>
            <a:ext cx="12192000" cy="6728719"/>
          </a:xfrm>
          <a:prstGeom prst="rect">
            <a:avLst/>
          </a:prstGeom>
        </p:spPr>
      </p:pic>
      <p:sp>
        <p:nvSpPr>
          <p:cNvPr id="5" name="1 Título">
            <a:extLst>
              <a:ext uri="{FF2B5EF4-FFF2-40B4-BE49-F238E27FC236}">
                <a16:creationId xmlns:a16="http://schemas.microsoft.com/office/drawing/2014/main" id="{E68927A8-DB8F-B347-8734-AFE4F9BB5153}"/>
              </a:ext>
            </a:extLst>
          </p:cNvPr>
          <p:cNvSpPr txBox="1">
            <a:spLocks/>
          </p:cNvSpPr>
          <p:nvPr/>
        </p:nvSpPr>
        <p:spPr>
          <a:xfrm>
            <a:off x="1056459" y="3070256"/>
            <a:ext cx="10373031" cy="207795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4000" b="1" dirty="0">
                <a:latin typeface="Tahoma" panose="020B0604030504040204" pitchFamily="34" charset="0"/>
                <a:ea typeface="Tahoma" panose="020B0604030504040204" pitchFamily="34" charset="0"/>
                <a:cs typeface="Tahoma" panose="020B0604030504040204" pitchFamily="34" charset="0"/>
              </a:rPr>
              <a:t>Conformación mesas temáticas Proyecto de ordenanza que regula y fomenta la Movilidad Cero Emisiones en el DMQ</a:t>
            </a:r>
          </a:p>
        </p:txBody>
      </p:sp>
      <p:pic>
        <p:nvPicPr>
          <p:cNvPr id="9" name="Imagen 8">
            <a:extLst>
              <a:ext uri="{FF2B5EF4-FFF2-40B4-BE49-F238E27FC236}">
                <a16:creationId xmlns:a16="http://schemas.microsoft.com/office/drawing/2014/main" id="{7C7D2867-5066-EE45-AE45-8B95835F3137}"/>
              </a:ext>
            </a:extLst>
          </p:cNvPr>
          <p:cNvPicPr>
            <a:picLocks noChangeAspect="1"/>
          </p:cNvPicPr>
          <p:nvPr/>
        </p:nvPicPr>
        <p:blipFill rotWithShape="1">
          <a:blip r:embed="rId4"/>
          <a:srcRect l="16976" t="23270" r="16385" b="24797"/>
          <a:stretch/>
        </p:blipFill>
        <p:spPr>
          <a:xfrm>
            <a:off x="5150438" y="1188198"/>
            <a:ext cx="1891123" cy="1043186"/>
          </a:xfrm>
          <a:prstGeom prst="rect">
            <a:avLst/>
          </a:prstGeom>
        </p:spPr>
      </p:pic>
    </p:spTree>
    <p:extLst>
      <p:ext uri="{BB962C8B-B14F-4D97-AF65-F5344CB8AC3E}">
        <p14:creationId xmlns:p14="http://schemas.microsoft.com/office/powerpoint/2010/main" val="16387826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uadroTexto 15">
            <a:extLst>
              <a:ext uri="{FF2B5EF4-FFF2-40B4-BE49-F238E27FC236}">
                <a16:creationId xmlns:a16="http://schemas.microsoft.com/office/drawing/2014/main" id="{4ED806E5-A628-7C45-B346-366635BD33BD}"/>
              </a:ext>
            </a:extLst>
          </p:cNvPr>
          <p:cNvSpPr txBox="1"/>
          <p:nvPr/>
        </p:nvSpPr>
        <p:spPr>
          <a:xfrm>
            <a:off x="571079" y="179002"/>
            <a:ext cx="10735366" cy="584775"/>
          </a:xfrm>
          <a:prstGeom prst="rect">
            <a:avLst/>
          </a:prstGeom>
          <a:noFill/>
        </p:spPr>
        <p:txBody>
          <a:bodyPr wrap="square" rtlCol="0">
            <a:spAutoFit/>
          </a:bodyPr>
          <a:lstStyle/>
          <a:p>
            <a:pPr lvl="0"/>
            <a:r>
              <a:rPr lang="es-419" sz="3200" b="1" dirty="0">
                <a:solidFill>
                  <a:srgbClr val="005698"/>
                </a:solidFill>
                <a:latin typeface="Tahoma" panose="020B0604030504040204" pitchFamily="34" charset="0"/>
                <a:ea typeface="Tahoma" panose="020B0604030504040204" pitchFamily="34" charset="0"/>
                <a:cs typeface="Tahoma" panose="020B0604030504040204" pitchFamily="34" charset="0"/>
              </a:rPr>
              <a:t>Conformación mesas temáticas</a:t>
            </a:r>
          </a:p>
        </p:txBody>
      </p:sp>
      <p:sp>
        <p:nvSpPr>
          <p:cNvPr id="30" name="CuadroTexto 29">
            <a:extLst>
              <a:ext uri="{FF2B5EF4-FFF2-40B4-BE49-F238E27FC236}">
                <a16:creationId xmlns:a16="http://schemas.microsoft.com/office/drawing/2014/main" id="{8386037C-5FE3-4FBE-88EB-867089B8F551}"/>
              </a:ext>
            </a:extLst>
          </p:cNvPr>
          <p:cNvSpPr txBox="1"/>
          <p:nvPr/>
        </p:nvSpPr>
        <p:spPr>
          <a:xfrm>
            <a:off x="1201903" y="1733891"/>
            <a:ext cx="6095064" cy="1477328"/>
          </a:xfrm>
          <a:prstGeom prst="rect">
            <a:avLst/>
          </a:prstGeom>
          <a:noFill/>
        </p:spPr>
        <p:txBody>
          <a:bodyPr wrap="square">
            <a:spAutoFit/>
          </a:bodyPr>
          <a:lstStyle/>
          <a:p>
            <a:pPr lvl="0"/>
            <a:endParaRPr lang="es-419" b="1" dirty="0">
              <a:solidFill>
                <a:srgbClr val="005698"/>
              </a:solidFill>
              <a:latin typeface="Tahoma" panose="020B0604030504040204" pitchFamily="34" charset="0"/>
              <a:ea typeface="Tahoma" panose="020B0604030504040204" pitchFamily="34" charset="0"/>
              <a:cs typeface="Tahoma" panose="020B0604030504040204" pitchFamily="34" charset="0"/>
            </a:endParaRPr>
          </a:p>
          <a:p>
            <a:pPr lvl="0"/>
            <a:endParaRPr lang="es-419" b="1" dirty="0">
              <a:solidFill>
                <a:srgbClr val="005698"/>
              </a:solidFill>
              <a:latin typeface="Tahoma" panose="020B0604030504040204" pitchFamily="34" charset="0"/>
              <a:ea typeface="Tahoma" panose="020B0604030504040204" pitchFamily="34" charset="0"/>
              <a:cs typeface="Tahoma" panose="020B0604030504040204" pitchFamily="34" charset="0"/>
            </a:endParaRPr>
          </a:p>
          <a:p>
            <a:pPr lvl="0"/>
            <a:endParaRPr lang="es-419" b="1" dirty="0">
              <a:solidFill>
                <a:srgbClr val="005698"/>
              </a:solidFill>
              <a:latin typeface="Tahoma" panose="020B0604030504040204" pitchFamily="34" charset="0"/>
              <a:ea typeface="Tahoma" panose="020B0604030504040204" pitchFamily="34" charset="0"/>
              <a:cs typeface="Tahoma" panose="020B0604030504040204" pitchFamily="34" charset="0"/>
            </a:endParaRPr>
          </a:p>
          <a:p>
            <a:pPr lvl="0"/>
            <a:endParaRPr lang="es-419" b="1" dirty="0">
              <a:solidFill>
                <a:srgbClr val="005698"/>
              </a:solidFill>
              <a:latin typeface="Tahoma" panose="020B0604030504040204" pitchFamily="34" charset="0"/>
              <a:ea typeface="Tahoma" panose="020B0604030504040204" pitchFamily="34" charset="0"/>
              <a:cs typeface="Tahoma" panose="020B0604030504040204" pitchFamily="34" charset="0"/>
            </a:endParaRPr>
          </a:p>
          <a:p>
            <a:pPr lvl="0"/>
            <a:endParaRPr lang="es-419"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la 3">
            <a:extLst>
              <a:ext uri="{FF2B5EF4-FFF2-40B4-BE49-F238E27FC236}">
                <a16:creationId xmlns:a16="http://schemas.microsoft.com/office/drawing/2014/main" id="{B5298396-3C89-4A2A-AC46-A2487B9B2ADA}"/>
              </a:ext>
            </a:extLst>
          </p:cNvPr>
          <p:cNvGraphicFramePr>
            <a:graphicFrameLocks noGrp="1"/>
          </p:cNvGraphicFramePr>
          <p:nvPr/>
        </p:nvGraphicFramePr>
        <p:xfrm>
          <a:off x="432600" y="763777"/>
          <a:ext cx="11326800" cy="5770431"/>
        </p:xfrm>
        <a:graphic>
          <a:graphicData uri="http://schemas.openxmlformats.org/drawingml/2006/table">
            <a:tbl>
              <a:tblPr firstRow="1" bandRow="1"/>
              <a:tblGrid>
                <a:gridCol w="4594543">
                  <a:extLst>
                    <a:ext uri="{9D8B030D-6E8A-4147-A177-3AD203B41FA5}">
                      <a16:colId xmlns:a16="http://schemas.microsoft.com/office/drawing/2014/main" val="184192195"/>
                    </a:ext>
                  </a:extLst>
                </a:gridCol>
                <a:gridCol w="4337511">
                  <a:extLst>
                    <a:ext uri="{9D8B030D-6E8A-4147-A177-3AD203B41FA5}">
                      <a16:colId xmlns:a16="http://schemas.microsoft.com/office/drawing/2014/main" val="2894200401"/>
                    </a:ext>
                  </a:extLst>
                </a:gridCol>
                <a:gridCol w="2394746">
                  <a:extLst>
                    <a:ext uri="{9D8B030D-6E8A-4147-A177-3AD203B41FA5}">
                      <a16:colId xmlns:a16="http://schemas.microsoft.com/office/drawing/2014/main" val="1949442202"/>
                    </a:ext>
                  </a:extLst>
                </a:gridCol>
              </a:tblGrid>
              <a:tr h="3042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TEMÁTICA</a:t>
                      </a:r>
                      <a:r>
                        <a:rPr lang="es-EC" sz="1400" b="1" kern="1200" dirty="0">
                          <a:solidFill>
                            <a:srgbClr val="005698"/>
                          </a:solidFill>
                          <a:latin typeface="Tahoma" panose="020B0604030504040204" pitchFamily="34" charset="0"/>
                          <a:ea typeface="Tahoma" panose="020B0604030504040204" pitchFamily="34" charset="0"/>
                          <a:cs typeface="Tahoma" panose="020B0604030504040204" pitchFamily="34" charset="0"/>
                        </a:rPr>
                        <a:t> </a:t>
                      </a:r>
                      <a:endParaRPr lang="es-ES" sz="1400" b="1" kern="1200" dirty="0">
                        <a:solidFill>
                          <a:srgbClr val="005698"/>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s-EC"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CONVOCADOS POR TEMÁTICA </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s-EC" sz="1400" b="1" kern="1200" dirty="0">
                          <a:solidFill>
                            <a:schemeClr val="tx1"/>
                          </a:solidFill>
                          <a:latin typeface="Tahoma" panose="020B0604030504040204" pitchFamily="34" charset="0"/>
                          <a:ea typeface="Tahoma" panose="020B0604030504040204" pitchFamily="34" charset="0"/>
                          <a:cs typeface="Tahoma" panose="020B0604030504040204" pitchFamily="34" charset="0"/>
                        </a:rPr>
                        <a:t>INVOLUCRADOS PERMANENTES</a:t>
                      </a:r>
                      <a:endParaRPr lang="es-ES" sz="1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611251279"/>
                  </a:ext>
                </a:extLst>
              </a:tr>
              <a:tr h="6210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1. Incentivos al uso de vehículos cero emisiones.</a:t>
                      </a:r>
                    </a:p>
                    <a:p>
                      <a:endParaRPr lang="es-ES" sz="1400" dirty="0"/>
                    </a:p>
                  </a:txBody>
                  <a:tcPr/>
                </a:tc>
                <a:tc>
                  <a:txBody>
                    <a:bodyPr/>
                    <a:lstStyle/>
                    <a:p>
                      <a:r>
                        <a:rPr lang="es-EC" sz="1400" dirty="0">
                          <a:latin typeface="Tahoma" panose="020B0604030504040204" pitchFamily="34" charset="0"/>
                          <a:ea typeface="Tahoma" panose="020B0604030504040204" pitchFamily="34" charset="0"/>
                          <a:cs typeface="Tahoma" panose="020B0604030504040204" pitchFamily="34" charset="0"/>
                        </a:rPr>
                        <a:t>EPMMOP</a:t>
                      </a:r>
                    </a:p>
                  </a:txBody>
                  <a:tcPr/>
                </a:tc>
                <a:tc rowSpan="6">
                  <a:txBody>
                    <a:bodyPr/>
                    <a:lstStyle/>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lvl="0" algn="ctr"/>
                      <a:endParaRPr lang="es-419" sz="1400" dirty="0">
                        <a:latin typeface="Tahoma" panose="020B0604030504040204" pitchFamily="3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419" sz="1400" b="1" dirty="0">
                          <a:latin typeface="Tahoma" panose="020B0604030504040204" pitchFamily="34" charset="0"/>
                          <a:ea typeface="Tahoma" panose="020B0604030504040204" pitchFamily="34" charset="0"/>
                          <a:cs typeface="Tahoma" panose="020B0604030504040204" pitchFamily="34" charset="0"/>
                        </a:rPr>
                        <a:t>Secretaría de Movilidad </a:t>
                      </a:r>
                    </a:p>
                    <a:p>
                      <a:pPr lvl="0" algn="ctr"/>
                      <a:r>
                        <a:rPr lang="es-419" sz="1400" dirty="0">
                          <a:latin typeface="Tahoma" panose="020B0604030504040204" pitchFamily="34" charset="0"/>
                          <a:ea typeface="Tahoma" panose="020B0604030504040204" pitchFamily="34" charset="0"/>
                          <a:cs typeface="Tahoma" panose="020B0604030504040204" pitchFamily="34" charset="0"/>
                        </a:rPr>
                        <a:t>Comisión de Movilidad </a:t>
                      </a:r>
                    </a:p>
                    <a:p>
                      <a:pPr lvl="0" algn="ctr"/>
                      <a:r>
                        <a:rPr lang="es-419" sz="1400" dirty="0">
                          <a:latin typeface="Tahoma" panose="020B0604030504040204" pitchFamily="34" charset="0"/>
                          <a:ea typeface="Tahoma" panose="020B0604030504040204" pitchFamily="34" charset="0"/>
                          <a:cs typeface="Tahoma" panose="020B0604030504040204" pitchFamily="34" charset="0"/>
                        </a:rPr>
                        <a:t>Procuraduría Metropolitana </a:t>
                      </a:r>
                    </a:p>
                    <a:p>
                      <a:pPr lvl="0" algn="ctr"/>
                      <a:r>
                        <a:rPr lang="es-419" sz="1400" dirty="0">
                          <a:latin typeface="Tahoma" panose="020B0604030504040204" pitchFamily="34" charset="0"/>
                          <a:ea typeface="Tahoma" panose="020B0604030504040204" pitchFamily="34" charset="0"/>
                          <a:cs typeface="Tahoma" panose="020B0604030504040204" pitchFamily="34" charset="0"/>
                        </a:rPr>
                        <a:t>Comité para la defensa del transporte público </a:t>
                      </a:r>
                    </a:p>
                  </a:txBody>
                  <a:tcPr/>
                </a:tc>
                <a:extLst>
                  <a:ext uri="{0D108BD9-81ED-4DB2-BD59-A6C34878D82A}">
                    <a16:rowId xmlns:a16="http://schemas.microsoft.com/office/drawing/2014/main" val="30479561"/>
                  </a:ext>
                </a:extLst>
              </a:tr>
              <a:tr h="780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2. Incentivos tributarios.</a:t>
                      </a:r>
                    </a:p>
                    <a:p>
                      <a:endParaRPr lang="es-E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dirty="0">
                          <a:latin typeface="Tahoma" panose="020B0604030504040204" pitchFamily="34" charset="0"/>
                          <a:ea typeface="Tahoma" panose="020B0604030504040204" pitchFamily="34" charset="0"/>
                          <a:cs typeface="Tahoma" panose="020B0604030504040204" pitchFamily="34" charset="0"/>
                        </a:rPr>
                        <a:t>Comisión de Presupuesto, Finanzas y Tributación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400" dirty="0">
                          <a:latin typeface="Tahoma" panose="020B0604030504040204" pitchFamily="34" charset="0"/>
                          <a:ea typeface="Tahoma" panose="020B0604030504040204" pitchFamily="34" charset="0"/>
                          <a:cs typeface="Tahoma" panose="020B0604030504040204" pitchFamily="34" charset="0"/>
                        </a:rPr>
                        <a:t>Administración General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400" dirty="0">
                          <a:latin typeface="Tahoma" panose="020B0604030504040204" pitchFamily="34" charset="0"/>
                          <a:ea typeface="Tahoma" panose="020B0604030504040204" pitchFamily="34" charset="0"/>
                          <a:cs typeface="Tahoma" panose="020B0604030504040204" pitchFamily="34" charset="0"/>
                        </a:rPr>
                        <a:t>Secretaría de Desarrollo Productivo </a:t>
                      </a:r>
                    </a:p>
                    <a:p>
                      <a:r>
                        <a:rPr lang="es-EC" sz="1400" dirty="0">
                          <a:latin typeface="Tahoma" panose="020B0604030504040204" pitchFamily="34" charset="0"/>
                          <a:ea typeface="Tahoma" panose="020B0604030504040204" pitchFamily="34" charset="0"/>
                          <a:cs typeface="Tahoma" panose="020B0604030504040204" pitchFamily="34" charset="0"/>
                        </a:rPr>
                        <a:t>Dirección Metropolitana Tributaria </a:t>
                      </a:r>
                    </a:p>
                    <a:p>
                      <a:pPr marL="0" algn="l" defTabSz="914400" rtl="0" eaLnBrk="1" latinLnBrk="0" hangingPunct="1"/>
                      <a:r>
                        <a:rPr lang="es-EC"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Dirección </a:t>
                      </a:r>
                      <a:r>
                        <a:rPr lang="es-EC" sz="1400" dirty="0">
                          <a:latin typeface="Tahoma" panose="020B0604030504040204" pitchFamily="34" charset="0"/>
                          <a:ea typeface="Tahoma" panose="020B0604030504040204" pitchFamily="34" charset="0"/>
                          <a:cs typeface="Tahoma" panose="020B0604030504040204" pitchFamily="34" charset="0"/>
                        </a:rPr>
                        <a:t>Metropolitana </a:t>
                      </a:r>
                      <a:r>
                        <a:rPr lang="es-EC" sz="1400" kern="1200" dirty="0">
                          <a:solidFill>
                            <a:schemeClr val="tx1"/>
                          </a:solidFill>
                          <a:latin typeface="Tahoma" panose="020B0604030504040204" pitchFamily="34" charset="0"/>
                          <a:ea typeface="Tahoma" panose="020B0604030504040204" pitchFamily="34" charset="0"/>
                          <a:cs typeface="Tahoma" panose="020B0604030504040204" pitchFamily="34" charset="0"/>
                        </a:rPr>
                        <a:t>de Bienes Inmuebles</a:t>
                      </a:r>
                    </a:p>
                  </a:txBody>
                  <a:tcPr/>
                </a:tc>
                <a:tc vMerge="1">
                  <a:txBody>
                    <a:bodyPr/>
                    <a:lstStyle/>
                    <a:p>
                      <a:endParaRPr lang="es-EC"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1404366142"/>
                  </a:ext>
                </a:extLst>
              </a:tr>
              <a:tr h="5493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3. Estacionamientos. </a:t>
                      </a:r>
                    </a:p>
                    <a:p>
                      <a:endParaRPr lang="es-ES" sz="1400" dirty="0"/>
                    </a:p>
                  </a:txBody>
                  <a:tcPr/>
                </a:tc>
                <a:tc>
                  <a:txBody>
                    <a:bodyPr/>
                    <a:lstStyle/>
                    <a:p>
                      <a:r>
                        <a:rPr lang="es-EC" sz="1400" dirty="0">
                          <a:latin typeface="Tahoma" panose="020B0604030504040204" pitchFamily="34" charset="0"/>
                          <a:ea typeface="Tahoma" panose="020B0604030504040204" pitchFamily="34" charset="0"/>
                          <a:cs typeface="Tahoma" panose="020B0604030504040204" pitchFamily="34" charset="0"/>
                        </a:rPr>
                        <a:t>EPMMOP </a:t>
                      </a:r>
                    </a:p>
                    <a:p>
                      <a:r>
                        <a:rPr lang="es-EC" sz="1400" dirty="0">
                          <a:latin typeface="Tahoma" panose="020B0604030504040204" pitchFamily="34" charset="0"/>
                          <a:ea typeface="Tahoma" panose="020B0604030504040204" pitchFamily="34" charset="0"/>
                          <a:cs typeface="Tahoma" panose="020B0604030504040204" pitchFamily="34" charset="0"/>
                        </a:rPr>
                        <a:t>Secretaría de Territorio, Hábitat y Vivienda </a:t>
                      </a:r>
                    </a:p>
                  </a:txBody>
                  <a:tcPr/>
                </a:tc>
                <a:tc vMerge="1">
                  <a:txBody>
                    <a:bodyPr/>
                    <a:lstStyle/>
                    <a:p>
                      <a:endParaRPr lang="es-EC"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848356715"/>
                  </a:ext>
                </a:extLst>
              </a:tr>
              <a:tr h="1474596">
                <a:tc>
                  <a:txBody>
                    <a:bodyPr/>
                    <a:lstStyle/>
                    <a:p>
                      <a:pPr lvl="0"/>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4. Movilidad: </a:t>
                      </a:r>
                    </a:p>
                    <a:p>
                      <a:pPr lvl="0"/>
                      <a:endPar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endParaRPr>
                    </a:p>
                    <a:p>
                      <a:pPr lvl="0"/>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i. Transporte público, comercial y servicios. </a:t>
                      </a:r>
                    </a:p>
                    <a:p>
                      <a:pPr lvl="0"/>
                      <a:r>
                        <a:rPr lang="es-419" sz="1400" b="1" dirty="0" err="1">
                          <a:solidFill>
                            <a:srgbClr val="005698"/>
                          </a:solidFill>
                          <a:latin typeface="Tahoma" panose="020B0604030504040204" pitchFamily="34" charset="0"/>
                          <a:ea typeface="Tahoma" panose="020B0604030504040204" pitchFamily="34" charset="0"/>
                          <a:cs typeface="Tahoma" panose="020B0604030504040204" pitchFamily="34" charset="0"/>
                        </a:rPr>
                        <a:t>ii</a:t>
                      </a: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 Revisión técnica vehicular.  </a:t>
                      </a:r>
                    </a:p>
                    <a:p>
                      <a:pPr lvl="0"/>
                      <a:r>
                        <a:rPr lang="es-419" sz="1400" b="1" dirty="0" err="1">
                          <a:solidFill>
                            <a:srgbClr val="005698"/>
                          </a:solidFill>
                          <a:latin typeface="Tahoma" panose="020B0604030504040204" pitchFamily="34" charset="0"/>
                          <a:ea typeface="Tahoma" panose="020B0604030504040204" pitchFamily="34" charset="0"/>
                          <a:cs typeface="Tahoma" panose="020B0604030504040204" pitchFamily="34" charset="0"/>
                        </a:rPr>
                        <a:t>iii</a:t>
                      </a: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 Medidas de restricción vehicular. </a:t>
                      </a:r>
                    </a:p>
                    <a:p>
                      <a:pPr lvl="0"/>
                      <a:r>
                        <a:rPr lang="es-419" sz="1400" b="1" dirty="0" err="1">
                          <a:solidFill>
                            <a:srgbClr val="005698"/>
                          </a:solidFill>
                          <a:latin typeface="Tahoma" panose="020B0604030504040204" pitchFamily="34" charset="0"/>
                          <a:ea typeface="Tahoma" panose="020B0604030504040204" pitchFamily="34" charset="0"/>
                          <a:cs typeface="Tahoma" panose="020B0604030504040204" pitchFamily="34" charset="0"/>
                        </a:rPr>
                        <a:t>iv</a:t>
                      </a: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 Renovación de flota municipal.</a:t>
                      </a:r>
                    </a:p>
                    <a:p>
                      <a:endParaRPr lang="es-ES" sz="1400" dirty="0"/>
                    </a:p>
                  </a:txBody>
                  <a:tcPr/>
                </a:tc>
                <a:tc>
                  <a:txBody>
                    <a:bodyPr/>
                    <a:lstStyle/>
                    <a:p>
                      <a:endParaRPr lang="es-EC" sz="1400" dirty="0">
                        <a:latin typeface="Tahoma" panose="020B0604030504040204" pitchFamily="34" charset="0"/>
                        <a:ea typeface="Tahoma" panose="020B0604030504040204" pitchFamily="34" charset="0"/>
                        <a:cs typeface="Tahoma" panose="020B0604030504040204" pitchFamily="34" charset="0"/>
                      </a:endParaRPr>
                    </a:p>
                    <a:p>
                      <a:r>
                        <a:rPr lang="es-EC" sz="1400" dirty="0">
                          <a:latin typeface="Tahoma" panose="020B0604030504040204" pitchFamily="34" charset="0"/>
                          <a:ea typeface="Tahoma" panose="020B0604030504040204" pitchFamily="34" charset="0"/>
                          <a:cs typeface="Tahoma" panose="020B0604030504040204" pitchFamily="34" charset="0"/>
                        </a:rPr>
                        <a:t>Secretaría de Movilidad </a:t>
                      </a:r>
                    </a:p>
                    <a:p>
                      <a:r>
                        <a:rPr lang="es-EC" sz="1400" dirty="0">
                          <a:latin typeface="Tahoma" panose="020B0604030504040204" pitchFamily="34" charset="0"/>
                          <a:ea typeface="Tahoma" panose="020B0604030504040204" pitchFamily="34" charset="0"/>
                          <a:cs typeface="Tahoma" panose="020B0604030504040204" pitchFamily="34" charset="0"/>
                        </a:rPr>
                        <a:t>Secretaría de Ambiente</a:t>
                      </a:r>
                    </a:p>
                    <a:p>
                      <a:r>
                        <a:rPr lang="es-EC" sz="1400" dirty="0">
                          <a:latin typeface="Tahoma" panose="020B0604030504040204" pitchFamily="34" charset="0"/>
                          <a:ea typeface="Tahoma" panose="020B0604030504040204" pitchFamily="34" charset="0"/>
                          <a:cs typeface="Tahoma" panose="020B0604030504040204" pitchFamily="34" charset="0"/>
                        </a:rPr>
                        <a:t>Agencia Metropolitana de Tránsito</a:t>
                      </a:r>
                    </a:p>
                    <a:p>
                      <a:r>
                        <a:rPr lang="es-EC" sz="1400" dirty="0">
                          <a:latin typeface="Tahoma" panose="020B0604030504040204" pitchFamily="34" charset="0"/>
                          <a:ea typeface="Tahoma" panose="020B0604030504040204" pitchFamily="34" charset="0"/>
                          <a:cs typeface="Tahoma" panose="020B0604030504040204" pitchFamily="34" charset="0"/>
                        </a:rPr>
                        <a:t>Empresa Pública Metropolitana de Transporte de Pasajeros </a:t>
                      </a:r>
                      <a:endParaRPr lang="es-ES" sz="1400" dirty="0">
                        <a:latin typeface="Tahoma" panose="020B0604030504040204" pitchFamily="34" charset="0"/>
                        <a:ea typeface="Tahoma" panose="020B0604030504040204" pitchFamily="34" charset="0"/>
                        <a:cs typeface="Tahoma" panose="020B0604030504040204" pitchFamily="34" charset="0"/>
                      </a:endParaRPr>
                    </a:p>
                  </a:txBody>
                  <a:tcPr/>
                </a:tc>
                <a:tc vMerge="1">
                  <a:txBody>
                    <a:bodyPr/>
                    <a:lstStyle/>
                    <a:p>
                      <a:endParaRPr lang="es-ES"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2218577367"/>
                  </a:ext>
                </a:extLst>
              </a:tr>
              <a:tr h="6517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5. Centro Histórico libre de emisiones.</a:t>
                      </a:r>
                    </a:p>
                    <a:p>
                      <a:endParaRPr lang="es-ES" sz="1400" dirty="0"/>
                    </a:p>
                  </a:txBody>
                  <a:tcPr/>
                </a:tc>
                <a:tc>
                  <a:txBody>
                    <a:bodyPr/>
                    <a:lstStyle/>
                    <a:p>
                      <a:r>
                        <a:rPr lang="es-EC" sz="1400" dirty="0">
                          <a:latin typeface="Tahoma" panose="020B0604030504040204" pitchFamily="34" charset="0"/>
                          <a:ea typeface="Tahoma" panose="020B0604030504040204" pitchFamily="34" charset="0"/>
                          <a:cs typeface="Tahoma" panose="020B0604030504040204" pitchFamily="34" charset="0"/>
                        </a:rPr>
                        <a:t>Secretaría de Desarrollo Productivo</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400" dirty="0">
                          <a:latin typeface="Tahoma" panose="020B0604030504040204" pitchFamily="34" charset="0"/>
                          <a:ea typeface="Tahoma" panose="020B0604030504040204" pitchFamily="34" charset="0"/>
                          <a:cs typeface="Tahoma" panose="020B0604030504040204" pitchFamily="34" charset="0"/>
                        </a:rPr>
                        <a:t>Secretaría de Ambiente</a:t>
                      </a:r>
                    </a:p>
                    <a:p>
                      <a:r>
                        <a:rPr lang="es-EC" sz="1400" dirty="0">
                          <a:latin typeface="Tahoma" panose="020B0604030504040204" pitchFamily="34" charset="0"/>
                          <a:ea typeface="Tahoma" panose="020B0604030504040204" pitchFamily="34" charset="0"/>
                          <a:cs typeface="Tahoma" panose="020B0604030504040204" pitchFamily="34" charset="0"/>
                        </a:rPr>
                        <a:t>Quito Turismo </a:t>
                      </a:r>
                    </a:p>
                  </a:txBody>
                  <a:tcPr/>
                </a:tc>
                <a:tc vMerge="1">
                  <a:txBody>
                    <a:bodyPr/>
                    <a:lstStyle/>
                    <a:p>
                      <a:endParaRPr lang="es-ES"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653930533"/>
                  </a:ext>
                </a:extLst>
              </a:tr>
              <a:tr h="60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sz="1400" b="1" dirty="0">
                          <a:solidFill>
                            <a:srgbClr val="005698"/>
                          </a:solidFill>
                          <a:latin typeface="Tahoma" panose="020B0604030504040204" pitchFamily="34" charset="0"/>
                          <a:ea typeface="Tahoma" panose="020B0604030504040204" pitchFamily="34" charset="0"/>
                          <a:cs typeface="Tahoma" panose="020B0604030504040204" pitchFamily="34" charset="0"/>
                        </a:rPr>
                        <a:t>6. Facilidades para trámites para inversión. </a:t>
                      </a:r>
                    </a:p>
                    <a:p>
                      <a:endParaRPr lang="es-E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dirty="0">
                          <a:latin typeface="Tahoma" panose="020B0604030504040204" pitchFamily="34" charset="0"/>
                          <a:ea typeface="Tahoma" panose="020B0604030504040204" pitchFamily="34" charset="0"/>
                          <a:cs typeface="Tahoma" panose="020B0604030504040204" pitchFamily="34" charset="0"/>
                        </a:rPr>
                        <a:t>Secretaría de Desarrollo Productivo</a:t>
                      </a:r>
                    </a:p>
                    <a:p>
                      <a:r>
                        <a:rPr lang="es-ES" sz="1400" dirty="0">
                          <a:latin typeface="Tahoma" panose="020B0604030504040204" pitchFamily="34" charset="0"/>
                          <a:ea typeface="Tahoma" panose="020B0604030504040204" pitchFamily="34" charset="0"/>
                          <a:cs typeface="Tahoma" panose="020B0604030504040204" pitchFamily="34" charset="0"/>
                        </a:rPr>
                        <a:t>Secretaría de Territorio, Hábitat y Vivienda.</a:t>
                      </a:r>
                    </a:p>
                  </a:txBody>
                  <a:tcPr/>
                </a:tc>
                <a:tc vMerge="1">
                  <a:txBody>
                    <a:bodyPr/>
                    <a:lstStyle/>
                    <a:p>
                      <a:endParaRPr lang="es-ES" sz="1400" dirty="0">
                        <a:latin typeface="Tahoma" panose="020B0604030504040204" pitchFamily="34" charset="0"/>
                        <a:ea typeface="Tahoma" panose="020B0604030504040204" pitchFamily="34" charset="0"/>
                        <a:cs typeface="Tahoma" panose="020B0604030504040204" pitchFamily="34" charset="0"/>
                      </a:endParaRPr>
                    </a:p>
                  </a:txBody>
                  <a:tcPr/>
                </a:tc>
                <a:extLst>
                  <a:ext uri="{0D108BD9-81ED-4DB2-BD59-A6C34878D82A}">
                    <a16:rowId xmlns:a16="http://schemas.microsoft.com/office/drawing/2014/main" val="3663264688"/>
                  </a:ext>
                </a:extLst>
              </a:tr>
            </a:tbl>
          </a:graphicData>
        </a:graphic>
      </p:graphicFrame>
    </p:spTree>
    <p:extLst>
      <p:ext uri="{BB962C8B-B14F-4D97-AF65-F5344CB8AC3E}">
        <p14:creationId xmlns:p14="http://schemas.microsoft.com/office/powerpoint/2010/main" val="1335038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F8206-DF27-471F-847B-1F3157D6F46C}"/>
              </a:ext>
            </a:extLst>
          </p:cNvPr>
          <p:cNvSpPr>
            <a:spLocks noGrp="1"/>
          </p:cNvSpPr>
          <p:nvPr>
            <p:ph type="title"/>
          </p:nvPr>
        </p:nvSpPr>
        <p:spPr/>
        <p:txBody>
          <a:bodyPr>
            <a:normAutofit/>
          </a:bodyPr>
          <a:lstStyle/>
          <a:p>
            <a:r>
              <a:rPr lang="es-EC" sz="4000" b="1" dirty="0">
                <a:solidFill>
                  <a:srgbClr val="005698"/>
                </a:solidFill>
                <a:latin typeface="Tahoma" panose="020B0604030504040204" pitchFamily="34" charset="0"/>
                <a:ea typeface="Tahoma" panose="020B0604030504040204" pitchFamily="34" charset="0"/>
                <a:cs typeface="Tahoma" panose="020B0604030504040204" pitchFamily="34" charset="0"/>
              </a:rPr>
              <a:t>Hoja de ruta </a:t>
            </a:r>
            <a:endParaRPr lang="es-ES" sz="4000"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7" name="Marcador de contenido 6">
            <a:extLst>
              <a:ext uri="{FF2B5EF4-FFF2-40B4-BE49-F238E27FC236}">
                <a16:creationId xmlns:a16="http://schemas.microsoft.com/office/drawing/2014/main" id="{1870CD71-0665-4DFF-B299-ACE6A556964B}"/>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390559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6A9D87E-BCEE-FF43-BB8B-264DC531E250}"/>
              </a:ext>
            </a:extLst>
          </p:cNvPr>
          <p:cNvPicPr>
            <a:picLocks noChangeAspect="1"/>
          </p:cNvPicPr>
          <p:nvPr/>
        </p:nvPicPr>
        <p:blipFill>
          <a:blip r:embed="rId3"/>
          <a:stretch>
            <a:fillRect/>
          </a:stretch>
        </p:blipFill>
        <p:spPr>
          <a:xfrm>
            <a:off x="1342104" y="1517223"/>
            <a:ext cx="9410461" cy="3766575"/>
          </a:xfrm>
          <a:prstGeom prst="rect">
            <a:avLst/>
          </a:prstGeom>
        </p:spPr>
      </p:pic>
      <p:sp>
        <p:nvSpPr>
          <p:cNvPr id="16" name="CuadroTexto 15">
            <a:extLst>
              <a:ext uri="{FF2B5EF4-FFF2-40B4-BE49-F238E27FC236}">
                <a16:creationId xmlns:a16="http://schemas.microsoft.com/office/drawing/2014/main" id="{4ED806E5-A628-7C45-B346-366635BD33BD}"/>
              </a:ext>
            </a:extLst>
          </p:cNvPr>
          <p:cNvSpPr txBox="1"/>
          <p:nvPr/>
        </p:nvSpPr>
        <p:spPr>
          <a:xfrm>
            <a:off x="571079" y="275898"/>
            <a:ext cx="10735366" cy="1200329"/>
          </a:xfrm>
          <a:prstGeom prst="rect">
            <a:avLst/>
          </a:prstGeom>
          <a:noFill/>
        </p:spPr>
        <p:txBody>
          <a:bodyPr wrap="square" rtlCol="0">
            <a:spAutoFit/>
          </a:bodyPr>
          <a:lstStyle/>
          <a:p>
            <a:pPr lvl="0"/>
            <a:r>
              <a:rPr lang="es-419" sz="3600" b="1" dirty="0">
                <a:solidFill>
                  <a:srgbClr val="005698"/>
                </a:solidFill>
                <a:latin typeface="Tahoma" panose="020B0604030504040204" pitchFamily="34" charset="0"/>
                <a:ea typeface="Tahoma" panose="020B0604030504040204" pitchFamily="34" charset="0"/>
                <a:cs typeface="Tahoma" panose="020B0604030504040204" pitchFamily="34" charset="0"/>
              </a:rPr>
              <a:t>1. Incentivos al uso de vehículos cero emisiones</a:t>
            </a:r>
          </a:p>
        </p:txBody>
      </p:sp>
      <p:sp>
        <p:nvSpPr>
          <p:cNvPr id="20" name="CuadroTexto 19">
            <a:extLst>
              <a:ext uri="{FF2B5EF4-FFF2-40B4-BE49-F238E27FC236}">
                <a16:creationId xmlns:a16="http://schemas.microsoft.com/office/drawing/2014/main" id="{C99E8E65-C36E-3F47-BBAD-A10BB49EC5F5}"/>
              </a:ext>
            </a:extLst>
          </p:cNvPr>
          <p:cNvSpPr txBox="1"/>
          <p:nvPr/>
        </p:nvSpPr>
        <p:spPr>
          <a:xfrm rot="5400000">
            <a:off x="2559790" y="140940"/>
            <a:ext cx="553998" cy="3623930"/>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Incentivo </a:t>
            </a:r>
            <a:r>
              <a:rPr lang="es-EC" sz="1000" b="1" dirty="0">
                <a:latin typeface="Tahoma" panose="020B0604030504040204" pitchFamily="34" charset="0"/>
                <a:ea typeface="Tahoma" panose="020B0604030504040204" pitchFamily="34" charset="0"/>
                <a:cs typeface="Tahoma" panose="020B0604030504040204" pitchFamily="34" charset="0"/>
              </a:rPr>
              <a:t>(*)</a:t>
            </a:r>
          </a:p>
        </p:txBody>
      </p:sp>
      <p:sp>
        <p:nvSpPr>
          <p:cNvPr id="19" name="CuadroTexto 18">
            <a:extLst>
              <a:ext uri="{FF2B5EF4-FFF2-40B4-BE49-F238E27FC236}">
                <a16:creationId xmlns:a16="http://schemas.microsoft.com/office/drawing/2014/main" id="{2B5D5EE3-36BC-B340-9ECC-099B59C990C4}"/>
              </a:ext>
            </a:extLst>
          </p:cNvPr>
          <p:cNvSpPr txBox="1"/>
          <p:nvPr/>
        </p:nvSpPr>
        <p:spPr>
          <a:xfrm rot="5400000">
            <a:off x="5880806" y="-356046"/>
            <a:ext cx="615553" cy="3079654"/>
          </a:xfrm>
          <a:prstGeom prst="rect">
            <a:avLst/>
          </a:prstGeom>
          <a:noFill/>
        </p:spPr>
        <p:txBody>
          <a:bodyPr vert="vert270" wrap="square" rtlCol="0">
            <a:spAutoFit/>
          </a:bodyPr>
          <a:lstStyle/>
          <a:p>
            <a:pPr algn="ctr"/>
            <a:r>
              <a:rPr lang="es-EC" sz="2800" b="1" dirty="0">
                <a:latin typeface="Tahoma" panose="020B0604030504040204" pitchFamily="34" charset="0"/>
                <a:ea typeface="Tahoma" panose="020B0604030504040204" pitchFamily="34" charset="0"/>
                <a:cs typeface="Tahoma" panose="020B0604030504040204" pitchFamily="34" charset="0"/>
              </a:rPr>
              <a:t>Tasas</a:t>
            </a:r>
          </a:p>
        </p:txBody>
      </p:sp>
      <p:sp>
        <p:nvSpPr>
          <p:cNvPr id="21" name="CuadroTexto 20">
            <a:extLst>
              <a:ext uri="{FF2B5EF4-FFF2-40B4-BE49-F238E27FC236}">
                <a16:creationId xmlns:a16="http://schemas.microsoft.com/office/drawing/2014/main" id="{F0134996-B17B-F340-A948-3E3A690400A9}"/>
              </a:ext>
            </a:extLst>
          </p:cNvPr>
          <p:cNvSpPr txBox="1"/>
          <p:nvPr/>
        </p:nvSpPr>
        <p:spPr>
          <a:xfrm rot="5400000">
            <a:off x="5722761" y="394711"/>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Beneficiario </a:t>
            </a:r>
            <a:endParaRPr lang="es-EC" sz="1000" b="1" dirty="0">
              <a:latin typeface="Tahoma" panose="020B0604030504040204" pitchFamily="34" charset="0"/>
              <a:ea typeface="Tahoma" panose="020B0604030504040204" pitchFamily="34" charset="0"/>
              <a:cs typeface="Tahoma" panose="020B0604030504040204" pitchFamily="34" charset="0"/>
            </a:endParaRPr>
          </a:p>
        </p:txBody>
      </p:sp>
      <p:sp>
        <p:nvSpPr>
          <p:cNvPr id="22" name="CuadroTexto 21">
            <a:extLst>
              <a:ext uri="{FF2B5EF4-FFF2-40B4-BE49-F238E27FC236}">
                <a16:creationId xmlns:a16="http://schemas.microsoft.com/office/drawing/2014/main" id="{3C9CFF40-BDA7-EB4A-8D45-14FFCA1244C5}"/>
              </a:ext>
            </a:extLst>
          </p:cNvPr>
          <p:cNvSpPr txBox="1"/>
          <p:nvPr/>
        </p:nvSpPr>
        <p:spPr>
          <a:xfrm rot="5400000">
            <a:off x="3137931" y="1708850"/>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tasa por peaje</a:t>
            </a:r>
          </a:p>
        </p:txBody>
      </p:sp>
      <p:sp>
        <p:nvSpPr>
          <p:cNvPr id="27" name="CuadroTexto 26">
            <a:extLst>
              <a:ext uri="{FF2B5EF4-FFF2-40B4-BE49-F238E27FC236}">
                <a16:creationId xmlns:a16="http://schemas.microsoft.com/office/drawing/2014/main" id="{96017A7B-F8C7-0D4F-AD76-C6C0CE24AC62}"/>
              </a:ext>
            </a:extLst>
          </p:cNvPr>
          <p:cNvSpPr txBox="1"/>
          <p:nvPr/>
        </p:nvSpPr>
        <p:spPr>
          <a:xfrm rot="5400000">
            <a:off x="9033071" y="390132"/>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Compensación</a:t>
            </a:r>
          </a:p>
        </p:txBody>
      </p:sp>
      <p:sp>
        <p:nvSpPr>
          <p:cNvPr id="28" name="CuadroTexto 27">
            <a:extLst>
              <a:ext uri="{FF2B5EF4-FFF2-40B4-BE49-F238E27FC236}">
                <a16:creationId xmlns:a16="http://schemas.microsoft.com/office/drawing/2014/main" id="{E8BE4B0B-F7DC-C947-AB96-6C0D0254B6B4}"/>
              </a:ext>
            </a:extLst>
          </p:cNvPr>
          <p:cNvSpPr txBox="1"/>
          <p:nvPr/>
        </p:nvSpPr>
        <p:spPr>
          <a:xfrm rot="5400000">
            <a:off x="3137930" y="2642124"/>
            <a:ext cx="677108" cy="1980267"/>
          </a:xfrm>
          <a:prstGeom prst="rect">
            <a:avLst/>
          </a:prstGeom>
          <a:noFill/>
        </p:spPr>
        <p:txBody>
          <a:bodyPr vert="vert270" wrap="square" rtlCol="0">
            <a:spAutoFit/>
          </a:bodyPr>
          <a:lstStyle/>
          <a:p>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tarifa de estacionamiento </a:t>
            </a:r>
          </a:p>
        </p:txBody>
      </p:sp>
      <p:sp>
        <p:nvSpPr>
          <p:cNvPr id="29" name="CuadroTexto 28">
            <a:extLst>
              <a:ext uri="{FF2B5EF4-FFF2-40B4-BE49-F238E27FC236}">
                <a16:creationId xmlns:a16="http://schemas.microsoft.com/office/drawing/2014/main" id="{13A513A7-407E-3A41-AC08-6B65565E5ED6}"/>
              </a:ext>
            </a:extLst>
          </p:cNvPr>
          <p:cNvSpPr txBox="1"/>
          <p:nvPr/>
        </p:nvSpPr>
        <p:spPr>
          <a:xfrm rot="5400000">
            <a:off x="2872642" y="3575673"/>
            <a:ext cx="1169551"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Recarga gratuita rápida estacionamientos EPMMOP (**)</a:t>
            </a:r>
          </a:p>
        </p:txBody>
      </p:sp>
      <p:sp>
        <p:nvSpPr>
          <p:cNvPr id="40" name="Rectángulo redondeado 39">
            <a:extLst>
              <a:ext uri="{FF2B5EF4-FFF2-40B4-BE49-F238E27FC236}">
                <a16:creationId xmlns:a16="http://schemas.microsoft.com/office/drawing/2014/main" id="{6F2E5A1A-4F14-5E44-A92E-48D107B19F08}"/>
              </a:ext>
            </a:extLst>
          </p:cNvPr>
          <p:cNvSpPr/>
          <p:nvPr/>
        </p:nvSpPr>
        <p:spPr>
          <a:xfrm>
            <a:off x="8027724" y="2247293"/>
            <a:ext cx="2594270" cy="28840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1" name="Marcador de contenido 2">
            <a:extLst>
              <a:ext uri="{FF2B5EF4-FFF2-40B4-BE49-F238E27FC236}">
                <a16:creationId xmlns:a16="http://schemas.microsoft.com/office/drawing/2014/main" id="{23393A63-DF1F-2941-871A-E9A6C5775874}"/>
              </a:ext>
            </a:extLst>
          </p:cNvPr>
          <p:cNvSpPr txBox="1">
            <a:spLocks/>
          </p:cNvSpPr>
          <p:nvPr/>
        </p:nvSpPr>
        <p:spPr bwMode="auto">
          <a:xfrm>
            <a:off x="7978906" y="2451133"/>
            <a:ext cx="2373287" cy="18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s-MX" sz="1600" dirty="0">
                <a:latin typeface="Tahoma" panose="020B0604030504040204" pitchFamily="34" charset="0"/>
                <a:ea typeface="Tahoma" panose="020B0604030504040204" pitchFamily="34" charset="0"/>
                <a:cs typeface="Tahoma" panose="020B0604030504040204" pitchFamily="34" charset="0"/>
              </a:rPr>
              <a:t>20% recargo en los peajes a vehículos convencionales.  </a:t>
            </a:r>
          </a:p>
        </p:txBody>
      </p:sp>
      <p:pic>
        <p:nvPicPr>
          <p:cNvPr id="15" name="Imagen 14">
            <a:extLst>
              <a:ext uri="{FF2B5EF4-FFF2-40B4-BE49-F238E27FC236}">
                <a16:creationId xmlns:a16="http://schemas.microsoft.com/office/drawing/2014/main" id="{8160664B-D64F-714A-BA9B-2B14FD7BDA24}"/>
              </a:ext>
            </a:extLst>
          </p:cNvPr>
          <p:cNvPicPr>
            <a:picLocks noChangeAspect="1"/>
          </p:cNvPicPr>
          <p:nvPr/>
        </p:nvPicPr>
        <p:blipFill>
          <a:blip r:embed="rId4">
            <a:duotone>
              <a:schemeClr val="accent1">
                <a:shade val="45000"/>
                <a:satMod val="135000"/>
              </a:schemeClr>
              <a:prstClr val="white"/>
            </a:duotone>
          </a:blip>
          <a:stretch>
            <a:fillRect/>
          </a:stretch>
        </p:blipFill>
        <p:spPr>
          <a:xfrm>
            <a:off x="1639574" y="4322760"/>
            <a:ext cx="593226" cy="609088"/>
          </a:xfrm>
          <a:prstGeom prst="rect">
            <a:avLst/>
          </a:prstGeom>
        </p:spPr>
      </p:pic>
      <p:pic>
        <p:nvPicPr>
          <p:cNvPr id="43" name="Imagen 42">
            <a:extLst>
              <a:ext uri="{FF2B5EF4-FFF2-40B4-BE49-F238E27FC236}">
                <a16:creationId xmlns:a16="http://schemas.microsoft.com/office/drawing/2014/main" id="{BCA4D765-AC4A-0246-8381-C65F9DD41FF6}"/>
              </a:ext>
            </a:extLst>
          </p:cNvPr>
          <p:cNvPicPr>
            <a:picLocks noChangeAspect="1"/>
          </p:cNvPicPr>
          <p:nvPr/>
        </p:nvPicPr>
        <p:blipFill>
          <a:blip r:embed="rId5">
            <a:duotone>
              <a:schemeClr val="accent1">
                <a:shade val="45000"/>
                <a:satMod val="135000"/>
              </a:schemeClr>
              <a:prstClr val="white"/>
            </a:duotone>
          </a:blip>
          <a:stretch>
            <a:fillRect/>
          </a:stretch>
        </p:blipFill>
        <p:spPr>
          <a:xfrm>
            <a:off x="1472454" y="3229964"/>
            <a:ext cx="751811" cy="740847"/>
          </a:xfrm>
          <a:prstGeom prst="rect">
            <a:avLst/>
          </a:prstGeom>
        </p:spPr>
      </p:pic>
      <p:sp>
        <p:nvSpPr>
          <p:cNvPr id="45" name="CuadroTexto 44">
            <a:extLst>
              <a:ext uri="{FF2B5EF4-FFF2-40B4-BE49-F238E27FC236}">
                <a16:creationId xmlns:a16="http://schemas.microsoft.com/office/drawing/2014/main" id="{A6EC6D68-0BD0-DF42-B458-7DBA7C2B2B1C}"/>
              </a:ext>
            </a:extLst>
          </p:cNvPr>
          <p:cNvSpPr txBox="1"/>
          <p:nvPr/>
        </p:nvSpPr>
        <p:spPr>
          <a:xfrm>
            <a:off x="1076311" y="5384790"/>
            <a:ext cx="10230134" cy="461665"/>
          </a:xfrm>
          <a:prstGeom prst="rect">
            <a:avLst/>
          </a:prstGeom>
          <a:noFill/>
        </p:spPr>
        <p:txBody>
          <a:bodyPr wrap="square" rtlCol="0">
            <a:spAutoFit/>
          </a:bodyPr>
          <a:lstStyle/>
          <a:p>
            <a:r>
              <a:rPr lang="es-MX" sz="1200" dirty="0">
                <a:latin typeface="Tahoma" panose="020B0604030504040204" pitchFamily="34" charset="0"/>
                <a:ea typeface="Tahoma" panose="020B0604030504040204" pitchFamily="34" charset="0"/>
                <a:cs typeface="Tahoma" panose="020B0604030504040204" pitchFamily="34" charset="0"/>
              </a:rPr>
              <a:t>(*) Vigente hasta el año 2029</a:t>
            </a:r>
          </a:p>
          <a:p>
            <a:r>
              <a:rPr lang="es-MX" sz="1200" dirty="0">
                <a:latin typeface="Tahoma" panose="020B0604030504040204" pitchFamily="34" charset="0"/>
                <a:ea typeface="Tahoma" panose="020B0604030504040204" pitchFamily="34" charset="0"/>
                <a:cs typeface="Tahoma" panose="020B0604030504040204" pitchFamily="34" charset="0"/>
              </a:rPr>
              <a:t>(**) No existe una tasa establecida para este concepto</a:t>
            </a:r>
          </a:p>
        </p:txBody>
      </p:sp>
      <p:pic>
        <p:nvPicPr>
          <p:cNvPr id="23" name="Imagen 22">
            <a:extLst>
              <a:ext uri="{FF2B5EF4-FFF2-40B4-BE49-F238E27FC236}">
                <a16:creationId xmlns:a16="http://schemas.microsoft.com/office/drawing/2014/main" id="{F8755429-973A-F94D-81B1-BFECD98D80F6}"/>
              </a:ext>
            </a:extLst>
          </p:cNvPr>
          <p:cNvPicPr>
            <a:picLocks noChangeAspect="1"/>
          </p:cNvPicPr>
          <p:nvPr/>
        </p:nvPicPr>
        <p:blipFill>
          <a:blip r:embed="rId6">
            <a:duotone>
              <a:schemeClr val="accent1">
                <a:shade val="45000"/>
                <a:satMod val="135000"/>
              </a:schemeClr>
              <a:prstClr val="white"/>
            </a:duotone>
          </a:blip>
          <a:stretch>
            <a:fillRect/>
          </a:stretch>
        </p:blipFill>
        <p:spPr>
          <a:xfrm>
            <a:off x="5682862" y="2288738"/>
            <a:ext cx="728944" cy="629284"/>
          </a:xfrm>
          <a:prstGeom prst="rect">
            <a:avLst/>
          </a:prstGeom>
        </p:spPr>
      </p:pic>
      <p:pic>
        <p:nvPicPr>
          <p:cNvPr id="24" name="Imagen 23">
            <a:extLst>
              <a:ext uri="{FF2B5EF4-FFF2-40B4-BE49-F238E27FC236}">
                <a16:creationId xmlns:a16="http://schemas.microsoft.com/office/drawing/2014/main" id="{759DA0AB-BF30-254B-8EA3-EF5C11D6C5A5}"/>
              </a:ext>
            </a:extLst>
          </p:cNvPr>
          <p:cNvPicPr>
            <a:picLocks noChangeAspect="1"/>
          </p:cNvPicPr>
          <p:nvPr/>
        </p:nvPicPr>
        <p:blipFill>
          <a:blip r:embed="rId7">
            <a:duotone>
              <a:schemeClr val="accent1">
                <a:shade val="45000"/>
                <a:satMod val="135000"/>
              </a:schemeClr>
              <a:prstClr val="white"/>
            </a:duotone>
          </a:blip>
          <a:stretch>
            <a:fillRect/>
          </a:stretch>
        </p:blipFill>
        <p:spPr>
          <a:xfrm>
            <a:off x="1472454" y="2354629"/>
            <a:ext cx="669695" cy="669695"/>
          </a:xfrm>
          <a:prstGeom prst="rect">
            <a:avLst/>
          </a:prstGeom>
        </p:spPr>
      </p:pic>
      <p:pic>
        <p:nvPicPr>
          <p:cNvPr id="25" name="Imagen 24">
            <a:extLst>
              <a:ext uri="{FF2B5EF4-FFF2-40B4-BE49-F238E27FC236}">
                <a16:creationId xmlns:a16="http://schemas.microsoft.com/office/drawing/2014/main" id="{B6287F60-A17A-6246-9540-07A0F29D8DA6}"/>
              </a:ext>
            </a:extLst>
          </p:cNvPr>
          <p:cNvPicPr>
            <a:picLocks noChangeAspect="1"/>
          </p:cNvPicPr>
          <p:nvPr/>
        </p:nvPicPr>
        <p:blipFill>
          <a:blip r:embed="rId6">
            <a:duotone>
              <a:schemeClr val="accent1">
                <a:shade val="45000"/>
                <a:satMod val="135000"/>
              </a:schemeClr>
              <a:prstClr val="white"/>
            </a:duotone>
          </a:blip>
          <a:stretch>
            <a:fillRect/>
          </a:stretch>
        </p:blipFill>
        <p:spPr>
          <a:xfrm>
            <a:off x="5718064" y="3206424"/>
            <a:ext cx="728944" cy="629284"/>
          </a:xfrm>
          <a:prstGeom prst="rect">
            <a:avLst/>
          </a:prstGeom>
        </p:spPr>
      </p:pic>
      <p:pic>
        <p:nvPicPr>
          <p:cNvPr id="26" name="Imagen 25">
            <a:extLst>
              <a:ext uri="{FF2B5EF4-FFF2-40B4-BE49-F238E27FC236}">
                <a16:creationId xmlns:a16="http://schemas.microsoft.com/office/drawing/2014/main" id="{457E0B78-034A-B045-B48C-5EB4E9E04B40}"/>
              </a:ext>
            </a:extLst>
          </p:cNvPr>
          <p:cNvPicPr>
            <a:picLocks noChangeAspect="1"/>
          </p:cNvPicPr>
          <p:nvPr/>
        </p:nvPicPr>
        <p:blipFill>
          <a:blip r:embed="rId6">
            <a:duotone>
              <a:schemeClr val="accent1">
                <a:shade val="45000"/>
                <a:satMod val="135000"/>
              </a:schemeClr>
              <a:prstClr val="white"/>
            </a:duotone>
          </a:blip>
          <a:stretch>
            <a:fillRect/>
          </a:stretch>
        </p:blipFill>
        <p:spPr>
          <a:xfrm>
            <a:off x="5682862" y="4359888"/>
            <a:ext cx="728944" cy="629284"/>
          </a:xfrm>
          <a:prstGeom prst="rect">
            <a:avLst/>
          </a:prstGeom>
        </p:spPr>
      </p:pic>
    </p:spTree>
    <p:extLst>
      <p:ext uri="{BB962C8B-B14F-4D97-AF65-F5344CB8AC3E}">
        <p14:creationId xmlns:p14="http://schemas.microsoft.com/office/powerpoint/2010/main" val="1981555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6A9D87E-BCEE-FF43-BB8B-264DC531E250}"/>
              </a:ext>
            </a:extLst>
          </p:cNvPr>
          <p:cNvPicPr>
            <a:picLocks noChangeAspect="1"/>
          </p:cNvPicPr>
          <p:nvPr/>
        </p:nvPicPr>
        <p:blipFill>
          <a:blip r:embed="rId3"/>
          <a:stretch>
            <a:fillRect/>
          </a:stretch>
        </p:blipFill>
        <p:spPr>
          <a:xfrm>
            <a:off x="1342104" y="1517223"/>
            <a:ext cx="9410461" cy="3766575"/>
          </a:xfrm>
          <a:prstGeom prst="rect">
            <a:avLst/>
          </a:prstGeom>
        </p:spPr>
      </p:pic>
      <p:sp>
        <p:nvSpPr>
          <p:cNvPr id="16" name="CuadroTexto 15">
            <a:extLst>
              <a:ext uri="{FF2B5EF4-FFF2-40B4-BE49-F238E27FC236}">
                <a16:creationId xmlns:a16="http://schemas.microsoft.com/office/drawing/2014/main" id="{4ED806E5-A628-7C45-B346-366635BD33BD}"/>
              </a:ext>
            </a:extLst>
          </p:cNvPr>
          <p:cNvSpPr txBox="1"/>
          <p:nvPr/>
        </p:nvSpPr>
        <p:spPr>
          <a:xfrm>
            <a:off x="571079" y="275898"/>
            <a:ext cx="7752944" cy="646331"/>
          </a:xfrm>
          <a:prstGeom prst="rect">
            <a:avLst/>
          </a:prstGeom>
          <a:noFill/>
        </p:spPr>
        <p:txBody>
          <a:bodyPr wrap="square" rtlCol="0">
            <a:spAutoFit/>
          </a:bodyPr>
          <a:lstStyle/>
          <a:p>
            <a:pPr lvl="0"/>
            <a:r>
              <a:rPr lang="es-419" sz="3600" b="1" dirty="0">
                <a:solidFill>
                  <a:srgbClr val="005698"/>
                </a:solidFill>
                <a:latin typeface="Tahoma" panose="020B0604030504040204" pitchFamily="34" charset="0"/>
                <a:ea typeface="Tahoma" panose="020B0604030504040204" pitchFamily="34" charset="0"/>
                <a:cs typeface="Tahoma" panose="020B0604030504040204" pitchFamily="34" charset="0"/>
              </a:rPr>
              <a:t>2. Incentivos tributarios</a:t>
            </a:r>
          </a:p>
        </p:txBody>
      </p:sp>
      <p:sp>
        <p:nvSpPr>
          <p:cNvPr id="20" name="CuadroTexto 19">
            <a:extLst>
              <a:ext uri="{FF2B5EF4-FFF2-40B4-BE49-F238E27FC236}">
                <a16:creationId xmlns:a16="http://schemas.microsoft.com/office/drawing/2014/main" id="{C99E8E65-C36E-3F47-BBAD-A10BB49EC5F5}"/>
              </a:ext>
            </a:extLst>
          </p:cNvPr>
          <p:cNvSpPr txBox="1"/>
          <p:nvPr/>
        </p:nvSpPr>
        <p:spPr>
          <a:xfrm rot="5400000">
            <a:off x="2559790" y="140940"/>
            <a:ext cx="553998" cy="3623930"/>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Incentivo </a:t>
            </a:r>
            <a:r>
              <a:rPr lang="es-EC" sz="1000" b="1" dirty="0">
                <a:latin typeface="Tahoma" panose="020B0604030504040204" pitchFamily="34" charset="0"/>
                <a:ea typeface="Tahoma" panose="020B0604030504040204" pitchFamily="34" charset="0"/>
                <a:cs typeface="Tahoma" panose="020B0604030504040204" pitchFamily="34" charset="0"/>
              </a:rPr>
              <a:t>(*)</a:t>
            </a:r>
          </a:p>
        </p:txBody>
      </p:sp>
      <p:sp>
        <p:nvSpPr>
          <p:cNvPr id="19" name="CuadroTexto 18">
            <a:extLst>
              <a:ext uri="{FF2B5EF4-FFF2-40B4-BE49-F238E27FC236}">
                <a16:creationId xmlns:a16="http://schemas.microsoft.com/office/drawing/2014/main" id="{2B5D5EE3-36BC-B340-9ECC-099B59C990C4}"/>
              </a:ext>
            </a:extLst>
          </p:cNvPr>
          <p:cNvSpPr txBox="1"/>
          <p:nvPr/>
        </p:nvSpPr>
        <p:spPr>
          <a:xfrm rot="5400000">
            <a:off x="5927031" y="-356046"/>
            <a:ext cx="523103" cy="3079654"/>
          </a:xfrm>
          <a:prstGeom prst="rect">
            <a:avLst/>
          </a:prstGeom>
          <a:noFill/>
        </p:spPr>
        <p:txBody>
          <a:bodyPr vert="vert270" wrap="square" rtlCol="0">
            <a:spAutoFit/>
          </a:bodyPr>
          <a:lstStyle/>
          <a:p>
            <a:pPr algn="ctr"/>
            <a:r>
              <a:rPr lang="es-EC" sz="2800" b="1" dirty="0">
                <a:latin typeface="Tahoma" panose="020B0604030504040204" pitchFamily="34" charset="0"/>
                <a:ea typeface="Tahoma" panose="020B0604030504040204" pitchFamily="34" charset="0"/>
                <a:cs typeface="Tahoma" panose="020B0604030504040204" pitchFamily="34" charset="0"/>
              </a:rPr>
              <a:t>Impuestos</a:t>
            </a:r>
          </a:p>
        </p:txBody>
      </p:sp>
      <p:sp>
        <p:nvSpPr>
          <p:cNvPr id="21" name="CuadroTexto 20">
            <a:extLst>
              <a:ext uri="{FF2B5EF4-FFF2-40B4-BE49-F238E27FC236}">
                <a16:creationId xmlns:a16="http://schemas.microsoft.com/office/drawing/2014/main" id="{F0134996-B17B-F340-A948-3E3A690400A9}"/>
              </a:ext>
            </a:extLst>
          </p:cNvPr>
          <p:cNvSpPr txBox="1"/>
          <p:nvPr/>
        </p:nvSpPr>
        <p:spPr>
          <a:xfrm rot="5400000">
            <a:off x="5722761" y="394711"/>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Beneficiario </a:t>
            </a:r>
            <a:r>
              <a:rPr lang="es-EC" sz="1000" b="1" dirty="0">
                <a:latin typeface="Tahoma" panose="020B0604030504040204" pitchFamily="34" charset="0"/>
                <a:ea typeface="Tahoma" panose="020B0604030504040204" pitchFamily="34" charset="0"/>
                <a:cs typeface="Tahoma" panose="020B0604030504040204" pitchFamily="34" charset="0"/>
              </a:rPr>
              <a:t>(**)</a:t>
            </a:r>
          </a:p>
        </p:txBody>
      </p:sp>
      <p:sp>
        <p:nvSpPr>
          <p:cNvPr id="22" name="CuadroTexto 21">
            <a:extLst>
              <a:ext uri="{FF2B5EF4-FFF2-40B4-BE49-F238E27FC236}">
                <a16:creationId xmlns:a16="http://schemas.microsoft.com/office/drawing/2014/main" id="{3C9CFF40-BDA7-EB4A-8D45-14FFCA1244C5}"/>
              </a:ext>
            </a:extLst>
          </p:cNvPr>
          <p:cNvSpPr txBox="1"/>
          <p:nvPr/>
        </p:nvSpPr>
        <p:spPr>
          <a:xfrm rot="5400000">
            <a:off x="1993683" y="1707037"/>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Impuesto</a:t>
            </a:r>
          </a:p>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predial</a:t>
            </a:r>
          </a:p>
        </p:txBody>
      </p:sp>
      <p:sp>
        <p:nvSpPr>
          <p:cNvPr id="27" name="CuadroTexto 26">
            <a:extLst>
              <a:ext uri="{FF2B5EF4-FFF2-40B4-BE49-F238E27FC236}">
                <a16:creationId xmlns:a16="http://schemas.microsoft.com/office/drawing/2014/main" id="{96017A7B-F8C7-0D4F-AD76-C6C0CE24AC62}"/>
              </a:ext>
            </a:extLst>
          </p:cNvPr>
          <p:cNvSpPr txBox="1"/>
          <p:nvPr/>
        </p:nvSpPr>
        <p:spPr>
          <a:xfrm rot="5400000">
            <a:off x="9033071" y="390132"/>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Compensación</a:t>
            </a:r>
          </a:p>
        </p:txBody>
      </p:sp>
      <p:sp>
        <p:nvSpPr>
          <p:cNvPr id="28" name="CuadroTexto 27">
            <a:extLst>
              <a:ext uri="{FF2B5EF4-FFF2-40B4-BE49-F238E27FC236}">
                <a16:creationId xmlns:a16="http://schemas.microsoft.com/office/drawing/2014/main" id="{E8BE4B0B-F7DC-C947-AB96-6C0D0254B6B4}"/>
              </a:ext>
            </a:extLst>
          </p:cNvPr>
          <p:cNvSpPr txBox="1"/>
          <p:nvPr/>
        </p:nvSpPr>
        <p:spPr>
          <a:xfrm rot="5400000">
            <a:off x="1993683" y="2670242"/>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Impuesto</a:t>
            </a:r>
          </a:p>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predial</a:t>
            </a:r>
          </a:p>
        </p:txBody>
      </p:sp>
      <p:sp>
        <p:nvSpPr>
          <p:cNvPr id="29" name="CuadroTexto 28">
            <a:extLst>
              <a:ext uri="{FF2B5EF4-FFF2-40B4-BE49-F238E27FC236}">
                <a16:creationId xmlns:a16="http://schemas.microsoft.com/office/drawing/2014/main" id="{13A513A7-407E-3A41-AC08-6B65565E5ED6}"/>
              </a:ext>
            </a:extLst>
          </p:cNvPr>
          <p:cNvSpPr txBox="1"/>
          <p:nvPr/>
        </p:nvSpPr>
        <p:spPr>
          <a:xfrm rot="5400000">
            <a:off x="1993683" y="3637171"/>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Impuesto</a:t>
            </a:r>
          </a:p>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patente</a:t>
            </a:r>
          </a:p>
        </p:txBody>
      </p:sp>
      <p:sp>
        <p:nvSpPr>
          <p:cNvPr id="37" name="CuadroTexto 36">
            <a:extLst>
              <a:ext uri="{FF2B5EF4-FFF2-40B4-BE49-F238E27FC236}">
                <a16:creationId xmlns:a16="http://schemas.microsoft.com/office/drawing/2014/main" id="{74F5B31F-84A4-FA45-BE1F-88E03291F737}"/>
              </a:ext>
            </a:extLst>
          </p:cNvPr>
          <p:cNvSpPr txBox="1"/>
          <p:nvPr/>
        </p:nvSpPr>
        <p:spPr>
          <a:xfrm rot="5400000">
            <a:off x="5354976" y="1202882"/>
            <a:ext cx="923330" cy="2947721"/>
          </a:xfrm>
          <a:prstGeom prst="rect">
            <a:avLst/>
          </a:prstGeom>
          <a:noFill/>
        </p:spPr>
        <p:txBody>
          <a:bodyPr vert="vert270" wrap="square" rtlCol="0">
            <a:spAutoFit/>
          </a:bodyPr>
          <a:lstStyle/>
          <a:p>
            <a:r>
              <a:rPr lang="es-EC" sz="1600" dirty="0">
                <a:latin typeface="Tahoma" panose="020B0604030504040204" pitchFamily="34" charset="0"/>
                <a:ea typeface="Tahoma" panose="020B0604030504040204" pitchFamily="34" charset="0"/>
                <a:cs typeface="Tahoma" panose="020B0604030504040204" pitchFamily="34" charset="0"/>
              </a:rPr>
              <a:t>Fábricas y ensambladoras de vehículos eléctricos – nuevas inversiones. </a:t>
            </a:r>
          </a:p>
        </p:txBody>
      </p:sp>
      <p:sp>
        <p:nvSpPr>
          <p:cNvPr id="38" name="CuadroTexto 37">
            <a:extLst>
              <a:ext uri="{FF2B5EF4-FFF2-40B4-BE49-F238E27FC236}">
                <a16:creationId xmlns:a16="http://schemas.microsoft.com/office/drawing/2014/main" id="{F1330D5D-EF45-2A4F-83FA-163C74ADE892}"/>
              </a:ext>
            </a:extLst>
          </p:cNvPr>
          <p:cNvSpPr txBox="1"/>
          <p:nvPr/>
        </p:nvSpPr>
        <p:spPr>
          <a:xfrm rot="5400000">
            <a:off x="5478087" y="2122044"/>
            <a:ext cx="677108" cy="2947721"/>
          </a:xfrm>
          <a:prstGeom prst="rect">
            <a:avLst/>
          </a:prstGeom>
          <a:noFill/>
        </p:spPr>
        <p:txBody>
          <a:bodyPr vert="vert270" wrap="square" rtlCol="0">
            <a:spAutoFit/>
          </a:bodyPr>
          <a:lstStyle/>
          <a:p>
            <a:r>
              <a:rPr lang="es-EC" sz="1600" dirty="0">
                <a:latin typeface="Tahoma" panose="020B0604030504040204" pitchFamily="34" charset="0"/>
                <a:ea typeface="Tahoma" panose="020B0604030504040204" pitchFamily="34" charset="0"/>
                <a:cs typeface="Tahoma" panose="020B0604030504040204" pitchFamily="34" charset="0"/>
              </a:rPr>
              <a:t>Estaciones de carga – nuevas inversiones.</a:t>
            </a:r>
          </a:p>
        </p:txBody>
      </p:sp>
      <p:sp>
        <p:nvSpPr>
          <p:cNvPr id="39" name="CuadroTexto 38">
            <a:extLst>
              <a:ext uri="{FF2B5EF4-FFF2-40B4-BE49-F238E27FC236}">
                <a16:creationId xmlns:a16="http://schemas.microsoft.com/office/drawing/2014/main" id="{FB0F0188-C74C-624B-9705-61C9FA6C4213}"/>
              </a:ext>
            </a:extLst>
          </p:cNvPr>
          <p:cNvSpPr txBox="1"/>
          <p:nvPr/>
        </p:nvSpPr>
        <p:spPr>
          <a:xfrm rot="5400000">
            <a:off x="5169959" y="3233888"/>
            <a:ext cx="1169551" cy="2823910"/>
          </a:xfrm>
          <a:prstGeom prst="rect">
            <a:avLst/>
          </a:prstGeom>
          <a:noFill/>
        </p:spPr>
        <p:txBody>
          <a:bodyPr vert="vert270" wrap="square" rtlCol="0">
            <a:spAutoFit/>
          </a:bodyPr>
          <a:lstStyle/>
          <a:p>
            <a:r>
              <a:rPr lang="es-EC" sz="1600" dirty="0">
                <a:latin typeface="Tahoma" panose="020B0604030504040204" pitchFamily="34" charset="0"/>
                <a:ea typeface="Tahoma" panose="020B0604030504040204" pitchFamily="34" charset="0"/>
                <a:cs typeface="Tahoma" panose="020B0604030504040204" pitchFamily="34" charset="0"/>
              </a:rPr>
              <a:t>Fábricas,  ensambladoras, comercializadoras de vehículos – nuevas inversiones. </a:t>
            </a:r>
            <a:endParaRPr lang="es-MX" sz="1600" dirty="0">
              <a:latin typeface="Tahoma" panose="020B0604030504040204" pitchFamily="34" charset="0"/>
              <a:ea typeface="Tahoma" panose="020B0604030504040204" pitchFamily="34" charset="0"/>
              <a:cs typeface="Tahoma" panose="020B0604030504040204" pitchFamily="34" charset="0"/>
            </a:endParaRPr>
          </a:p>
        </p:txBody>
      </p:sp>
      <p:sp>
        <p:nvSpPr>
          <p:cNvPr id="40" name="Rectángulo redondeado 39">
            <a:extLst>
              <a:ext uri="{FF2B5EF4-FFF2-40B4-BE49-F238E27FC236}">
                <a16:creationId xmlns:a16="http://schemas.microsoft.com/office/drawing/2014/main" id="{6F2E5A1A-4F14-5E44-A92E-48D107B19F08}"/>
              </a:ext>
            </a:extLst>
          </p:cNvPr>
          <p:cNvSpPr/>
          <p:nvPr/>
        </p:nvSpPr>
        <p:spPr>
          <a:xfrm>
            <a:off x="8027724" y="2247293"/>
            <a:ext cx="2594270" cy="28840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pic>
        <p:nvPicPr>
          <p:cNvPr id="15" name="Imagen 14">
            <a:extLst>
              <a:ext uri="{FF2B5EF4-FFF2-40B4-BE49-F238E27FC236}">
                <a16:creationId xmlns:a16="http://schemas.microsoft.com/office/drawing/2014/main" id="{8160664B-D64F-714A-BA9B-2B14FD7BDA24}"/>
              </a:ext>
            </a:extLst>
          </p:cNvPr>
          <p:cNvPicPr>
            <a:picLocks noChangeAspect="1"/>
          </p:cNvPicPr>
          <p:nvPr/>
        </p:nvPicPr>
        <p:blipFill>
          <a:blip r:embed="rId4">
            <a:duotone>
              <a:schemeClr val="accent1">
                <a:shade val="45000"/>
                <a:satMod val="135000"/>
              </a:schemeClr>
              <a:prstClr val="white"/>
            </a:duotone>
          </a:blip>
          <a:stretch>
            <a:fillRect/>
          </a:stretch>
        </p:blipFill>
        <p:spPr>
          <a:xfrm>
            <a:off x="7290502" y="3280916"/>
            <a:ext cx="593226" cy="609088"/>
          </a:xfrm>
          <a:prstGeom prst="rect">
            <a:avLst/>
          </a:prstGeom>
        </p:spPr>
      </p:pic>
      <p:pic>
        <p:nvPicPr>
          <p:cNvPr id="18" name="Imagen 17">
            <a:extLst>
              <a:ext uri="{FF2B5EF4-FFF2-40B4-BE49-F238E27FC236}">
                <a16:creationId xmlns:a16="http://schemas.microsoft.com/office/drawing/2014/main" id="{F7D0127C-739A-2A40-9501-56D1635CA581}"/>
              </a:ext>
            </a:extLst>
          </p:cNvPr>
          <p:cNvPicPr>
            <a:picLocks noChangeAspect="1"/>
          </p:cNvPicPr>
          <p:nvPr/>
        </p:nvPicPr>
        <p:blipFill>
          <a:blip r:embed="rId5">
            <a:duotone>
              <a:schemeClr val="accent1">
                <a:shade val="45000"/>
                <a:satMod val="135000"/>
              </a:schemeClr>
              <a:prstClr val="white"/>
            </a:duotone>
          </a:blip>
          <a:stretch>
            <a:fillRect/>
          </a:stretch>
        </p:blipFill>
        <p:spPr>
          <a:xfrm>
            <a:off x="7163629" y="2351854"/>
            <a:ext cx="618380" cy="662550"/>
          </a:xfrm>
          <a:prstGeom prst="rect">
            <a:avLst/>
          </a:prstGeom>
        </p:spPr>
      </p:pic>
      <p:pic>
        <p:nvPicPr>
          <p:cNvPr id="43" name="Imagen 42">
            <a:extLst>
              <a:ext uri="{FF2B5EF4-FFF2-40B4-BE49-F238E27FC236}">
                <a16:creationId xmlns:a16="http://schemas.microsoft.com/office/drawing/2014/main" id="{BCA4D765-AC4A-0246-8381-C65F9DD41FF6}"/>
              </a:ext>
            </a:extLst>
          </p:cNvPr>
          <p:cNvPicPr>
            <a:picLocks noChangeAspect="1"/>
          </p:cNvPicPr>
          <p:nvPr/>
        </p:nvPicPr>
        <p:blipFill>
          <a:blip r:embed="rId6">
            <a:duotone>
              <a:schemeClr val="accent1">
                <a:shade val="45000"/>
                <a:satMod val="135000"/>
              </a:schemeClr>
              <a:prstClr val="white"/>
            </a:duotone>
          </a:blip>
          <a:stretch>
            <a:fillRect/>
          </a:stretch>
        </p:blipFill>
        <p:spPr>
          <a:xfrm>
            <a:off x="7089204" y="4305784"/>
            <a:ext cx="751811" cy="740847"/>
          </a:xfrm>
          <a:prstGeom prst="rect">
            <a:avLst/>
          </a:prstGeom>
        </p:spPr>
      </p:pic>
      <p:sp>
        <p:nvSpPr>
          <p:cNvPr id="45" name="CuadroTexto 44">
            <a:extLst>
              <a:ext uri="{FF2B5EF4-FFF2-40B4-BE49-F238E27FC236}">
                <a16:creationId xmlns:a16="http://schemas.microsoft.com/office/drawing/2014/main" id="{A6EC6D68-0BD0-DF42-B458-7DBA7C2B2B1C}"/>
              </a:ext>
            </a:extLst>
          </p:cNvPr>
          <p:cNvSpPr txBox="1"/>
          <p:nvPr/>
        </p:nvSpPr>
        <p:spPr>
          <a:xfrm>
            <a:off x="1076311" y="5366129"/>
            <a:ext cx="10230134" cy="646331"/>
          </a:xfrm>
          <a:prstGeom prst="rect">
            <a:avLst/>
          </a:prstGeom>
          <a:noFill/>
        </p:spPr>
        <p:txBody>
          <a:bodyPr wrap="square" rtlCol="0">
            <a:spAutoFit/>
          </a:bodyPr>
          <a:lstStyle/>
          <a:p>
            <a:r>
              <a:rPr lang="es-MX" sz="1200" dirty="0">
                <a:latin typeface="Tahoma" panose="020B0604030504040204" pitchFamily="34" charset="0"/>
                <a:ea typeface="Tahoma" panose="020B0604030504040204" pitchFamily="34" charset="0"/>
                <a:cs typeface="Tahoma" panose="020B0604030504040204" pitchFamily="34" charset="0"/>
              </a:rPr>
              <a:t>(*) Vigente hasta el año 2029</a:t>
            </a:r>
          </a:p>
          <a:p>
            <a:r>
              <a:rPr lang="es-MX" sz="1200" dirty="0">
                <a:latin typeface="Tahoma" panose="020B0604030504040204" pitchFamily="34" charset="0"/>
                <a:ea typeface="Tahoma" panose="020B0604030504040204" pitchFamily="34" charset="0"/>
                <a:cs typeface="Tahoma" panose="020B0604030504040204" pitchFamily="34" charset="0"/>
              </a:rPr>
              <a:t>(**)</a:t>
            </a:r>
            <a:r>
              <a:rPr lang="es-EC" sz="1200" dirty="0">
                <a:latin typeface="Tahoma" panose="020B0604030504040204" pitchFamily="34" charset="0"/>
                <a:ea typeface="Tahoma" panose="020B0604030504040204" pitchFamily="34" charset="0"/>
                <a:cs typeface="Tahoma" panose="020B0604030504040204" pitchFamily="34" charset="0"/>
              </a:rPr>
              <a:t> En caso de que las fábricas combinen la producción de vehículos eléctricos con otros vehículos, el beneficio tributario será proporcional a las ventas totales de sus vehículos eléctricos, respecto a la venta total de vehículos de combustión fósil. </a:t>
            </a:r>
            <a:endParaRPr lang="es-MX" sz="1200" dirty="0">
              <a:latin typeface="Tahoma" panose="020B0604030504040204" pitchFamily="34" charset="0"/>
              <a:ea typeface="Tahoma" panose="020B0604030504040204" pitchFamily="34" charset="0"/>
              <a:cs typeface="Tahoma" panose="020B0604030504040204" pitchFamily="34" charset="0"/>
            </a:endParaRPr>
          </a:p>
        </p:txBody>
      </p:sp>
      <p:sp>
        <p:nvSpPr>
          <p:cNvPr id="23" name="Marcador de contenido 2">
            <a:extLst>
              <a:ext uri="{FF2B5EF4-FFF2-40B4-BE49-F238E27FC236}">
                <a16:creationId xmlns:a16="http://schemas.microsoft.com/office/drawing/2014/main" id="{42D7DB71-3784-4948-9DE7-998495822C2D}"/>
              </a:ext>
            </a:extLst>
          </p:cNvPr>
          <p:cNvSpPr txBox="1">
            <a:spLocks/>
          </p:cNvSpPr>
          <p:nvPr/>
        </p:nvSpPr>
        <p:spPr bwMode="auto">
          <a:xfrm>
            <a:off x="7978906" y="2655348"/>
            <a:ext cx="2809831" cy="18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s-MX" sz="1600" dirty="0">
                <a:latin typeface="Tahoma" panose="020B0604030504040204" pitchFamily="34" charset="0"/>
                <a:ea typeface="Tahoma" panose="020B0604030504040204" pitchFamily="34" charset="0"/>
                <a:cs typeface="Tahoma" panose="020B0604030504040204" pitchFamily="34" charset="0"/>
              </a:rPr>
              <a:t>1 x 1000 a los activos totales (ampliación de la base de cálculo asociada a la incorporación de nuevos contribuyentes).</a:t>
            </a:r>
          </a:p>
        </p:txBody>
      </p:sp>
    </p:spTree>
    <p:extLst>
      <p:ext uri="{BB962C8B-B14F-4D97-AF65-F5344CB8AC3E}">
        <p14:creationId xmlns:p14="http://schemas.microsoft.com/office/powerpoint/2010/main" val="19631434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56A9D87E-BCEE-FF43-BB8B-264DC531E250}"/>
              </a:ext>
            </a:extLst>
          </p:cNvPr>
          <p:cNvPicPr>
            <a:picLocks noChangeAspect="1"/>
          </p:cNvPicPr>
          <p:nvPr/>
        </p:nvPicPr>
        <p:blipFill>
          <a:blip r:embed="rId3"/>
          <a:stretch>
            <a:fillRect/>
          </a:stretch>
        </p:blipFill>
        <p:spPr>
          <a:xfrm>
            <a:off x="1342104" y="1517223"/>
            <a:ext cx="9410461" cy="3766575"/>
          </a:xfrm>
          <a:prstGeom prst="rect">
            <a:avLst/>
          </a:prstGeom>
        </p:spPr>
      </p:pic>
      <p:sp>
        <p:nvSpPr>
          <p:cNvPr id="16" name="CuadroTexto 15">
            <a:extLst>
              <a:ext uri="{FF2B5EF4-FFF2-40B4-BE49-F238E27FC236}">
                <a16:creationId xmlns:a16="http://schemas.microsoft.com/office/drawing/2014/main" id="{4ED806E5-A628-7C45-B346-366635BD33BD}"/>
              </a:ext>
            </a:extLst>
          </p:cNvPr>
          <p:cNvSpPr txBox="1"/>
          <p:nvPr/>
        </p:nvSpPr>
        <p:spPr>
          <a:xfrm>
            <a:off x="571079" y="275898"/>
            <a:ext cx="7752944" cy="646331"/>
          </a:xfrm>
          <a:prstGeom prst="rect">
            <a:avLst/>
          </a:prstGeom>
          <a:noFill/>
        </p:spPr>
        <p:txBody>
          <a:bodyPr wrap="square" rtlCol="0">
            <a:spAutoFit/>
          </a:bodyPr>
          <a:lstStyle/>
          <a:p>
            <a:pPr lvl="0"/>
            <a:r>
              <a:rPr lang="es-419" sz="3600" b="1" dirty="0">
                <a:solidFill>
                  <a:srgbClr val="005698"/>
                </a:solidFill>
                <a:latin typeface="Tahoma" panose="020B0604030504040204" pitchFamily="34" charset="0"/>
                <a:ea typeface="Tahoma" panose="020B0604030504040204" pitchFamily="34" charset="0"/>
                <a:cs typeface="Tahoma" panose="020B0604030504040204" pitchFamily="34" charset="0"/>
              </a:rPr>
              <a:t>2. Incentivos tributarios</a:t>
            </a:r>
          </a:p>
        </p:txBody>
      </p:sp>
      <p:sp>
        <p:nvSpPr>
          <p:cNvPr id="20" name="CuadroTexto 19">
            <a:extLst>
              <a:ext uri="{FF2B5EF4-FFF2-40B4-BE49-F238E27FC236}">
                <a16:creationId xmlns:a16="http://schemas.microsoft.com/office/drawing/2014/main" id="{C99E8E65-C36E-3F47-BBAD-A10BB49EC5F5}"/>
              </a:ext>
            </a:extLst>
          </p:cNvPr>
          <p:cNvSpPr txBox="1"/>
          <p:nvPr/>
        </p:nvSpPr>
        <p:spPr>
          <a:xfrm rot="5400000">
            <a:off x="2222853" y="166659"/>
            <a:ext cx="553998" cy="3623930"/>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Incentivo </a:t>
            </a:r>
            <a:r>
              <a:rPr lang="es-EC" sz="1000" b="1" dirty="0">
                <a:latin typeface="Tahoma" panose="020B0604030504040204" pitchFamily="34" charset="0"/>
                <a:ea typeface="Tahoma" panose="020B0604030504040204" pitchFamily="34" charset="0"/>
                <a:cs typeface="Tahoma" panose="020B0604030504040204" pitchFamily="34" charset="0"/>
              </a:rPr>
              <a:t>(*)</a:t>
            </a:r>
          </a:p>
        </p:txBody>
      </p:sp>
      <p:sp>
        <p:nvSpPr>
          <p:cNvPr id="19" name="CuadroTexto 18">
            <a:extLst>
              <a:ext uri="{FF2B5EF4-FFF2-40B4-BE49-F238E27FC236}">
                <a16:creationId xmlns:a16="http://schemas.microsoft.com/office/drawing/2014/main" id="{2B5D5EE3-36BC-B340-9ECC-099B59C990C4}"/>
              </a:ext>
            </a:extLst>
          </p:cNvPr>
          <p:cNvSpPr txBox="1"/>
          <p:nvPr/>
        </p:nvSpPr>
        <p:spPr>
          <a:xfrm rot="5400000">
            <a:off x="5927031" y="-356046"/>
            <a:ext cx="523103" cy="3079654"/>
          </a:xfrm>
          <a:prstGeom prst="rect">
            <a:avLst/>
          </a:prstGeom>
          <a:noFill/>
        </p:spPr>
        <p:txBody>
          <a:bodyPr vert="vert270" wrap="square" rtlCol="0">
            <a:spAutoFit/>
          </a:bodyPr>
          <a:lstStyle/>
          <a:p>
            <a:pPr algn="ctr"/>
            <a:r>
              <a:rPr lang="es-EC" sz="2800" b="1" dirty="0">
                <a:latin typeface="Tahoma" panose="020B0604030504040204" pitchFamily="34" charset="0"/>
                <a:ea typeface="Tahoma" panose="020B0604030504040204" pitchFamily="34" charset="0"/>
                <a:cs typeface="Tahoma" panose="020B0604030504040204" pitchFamily="34" charset="0"/>
              </a:rPr>
              <a:t>Impuestos</a:t>
            </a:r>
          </a:p>
        </p:txBody>
      </p:sp>
      <p:sp>
        <p:nvSpPr>
          <p:cNvPr id="21" name="CuadroTexto 20">
            <a:extLst>
              <a:ext uri="{FF2B5EF4-FFF2-40B4-BE49-F238E27FC236}">
                <a16:creationId xmlns:a16="http://schemas.microsoft.com/office/drawing/2014/main" id="{F0134996-B17B-F340-A948-3E3A690400A9}"/>
              </a:ext>
            </a:extLst>
          </p:cNvPr>
          <p:cNvSpPr txBox="1"/>
          <p:nvPr/>
        </p:nvSpPr>
        <p:spPr>
          <a:xfrm rot="5400000">
            <a:off x="5722761" y="394711"/>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Beneficiario </a:t>
            </a:r>
            <a:r>
              <a:rPr lang="es-EC" sz="1000" b="1" dirty="0">
                <a:latin typeface="Tahoma" panose="020B0604030504040204" pitchFamily="34" charset="0"/>
                <a:ea typeface="Tahoma" panose="020B0604030504040204" pitchFamily="34" charset="0"/>
                <a:cs typeface="Tahoma" panose="020B0604030504040204" pitchFamily="34" charset="0"/>
              </a:rPr>
              <a:t>(**)</a:t>
            </a:r>
          </a:p>
        </p:txBody>
      </p:sp>
      <p:sp>
        <p:nvSpPr>
          <p:cNvPr id="27" name="CuadroTexto 26">
            <a:extLst>
              <a:ext uri="{FF2B5EF4-FFF2-40B4-BE49-F238E27FC236}">
                <a16:creationId xmlns:a16="http://schemas.microsoft.com/office/drawing/2014/main" id="{96017A7B-F8C7-0D4F-AD76-C6C0CE24AC62}"/>
              </a:ext>
            </a:extLst>
          </p:cNvPr>
          <p:cNvSpPr txBox="1"/>
          <p:nvPr/>
        </p:nvSpPr>
        <p:spPr>
          <a:xfrm rot="5400000">
            <a:off x="9033071" y="390132"/>
            <a:ext cx="553998" cy="3079654"/>
          </a:xfrm>
          <a:prstGeom prst="rect">
            <a:avLst/>
          </a:prstGeom>
          <a:noFill/>
        </p:spPr>
        <p:txBody>
          <a:bodyPr vert="vert270" wrap="square" rtlCol="0">
            <a:spAutoFit/>
          </a:bodyPr>
          <a:lstStyle/>
          <a:p>
            <a:pPr algn="ctr"/>
            <a:r>
              <a:rPr lang="es-EC" sz="2400" b="1" dirty="0">
                <a:latin typeface="Tahoma" panose="020B0604030504040204" pitchFamily="34" charset="0"/>
                <a:ea typeface="Tahoma" panose="020B0604030504040204" pitchFamily="34" charset="0"/>
                <a:cs typeface="Tahoma" panose="020B0604030504040204" pitchFamily="34" charset="0"/>
              </a:rPr>
              <a:t>Compensación</a:t>
            </a:r>
          </a:p>
        </p:txBody>
      </p:sp>
      <p:sp>
        <p:nvSpPr>
          <p:cNvPr id="28" name="CuadroTexto 27">
            <a:extLst>
              <a:ext uri="{FF2B5EF4-FFF2-40B4-BE49-F238E27FC236}">
                <a16:creationId xmlns:a16="http://schemas.microsoft.com/office/drawing/2014/main" id="{E8BE4B0B-F7DC-C947-AB96-6C0D0254B6B4}"/>
              </a:ext>
            </a:extLst>
          </p:cNvPr>
          <p:cNvSpPr txBox="1"/>
          <p:nvPr/>
        </p:nvSpPr>
        <p:spPr>
          <a:xfrm rot="5400000">
            <a:off x="1993683" y="2670242"/>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Impuesto</a:t>
            </a:r>
          </a:p>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patente</a:t>
            </a:r>
          </a:p>
        </p:txBody>
      </p:sp>
      <p:sp>
        <p:nvSpPr>
          <p:cNvPr id="29" name="CuadroTexto 28">
            <a:extLst>
              <a:ext uri="{FF2B5EF4-FFF2-40B4-BE49-F238E27FC236}">
                <a16:creationId xmlns:a16="http://schemas.microsoft.com/office/drawing/2014/main" id="{13A513A7-407E-3A41-AC08-6B65565E5ED6}"/>
              </a:ext>
            </a:extLst>
          </p:cNvPr>
          <p:cNvSpPr txBox="1"/>
          <p:nvPr/>
        </p:nvSpPr>
        <p:spPr>
          <a:xfrm rot="5400000">
            <a:off x="2008840" y="1784554"/>
            <a:ext cx="677108" cy="1980267"/>
          </a:xfrm>
          <a:prstGeom prst="rect">
            <a:avLst/>
          </a:prstGeom>
          <a:noFill/>
        </p:spPr>
        <p:txBody>
          <a:bodyPr vert="vert270" wrap="square" rtlCol="0">
            <a:spAutoFit/>
          </a:bodyPr>
          <a:lstStyle/>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50% Impuesto</a:t>
            </a:r>
          </a:p>
          <a:p>
            <a:pPr algn="just"/>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patente</a:t>
            </a:r>
          </a:p>
        </p:txBody>
      </p:sp>
      <p:sp>
        <p:nvSpPr>
          <p:cNvPr id="38" name="CuadroTexto 37">
            <a:extLst>
              <a:ext uri="{FF2B5EF4-FFF2-40B4-BE49-F238E27FC236}">
                <a16:creationId xmlns:a16="http://schemas.microsoft.com/office/drawing/2014/main" id="{F1330D5D-EF45-2A4F-83FA-163C74ADE892}"/>
              </a:ext>
            </a:extLst>
          </p:cNvPr>
          <p:cNvSpPr txBox="1"/>
          <p:nvPr/>
        </p:nvSpPr>
        <p:spPr>
          <a:xfrm rot="5400000">
            <a:off x="5574405" y="2259498"/>
            <a:ext cx="677108" cy="2947721"/>
          </a:xfrm>
          <a:prstGeom prst="rect">
            <a:avLst/>
          </a:prstGeom>
          <a:noFill/>
        </p:spPr>
        <p:txBody>
          <a:bodyPr vert="vert270" wrap="square" rtlCol="0">
            <a:spAutoFit/>
          </a:bodyPr>
          <a:lstStyle/>
          <a:p>
            <a:r>
              <a:rPr lang="es-EC" sz="1600" dirty="0">
                <a:latin typeface="Tahoma" panose="020B0604030504040204" pitchFamily="34" charset="0"/>
                <a:ea typeface="Tahoma" panose="020B0604030504040204" pitchFamily="34" charset="0"/>
                <a:cs typeface="Tahoma" panose="020B0604030504040204" pitchFamily="34" charset="0"/>
              </a:rPr>
              <a:t>Estaciones de carga de vehículos eléctricos.</a:t>
            </a:r>
          </a:p>
        </p:txBody>
      </p:sp>
      <p:sp>
        <p:nvSpPr>
          <p:cNvPr id="39" name="CuadroTexto 38">
            <a:extLst>
              <a:ext uri="{FF2B5EF4-FFF2-40B4-BE49-F238E27FC236}">
                <a16:creationId xmlns:a16="http://schemas.microsoft.com/office/drawing/2014/main" id="{FB0F0188-C74C-624B-9705-61C9FA6C4213}"/>
              </a:ext>
            </a:extLst>
          </p:cNvPr>
          <p:cNvSpPr txBox="1"/>
          <p:nvPr/>
        </p:nvSpPr>
        <p:spPr>
          <a:xfrm rot="5400000">
            <a:off x="4901904" y="1008710"/>
            <a:ext cx="923330" cy="3411940"/>
          </a:xfrm>
          <a:prstGeom prst="rect">
            <a:avLst/>
          </a:prstGeom>
          <a:noFill/>
        </p:spPr>
        <p:txBody>
          <a:bodyPr vert="vert270" wrap="square" rtlCol="0">
            <a:spAutoFit/>
          </a:bodyPr>
          <a:lstStyle/>
          <a:p>
            <a:pPr algn="just"/>
            <a:r>
              <a:rPr lang="es-EC" sz="1600" dirty="0">
                <a:latin typeface="Tahoma" panose="020B0604030504040204" pitchFamily="34" charset="0"/>
                <a:ea typeface="Tahoma" panose="020B0604030504040204" pitchFamily="34" charset="0"/>
                <a:cs typeface="Tahoma" panose="020B0604030504040204" pitchFamily="34" charset="0"/>
              </a:rPr>
              <a:t>Empresa o persona natural, que para su giro de negocio, cuente con el 10% de su flota cero emisiones. </a:t>
            </a:r>
          </a:p>
        </p:txBody>
      </p:sp>
      <p:sp>
        <p:nvSpPr>
          <p:cNvPr id="40" name="Rectángulo redondeado 39">
            <a:extLst>
              <a:ext uri="{FF2B5EF4-FFF2-40B4-BE49-F238E27FC236}">
                <a16:creationId xmlns:a16="http://schemas.microsoft.com/office/drawing/2014/main" id="{6F2E5A1A-4F14-5E44-A92E-48D107B19F08}"/>
              </a:ext>
            </a:extLst>
          </p:cNvPr>
          <p:cNvSpPr/>
          <p:nvPr/>
        </p:nvSpPr>
        <p:spPr>
          <a:xfrm>
            <a:off x="8027724" y="2247293"/>
            <a:ext cx="2594270" cy="28840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41" name="Marcador de contenido 2">
            <a:extLst>
              <a:ext uri="{FF2B5EF4-FFF2-40B4-BE49-F238E27FC236}">
                <a16:creationId xmlns:a16="http://schemas.microsoft.com/office/drawing/2014/main" id="{23393A63-DF1F-2941-871A-E9A6C5775874}"/>
              </a:ext>
            </a:extLst>
          </p:cNvPr>
          <p:cNvSpPr txBox="1">
            <a:spLocks/>
          </p:cNvSpPr>
          <p:nvPr/>
        </p:nvSpPr>
        <p:spPr bwMode="auto">
          <a:xfrm>
            <a:off x="8040066" y="2844912"/>
            <a:ext cx="2809831" cy="183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es-MX" sz="1600" dirty="0">
                <a:latin typeface="Tahoma" panose="020B0604030504040204" pitchFamily="34" charset="0"/>
                <a:ea typeface="Tahoma" panose="020B0604030504040204" pitchFamily="34" charset="0"/>
                <a:cs typeface="Tahoma" panose="020B0604030504040204" pitchFamily="34" charset="0"/>
              </a:rPr>
              <a:t>1 x 1000 a los activos totales (ampliación de la base de cálculo asociada a la incorporación de nuevos contribuyentes).</a:t>
            </a:r>
          </a:p>
        </p:txBody>
      </p:sp>
      <p:pic>
        <p:nvPicPr>
          <p:cNvPr id="43" name="Imagen 42">
            <a:extLst>
              <a:ext uri="{FF2B5EF4-FFF2-40B4-BE49-F238E27FC236}">
                <a16:creationId xmlns:a16="http://schemas.microsoft.com/office/drawing/2014/main" id="{BCA4D765-AC4A-0246-8381-C65F9DD41FF6}"/>
              </a:ext>
            </a:extLst>
          </p:cNvPr>
          <p:cNvPicPr>
            <a:picLocks noChangeAspect="1"/>
          </p:cNvPicPr>
          <p:nvPr/>
        </p:nvPicPr>
        <p:blipFill>
          <a:blip r:embed="rId4">
            <a:duotone>
              <a:schemeClr val="accent1">
                <a:shade val="45000"/>
                <a:satMod val="135000"/>
              </a:schemeClr>
              <a:prstClr val="white"/>
            </a:duotone>
          </a:blip>
          <a:stretch>
            <a:fillRect/>
          </a:stretch>
        </p:blipFill>
        <p:spPr>
          <a:xfrm>
            <a:off x="7175628" y="3203733"/>
            <a:ext cx="751811" cy="740847"/>
          </a:xfrm>
          <a:prstGeom prst="rect">
            <a:avLst/>
          </a:prstGeom>
        </p:spPr>
      </p:pic>
      <p:sp>
        <p:nvSpPr>
          <p:cNvPr id="45" name="CuadroTexto 44">
            <a:extLst>
              <a:ext uri="{FF2B5EF4-FFF2-40B4-BE49-F238E27FC236}">
                <a16:creationId xmlns:a16="http://schemas.microsoft.com/office/drawing/2014/main" id="{A6EC6D68-0BD0-DF42-B458-7DBA7C2B2B1C}"/>
              </a:ext>
            </a:extLst>
          </p:cNvPr>
          <p:cNvSpPr txBox="1"/>
          <p:nvPr/>
        </p:nvSpPr>
        <p:spPr>
          <a:xfrm>
            <a:off x="1076311" y="5366129"/>
            <a:ext cx="10230134" cy="830997"/>
          </a:xfrm>
          <a:prstGeom prst="rect">
            <a:avLst/>
          </a:prstGeom>
          <a:noFill/>
        </p:spPr>
        <p:txBody>
          <a:bodyPr wrap="square" rtlCol="0">
            <a:spAutoFit/>
          </a:bodyPr>
          <a:lstStyle/>
          <a:p>
            <a:r>
              <a:rPr lang="es-MX" sz="1200" dirty="0">
                <a:latin typeface="Tahoma" panose="020B0604030504040204" pitchFamily="34" charset="0"/>
                <a:ea typeface="Tahoma" panose="020B0604030504040204" pitchFamily="34" charset="0"/>
                <a:cs typeface="Tahoma" panose="020B0604030504040204" pitchFamily="34" charset="0"/>
              </a:rPr>
              <a:t>(*) Vigente hasta el año 2029</a:t>
            </a:r>
          </a:p>
          <a:p>
            <a:r>
              <a:rPr lang="es-MX" sz="1200" dirty="0">
                <a:latin typeface="Tahoma" panose="020B0604030504040204" pitchFamily="34" charset="0"/>
                <a:ea typeface="Tahoma" panose="020B0604030504040204" pitchFamily="34" charset="0"/>
                <a:cs typeface="Tahoma" panose="020B0604030504040204" pitchFamily="34" charset="0"/>
              </a:rPr>
              <a:t>(**)</a:t>
            </a:r>
            <a:r>
              <a:rPr lang="es-EC" sz="1200" dirty="0">
                <a:latin typeface="Tahoma" panose="020B0604030504040204" pitchFamily="34" charset="0"/>
                <a:ea typeface="Tahoma" panose="020B0604030504040204" pitchFamily="34" charset="0"/>
                <a:cs typeface="Tahoma" panose="020B0604030504040204" pitchFamily="34" charset="0"/>
              </a:rPr>
              <a:t> En caso de que las fábricas combinen la producción de vehículos eléctricos con otros vehículos, el beneficio tributario será proporcional a las ventas totales de sus vehículos eléctricos, respecto a la venta total de vehículos de combustión fósil. </a:t>
            </a:r>
          </a:p>
          <a:p>
            <a:r>
              <a:rPr lang="es-EC" sz="1200" dirty="0">
                <a:latin typeface="Tahoma" panose="020B0604030504040204" pitchFamily="34" charset="0"/>
                <a:ea typeface="Tahoma" panose="020B0604030504040204" pitchFamily="34" charset="0"/>
                <a:cs typeface="Tahoma" panose="020B0604030504040204" pitchFamily="34" charset="0"/>
              </a:rPr>
              <a:t>(***) Excepto en parqueaderos EMMOP.</a:t>
            </a:r>
            <a:endParaRPr lang="es-MX" sz="1200" dirty="0">
              <a:latin typeface="Tahoma" panose="020B0604030504040204" pitchFamily="34" charset="0"/>
              <a:ea typeface="Tahoma" panose="020B0604030504040204" pitchFamily="34" charset="0"/>
              <a:cs typeface="Tahoma" panose="020B0604030504040204" pitchFamily="34" charset="0"/>
            </a:endParaRPr>
          </a:p>
        </p:txBody>
      </p:sp>
      <p:sp>
        <p:nvSpPr>
          <p:cNvPr id="23" name="CuadroTexto 22">
            <a:extLst>
              <a:ext uri="{FF2B5EF4-FFF2-40B4-BE49-F238E27FC236}">
                <a16:creationId xmlns:a16="http://schemas.microsoft.com/office/drawing/2014/main" id="{8BD5E60A-F1CF-4F4B-BBA5-301E2E4AC8F8}"/>
              </a:ext>
            </a:extLst>
          </p:cNvPr>
          <p:cNvSpPr txBox="1"/>
          <p:nvPr/>
        </p:nvSpPr>
        <p:spPr>
          <a:xfrm rot="5400000">
            <a:off x="1993682" y="3603791"/>
            <a:ext cx="677108" cy="1980267"/>
          </a:xfrm>
          <a:prstGeom prst="rect">
            <a:avLst/>
          </a:prstGeom>
          <a:noFill/>
        </p:spPr>
        <p:txBody>
          <a:bodyPr vert="vert270" wrap="square" rtlCol="0">
            <a:spAutoFit/>
          </a:bodyPr>
          <a:lstStyle/>
          <a:p>
            <a:r>
              <a:rPr lang="es-EC" sz="1600" b="1" dirty="0">
                <a:solidFill>
                  <a:srgbClr val="C00000"/>
                </a:solidFill>
                <a:latin typeface="Tahoma" panose="020B0604030504040204" pitchFamily="34" charset="0"/>
                <a:ea typeface="Tahoma" panose="020B0604030504040204" pitchFamily="34" charset="0"/>
                <a:cs typeface="Tahoma" panose="020B0604030504040204" pitchFamily="34" charset="0"/>
              </a:rPr>
              <a:t>Exención pago regalías</a:t>
            </a:r>
          </a:p>
        </p:txBody>
      </p:sp>
      <p:sp>
        <p:nvSpPr>
          <p:cNvPr id="25" name="CuadroTexto 24">
            <a:extLst>
              <a:ext uri="{FF2B5EF4-FFF2-40B4-BE49-F238E27FC236}">
                <a16:creationId xmlns:a16="http://schemas.microsoft.com/office/drawing/2014/main" id="{4772EAAC-6D37-F142-9379-2B74A26883A7}"/>
              </a:ext>
            </a:extLst>
          </p:cNvPr>
          <p:cNvSpPr txBox="1"/>
          <p:nvPr/>
        </p:nvSpPr>
        <p:spPr>
          <a:xfrm rot="5400000">
            <a:off x="5479226" y="3092132"/>
            <a:ext cx="923330" cy="3003587"/>
          </a:xfrm>
          <a:prstGeom prst="rect">
            <a:avLst/>
          </a:prstGeom>
          <a:noFill/>
        </p:spPr>
        <p:txBody>
          <a:bodyPr vert="vert270" wrap="square" rtlCol="0">
            <a:spAutoFit/>
          </a:bodyPr>
          <a:lstStyle/>
          <a:p>
            <a:r>
              <a:rPr lang="es-EC" sz="1600" dirty="0">
                <a:latin typeface="Tahoma" panose="020B0604030504040204" pitchFamily="34" charset="0"/>
                <a:ea typeface="Tahoma" panose="020B0604030504040204" pitchFamily="34" charset="0"/>
                <a:cs typeface="Tahoma" panose="020B0604030504040204" pitchFamily="34" charset="0"/>
              </a:rPr>
              <a:t>Estaciones o puntos de carga en bienes municipales – autorización previa (***).</a:t>
            </a:r>
          </a:p>
        </p:txBody>
      </p:sp>
      <p:pic>
        <p:nvPicPr>
          <p:cNvPr id="26" name="Imagen 25">
            <a:extLst>
              <a:ext uri="{FF2B5EF4-FFF2-40B4-BE49-F238E27FC236}">
                <a16:creationId xmlns:a16="http://schemas.microsoft.com/office/drawing/2014/main" id="{99C428E2-A123-0E4A-B7E6-F471A892AC07}"/>
              </a:ext>
            </a:extLst>
          </p:cNvPr>
          <p:cNvPicPr>
            <a:picLocks noChangeAspect="1"/>
          </p:cNvPicPr>
          <p:nvPr/>
        </p:nvPicPr>
        <p:blipFill>
          <a:blip r:embed="rId5">
            <a:duotone>
              <a:schemeClr val="accent1">
                <a:shade val="45000"/>
                <a:satMod val="135000"/>
              </a:schemeClr>
              <a:prstClr val="white"/>
            </a:duotone>
          </a:blip>
          <a:stretch>
            <a:fillRect/>
          </a:stretch>
        </p:blipFill>
        <p:spPr>
          <a:xfrm>
            <a:off x="7349508" y="4432091"/>
            <a:ext cx="593226" cy="609088"/>
          </a:xfrm>
          <a:prstGeom prst="rect">
            <a:avLst/>
          </a:prstGeom>
        </p:spPr>
      </p:pic>
      <p:pic>
        <p:nvPicPr>
          <p:cNvPr id="30" name="Imagen 29">
            <a:extLst>
              <a:ext uri="{FF2B5EF4-FFF2-40B4-BE49-F238E27FC236}">
                <a16:creationId xmlns:a16="http://schemas.microsoft.com/office/drawing/2014/main" id="{73DF4716-C8FA-D54D-90B6-A501BD03712E}"/>
              </a:ext>
            </a:extLst>
          </p:cNvPr>
          <p:cNvPicPr>
            <a:picLocks noChangeAspect="1"/>
          </p:cNvPicPr>
          <p:nvPr/>
        </p:nvPicPr>
        <p:blipFill>
          <a:blip r:embed="rId6">
            <a:duotone>
              <a:schemeClr val="accent1">
                <a:shade val="45000"/>
                <a:satMod val="135000"/>
              </a:schemeClr>
              <a:prstClr val="white"/>
            </a:duotone>
          </a:blip>
          <a:stretch>
            <a:fillRect/>
          </a:stretch>
        </p:blipFill>
        <p:spPr>
          <a:xfrm>
            <a:off x="7231869" y="2351854"/>
            <a:ext cx="618380" cy="662550"/>
          </a:xfrm>
          <a:prstGeom prst="rect">
            <a:avLst/>
          </a:prstGeom>
        </p:spPr>
      </p:pic>
    </p:spTree>
    <p:extLst>
      <p:ext uri="{BB962C8B-B14F-4D97-AF65-F5344CB8AC3E}">
        <p14:creationId xmlns:p14="http://schemas.microsoft.com/office/powerpoint/2010/main" val="14590085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2">
            <a:extLst>
              <a:ext uri="{FF2B5EF4-FFF2-40B4-BE49-F238E27FC236}">
                <a16:creationId xmlns:a16="http://schemas.microsoft.com/office/drawing/2014/main" id="{C9E7922D-52F5-F34C-9C0E-51262C073095}"/>
              </a:ext>
            </a:extLst>
          </p:cNvPr>
          <p:cNvSpPr txBox="1">
            <a:spLocks/>
          </p:cNvSpPr>
          <p:nvPr/>
        </p:nvSpPr>
        <p:spPr bwMode="auto">
          <a:xfrm>
            <a:off x="495733" y="1916405"/>
            <a:ext cx="2406344" cy="44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Estacionamientos EPMMOP</a:t>
            </a:r>
          </a:p>
          <a:p>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sp>
        <p:nvSpPr>
          <p:cNvPr id="47" name="CuadroTexto 46">
            <a:extLst>
              <a:ext uri="{FF2B5EF4-FFF2-40B4-BE49-F238E27FC236}">
                <a16:creationId xmlns:a16="http://schemas.microsoft.com/office/drawing/2014/main" id="{1D4F29E5-6C7B-4F4E-91C5-1CACAE185AE1}"/>
              </a:ext>
            </a:extLst>
          </p:cNvPr>
          <p:cNvSpPr txBox="1"/>
          <p:nvPr/>
        </p:nvSpPr>
        <p:spPr>
          <a:xfrm>
            <a:off x="571079" y="275898"/>
            <a:ext cx="7752944" cy="646331"/>
          </a:xfrm>
          <a:prstGeom prst="rect">
            <a:avLst/>
          </a:prstGeom>
          <a:noFill/>
        </p:spPr>
        <p:txBody>
          <a:bodyPr wrap="square" rtlCol="0">
            <a:spAutoFit/>
          </a:bodyPr>
          <a:lstStyle/>
          <a:p>
            <a:pPr lvl="0"/>
            <a:r>
              <a:rPr lang="es-419" sz="3600" b="1" dirty="0">
                <a:solidFill>
                  <a:srgbClr val="005698"/>
                </a:solidFill>
                <a:latin typeface="Tahoma" panose="020B0604030504040204" pitchFamily="34" charset="0"/>
                <a:ea typeface="Tahoma" panose="020B0604030504040204" pitchFamily="34" charset="0"/>
                <a:cs typeface="Tahoma" panose="020B0604030504040204" pitchFamily="34" charset="0"/>
              </a:rPr>
              <a:t>3. Estacionamientos </a:t>
            </a:r>
            <a:r>
              <a:rPr lang="es-419" sz="1200" b="1" dirty="0">
                <a:solidFill>
                  <a:srgbClr val="005698"/>
                </a:solidFill>
                <a:latin typeface="Tahoma" panose="020B0604030504040204" pitchFamily="34" charset="0"/>
                <a:ea typeface="Tahoma" panose="020B0604030504040204" pitchFamily="34" charset="0"/>
                <a:cs typeface="Tahoma" panose="020B0604030504040204" pitchFamily="34" charset="0"/>
              </a:rPr>
              <a:t>(*)</a:t>
            </a:r>
          </a:p>
        </p:txBody>
      </p:sp>
      <p:pic>
        <p:nvPicPr>
          <p:cNvPr id="8" name="Imagen 7">
            <a:extLst>
              <a:ext uri="{FF2B5EF4-FFF2-40B4-BE49-F238E27FC236}">
                <a16:creationId xmlns:a16="http://schemas.microsoft.com/office/drawing/2014/main" id="{81181F9A-0ACD-D344-B58B-55A484BB0CB4}"/>
              </a:ext>
            </a:extLst>
          </p:cNvPr>
          <p:cNvPicPr>
            <a:picLocks noChangeAspect="1"/>
          </p:cNvPicPr>
          <p:nvPr/>
        </p:nvPicPr>
        <p:blipFill>
          <a:blip r:embed="rId3">
            <a:duotone>
              <a:schemeClr val="accent1">
                <a:shade val="45000"/>
                <a:satMod val="135000"/>
              </a:schemeClr>
              <a:prstClr val="white"/>
            </a:duotone>
          </a:blip>
          <a:stretch>
            <a:fillRect/>
          </a:stretch>
        </p:blipFill>
        <p:spPr>
          <a:xfrm>
            <a:off x="1233744" y="1138540"/>
            <a:ext cx="761774" cy="761774"/>
          </a:xfrm>
          <a:prstGeom prst="rect">
            <a:avLst/>
          </a:prstGeom>
        </p:spPr>
      </p:pic>
      <p:sp>
        <p:nvSpPr>
          <p:cNvPr id="48" name="Marcador de contenido 2">
            <a:extLst>
              <a:ext uri="{FF2B5EF4-FFF2-40B4-BE49-F238E27FC236}">
                <a16:creationId xmlns:a16="http://schemas.microsoft.com/office/drawing/2014/main" id="{19E7ED44-9906-AD4C-A7A4-2500E5D2316B}"/>
              </a:ext>
            </a:extLst>
          </p:cNvPr>
          <p:cNvSpPr txBox="1">
            <a:spLocks/>
          </p:cNvSpPr>
          <p:nvPr/>
        </p:nvSpPr>
        <p:spPr bwMode="auto">
          <a:xfrm>
            <a:off x="-342450" y="5475454"/>
            <a:ext cx="4082710" cy="542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Gasolineras</a:t>
            </a:r>
            <a:endParaRPr lang="es-MX" sz="1800" b="1" dirty="0">
              <a:latin typeface="Tahoma" panose="020B0604030504040204" pitchFamily="34" charset="0"/>
              <a:ea typeface="Tahoma" panose="020B0604030504040204" pitchFamily="34" charset="0"/>
              <a:cs typeface="Tahoma" panose="020B0604030504040204" pitchFamily="34" charset="0"/>
            </a:endParaRPr>
          </a:p>
          <a:p>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pic>
        <p:nvPicPr>
          <p:cNvPr id="55" name="Picture 6" descr="Universidad Internacional del Ecuador. Facultad de Ingeniería Mecánica  Automotriz - PDF Descargar libre">
            <a:extLst>
              <a:ext uri="{FF2B5EF4-FFF2-40B4-BE49-F238E27FC236}">
                <a16:creationId xmlns:a16="http://schemas.microsoft.com/office/drawing/2014/main" id="{601C132F-48C7-F74C-8988-1CB7245D8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336" y="924134"/>
            <a:ext cx="2085050" cy="11905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1" name="Conector recto 20">
            <a:extLst>
              <a:ext uri="{FF2B5EF4-FFF2-40B4-BE49-F238E27FC236}">
                <a16:creationId xmlns:a16="http://schemas.microsoft.com/office/drawing/2014/main" id="{66D0A882-5EDC-264A-BF3B-B3D104C38F99}"/>
              </a:ext>
            </a:extLst>
          </p:cNvPr>
          <p:cNvCxnSpPr/>
          <p:nvPr/>
        </p:nvCxnSpPr>
        <p:spPr>
          <a:xfrm>
            <a:off x="255639" y="2435965"/>
            <a:ext cx="1150374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57" name="Conector recto 56">
            <a:extLst>
              <a:ext uri="{FF2B5EF4-FFF2-40B4-BE49-F238E27FC236}">
                <a16:creationId xmlns:a16="http://schemas.microsoft.com/office/drawing/2014/main" id="{B678F039-1B26-D446-816D-BB309618E915}"/>
              </a:ext>
            </a:extLst>
          </p:cNvPr>
          <p:cNvCxnSpPr/>
          <p:nvPr/>
        </p:nvCxnSpPr>
        <p:spPr>
          <a:xfrm>
            <a:off x="255639" y="4464092"/>
            <a:ext cx="11503742" cy="0"/>
          </a:xfrm>
          <a:prstGeom prst="line">
            <a:avLst/>
          </a:prstGeom>
        </p:spPr>
        <p:style>
          <a:lnRef idx="3">
            <a:schemeClr val="accent3"/>
          </a:lnRef>
          <a:fillRef idx="0">
            <a:schemeClr val="accent3"/>
          </a:fillRef>
          <a:effectRef idx="2">
            <a:schemeClr val="accent3"/>
          </a:effectRef>
          <a:fontRef idx="minor">
            <a:schemeClr val="tx1"/>
          </a:fontRef>
        </p:style>
      </p:cxnSp>
      <p:pic>
        <p:nvPicPr>
          <p:cNvPr id="19" name="Imagen 18">
            <a:extLst>
              <a:ext uri="{FF2B5EF4-FFF2-40B4-BE49-F238E27FC236}">
                <a16:creationId xmlns:a16="http://schemas.microsoft.com/office/drawing/2014/main" id="{FAD07ADB-440F-804E-BCFC-EDD3EC53D03F}"/>
              </a:ext>
            </a:extLst>
          </p:cNvPr>
          <p:cNvPicPr>
            <a:picLocks noChangeAspect="1"/>
          </p:cNvPicPr>
          <p:nvPr/>
        </p:nvPicPr>
        <p:blipFill>
          <a:blip r:embed="rId5">
            <a:duotone>
              <a:schemeClr val="accent1">
                <a:shade val="45000"/>
                <a:satMod val="135000"/>
              </a:schemeClr>
              <a:prstClr val="white"/>
            </a:duotone>
          </a:blip>
          <a:stretch>
            <a:fillRect/>
          </a:stretch>
        </p:blipFill>
        <p:spPr>
          <a:xfrm>
            <a:off x="1422522" y="4713741"/>
            <a:ext cx="593226" cy="609088"/>
          </a:xfrm>
          <a:prstGeom prst="rect">
            <a:avLst/>
          </a:prstGeom>
        </p:spPr>
      </p:pic>
      <p:pic>
        <p:nvPicPr>
          <p:cNvPr id="20" name="Imagen 19">
            <a:extLst>
              <a:ext uri="{FF2B5EF4-FFF2-40B4-BE49-F238E27FC236}">
                <a16:creationId xmlns:a16="http://schemas.microsoft.com/office/drawing/2014/main" id="{03F820C9-25A4-8947-8996-FE0E38ED6F95}"/>
              </a:ext>
            </a:extLst>
          </p:cNvPr>
          <p:cNvPicPr>
            <a:picLocks noChangeAspect="1"/>
          </p:cNvPicPr>
          <p:nvPr/>
        </p:nvPicPr>
        <p:blipFill>
          <a:blip r:embed="rId3">
            <a:duotone>
              <a:schemeClr val="accent1">
                <a:shade val="45000"/>
                <a:satMod val="135000"/>
              </a:schemeClr>
              <a:prstClr val="white"/>
            </a:duotone>
          </a:blip>
          <a:stretch>
            <a:fillRect/>
          </a:stretch>
        </p:blipFill>
        <p:spPr>
          <a:xfrm>
            <a:off x="1233744" y="2927319"/>
            <a:ext cx="848668" cy="848668"/>
          </a:xfrm>
          <a:prstGeom prst="rect">
            <a:avLst/>
          </a:prstGeom>
        </p:spPr>
      </p:pic>
      <p:sp>
        <p:nvSpPr>
          <p:cNvPr id="22" name="Marcador de contenido 2">
            <a:extLst>
              <a:ext uri="{FF2B5EF4-FFF2-40B4-BE49-F238E27FC236}">
                <a16:creationId xmlns:a16="http://schemas.microsoft.com/office/drawing/2014/main" id="{EF782134-67E1-3C49-8F4D-6E5FBDFAB980}"/>
              </a:ext>
            </a:extLst>
          </p:cNvPr>
          <p:cNvSpPr txBox="1">
            <a:spLocks/>
          </p:cNvSpPr>
          <p:nvPr/>
        </p:nvSpPr>
        <p:spPr bwMode="auto">
          <a:xfrm>
            <a:off x="806802" y="3951016"/>
            <a:ext cx="1784206" cy="44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Públicos</a:t>
            </a:r>
          </a:p>
        </p:txBody>
      </p:sp>
      <p:sp>
        <p:nvSpPr>
          <p:cNvPr id="23" name="CuadroTexto 22">
            <a:extLst>
              <a:ext uri="{FF2B5EF4-FFF2-40B4-BE49-F238E27FC236}">
                <a16:creationId xmlns:a16="http://schemas.microsoft.com/office/drawing/2014/main" id="{C03DD5A9-F938-B941-969A-34AC38542DAC}"/>
              </a:ext>
            </a:extLst>
          </p:cNvPr>
          <p:cNvSpPr txBox="1"/>
          <p:nvPr/>
        </p:nvSpPr>
        <p:spPr>
          <a:xfrm rot="5400000">
            <a:off x="5933320" y="-887660"/>
            <a:ext cx="1723549" cy="5538955"/>
          </a:xfrm>
          <a:prstGeom prst="rect">
            <a:avLst/>
          </a:prstGeom>
          <a:noFill/>
        </p:spPr>
        <p:txBody>
          <a:bodyPr vert="vert270" wrap="square" rtlCol="0">
            <a:spAutoFit/>
          </a:bodyPr>
          <a:lstStyle/>
          <a:p>
            <a:r>
              <a:rPr lang="es-EC" sz="2000" dirty="0">
                <a:latin typeface="Tahoma" panose="020B0604030504040204" pitchFamily="34" charset="0"/>
                <a:ea typeface="Tahoma" panose="020B0604030504040204" pitchFamily="34" charset="0"/>
                <a:cs typeface="Tahoma" panose="020B0604030504040204" pitchFamily="34" charset="0"/>
              </a:rPr>
              <a:t>3 plazas por cada 100 de uso exclusivo.</a:t>
            </a:r>
          </a:p>
          <a:p>
            <a:r>
              <a:rPr lang="es-MX" sz="2000" dirty="0">
                <a:latin typeface="Tahoma" panose="020B0604030504040204" pitchFamily="34" charset="0"/>
                <a:ea typeface="Tahoma" panose="020B0604030504040204" pitchFamily="34" charset="0"/>
                <a:cs typeface="Tahoma" panose="020B0604030504040204" pitchFamily="34" charset="0"/>
              </a:rPr>
              <a:t>Ubicación preferencial. Información.</a:t>
            </a:r>
          </a:p>
          <a:p>
            <a:r>
              <a:rPr lang="es-MX" sz="2000" dirty="0">
                <a:latin typeface="Tahoma" panose="020B0604030504040204" pitchFamily="34" charset="0"/>
                <a:ea typeface="Tahoma" panose="020B0604030504040204" pitchFamily="34" charset="0"/>
                <a:cs typeface="Tahoma" panose="020B0604030504040204" pitchFamily="34" charset="0"/>
              </a:rPr>
              <a:t>2 plazas adicionales con punto de carga gratuita. (*)</a:t>
            </a:r>
          </a:p>
          <a:p>
            <a:pPr lvl="0">
              <a:defRPr/>
            </a:pPr>
            <a:endParaRPr lang="es-MX" sz="2000" i="1" dirty="0">
              <a:latin typeface="Tahoma" panose="020B0604030504040204" pitchFamily="34" charset="0"/>
              <a:ea typeface="Tahoma" panose="020B0604030504040204" pitchFamily="34" charset="0"/>
              <a:cs typeface="Tahoma" panose="020B0604030504040204" pitchFamily="34" charset="0"/>
            </a:endParaRPr>
          </a:p>
        </p:txBody>
      </p:sp>
      <p:sp>
        <p:nvSpPr>
          <p:cNvPr id="24" name="CuadroTexto 23">
            <a:extLst>
              <a:ext uri="{FF2B5EF4-FFF2-40B4-BE49-F238E27FC236}">
                <a16:creationId xmlns:a16="http://schemas.microsoft.com/office/drawing/2014/main" id="{38D07D66-E9C6-9C4B-AABA-1382EEF3C7C0}"/>
              </a:ext>
            </a:extLst>
          </p:cNvPr>
          <p:cNvSpPr txBox="1"/>
          <p:nvPr/>
        </p:nvSpPr>
        <p:spPr>
          <a:xfrm rot="5400000">
            <a:off x="5933321" y="749187"/>
            <a:ext cx="1723549" cy="5538955"/>
          </a:xfrm>
          <a:prstGeom prst="rect">
            <a:avLst/>
          </a:prstGeom>
          <a:noFill/>
        </p:spPr>
        <p:txBody>
          <a:bodyPr vert="vert270" wrap="square" rtlCol="0">
            <a:spAutoFit/>
          </a:bodyPr>
          <a:lstStyle/>
          <a:p>
            <a:r>
              <a:rPr lang="es-EC" sz="2000" dirty="0">
                <a:latin typeface="Tahoma" panose="020B0604030504040204" pitchFamily="34" charset="0"/>
                <a:ea typeface="Tahoma" panose="020B0604030504040204" pitchFamily="34" charset="0"/>
                <a:cs typeface="Tahoma" panose="020B0604030504040204" pitchFamily="34" charset="0"/>
              </a:rPr>
              <a:t>3 plazas exclusivas por cada 100 uso exclusivo.</a:t>
            </a:r>
            <a:r>
              <a:rPr lang="es-MX" sz="2000" dirty="0">
                <a:latin typeface="Tahoma" panose="020B0604030504040204" pitchFamily="34" charset="0"/>
                <a:ea typeface="Tahoma" panose="020B0604030504040204" pitchFamily="34" charset="0"/>
                <a:cs typeface="Tahoma" panose="020B0604030504040204" pitchFamily="34" charset="0"/>
              </a:rPr>
              <a:t> Ubicación preferencial. Información.</a:t>
            </a:r>
          </a:p>
          <a:p>
            <a:r>
              <a:rPr lang="es-MX" sz="2000" dirty="0">
                <a:latin typeface="Tahoma" panose="020B0604030504040204" pitchFamily="34" charset="0"/>
                <a:ea typeface="Tahoma" panose="020B0604030504040204" pitchFamily="34" charset="0"/>
                <a:cs typeface="Tahoma" panose="020B0604030504040204" pitchFamily="34" charset="0"/>
              </a:rPr>
              <a:t>2 plazas adicionales con punto de carga. (*)</a:t>
            </a:r>
          </a:p>
          <a:p>
            <a:endParaRPr lang="es-MX" sz="2000" dirty="0">
              <a:latin typeface="Tahoma" panose="020B0604030504040204" pitchFamily="34" charset="0"/>
              <a:ea typeface="Tahoma" panose="020B0604030504040204" pitchFamily="34" charset="0"/>
              <a:cs typeface="Tahoma" panose="020B0604030504040204" pitchFamily="34" charset="0"/>
            </a:endParaRPr>
          </a:p>
          <a:p>
            <a:pPr lvl="0">
              <a:defRPr/>
            </a:pPr>
            <a:endParaRPr lang="es-MX" sz="2000" i="1" dirty="0">
              <a:latin typeface="Tahoma" panose="020B0604030504040204" pitchFamily="34" charset="0"/>
              <a:ea typeface="Tahoma" panose="020B0604030504040204" pitchFamily="34" charset="0"/>
              <a:cs typeface="Tahoma" panose="020B0604030504040204" pitchFamily="34" charset="0"/>
            </a:endParaRPr>
          </a:p>
        </p:txBody>
      </p:sp>
      <p:sp>
        <p:nvSpPr>
          <p:cNvPr id="25" name="CuadroTexto 24">
            <a:extLst>
              <a:ext uri="{FF2B5EF4-FFF2-40B4-BE49-F238E27FC236}">
                <a16:creationId xmlns:a16="http://schemas.microsoft.com/office/drawing/2014/main" id="{E682BD8F-6593-CF4A-A0FE-881D85DF3B7F}"/>
              </a:ext>
            </a:extLst>
          </p:cNvPr>
          <p:cNvSpPr txBox="1"/>
          <p:nvPr/>
        </p:nvSpPr>
        <p:spPr>
          <a:xfrm rot="5400000">
            <a:off x="6394984" y="2553352"/>
            <a:ext cx="800219" cy="5538955"/>
          </a:xfrm>
          <a:prstGeom prst="rect">
            <a:avLst/>
          </a:prstGeom>
          <a:noFill/>
        </p:spPr>
        <p:txBody>
          <a:bodyPr vert="vert270" wrap="square" rtlCol="0">
            <a:spAutoFit/>
          </a:bodyPr>
          <a:lstStyle/>
          <a:p>
            <a:r>
              <a:rPr lang="es-EC" sz="2000" dirty="0">
                <a:latin typeface="Tahoma" panose="020B0604030504040204" pitchFamily="34" charset="0"/>
                <a:ea typeface="Tahoma" panose="020B0604030504040204" pitchFamily="34" charset="0"/>
                <a:cs typeface="Tahoma" panose="020B0604030504040204" pitchFamily="34" charset="0"/>
              </a:rPr>
              <a:t>3 </a:t>
            </a:r>
            <a:r>
              <a:rPr lang="es-MX" sz="2000" dirty="0">
                <a:latin typeface="Tahoma" panose="020B0604030504040204" pitchFamily="34" charset="0"/>
                <a:ea typeface="Tahoma" panose="020B0604030504040204" pitchFamily="34" charset="0"/>
                <a:cs typeface="Tahoma" panose="020B0604030504040204" pitchFamily="34" charset="0"/>
              </a:rPr>
              <a:t>puntos de carga rápida.</a:t>
            </a:r>
          </a:p>
          <a:p>
            <a:pPr lvl="0">
              <a:defRPr/>
            </a:pPr>
            <a:endParaRPr lang="es-MX" sz="2000" i="1" dirty="0">
              <a:latin typeface="Tahoma" panose="020B0604030504040204" pitchFamily="34" charset="0"/>
              <a:ea typeface="Tahoma" panose="020B0604030504040204" pitchFamily="34" charset="0"/>
              <a:cs typeface="Tahoma" panose="020B0604030504040204" pitchFamily="34" charset="0"/>
            </a:endParaRPr>
          </a:p>
        </p:txBody>
      </p:sp>
      <p:sp>
        <p:nvSpPr>
          <p:cNvPr id="26" name="CuadroTexto 25">
            <a:extLst>
              <a:ext uri="{FF2B5EF4-FFF2-40B4-BE49-F238E27FC236}">
                <a16:creationId xmlns:a16="http://schemas.microsoft.com/office/drawing/2014/main" id="{DF109B12-7F42-CE4B-B287-62C6A5673C59}"/>
              </a:ext>
            </a:extLst>
          </p:cNvPr>
          <p:cNvSpPr txBox="1"/>
          <p:nvPr/>
        </p:nvSpPr>
        <p:spPr>
          <a:xfrm>
            <a:off x="396332" y="6581001"/>
            <a:ext cx="9472882" cy="276999"/>
          </a:xfrm>
          <a:prstGeom prst="rect">
            <a:avLst/>
          </a:prstGeom>
          <a:noFill/>
        </p:spPr>
        <p:txBody>
          <a:bodyPr wrap="square" rtlCol="0">
            <a:spAutoFit/>
          </a:bodyPr>
          <a:lstStyle/>
          <a:p>
            <a:r>
              <a:rPr lang="es-EC" sz="1200" i="1" dirty="0">
                <a:latin typeface="Tahoma" panose="020B0604030504040204" pitchFamily="34" charset="0"/>
                <a:ea typeface="Tahoma" panose="020B0604030504040204" pitchFamily="34" charset="0"/>
                <a:cs typeface="Tahoma" panose="020B0604030504040204" pitchFamily="34" charset="0"/>
              </a:rPr>
              <a:t>(*) El número puede ser revisado conforme incremente la demanda, por la Secretaría de Movilidad</a:t>
            </a:r>
            <a:endParaRPr lang="es-MX" sz="1200" i="1" dirty="0"/>
          </a:p>
        </p:txBody>
      </p:sp>
      <p:pic>
        <p:nvPicPr>
          <p:cNvPr id="2050" name="Picture 2" descr="Resultado de imagen para puntos de carga coches electricos centros comerciales">
            <a:extLst>
              <a:ext uri="{FF2B5EF4-FFF2-40B4-BE49-F238E27FC236}">
                <a16:creationId xmlns:a16="http://schemas.microsoft.com/office/drawing/2014/main" id="{F4A17E12-0151-D84F-B41F-AB7F311C7B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5388" y="2665778"/>
            <a:ext cx="2144631" cy="155160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puntos de carga coches electricos gasolineras">
            <a:extLst>
              <a:ext uri="{FF2B5EF4-FFF2-40B4-BE49-F238E27FC236}">
                <a16:creationId xmlns:a16="http://schemas.microsoft.com/office/drawing/2014/main" id="{F668B30B-E68F-8F4D-B83D-AFD1565C49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2013" y="4605958"/>
            <a:ext cx="2144631" cy="1331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397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B8ACFB-5BC6-4AED-B023-FE6DDE6F6E8B}"/>
              </a:ext>
            </a:extLst>
          </p:cNvPr>
          <p:cNvSpPr txBox="1"/>
          <p:nvPr/>
        </p:nvSpPr>
        <p:spPr>
          <a:xfrm>
            <a:off x="675198" y="505983"/>
            <a:ext cx="11336571" cy="646331"/>
          </a:xfrm>
          <a:prstGeom prst="rect">
            <a:avLst/>
          </a:prstGeom>
          <a:noFill/>
        </p:spPr>
        <p:txBody>
          <a:bodyPr wrap="square">
            <a:spAutoFit/>
          </a:bodyPr>
          <a:lstStyle/>
          <a:p>
            <a:r>
              <a:rPr lang="es-ES" b="1" i="1" dirty="0">
                <a:solidFill>
                  <a:schemeClr val="accent1"/>
                </a:solidFill>
              </a:rPr>
              <a:t>Informe Adendas:</a:t>
            </a:r>
          </a:p>
          <a:p>
            <a:r>
              <a:rPr lang="es-ES" b="1" i="1" dirty="0">
                <a:solidFill>
                  <a:schemeClr val="accent1"/>
                </a:solidFill>
              </a:rPr>
              <a:t>Operadoras próximas a cumplir  (completar transmisión y equipamiento)</a:t>
            </a:r>
            <a:endParaRPr lang="es-EC" b="1" i="1" dirty="0">
              <a:solidFill>
                <a:schemeClr val="accent1"/>
              </a:solidFill>
            </a:endParaRPr>
          </a:p>
        </p:txBody>
      </p:sp>
      <p:pic>
        <p:nvPicPr>
          <p:cNvPr id="5" name="Imagen 4">
            <a:extLst>
              <a:ext uri="{FF2B5EF4-FFF2-40B4-BE49-F238E27FC236}">
                <a16:creationId xmlns:a16="http://schemas.microsoft.com/office/drawing/2014/main" id="{223AF617-E688-4D94-9B76-F2DBC8EE2B71}"/>
              </a:ext>
            </a:extLst>
          </p:cNvPr>
          <p:cNvPicPr>
            <a:picLocks noChangeAspect="1"/>
          </p:cNvPicPr>
          <p:nvPr/>
        </p:nvPicPr>
        <p:blipFill>
          <a:blip r:embed="rId2"/>
          <a:stretch>
            <a:fillRect/>
          </a:stretch>
        </p:blipFill>
        <p:spPr>
          <a:xfrm>
            <a:off x="498308" y="1223462"/>
            <a:ext cx="10927628" cy="5128555"/>
          </a:xfrm>
          <a:prstGeom prst="rect">
            <a:avLst/>
          </a:prstGeom>
        </p:spPr>
      </p:pic>
    </p:spTree>
    <p:extLst>
      <p:ext uri="{BB962C8B-B14F-4D97-AF65-F5344CB8AC3E}">
        <p14:creationId xmlns:p14="http://schemas.microsoft.com/office/powerpoint/2010/main" val="26898401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1D4F29E5-6C7B-4F4E-91C5-1CACAE185AE1}"/>
              </a:ext>
            </a:extLst>
          </p:cNvPr>
          <p:cNvSpPr txBox="1"/>
          <p:nvPr/>
        </p:nvSpPr>
        <p:spPr>
          <a:xfrm>
            <a:off x="396332" y="258254"/>
            <a:ext cx="7752944" cy="646331"/>
          </a:xfrm>
          <a:prstGeom prst="rect">
            <a:avLst/>
          </a:prstGeom>
          <a:noFill/>
        </p:spPr>
        <p:txBody>
          <a:bodyPr wrap="square" rtlCol="0">
            <a:spAutoFit/>
          </a:bodyPr>
          <a:lstStyle/>
          <a:p>
            <a:pPr lvl="0"/>
            <a:r>
              <a:rPr lang="es-419" sz="3600" b="1" dirty="0">
                <a:solidFill>
                  <a:srgbClr val="005698"/>
                </a:solidFill>
                <a:latin typeface="Tahoma" panose="020B0604030504040204" pitchFamily="34" charset="0"/>
                <a:ea typeface="Tahoma" panose="020B0604030504040204" pitchFamily="34" charset="0"/>
                <a:cs typeface="Tahoma" panose="020B0604030504040204" pitchFamily="34" charset="0"/>
              </a:rPr>
              <a:t>3. Estacionamientos </a:t>
            </a:r>
            <a:r>
              <a:rPr lang="es-419" sz="1200" b="1" dirty="0">
                <a:solidFill>
                  <a:srgbClr val="005698"/>
                </a:solidFill>
                <a:latin typeface="Tahoma" panose="020B0604030504040204" pitchFamily="34" charset="0"/>
                <a:ea typeface="Tahoma" panose="020B0604030504040204" pitchFamily="34" charset="0"/>
                <a:cs typeface="Tahoma" panose="020B0604030504040204" pitchFamily="34" charset="0"/>
              </a:rPr>
              <a:t>(*)</a:t>
            </a:r>
          </a:p>
        </p:txBody>
      </p:sp>
      <p:sp>
        <p:nvSpPr>
          <p:cNvPr id="48" name="Marcador de contenido 2">
            <a:extLst>
              <a:ext uri="{FF2B5EF4-FFF2-40B4-BE49-F238E27FC236}">
                <a16:creationId xmlns:a16="http://schemas.microsoft.com/office/drawing/2014/main" id="{19E7ED44-9906-AD4C-A7A4-2500E5D2316B}"/>
              </a:ext>
            </a:extLst>
          </p:cNvPr>
          <p:cNvSpPr txBox="1">
            <a:spLocks/>
          </p:cNvSpPr>
          <p:nvPr/>
        </p:nvSpPr>
        <p:spPr bwMode="auto">
          <a:xfrm>
            <a:off x="-45254" y="1938977"/>
            <a:ext cx="4082710" cy="104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Edificaciones comerciales</a:t>
            </a:r>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sp>
        <p:nvSpPr>
          <p:cNvPr id="49" name="Marcador de contenido 2">
            <a:extLst>
              <a:ext uri="{FF2B5EF4-FFF2-40B4-BE49-F238E27FC236}">
                <a16:creationId xmlns:a16="http://schemas.microsoft.com/office/drawing/2014/main" id="{9CE6FFB8-A2EC-D94E-A422-CDCF9572B107}"/>
              </a:ext>
            </a:extLst>
          </p:cNvPr>
          <p:cNvSpPr txBox="1">
            <a:spLocks/>
          </p:cNvSpPr>
          <p:nvPr/>
        </p:nvSpPr>
        <p:spPr bwMode="auto">
          <a:xfrm>
            <a:off x="259528" y="3721497"/>
            <a:ext cx="3028483" cy="39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s-ES" sz="1800" b="1" dirty="0">
                <a:latin typeface="Tahoma" panose="020B0604030504040204" pitchFamily="34" charset="0"/>
                <a:ea typeface="Tahoma" panose="020B0604030504040204" pitchFamily="34" charset="0"/>
                <a:cs typeface="Tahoma" panose="020B0604030504040204" pitchFamily="34" charset="0"/>
              </a:rPr>
              <a:t>Proyectos</a:t>
            </a:r>
            <a:r>
              <a:rPr lang="en-US" sz="1800" b="1" dirty="0">
                <a:latin typeface="Tahoma" panose="020B0604030504040204" pitchFamily="34" charset="0"/>
                <a:ea typeface="Tahoma" panose="020B0604030504040204" pitchFamily="34" charset="0"/>
                <a:cs typeface="Tahoma" panose="020B0604030504040204" pitchFamily="34" charset="0"/>
              </a:rPr>
              <a:t> </a:t>
            </a:r>
            <a:r>
              <a:rPr lang="es-UY" sz="1800" b="1" dirty="0">
                <a:latin typeface="Tahoma" panose="020B0604030504040204" pitchFamily="34" charset="0"/>
                <a:ea typeface="Tahoma" panose="020B0604030504040204" pitchFamily="34" charset="0"/>
                <a:cs typeface="Tahoma" panose="020B0604030504040204" pitchFamily="34" charset="0"/>
              </a:rPr>
              <a:t>residenciales</a:t>
            </a:r>
            <a:endParaRPr lang="es-UY" altLang="es-EC" sz="1800" b="1" dirty="0">
              <a:latin typeface="Tahoma" panose="020B0604030504040204" pitchFamily="34" charset="0"/>
              <a:ea typeface="Tahoma" panose="020B0604030504040204" pitchFamily="34" charset="0"/>
              <a:cs typeface="Tahoma" panose="020B0604030504040204" pitchFamily="34" charset="0"/>
            </a:endParaRPr>
          </a:p>
        </p:txBody>
      </p:sp>
      <p:pic>
        <p:nvPicPr>
          <p:cNvPr id="13" name="Imagen 12">
            <a:extLst>
              <a:ext uri="{FF2B5EF4-FFF2-40B4-BE49-F238E27FC236}">
                <a16:creationId xmlns:a16="http://schemas.microsoft.com/office/drawing/2014/main" id="{128E43D5-A916-6C46-83DE-A544425B84B7}"/>
              </a:ext>
            </a:extLst>
          </p:cNvPr>
          <p:cNvPicPr>
            <a:picLocks noChangeAspect="1"/>
          </p:cNvPicPr>
          <p:nvPr/>
        </p:nvPicPr>
        <p:blipFill>
          <a:blip r:embed="rId3">
            <a:duotone>
              <a:schemeClr val="accent1">
                <a:shade val="45000"/>
                <a:satMod val="135000"/>
              </a:schemeClr>
              <a:prstClr val="white"/>
            </a:duotone>
          </a:blip>
          <a:stretch>
            <a:fillRect/>
          </a:stretch>
        </p:blipFill>
        <p:spPr>
          <a:xfrm>
            <a:off x="1435184" y="931484"/>
            <a:ext cx="950778" cy="835849"/>
          </a:xfrm>
          <a:prstGeom prst="rect">
            <a:avLst/>
          </a:prstGeom>
        </p:spPr>
      </p:pic>
      <p:pic>
        <p:nvPicPr>
          <p:cNvPr id="15" name="Imagen 14">
            <a:extLst>
              <a:ext uri="{FF2B5EF4-FFF2-40B4-BE49-F238E27FC236}">
                <a16:creationId xmlns:a16="http://schemas.microsoft.com/office/drawing/2014/main" id="{FEDF4F63-8643-1A44-BB80-AB425D4356C1}"/>
              </a:ext>
            </a:extLst>
          </p:cNvPr>
          <p:cNvPicPr>
            <a:picLocks noChangeAspect="1"/>
          </p:cNvPicPr>
          <p:nvPr/>
        </p:nvPicPr>
        <p:blipFill>
          <a:blip r:embed="rId4">
            <a:duotone>
              <a:schemeClr val="accent1">
                <a:shade val="45000"/>
                <a:satMod val="135000"/>
              </a:schemeClr>
              <a:prstClr val="white"/>
            </a:duotone>
          </a:blip>
          <a:stretch>
            <a:fillRect/>
          </a:stretch>
        </p:blipFill>
        <p:spPr>
          <a:xfrm>
            <a:off x="1319177" y="2973139"/>
            <a:ext cx="964326" cy="748358"/>
          </a:xfrm>
          <a:prstGeom prst="rect">
            <a:avLst/>
          </a:prstGeom>
        </p:spPr>
      </p:pic>
      <p:sp>
        <p:nvSpPr>
          <p:cNvPr id="51" name="CuadroTexto 50">
            <a:extLst>
              <a:ext uri="{FF2B5EF4-FFF2-40B4-BE49-F238E27FC236}">
                <a16:creationId xmlns:a16="http://schemas.microsoft.com/office/drawing/2014/main" id="{117F116D-A94A-5B4E-99DB-C0099D484F48}"/>
              </a:ext>
            </a:extLst>
          </p:cNvPr>
          <p:cNvSpPr txBox="1"/>
          <p:nvPr/>
        </p:nvSpPr>
        <p:spPr>
          <a:xfrm rot="5400000">
            <a:off x="5703115" y="-667058"/>
            <a:ext cx="1415772" cy="4677104"/>
          </a:xfrm>
          <a:prstGeom prst="rect">
            <a:avLst/>
          </a:prstGeom>
          <a:noFill/>
        </p:spPr>
        <p:txBody>
          <a:bodyPr vert="vert270" wrap="square" rtlCol="0">
            <a:spAutoFit/>
          </a:bodyPr>
          <a:lstStyle/>
          <a:p>
            <a:r>
              <a:rPr lang="es-EC" sz="2000" dirty="0">
                <a:latin typeface="Tahoma" panose="020B0604030504040204" pitchFamily="34" charset="0"/>
                <a:ea typeface="Tahoma" panose="020B0604030504040204" pitchFamily="34" charset="0"/>
                <a:cs typeface="Tahoma" panose="020B0604030504040204" pitchFamily="34" charset="0"/>
              </a:rPr>
              <a:t>3 plazas por cada 100, uso exclusivo.</a:t>
            </a:r>
            <a:endParaRPr lang="es-MX" sz="2000" dirty="0">
              <a:latin typeface="Tahoma" panose="020B0604030504040204" pitchFamily="34" charset="0"/>
              <a:ea typeface="Tahoma" panose="020B0604030504040204" pitchFamily="34" charset="0"/>
              <a:cs typeface="Tahoma" panose="020B0604030504040204" pitchFamily="34" charset="0"/>
            </a:endParaRPr>
          </a:p>
          <a:p>
            <a:r>
              <a:rPr lang="es-MX" sz="2000" dirty="0">
                <a:latin typeface="Tahoma" panose="020B0604030504040204" pitchFamily="34" charset="0"/>
                <a:ea typeface="Tahoma" panose="020B0604030504040204" pitchFamily="34" charset="0"/>
                <a:cs typeface="Tahoma" panose="020B0604030504040204" pitchFamily="34" charset="0"/>
              </a:rPr>
              <a:t>2 adicionales con punto de carga</a:t>
            </a:r>
          </a:p>
          <a:p>
            <a:r>
              <a:rPr lang="es-MX" sz="2000" dirty="0">
                <a:latin typeface="Tahoma" panose="020B0604030504040204" pitchFamily="34" charset="0"/>
                <a:ea typeface="Tahoma" panose="020B0604030504040204" pitchFamily="34" charset="0"/>
                <a:cs typeface="Tahoma" panose="020B0604030504040204" pitchFamily="34" charset="0"/>
              </a:rPr>
              <a:t>Ubicación preferencia. Información.</a:t>
            </a:r>
          </a:p>
          <a:p>
            <a:pPr lvl="0">
              <a:defRPr/>
            </a:pPr>
            <a:r>
              <a:rPr lang="es-EC" sz="2000" i="1" dirty="0">
                <a:latin typeface="Tahoma" panose="020B0604030504040204" pitchFamily="34" charset="0"/>
                <a:ea typeface="Tahoma" panose="020B0604030504040204" pitchFamily="34" charset="0"/>
                <a:cs typeface="Tahoma" panose="020B0604030504040204" pitchFamily="34" charset="0"/>
              </a:rPr>
              <a:t> </a:t>
            </a:r>
            <a:endParaRPr lang="es-MX" sz="2000" i="1" dirty="0">
              <a:latin typeface="Tahoma" panose="020B0604030504040204" pitchFamily="34" charset="0"/>
              <a:ea typeface="Tahoma" panose="020B0604030504040204" pitchFamily="34" charset="0"/>
              <a:cs typeface="Tahoma" panose="020B0604030504040204" pitchFamily="34" charset="0"/>
            </a:endParaRPr>
          </a:p>
        </p:txBody>
      </p:sp>
      <p:sp>
        <p:nvSpPr>
          <p:cNvPr id="52" name="CuadroTexto 51">
            <a:extLst>
              <a:ext uri="{FF2B5EF4-FFF2-40B4-BE49-F238E27FC236}">
                <a16:creationId xmlns:a16="http://schemas.microsoft.com/office/drawing/2014/main" id="{052749D4-51C0-9E42-A822-2E422F67FF7B}"/>
              </a:ext>
            </a:extLst>
          </p:cNvPr>
          <p:cNvSpPr txBox="1"/>
          <p:nvPr/>
        </p:nvSpPr>
        <p:spPr>
          <a:xfrm rot="5400000">
            <a:off x="5389827" y="1368363"/>
            <a:ext cx="1569660" cy="4298733"/>
          </a:xfrm>
          <a:prstGeom prst="rect">
            <a:avLst/>
          </a:prstGeom>
          <a:noFill/>
        </p:spPr>
        <p:txBody>
          <a:bodyPr vert="vert270" wrap="square" rtlCol="0">
            <a:spAutoFit/>
          </a:bodyPr>
          <a:lstStyle/>
          <a:p>
            <a:r>
              <a:rPr lang="es-EC" dirty="0">
                <a:latin typeface="Tahoma" panose="020B0604030504040204" pitchFamily="34" charset="0"/>
                <a:ea typeface="Tahoma" panose="020B0604030504040204" pitchFamily="34" charset="0"/>
                <a:cs typeface="Tahoma" panose="020B0604030504040204" pitchFamily="34" charset="0"/>
              </a:rPr>
              <a:t>Diseñados considerando la dotación de infraestructura eléctrica, de manera que los propietarios de vehículos eléctricos puedan instalar puntos de carga en sus parqueaderos</a:t>
            </a:r>
            <a:r>
              <a:rPr lang="es-MX" dirty="0">
                <a:latin typeface="Tahoma" panose="020B0604030504040204" pitchFamily="34" charset="0"/>
                <a:ea typeface="Tahoma" panose="020B0604030504040204" pitchFamily="34" charset="0"/>
                <a:cs typeface="Tahoma" panose="020B0604030504040204" pitchFamily="34" charset="0"/>
              </a:rPr>
              <a:t>.</a:t>
            </a:r>
          </a:p>
        </p:txBody>
      </p:sp>
      <p:pic>
        <p:nvPicPr>
          <p:cNvPr id="53" name="Picture 2" descr="https://elperiodicodelaenergia.com/wp-content/uploads/2017/08/punto-de-recarga-en-un-garaje-960x640.jpg">
            <a:extLst>
              <a:ext uri="{FF2B5EF4-FFF2-40B4-BE49-F238E27FC236}">
                <a16:creationId xmlns:a16="http://schemas.microsoft.com/office/drawing/2014/main" id="{4224D126-5480-E344-994A-C997F764C6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88990" y="2902535"/>
            <a:ext cx="2084539" cy="119729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6" name="CuadroTexto 55">
            <a:extLst>
              <a:ext uri="{FF2B5EF4-FFF2-40B4-BE49-F238E27FC236}">
                <a16:creationId xmlns:a16="http://schemas.microsoft.com/office/drawing/2014/main" id="{7176DC42-660E-1849-9467-46C88A596A60}"/>
              </a:ext>
            </a:extLst>
          </p:cNvPr>
          <p:cNvSpPr txBox="1"/>
          <p:nvPr/>
        </p:nvSpPr>
        <p:spPr>
          <a:xfrm>
            <a:off x="396332" y="6581001"/>
            <a:ext cx="9472882" cy="276999"/>
          </a:xfrm>
          <a:prstGeom prst="rect">
            <a:avLst/>
          </a:prstGeom>
          <a:noFill/>
        </p:spPr>
        <p:txBody>
          <a:bodyPr wrap="square" rtlCol="0">
            <a:spAutoFit/>
          </a:bodyPr>
          <a:lstStyle/>
          <a:p>
            <a:r>
              <a:rPr lang="es-EC" sz="1200" i="1" dirty="0">
                <a:latin typeface="Tahoma" panose="020B0604030504040204" pitchFamily="34" charset="0"/>
                <a:ea typeface="Tahoma" panose="020B0604030504040204" pitchFamily="34" charset="0"/>
                <a:cs typeface="Tahoma" panose="020B0604030504040204" pitchFamily="34" charset="0"/>
              </a:rPr>
              <a:t>(*) El número puede ser revisado conforme incremente la demanda, por la Secretaría de Movilidad.</a:t>
            </a:r>
            <a:endParaRPr lang="es-MX" sz="1200" i="1" dirty="0"/>
          </a:p>
        </p:txBody>
      </p:sp>
      <p:cxnSp>
        <p:nvCxnSpPr>
          <p:cNvPr id="21" name="Conector recto 20">
            <a:extLst>
              <a:ext uri="{FF2B5EF4-FFF2-40B4-BE49-F238E27FC236}">
                <a16:creationId xmlns:a16="http://schemas.microsoft.com/office/drawing/2014/main" id="{66D0A882-5EDC-264A-BF3B-B3D104C38F99}"/>
              </a:ext>
            </a:extLst>
          </p:cNvPr>
          <p:cNvCxnSpPr/>
          <p:nvPr/>
        </p:nvCxnSpPr>
        <p:spPr>
          <a:xfrm>
            <a:off x="255639" y="2435965"/>
            <a:ext cx="1150374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57" name="Conector recto 56">
            <a:extLst>
              <a:ext uri="{FF2B5EF4-FFF2-40B4-BE49-F238E27FC236}">
                <a16:creationId xmlns:a16="http://schemas.microsoft.com/office/drawing/2014/main" id="{B678F039-1B26-D446-816D-BB309618E915}"/>
              </a:ext>
            </a:extLst>
          </p:cNvPr>
          <p:cNvCxnSpPr/>
          <p:nvPr/>
        </p:nvCxnSpPr>
        <p:spPr>
          <a:xfrm>
            <a:off x="255639" y="4464092"/>
            <a:ext cx="11503742" cy="0"/>
          </a:xfrm>
          <a:prstGeom prst="line">
            <a:avLst/>
          </a:prstGeom>
        </p:spPr>
        <p:style>
          <a:lnRef idx="3">
            <a:schemeClr val="accent3"/>
          </a:lnRef>
          <a:fillRef idx="0">
            <a:schemeClr val="accent3"/>
          </a:fillRef>
          <a:effectRef idx="2">
            <a:schemeClr val="accent3"/>
          </a:effectRef>
          <a:fontRef idx="minor">
            <a:schemeClr val="tx1"/>
          </a:fontRef>
        </p:style>
      </p:cxnSp>
      <p:pic>
        <p:nvPicPr>
          <p:cNvPr id="19" name="Imagen 18">
            <a:extLst>
              <a:ext uri="{FF2B5EF4-FFF2-40B4-BE49-F238E27FC236}">
                <a16:creationId xmlns:a16="http://schemas.microsoft.com/office/drawing/2014/main" id="{55B3D772-0343-A94D-92B1-2EFDE32DF5E2}"/>
              </a:ext>
            </a:extLst>
          </p:cNvPr>
          <p:cNvPicPr>
            <a:picLocks noChangeAspect="1"/>
          </p:cNvPicPr>
          <p:nvPr/>
        </p:nvPicPr>
        <p:blipFill>
          <a:blip r:embed="rId3">
            <a:duotone>
              <a:schemeClr val="accent1">
                <a:shade val="45000"/>
                <a:satMod val="135000"/>
              </a:schemeClr>
              <a:prstClr val="white"/>
            </a:duotone>
          </a:blip>
          <a:stretch>
            <a:fillRect/>
          </a:stretch>
        </p:blipFill>
        <p:spPr>
          <a:xfrm>
            <a:off x="1520712" y="4591152"/>
            <a:ext cx="950778" cy="835849"/>
          </a:xfrm>
          <a:prstGeom prst="rect">
            <a:avLst/>
          </a:prstGeom>
        </p:spPr>
      </p:pic>
      <p:sp>
        <p:nvSpPr>
          <p:cNvPr id="20" name="Marcador de contenido 2">
            <a:extLst>
              <a:ext uri="{FF2B5EF4-FFF2-40B4-BE49-F238E27FC236}">
                <a16:creationId xmlns:a16="http://schemas.microsoft.com/office/drawing/2014/main" id="{DDEE3017-AB4B-FC4B-9AC6-3CD69955B03A}"/>
              </a:ext>
            </a:extLst>
          </p:cNvPr>
          <p:cNvSpPr txBox="1">
            <a:spLocks/>
          </p:cNvSpPr>
          <p:nvPr/>
        </p:nvSpPr>
        <p:spPr bwMode="auto">
          <a:xfrm>
            <a:off x="396332" y="5506027"/>
            <a:ext cx="3028483" cy="39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s-VE" sz="1800" b="1" dirty="0">
                <a:latin typeface="Tahoma" panose="020B0604030504040204" pitchFamily="34" charset="0"/>
                <a:ea typeface="Tahoma" panose="020B0604030504040204" pitchFamily="34" charset="0"/>
                <a:cs typeface="Tahoma" panose="020B0604030504040204" pitchFamily="34" charset="0"/>
              </a:rPr>
              <a:t>Proyectos</a:t>
            </a:r>
            <a:r>
              <a:rPr lang="en-US" sz="1800" b="1" dirty="0">
                <a:latin typeface="Tahoma" panose="020B0604030504040204" pitchFamily="34" charset="0"/>
                <a:ea typeface="Tahoma" panose="020B0604030504040204" pitchFamily="34" charset="0"/>
                <a:cs typeface="Tahoma" panose="020B0604030504040204" pitchFamily="34" charset="0"/>
              </a:rPr>
              <a:t> arquitectónicos</a:t>
            </a:r>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sp>
        <p:nvSpPr>
          <p:cNvPr id="22" name="CuadroTexto 21">
            <a:extLst>
              <a:ext uri="{FF2B5EF4-FFF2-40B4-BE49-F238E27FC236}">
                <a16:creationId xmlns:a16="http://schemas.microsoft.com/office/drawing/2014/main" id="{3960F995-BCDC-9F45-955F-D1FBCE633F7A}"/>
              </a:ext>
            </a:extLst>
          </p:cNvPr>
          <p:cNvSpPr txBox="1"/>
          <p:nvPr/>
        </p:nvSpPr>
        <p:spPr>
          <a:xfrm rot="5400000">
            <a:off x="5331096" y="3033420"/>
            <a:ext cx="2339102" cy="4677104"/>
          </a:xfrm>
          <a:prstGeom prst="rect">
            <a:avLst/>
          </a:prstGeom>
          <a:noFill/>
        </p:spPr>
        <p:txBody>
          <a:bodyPr vert="vert270" wrap="square" rtlCol="0">
            <a:spAutoFit/>
          </a:bodyPr>
          <a:lstStyle/>
          <a:p>
            <a:endParaRPr lang="es-EC" sz="2000" dirty="0">
              <a:latin typeface="Tahoma" panose="020B0604030504040204" pitchFamily="34" charset="0"/>
              <a:ea typeface="Tahoma" panose="020B0604030504040204" pitchFamily="34" charset="0"/>
              <a:cs typeface="Tahoma" panose="020B0604030504040204" pitchFamily="34" charset="0"/>
            </a:endParaRPr>
          </a:p>
          <a:p>
            <a:r>
              <a:rPr lang="es-EC" sz="2000" dirty="0">
                <a:latin typeface="Tahoma" panose="020B0604030504040204" pitchFamily="34" charset="0"/>
                <a:ea typeface="Tahoma" panose="020B0604030504040204" pitchFamily="34" charset="0"/>
                <a:cs typeface="Tahoma" panose="020B0604030504040204" pitchFamily="34" charset="0"/>
              </a:rPr>
              <a:t>3 plazas por cada 100 uso exclusivo.</a:t>
            </a:r>
            <a:r>
              <a:rPr lang="es-MX" sz="2000" dirty="0">
                <a:latin typeface="Tahoma" panose="020B0604030504040204" pitchFamily="34" charset="0"/>
                <a:ea typeface="Tahoma" panose="020B0604030504040204" pitchFamily="34" charset="0"/>
                <a:cs typeface="Tahoma" panose="020B0604030504040204" pitchFamily="34" charset="0"/>
              </a:rPr>
              <a:t> Ubicación preferencial. Información</a:t>
            </a:r>
          </a:p>
          <a:p>
            <a:r>
              <a:rPr lang="es-MX" sz="2000" dirty="0">
                <a:latin typeface="Tahoma" panose="020B0604030504040204" pitchFamily="34" charset="0"/>
                <a:ea typeface="Tahoma" panose="020B0604030504040204" pitchFamily="34" charset="0"/>
                <a:cs typeface="Tahoma" panose="020B0604030504040204" pitchFamily="34" charset="0"/>
              </a:rPr>
              <a:t>2 adicionales con punto de carga si tiene más de 50 plazas.</a:t>
            </a:r>
          </a:p>
          <a:p>
            <a:r>
              <a:rPr lang="es-MX" sz="2000" dirty="0">
                <a:latin typeface="Tahoma" panose="020B0604030504040204" pitchFamily="34" charset="0"/>
                <a:ea typeface="Tahoma" panose="020B0604030504040204" pitchFamily="34" charset="0"/>
                <a:cs typeface="Tahoma" panose="020B0604030504040204" pitchFamily="34" charset="0"/>
              </a:rPr>
              <a:t>.</a:t>
            </a:r>
          </a:p>
          <a:p>
            <a:pPr lvl="0">
              <a:defRPr/>
            </a:pPr>
            <a:r>
              <a:rPr lang="es-EC" sz="2000" i="1" dirty="0">
                <a:latin typeface="Tahoma" panose="020B0604030504040204" pitchFamily="34" charset="0"/>
                <a:ea typeface="Tahoma" panose="020B0604030504040204" pitchFamily="34" charset="0"/>
                <a:cs typeface="Tahoma" panose="020B0604030504040204" pitchFamily="34" charset="0"/>
              </a:rPr>
              <a:t> </a:t>
            </a:r>
            <a:endParaRPr lang="es-MX" sz="2000" i="1"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Resultado de imagen para puntos de carga coches electricos centros comerciales">
            <a:extLst>
              <a:ext uri="{FF2B5EF4-FFF2-40B4-BE49-F238E27FC236}">
                <a16:creationId xmlns:a16="http://schemas.microsoft.com/office/drawing/2014/main" id="{3017BCDD-ABA9-2E49-B22C-E229B232AC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990" y="861626"/>
            <a:ext cx="2084539" cy="13867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puntos de carga coches electricos edificios">
            <a:extLst>
              <a:ext uri="{FF2B5EF4-FFF2-40B4-BE49-F238E27FC236}">
                <a16:creationId xmlns:a16="http://schemas.microsoft.com/office/drawing/2014/main" id="{5E0736E1-1B10-E44B-81F0-0487964356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76832" y="4539135"/>
            <a:ext cx="2180705" cy="142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5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2">
            <a:extLst>
              <a:ext uri="{FF2B5EF4-FFF2-40B4-BE49-F238E27FC236}">
                <a16:creationId xmlns:a16="http://schemas.microsoft.com/office/drawing/2014/main" id="{C9E7922D-52F5-F34C-9C0E-51262C073095}"/>
              </a:ext>
            </a:extLst>
          </p:cNvPr>
          <p:cNvSpPr txBox="1">
            <a:spLocks/>
          </p:cNvSpPr>
          <p:nvPr/>
        </p:nvSpPr>
        <p:spPr bwMode="auto">
          <a:xfrm>
            <a:off x="955778" y="2185518"/>
            <a:ext cx="1784206" cy="44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Público</a:t>
            </a:r>
          </a:p>
        </p:txBody>
      </p:sp>
      <p:sp>
        <p:nvSpPr>
          <p:cNvPr id="47" name="CuadroTexto 46">
            <a:extLst>
              <a:ext uri="{FF2B5EF4-FFF2-40B4-BE49-F238E27FC236}">
                <a16:creationId xmlns:a16="http://schemas.microsoft.com/office/drawing/2014/main" id="{1D4F29E5-6C7B-4F4E-91C5-1CACAE185AE1}"/>
              </a:ext>
            </a:extLst>
          </p:cNvPr>
          <p:cNvSpPr txBox="1"/>
          <p:nvPr/>
        </p:nvSpPr>
        <p:spPr>
          <a:xfrm>
            <a:off x="571079" y="275898"/>
            <a:ext cx="10087743" cy="584775"/>
          </a:xfrm>
          <a:prstGeom prst="rect">
            <a:avLst/>
          </a:prstGeom>
          <a:noFill/>
        </p:spPr>
        <p:txBody>
          <a:bodyPr wrap="square" rtlCol="0">
            <a:spAutoFit/>
          </a:bodyPr>
          <a:lstStyle/>
          <a:p>
            <a:pPr lvl="0"/>
            <a:r>
              <a:rPr lang="es-EC" sz="3200" b="1" dirty="0">
                <a:solidFill>
                  <a:srgbClr val="005698"/>
                </a:solidFill>
                <a:latin typeface="Tahoma" panose="020B0604030504040204" pitchFamily="34" charset="0"/>
                <a:ea typeface="Tahoma" panose="020B0604030504040204" pitchFamily="34" charset="0"/>
                <a:cs typeface="Tahoma" panose="020B0604030504040204" pitchFamily="34" charset="0"/>
              </a:rPr>
              <a:t>4. Movilidad </a:t>
            </a:r>
            <a:endParaRPr lang="x-none" sz="3200"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sp>
        <p:nvSpPr>
          <p:cNvPr id="48" name="Marcador de contenido 2">
            <a:extLst>
              <a:ext uri="{FF2B5EF4-FFF2-40B4-BE49-F238E27FC236}">
                <a16:creationId xmlns:a16="http://schemas.microsoft.com/office/drawing/2014/main" id="{19E7ED44-9906-AD4C-A7A4-2500E5D2316B}"/>
              </a:ext>
            </a:extLst>
          </p:cNvPr>
          <p:cNvSpPr txBox="1">
            <a:spLocks/>
          </p:cNvSpPr>
          <p:nvPr/>
        </p:nvSpPr>
        <p:spPr bwMode="auto">
          <a:xfrm>
            <a:off x="-126310" y="4186465"/>
            <a:ext cx="4175401" cy="313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s-ES" sz="1800" b="1" dirty="0">
                <a:latin typeface="Tahoma" panose="020B0604030504040204" pitchFamily="34" charset="0"/>
                <a:ea typeface="Tahoma" panose="020B0604030504040204" pitchFamily="34" charset="0"/>
                <a:cs typeface="Tahoma" panose="020B0604030504040204" pitchFamily="34" charset="0"/>
              </a:rPr>
              <a:t>Comercial</a:t>
            </a:r>
            <a:endParaRPr lang="es-MX" sz="1800" b="1" dirty="0">
              <a:latin typeface="Tahoma" panose="020B0604030504040204" pitchFamily="34" charset="0"/>
              <a:ea typeface="Tahoma" panose="020B0604030504040204" pitchFamily="34" charset="0"/>
              <a:cs typeface="Tahoma" panose="020B0604030504040204" pitchFamily="34" charset="0"/>
            </a:endParaRPr>
          </a:p>
          <a:p>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sp>
        <p:nvSpPr>
          <p:cNvPr id="49" name="Marcador de contenido 2">
            <a:extLst>
              <a:ext uri="{FF2B5EF4-FFF2-40B4-BE49-F238E27FC236}">
                <a16:creationId xmlns:a16="http://schemas.microsoft.com/office/drawing/2014/main" id="{9CE6FFB8-A2EC-D94E-A422-CDCF9572B107}"/>
              </a:ext>
            </a:extLst>
          </p:cNvPr>
          <p:cNvSpPr txBox="1">
            <a:spLocks/>
          </p:cNvSpPr>
          <p:nvPr/>
        </p:nvSpPr>
        <p:spPr bwMode="auto">
          <a:xfrm>
            <a:off x="620095" y="5951170"/>
            <a:ext cx="2543099" cy="39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1800" b="1" dirty="0">
                <a:latin typeface="Tahoma" panose="020B0604030504040204" pitchFamily="34" charset="0"/>
                <a:ea typeface="Tahoma" panose="020B0604030504040204" pitchFamily="34" charset="0"/>
                <a:cs typeface="Tahoma" panose="020B0604030504040204" pitchFamily="34" charset="0"/>
              </a:rPr>
              <a:t> </a:t>
            </a:r>
            <a:r>
              <a:rPr lang="en-US" sz="1800" b="1" dirty="0">
                <a:latin typeface="Tahoma" panose="020B0604030504040204" pitchFamily="34" charset="0"/>
                <a:ea typeface="Tahoma" panose="020B0604030504040204" pitchFamily="34" charset="0"/>
                <a:cs typeface="Tahoma" panose="020B0604030504040204" pitchFamily="34" charset="0"/>
              </a:rPr>
              <a:t>Otros</a:t>
            </a:r>
            <a:endParaRPr lang="es-ES" altLang="es-EC" sz="1800" b="1" dirty="0">
              <a:latin typeface="Tahoma" panose="020B0604030504040204" pitchFamily="34" charset="0"/>
              <a:ea typeface="Tahoma" panose="020B0604030504040204" pitchFamily="34" charset="0"/>
              <a:cs typeface="Tahoma" panose="020B0604030504040204" pitchFamily="34" charset="0"/>
            </a:endParaRPr>
          </a:p>
        </p:txBody>
      </p:sp>
      <p:sp>
        <p:nvSpPr>
          <p:cNvPr id="50" name="CuadroTexto 49">
            <a:extLst>
              <a:ext uri="{FF2B5EF4-FFF2-40B4-BE49-F238E27FC236}">
                <a16:creationId xmlns:a16="http://schemas.microsoft.com/office/drawing/2014/main" id="{0912DFAE-6F59-A84D-8C16-B9ABC736CFD4}"/>
              </a:ext>
            </a:extLst>
          </p:cNvPr>
          <p:cNvSpPr txBox="1"/>
          <p:nvPr/>
        </p:nvSpPr>
        <p:spPr>
          <a:xfrm rot="5400000">
            <a:off x="5052553" y="-993079"/>
            <a:ext cx="1908215" cy="5559973"/>
          </a:xfrm>
          <a:prstGeom prst="rect">
            <a:avLst/>
          </a:prstGeom>
          <a:noFill/>
        </p:spPr>
        <p:txBody>
          <a:bodyPr vert="vert270" wrap="square" rtlCol="0">
            <a:spAutoFit/>
          </a:bodyPr>
          <a:lstStyle/>
          <a:p>
            <a:pPr marL="285750" indent="-285750">
              <a:buFont typeface="Arial" panose="020B0604020202020204" pitchFamily="34" charset="0"/>
              <a:buChar char="•"/>
            </a:pPr>
            <a:r>
              <a:rPr lang="es-EC" sz="1600" dirty="0">
                <a:latin typeface="Tahoma" panose="020B0604030504040204" pitchFamily="34" charset="0"/>
                <a:ea typeface="Tahoma" panose="020B0604030504040204" pitchFamily="34" charset="0"/>
                <a:cs typeface="Tahoma" panose="020B0604030504040204" pitchFamily="34" charset="0"/>
              </a:rPr>
              <a:t>15% del total de su flota autorizada</a:t>
            </a:r>
            <a:r>
              <a:rPr lang="es-MX" sz="1600" dirty="0">
                <a:latin typeface="Tahoma" panose="020B0604030504040204" pitchFamily="34" charset="0"/>
                <a:ea typeface="Tahoma" panose="020B0604030504040204" pitchFamily="34" charset="0"/>
                <a:cs typeface="Tahoma" panose="020B0604030504040204" pitchFamily="34" charset="0"/>
              </a:rPr>
              <a:t> en 4 años.              </a:t>
            </a:r>
          </a:p>
          <a:p>
            <a:pPr marL="285750" indent="-285750" algn="just">
              <a:buFont typeface="Arial" panose="020B0604020202020204" pitchFamily="34" charset="0"/>
              <a:buChar char="•"/>
            </a:pPr>
            <a:r>
              <a:rPr lang="es-MX" sz="1600" b="1" dirty="0">
                <a:latin typeface="Tahoma" panose="020B0604030504040204" pitchFamily="34" charset="0"/>
                <a:ea typeface="Tahoma" panose="020B0604030504040204" pitchFamily="34" charset="0"/>
                <a:cs typeface="Tahoma" panose="020B0604030504040204" pitchFamily="34" charset="0"/>
              </a:rPr>
              <a:t>Ingresos diferenciados, de acuerdo al SIT.</a:t>
            </a:r>
          </a:p>
          <a:p>
            <a:pPr marL="285750" indent="-285750" algn="just">
              <a:buFont typeface="Arial" panose="020B0604020202020204" pitchFamily="34" charset="0"/>
              <a:buChar char="•"/>
            </a:pPr>
            <a:r>
              <a:rPr lang="es-MX" sz="1600" b="1" dirty="0">
                <a:latin typeface="Tahoma" panose="020B0604030504040204" pitchFamily="34" charset="0"/>
                <a:ea typeface="Tahoma" panose="020B0604030504040204" pitchFamily="34" charset="0"/>
                <a:cs typeface="Tahoma" panose="020B0604030504040204" pitchFamily="34" charset="0"/>
              </a:rPr>
              <a:t>Los cambios de unidad, creación de nuevos cupos o nuevas operadoras será con unidades eléctricas. </a:t>
            </a:r>
          </a:p>
          <a:p>
            <a:pPr marL="285750" indent="-285750" algn="just">
              <a:buFont typeface="Arial" panose="020B0604020202020204" pitchFamily="34" charset="0"/>
              <a:buChar char="•"/>
            </a:pPr>
            <a:r>
              <a:rPr lang="es-EC" sz="1600" dirty="0">
                <a:latin typeface="Tahoma" panose="020B0604030504040204" pitchFamily="34" charset="0"/>
                <a:ea typeface="Tahoma" panose="020B0604030504040204" pitchFamily="34" charset="0"/>
                <a:cs typeface="Tahoma" panose="020B0604030504040204" pitchFamily="34" charset="0"/>
              </a:rPr>
              <a:t>A partir de 2025 las unidades que se renueven, serán eléctricas.</a:t>
            </a:r>
          </a:p>
          <a:p>
            <a:pPr marL="285750" indent="-285750" algn="just">
              <a:buFont typeface="Arial" panose="020B0604020202020204" pitchFamily="34" charset="0"/>
              <a:buChar char="•"/>
            </a:pPr>
            <a:r>
              <a:rPr lang="es-EC" sz="1600" dirty="0">
                <a:latin typeface="Tahoma" panose="020B0604030504040204" pitchFamily="34" charset="0"/>
                <a:ea typeface="Tahoma" panose="020B0604030504040204" pitchFamily="34" charset="0"/>
                <a:cs typeface="Tahoma" panose="020B0604030504040204" pitchFamily="34" charset="0"/>
              </a:rPr>
              <a:t>Unidades homologadas.</a:t>
            </a:r>
          </a:p>
        </p:txBody>
      </p:sp>
      <p:sp>
        <p:nvSpPr>
          <p:cNvPr id="51" name="CuadroTexto 50">
            <a:extLst>
              <a:ext uri="{FF2B5EF4-FFF2-40B4-BE49-F238E27FC236}">
                <a16:creationId xmlns:a16="http://schemas.microsoft.com/office/drawing/2014/main" id="{117F116D-A94A-5B4E-99DB-C0099D484F48}"/>
              </a:ext>
            </a:extLst>
          </p:cNvPr>
          <p:cNvSpPr txBox="1"/>
          <p:nvPr/>
        </p:nvSpPr>
        <p:spPr>
          <a:xfrm rot="5400000">
            <a:off x="5066219" y="1192069"/>
            <a:ext cx="1908215" cy="5559972"/>
          </a:xfrm>
          <a:prstGeom prst="rect">
            <a:avLst/>
          </a:prstGeom>
          <a:noFill/>
        </p:spPr>
        <p:txBody>
          <a:bodyPr vert="vert270" wrap="square" rtlCol="0">
            <a:spAutoFit/>
          </a:bodyPr>
          <a:lstStyle/>
          <a:p>
            <a:pPr marL="285750" lvl="0" indent="-285750" algn="just">
              <a:buFont typeface="Arial" panose="020B0604020202020204" pitchFamily="34" charset="0"/>
              <a:buChar char="•"/>
              <a:defRPr/>
            </a:pPr>
            <a:r>
              <a:rPr lang="en-US" sz="1600" b="1" dirty="0">
                <a:latin typeface="Tahoma" panose="020B0604030504040204" pitchFamily="34" charset="0"/>
                <a:ea typeface="Tahoma" panose="020B0604030504040204" pitchFamily="34" charset="0"/>
                <a:cs typeface="Tahoma" panose="020B0604030504040204" pitchFamily="34" charset="0"/>
              </a:rPr>
              <a:t>Renovación con </a:t>
            </a:r>
            <a:r>
              <a:rPr lang="es-ES_tradnl" sz="1600" b="1" dirty="0">
                <a:latin typeface="Tahoma" panose="020B0604030504040204" pitchFamily="34" charset="0"/>
                <a:ea typeface="Tahoma" panose="020B0604030504040204" pitchFamily="34" charset="0"/>
                <a:cs typeface="Tahoma" panose="020B0604030504040204" pitchFamily="34" charset="0"/>
              </a:rPr>
              <a:t>eléctricos</a:t>
            </a:r>
            <a:r>
              <a:rPr lang="en-US" sz="1600" b="1" dirty="0">
                <a:latin typeface="Tahoma" panose="020B0604030504040204" pitchFamily="34" charset="0"/>
                <a:ea typeface="Tahoma" panose="020B0604030504040204" pitchFamily="34" charset="0"/>
                <a:cs typeface="Tahoma" panose="020B0604030504040204" pitchFamily="34" charset="0"/>
              </a:rPr>
              <a:t> </a:t>
            </a:r>
            <a:r>
              <a:rPr lang="es-ES" sz="1600" b="1" dirty="0">
                <a:latin typeface="Tahoma" panose="020B0604030504040204" pitchFamily="34" charset="0"/>
                <a:ea typeface="Tahoma" panose="020B0604030504040204" pitchFamily="34" charset="0"/>
                <a:cs typeface="Tahoma" panose="020B0604030504040204" pitchFamily="34" charset="0"/>
              </a:rPr>
              <a:t>tendrá</a:t>
            </a:r>
            <a:r>
              <a:rPr lang="en-US" sz="1600" b="1" dirty="0">
                <a:latin typeface="Tahoma" panose="020B0604030504040204" pitchFamily="34" charset="0"/>
                <a:ea typeface="Tahoma" panose="020B0604030504040204" pitchFamily="34" charset="0"/>
                <a:cs typeface="Tahoma" panose="020B0604030504040204" pitchFamily="34" charset="0"/>
              </a:rPr>
              <a:t> </a:t>
            </a:r>
            <a:r>
              <a:rPr lang="es-EC" sz="1600" b="1" dirty="0">
                <a:latin typeface="Tahoma" panose="020B0604030504040204" pitchFamily="34" charset="0"/>
                <a:ea typeface="Tahoma" panose="020B0604030504040204" pitchFamily="34" charset="0"/>
                <a:cs typeface="Tahoma" panose="020B0604030504040204" pitchFamily="34" charset="0"/>
              </a:rPr>
              <a:t>atención</a:t>
            </a:r>
            <a:r>
              <a:rPr lang="en-US" sz="1600" b="1" dirty="0">
                <a:latin typeface="Tahoma" panose="020B0604030504040204" pitchFamily="34" charset="0"/>
                <a:ea typeface="Tahoma" panose="020B0604030504040204" pitchFamily="34" charset="0"/>
                <a:cs typeface="Tahoma" panose="020B0604030504040204" pitchFamily="34" charset="0"/>
              </a:rPr>
              <a:t> </a:t>
            </a:r>
            <a:r>
              <a:rPr lang="es-VE" sz="1600" b="1" dirty="0">
                <a:latin typeface="Tahoma" panose="020B0604030504040204" pitchFamily="34" charset="0"/>
                <a:ea typeface="Tahoma" panose="020B0604030504040204" pitchFamily="34" charset="0"/>
                <a:cs typeface="Tahoma" panose="020B0604030504040204" pitchFamily="34" charset="0"/>
              </a:rPr>
              <a:t>prioritaria</a:t>
            </a:r>
            <a:r>
              <a:rPr lang="en-US" sz="1600" b="1" dirty="0">
                <a:latin typeface="Tahoma" panose="020B0604030504040204" pitchFamily="34" charset="0"/>
                <a:ea typeface="Tahoma" panose="020B0604030504040204" pitchFamily="34" charset="0"/>
                <a:cs typeface="Tahoma" panose="020B0604030504040204" pitchFamily="34" charset="0"/>
              </a:rPr>
              <a:t> para </a:t>
            </a:r>
            <a:r>
              <a:rPr lang="es-EC" sz="1600" b="1" dirty="0">
                <a:latin typeface="Tahoma" panose="020B0604030504040204" pitchFamily="34" charset="0"/>
                <a:ea typeface="Tahoma" panose="020B0604030504040204" pitchFamily="34" charset="0"/>
                <a:cs typeface="Tahoma" panose="020B0604030504040204" pitchFamily="34" charset="0"/>
              </a:rPr>
              <a:t>designación</a:t>
            </a:r>
            <a:r>
              <a:rPr lang="en-US" sz="1600" b="1" dirty="0">
                <a:latin typeface="Tahoma" panose="020B0604030504040204" pitchFamily="34" charset="0"/>
                <a:ea typeface="Tahoma" panose="020B0604030504040204" pitchFamily="34" charset="0"/>
                <a:cs typeface="Tahoma" panose="020B0604030504040204" pitchFamily="34" charset="0"/>
              </a:rPr>
              <a:t> de </a:t>
            </a:r>
            <a:r>
              <a:rPr lang="es-CL" sz="1600" b="1" dirty="0">
                <a:latin typeface="Tahoma" panose="020B0604030504040204" pitchFamily="34" charset="0"/>
                <a:ea typeface="Tahoma" panose="020B0604030504040204" pitchFamily="34" charset="0"/>
                <a:cs typeface="Tahoma" panose="020B0604030504040204" pitchFamily="34" charset="0"/>
              </a:rPr>
              <a:t>parqueaderos</a:t>
            </a:r>
            <a:r>
              <a:rPr lang="en-US" sz="1600" b="1" dirty="0">
                <a:latin typeface="Tahoma" panose="020B0604030504040204" pitchFamily="34" charset="0"/>
                <a:ea typeface="Tahoma" panose="020B0604030504040204" pitchFamily="34" charset="0"/>
                <a:cs typeface="Tahoma" panose="020B0604030504040204" pitchFamily="34" charset="0"/>
              </a:rPr>
              <a:t>  </a:t>
            </a:r>
            <a:r>
              <a:rPr lang="es-PY" sz="1600" b="1" dirty="0">
                <a:latin typeface="Tahoma" panose="020B0604030504040204" pitchFamily="34" charset="0"/>
                <a:ea typeface="Tahoma" panose="020B0604030504040204" pitchFamily="34" charset="0"/>
                <a:cs typeface="Tahoma" panose="020B0604030504040204" pitchFamily="34" charset="0"/>
              </a:rPr>
              <a:t>alta</a:t>
            </a:r>
            <a:r>
              <a:rPr lang="en-US" sz="1600" b="1" dirty="0">
                <a:latin typeface="Tahoma" panose="020B0604030504040204" pitchFamily="34" charset="0"/>
                <a:ea typeface="Tahoma" panose="020B0604030504040204" pitchFamily="34" charset="0"/>
                <a:cs typeface="Tahoma" panose="020B0604030504040204" pitchFamily="34" charset="0"/>
              </a:rPr>
              <a:t> </a:t>
            </a:r>
            <a:r>
              <a:rPr lang="es-419" sz="1600" b="1" dirty="0">
                <a:latin typeface="Tahoma" panose="020B0604030504040204" pitchFamily="34" charset="0"/>
                <a:ea typeface="Tahoma" panose="020B0604030504040204" pitchFamily="34" charset="0"/>
                <a:cs typeface="Tahoma" panose="020B0604030504040204" pitchFamily="34" charset="0"/>
              </a:rPr>
              <a:t>demanda</a:t>
            </a:r>
            <a:r>
              <a:rPr lang="en-US" sz="1600" b="1" dirty="0">
                <a:latin typeface="Tahoma" panose="020B0604030504040204" pitchFamily="34" charset="0"/>
                <a:ea typeface="Tahoma" panose="020B0604030504040204" pitchFamily="34" charset="0"/>
                <a:cs typeface="Tahoma" panose="020B0604030504040204" pitchFamily="34" charset="0"/>
              </a:rPr>
              <a:t>, zonas </a:t>
            </a:r>
            <a:r>
              <a:rPr lang="fr-MC" sz="1600" b="1" dirty="0">
                <a:latin typeface="Tahoma" panose="020B0604030504040204" pitchFamily="34" charset="0"/>
                <a:ea typeface="Tahoma" panose="020B0604030504040204" pitchFamily="34" charset="0"/>
                <a:cs typeface="Tahoma" panose="020B0604030504040204" pitchFamily="34" charset="0"/>
              </a:rPr>
              <a:t>sensibles</a:t>
            </a:r>
            <a:r>
              <a:rPr lang="en-US" sz="1600" b="1" dirty="0">
                <a:latin typeface="Tahoma" panose="020B0604030504040204" pitchFamily="34" charset="0"/>
                <a:ea typeface="Tahoma" panose="020B0604030504040204" pitchFamily="34" charset="0"/>
                <a:cs typeface="Tahoma" panose="020B0604030504040204" pitchFamily="34" charset="0"/>
              </a:rPr>
              <a:t>, </a:t>
            </a:r>
            <a:r>
              <a:rPr lang="es-MX" sz="1600" b="1" dirty="0">
                <a:latin typeface="Tahoma" panose="020B0604030504040204" pitchFamily="34" charset="0"/>
                <a:ea typeface="Tahoma" panose="020B0604030504040204" pitchFamily="34" charset="0"/>
                <a:cs typeface="Tahoma" panose="020B0604030504040204" pitchFamily="34" charset="0"/>
              </a:rPr>
              <a:t>especiales</a:t>
            </a:r>
            <a:r>
              <a:rPr lang="en-US" sz="1600" b="1" dirty="0">
                <a:latin typeface="Tahoma" panose="020B0604030504040204" pitchFamily="34" charset="0"/>
                <a:ea typeface="Tahoma" panose="020B0604030504040204" pitchFamily="34" charset="0"/>
                <a:cs typeface="Tahoma" panose="020B0604030504040204" pitchFamily="34" charset="0"/>
              </a:rPr>
              <a:t> y </a:t>
            </a:r>
            <a:r>
              <a:rPr lang="es-EC" sz="1600" b="1" dirty="0">
                <a:latin typeface="Tahoma" panose="020B0604030504040204" pitchFamily="34" charset="0"/>
                <a:ea typeface="Tahoma" panose="020B0604030504040204" pitchFamily="34" charset="0"/>
                <a:cs typeface="Tahoma" panose="020B0604030504040204" pitchFamily="34" charset="0"/>
              </a:rPr>
              <a:t>turísticas</a:t>
            </a:r>
            <a:r>
              <a:rPr lang="en-US" sz="1600" b="1" dirty="0">
                <a:latin typeface="Tahoma" panose="020B0604030504040204" pitchFamily="34" charset="0"/>
                <a:ea typeface="Tahoma" panose="020B0604030504040204" pitchFamily="34" charset="0"/>
                <a:cs typeface="Tahoma" panose="020B0604030504040204" pitchFamily="34" charset="0"/>
              </a:rPr>
              <a:t>.</a:t>
            </a:r>
          </a:p>
          <a:p>
            <a:pPr marL="285750" lvl="0" indent="-285750" algn="just">
              <a:buFont typeface="Arial" panose="020B0604020202020204" pitchFamily="34" charset="0"/>
              <a:buChar char="•"/>
              <a:defRPr/>
            </a:pPr>
            <a:r>
              <a:rPr lang="es-EC" sz="1600" dirty="0">
                <a:latin typeface="Tahoma" panose="020B0604030504040204" pitchFamily="34" charset="0"/>
                <a:ea typeface="Tahoma" panose="020B0604030504040204" pitchFamily="34" charset="0"/>
                <a:cs typeface="Tahoma" panose="020B0604030504040204" pitchFamily="34" charset="0"/>
              </a:rPr>
              <a:t>A partir de 2025 las unidades que se renueven, serán eléctricas.</a:t>
            </a:r>
          </a:p>
          <a:p>
            <a:pPr marL="285750" lvl="0" indent="-285750" algn="just">
              <a:buFont typeface="Arial" panose="020B0604020202020204" pitchFamily="34" charset="0"/>
              <a:buChar char="•"/>
              <a:defRPr/>
            </a:pPr>
            <a:r>
              <a:rPr lang="es-EC" sz="1600" dirty="0">
                <a:latin typeface="Tahoma" panose="020B0604030504040204" pitchFamily="34" charset="0"/>
                <a:ea typeface="Tahoma" panose="020B0604030504040204" pitchFamily="34" charset="0"/>
                <a:cs typeface="Tahoma" panose="020B0604030504040204" pitchFamily="34" charset="0"/>
              </a:rPr>
              <a:t>No restricción para prestación del servicio. Unidades homologadas.</a:t>
            </a:r>
            <a:endParaRPr lang="es-EC" sz="1600" b="1" dirty="0">
              <a:latin typeface="Tahoma" panose="020B0604030504040204" pitchFamily="34" charset="0"/>
              <a:ea typeface="Tahoma" panose="020B0604030504040204" pitchFamily="34" charset="0"/>
              <a:cs typeface="Tahoma" panose="020B0604030504040204" pitchFamily="34" charset="0"/>
            </a:endParaRPr>
          </a:p>
        </p:txBody>
      </p:sp>
      <p:sp>
        <p:nvSpPr>
          <p:cNvPr id="52" name="CuadroTexto 51">
            <a:extLst>
              <a:ext uri="{FF2B5EF4-FFF2-40B4-BE49-F238E27FC236}">
                <a16:creationId xmlns:a16="http://schemas.microsoft.com/office/drawing/2014/main" id="{052749D4-51C0-9E42-A822-2E422F67FF7B}"/>
              </a:ext>
            </a:extLst>
          </p:cNvPr>
          <p:cNvSpPr txBox="1"/>
          <p:nvPr/>
        </p:nvSpPr>
        <p:spPr>
          <a:xfrm rot="5400000">
            <a:off x="5753643" y="2970291"/>
            <a:ext cx="923330" cy="5330570"/>
          </a:xfrm>
          <a:prstGeom prst="rect">
            <a:avLst/>
          </a:prstGeom>
          <a:noFill/>
        </p:spPr>
        <p:txBody>
          <a:bodyPr vert="vert270" wrap="square" rtlCol="0">
            <a:spAutoFit/>
          </a:bodyPr>
          <a:lstStyle/>
          <a:p>
            <a:pPr algn="just"/>
            <a:r>
              <a:rPr lang="es-EC" sz="1600" dirty="0">
                <a:latin typeface="Tahoma" panose="020B0604030504040204" pitchFamily="34" charset="0"/>
                <a:ea typeface="Tahoma" panose="020B0604030504040204" pitchFamily="34" charset="0"/>
                <a:cs typeface="Tahoma" panose="020B0604030504040204" pitchFamily="34" charset="0"/>
              </a:rPr>
              <a:t>Plan de servicio alternativo de transporte y carga cero emisiones en el Centro Histórico, iniciará 2021, - </a:t>
            </a:r>
            <a:r>
              <a:rPr lang="es-EC" sz="1600" dirty="0" err="1">
                <a:latin typeface="Tahoma" panose="020B0604030504040204" pitchFamily="34" charset="0"/>
                <a:ea typeface="Tahoma" panose="020B0604030504040204" pitchFamily="34" charset="0"/>
                <a:cs typeface="Tahoma" panose="020B0604030504040204" pitchFamily="34" charset="0"/>
              </a:rPr>
              <a:t>Útimo</a:t>
            </a:r>
            <a:r>
              <a:rPr lang="es-EC" sz="1600" dirty="0">
                <a:latin typeface="Tahoma" panose="020B0604030504040204" pitchFamily="34" charset="0"/>
                <a:ea typeface="Tahoma" panose="020B0604030504040204" pitchFamily="34" charset="0"/>
                <a:cs typeface="Tahoma" panose="020B0604030504040204" pitchFamily="34" charset="0"/>
              </a:rPr>
              <a:t> Kilómetro.</a:t>
            </a:r>
          </a:p>
        </p:txBody>
      </p:sp>
      <p:cxnSp>
        <p:nvCxnSpPr>
          <p:cNvPr id="21" name="Conector recto 20">
            <a:extLst>
              <a:ext uri="{FF2B5EF4-FFF2-40B4-BE49-F238E27FC236}">
                <a16:creationId xmlns:a16="http://schemas.microsoft.com/office/drawing/2014/main" id="{66D0A882-5EDC-264A-BF3B-B3D104C38F99}"/>
              </a:ext>
            </a:extLst>
          </p:cNvPr>
          <p:cNvCxnSpPr/>
          <p:nvPr/>
        </p:nvCxnSpPr>
        <p:spPr>
          <a:xfrm>
            <a:off x="269303" y="3082987"/>
            <a:ext cx="11503742"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57" name="Conector recto 56">
            <a:extLst>
              <a:ext uri="{FF2B5EF4-FFF2-40B4-BE49-F238E27FC236}">
                <a16:creationId xmlns:a16="http://schemas.microsoft.com/office/drawing/2014/main" id="{B678F039-1B26-D446-816D-BB309618E915}"/>
              </a:ext>
            </a:extLst>
          </p:cNvPr>
          <p:cNvCxnSpPr/>
          <p:nvPr/>
        </p:nvCxnSpPr>
        <p:spPr>
          <a:xfrm>
            <a:off x="269303" y="4803052"/>
            <a:ext cx="11503742" cy="0"/>
          </a:xfrm>
          <a:prstGeom prst="line">
            <a:avLst/>
          </a:prstGeom>
        </p:spPr>
        <p:style>
          <a:lnRef idx="3">
            <a:schemeClr val="accent3"/>
          </a:lnRef>
          <a:fillRef idx="0">
            <a:schemeClr val="accent3"/>
          </a:fillRef>
          <a:effectRef idx="2">
            <a:schemeClr val="accent3"/>
          </a:effectRef>
          <a:fontRef idx="minor">
            <a:schemeClr val="tx1"/>
          </a:fontRef>
        </p:style>
      </p:cxnSp>
      <p:pic>
        <p:nvPicPr>
          <p:cNvPr id="3" name="Imagen 2">
            <a:extLst>
              <a:ext uri="{FF2B5EF4-FFF2-40B4-BE49-F238E27FC236}">
                <a16:creationId xmlns:a16="http://schemas.microsoft.com/office/drawing/2014/main" id="{93A227DB-B395-824F-8EE2-DA022860FE9B}"/>
              </a:ext>
            </a:extLst>
          </p:cNvPr>
          <p:cNvPicPr>
            <a:picLocks noChangeAspect="1"/>
          </p:cNvPicPr>
          <p:nvPr/>
        </p:nvPicPr>
        <p:blipFill>
          <a:blip r:embed="rId3">
            <a:duotone>
              <a:schemeClr val="accent1">
                <a:shade val="45000"/>
                <a:satMod val="135000"/>
              </a:schemeClr>
              <a:prstClr val="white"/>
            </a:duotone>
          </a:blip>
          <a:stretch>
            <a:fillRect/>
          </a:stretch>
        </p:blipFill>
        <p:spPr>
          <a:xfrm>
            <a:off x="1334973" y="3203332"/>
            <a:ext cx="1351154" cy="855731"/>
          </a:xfrm>
          <a:prstGeom prst="rect">
            <a:avLst/>
          </a:prstGeom>
        </p:spPr>
      </p:pic>
      <p:pic>
        <p:nvPicPr>
          <p:cNvPr id="5" name="Imagen 4">
            <a:extLst>
              <a:ext uri="{FF2B5EF4-FFF2-40B4-BE49-F238E27FC236}">
                <a16:creationId xmlns:a16="http://schemas.microsoft.com/office/drawing/2014/main" id="{718FD1C2-E3AF-C744-84C3-8A22EC1FE603}"/>
              </a:ext>
            </a:extLst>
          </p:cNvPr>
          <p:cNvPicPr>
            <a:picLocks noChangeAspect="1"/>
          </p:cNvPicPr>
          <p:nvPr/>
        </p:nvPicPr>
        <p:blipFill>
          <a:blip r:embed="rId4">
            <a:duotone>
              <a:schemeClr val="accent1">
                <a:shade val="45000"/>
                <a:satMod val="135000"/>
              </a:schemeClr>
              <a:prstClr val="white"/>
            </a:duotone>
          </a:blip>
          <a:stretch>
            <a:fillRect/>
          </a:stretch>
        </p:blipFill>
        <p:spPr>
          <a:xfrm>
            <a:off x="1255147" y="1280421"/>
            <a:ext cx="1483479" cy="819005"/>
          </a:xfrm>
          <a:prstGeom prst="rect">
            <a:avLst/>
          </a:prstGeom>
        </p:spPr>
      </p:pic>
      <p:pic>
        <p:nvPicPr>
          <p:cNvPr id="7" name="Imagen 6">
            <a:extLst>
              <a:ext uri="{FF2B5EF4-FFF2-40B4-BE49-F238E27FC236}">
                <a16:creationId xmlns:a16="http://schemas.microsoft.com/office/drawing/2014/main" id="{11EA4C05-08B0-0D4E-911F-DF8AA157B227}"/>
              </a:ext>
            </a:extLst>
          </p:cNvPr>
          <p:cNvPicPr>
            <a:picLocks noChangeAspect="1"/>
          </p:cNvPicPr>
          <p:nvPr/>
        </p:nvPicPr>
        <p:blipFill>
          <a:blip r:embed="rId5">
            <a:duotone>
              <a:schemeClr val="accent1">
                <a:shade val="45000"/>
                <a:satMod val="135000"/>
              </a:schemeClr>
              <a:prstClr val="white"/>
            </a:duotone>
          </a:blip>
          <a:stretch>
            <a:fillRect/>
          </a:stretch>
        </p:blipFill>
        <p:spPr>
          <a:xfrm>
            <a:off x="1387786" y="4943455"/>
            <a:ext cx="1007715" cy="1007715"/>
          </a:xfrm>
          <a:prstGeom prst="rect">
            <a:avLst/>
          </a:prstGeom>
        </p:spPr>
      </p:pic>
      <p:pic>
        <p:nvPicPr>
          <p:cNvPr id="25" name="Picture 2" descr="data:image/jpeg;base64,/9j/4AAQSkZJRgABAQAAAQABAAD/2wCEAAsICQoTDQ0KCgoQDQ0NDRwNDQ0NDSMZGg0cKSQrKygkKCctMzU3LTA+MScoOUkuMjdGPT49LDdQSkQ7STVIPToBDA0NEA4SHRAPHTolHSU6Ojo6RjpGOjpGOkY6Oj06OkZGOjo9Ojo9PT06Ojo6Ojo6Ojo6Oj06Ojo6Ojo6Ojo6Ov/AABEIAKgBLAMBIgACEQEDEQH/xAAcAAABBQEBAQAAAAAAAAAAAAACAAEDBAUGBwj/xABPEAABAgQCBAgLBQYDBQkAAAACAQMABBESBSETIjEyBkFCUVJhYqEUI3FygZGSscHR8DNTgqLhBxUkQ3OyNGPCFlWEk9IlREV0g5Ti8fL/xAAaAQEBAQEBAQEAAAAAAAAAAAAAAQIDBAUG/8QAJBEBAQEBAAIDAAIBBQAAAAAAAAERAiExAxJBIlEyBBNSYXH/2gAMAwEAAhEDEQA/APQYVYhW7kl7WcV8PfJxsnC+/cEeyiEqInkyjswvVhVgKQ8XTB3Q9YirDoUESosPEd0PdAHWFWAuhlWAO6HQojrCgJUKFWI0h0WAkrDKsBWHrAEqw1YasJFgHhUhVh6wCRYVYUKsQKsKsKsNdAOiwaRDdCugJ0hRDdDoUBLCiO6FdASasNAosFAPChoVYGHhKkCqwqwQVIGgw0PSAoJFLCTFGzFsbv4lzd2DrrtWLyJFLBwowZfeTLh/nVPXlErcbCE3o9beiuqwqQqRJMLdNWFWHpCpG9ZJFhUhIMPbDQ8KsNbBUhoasPWFbDoMNCrChUhUhoVYZVh7ezCthoasK6HUR5UKnZhqqzroo8y3ncRKQ8xUFapXnzRaRZuis8rmnZHR6pVK67dVBXKnk+tkWaRAkLtQ9YakK0YIeHgUt6X5odPOgHUYVIf8UPWC4GkPSCuhXQDUh0SGuhroIOGgLihXfWUAdYVYjqXRXuh0u64A6wqwNeyvdCRfL3QBXQ9YGsLW6MBVRIp4P/hR/quf3lGDL8M5It4mulvKK7FXjTqi3heNygMi0RXWkRXC4ipmSrsrXjSMfaO3+11+R0SLDpGeGLSi/wAy3zm199IsBOS5br7ZfiT5w+0ZvHU9yrNIdEiND7UOhD0o1rKW2HtGI0IYbwgb9Hyrb/RWkTUS0GH/AAwOkjNnsblWV0d17v3Teaj8E9MXRqUjNncXlGXGmCdQnXXEAQHO2qolVpsTOObnsXnXdUnNAHQaLMk6y2+qkZakyKjqpqlpeslTNV8uW2Jo38Z4Zyku94Mw1pzbO14uQNNqVrt8lUikX7Q+jhOrybn/AP4wGKmy3IHKETe6w00JOooTFFRSIU2jtWpLmucPj05LJKvaVzWddDwVjSAaS4oiVULVWg0qlVpVeKIEn7QS/wB0t/8APX/phJ+0QuVhAF/xKp/pjl0m5ZeV+VflBvzWGaujc5KXXU28fo2Q1cdSP7Q2eVhHszP6RKP7QZJd7C3R811F+UcYj0ot1pN90F/Cf5ftJE1XbDw2wQzAnGpxrR1t1RJM0VOJVXjjSZ4U4Ce7PKH9Zgk76Ujze2U7HtJBK1KdXtRdZeoJi2GKlzeIMHb0TRV9W2LyJ9XR4e44N5CO7yY9L4CzjzkiTbpKWgJAEi20zWnoyi6OkEcvxL71h7ezDiuX4l96wSlADaPR/LCoMFWFWGhtXpQtXpQqwyrDQtXpQKkNbbu1xQUVjH+ID+gXvGGmLH4oVO1DKg9GFSLqHh6wNBhrR6MXQdYe6Ap2YVBgDuhru1AUGFSA+dFW1bdGolukJCqL5KcUTBo13ZsBLolXV7o9Nx1tn99YI6LaCZOuXnZQjRBSmdKrSsaOHyMk9IMjMyzZ6RpbiJtK51zrTbntjnjf2eWs+HoBOMPqQt7xNuLQcl9XHEg41io/95UvOoqd8eghwSwhsHm5Z91gXxQD8Yi5Itcqp1qnkrEEzwSlDbab07ZkDlxHo0EjFVqqVRa0RFWiceUT6tzu/wDKuSa4RYqAC7o2yDs5e5YuMcOZkftGl/C5X3osVf3FKOTxyQmcu0E34IPjEK4lGtKrnRaL3Qb3BaYblymW3dYSQSB1hKUUra1rsr1RMa+/X7db0pw6vMWxacIiK0RFq4iz2UFUXZzJGlN8JZZldJOzKC7l/DtZnRFrQs1QU8q16o4Y5OfbQW5agXMI7MG2Nq2qq0RVpWlE2J1xnMyMw8trbYao3XDXZxbOtFi+Ut2eo9ClOE/hUwLDhIDRCtrTJZkmSrcW31UjEnccl2XTlhbt0TiiW2mVU5s67fTGfgcs227LuC5/EERCQ9VFTZ84s8IsPbF0525CJ0EK0tpFRM/JRUjXnNcr1J1mAbx4Tcab6RIJFavp44lnsX0bgaAWDBvWK7WUlouXMqUjLTCJlDAScbDSDvjnb9c8UnNIBk0TilaSj3qkZ2tbL+Otk+FGOKZFLSUuI3IVosJTq2rF93hNwmJLfBmf+QifGOGbIrwInFttUrfVVY0gLU1SXe6XVEyFtXMYmsdmLXHGNYKl4mornSvKpxJxRpS/C/G1TRlJSz5N6p3SyqpcVclzrSMNt8lMR0p6xW7ywNjmmK1wxuqJFdu/WX0iRfXpLddAfCjEU+1wKTLzpNU+MRJwobPe4MyTo9lj9Fik8jlgFp1LaJDdvUFa5ehYyZR4hQbXFEc93ypF0bx49hG87wSlx7Q6v+mMqSmMI0jrs9h7hgZXNNMuWoCLXKqKldqeqI3HXnFt0qkA6xD0u6NAXJuwXNLqlQbcuemykPabi409wKVNeUnml6TbqKneqwy414K2JcHZlwwI1KYaflrraIlFqiIlKXLt4oqEUxW1wgLlazaLx05ohxZxyXblH5QtAbpGJk1lfRERO5ViZi/bfGOokuGWLrL6R3BgMgJRdMSUEqi56q1XKqV+EJeHU3/uhv8A5q/KMnAHSdk5jS4g0Ew4blunFSKhIKkWQquflTrTZGa+rYPtMfvKWMXf54iVgecu1PVGtSz9dQPD2YTewhPwvqnwidvh6z/Mwt0fNfRfeiRz3gBcnFsLP/jFT3pBjhc2v2czIn/TxBPikDHUNcOMKX7RiZa/CKp3LWNOR4QYVMOCxLTKk6QqQiTajs2pntWmeVdix52+xNtvNSxNNk679kLT6Hd6Uy9cSyeF45LvBiX7vOwCUhPIx2KlKCtYaSW+nqdYgcLx7P8ATMe8Y4Rnhtiqpd4JKmPZEk/1RYDhnM1EncJbIhr9m+qbdu2vNF1Hd3Qro5FjhpKEYNOyTjROGg3XoQjVaV2IsdWol0VgDuhViJVhIsBLWGrAXQroIOsKsQo4SmTdu6KFddvVr8oK6Lo83xnHJc8TweZFtRCWJwi1xW6qInEqolMtqxq4Zwlw5qTZYuMnmmkEmhBdqIvHsp1x57MtirzNvXf2co05CZlmldddaR0/5XGgpTNKKtPWixy+1vprHoMpj7L2iGWYddMhudtogS+XKJVRItzGKSwIVrmlIRuIW9ZR8tMk2xwc1i7iqTTTamAig3cmtEqtuSJmqwOFTj2l0DjaWEJXFnrVTn8kbl/svpSXFmfDimSFbCxlJ3dRVtRFSm3bnsjfmeF96G01KN2mKgJFtzyRaZ++OFW4HtYddt/WEtlUX9I0CMlcC2wRIx1RzyqnHRI3Mm+GbbZPONvFJxxfCGNEoMttIOlIk1s0REptptT1wsIYIQ0hCtpSwiJCVM0UlX0ZpEOKutq08NyERApb3M6qfGL+n0UiBcmxB3qXVVEjn+qq4dIMgbLuj8aT4iR3Kq0UKrmvFVYvcIpcSblHP8wQLtVUU+Cxmys5cDTu7a+to8dEBET3Rs4qVZF1wd6WJXR/CSL7o3PMc+7ljm52Yc8IJpwQtGo27UpkvH1RmOsvE8AttL40UsEc7q0onrVEizLzQlNC+6VxWXFq8eVMqdcX8PISfkXOVpwH0Io1745OsrCBCRwRIVuEFG23dXjTujSaURTe5XwSLqPOEpuESEQmQjqDsRVpxRUfmnEuHRtEIlymB5k6uuJt/pvJ/ZmjbvC0kLWSJHHrTO3pfCH8JFEZ/hmvGUIvF041Ti8kQuzYkZF4M3bdq6xV7ljXNt/GLM/UTjrmkAdItuZb2WaImyKKEVRt6++kbngouLKueLC4VLe3cuvjySMJR3St/mqPdElWrTRW7sbKnSUD+on9yxjCJdFY1UdbWXFsd8SS4beKtfdFZqu4+4pl4xfpYs48w4uHSTu8LRER62etRE71ii4JVLVW3pWxs4wBLhLQt71qcpE40Xj8kWp+sfCMSmGUIWqW3XEJDXm49vFFlNC6njGGriLe0SbVjMl5WYRNZve7SfOL7DLwprNLxl3RNjaQmmW2zFxtsrRW0rc+6KshoyB25gDJvW1iVFp6FiGc0mtcKiWdt2WUNgykpvDydBcXkRYujQlJBtbndAGsSWjpVS2q02Vi/JSYk5ox0jFut4t2qFSq08mUZ4nqD6PhGxhP2hl0WFLuWCaypJyQRu12WmhLSqA6CZG3bSlCRVrE0y7II3c03iIulqtaTRqJLxbErTyRjPu2vG1yRfP+79ItsCJILpDuAg29ez3w0q81LYcoC7MzM6DwihasohDdx51RYlbmcVJTJqZnrRNRE2yNUJOJeOmXFCw0hI2hFvW0iDdcutxrx0inMTBNTE2Lbphr3CLbqjcqoi1yXOBbq/8AvbG2/wDxKaG3kuVX3pFzDuF06k0y3OzaOy93jS0SXUovMlclosYoYjPkBi3PTN16h/iV2eSNHDim7BkhmXBZt1misJCRM1SttefOG1PH67Wd4RyTIaQm3yG1CEhliQSrSmsqInHGW1w6kFW12WdDtZL3VrHKy5TAILrE6cvaCELGkNSNFFKUVBUdi8dIc3nHWxdm3EmmeQ1pEF2tdtUFVpSvPDaY9FwzE5aYuflnLhtQbSyIVRVqlOLandGhWPMMPmdCYu4eXgttbvDXLgerTIVQUyyjU/2kxbjckz5ibfBEp6Vho4FtwiMhLk6vesWwSKLJeNPtUt76xeGMxtZa5X5YuMA4D8vpBt0relDXRbhVFouSrzLkucUUXKLeCkWmd81C9Nwxqe2b6rHnWiKaecuQRKeVq4uSua+qkWgbttErCK5NYac/PFSeuLwgeUWJGXcsTyIkrYCO8VbfWsa245yTYOVknH3HmxdQNZbrhVclJVplTjXujXm8Ey8ZNrrEoja1u0RV2quzKIMDEkfeIusfShfrHQzg1DSXW6MVPztVUp31jEk/XVyLEs4qu6UTA5ZvS2daqI0pxZFX1R1suOkbeacJbDqJCNNZFRUXanVHL4K4KeEOOawi0l12eV4VTujq8OcGg7PskIvLVfmkdePTh8k/kwMdwiUlnJXwQTuMTuucVbkS2idW1Yp4IP8AESXZJC7xjX4VlryX9Nz3jGPh0w21oplzdabEz7KKQpXvjlZlx2npLLrqF2jX3rFKa2l53wGLLTzdhFlaRKW9zrWK7iNlrXcq7V9HySJihml1Gf6X+oorI5RN2LlGytEiutGwfIlfmsIRZ3Rp3RZ4iXKFSqge1b6E+cUpdK3F0XU+EXnFHkxVkFyPzvhEkwtaIqUSJ50V0dFIJXRSNY5+U6iKpbdEmNO1wpoegaCXorEcvOUT7RA1vu63JROOkR4sbZy7oaXUMktIhpnlVaRchN1HK4bPpYTki+I23ERNLSlK1rSKzJDT1+6OqThdLKGi0GsQaK4X0XipxpHMtpLolukuiVuePYhmG0ZJgpYHb6kJFVCDalUVFgMMbcRwxbJRuaQCtpsoiwauS4pvWwWHzkuJvayDcSW6ybKJl3QmLrRblSpbo/apGlh7TiK6RN2iTBDcNOZYzlxBlEK0k9pIsSWJt1tcdAQMbLePNKKtVyyqsXwzawcUal1cIm3bj0h3ho1Szau3YsW5Uat26O0SG3V6lXPZEGJ+Dg5NNi4BELh7pJrZqldsX2JuXRBtJIkW1awxq19nVXe3uKtIy8YliV2YcEk3tYScSo0RE2VrGqxijaLbclokhFc4nFmmUZWIKyTpuE4nS7k9cCXVfDxJNLtLW+EdFhijf2haMu6MfDnpREO5zlrvcybI0GsQZFdWy4qjdsTPJdmeyKVLba9bani5RfxUD9IpMNfwjzXK8GQRHjrVKQZ4rK1MipdaoEWdBWipSvqiIcSuU2G5YyK24xFtbhRM6+TLbBNSOlay1rXaN9BAHNYRS1a5bOaDYbG1NJKsPEuspG2lUrxRTSabdDRSks4ZXIRCwKkuS7V5sliz4aQ6hSL6KnSaKvugawGVFQHV1hJfLxfrFgYrMASKVwqP4YsjGY6JlX69USyq/a63I+KRXVPr1bIDQuGBiLitautaOZpzV6+eG55TNCWj0hlpWxQsSMdZ1EoioqIS9nPbsiRGiACabdbdIaiJsHeJrnurCl5BhAsIQHtOUW2nFFhiWlmkARm90rtanGteKMc/J9vxq/HObPPlWN0hbmyGu9q+VSTP3R2L7lZc3NFcOgUxK7nFc6emOWBpx43Wxb+1O4CEsjzVfQuUdSUz/wBnGNqf4Ndbj3cso0jk8NIUYm7uUwg/nT5RoP4mTEqLrVCPRCOsNU2Iuz0RmYQpaCdH/ID+9ILGk/hGfNT4R25v8a4dz+UWMff0jcpMjqi62ro6yqo1QFpnzbMon4K4e3MuTEk+S2HIqNw0qGYqipXjRURYo4m08EjIC42ok2JAQltGqoqeRaJsja/Z3/jHv/LIPekc77dZdgZ39nuIhrSb7UwmeqR6Iqc1FRU70jlsQwiflltnpF1jok4KWl5CzSvkWPb35ZwnAdF1RFvWIBrV2mapku1dmfoiuk4RS+kdltRwrCYc1hJKIu2noWqbfXEV4WqtpvCvtJ8olal9JrNMOn/RBS9yR7PJYFgzL2nawtgCdJC1m0VWVVEogotURF5kpRfLluolNUfywweDN4LiJfZ4bOF/whfKJV4P4v8A7pnP/bL8o9sn5hxth19tpXTbG4QHaXxy25Zxi8Hsan5h425mWQQGvjRaNtBXiRblzVeqLg8kfwufD7TDZwO0UqVPXSKlW0WwhO4d4dij6Fj6JrFOfkZJ4LJqUamE5nQQu/ihhrxLDMInZpbZGUdf1rSMaIIeUskTyVrHXSPAdxtNJiTrZiWqUuySqtV2LclKKi8yR2qvPAybbEko6AkAGmxQRtVaVomSIiUXKCmmLWzcJxSvcQrCz0VeKqr8tkMHBv8AA2UO45KbdYMSURF8EMUVKcaIiomaZ5xnS/A/GzcJonGAAf5pO1Q05xREr66R6UcoKgM04CigioXlkgouS9UOErYjTjYqIESWlySrXOuzYsLIWeNxw6fs/mSS13FQ/DLL77ojDgFLmptsYy2ZhqmIsIqh6ELKPQJd5lwNIw+26Fyjc2aKlUWipVONFSkQSOFyTBm5LNoJHvETqlanMma0TqSJkHCTHAXFRS5ieYfLokKgvxSIpLgZOmGkxSZSVAdbRNihnl17E749I0rJOFLC6BOjQjaEkUgRa0Wm2i0hhlWdPoxG6YCruiuW4EVERVpXKuW2GRJP6jiJ3gZhDYFNzeITIBcnJHVrsTdWCb4Cyhti7KYo/a4KEOkbFUJOKqUSOjxbGZKXUW5toz0lSG0UVMqdac6RGvCGU8EKebacIBfGXtKiKSkSJzrsrDZuN/S59s8OUTgW4LxNzuKB4PlaTYUM6rSlFyTNUSucaqcCcOLWJ2ZAbU8VpB1aJt3dq7Y6d+Yl29ETtdYtctEq2JxrWi1XZllGDi/CdiWnHpZ19sQGTF1kSBamaquVUrRKIkWYz9WbLcDcKdvJh2dY0bihc4IpdTjpbmkCnAltHrX8QddZysBtpBIl5lLNKVpsT1RKxw1E2ZgnNABi0pS9okt5UWidWdI2ZbhFJHodE6Dpbz1tybeq3YnliePa3nKTeAyQmyXg0uBCNgFo0qPHx8e1aqlawSY1hS+McfAD1hsJxEXJVRKpXjVMozJlJt1y7TqIAS6K25MqqqLvLnSmdIlalnuU+ZfXXDRYTE5JxvSSWiJ4rXSByiCK1SqZKmaJFhJx5UQjYZrnvO8Vcu7vrEAtdr2ok0Y9UQ8f087/AIlNbT++LEuhFqm5rdklhjLy+zAIoiuk0an5tfhHLvc8NSOibwAXAFxuZMhLyfKAXg2KbzhlDYTiuiMGyqTTpLdq1sz25eWix2CAJIJDQhLW4ovHX3mpZjiywH7orT/zK63pii7hcwOqTaCXabrHenLCvJiNWRpaVDHtbR9MZvN5uzy6TqWZfDzZ/wAPl/HjuhUtUURM0VK5JzKsQy3Ch5GylploDaIFC5nIhRUpsXL3R6K/h7ZIWjFC7JbRjEm8ClzuEmEEvNRF90dObL6YvNntzuGuyAtzFs2hi60g2ODYYqhIuzYvoiTGCb8Hl9Hu3J3LEU9wdIdZvW7MZRhMt2tkR2CVwiWwV+kjpLkxz652yuunmxmJMHHHbbZQCEBoiEoqiKtFzrnVYs8A5YQm3XGy3pZN7k5p+sc2WISDmiamxdAWhWx1ktxVWq5JnzJxxucHcSw6TfN1/FG3WXGrWrczFUVFoqUqnpRIl9kj1Job9UrB/wDUX5JnDuJRdGTils1hpT1xxb/DrASQhGdfDtNyyqvemUUg4X4Gi62L4gWy7xCwu/jczfL0CZYJA3ri5Osi5pmkV/D5LwjwHwsPCtHpdFatbcs9lONI5deHvB+mq5MbvKYWMNnhJhn76PFtKehKURkR0S3XUTi5sli6zj0tXGU3nUGFppf78PajzbH5+WnHwflHU1WkatcHOtyrs5qKkcw5OyoGbTrqkQkoEOi49m2MXqy+nfn4+LJb1j2qdnZSXYKbmZlAZGlxkKrtVETYldqpEjRNnY405cJihAQlRCRUqi8UcBifCCSxKUPC5EXReKjvjgoIoKpxoq9UdJJ4oy2wywTTpWNC0VtNaiInP1RvXDG65qmLZXldyhKqDxeiKPCJxtmTembkMWA0pCJU2KmVeLyxhTs9LqZOC1iJXcht8EQfWUVcUxEnsMmMPbkpq99pWhN8wVRrz0WJL/2tzx4ZR8KNJrNsOea3iCD7h+MRP8Oia8QWEncIprOTilcnPW3OOb/2exH7r8yQS8G8RXeb9oqxNFqU4VWSJYWMipaQiLS6XPMrlSlPRtipKY3ongf8EMyBxDESNEqqLWmyLMrgGKtLpGhbEulcixptyeM18Y1Ln51Ilmtzu8zJVaX4aOBOTGIfu1CKZAGrPCcgQUWmdtc6xYXhySuaf92uCV11o4kVvqtVKdUaDcnM/wAyRlvwl+kW2pMeVKNj5tPlF1hyM7MMzT7s6eJOy5OuX6ASJQayRKVy5tuUCMhdqt4/cO9aREiVTYua0juBlGU/lJ7KRIkq30UH8KQHHN4NPlrN46ZebMn841m5LFUQbp2XO0UG5xhSWidarVY3klqbop7ESIPZSAx2mJ9N4pYvNaVPjF1sHP5jbf4Rp74vCFIfVX6rARCPZT8MSJ9asOofhgkCAakK2CQC6P5YJW14yiWye1ktcGQ5btv+r5REQjvFUh6X0kWEKvJXupERqWsVq2+ci/CJWosycwOq0WrdQQHjL5xu4NOaIxlHHLRL7Ibl283UnN6o5Zt0QO4alq229HNM+qkSlM1tbEtUaCJFvFz/ABjzSXjvefTpmvSkGqb0CrQ9KMXg/iYuALD7njhHVL70efy86emOjQR6UeqXXKzKpLLZ3D7UAbIlquj5pDGgoj0oFQHpRnriXz+rOrGFNYe8iXN64dLjFPJ8ox5nDGz3m47JEJN32eL9Ijcl2XOwf93zjn9+uP8AP019Z1/i8mnuDU0hkTRBZcpCJVqPVsjMcwyYDepHr0zJEn2g3D0tqRRcwyXLeGOk6nU2VzvNl8vKFl3EgbCj09zg7KLvDEK8F5BeeNaY82thWlHoy8F5DrhJwXkEXjthpjz0DeTdcUYYm7zJxwluLeKPR04LyHRX2v0iQeDEhym/r1RUcdgs5Ly95WqROUEj6k4o6KXxyVLV0ij50aY8GpL7v69UH/s7JJ/KgAZnGy3TT2otAfkLtQDeESwrqtJFpJZseTEyLLYrravJSJESsTI039UhxbHeGKiMWih1DsxMKF0YOnk+vRAV1aGHVoYnp2ff8oFUgIESn184JAHq74JE6P8AbD18ns/pAR0ou9BIIruw6pVNUvhBCA7uftfpACrcKzo/3QlGnKX2a90Oiiu8XsiqQDIJcofzfOEmcSCI712r0oc15I7sYvXnOWpPG0lKnK/FEd0Oi05Sw1w9cWc4W64ZEHr44JV7MJwpdN0rtXW1t3qiNkHCPRtCZiNd0VXPnyjO63J/YlBvk73m/rFchpaV2sXZRLfV9bY2GcDxM1G1iwek4UajfBW/Wm5m0uULI/FflEy1qdSOZZcIVAmiW8SSzbt4vllHqEtcQA44NpEKEQ9FaZpGTI4DJMqLjYmRjuk4Vc+emyNZBc+8Xu+Ubkc+rKlUe1DLAKLn3kJEc+8T2f1jTAkGBcbHkwlF7k2d8RETnRT8JfpEqwQHRbS1h3ee2vwgX5QVTxY/h+tkM004R3ODaIld1lzZc0TvOiKFrclY+Z8vfPx978d/9evjm9c52ykapqkMJUpqxKK11uVBqFdaPpS7HlvtCClu5e1BKJcqlvoh1HlQKIUaQrfIMPaXSuGHFekKFDo5TkoI+bBDIUErhdK6BWELhJu7sASqK70Mq9mC1V1oKuXEPrgIba//AJiNQ8nsxMXnQyr0daAjFRTeH2awy9n+39Ykr0h1uzDW9mABVLk/2wKL0qxJbAqg9GABB8lsHblb9eqGoPRh7ezADZSCQiTswSKP1nDJEtwCty80GI01i9kf/uDAS6rvXAKJL9fVI57e7k9N5OfN9hVSLkqPmw1pJyl9mCpTsw9vaSOk5kmRm3fJlIeuBoMFTk5Q9vkioileD2HNazbCEXSc1l74025dsfsxQfNFEhQojQ6QVsKFFZEkMpDChRL4lP02su62v4sv1hrSTecQYUKPm/N/qPk59V7OPi5qI5iXHlKZRXPEvu24UKPnd/L31fNeqfHzPUVXJx4v5nsxHpeURQoUTnzZq1ZlNg3b1qROiUhQo/R8+nyqYhzh1b5W9ChRpkKoKbv5Shru1DwoAaj0oJRLk0L66oUKAEi6Q2wKryYUKAVR3bU74NeySe1ChQDaIl3SuhlFxOSsKFAMRVg0bLlD+WFCgAUfLCRPLChQBINf+qGW0d32oUKPLbe+5zfTt658I0IulBipLyvw3QoUepxGol94nviEkJOUhebChQApD1hQoD//2Q==">
            <a:extLst>
              <a:ext uri="{FF2B5EF4-FFF2-40B4-BE49-F238E27FC236}">
                <a16:creationId xmlns:a16="http://schemas.microsoft.com/office/drawing/2014/main" id="{6E4CB07D-36C5-384E-A502-AE233EB097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2314" y="841708"/>
            <a:ext cx="2035638" cy="113995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4" descr="El Telégrafo - Noticias del Ecuador y del mundo - Dos compañías de taxis  prevén introducir 100 vehículos eléctricos en Quito">
            <a:extLst>
              <a:ext uri="{FF2B5EF4-FFF2-40B4-BE49-F238E27FC236}">
                <a16:creationId xmlns:a16="http://schemas.microsoft.com/office/drawing/2014/main" id="{D41FD67F-8EC4-1A45-B5C6-F21050E7753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1656"/>
          <a:stretch/>
        </p:blipFill>
        <p:spPr bwMode="auto">
          <a:xfrm>
            <a:off x="9225977" y="3328161"/>
            <a:ext cx="2035638" cy="11880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 name="Picture 6" descr="Transporte eléctrico: febrero 2019">
            <a:extLst>
              <a:ext uri="{FF2B5EF4-FFF2-40B4-BE49-F238E27FC236}">
                <a16:creationId xmlns:a16="http://schemas.microsoft.com/office/drawing/2014/main" id="{5E4032F3-9F7F-4E45-8177-5A62C312FD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5977" y="4943455"/>
            <a:ext cx="2035638" cy="94551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2180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1D4F29E5-6C7B-4F4E-91C5-1CACAE185AE1}"/>
              </a:ext>
            </a:extLst>
          </p:cNvPr>
          <p:cNvSpPr txBox="1"/>
          <p:nvPr/>
        </p:nvSpPr>
        <p:spPr>
          <a:xfrm>
            <a:off x="571079" y="275898"/>
            <a:ext cx="10087743" cy="584775"/>
          </a:xfrm>
          <a:prstGeom prst="rect">
            <a:avLst/>
          </a:prstGeom>
          <a:noFill/>
        </p:spPr>
        <p:txBody>
          <a:bodyPr wrap="square" rtlCol="0">
            <a:spAutoFit/>
          </a:bodyPr>
          <a:lstStyle/>
          <a:p>
            <a:pPr lvl="0"/>
            <a:r>
              <a:rPr lang="es-EC" sz="3200" b="1" dirty="0">
                <a:solidFill>
                  <a:srgbClr val="005698"/>
                </a:solidFill>
                <a:latin typeface="Tahoma" panose="020B0604030504040204" pitchFamily="34" charset="0"/>
                <a:ea typeface="Tahoma" panose="020B0604030504040204" pitchFamily="34" charset="0"/>
                <a:cs typeface="Tahoma" panose="020B0604030504040204" pitchFamily="34" charset="0"/>
              </a:rPr>
              <a:t>4. Movilidad </a:t>
            </a:r>
            <a:endParaRPr lang="x-none" sz="3200"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sp>
        <p:nvSpPr>
          <p:cNvPr id="19" name="CuadroTexto 18">
            <a:extLst>
              <a:ext uri="{FF2B5EF4-FFF2-40B4-BE49-F238E27FC236}">
                <a16:creationId xmlns:a16="http://schemas.microsoft.com/office/drawing/2014/main" id="{366360F7-2775-446C-B9C6-43F977224111}"/>
              </a:ext>
            </a:extLst>
          </p:cNvPr>
          <p:cNvSpPr txBox="1"/>
          <p:nvPr/>
        </p:nvSpPr>
        <p:spPr>
          <a:xfrm>
            <a:off x="4313968" y="1054019"/>
            <a:ext cx="6938749" cy="1323439"/>
          </a:xfrm>
          <a:prstGeom prst="rect">
            <a:avLst/>
          </a:prstGeom>
          <a:noFill/>
        </p:spPr>
        <p:txBody>
          <a:bodyPr wrap="square">
            <a:spAutoFit/>
          </a:bodyPr>
          <a:lstStyle/>
          <a:p>
            <a:pPr lvl="0"/>
            <a:endParaRPr lang="es-419" sz="1600" b="1" dirty="0">
              <a:latin typeface="Tahoma" panose="020B0604030504040204" pitchFamily="34" charset="0"/>
              <a:ea typeface="Tahoma" panose="020B0604030504040204" pitchFamily="34" charset="0"/>
              <a:cs typeface="Tahoma" panose="020B0604030504040204" pitchFamily="34" charset="0"/>
            </a:endParaRPr>
          </a:p>
          <a:p>
            <a:pPr marL="285750" lvl="0" indent="-285750">
              <a:buFont typeface="Arial" panose="020B0604020202020204" pitchFamily="34" charset="0"/>
              <a:buChar char="•"/>
            </a:pPr>
            <a:r>
              <a:rPr lang="es-419" sz="1600" dirty="0">
                <a:latin typeface="Tahoma" panose="020B0604030504040204" pitchFamily="34" charset="0"/>
                <a:ea typeface="Tahoma" panose="020B0604030504040204" pitchFamily="34" charset="0"/>
                <a:cs typeface="Tahoma" panose="020B0604030504040204" pitchFamily="34" charset="0"/>
              </a:rPr>
              <a:t>Atención prioritaria, que incluye la habilitación de </a:t>
            </a:r>
            <a:r>
              <a:rPr lang="es-419" sz="1600" b="1" dirty="0">
                <a:latin typeface="Tahoma" panose="020B0604030504040204" pitchFamily="34" charset="0"/>
                <a:ea typeface="Tahoma" panose="020B0604030504040204" pitchFamily="34" charset="0"/>
                <a:cs typeface="Tahoma" panose="020B0604030504040204" pitchFamily="34" charset="0"/>
              </a:rPr>
              <a:t>horarios exclusivos en función de la demanda. </a:t>
            </a:r>
          </a:p>
          <a:p>
            <a:pPr marL="285750" lvl="0" indent="-285750">
              <a:buFont typeface="Arial" panose="020B0604020202020204" pitchFamily="34" charset="0"/>
              <a:buChar char="•"/>
            </a:pPr>
            <a:r>
              <a:rPr lang="es-419" sz="1600" b="1" dirty="0">
                <a:latin typeface="Tahoma" panose="020B0604030504040204" pitchFamily="34" charset="0"/>
                <a:ea typeface="Tahoma" panose="020B0604030504040204" pitchFamily="34" charset="0"/>
                <a:cs typeface="Tahoma" panose="020B0604030504040204" pitchFamily="34" charset="0"/>
              </a:rPr>
              <a:t>Valor de la tasa será ajustado </a:t>
            </a:r>
            <a:r>
              <a:rPr lang="es-419" sz="1600" dirty="0">
                <a:latin typeface="Tahoma" panose="020B0604030504040204" pitchFamily="34" charset="0"/>
                <a:ea typeface="Tahoma" panose="020B0604030504040204" pitchFamily="34" charset="0"/>
                <a:cs typeface="Tahoma" panose="020B0604030504040204" pitchFamily="34" charset="0"/>
              </a:rPr>
              <a:t>en función de los procedimientos que no requieran ser realizados a estos vehículos.</a:t>
            </a:r>
          </a:p>
        </p:txBody>
      </p:sp>
      <p:pic>
        <p:nvPicPr>
          <p:cNvPr id="6" name="Gráfico 5" descr="Portapapeles comprobado con relleno sólido">
            <a:extLst>
              <a:ext uri="{FF2B5EF4-FFF2-40B4-BE49-F238E27FC236}">
                <a16:creationId xmlns:a16="http://schemas.microsoft.com/office/drawing/2014/main" id="{E596E96B-BD8C-4CEA-BFB3-2A49811FA7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31746" y="1059922"/>
            <a:ext cx="1225421" cy="1225421"/>
          </a:xfrm>
          <a:prstGeom prst="rect">
            <a:avLst/>
          </a:prstGeom>
        </p:spPr>
      </p:pic>
      <p:sp>
        <p:nvSpPr>
          <p:cNvPr id="22" name="Rectángulo 21">
            <a:extLst>
              <a:ext uri="{FF2B5EF4-FFF2-40B4-BE49-F238E27FC236}">
                <a16:creationId xmlns:a16="http://schemas.microsoft.com/office/drawing/2014/main" id="{E8620643-8530-4FB0-B072-4894946DF2AF}"/>
              </a:ext>
            </a:extLst>
          </p:cNvPr>
          <p:cNvSpPr/>
          <p:nvPr/>
        </p:nvSpPr>
        <p:spPr>
          <a:xfrm>
            <a:off x="660977" y="4127429"/>
            <a:ext cx="5337796" cy="338554"/>
          </a:xfrm>
          <a:prstGeom prst="rect">
            <a:avLst/>
          </a:prstGeom>
        </p:spPr>
        <p:txBody>
          <a:bodyPr wrap="square">
            <a:spAutoFit/>
          </a:bodyPr>
          <a:lstStyle/>
          <a:p>
            <a:pPr lvl="0"/>
            <a:r>
              <a:rPr lang="es-419" sz="1600" b="1" dirty="0">
                <a:latin typeface="Tahoma" panose="020B0604030504040204" pitchFamily="34" charset="0"/>
                <a:ea typeface="Tahoma" panose="020B0604030504040204" pitchFamily="34" charset="0"/>
                <a:cs typeface="Tahoma" panose="020B0604030504040204" pitchFamily="34" charset="0"/>
              </a:rPr>
              <a:t>Medidas de restricción vehicular</a:t>
            </a:r>
          </a:p>
        </p:txBody>
      </p:sp>
      <p:sp>
        <p:nvSpPr>
          <p:cNvPr id="23" name="Rectángulo 22">
            <a:extLst>
              <a:ext uri="{FF2B5EF4-FFF2-40B4-BE49-F238E27FC236}">
                <a16:creationId xmlns:a16="http://schemas.microsoft.com/office/drawing/2014/main" id="{11586FA3-4369-426A-AE16-705C4211B67D}"/>
              </a:ext>
            </a:extLst>
          </p:cNvPr>
          <p:cNvSpPr/>
          <p:nvPr/>
        </p:nvSpPr>
        <p:spPr>
          <a:xfrm>
            <a:off x="4307914" y="3477254"/>
            <a:ext cx="7000787" cy="584775"/>
          </a:xfrm>
          <a:prstGeom prst="rect">
            <a:avLst/>
          </a:prstGeom>
        </p:spPr>
        <p:txBody>
          <a:bodyPr wrap="square">
            <a:spAutoFit/>
          </a:bodyPr>
          <a:lstStyle/>
          <a:p>
            <a:pPr marL="285750" indent="-285750" algn="just">
              <a:spcAft>
                <a:spcPts val="0"/>
              </a:spcAft>
              <a:buFont typeface="Arial" panose="020B0604020202020204" pitchFamily="34" charset="0"/>
              <a:buChar char="•"/>
            </a:pPr>
            <a:r>
              <a:rPr lang="es-EC" sz="1600" dirty="0">
                <a:latin typeface="Tahoma" panose="020B0604030504040204" pitchFamily="34" charset="0"/>
                <a:ea typeface="Tahoma" panose="020B0604030504040204" pitchFamily="34" charset="0"/>
                <a:cs typeface="Tahoma" panose="020B0604030504040204" pitchFamily="34" charset="0"/>
              </a:rPr>
              <a:t>Se exceptúan de las medidas de restricción vehicular a todos los vehículos eléctricos en el DMQ.</a:t>
            </a:r>
            <a:endParaRPr lang="es-MX" sz="16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Conector recto 23">
            <a:extLst>
              <a:ext uri="{FF2B5EF4-FFF2-40B4-BE49-F238E27FC236}">
                <a16:creationId xmlns:a16="http://schemas.microsoft.com/office/drawing/2014/main" id="{3D307CF8-241B-4E48-897A-8E646B075B89}"/>
              </a:ext>
            </a:extLst>
          </p:cNvPr>
          <p:cNvCxnSpPr/>
          <p:nvPr/>
        </p:nvCxnSpPr>
        <p:spPr>
          <a:xfrm>
            <a:off x="344129" y="2796748"/>
            <a:ext cx="11503742" cy="0"/>
          </a:xfrm>
          <a:prstGeom prst="line">
            <a:avLst/>
          </a:prstGeom>
        </p:spPr>
        <p:style>
          <a:lnRef idx="3">
            <a:schemeClr val="accent3"/>
          </a:lnRef>
          <a:fillRef idx="0">
            <a:schemeClr val="accent3"/>
          </a:fillRef>
          <a:effectRef idx="2">
            <a:schemeClr val="accent3"/>
          </a:effectRef>
          <a:fontRef idx="minor">
            <a:schemeClr val="tx1"/>
          </a:fontRef>
        </p:style>
      </p:cxnSp>
      <p:pic>
        <p:nvPicPr>
          <p:cNvPr id="9" name="Gráfico 8" descr="Prohibido conducir con relleno sólido">
            <a:extLst>
              <a:ext uri="{FF2B5EF4-FFF2-40B4-BE49-F238E27FC236}">
                <a16:creationId xmlns:a16="http://schemas.microsoft.com/office/drawing/2014/main" id="{1B5F2F2F-73EA-40D5-B123-3849CA5065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1590" y="2853399"/>
            <a:ext cx="1461558" cy="1461558"/>
          </a:xfrm>
          <a:prstGeom prst="rect">
            <a:avLst/>
          </a:prstGeom>
        </p:spPr>
      </p:pic>
      <p:sp>
        <p:nvSpPr>
          <p:cNvPr id="28" name="CuadroTexto 27">
            <a:extLst>
              <a:ext uri="{FF2B5EF4-FFF2-40B4-BE49-F238E27FC236}">
                <a16:creationId xmlns:a16="http://schemas.microsoft.com/office/drawing/2014/main" id="{C5F28CF3-AB97-41AC-9E1D-17CF9C3CB816}"/>
              </a:ext>
            </a:extLst>
          </p:cNvPr>
          <p:cNvSpPr txBox="1"/>
          <p:nvPr/>
        </p:nvSpPr>
        <p:spPr>
          <a:xfrm>
            <a:off x="4502311" y="5040574"/>
            <a:ext cx="6892028" cy="830997"/>
          </a:xfrm>
          <a:prstGeom prst="rect">
            <a:avLst/>
          </a:prstGeom>
          <a:noFill/>
        </p:spPr>
        <p:txBody>
          <a:bodyPr wrap="square">
            <a:spAutoFit/>
          </a:bodyPr>
          <a:lstStyle/>
          <a:p>
            <a:pPr marL="285750" lvl="0" indent="-285750" algn="just">
              <a:buFont typeface="Arial" panose="020B0604020202020204" pitchFamily="34" charset="0"/>
              <a:buChar char="•"/>
            </a:pPr>
            <a:r>
              <a:rPr lang="es-419" sz="1600" dirty="0">
                <a:latin typeface="Tahoma" panose="020B0604030504040204" pitchFamily="34" charset="0"/>
                <a:ea typeface="Tahoma" panose="020B0604030504040204" pitchFamily="34" charset="0"/>
                <a:cs typeface="Tahoma" panose="020B0604030504040204" pitchFamily="34" charset="0"/>
              </a:rPr>
              <a:t>Renovación flota de la EPMPQ únicamente con vehículos eléctricos.</a:t>
            </a:r>
          </a:p>
          <a:p>
            <a:pPr marL="285750" lvl="0" indent="-285750">
              <a:buFont typeface="Arial" panose="020B0604020202020204" pitchFamily="34" charset="0"/>
              <a:buChar char="•"/>
            </a:pPr>
            <a:r>
              <a:rPr lang="es-419" sz="1600" dirty="0">
                <a:latin typeface="Tahoma" panose="020B0604030504040204" pitchFamily="34" charset="0"/>
                <a:ea typeface="Tahoma" panose="020B0604030504040204" pitchFamily="34" charset="0"/>
                <a:cs typeface="Tahoma" panose="020B0604030504040204" pitchFamily="34" charset="0"/>
              </a:rPr>
              <a:t>Todas las dependencias municipales, cuando renueven o adquieran nueva flota deberán considerar flota cero emisiones. </a:t>
            </a:r>
          </a:p>
        </p:txBody>
      </p:sp>
      <p:cxnSp>
        <p:nvCxnSpPr>
          <p:cNvPr id="29" name="Conector recto 28">
            <a:extLst>
              <a:ext uri="{FF2B5EF4-FFF2-40B4-BE49-F238E27FC236}">
                <a16:creationId xmlns:a16="http://schemas.microsoft.com/office/drawing/2014/main" id="{53870ED8-9BDA-4215-A00B-BFEAE1ED9D28}"/>
              </a:ext>
            </a:extLst>
          </p:cNvPr>
          <p:cNvCxnSpPr/>
          <p:nvPr/>
        </p:nvCxnSpPr>
        <p:spPr>
          <a:xfrm>
            <a:off x="369102" y="4554013"/>
            <a:ext cx="11503742" cy="0"/>
          </a:xfrm>
          <a:prstGeom prst="line">
            <a:avLst/>
          </a:prstGeom>
        </p:spPr>
        <p:style>
          <a:lnRef idx="3">
            <a:schemeClr val="accent3"/>
          </a:lnRef>
          <a:fillRef idx="0">
            <a:schemeClr val="accent3"/>
          </a:fillRef>
          <a:effectRef idx="2">
            <a:schemeClr val="accent3"/>
          </a:effectRef>
          <a:fontRef idx="minor">
            <a:schemeClr val="tx1"/>
          </a:fontRef>
        </p:style>
      </p:cxnSp>
      <p:sp>
        <p:nvSpPr>
          <p:cNvPr id="30" name="Rectángulo 29">
            <a:extLst>
              <a:ext uri="{FF2B5EF4-FFF2-40B4-BE49-F238E27FC236}">
                <a16:creationId xmlns:a16="http://schemas.microsoft.com/office/drawing/2014/main" id="{50FDB33E-E922-45F9-A7D5-5B7742C58FAC}"/>
              </a:ext>
            </a:extLst>
          </p:cNvPr>
          <p:cNvSpPr/>
          <p:nvPr/>
        </p:nvSpPr>
        <p:spPr>
          <a:xfrm>
            <a:off x="1042033" y="5972724"/>
            <a:ext cx="4851735" cy="338554"/>
          </a:xfrm>
          <a:prstGeom prst="rect">
            <a:avLst/>
          </a:prstGeom>
        </p:spPr>
        <p:txBody>
          <a:bodyPr wrap="square">
            <a:spAutoFit/>
          </a:bodyPr>
          <a:lstStyle/>
          <a:p>
            <a:pPr lvl="0"/>
            <a:r>
              <a:rPr lang="es-419" sz="1600" b="1" dirty="0">
                <a:latin typeface="Tahoma" panose="020B0604030504040204" pitchFamily="34" charset="0"/>
                <a:ea typeface="Tahoma" panose="020B0604030504040204" pitchFamily="34" charset="0"/>
                <a:cs typeface="Tahoma" panose="020B0604030504040204" pitchFamily="34" charset="0"/>
              </a:rPr>
              <a:t>Medidas en flota municipal</a:t>
            </a:r>
          </a:p>
        </p:txBody>
      </p:sp>
      <p:pic>
        <p:nvPicPr>
          <p:cNvPr id="31" name="Imagen 30">
            <a:extLst>
              <a:ext uri="{FF2B5EF4-FFF2-40B4-BE49-F238E27FC236}">
                <a16:creationId xmlns:a16="http://schemas.microsoft.com/office/drawing/2014/main" id="{776DF03B-EFD3-4181-A029-622087017E99}"/>
              </a:ext>
            </a:extLst>
          </p:cNvPr>
          <p:cNvPicPr>
            <a:picLocks noChangeAspect="1"/>
          </p:cNvPicPr>
          <p:nvPr/>
        </p:nvPicPr>
        <p:blipFill>
          <a:blip r:embed="rId7">
            <a:duotone>
              <a:schemeClr val="accent1">
                <a:shade val="45000"/>
                <a:satMod val="135000"/>
              </a:schemeClr>
              <a:prstClr val="white"/>
            </a:duotone>
          </a:blip>
          <a:stretch>
            <a:fillRect/>
          </a:stretch>
        </p:blipFill>
        <p:spPr>
          <a:xfrm>
            <a:off x="660977" y="4979073"/>
            <a:ext cx="1483479" cy="819005"/>
          </a:xfrm>
          <a:prstGeom prst="rect">
            <a:avLst/>
          </a:prstGeom>
        </p:spPr>
      </p:pic>
      <p:pic>
        <p:nvPicPr>
          <p:cNvPr id="12" name="Gráfico 11" descr="Coche eléctrico con relleno sólido">
            <a:extLst>
              <a:ext uri="{FF2B5EF4-FFF2-40B4-BE49-F238E27FC236}">
                <a16:creationId xmlns:a16="http://schemas.microsoft.com/office/drawing/2014/main" id="{338201C6-DF38-4C91-8FFE-92035AF4C5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80921" y="4612854"/>
            <a:ext cx="1484925" cy="1484925"/>
          </a:xfrm>
          <a:prstGeom prst="rect">
            <a:avLst/>
          </a:prstGeom>
        </p:spPr>
      </p:pic>
      <p:sp>
        <p:nvSpPr>
          <p:cNvPr id="34" name="CuadroTexto 33">
            <a:extLst>
              <a:ext uri="{FF2B5EF4-FFF2-40B4-BE49-F238E27FC236}">
                <a16:creationId xmlns:a16="http://schemas.microsoft.com/office/drawing/2014/main" id="{1633BB4C-C330-4AFC-A667-22D470B90323}"/>
              </a:ext>
            </a:extLst>
          </p:cNvPr>
          <p:cNvSpPr txBox="1"/>
          <p:nvPr/>
        </p:nvSpPr>
        <p:spPr>
          <a:xfrm>
            <a:off x="813674" y="2254314"/>
            <a:ext cx="6096000" cy="338554"/>
          </a:xfrm>
          <a:prstGeom prst="rect">
            <a:avLst/>
          </a:prstGeom>
          <a:noFill/>
        </p:spPr>
        <p:txBody>
          <a:bodyPr wrap="square">
            <a:spAutoFit/>
          </a:bodyPr>
          <a:lstStyle/>
          <a:p>
            <a:pPr lvl="0"/>
            <a:r>
              <a:rPr lang="es-419" sz="1600" b="1" dirty="0">
                <a:latin typeface="Tahoma" panose="020B0604030504040204" pitchFamily="34" charset="0"/>
                <a:ea typeface="Tahoma" panose="020B0604030504040204" pitchFamily="34" charset="0"/>
                <a:cs typeface="Tahoma" panose="020B0604030504040204" pitchFamily="34" charset="0"/>
              </a:rPr>
              <a:t>Revisión Técnica Vehicular</a:t>
            </a:r>
          </a:p>
        </p:txBody>
      </p:sp>
    </p:spTree>
    <p:extLst>
      <p:ext uri="{BB962C8B-B14F-4D97-AF65-F5344CB8AC3E}">
        <p14:creationId xmlns:p14="http://schemas.microsoft.com/office/powerpoint/2010/main" val="1267633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redondeado 45">
            <a:extLst>
              <a:ext uri="{FF2B5EF4-FFF2-40B4-BE49-F238E27FC236}">
                <a16:creationId xmlns:a16="http://schemas.microsoft.com/office/drawing/2014/main" id="{B21F9F8B-E63A-DB48-88FD-EF5AEB97BE64}"/>
              </a:ext>
            </a:extLst>
          </p:cNvPr>
          <p:cNvSpPr/>
          <p:nvPr/>
        </p:nvSpPr>
        <p:spPr>
          <a:xfrm>
            <a:off x="2145866" y="5175029"/>
            <a:ext cx="7987341" cy="816200"/>
          </a:xfrm>
          <a:prstGeom prst="roundRect">
            <a:avLst/>
          </a:prstGeom>
          <a:solidFill>
            <a:srgbClr val="00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0" name="Rectángulo redondeado 29">
            <a:extLst>
              <a:ext uri="{FF2B5EF4-FFF2-40B4-BE49-F238E27FC236}">
                <a16:creationId xmlns:a16="http://schemas.microsoft.com/office/drawing/2014/main" id="{6A3E5FB5-03A8-564E-9374-85FD5917C05E}"/>
              </a:ext>
            </a:extLst>
          </p:cNvPr>
          <p:cNvSpPr/>
          <p:nvPr/>
        </p:nvSpPr>
        <p:spPr>
          <a:xfrm>
            <a:off x="1874147" y="871865"/>
            <a:ext cx="7987341" cy="577056"/>
          </a:xfrm>
          <a:prstGeom prst="roundRect">
            <a:avLst/>
          </a:prstGeom>
          <a:solidFill>
            <a:srgbClr val="0056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31" name="Marcador de contenido 2">
            <a:extLst>
              <a:ext uri="{FF2B5EF4-FFF2-40B4-BE49-F238E27FC236}">
                <a16:creationId xmlns:a16="http://schemas.microsoft.com/office/drawing/2014/main" id="{5381F40A-5600-1F49-B761-DA5C5016E5DB}"/>
              </a:ext>
            </a:extLst>
          </p:cNvPr>
          <p:cNvSpPr txBox="1">
            <a:spLocks/>
          </p:cNvSpPr>
          <p:nvPr/>
        </p:nvSpPr>
        <p:spPr bwMode="auto">
          <a:xfrm>
            <a:off x="2823654" y="1132128"/>
            <a:ext cx="5921828" cy="341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2000" dirty="0">
                <a:solidFill>
                  <a:schemeClr val="bg1"/>
                </a:solidFill>
                <a:latin typeface="Tahoma" panose="020B0604030504040204" pitchFamily="34" charset="0"/>
                <a:ea typeface="Tahoma" panose="020B0604030504040204" pitchFamily="34" charset="0"/>
                <a:cs typeface="Tahoma" panose="020B0604030504040204" pitchFamily="34" charset="0"/>
              </a:rPr>
              <a:t>Centro Histórico</a:t>
            </a:r>
            <a:endParaRPr lang="es-EC"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54" name="Marcador de contenido 2">
            <a:extLst>
              <a:ext uri="{FF2B5EF4-FFF2-40B4-BE49-F238E27FC236}">
                <a16:creationId xmlns:a16="http://schemas.microsoft.com/office/drawing/2014/main" id="{BF266866-C5F0-0F44-B713-F1F1F7C51525}"/>
              </a:ext>
            </a:extLst>
          </p:cNvPr>
          <p:cNvSpPr txBox="1">
            <a:spLocks/>
          </p:cNvSpPr>
          <p:nvPr/>
        </p:nvSpPr>
        <p:spPr bwMode="auto">
          <a:xfrm>
            <a:off x="2823654" y="857905"/>
            <a:ext cx="5921828" cy="314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altLang="es-EC" sz="2000" b="1" dirty="0">
                <a:solidFill>
                  <a:schemeClr val="bg1"/>
                </a:solidFill>
                <a:latin typeface="Tahoma" panose="020B0604030504040204" pitchFamily="34" charset="0"/>
                <a:ea typeface="Tahoma" panose="020B0604030504040204" pitchFamily="34" charset="0"/>
                <a:cs typeface="Tahoma" panose="020B0604030504040204" pitchFamily="34" charset="0"/>
              </a:rPr>
              <a:t>Movilidad </a:t>
            </a:r>
          </a:p>
        </p:txBody>
      </p:sp>
      <p:sp>
        <p:nvSpPr>
          <p:cNvPr id="32" name="CuadroTexto 31">
            <a:extLst>
              <a:ext uri="{FF2B5EF4-FFF2-40B4-BE49-F238E27FC236}">
                <a16:creationId xmlns:a16="http://schemas.microsoft.com/office/drawing/2014/main" id="{E71C4EAA-45B7-1F4F-A85B-EBCE7F4827FC}"/>
              </a:ext>
            </a:extLst>
          </p:cNvPr>
          <p:cNvSpPr txBox="1"/>
          <p:nvPr/>
        </p:nvSpPr>
        <p:spPr>
          <a:xfrm>
            <a:off x="571079" y="107428"/>
            <a:ext cx="10087743" cy="646331"/>
          </a:xfrm>
          <a:prstGeom prst="rect">
            <a:avLst/>
          </a:prstGeom>
          <a:noFill/>
        </p:spPr>
        <p:txBody>
          <a:bodyPr wrap="square" rtlCol="0">
            <a:spAutoFit/>
          </a:bodyPr>
          <a:lstStyle/>
          <a:p>
            <a:pPr lvl="0"/>
            <a:r>
              <a:rPr lang="es-EC" sz="3600" b="1" dirty="0">
                <a:solidFill>
                  <a:srgbClr val="005698"/>
                </a:solidFill>
                <a:latin typeface="Tahoma" panose="020B0604030504040204" pitchFamily="34" charset="0"/>
                <a:ea typeface="Tahoma" panose="020B0604030504040204" pitchFamily="34" charset="0"/>
                <a:cs typeface="Tahoma" panose="020B0604030504040204" pitchFamily="34" charset="0"/>
              </a:rPr>
              <a:t>5. Centro Histórico libre de emisiones</a:t>
            </a:r>
            <a:endParaRPr lang="x-none" sz="3600"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Grupo 19">
            <a:extLst>
              <a:ext uri="{FF2B5EF4-FFF2-40B4-BE49-F238E27FC236}">
                <a16:creationId xmlns:a16="http://schemas.microsoft.com/office/drawing/2014/main" id="{22D688D6-838B-844A-9371-824FC6F66B02}"/>
              </a:ext>
            </a:extLst>
          </p:cNvPr>
          <p:cNvGrpSpPr/>
          <p:nvPr/>
        </p:nvGrpSpPr>
        <p:grpSpPr>
          <a:xfrm>
            <a:off x="2208302" y="1578533"/>
            <a:ext cx="7653186" cy="3682359"/>
            <a:chOff x="1829930" y="1915466"/>
            <a:chExt cx="7653186" cy="3682359"/>
          </a:xfrm>
        </p:grpSpPr>
        <p:pic>
          <p:nvPicPr>
            <p:cNvPr id="11" name="Imagen 10">
              <a:extLst>
                <a:ext uri="{FF2B5EF4-FFF2-40B4-BE49-F238E27FC236}">
                  <a16:creationId xmlns:a16="http://schemas.microsoft.com/office/drawing/2014/main" id="{E7BF8BB4-6C1E-1446-A811-439B0F9F280A}"/>
                </a:ext>
              </a:extLst>
            </p:cNvPr>
            <p:cNvPicPr>
              <a:picLocks noChangeAspect="1"/>
            </p:cNvPicPr>
            <p:nvPr/>
          </p:nvPicPr>
          <p:blipFill>
            <a:blip r:embed="rId3"/>
            <a:stretch>
              <a:fillRect/>
            </a:stretch>
          </p:blipFill>
          <p:spPr>
            <a:xfrm>
              <a:off x="2210492" y="2984400"/>
              <a:ext cx="7101346" cy="1561847"/>
            </a:xfrm>
            <a:prstGeom prst="rect">
              <a:avLst/>
            </a:prstGeom>
          </p:spPr>
        </p:pic>
        <p:sp>
          <p:nvSpPr>
            <p:cNvPr id="33" name="Marcador de contenido 2">
              <a:extLst>
                <a:ext uri="{FF2B5EF4-FFF2-40B4-BE49-F238E27FC236}">
                  <a16:creationId xmlns:a16="http://schemas.microsoft.com/office/drawing/2014/main" id="{CC9476F7-BE26-3549-B35E-7547EFD2BE91}"/>
                </a:ext>
              </a:extLst>
            </p:cNvPr>
            <p:cNvSpPr txBox="1">
              <a:spLocks/>
            </p:cNvSpPr>
            <p:nvPr/>
          </p:nvSpPr>
          <p:spPr bwMode="auto">
            <a:xfrm>
              <a:off x="1829930" y="4687052"/>
              <a:ext cx="2233527" cy="841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s-EC" sz="1300" b="1" dirty="0">
                  <a:latin typeface="Tahoma" panose="020B0604030504040204" pitchFamily="34" charset="0"/>
                  <a:ea typeface="Tahoma" panose="020B0604030504040204" pitchFamily="34" charset="0"/>
                  <a:cs typeface="Tahoma" panose="020B0604030504040204" pitchFamily="34" charset="0"/>
                </a:rPr>
                <a:t>A partir del año 2022 acceso exclusivo de vehículos eléctricos al CHQ</a:t>
              </a:r>
              <a:endParaRPr lang="es-ES" sz="1300" b="1" dirty="0">
                <a:latin typeface="Tahoma" panose="020B0604030504040204" pitchFamily="34" charset="0"/>
                <a:ea typeface="Tahoma" panose="020B0604030504040204" pitchFamily="34" charset="0"/>
                <a:cs typeface="Tahoma" panose="020B0604030504040204" pitchFamily="34" charset="0"/>
              </a:endParaRPr>
            </a:p>
          </p:txBody>
        </p:sp>
        <p:sp>
          <p:nvSpPr>
            <p:cNvPr id="34" name="Marcador de contenido 2">
              <a:extLst>
                <a:ext uri="{FF2B5EF4-FFF2-40B4-BE49-F238E27FC236}">
                  <a16:creationId xmlns:a16="http://schemas.microsoft.com/office/drawing/2014/main" id="{D4C6527B-1FF9-6C43-B997-5ABC381FD5F7}"/>
                </a:ext>
              </a:extLst>
            </p:cNvPr>
            <p:cNvSpPr txBox="1">
              <a:spLocks/>
            </p:cNvSpPr>
            <p:nvPr/>
          </p:nvSpPr>
          <p:spPr bwMode="auto">
            <a:xfrm>
              <a:off x="3255918" y="1915466"/>
              <a:ext cx="2233527" cy="103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s-EC" sz="1300" b="1" dirty="0">
                  <a:latin typeface="Tahoma" panose="020B0604030504040204" pitchFamily="34" charset="0"/>
                  <a:ea typeface="Tahoma" panose="020B0604030504040204" pitchFamily="34" charset="0"/>
                  <a:cs typeface="Tahoma" panose="020B0604030504040204" pitchFamily="34" charset="0"/>
                </a:rPr>
                <a:t>Se establece un plan para implementación servicio de transporte y carga cero emisiones – último kilómetro. </a:t>
              </a:r>
            </a:p>
          </p:txBody>
        </p:sp>
        <p:pic>
          <p:nvPicPr>
            <p:cNvPr id="47" name="Imagen 46">
              <a:extLst>
                <a:ext uri="{FF2B5EF4-FFF2-40B4-BE49-F238E27FC236}">
                  <a16:creationId xmlns:a16="http://schemas.microsoft.com/office/drawing/2014/main" id="{4E8974A8-2B66-684A-AADB-64B4792038AA}"/>
                </a:ext>
              </a:extLst>
            </p:cNvPr>
            <p:cNvPicPr>
              <a:picLocks noChangeAspect="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30166" y="3427737"/>
              <a:ext cx="611730" cy="622000"/>
            </a:xfrm>
            <a:prstGeom prst="rect">
              <a:avLst/>
            </a:prstGeom>
          </p:spPr>
        </p:pic>
        <p:pic>
          <p:nvPicPr>
            <p:cNvPr id="50" name="Imagen 49">
              <a:extLst>
                <a:ext uri="{FF2B5EF4-FFF2-40B4-BE49-F238E27FC236}">
                  <a16:creationId xmlns:a16="http://schemas.microsoft.com/office/drawing/2014/main" id="{3304124C-A53B-9343-AC49-6A7C6EE81F0F}"/>
                </a:ext>
              </a:extLst>
            </p:cNvPr>
            <p:cNvPicPr>
              <a:picLocks noChangeAspect="1"/>
            </p:cNvPicPr>
            <p:nvPr/>
          </p:nvPicPr>
          <p:blipFill>
            <a:blip r:embed="rId5">
              <a:duotone>
                <a:prstClr val="black"/>
                <a:schemeClr val="accent3">
                  <a:tint val="45000"/>
                  <a:satMod val="400000"/>
                </a:schemeClr>
              </a:duotone>
            </a:blip>
            <a:stretch>
              <a:fillRect/>
            </a:stretch>
          </p:blipFill>
          <p:spPr>
            <a:xfrm>
              <a:off x="2648611" y="3439511"/>
              <a:ext cx="691147" cy="596462"/>
            </a:xfrm>
            <a:prstGeom prst="rect">
              <a:avLst/>
            </a:prstGeom>
          </p:spPr>
        </p:pic>
        <p:sp>
          <p:nvSpPr>
            <p:cNvPr id="38" name="Marcador de contenido 2">
              <a:extLst>
                <a:ext uri="{FF2B5EF4-FFF2-40B4-BE49-F238E27FC236}">
                  <a16:creationId xmlns:a16="http://schemas.microsoft.com/office/drawing/2014/main" id="{E0A1DF43-00E0-F948-9919-F2118B88BF92}"/>
                </a:ext>
              </a:extLst>
            </p:cNvPr>
            <p:cNvSpPr txBox="1">
              <a:spLocks/>
            </p:cNvSpPr>
            <p:nvPr/>
          </p:nvSpPr>
          <p:spPr bwMode="auto">
            <a:xfrm>
              <a:off x="4797844" y="4733439"/>
              <a:ext cx="2010722" cy="628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s-EC" sz="1300" b="1" dirty="0">
                  <a:latin typeface="Tahoma" panose="020B0604030504040204" pitchFamily="34" charset="0"/>
                  <a:ea typeface="Tahoma" panose="020B0604030504040204" pitchFamily="34" charset="0"/>
                  <a:cs typeface="Tahoma" panose="020B0604030504040204" pitchFamily="34" charset="0"/>
                </a:rPr>
                <a:t>Emisión de autorizaciones y salvoconductos</a:t>
              </a:r>
            </a:p>
          </p:txBody>
        </p:sp>
        <p:sp>
          <p:nvSpPr>
            <p:cNvPr id="39" name="Marcador de contenido 2">
              <a:extLst>
                <a:ext uri="{FF2B5EF4-FFF2-40B4-BE49-F238E27FC236}">
                  <a16:creationId xmlns:a16="http://schemas.microsoft.com/office/drawing/2014/main" id="{EBADAD5C-23F3-8843-9043-8049A9ECF789}"/>
                </a:ext>
              </a:extLst>
            </p:cNvPr>
            <p:cNvSpPr txBox="1">
              <a:spLocks/>
            </p:cNvSpPr>
            <p:nvPr/>
          </p:nvSpPr>
          <p:spPr bwMode="auto">
            <a:xfrm>
              <a:off x="6015716" y="2002481"/>
              <a:ext cx="2233527" cy="103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s-EC" sz="1300" b="1" dirty="0">
                  <a:latin typeface="Tahoma" panose="020B0604030504040204" pitchFamily="34" charset="0"/>
                  <a:ea typeface="Tahoma" panose="020B0604030504040204" pitchFamily="34" charset="0"/>
                  <a:cs typeface="Tahoma" panose="020B0604030504040204" pitchFamily="34" charset="0"/>
                </a:rPr>
                <a:t>Servicio comercial taxi con vehículos eléctricos, a partir del año 2022.</a:t>
              </a:r>
            </a:p>
          </p:txBody>
        </p:sp>
        <p:pic>
          <p:nvPicPr>
            <p:cNvPr id="3" name="Imagen 2">
              <a:extLst>
                <a:ext uri="{FF2B5EF4-FFF2-40B4-BE49-F238E27FC236}">
                  <a16:creationId xmlns:a16="http://schemas.microsoft.com/office/drawing/2014/main" id="{7337851F-0211-B941-AAFF-B51EE5DD7096}"/>
                </a:ext>
              </a:extLst>
            </p:cNvPr>
            <p:cNvPicPr>
              <a:picLocks noChangeAspect="1"/>
            </p:cNvPicPr>
            <p:nvPr/>
          </p:nvPicPr>
          <p:blipFill>
            <a:blip r:embed="rId6">
              <a:duotone>
                <a:prstClr val="black"/>
                <a:schemeClr val="accent3">
                  <a:tint val="45000"/>
                  <a:satMod val="400000"/>
                </a:schemeClr>
              </a:duotone>
            </a:blip>
            <a:stretch>
              <a:fillRect/>
            </a:stretch>
          </p:blipFill>
          <p:spPr>
            <a:xfrm>
              <a:off x="8134748" y="3425117"/>
              <a:ext cx="906061" cy="589445"/>
            </a:xfrm>
            <a:prstGeom prst="rect">
              <a:avLst/>
            </a:prstGeom>
          </p:spPr>
        </p:pic>
        <p:sp>
          <p:nvSpPr>
            <p:cNvPr id="41" name="Marcador de contenido 2">
              <a:extLst>
                <a:ext uri="{FF2B5EF4-FFF2-40B4-BE49-F238E27FC236}">
                  <a16:creationId xmlns:a16="http://schemas.microsoft.com/office/drawing/2014/main" id="{B1C5E890-9976-E647-AD19-3A040B70304E}"/>
                </a:ext>
              </a:extLst>
            </p:cNvPr>
            <p:cNvSpPr txBox="1">
              <a:spLocks/>
            </p:cNvSpPr>
            <p:nvPr/>
          </p:nvSpPr>
          <p:spPr bwMode="auto">
            <a:xfrm>
              <a:off x="7672917" y="4648048"/>
              <a:ext cx="1810199" cy="94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lnSpc>
                  <a:spcPct val="90000"/>
                </a:lnSpc>
                <a:spcBef>
                  <a:spcPts val="1000"/>
                </a:spcBef>
                <a:spcAft>
                  <a:spcPct val="0"/>
                </a:spcAft>
                <a:buFont typeface="Arial" panose="020B0604020202020204" pitchFamily="34" charset="0"/>
                <a:buNone/>
                <a:defRPr sz="2400" kern="1200">
                  <a:solidFill>
                    <a:schemeClr val="tx1"/>
                  </a:solidFill>
                  <a:latin typeface="+mn-lt"/>
                  <a:ea typeface="+mn-ea"/>
                  <a:cs typeface="+mn-cs"/>
                </a:defRPr>
              </a:lvl1pPr>
              <a:lvl2pPr marL="457200" indent="0" algn="ctr" rtl="0" eaLnBrk="0" fontAlgn="base" hangingPunct="0">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eaLnBrk="0" fontAlgn="base" hangingPunct="0">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0" fontAlgn="base" hangingPunct="0">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s-EC" sz="1300" b="1" dirty="0">
                  <a:latin typeface="Tahoma" panose="020B0604030504040204" pitchFamily="34" charset="0"/>
                  <a:ea typeface="Tahoma" panose="020B0604030504040204" pitchFamily="34" charset="0"/>
                  <a:cs typeface="Tahoma" panose="020B0604030504040204" pitchFamily="34" charset="0"/>
                </a:rPr>
                <a:t>Renovación buses EPQ eléctricos.</a:t>
              </a:r>
            </a:p>
          </p:txBody>
        </p:sp>
        <p:pic>
          <p:nvPicPr>
            <p:cNvPr id="9" name="Imagen 8">
              <a:extLst>
                <a:ext uri="{FF2B5EF4-FFF2-40B4-BE49-F238E27FC236}">
                  <a16:creationId xmlns:a16="http://schemas.microsoft.com/office/drawing/2014/main" id="{F44758D0-7125-BC4A-8DF1-6C40B3168484}"/>
                </a:ext>
              </a:extLst>
            </p:cNvPr>
            <p:cNvPicPr>
              <a:picLocks noChangeAspect="1"/>
            </p:cNvPicPr>
            <p:nvPr/>
          </p:nvPicPr>
          <p:blipFill>
            <a:blip r:embed="rId7">
              <a:duotone>
                <a:prstClr val="black"/>
                <a:schemeClr val="accent3">
                  <a:tint val="45000"/>
                  <a:satMod val="400000"/>
                </a:schemeClr>
              </a:duotone>
            </a:blip>
            <a:stretch>
              <a:fillRect/>
            </a:stretch>
          </p:blipFill>
          <p:spPr>
            <a:xfrm>
              <a:off x="6854546" y="3394523"/>
              <a:ext cx="562997" cy="578387"/>
            </a:xfrm>
            <a:prstGeom prst="rect">
              <a:avLst/>
            </a:prstGeom>
          </p:spPr>
        </p:pic>
        <p:pic>
          <p:nvPicPr>
            <p:cNvPr id="13" name="Imagen 12">
              <a:extLst>
                <a:ext uri="{FF2B5EF4-FFF2-40B4-BE49-F238E27FC236}">
                  <a16:creationId xmlns:a16="http://schemas.microsoft.com/office/drawing/2014/main" id="{A62EB3DF-4315-164F-B068-07322D1C5E60}"/>
                </a:ext>
              </a:extLst>
            </p:cNvPr>
            <p:cNvPicPr>
              <a:picLocks noChangeAspect="1"/>
            </p:cNvPicPr>
            <p:nvPr/>
          </p:nvPicPr>
          <p:blipFill>
            <a:blip r:embed="rId8">
              <a:duotone>
                <a:prstClr val="black"/>
                <a:schemeClr val="accent3">
                  <a:tint val="45000"/>
                  <a:satMod val="400000"/>
                </a:schemeClr>
              </a:duotone>
            </a:blip>
            <a:stretch>
              <a:fillRect/>
            </a:stretch>
          </p:blipFill>
          <p:spPr>
            <a:xfrm>
              <a:off x="5406196" y="3444692"/>
              <a:ext cx="709938" cy="600464"/>
            </a:xfrm>
            <a:prstGeom prst="rect">
              <a:avLst/>
            </a:prstGeom>
          </p:spPr>
        </p:pic>
      </p:grpSp>
    </p:spTree>
    <p:extLst>
      <p:ext uri="{BB962C8B-B14F-4D97-AF65-F5344CB8AC3E}">
        <p14:creationId xmlns:p14="http://schemas.microsoft.com/office/powerpoint/2010/main" val="213344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1D4F29E5-6C7B-4F4E-91C5-1CACAE185AE1}"/>
              </a:ext>
            </a:extLst>
          </p:cNvPr>
          <p:cNvSpPr txBox="1"/>
          <p:nvPr/>
        </p:nvSpPr>
        <p:spPr>
          <a:xfrm>
            <a:off x="571079" y="275898"/>
            <a:ext cx="10087743" cy="584775"/>
          </a:xfrm>
          <a:prstGeom prst="rect">
            <a:avLst/>
          </a:prstGeom>
          <a:noFill/>
        </p:spPr>
        <p:txBody>
          <a:bodyPr wrap="square" rtlCol="0">
            <a:spAutoFit/>
          </a:bodyPr>
          <a:lstStyle/>
          <a:p>
            <a:pPr lvl="0"/>
            <a:r>
              <a:rPr lang="es-EC" sz="3200" b="1" dirty="0">
                <a:solidFill>
                  <a:srgbClr val="005698"/>
                </a:solidFill>
                <a:latin typeface="Tahoma" panose="020B0604030504040204" pitchFamily="34" charset="0"/>
                <a:ea typeface="Tahoma" panose="020B0604030504040204" pitchFamily="34" charset="0"/>
                <a:cs typeface="Tahoma" panose="020B0604030504040204" pitchFamily="34" charset="0"/>
              </a:rPr>
              <a:t>6. Facilidades para trámite para inversión</a:t>
            </a:r>
            <a:endParaRPr lang="x-none" sz="3200" b="1" dirty="0">
              <a:solidFill>
                <a:srgbClr val="005698"/>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Conector recto 23">
            <a:extLst>
              <a:ext uri="{FF2B5EF4-FFF2-40B4-BE49-F238E27FC236}">
                <a16:creationId xmlns:a16="http://schemas.microsoft.com/office/drawing/2014/main" id="{3D307CF8-241B-4E48-897A-8E646B075B89}"/>
              </a:ext>
            </a:extLst>
          </p:cNvPr>
          <p:cNvCxnSpPr/>
          <p:nvPr/>
        </p:nvCxnSpPr>
        <p:spPr>
          <a:xfrm>
            <a:off x="467133" y="3642724"/>
            <a:ext cx="11503742" cy="0"/>
          </a:xfrm>
          <a:prstGeom prst="line">
            <a:avLst/>
          </a:prstGeom>
        </p:spPr>
        <p:style>
          <a:lnRef idx="3">
            <a:schemeClr val="accent3"/>
          </a:lnRef>
          <a:fillRef idx="0">
            <a:schemeClr val="accent3"/>
          </a:fillRef>
          <a:effectRef idx="2">
            <a:schemeClr val="accent3"/>
          </a:effectRef>
          <a:fontRef idx="minor">
            <a:schemeClr val="tx1"/>
          </a:fontRef>
        </p:style>
      </p:cxnSp>
      <p:sp>
        <p:nvSpPr>
          <p:cNvPr id="10" name="Rectángulo 9">
            <a:extLst>
              <a:ext uri="{FF2B5EF4-FFF2-40B4-BE49-F238E27FC236}">
                <a16:creationId xmlns:a16="http://schemas.microsoft.com/office/drawing/2014/main" id="{5DEEEEED-EC9A-44DF-B2DC-57C1E9CE06F6}"/>
              </a:ext>
            </a:extLst>
          </p:cNvPr>
          <p:cNvSpPr/>
          <p:nvPr/>
        </p:nvSpPr>
        <p:spPr>
          <a:xfrm>
            <a:off x="2957748" y="1295236"/>
            <a:ext cx="7903085" cy="1938992"/>
          </a:xfrm>
          <a:prstGeom prst="rect">
            <a:avLst/>
          </a:prstGeom>
        </p:spPr>
        <p:txBody>
          <a:bodyPr wrap="square">
            <a:spAutoFit/>
          </a:bodyPr>
          <a:lstStyle/>
          <a:p>
            <a:pPr marL="285750" indent="-285750" algn="just">
              <a:spcAft>
                <a:spcPts val="0"/>
              </a:spcAft>
              <a:buFont typeface="Arial" panose="020B0604020202020204" pitchFamily="34" charset="0"/>
              <a:buChar char="•"/>
            </a:pPr>
            <a:r>
              <a:rPr lang="es-EC" sz="2000" dirty="0">
                <a:latin typeface="Tahoma" panose="020B0604030504040204" pitchFamily="34" charset="0"/>
                <a:ea typeface="Tahoma" panose="020B0604030504040204" pitchFamily="34" charset="0"/>
                <a:cs typeface="Tahoma" panose="020B0604030504040204" pitchFamily="34" charset="0"/>
              </a:rPr>
              <a:t>Secretaría de Desarrollo Productivo </a:t>
            </a:r>
            <a:r>
              <a:rPr lang="es-EC" sz="2000" dirty="0">
                <a:solidFill>
                  <a:srgbClr val="000000"/>
                </a:solidFill>
                <a:latin typeface="Tahoma" panose="020B0604030504040204" pitchFamily="34" charset="0"/>
                <a:ea typeface="Tahoma" panose="020B0604030504040204" pitchFamily="34" charset="0"/>
                <a:cs typeface="Tahoma" panose="020B0604030504040204" pitchFamily="34" charset="0"/>
              </a:rPr>
              <a:t>desarrollará </a:t>
            </a:r>
            <a:r>
              <a:rPr lang="es-EC" sz="2000" b="1" dirty="0">
                <a:solidFill>
                  <a:srgbClr val="000000"/>
                </a:solidFill>
                <a:latin typeface="Tahoma" panose="020B0604030504040204" pitchFamily="34" charset="0"/>
                <a:ea typeface="Tahoma" panose="020B0604030504040204" pitchFamily="34" charset="0"/>
                <a:cs typeface="Tahoma" panose="020B0604030504040204" pitchFamily="34" charset="0"/>
              </a:rPr>
              <a:t>g</a:t>
            </a:r>
            <a:r>
              <a:rPr lang="es-EC" sz="2000" b="1" dirty="0">
                <a:latin typeface="Tahoma" panose="020B0604030504040204" pitchFamily="34" charset="0"/>
                <a:ea typeface="Tahoma" panose="020B0604030504040204" pitchFamily="34" charset="0"/>
                <a:cs typeface="Tahoma" panose="020B0604030504040204" pitchFamily="34" charset="0"/>
              </a:rPr>
              <a:t>uía de inversión</a:t>
            </a:r>
            <a:r>
              <a:rPr lang="es-EC" sz="2000" dirty="0">
                <a:latin typeface="Tahoma" panose="020B0604030504040204" pitchFamily="34" charset="0"/>
                <a:ea typeface="Tahoma" panose="020B0604030504040204" pitchFamily="34" charset="0"/>
                <a:cs typeface="Tahoma" panose="020B0604030504040204" pitchFamily="34" charset="0"/>
              </a:rPr>
              <a:t> para identificar los trámites necesarios. </a:t>
            </a:r>
          </a:p>
          <a:p>
            <a:pPr marL="285750" indent="-285750" algn="just">
              <a:spcAft>
                <a:spcPts val="0"/>
              </a:spcAft>
              <a:buFont typeface="Arial" panose="020B0604020202020204" pitchFamily="34" charset="0"/>
              <a:buChar char="•"/>
            </a:pPr>
            <a:r>
              <a:rPr lang="es-EC" sz="2000" dirty="0">
                <a:latin typeface="Tahoma" panose="020B0604030504040204" pitchFamily="34" charset="0"/>
                <a:ea typeface="Tahoma" panose="020B0604030504040204" pitchFamily="34" charset="0"/>
                <a:cs typeface="Tahoma" panose="020B0604030504040204" pitchFamily="34" charset="0"/>
              </a:rPr>
              <a:t>Entidades implementarán </a:t>
            </a:r>
            <a:r>
              <a:rPr lang="es-EC" sz="2000" b="1" dirty="0">
                <a:latin typeface="Tahoma" panose="020B0604030504040204" pitchFamily="34" charset="0"/>
                <a:ea typeface="Tahoma" panose="020B0604030504040204" pitchFamily="34" charset="0"/>
                <a:cs typeface="Tahoma" panose="020B0604030504040204" pitchFamily="34" charset="0"/>
              </a:rPr>
              <a:t>procesos de atención preferencial</a:t>
            </a:r>
            <a:r>
              <a:rPr lang="es-EC" sz="2000" dirty="0">
                <a:latin typeface="Tahoma" panose="020B0604030504040204" pitchFamily="34" charset="0"/>
                <a:ea typeface="Tahoma" panose="020B0604030504040204" pitchFamily="34" charset="0"/>
                <a:cs typeface="Tahoma" panose="020B0604030504040204" pitchFamily="34" charset="0"/>
              </a:rPr>
              <a:t>.</a:t>
            </a:r>
          </a:p>
          <a:p>
            <a:pPr marL="285750" indent="-285750" algn="just">
              <a:buFont typeface="Arial" panose="020B0604020202020204" pitchFamily="34" charset="0"/>
              <a:buChar char="•"/>
            </a:pPr>
            <a:r>
              <a:rPr lang="es-EC" sz="2000" dirty="0">
                <a:latin typeface="Tahoma" panose="020B0604030504040204" pitchFamily="34" charset="0"/>
                <a:ea typeface="Tahoma" panose="020B0604030504040204" pitchFamily="34" charset="0"/>
                <a:cs typeface="Tahoma" panose="020B0604030504040204" pitchFamily="34" charset="0"/>
              </a:rPr>
              <a:t>STHV de acuerdo a la planificación municipal, </a:t>
            </a:r>
            <a:r>
              <a:rPr lang="es-EC" sz="2000" b="1" dirty="0">
                <a:latin typeface="Tahoma" panose="020B0604030504040204" pitchFamily="34" charset="0"/>
                <a:ea typeface="Tahoma" panose="020B0604030504040204" pitchFamily="34" charset="0"/>
                <a:cs typeface="Tahoma" panose="020B0604030504040204" pitchFamily="34" charset="0"/>
              </a:rPr>
              <a:t>identificará los sitios donde se podrán instalar fábricas</a:t>
            </a:r>
            <a:r>
              <a:rPr lang="es-EC" sz="2000" dirty="0">
                <a:latin typeface="Tahoma" panose="020B0604030504040204" pitchFamily="34" charset="0"/>
                <a:ea typeface="Tahoma" panose="020B0604030504040204" pitchFamily="34" charset="0"/>
                <a:cs typeface="Tahoma" panose="020B0604030504040204" pitchFamily="34" charset="0"/>
              </a:rPr>
              <a:t>, estaciones de carga.</a:t>
            </a:r>
            <a:endParaRPr lang="es-MX" sz="2000" dirty="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3" name="Gráfico 2" descr="Transfer1 con relleno sólido">
            <a:extLst>
              <a:ext uri="{FF2B5EF4-FFF2-40B4-BE49-F238E27FC236}">
                <a16:creationId xmlns:a16="http://schemas.microsoft.com/office/drawing/2014/main" id="{3E2D4E4F-3E91-4EC7-A94D-5B0CEAA012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2587" y="1295236"/>
            <a:ext cx="1626581" cy="1626581"/>
          </a:xfrm>
          <a:prstGeom prst="rect">
            <a:avLst/>
          </a:prstGeom>
        </p:spPr>
      </p:pic>
    </p:spTree>
    <p:extLst>
      <p:ext uri="{BB962C8B-B14F-4D97-AF65-F5344CB8AC3E}">
        <p14:creationId xmlns:p14="http://schemas.microsoft.com/office/powerpoint/2010/main" val="5155996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5C8F5A7-8064-49B6-BF19-842CBB6C19C0}"/>
              </a:ext>
            </a:extLst>
          </p:cNvPr>
          <p:cNvSpPr txBox="1"/>
          <p:nvPr/>
        </p:nvSpPr>
        <p:spPr>
          <a:xfrm>
            <a:off x="282702" y="468714"/>
            <a:ext cx="12031218" cy="1200329"/>
          </a:xfrm>
          <a:prstGeom prst="rect">
            <a:avLst/>
          </a:prstGeom>
          <a:noFill/>
        </p:spPr>
        <p:txBody>
          <a:bodyPr wrap="square">
            <a:spAutoFit/>
          </a:bodyPr>
          <a:lstStyle/>
          <a:p>
            <a:r>
              <a:rPr lang="es-ES" b="1" dirty="0">
                <a:solidFill>
                  <a:schemeClr val="accent1"/>
                </a:solidFill>
              </a:rPr>
              <a:t>La Disposición Transitoria Décima Tercera, determina que la Secretaría de Movilidad, en coordinación con la Empresa responsable de la obra pública, en el plazo de 3 meses, contado a partir de la sanción de la presente Ordenanza, presentará ante el Concejo Metropolitano el proyecto Corredor Labrador – Carapungo y ramal Comité del Pueblo – La Bota, sustentado técnica y financieramente. </a:t>
            </a:r>
            <a:endParaRPr lang="es-EC" b="1" dirty="0">
              <a:solidFill>
                <a:schemeClr val="accent1"/>
              </a:solidFill>
            </a:endParaRPr>
          </a:p>
        </p:txBody>
      </p:sp>
      <p:sp>
        <p:nvSpPr>
          <p:cNvPr id="6" name="CuadroTexto 5">
            <a:extLst>
              <a:ext uri="{FF2B5EF4-FFF2-40B4-BE49-F238E27FC236}">
                <a16:creationId xmlns:a16="http://schemas.microsoft.com/office/drawing/2014/main" id="{E4C58E32-BC91-4D5E-A59B-C2F5BA0EBDEE}"/>
              </a:ext>
            </a:extLst>
          </p:cNvPr>
          <p:cNvSpPr txBox="1"/>
          <p:nvPr/>
        </p:nvSpPr>
        <p:spPr>
          <a:xfrm>
            <a:off x="379095" y="2206334"/>
            <a:ext cx="11594592" cy="2862322"/>
          </a:xfrm>
          <a:prstGeom prst="rect">
            <a:avLst/>
          </a:prstGeom>
          <a:noFill/>
        </p:spPr>
        <p:txBody>
          <a:bodyPr wrap="square">
            <a:spAutoFit/>
          </a:bodyPr>
          <a:lstStyle/>
          <a:p>
            <a:pPr algn="l"/>
            <a:r>
              <a:rPr lang="es-ES" sz="1800" b="0" i="0" u="none" strike="noStrike" baseline="0" dirty="0">
                <a:latin typeface="ArialMT"/>
              </a:rPr>
              <a:t>La información generada por los estudios, es decir los productos de esas consultorías, se referencian al presente mediante el enlace (link) que se indica más adelante para su correspondiente descarga, esto debido al tamaño de los mismos.</a:t>
            </a:r>
          </a:p>
          <a:p>
            <a:pPr algn="l"/>
            <a:endParaRPr lang="es-ES" sz="1800" b="0" i="0" u="none" strike="noStrike" baseline="0" dirty="0">
              <a:latin typeface="ArialMT"/>
            </a:endParaRPr>
          </a:p>
          <a:p>
            <a:pPr algn="l"/>
            <a:r>
              <a:rPr lang="es-ES" sz="1800" b="0" i="0" u="none" strike="noStrike" baseline="0" dirty="0">
                <a:latin typeface="ArialMT"/>
              </a:rPr>
              <a:t>1. Anteproyecto del Corredor Labrador – Carapungo (diseño operacional):</a:t>
            </a:r>
          </a:p>
          <a:p>
            <a:pPr algn="l"/>
            <a:r>
              <a:rPr lang="es-EC" sz="1800" b="0" i="0" u="none" strike="noStrike" baseline="0" dirty="0">
                <a:solidFill>
                  <a:schemeClr val="accent1"/>
                </a:solidFill>
                <a:effectLst>
                  <a:outerShdw blurRad="38100" dist="38100" dir="2700000" algn="tl">
                    <a:srgbClr val="000000">
                      <a:alpha val="43137"/>
                    </a:srgbClr>
                  </a:outerShdw>
                </a:effectLst>
                <a:latin typeface="ArialMT"/>
                <a:hlinkClick r:id="rId2"/>
              </a:rPr>
              <a:t>https://drive.google.com/drive/folders/1B8brOnGlQzFrCenTOWbgUBvBUB5IdMtU?usp=sharing</a:t>
            </a:r>
            <a:endParaRPr lang="es-EC" sz="1800" b="0" i="0" u="none" strike="noStrike" baseline="0" dirty="0">
              <a:solidFill>
                <a:schemeClr val="accent1"/>
              </a:solidFill>
              <a:effectLst>
                <a:outerShdw blurRad="38100" dist="38100" dir="2700000" algn="tl">
                  <a:srgbClr val="000000">
                    <a:alpha val="43137"/>
                  </a:srgbClr>
                </a:outerShdw>
              </a:effectLst>
              <a:latin typeface="ArialMT"/>
            </a:endParaRPr>
          </a:p>
          <a:p>
            <a:pPr algn="l"/>
            <a:endParaRPr lang="es-EC" sz="1800" b="0" i="0" u="none" strike="noStrike" baseline="0" dirty="0">
              <a:solidFill>
                <a:schemeClr val="accent1"/>
              </a:solidFill>
              <a:effectLst>
                <a:outerShdw blurRad="38100" dist="38100" dir="2700000" algn="tl">
                  <a:srgbClr val="000000">
                    <a:alpha val="43137"/>
                  </a:srgbClr>
                </a:outerShdw>
              </a:effectLst>
              <a:latin typeface="ArialMT"/>
            </a:endParaRPr>
          </a:p>
          <a:p>
            <a:pPr algn="just"/>
            <a:r>
              <a:rPr lang="es-ES" sz="1800" b="0" i="0" u="none" strike="noStrike" baseline="0" dirty="0">
                <a:latin typeface="ArialMT"/>
              </a:rPr>
              <a:t>2. Estudios de los diseños definitivos de ingeniería finales del Corredor Labrador-Carapungo:</a:t>
            </a:r>
          </a:p>
          <a:p>
            <a:pPr algn="l"/>
            <a:r>
              <a:rPr lang="es-EC" sz="1800" b="0" i="0" u="none" strike="noStrike" baseline="0" dirty="0">
                <a:solidFill>
                  <a:schemeClr val="accent1"/>
                </a:solidFill>
                <a:effectLst>
                  <a:outerShdw blurRad="38100" dist="38100" dir="2700000" algn="tl">
                    <a:srgbClr val="000000">
                      <a:alpha val="43137"/>
                    </a:srgbClr>
                  </a:outerShdw>
                </a:effectLst>
                <a:latin typeface="ArialMT"/>
              </a:rPr>
              <a:t>https://drive.google.com/drive/folders/1SA2r01QU2VANuQ4QItZ5NbAmS1rvjgnU?usp=sharing</a:t>
            </a:r>
          </a:p>
          <a:p>
            <a:pPr algn="l"/>
            <a:r>
              <a:rPr lang="es-ES" sz="1800" b="0" i="0" u="none" strike="noStrike" baseline="0" dirty="0">
                <a:latin typeface="ArialMT"/>
              </a:rPr>
              <a:t>.</a:t>
            </a:r>
            <a:endParaRPr lang="es-EC" dirty="0"/>
          </a:p>
        </p:txBody>
      </p:sp>
    </p:spTree>
    <p:extLst>
      <p:ext uri="{BB962C8B-B14F-4D97-AF65-F5344CB8AC3E}">
        <p14:creationId xmlns:p14="http://schemas.microsoft.com/office/powerpoint/2010/main" val="25910308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E71B735-D3B9-46FA-9EEE-B4E3CE1A04BF}"/>
              </a:ext>
            </a:extLst>
          </p:cNvPr>
          <p:cNvSpPr txBox="1"/>
          <p:nvPr/>
        </p:nvSpPr>
        <p:spPr>
          <a:xfrm>
            <a:off x="989838" y="837194"/>
            <a:ext cx="9745218" cy="5078313"/>
          </a:xfrm>
          <a:prstGeom prst="rect">
            <a:avLst/>
          </a:prstGeom>
          <a:noFill/>
        </p:spPr>
        <p:txBody>
          <a:bodyPr wrap="square">
            <a:spAutoFit/>
          </a:bodyPr>
          <a:lstStyle/>
          <a:p>
            <a:pPr marL="285750" indent="-285750" algn="just">
              <a:buFont typeface="Arial" panose="020B0604020202020204" pitchFamily="34" charset="0"/>
              <a:buChar char="•"/>
            </a:pPr>
            <a:r>
              <a:rPr lang="es-ES" sz="1800" b="0" i="0" u="none" strike="noStrike" baseline="0" dirty="0">
                <a:latin typeface="ArialMT"/>
              </a:rPr>
              <a:t>El proyecto del Corredor Labrador – Carapungo hasta la situación presente, ha tenido</a:t>
            </a:r>
          </a:p>
          <a:p>
            <a:pPr algn="just"/>
            <a:r>
              <a:rPr lang="es-EC" sz="1800" b="0" i="0" u="none" strike="noStrike" baseline="0" dirty="0">
                <a:latin typeface="ArialMT"/>
              </a:rPr>
              <a:t>dos fases de estudio realizados mediante sendas consultorías: 1) Anteproyecto del Corredor</a:t>
            </a:r>
          </a:p>
          <a:p>
            <a:pPr algn="just"/>
            <a:r>
              <a:rPr lang="es-ES" sz="1800" b="0" i="0" u="none" strike="noStrike" baseline="0" dirty="0">
                <a:latin typeface="ArialMT"/>
              </a:rPr>
              <a:t>Labrador – Carapungo (diseño operacional); y, 2) Estudios de los diseños definitivos</a:t>
            </a:r>
          </a:p>
          <a:p>
            <a:pPr algn="just"/>
            <a:r>
              <a:rPr lang="es-ES" sz="1800" b="0" i="0" u="none" strike="noStrike" baseline="0" dirty="0">
                <a:latin typeface="ArialMT"/>
              </a:rPr>
              <a:t>de ingeniería finales del Corredor Labrador-Carapungo, correspondiente a la vialidad</a:t>
            </a:r>
          </a:p>
          <a:p>
            <a:pPr algn="just"/>
            <a:r>
              <a:rPr lang="es-ES" sz="1800" b="0" i="0" u="none" strike="noStrike" baseline="0" dirty="0">
                <a:latin typeface="ArialMT"/>
              </a:rPr>
              <a:t>de los ejes viales donde se desarrolla la troncal del corredor.</a:t>
            </a:r>
          </a:p>
          <a:p>
            <a:pPr algn="just"/>
            <a:endParaRPr lang="es-ES" sz="1800" b="0" i="0" u="none" strike="noStrike" baseline="0" dirty="0">
              <a:latin typeface="ArialMT"/>
            </a:endParaRPr>
          </a:p>
          <a:p>
            <a:pPr algn="just"/>
            <a:r>
              <a:rPr lang="es-ES" sz="1800" b="0" i="0" u="none" strike="noStrike" baseline="0" dirty="0">
                <a:latin typeface="ArialMT"/>
              </a:rPr>
              <a:t>• El alcance de los diseños definitivos de la infraestructura no contempló el diseño de las</a:t>
            </a:r>
          </a:p>
          <a:p>
            <a:pPr algn="just"/>
            <a:r>
              <a:rPr lang="es-ES" sz="1800" b="0" i="0" u="none" strike="noStrike" baseline="0" dirty="0">
                <a:latin typeface="ArialMT"/>
              </a:rPr>
              <a:t>Terminales Carapungo y Carcelén, paradas intermedias y estudios de semaforización</a:t>
            </a:r>
          </a:p>
          <a:p>
            <a:pPr algn="just"/>
            <a:r>
              <a:rPr lang="es-ES" sz="1800" b="0" i="0" u="none" strike="noStrike" baseline="0" dirty="0">
                <a:latin typeface="ArialMT"/>
              </a:rPr>
              <a:t>en cuanto a instalaciones y conexiones de equipos; como tampoco el estudio de las</a:t>
            </a:r>
          </a:p>
          <a:p>
            <a:pPr algn="just"/>
            <a:r>
              <a:rPr lang="es-ES" sz="1800" b="0" i="0" u="none" strike="noStrike" baseline="0" dirty="0">
                <a:latin typeface="ArialMT"/>
              </a:rPr>
              <a:t>expropiaciones de los predios de los referidos terminales. Además, corresponde efectuar</a:t>
            </a:r>
          </a:p>
          <a:p>
            <a:pPr algn="just"/>
            <a:r>
              <a:rPr lang="es-ES" sz="1800" b="0" i="0" u="none" strike="noStrike" baseline="0" dirty="0">
                <a:latin typeface="ArialMT"/>
              </a:rPr>
              <a:t>la respetiva actualización de los precios unitarios y ajuste respectivo del presupuesto de</a:t>
            </a:r>
          </a:p>
          <a:p>
            <a:pPr algn="just"/>
            <a:r>
              <a:rPr lang="es-ES" sz="1800" b="0" i="0" u="none" strike="noStrike" baseline="0" dirty="0">
                <a:latin typeface="ArialMT"/>
              </a:rPr>
              <a:t>los diseños de la infraestructura vial (Consultoría 2).</a:t>
            </a:r>
          </a:p>
          <a:p>
            <a:pPr algn="just"/>
            <a:endParaRPr lang="es-ES" sz="1800" b="0" i="0" u="none" strike="noStrike" baseline="0" dirty="0">
              <a:latin typeface="ArialMT"/>
            </a:endParaRPr>
          </a:p>
          <a:p>
            <a:pPr algn="just"/>
            <a:r>
              <a:rPr lang="es-ES" sz="1800" b="0" i="0" u="none" strike="noStrike" baseline="0" dirty="0">
                <a:latin typeface="ArialMT"/>
              </a:rPr>
              <a:t>• Se requerirá efectuar una actualización del proyecto y definir el modelo de gestión para</a:t>
            </a:r>
          </a:p>
          <a:p>
            <a:pPr algn="just"/>
            <a:r>
              <a:rPr lang="es-ES" sz="1800" b="0" i="0" u="none" strike="noStrike" baseline="0" dirty="0">
                <a:latin typeface="ArialMT"/>
              </a:rPr>
              <a:t>la operación del Corredor, lo cual deberá efectuarse con el operador ganador del concurso</a:t>
            </a:r>
          </a:p>
          <a:p>
            <a:pPr algn="just"/>
            <a:r>
              <a:rPr lang="es-ES" sz="1800" b="0" i="0" u="none" strike="noStrike" baseline="0" dirty="0">
                <a:latin typeface="ArialMT"/>
              </a:rPr>
              <a:t>de rutas del grupo No. 3 (Calderón – Carapungo) del Plan de Reestructuración de</a:t>
            </a:r>
          </a:p>
          <a:p>
            <a:pPr algn="just"/>
            <a:r>
              <a:rPr lang="es-ES" sz="1800" b="0" i="0" u="none" strike="noStrike" baseline="0" dirty="0">
                <a:latin typeface="ArialMT"/>
              </a:rPr>
              <a:t>Rutas de Transporte Público del DMQ, como parte del proceso definitivo en la Ordenanza</a:t>
            </a:r>
          </a:p>
          <a:p>
            <a:pPr algn="just"/>
            <a:r>
              <a:rPr lang="es-EC" sz="1800" b="0" i="0" u="none" strike="noStrike" baseline="0" dirty="0">
                <a:latin typeface="ArialMT"/>
              </a:rPr>
              <a:t>Metropolitana No. 017-2020.</a:t>
            </a:r>
            <a:endParaRPr lang="es-EC" dirty="0"/>
          </a:p>
        </p:txBody>
      </p:sp>
    </p:spTree>
    <p:extLst>
      <p:ext uri="{BB962C8B-B14F-4D97-AF65-F5344CB8AC3E}">
        <p14:creationId xmlns:p14="http://schemas.microsoft.com/office/powerpoint/2010/main" val="23283275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55657A2-2931-494C-98A1-AEB453C8717F}"/>
              </a:ext>
            </a:extLst>
          </p:cNvPr>
          <p:cNvSpPr txBox="1"/>
          <p:nvPr/>
        </p:nvSpPr>
        <p:spPr>
          <a:xfrm>
            <a:off x="472694" y="761736"/>
            <a:ext cx="11601450" cy="2308324"/>
          </a:xfrm>
          <a:prstGeom prst="rect">
            <a:avLst/>
          </a:prstGeom>
          <a:noFill/>
        </p:spPr>
        <p:txBody>
          <a:bodyPr wrap="square">
            <a:spAutoFit/>
          </a:bodyPr>
          <a:lstStyle/>
          <a:p>
            <a:pPr algn="l"/>
            <a:r>
              <a:rPr lang="es-ES" sz="1800" b="0" i="0" u="none" strike="noStrike" baseline="0" dirty="0">
                <a:latin typeface="ArialMT"/>
              </a:rPr>
              <a:t>• El proyecto no tiene financiamiento para los estudios complementarios, expropiaciones</a:t>
            </a:r>
          </a:p>
          <a:p>
            <a:pPr algn="l"/>
            <a:r>
              <a:rPr lang="es-ES" sz="1800" b="0" i="0" u="none" strike="noStrike" baseline="0" dirty="0">
                <a:latin typeface="ArialMT"/>
              </a:rPr>
              <a:t>y construcción de la infraestructura.</a:t>
            </a:r>
          </a:p>
          <a:p>
            <a:pPr algn="l"/>
            <a:endParaRPr lang="es-ES" sz="1800" b="0" i="0" u="none" strike="noStrike" baseline="0" dirty="0">
              <a:latin typeface="ArialMT"/>
            </a:endParaRPr>
          </a:p>
          <a:p>
            <a:pPr algn="l"/>
            <a:r>
              <a:rPr lang="es-ES" sz="1800" b="0" i="0" u="none" strike="noStrike" baseline="0" dirty="0">
                <a:latin typeface="ArialMT"/>
              </a:rPr>
              <a:t>• Los estudios que se han realizado hasta el momento respecto del Corredor Labrador –</a:t>
            </a:r>
          </a:p>
          <a:p>
            <a:pPr algn="l"/>
            <a:r>
              <a:rPr lang="es-ES" sz="1800" b="0" i="0" u="none" strike="noStrike" baseline="0" dirty="0">
                <a:latin typeface="ArialMT"/>
              </a:rPr>
              <a:t>Carapungo no han considerado ningún otro ramal, sino solamente la troncal Labrador –</a:t>
            </a:r>
          </a:p>
          <a:p>
            <a:pPr algn="l"/>
            <a:r>
              <a:rPr lang="es-ES" sz="1800" b="0" i="0" u="none" strike="noStrike" baseline="0" dirty="0">
                <a:latin typeface="ArialMT"/>
              </a:rPr>
              <a:t>Carapungo con sus respectivos carrieles exclusivos sobre las avenidas: Av. 10 de</a:t>
            </a:r>
          </a:p>
          <a:p>
            <a:pPr algn="l"/>
            <a:r>
              <a:rPr lang="es-ES" sz="1800" b="0" i="0" u="none" strike="noStrike" baseline="0" dirty="0">
                <a:latin typeface="ArialMT"/>
              </a:rPr>
              <a:t>Agosto, Galo Plaza Lasso, Panamericana Norte y un tramo de viaducto nuevo y las rutas</a:t>
            </a:r>
          </a:p>
          <a:p>
            <a:pPr algn="l"/>
            <a:r>
              <a:rPr lang="es-EC" sz="1800" b="0" i="0" u="none" strike="noStrike" baseline="0" dirty="0">
                <a:latin typeface="ArialMT"/>
              </a:rPr>
              <a:t>alimentadoras correspondientes.</a:t>
            </a:r>
            <a:endParaRPr lang="es-EC" dirty="0"/>
          </a:p>
        </p:txBody>
      </p:sp>
      <p:sp>
        <p:nvSpPr>
          <p:cNvPr id="5" name="CuadroTexto 4">
            <a:extLst>
              <a:ext uri="{FF2B5EF4-FFF2-40B4-BE49-F238E27FC236}">
                <a16:creationId xmlns:a16="http://schemas.microsoft.com/office/drawing/2014/main" id="{7D5CF73A-58C3-44E2-833E-2531F4106896}"/>
              </a:ext>
            </a:extLst>
          </p:cNvPr>
          <p:cNvSpPr txBox="1"/>
          <p:nvPr/>
        </p:nvSpPr>
        <p:spPr>
          <a:xfrm>
            <a:off x="590550" y="3429000"/>
            <a:ext cx="11601450" cy="369332"/>
          </a:xfrm>
          <a:prstGeom prst="rect">
            <a:avLst/>
          </a:prstGeom>
          <a:noFill/>
        </p:spPr>
        <p:txBody>
          <a:bodyPr wrap="square">
            <a:spAutoFit/>
          </a:bodyPr>
          <a:lstStyle/>
          <a:p>
            <a:pPr algn="l"/>
            <a:r>
              <a:rPr lang="es-ES" dirty="0">
                <a:latin typeface="ArialMT"/>
              </a:rPr>
              <a:t>En la laminas siguientes una breve explicación del Proyecto</a:t>
            </a:r>
            <a:endParaRPr lang="es-EC" dirty="0"/>
          </a:p>
        </p:txBody>
      </p:sp>
    </p:spTree>
    <p:extLst>
      <p:ext uri="{BB962C8B-B14F-4D97-AF65-F5344CB8AC3E}">
        <p14:creationId xmlns:p14="http://schemas.microsoft.com/office/powerpoint/2010/main" val="1390567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23369" y="5556053"/>
            <a:ext cx="2145261" cy="74500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39458" y="507786"/>
            <a:ext cx="1913083" cy="1013770"/>
          </a:xfrm>
          <a:prstGeom prst="rect">
            <a:avLst/>
          </a:prstGeom>
        </p:spPr>
      </p:pic>
      <p:sp>
        <p:nvSpPr>
          <p:cNvPr id="9" name="Rectángulo 8">
            <a:extLst>
              <a:ext uri="{FF2B5EF4-FFF2-40B4-BE49-F238E27FC236}">
                <a16:creationId xmlns:a16="http://schemas.microsoft.com/office/drawing/2014/main" id="{AA7F81DA-EE00-439E-9096-2A7C2B6633C8}"/>
              </a:ext>
            </a:extLst>
          </p:cNvPr>
          <p:cNvSpPr/>
          <p:nvPr/>
        </p:nvSpPr>
        <p:spPr>
          <a:xfrm>
            <a:off x="1306143" y="1773573"/>
            <a:ext cx="9579712" cy="4154984"/>
          </a:xfrm>
          <a:prstGeom prst="rect">
            <a:avLst/>
          </a:prstGeom>
        </p:spPr>
        <p:txBody>
          <a:bodyPr wrap="square">
            <a:spAutoFit/>
          </a:bodyPr>
          <a:lstStyle/>
          <a:p>
            <a:pPr algn="ctr"/>
            <a:r>
              <a:rPr lang="es-EC" sz="3200" dirty="0">
                <a:ln w="0"/>
                <a:solidFill>
                  <a:schemeClr val="accent1"/>
                </a:solidFill>
                <a:effectLst>
                  <a:outerShdw blurRad="50800" dist="38100" dir="2700000" algn="tl" rotWithShape="0">
                    <a:prstClr val="black">
                      <a:alpha val="40000"/>
                    </a:prstClr>
                  </a:outerShdw>
                </a:effectLst>
              </a:rPr>
              <a:t>PROYECTO</a:t>
            </a:r>
          </a:p>
          <a:p>
            <a:pPr algn="ctr"/>
            <a:r>
              <a:rPr lang="es-EC" sz="3200" dirty="0">
                <a:ln w="0"/>
                <a:solidFill>
                  <a:schemeClr val="accent1"/>
                </a:solidFill>
                <a:effectLst>
                  <a:outerShdw blurRad="50800" dist="38100" dir="2700000" algn="tl" rotWithShape="0">
                    <a:prstClr val="black">
                      <a:alpha val="40000"/>
                    </a:prstClr>
                  </a:outerShdw>
                </a:effectLst>
              </a:rPr>
              <a:t>CORREDOR LABRADOR – CARAPUNGO</a:t>
            </a:r>
          </a:p>
          <a:p>
            <a:pPr algn="ctr"/>
            <a:endParaRPr lang="es-EC" sz="3200" dirty="0">
              <a:ln w="0"/>
              <a:solidFill>
                <a:schemeClr val="accent1"/>
              </a:solidFill>
              <a:effectLst>
                <a:outerShdw blurRad="50800" dist="38100" dir="2700000" algn="tl" rotWithShape="0">
                  <a:prstClr val="black">
                    <a:alpha val="40000"/>
                  </a:prstClr>
                </a:outerShdw>
              </a:effectLst>
            </a:endParaRPr>
          </a:p>
          <a:p>
            <a:pPr algn="ctr"/>
            <a:r>
              <a:rPr lang="es-EC" sz="3200" dirty="0">
                <a:ln w="0"/>
                <a:solidFill>
                  <a:schemeClr val="accent1"/>
                </a:solidFill>
                <a:effectLst>
                  <a:outerShdw blurRad="50800" dist="38100" dir="2700000" algn="tl" rotWithShape="0">
                    <a:prstClr val="black">
                      <a:alpha val="40000"/>
                    </a:prstClr>
                  </a:outerShdw>
                </a:effectLst>
              </a:rPr>
              <a:t>Ramal Comité del Pueblo La Bota</a:t>
            </a:r>
          </a:p>
          <a:p>
            <a:pPr algn="ctr"/>
            <a:endParaRPr lang="es-EC" sz="3200" dirty="0">
              <a:ln w="0"/>
              <a:solidFill>
                <a:schemeClr val="accent1"/>
              </a:solidFill>
              <a:effectLst>
                <a:outerShdw blurRad="50800" dist="38100" dir="2700000" algn="tl" rotWithShape="0">
                  <a:prstClr val="black">
                    <a:alpha val="40000"/>
                  </a:prstClr>
                </a:outerShdw>
              </a:effectLst>
            </a:endParaRPr>
          </a:p>
          <a:p>
            <a:pPr algn="ctr"/>
            <a:endParaRPr lang="es-EC" sz="3200" dirty="0">
              <a:ln w="0"/>
              <a:solidFill>
                <a:schemeClr val="accent1"/>
              </a:solidFill>
              <a:effectLst>
                <a:outerShdw blurRad="50800" dist="38100" dir="2700000" algn="tl" rotWithShape="0">
                  <a:prstClr val="black">
                    <a:alpha val="40000"/>
                  </a:prstClr>
                </a:outerShdw>
              </a:effectLst>
            </a:endParaRPr>
          </a:p>
          <a:p>
            <a:pPr algn="ctr"/>
            <a:r>
              <a:rPr lang="es-EC" sz="3200" dirty="0">
                <a:ln w="0"/>
                <a:solidFill>
                  <a:schemeClr val="accent1"/>
                </a:solidFill>
                <a:effectLst>
                  <a:outerShdw blurRad="50800" dist="38100" dir="2700000" algn="tl" rotWithShape="0">
                    <a:prstClr val="black">
                      <a:alpha val="40000"/>
                    </a:prstClr>
                  </a:outerShdw>
                </a:effectLst>
              </a:rPr>
              <a:t>mayo-2021</a:t>
            </a:r>
            <a:br>
              <a:rPr lang="es-EC" sz="3600" dirty="0">
                <a:ln w="0"/>
                <a:solidFill>
                  <a:schemeClr val="accent1"/>
                </a:solidFill>
                <a:effectLst>
                  <a:outerShdw blurRad="50800" dist="38100" dir="2700000" algn="tl" rotWithShape="0">
                    <a:prstClr val="black">
                      <a:alpha val="40000"/>
                    </a:prstClr>
                  </a:outerShdw>
                </a:effectLst>
              </a:rPr>
            </a:br>
            <a:endParaRPr lang="es-EC" sz="3600" dirty="0"/>
          </a:p>
        </p:txBody>
      </p:sp>
    </p:spTree>
    <p:extLst>
      <p:ext uri="{BB962C8B-B14F-4D97-AF65-F5344CB8AC3E}">
        <p14:creationId xmlns:p14="http://schemas.microsoft.com/office/powerpoint/2010/main" val="11409543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38E09921-1E86-2F47-9895-53DB3AA143B4}"/>
              </a:ext>
            </a:extLst>
          </p:cNvPr>
          <p:cNvSpPr txBox="1"/>
          <p:nvPr/>
        </p:nvSpPr>
        <p:spPr>
          <a:xfrm>
            <a:off x="9815895" y="552291"/>
            <a:ext cx="1927118" cy="1076667"/>
          </a:xfrm>
          <a:prstGeom prst="rect">
            <a:avLst/>
          </a:prstGeom>
          <a:solidFill>
            <a:schemeClr val="bg1"/>
          </a:solid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lvl="0" algn="ctr" defTabSz="1555750" rtl="0">
              <a:lnSpc>
                <a:spcPct val="90000"/>
              </a:lnSpc>
              <a:spcBef>
                <a:spcPct val="0"/>
              </a:spcBef>
              <a:spcAft>
                <a:spcPct val="35000"/>
              </a:spcAft>
            </a:pPr>
            <a:endParaRPr lang="es-MX" sz="2000" b="1" kern="1200" dirty="0"/>
          </a:p>
        </p:txBody>
      </p:sp>
      <p:sp>
        <p:nvSpPr>
          <p:cNvPr id="6" name="CuadroTexto 5">
            <a:extLst>
              <a:ext uri="{FF2B5EF4-FFF2-40B4-BE49-F238E27FC236}">
                <a16:creationId xmlns:a16="http://schemas.microsoft.com/office/drawing/2014/main" id="{4D0F10A1-8B41-C34E-87F2-63717889F57E}"/>
              </a:ext>
            </a:extLst>
          </p:cNvPr>
          <p:cNvSpPr txBox="1"/>
          <p:nvPr/>
        </p:nvSpPr>
        <p:spPr>
          <a:xfrm>
            <a:off x="2664838" y="510453"/>
            <a:ext cx="6862324" cy="39064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pPr algn="ctr"/>
            <a:r>
              <a:rPr lang="es-ES" sz="1600" b="1" dirty="0">
                <a:solidFill>
                  <a:schemeClr val="tx1"/>
                </a:solidFill>
              </a:rPr>
              <a:t>Grupos de rutas definidas para el proceso de asignación a operadores</a:t>
            </a:r>
            <a:endParaRPr lang="es-EC" sz="1600" b="1" dirty="0">
              <a:solidFill>
                <a:schemeClr val="tx1"/>
              </a:solidFill>
            </a:endParaRPr>
          </a:p>
        </p:txBody>
      </p:sp>
      <p:grpSp>
        <p:nvGrpSpPr>
          <p:cNvPr id="8" name="Grupo 7">
            <a:extLst>
              <a:ext uri="{FF2B5EF4-FFF2-40B4-BE49-F238E27FC236}">
                <a16:creationId xmlns:a16="http://schemas.microsoft.com/office/drawing/2014/main" id="{CE46DA1D-BB4B-4384-87EA-6777AE0C652B}"/>
              </a:ext>
            </a:extLst>
          </p:cNvPr>
          <p:cNvGrpSpPr/>
          <p:nvPr/>
        </p:nvGrpSpPr>
        <p:grpSpPr>
          <a:xfrm>
            <a:off x="292534" y="891689"/>
            <a:ext cx="5891339" cy="5804667"/>
            <a:chOff x="292534" y="891689"/>
            <a:chExt cx="5891339" cy="5804667"/>
          </a:xfrm>
        </p:grpSpPr>
        <p:pic>
          <p:nvPicPr>
            <p:cNvPr id="9" name="Imagen 8" descr="Tabla&#10;&#10;Descripción generada automáticamente">
              <a:extLst>
                <a:ext uri="{FF2B5EF4-FFF2-40B4-BE49-F238E27FC236}">
                  <a16:creationId xmlns:a16="http://schemas.microsoft.com/office/drawing/2014/main" id="{71E4D737-EF45-4715-B05F-6DA6D6A7761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900" t="503" r="900" b="1074"/>
            <a:stretch/>
          </p:blipFill>
          <p:spPr>
            <a:xfrm>
              <a:off x="292534" y="891689"/>
              <a:ext cx="5877308" cy="3044009"/>
            </a:xfrm>
            <a:prstGeom prst="rect">
              <a:avLst/>
            </a:prstGeom>
          </p:spPr>
        </p:pic>
        <p:pic>
          <p:nvPicPr>
            <p:cNvPr id="10" name="Imagen 9" descr="Tabla&#10;&#10;Descripción generada automáticamente">
              <a:extLst>
                <a:ext uri="{FF2B5EF4-FFF2-40B4-BE49-F238E27FC236}">
                  <a16:creationId xmlns:a16="http://schemas.microsoft.com/office/drawing/2014/main" id="{66DE0F98-9983-45CA-8AC9-7F57526080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49" t="9286"/>
            <a:stretch/>
          </p:blipFill>
          <p:spPr>
            <a:xfrm>
              <a:off x="306565" y="3901439"/>
              <a:ext cx="5877308" cy="2794917"/>
            </a:xfrm>
            <a:prstGeom prst="rect">
              <a:avLst/>
            </a:prstGeom>
          </p:spPr>
        </p:pic>
      </p:grpSp>
      <p:grpSp>
        <p:nvGrpSpPr>
          <p:cNvPr id="11" name="Grupo 10">
            <a:extLst>
              <a:ext uri="{FF2B5EF4-FFF2-40B4-BE49-F238E27FC236}">
                <a16:creationId xmlns:a16="http://schemas.microsoft.com/office/drawing/2014/main" id="{87C4D28E-044F-4FCD-B342-84D86EE34F81}"/>
              </a:ext>
            </a:extLst>
          </p:cNvPr>
          <p:cNvGrpSpPr/>
          <p:nvPr/>
        </p:nvGrpSpPr>
        <p:grpSpPr>
          <a:xfrm>
            <a:off x="6370321" y="942938"/>
            <a:ext cx="5708469" cy="4804434"/>
            <a:chOff x="6370321" y="942938"/>
            <a:chExt cx="5708469" cy="4804434"/>
          </a:xfrm>
        </p:grpSpPr>
        <p:pic>
          <p:nvPicPr>
            <p:cNvPr id="12" name="Imagen 11" descr="Tabla&#10;&#10;Descripción generada automáticamente">
              <a:extLst>
                <a:ext uri="{FF2B5EF4-FFF2-40B4-BE49-F238E27FC236}">
                  <a16:creationId xmlns:a16="http://schemas.microsoft.com/office/drawing/2014/main" id="{E05FC1BE-6031-4D65-88BF-14DDC08EDA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24" t="2532" r="1049"/>
            <a:stretch/>
          </p:blipFill>
          <p:spPr>
            <a:xfrm>
              <a:off x="6383383" y="942938"/>
              <a:ext cx="5686698" cy="3397567"/>
            </a:xfrm>
            <a:prstGeom prst="rect">
              <a:avLst/>
            </a:prstGeom>
          </p:spPr>
        </p:pic>
        <p:pic>
          <p:nvPicPr>
            <p:cNvPr id="14" name="Imagen 13" descr="Tabla&#10;&#10;Descripción generada automáticamente">
              <a:extLst>
                <a:ext uri="{FF2B5EF4-FFF2-40B4-BE49-F238E27FC236}">
                  <a16:creationId xmlns:a16="http://schemas.microsoft.com/office/drawing/2014/main" id="{A6292DB9-FA6A-49AD-850E-102F7F8D1FB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433" t="17927" r="1084" b="5512"/>
            <a:stretch/>
          </p:blipFill>
          <p:spPr>
            <a:xfrm>
              <a:off x="6370321" y="4262124"/>
              <a:ext cx="5708469" cy="1485248"/>
            </a:xfrm>
            <a:prstGeom prst="rect">
              <a:avLst/>
            </a:prstGeom>
          </p:spPr>
        </p:pic>
      </p:grpSp>
      <p:sp>
        <p:nvSpPr>
          <p:cNvPr id="13" name="Título 1">
            <a:extLst>
              <a:ext uri="{FF2B5EF4-FFF2-40B4-BE49-F238E27FC236}">
                <a16:creationId xmlns:a16="http://schemas.microsoft.com/office/drawing/2014/main" id="{1E429497-E4E5-C647-8064-3349607BA582}"/>
              </a:ext>
            </a:extLst>
          </p:cNvPr>
          <p:cNvSpPr txBox="1">
            <a:spLocks/>
          </p:cNvSpPr>
          <p:nvPr/>
        </p:nvSpPr>
        <p:spPr>
          <a:xfrm>
            <a:off x="179528" y="87680"/>
            <a:ext cx="4697679" cy="390647"/>
          </a:xfrm>
          <a:prstGeom prst="rect">
            <a:avLst/>
          </a:prstGeom>
          <a:solidFill>
            <a:schemeClr val="accent1">
              <a:lumMod val="75000"/>
            </a:schemeClr>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rPr>
              <a:t>PLAN DE REESTRUCTURACIÓN DE RUTAS DE TP - DMQ</a:t>
            </a:r>
            <a:endParaRPr lang="es-ES"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endParaRPr>
          </a:p>
        </p:txBody>
      </p:sp>
      <p:sp>
        <p:nvSpPr>
          <p:cNvPr id="2" name="Rectángulo 1">
            <a:extLst>
              <a:ext uri="{FF2B5EF4-FFF2-40B4-BE49-F238E27FC236}">
                <a16:creationId xmlns:a16="http://schemas.microsoft.com/office/drawing/2014/main" id="{7146C6AD-9BE5-469C-8B40-877FF81711E3}"/>
              </a:ext>
            </a:extLst>
          </p:cNvPr>
          <p:cNvSpPr/>
          <p:nvPr/>
        </p:nvSpPr>
        <p:spPr>
          <a:xfrm>
            <a:off x="292534" y="2498651"/>
            <a:ext cx="5891339" cy="14370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65311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ED48E56-38FC-43E2-99B1-6110DB37DF5D}"/>
              </a:ext>
            </a:extLst>
          </p:cNvPr>
          <p:cNvSpPr txBox="1"/>
          <p:nvPr/>
        </p:nvSpPr>
        <p:spPr>
          <a:xfrm>
            <a:off x="638092" y="115453"/>
            <a:ext cx="11129838" cy="923330"/>
          </a:xfrm>
          <a:prstGeom prst="rect">
            <a:avLst/>
          </a:prstGeom>
          <a:noFill/>
        </p:spPr>
        <p:txBody>
          <a:bodyPr wrap="square">
            <a:spAutoFit/>
          </a:bodyPr>
          <a:lstStyle/>
          <a:p>
            <a:r>
              <a:rPr lang="es-ES" b="1" i="1" dirty="0">
                <a:solidFill>
                  <a:schemeClr val="accent1"/>
                </a:solidFill>
              </a:rPr>
              <a:t>La Disposición Transitoria Segunda, determina que la Secretaría de Movilidad, dentro del término de 10 días, contados a partir de la sanción de la ordenanza, publicará en su página web todos los contratos de operación vigentes. </a:t>
            </a:r>
            <a:endParaRPr lang="es-EC" b="1" i="1" dirty="0">
              <a:solidFill>
                <a:schemeClr val="accent1"/>
              </a:solidFill>
            </a:endParaRPr>
          </a:p>
        </p:txBody>
      </p:sp>
      <p:sp>
        <p:nvSpPr>
          <p:cNvPr id="9" name="CuadroTexto 8">
            <a:extLst>
              <a:ext uri="{FF2B5EF4-FFF2-40B4-BE49-F238E27FC236}">
                <a16:creationId xmlns:a16="http://schemas.microsoft.com/office/drawing/2014/main" id="{82B6C1A4-27AE-4CB8-B970-95B638946587}"/>
              </a:ext>
            </a:extLst>
          </p:cNvPr>
          <p:cNvSpPr txBox="1"/>
          <p:nvPr/>
        </p:nvSpPr>
        <p:spPr>
          <a:xfrm>
            <a:off x="531081" y="985590"/>
            <a:ext cx="11129838" cy="923330"/>
          </a:xfrm>
          <a:prstGeom prst="rect">
            <a:avLst/>
          </a:prstGeom>
          <a:noFill/>
        </p:spPr>
        <p:txBody>
          <a:bodyPr wrap="square">
            <a:spAutoFit/>
          </a:bodyPr>
          <a:lstStyle/>
          <a:p>
            <a:pPr algn="just"/>
            <a:r>
              <a:rPr lang="es-ES" dirty="0"/>
              <a:t>Con Informe Técnico de la Dirección de Desarrollo Tecnológico de la Movilidad número IT-DDTM-71/2020 con fecha 8 de diciembre del 2020, se realiza la publicación de los contratos de operación en la página de la Secretaría de Movilidad. </a:t>
            </a:r>
            <a:endParaRPr lang="es-EC" dirty="0"/>
          </a:p>
        </p:txBody>
      </p:sp>
      <p:pic>
        <p:nvPicPr>
          <p:cNvPr id="11" name="Imagen 10">
            <a:extLst>
              <a:ext uri="{FF2B5EF4-FFF2-40B4-BE49-F238E27FC236}">
                <a16:creationId xmlns:a16="http://schemas.microsoft.com/office/drawing/2014/main" id="{050C8C8B-864C-4526-BDC5-8355C80CE4EE}"/>
              </a:ext>
            </a:extLst>
          </p:cNvPr>
          <p:cNvPicPr>
            <a:picLocks noChangeAspect="1"/>
          </p:cNvPicPr>
          <p:nvPr/>
        </p:nvPicPr>
        <p:blipFill>
          <a:blip r:embed="rId2"/>
          <a:stretch>
            <a:fillRect/>
          </a:stretch>
        </p:blipFill>
        <p:spPr>
          <a:xfrm>
            <a:off x="854743" y="1934272"/>
            <a:ext cx="3097056" cy="4390990"/>
          </a:xfrm>
          <a:prstGeom prst="rect">
            <a:avLst/>
          </a:prstGeom>
        </p:spPr>
      </p:pic>
      <p:pic>
        <p:nvPicPr>
          <p:cNvPr id="13" name="Imagen 12">
            <a:extLst>
              <a:ext uri="{FF2B5EF4-FFF2-40B4-BE49-F238E27FC236}">
                <a16:creationId xmlns:a16="http://schemas.microsoft.com/office/drawing/2014/main" id="{544A0190-BBB6-4E07-83B4-1D81A3B86C53}"/>
              </a:ext>
            </a:extLst>
          </p:cNvPr>
          <p:cNvPicPr>
            <a:picLocks noChangeAspect="1"/>
          </p:cNvPicPr>
          <p:nvPr/>
        </p:nvPicPr>
        <p:blipFill>
          <a:blip r:embed="rId3"/>
          <a:stretch>
            <a:fillRect/>
          </a:stretch>
        </p:blipFill>
        <p:spPr>
          <a:xfrm>
            <a:off x="3951798" y="1934272"/>
            <a:ext cx="2833399" cy="4299551"/>
          </a:xfrm>
          <a:prstGeom prst="rect">
            <a:avLst/>
          </a:prstGeom>
        </p:spPr>
      </p:pic>
      <p:pic>
        <p:nvPicPr>
          <p:cNvPr id="15" name="Imagen 14">
            <a:extLst>
              <a:ext uri="{FF2B5EF4-FFF2-40B4-BE49-F238E27FC236}">
                <a16:creationId xmlns:a16="http://schemas.microsoft.com/office/drawing/2014/main" id="{868EE82C-538E-4F1F-BC96-77D5C00099A6}"/>
              </a:ext>
            </a:extLst>
          </p:cNvPr>
          <p:cNvPicPr>
            <a:picLocks noChangeAspect="1"/>
          </p:cNvPicPr>
          <p:nvPr/>
        </p:nvPicPr>
        <p:blipFill>
          <a:blip r:embed="rId4"/>
          <a:stretch>
            <a:fillRect/>
          </a:stretch>
        </p:blipFill>
        <p:spPr>
          <a:xfrm>
            <a:off x="6852160" y="1883567"/>
            <a:ext cx="3937829" cy="4299551"/>
          </a:xfrm>
          <a:prstGeom prst="rect">
            <a:avLst/>
          </a:prstGeom>
        </p:spPr>
      </p:pic>
      <p:sp>
        <p:nvSpPr>
          <p:cNvPr id="16" name="CuadroTexto 15">
            <a:extLst>
              <a:ext uri="{FF2B5EF4-FFF2-40B4-BE49-F238E27FC236}">
                <a16:creationId xmlns:a16="http://schemas.microsoft.com/office/drawing/2014/main" id="{D16ED5C7-13C6-42E2-97EA-897FF9F6056D}"/>
              </a:ext>
            </a:extLst>
          </p:cNvPr>
          <p:cNvSpPr txBox="1"/>
          <p:nvPr/>
        </p:nvSpPr>
        <p:spPr>
          <a:xfrm>
            <a:off x="10037859" y="6233823"/>
            <a:ext cx="1939148" cy="369332"/>
          </a:xfrm>
          <a:prstGeom prst="rect">
            <a:avLst/>
          </a:prstGeom>
          <a:noFill/>
        </p:spPr>
        <p:txBody>
          <a:bodyPr wrap="square">
            <a:spAutoFit/>
          </a:bodyPr>
          <a:lstStyle/>
          <a:p>
            <a:pPr algn="just"/>
            <a:r>
              <a:rPr lang="es-ES" dirty="0"/>
              <a:t>……………………………</a:t>
            </a:r>
            <a:endParaRPr lang="es-EC" dirty="0"/>
          </a:p>
        </p:txBody>
      </p:sp>
    </p:spTree>
    <p:extLst>
      <p:ext uri="{BB962C8B-B14F-4D97-AF65-F5344CB8AC3E}">
        <p14:creationId xmlns:p14="http://schemas.microsoft.com/office/powerpoint/2010/main" val="16309693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D0F10A1-8B41-C34E-87F2-63717889F57E}"/>
              </a:ext>
            </a:extLst>
          </p:cNvPr>
          <p:cNvSpPr txBox="1"/>
          <p:nvPr/>
        </p:nvSpPr>
        <p:spPr>
          <a:xfrm>
            <a:off x="2291517" y="984507"/>
            <a:ext cx="7858205" cy="39064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33350" tIns="133350" rIns="133350" bIns="133350" numCol="1" spcCol="1270" anchor="ctr" anchorCtr="0">
            <a:noAutofit/>
          </a:bodyPr>
          <a:lstStyle/>
          <a:p>
            <a:r>
              <a:rPr lang="es-ES" b="1" dirty="0">
                <a:solidFill>
                  <a:schemeClr val="tx1"/>
                </a:solidFill>
              </a:rPr>
              <a:t>Grupos de rutas definidas para el proceso de asignación a operadores</a:t>
            </a:r>
            <a:endParaRPr lang="es-EC" b="1" dirty="0">
              <a:solidFill>
                <a:schemeClr val="tx1"/>
              </a:solidFill>
            </a:endParaRPr>
          </a:p>
        </p:txBody>
      </p:sp>
      <p:sp>
        <p:nvSpPr>
          <p:cNvPr id="7" name="Título 1">
            <a:extLst>
              <a:ext uri="{FF2B5EF4-FFF2-40B4-BE49-F238E27FC236}">
                <a16:creationId xmlns:a16="http://schemas.microsoft.com/office/drawing/2014/main" id="{D168D376-CF6D-3846-9436-B25C247301AD}"/>
              </a:ext>
            </a:extLst>
          </p:cNvPr>
          <p:cNvSpPr txBox="1">
            <a:spLocks/>
          </p:cNvSpPr>
          <p:nvPr/>
        </p:nvSpPr>
        <p:spPr>
          <a:xfrm>
            <a:off x="353810" y="161644"/>
            <a:ext cx="4697679" cy="390647"/>
          </a:xfrm>
          <a:prstGeom prst="rect">
            <a:avLst/>
          </a:prstGeom>
          <a:solidFill>
            <a:schemeClr val="accent1"/>
          </a:solidFill>
        </p:spPr>
        <p:txBody>
          <a:bodyPr vert="horz" lIns="91440" tIns="45720" rIns="91440" bIns="45720" rtlCol="0" anchor="ctr" anchorCtr="0">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t>PLAN DE REESTRUCTURACIÓN DE RUTAS DE TP - DMQ</a:t>
            </a:r>
            <a:endParaRPr lang="es-ES" sz="1800" b="1" dirty="0"/>
          </a:p>
        </p:txBody>
      </p:sp>
      <p:sp>
        <p:nvSpPr>
          <p:cNvPr id="2" name="Rectángulo 1">
            <a:extLst>
              <a:ext uri="{FF2B5EF4-FFF2-40B4-BE49-F238E27FC236}">
                <a16:creationId xmlns:a16="http://schemas.microsoft.com/office/drawing/2014/main" id="{5C7D8F68-6861-014A-9AF4-C0ACC291DA7D}"/>
              </a:ext>
            </a:extLst>
          </p:cNvPr>
          <p:cNvSpPr/>
          <p:nvPr/>
        </p:nvSpPr>
        <p:spPr>
          <a:xfrm>
            <a:off x="2198543" y="1733259"/>
            <a:ext cx="3156634" cy="338554"/>
          </a:xfrm>
          <a:prstGeom prst="rect">
            <a:avLst/>
          </a:prstGeom>
        </p:spPr>
        <p:txBody>
          <a:bodyPr wrap="none">
            <a:spAutoFit/>
          </a:bodyPr>
          <a:lstStyle/>
          <a:p>
            <a:pPr algn="ctr">
              <a:spcAft>
                <a:spcPts val="800"/>
              </a:spcAft>
            </a:pPr>
            <a:r>
              <a:rPr lang="es-ES" sz="1600" dirty="0">
                <a:solidFill>
                  <a:srgbClr val="000000"/>
                </a:solidFill>
                <a:latin typeface="Arial Narrow" panose="020B0604020202020204" pitchFamily="34" charset="0"/>
                <a:ea typeface="Times New Roman" panose="02020603050405020304" pitchFamily="18" charset="0"/>
                <a:cs typeface="Times New Roman" panose="02020603050405020304" pitchFamily="18" charset="0"/>
              </a:rPr>
              <a:t>3. Grupo de Rutas Calderón Carapungo</a:t>
            </a:r>
            <a:endParaRPr lang="es-EC" sz="20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id="{75C9EC8E-08DF-5E41-BE9F-B6E1069CEA46}"/>
              </a:ext>
            </a:extLst>
          </p:cNvPr>
          <p:cNvSpPr/>
          <p:nvPr/>
        </p:nvSpPr>
        <p:spPr>
          <a:xfrm>
            <a:off x="7690394" y="1712930"/>
            <a:ext cx="2645276" cy="338554"/>
          </a:xfrm>
          <a:prstGeom prst="rect">
            <a:avLst/>
          </a:prstGeom>
        </p:spPr>
        <p:txBody>
          <a:bodyPr wrap="none">
            <a:spAutoFit/>
          </a:bodyPr>
          <a:lstStyle/>
          <a:p>
            <a:r>
              <a:rPr lang="es-ES" sz="1600" dirty="0">
                <a:solidFill>
                  <a:srgbClr val="000000"/>
                </a:solidFill>
                <a:latin typeface="Arial Narrow" panose="020B0604020202020204" pitchFamily="34" charset="0"/>
                <a:ea typeface="Times New Roman" panose="02020603050405020304" pitchFamily="18" charset="0"/>
                <a:cs typeface="Times New Roman" panose="02020603050405020304" pitchFamily="18" charset="0"/>
              </a:rPr>
              <a:t>4. Grupo de Rutas Central Norte</a:t>
            </a:r>
            <a:r>
              <a:rPr lang="es-EC" sz="1600" dirty="0"/>
              <a:t> </a:t>
            </a:r>
          </a:p>
        </p:txBody>
      </p:sp>
      <p:pic>
        <p:nvPicPr>
          <p:cNvPr id="12" name="Imagen 11">
            <a:extLst>
              <a:ext uri="{FF2B5EF4-FFF2-40B4-BE49-F238E27FC236}">
                <a16:creationId xmlns:a16="http://schemas.microsoft.com/office/drawing/2014/main" id="{94464A68-736C-A74A-9297-512296F24803}"/>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089" y="2007144"/>
            <a:ext cx="6029911" cy="4260091"/>
          </a:xfrm>
          <a:prstGeom prst="rect">
            <a:avLst/>
          </a:prstGeom>
          <a:noFill/>
          <a:ln w="9525">
            <a:noFill/>
            <a:miter lim="800000"/>
            <a:headEnd/>
            <a:tailEnd/>
          </a:ln>
        </p:spPr>
      </p:pic>
      <p:pic>
        <p:nvPicPr>
          <p:cNvPr id="13" name="Imagen 12">
            <a:extLst>
              <a:ext uri="{FF2B5EF4-FFF2-40B4-BE49-F238E27FC236}">
                <a16:creationId xmlns:a16="http://schemas.microsoft.com/office/drawing/2014/main" id="{BD15CFD1-FB0B-4A4E-B96A-C4E631C241FD}"/>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0090" y="2007145"/>
            <a:ext cx="6029911" cy="4263086"/>
          </a:xfrm>
          <a:prstGeom prst="rect">
            <a:avLst/>
          </a:prstGeom>
          <a:noFill/>
          <a:ln w="9525">
            <a:noFill/>
            <a:miter lim="800000"/>
            <a:headEnd/>
            <a:tailEnd/>
          </a:ln>
        </p:spPr>
      </p:pic>
      <p:pic>
        <p:nvPicPr>
          <p:cNvPr id="8" name="Imagen 7">
            <a:extLst>
              <a:ext uri="{FF2B5EF4-FFF2-40B4-BE49-F238E27FC236}">
                <a16:creationId xmlns:a16="http://schemas.microsoft.com/office/drawing/2014/main" id="{1779D797-FA80-4C8F-99F1-0FC201DC9FE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1250038" y="6331615"/>
            <a:ext cx="690663" cy="457253"/>
          </a:xfrm>
          <a:prstGeom prst="rect">
            <a:avLst/>
          </a:prstGeom>
        </p:spPr>
      </p:pic>
    </p:spTree>
    <p:extLst>
      <p:ext uri="{BB962C8B-B14F-4D97-AF65-F5344CB8AC3E}">
        <p14:creationId xmlns:p14="http://schemas.microsoft.com/office/powerpoint/2010/main" val="2373474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B78CAA8-F8BD-0143-B274-15038229DDAD}"/>
              </a:ext>
            </a:extLst>
          </p:cNvPr>
          <p:cNvSpPr txBox="1">
            <a:spLocks/>
          </p:cNvSpPr>
          <p:nvPr/>
        </p:nvSpPr>
        <p:spPr>
          <a:xfrm>
            <a:off x="397738" y="212371"/>
            <a:ext cx="3820972" cy="390647"/>
          </a:xfrm>
          <a:prstGeom prst="rect">
            <a:avLst/>
          </a:prstGeom>
          <a:solidFill>
            <a:schemeClr val="accent1"/>
          </a:solid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rPr>
              <a:t>Corredor Labrador - Carapungo</a:t>
            </a:r>
            <a:endParaRPr lang="es-ES"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endParaRPr>
          </a:p>
        </p:txBody>
      </p:sp>
      <p:sp>
        <p:nvSpPr>
          <p:cNvPr id="3" name="CuadroTexto 2">
            <a:extLst>
              <a:ext uri="{FF2B5EF4-FFF2-40B4-BE49-F238E27FC236}">
                <a16:creationId xmlns:a16="http://schemas.microsoft.com/office/drawing/2014/main" id="{201A401B-7A7B-C04A-AB2A-CAA3CAAECF00}"/>
              </a:ext>
            </a:extLst>
          </p:cNvPr>
          <p:cNvSpPr txBox="1"/>
          <p:nvPr/>
        </p:nvSpPr>
        <p:spPr>
          <a:xfrm>
            <a:off x="921356" y="1425925"/>
            <a:ext cx="3214226" cy="369332"/>
          </a:xfrm>
          <a:prstGeom prst="rect">
            <a:avLst/>
          </a:prstGeom>
          <a:noFill/>
        </p:spPr>
        <p:txBody>
          <a:bodyPr wrap="square" rtlCol="0">
            <a:spAutoFit/>
          </a:bodyPr>
          <a:lstStyle/>
          <a:p>
            <a:r>
              <a:rPr lang="es-EC" b="1" dirty="0"/>
              <a:t>Caracterísitcas generales</a:t>
            </a:r>
          </a:p>
        </p:txBody>
      </p:sp>
      <p:sp>
        <p:nvSpPr>
          <p:cNvPr id="5" name="Rectángulo 4">
            <a:extLst>
              <a:ext uri="{FF2B5EF4-FFF2-40B4-BE49-F238E27FC236}">
                <a16:creationId xmlns:a16="http://schemas.microsoft.com/office/drawing/2014/main" id="{EF57D743-9179-4941-895A-BEA389D84181}"/>
              </a:ext>
            </a:extLst>
          </p:cNvPr>
          <p:cNvSpPr/>
          <p:nvPr/>
        </p:nvSpPr>
        <p:spPr>
          <a:xfrm>
            <a:off x="921356" y="2089657"/>
            <a:ext cx="10009880" cy="3900298"/>
          </a:xfrm>
          <a:prstGeom prst="rect">
            <a:avLst/>
          </a:prstGeom>
          <a:noFill/>
        </p:spPr>
        <p:txBody>
          <a:bodyPr wrap="square" rtlCol="0">
            <a:spAutoFit/>
          </a:bodyPr>
          <a:lstStyle/>
          <a:p>
            <a:pPr marL="285750" indent="-285750" algn="just">
              <a:lnSpc>
                <a:spcPct val="115000"/>
              </a:lnSpc>
              <a:spcAft>
                <a:spcPts val="1000"/>
              </a:spcAft>
              <a:buFont typeface="Arial" panose="020B0604020202020204" pitchFamily="34" charset="0"/>
              <a:buChar char="•"/>
            </a:pPr>
            <a:r>
              <a:rPr lang="es-EC" u="sng" dirty="0"/>
              <a:t>Objetivo</a:t>
            </a:r>
            <a:r>
              <a:rPr lang="es-EC" dirty="0"/>
              <a:t>: Mejorar la calidad del servicio de TP - sector norte de Quito y sector de Calderón/Carapungo con la implementación de un corredor tipo BRT como parte del Sistema Integrado de Transporte Público del DMQ. </a:t>
            </a:r>
          </a:p>
          <a:p>
            <a:pPr marL="285750" indent="-285750" algn="just">
              <a:lnSpc>
                <a:spcPct val="115000"/>
              </a:lnSpc>
              <a:spcAft>
                <a:spcPts val="1000"/>
              </a:spcAft>
              <a:buFont typeface="Arial" panose="020B0604020202020204" pitchFamily="34" charset="0"/>
              <a:buChar char="•"/>
            </a:pPr>
            <a:r>
              <a:rPr lang="es-EC" dirty="0"/>
              <a:t>Incluye una troncal para buses biarticulados, líneas de buses alimentadores para el sector de Carapungo, Calderón y Pomasqui-Mitad del Mundo, </a:t>
            </a:r>
          </a:p>
          <a:p>
            <a:pPr marL="285750" indent="-285750" algn="just">
              <a:lnSpc>
                <a:spcPct val="115000"/>
              </a:lnSpc>
              <a:spcAft>
                <a:spcPts val="1000"/>
              </a:spcAft>
              <a:buFont typeface="Arial" panose="020B0604020202020204" pitchFamily="34" charset="0"/>
              <a:buChar char="•"/>
            </a:pPr>
            <a:r>
              <a:rPr lang="es-EC" dirty="0"/>
              <a:t>Atenderá inicialmente a 180.000 pasajeros-día, involucrando a una potencial población de 500.000 habitantes. </a:t>
            </a:r>
          </a:p>
          <a:p>
            <a:pPr marL="285750" indent="-285750" algn="just">
              <a:lnSpc>
                <a:spcPct val="115000"/>
              </a:lnSpc>
              <a:spcAft>
                <a:spcPts val="1000"/>
              </a:spcAft>
              <a:buFont typeface="Arial" panose="020B0604020202020204" pitchFamily="34" charset="0"/>
              <a:buChar char="•"/>
            </a:pPr>
            <a:r>
              <a:rPr lang="es-EC" dirty="0"/>
              <a:t>Se conectará con la Estación de la Primera Línea de Metro en la Estación El Labrador</a:t>
            </a:r>
          </a:p>
          <a:p>
            <a:pPr marL="285750" indent="-285750" algn="just">
              <a:lnSpc>
                <a:spcPct val="115000"/>
              </a:lnSpc>
              <a:spcAft>
                <a:spcPts val="1000"/>
              </a:spcAft>
              <a:buFont typeface="Arial" panose="020B0604020202020204" pitchFamily="34" charset="0"/>
              <a:buChar char="•"/>
            </a:pPr>
            <a:r>
              <a:rPr lang="es-EC" dirty="0"/>
              <a:t>Inicialmente se requerirán 43 buses biarticulados o 75 articualados para la troncal.</a:t>
            </a:r>
          </a:p>
          <a:p>
            <a:pPr marL="285750" indent="-285750" algn="just">
              <a:lnSpc>
                <a:spcPct val="115000"/>
              </a:lnSpc>
              <a:spcAft>
                <a:spcPts val="1000"/>
              </a:spcAft>
              <a:buFont typeface="Arial" panose="020B0604020202020204" pitchFamily="34" charset="0"/>
              <a:buChar char="•"/>
            </a:pPr>
            <a:r>
              <a:rPr lang="es-EC" dirty="0"/>
              <a:t>12 rutas alimentadoras (referencial).</a:t>
            </a:r>
          </a:p>
        </p:txBody>
      </p:sp>
      <p:sp>
        <p:nvSpPr>
          <p:cNvPr id="6" name="CuadroTexto 5">
            <a:extLst>
              <a:ext uri="{FF2B5EF4-FFF2-40B4-BE49-F238E27FC236}">
                <a16:creationId xmlns:a16="http://schemas.microsoft.com/office/drawing/2014/main" id="{F1F341D4-2339-344A-A0CC-81CCA9DCD782}"/>
              </a:ext>
            </a:extLst>
          </p:cNvPr>
          <p:cNvSpPr txBox="1"/>
          <p:nvPr/>
        </p:nvSpPr>
        <p:spPr>
          <a:xfrm>
            <a:off x="2450523" y="762193"/>
            <a:ext cx="6137563" cy="369332"/>
          </a:xfrm>
          <a:prstGeom prst="rect">
            <a:avLst/>
          </a:prstGeom>
          <a:noFill/>
        </p:spPr>
        <p:txBody>
          <a:bodyPr wrap="square" rtlCol="0">
            <a:spAutoFit/>
          </a:bodyPr>
          <a:lstStyle/>
          <a:p>
            <a:pPr algn="ctr"/>
            <a:r>
              <a:rPr lang="es-EC" b="1" u="sng" dirty="0"/>
              <a:t>CORREDOR LABRADOR - CARAPUNGO</a:t>
            </a:r>
          </a:p>
        </p:txBody>
      </p:sp>
    </p:spTree>
    <p:extLst>
      <p:ext uri="{BB962C8B-B14F-4D97-AF65-F5344CB8AC3E}">
        <p14:creationId xmlns:p14="http://schemas.microsoft.com/office/powerpoint/2010/main" val="40801265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B78CAA8-F8BD-0143-B274-15038229DDAD}"/>
              </a:ext>
            </a:extLst>
          </p:cNvPr>
          <p:cNvSpPr txBox="1">
            <a:spLocks/>
          </p:cNvSpPr>
          <p:nvPr/>
        </p:nvSpPr>
        <p:spPr>
          <a:xfrm>
            <a:off x="397738" y="212371"/>
            <a:ext cx="3820972" cy="390647"/>
          </a:xfrm>
          <a:prstGeom prst="rect">
            <a:avLst/>
          </a:prstGeom>
          <a:solidFill>
            <a:schemeClr val="accent1"/>
          </a:solid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rPr>
              <a:t>Corredor Labrador - Carapungo</a:t>
            </a:r>
            <a:endParaRPr lang="es-ES"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endParaRPr>
          </a:p>
        </p:txBody>
      </p:sp>
      <p:sp>
        <p:nvSpPr>
          <p:cNvPr id="3" name="CuadroTexto 2">
            <a:extLst>
              <a:ext uri="{FF2B5EF4-FFF2-40B4-BE49-F238E27FC236}">
                <a16:creationId xmlns:a16="http://schemas.microsoft.com/office/drawing/2014/main" id="{201A401B-7A7B-C04A-AB2A-CAA3CAAECF00}"/>
              </a:ext>
            </a:extLst>
          </p:cNvPr>
          <p:cNvSpPr txBox="1"/>
          <p:nvPr/>
        </p:nvSpPr>
        <p:spPr>
          <a:xfrm>
            <a:off x="921356" y="1257300"/>
            <a:ext cx="3214226" cy="369332"/>
          </a:xfrm>
          <a:prstGeom prst="rect">
            <a:avLst/>
          </a:prstGeom>
          <a:noFill/>
        </p:spPr>
        <p:txBody>
          <a:bodyPr wrap="square" rtlCol="0">
            <a:spAutoFit/>
          </a:bodyPr>
          <a:lstStyle/>
          <a:p>
            <a:r>
              <a:rPr lang="es-EC" b="1" dirty="0"/>
              <a:t>Caracterísitcas físcas generales</a:t>
            </a:r>
          </a:p>
        </p:txBody>
      </p:sp>
      <p:sp>
        <p:nvSpPr>
          <p:cNvPr id="5" name="Rectángulo 4">
            <a:extLst>
              <a:ext uri="{FF2B5EF4-FFF2-40B4-BE49-F238E27FC236}">
                <a16:creationId xmlns:a16="http://schemas.microsoft.com/office/drawing/2014/main" id="{EF57D743-9179-4941-895A-BEA389D84181}"/>
              </a:ext>
            </a:extLst>
          </p:cNvPr>
          <p:cNvSpPr/>
          <p:nvPr/>
        </p:nvSpPr>
        <p:spPr>
          <a:xfrm>
            <a:off x="921356" y="1626632"/>
            <a:ext cx="10009880" cy="4817986"/>
          </a:xfrm>
          <a:prstGeom prst="rect">
            <a:avLst/>
          </a:prstGeom>
          <a:noFill/>
        </p:spPr>
        <p:txBody>
          <a:bodyPr wrap="square" rtlCol="0">
            <a:spAutoFit/>
          </a:bodyPr>
          <a:lstStyle/>
          <a:p>
            <a:pPr marL="285750" indent="-285750" algn="just">
              <a:lnSpc>
                <a:spcPct val="115000"/>
              </a:lnSpc>
              <a:spcAft>
                <a:spcPts val="1000"/>
              </a:spcAft>
              <a:buFont typeface="Arial" panose="020B0604020202020204" pitchFamily="34" charset="0"/>
              <a:buChar char="•"/>
            </a:pPr>
            <a:r>
              <a:rPr lang="es-EC" sz="1900" dirty="0"/>
              <a:t>Incluye la construcción de:</a:t>
            </a:r>
          </a:p>
          <a:p>
            <a:pPr marL="742950" lvl="1" indent="-285750" algn="just">
              <a:lnSpc>
                <a:spcPct val="115000"/>
              </a:lnSpc>
              <a:spcAft>
                <a:spcPts val="1000"/>
              </a:spcAft>
              <a:buFont typeface="Tipo de letra del sistema regular"/>
              <a:buChar char="⁃"/>
            </a:pPr>
            <a:r>
              <a:rPr lang="es-EC" dirty="0"/>
              <a:t>La troncal del Corredor de Transporte Labrador Carapungo que atraviesa las avenidas: 10 de Agosto (754 m), Galo Plaza Lasso (7.026,2 m), Panamericana Norte (389,0 m), Viaducto Nuevo (1.700,9 m) (paralelo en gran parte a la Panamericana Norte). Total 9.871 m (9,87 km).</a:t>
            </a:r>
          </a:p>
          <a:p>
            <a:pPr marL="742950" lvl="1" indent="-285750" algn="just">
              <a:spcAft>
                <a:spcPts val="600"/>
              </a:spcAft>
              <a:buFont typeface="Tipo de letra del sistema regular"/>
              <a:buChar char="⁃"/>
            </a:pPr>
            <a:r>
              <a:rPr lang="es-EC" dirty="0"/>
              <a:t>5 pasos a desnivel inferiores (deprimidos) y 2 puentes.</a:t>
            </a:r>
          </a:p>
          <a:p>
            <a:pPr marL="742950" lvl="1" indent="-285750" algn="just">
              <a:spcAft>
                <a:spcPts val="600"/>
              </a:spcAft>
              <a:buFont typeface="Tipo de letra del sistema regular"/>
              <a:buChar char="⁃"/>
            </a:pPr>
            <a:r>
              <a:rPr lang="es-EC" dirty="0"/>
              <a:t>2 Terminales de transferencia: Carcelén y Carapungo</a:t>
            </a:r>
          </a:p>
          <a:p>
            <a:pPr marL="742950" lvl="1" indent="-285750" algn="just">
              <a:spcAft>
                <a:spcPts val="600"/>
              </a:spcAft>
              <a:buFont typeface="Tipo de letra del sistema regular"/>
              <a:buChar char="⁃"/>
            </a:pPr>
            <a:r>
              <a:rPr lang="es-EC" dirty="0"/>
              <a:t>15 paradas con 2 módulos c/u</a:t>
            </a:r>
          </a:p>
          <a:p>
            <a:pPr marL="742950" lvl="1" indent="-285750" algn="just">
              <a:spcAft>
                <a:spcPts val="600"/>
              </a:spcAft>
              <a:buFont typeface="Tipo de letra del sistema regular"/>
              <a:buChar char="⁃"/>
            </a:pPr>
            <a:r>
              <a:rPr lang="es-EC" dirty="0"/>
              <a:t>Implica expropiaciones de predios.</a:t>
            </a:r>
          </a:p>
          <a:p>
            <a:pPr marL="742950" lvl="1" indent="-285750" algn="just">
              <a:lnSpc>
                <a:spcPct val="115000"/>
              </a:lnSpc>
              <a:spcAft>
                <a:spcPts val="600"/>
              </a:spcAft>
              <a:buFont typeface="Tipo de letra del sistema regular"/>
              <a:buChar char="⁃"/>
            </a:pPr>
            <a:r>
              <a:rPr lang="es-EC" dirty="0"/>
              <a:t>Se consideró desarrollarlo en dos fases:</a:t>
            </a:r>
          </a:p>
          <a:p>
            <a:pPr lvl="2" algn="just">
              <a:lnSpc>
                <a:spcPct val="115000"/>
              </a:lnSpc>
              <a:spcAft>
                <a:spcPts val="1000"/>
              </a:spcAft>
            </a:pPr>
            <a:r>
              <a:rPr lang="es-EC" dirty="0"/>
              <a:t>1. Desde la Estación La Y del Corredor Central – Trolebús hasta el Terminal Interprovincial Carcelén, lo que implica construir de manera total esa Terminal.</a:t>
            </a:r>
          </a:p>
          <a:p>
            <a:pPr lvl="2" algn="just">
              <a:lnSpc>
                <a:spcPct val="115000"/>
              </a:lnSpc>
              <a:spcAft>
                <a:spcPts val="1000"/>
              </a:spcAft>
            </a:pPr>
            <a:r>
              <a:rPr lang="es-EC" dirty="0"/>
              <a:t>2. Complementar la troncal Terminal Carcelén - Terminal Carapungo, implica la construcción del Nuevo Viaducto y la Terminal Carapungo.</a:t>
            </a:r>
          </a:p>
        </p:txBody>
      </p:sp>
    </p:spTree>
    <p:extLst>
      <p:ext uri="{BB962C8B-B14F-4D97-AF65-F5344CB8AC3E}">
        <p14:creationId xmlns:p14="http://schemas.microsoft.com/office/powerpoint/2010/main" val="15589179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B78CAA8-F8BD-0143-B274-15038229DDAD}"/>
              </a:ext>
            </a:extLst>
          </p:cNvPr>
          <p:cNvSpPr txBox="1">
            <a:spLocks/>
          </p:cNvSpPr>
          <p:nvPr/>
        </p:nvSpPr>
        <p:spPr>
          <a:xfrm>
            <a:off x="169138" y="212371"/>
            <a:ext cx="3498854" cy="390647"/>
          </a:xfrm>
          <a:prstGeom prst="rect">
            <a:avLst/>
          </a:prstGeom>
          <a:solidFill>
            <a:schemeClr val="accent1"/>
          </a:solidFill>
        </p:spPr>
        <p:txBody>
          <a:bodyPr vert="horz" lIns="91440" tIns="45720" rIns="91440" bIns="45720" rtlCol="0" anchor="ctr" anchorCtr="0">
            <a:normAutofit fontScale="97500"/>
          </a:bodyPr>
          <a:lstStyle>
            <a:defPPr>
              <a:defRPr lang="es-EC"/>
            </a:defPPr>
            <a:lvl1pPr algn="ctr">
              <a:lnSpc>
                <a:spcPct val="100000"/>
              </a:lnSpc>
              <a:spcBef>
                <a:spcPct val="0"/>
              </a:spcBef>
              <a:buNone/>
              <a:defRPr b="1">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s-EC" dirty="0"/>
              <a:t>Corredor Labrador - Carapungo</a:t>
            </a:r>
            <a:endParaRPr lang="es-ES" dirty="0"/>
          </a:p>
        </p:txBody>
      </p:sp>
      <p:grpSp>
        <p:nvGrpSpPr>
          <p:cNvPr id="10" name="Grupo 9">
            <a:extLst>
              <a:ext uri="{FF2B5EF4-FFF2-40B4-BE49-F238E27FC236}">
                <a16:creationId xmlns:a16="http://schemas.microsoft.com/office/drawing/2014/main" id="{8188A7F0-0E78-3B4B-8BF5-9D4C68853DB7}"/>
              </a:ext>
            </a:extLst>
          </p:cNvPr>
          <p:cNvGrpSpPr/>
          <p:nvPr/>
        </p:nvGrpSpPr>
        <p:grpSpPr>
          <a:xfrm>
            <a:off x="460349" y="670432"/>
            <a:ext cx="11731651" cy="4398420"/>
            <a:chOff x="322118" y="2147852"/>
            <a:chExt cx="11731651" cy="4398420"/>
          </a:xfrm>
        </p:grpSpPr>
        <p:pic>
          <p:nvPicPr>
            <p:cNvPr id="8" name="Imagen 7">
              <a:extLst>
                <a:ext uri="{FF2B5EF4-FFF2-40B4-BE49-F238E27FC236}">
                  <a16:creationId xmlns:a16="http://schemas.microsoft.com/office/drawing/2014/main" id="{A1952BC7-D609-4449-AC13-A149A9AB6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418" y="2147852"/>
              <a:ext cx="11617351" cy="4263339"/>
            </a:xfrm>
            <a:prstGeom prst="rect">
              <a:avLst/>
            </a:prstGeom>
          </p:spPr>
        </p:pic>
        <p:sp>
          <p:nvSpPr>
            <p:cNvPr id="9" name="Rectángulo 8">
              <a:extLst>
                <a:ext uri="{FF2B5EF4-FFF2-40B4-BE49-F238E27FC236}">
                  <a16:creationId xmlns:a16="http://schemas.microsoft.com/office/drawing/2014/main" id="{B68FB94D-A068-A045-9C52-A1C3454C82AD}"/>
                </a:ext>
              </a:extLst>
            </p:cNvPr>
            <p:cNvSpPr/>
            <p:nvPr/>
          </p:nvSpPr>
          <p:spPr>
            <a:xfrm>
              <a:off x="322118" y="4457699"/>
              <a:ext cx="9497290" cy="2088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6" name="Grupo 5">
            <a:extLst>
              <a:ext uri="{FF2B5EF4-FFF2-40B4-BE49-F238E27FC236}">
                <a16:creationId xmlns:a16="http://schemas.microsoft.com/office/drawing/2014/main" id="{B9770D72-9546-6344-96B4-063CB944E80B}"/>
              </a:ext>
            </a:extLst>
          </p:cNvPr>
          <p:cNvGrpSpPr/>
          <p:nvPr/>
        </p:nvGrpSpPr>
        <p:grpSpPr>
          <a:xfrm>
            <a:off x="1692360" y="2826307"/>
            <a:ext cx="7033266" cy="1365106"/>
            <a:chOff x="0" y="0"/>
            <a:chExt cx="4905375" cy="952500"/>
          </a:xfrm>
        </p:grpSpPr>
        <p:pic>
          <p:nvPicPr>
            <p:cNvPr id="7" name="Picture 3">
              <a:extLst>
                <a:ext uri="{FF2B5EF4-FFF2-40B4-BE49-F238E27FC236}">
                  <a16:creationId xmlns:a16="http://schemas.microsoft.com/office/drawing/2014/main" id="{37C92D7D-75FE-6D42-ADA7-39AD8F62005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9050"/>
              <a:ext cx="876300" cy="9334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2488F77E-C668-CC40-85CA-52AD36EE2F52}"/>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flipH="1">
              <a:off x="876300" y="0"/>
              <a:ext cx="31527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CADD41DE-864F-774B-8D3E-ACEE45ED09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4029075" y="19050"/>
              <a:ext cx="876300" cy="933450"/>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12">
              <a:extLst>
                <a:ext uri="{FF2B5EF4-FFF2-40B4-BE49-F238E27FC236}">
                  <a16:creationId xmlns:a16="http://schemas.microsoft.com/office/drawing/2014/main" id="{3CE60EE4-5D4D-A242-A2B3-6E631642AB5A}"/>
                </a:ext>
              </a:extLst>
            </p:cNvPr>
            <p:cNvSpPr/>
            <p:nvPr/>
          </p:nvSpPr>
          <p:spPr>
            <a:xfrm>
              <a:off x="1691640" y="247650"/>
              <a:ext cx="297180" cy="16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4" name="Rectángulo 13">
              <a:extLst>
                <a:ext uri="{FF2B5EF4-FFF2-40B4-BE49-F238E27FC236}">
                  <a16:creationId xmlns:a16="http://schemas.microsoft.com/office/drawing/2014/main" id="{38DAD436-ECE3-0C48-86A5-5FBAB55C5186}"/>
                </a:ext>
              </a:extLst>
            </p:cNvPr>
            <p:cNvSpPr/>
            <p:nvPr/>
          </p:nvSpPr>
          <p:spPr>
            <a:xfrm>
              <a:off x="2490787" y="243840"/>
              <a:ext cx="297180" cy="16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6" name="Rectángulo 15">
              <a:extLst>
                <a:ext uri="{FF2B5EF4-FFF2-40B4-BE49-F238E27FC236}">
                  <a16:creationId xmlns:a16="http://schemas.microsoft.com/office/drawing/2014/main" id="{753423FB-7776-154C-B5EA-24641DB24855}"/>
                </a:ext>
              </a:extLst>
            </p:cNvPr>
            <p:cNvSpPr/>
            <p:nvPr/>
          </p:nvSpPr>
          <p:spPr>
            <a:xfrm>
              <a:off x="2849880" y="251460"/>
              <a:ext cx="297180" cy="160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grpSp>
      <p:sp>
        <p:nvSpPr>
          <p:cNvPr id="17" name="CuadroTexto 16">
            <a:extLst>
              <a:ext uri="{FF2B5EF4-FFF2-40B4-BE49-F238E27FC236}">
                <a16:creationId xmlns:a16="http://schemas.microsoft.com/office/drawing/2014/main" id="{EEB42C4D-5AB5-FC4A-83D0-028F09E4C046}"/>
              </a:ext>
            </a:extLst>
          </p:cNvPr>
          <p:cNvSpPr txBox="1"/>
          <p:nvPr/>
        </p:nvSpPr>
        <p:spPr>
          <a:xfrm>
            <a:off x="4140248" y="4292201"/>
            <a:ext cx="2283693" cy="315471"/>
          </a:xfrm>
          <a:prstGeom prst="rect">
            <a:avLst/>
          </a:prstGeom>
          <a:noFill/>
        </p:spPr>
        <p:txBody>
          <a:bodyPr wrap="square" rtlCol="0">
            <a:spAutoFit/>
          </a:bodyPr>
          <a:lstStyle/>
          <a:p>
            <a:pPr algn="ctr"/>
            <a:r>
              <a:rPr lang="es-EC" sz="1450" dirty="0">
                <a:latin typeface="+mj-lt"/>
              </a:rPr>
              <a:t>Corte típico en paradas</a:t>
            </a:r>
          </a:p>
        </p:txBody>
      </p:sp>
      <p:pic>
        <p:nvPicPr>
          <p:cNvPr id="18" name="Picture 7">
            <a:extLst>
              <a:ext uri="{FF2B5EF4-FFF2-40B4-BE49-F238E27FC236}">
                <a16:creationId xmlns:a16="http://schemas.microsoft.com/office/drawing/2014/main" id="{F540E5E2-8B20-CF4D-8A72-F3B90236504C}"/>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b="30110"/>
          <a:stretch/>
        </p:blipFill>
        <p:spPr bwMode="auto">
          <a:xfrm>
            <a:off x="1846646" y="4684658"/>
            <a:ext cx="6870898" cy="1559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CuadroTexto 18">
            <a:extLst>
              <a:ext uri="{FF2B5EF4-FFF2-40B4-BE49-F238E27FC236}">
                <a16:creationId xmlns:a16="http://schemas.microsoft.com/office/drawing/2014/main" id="{15CD0F43-9F0B-2640-B7DA-A73EC4B3F69D}"/>
              </a:ext>
            </a:extLst>
          </p:cNvPr>
          <p:cNvSpPr txBox="1"/>
          <p:nvPr/>
        </p:nvSpPr>
        <p:spPr>
          <a:xfrm>
            <a:off x="3843189" y="6321636"/>
            <a:ext cx="2731609" cy="315471"/>
          </a:xfrm>
          <a:prstGeom prst="rect">
            <a:avLst/>
          </a:prstGeom>
          <a:noFill/>
        </p:spPr>
        <p:txBody>
          <a:bodyPr wrap="square" rtlCol="0">
            <a:spAutoFit/>
          </a:bodyPr>
          <a:lstStyle/>
          <a:p>
            <a:pPr algn="ctr"/>
            <a:r>
              <a:rPr lang="es-EC" sz="1450" dirty="0">
                <a:latin typeface="+mj-lt"/>
              </a:rPr>
              <a:t>Corte típico en pasos inferiores</a:t>
            </a:r>
          </a:p>
        </p:txBody>
      </p:sp>
    </p:spTree>
    <p:extLst>
      <p:ext uri="{BB962C8B-B14F-4D97-AF65-F5344CB8AC3E}">
        <p14:creationId xmlns:p14="http://schemas.microsoft.com/office/powerpoint/2010/main" val="1072342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iana\Desktop\Nueva carpeta (2)\20150410_TERMINALES 2\CARCELEN (A3).jpg">
            <a:extLst>
              <a:ext uri="{FF2B5EF4-FFF2-40B4-BE49-F238E27FC236}">
                <a16:creationId xmlns:a16="http://schemas.microsoft.com/office/drawing/2014/main" id="{1454B831-FFEB-BA4C-AAF2-B5F2C877B057}"/>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a:off x="2642667" y="478984"/>
            <a:ext cx="7332606" cy="61919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iana\Desktop\Nueva carpeta (2)\20150410_TERMINALES 2\CARAPUNGO (A3).jpg">
            <a:extLst>
              <a:ext uri="{FF2B5EF4-FFF2-40B4-BE49-F238E27FC236}">
                <a16:creationId xmlns:a16="http://schemas.microsoft.com/office/drawing/2014/main" id="{46F30134-8B17-EB45-87BA-690EA245EBA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8545337" y="873099"/>
            <a:ext cx="722672" cy="6931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a:extLst>
              <a:ext uri="{FF2B5EF4-FFF2-40B4-BE49-F238E27FC236}">
                <a16:creationId xmlns:a16="http://schemas.microsoft.com/office/drawing/2014/main" id="{7D018E3C-5924-4744-9EA2-95148EC5C6E2}"/>
              </a:ext>
            </a:extLst>
          </p:cNvPr>
          <p:cNvSpPr>
            <a:spLocks noGrp="1"/>
          </p:cNvSpPr>
          <p:nvPr>
            <p:ph type="ctrTitle"/>
          </p:nvPr>
        </p:nvSpPr>
        <p:spPr>
          <a:xfrm>
            <a:off x="389278" y="1821518"/>
            <a:ext cx="2666003" cy="988911"/>
          </a:xfrm>
        </p:spPr>
        <p:txBody>
          <a:bodyPr>
            <a:noAutofit/>
          </a:bodyPr>
          <a:lstStyle/>
          <a:p>
            <a:pPr algn="l"/>
            <a:r>
              <a:rPr lang="es-EC" sz="2000" b="1" dirty="0">
                <a:latin typeface="+mn-lt"/>
              </a:rPr>
              <a:t>Terminal de Transferencia Carcelén</a:t>
            </a:r>
          </a:p>
        </p:txBody>
      </p:sp>
      <p:sp>
        <p:nvSpPr>
          <p:cNvPr id="12" name="Título 1">
            <a:extLst>
              <a:ext uri="{FF2B5EF4-FFF2-40B4-BE49-F238E27FC236}">
                <a16:creationId xmlns:a16="http://schemas.microsoft.com/office/drawing/2014/main" id="{C269CA98-6334-1641-9179-85D3E2E38876}"/>
              </a:ext>
            </a:extLst>
          </p:cNvPr>
          <p:cNvSpPr txBox="1">
            <a:spLocks/>
          </p:cNvSpPr>
          <p:nvPr/>
        </p:nvSpPr>
        <p:spPr>
          <a:xfrm>
            <a:off x="272737" y="168816"/>
            <a:ext cx="3498854" cy="390647"/>
          </a:xfrm>
          <a:prstGeom prst="rect">
            <a:avLst/>
          </a:prstGeom>
          <a:solidFill>
            <a:schemeClr val="accent1"/>
          </a:solidFill>
        </p:spPr>
        <p:txBody>
          <a:bodyPr vert="horz" lIns="91440" tIns="45720" rIns="91440" bIns="45720" rtlCol="0" anchor="ctr" anchorCtr="0">
            <a:normAutofit fontScale="97500"/>
          </a:bodyPr>
          <a:lstStyle>
            <a:defPPr>
              <a:defRPr lang="es-EC"/>
            </a:defPPr>
            <a:lvl1pPr algn="ctr">
              <a:lnSpc>
                <a:spcPct val="100000"/>
              </a:lnSpc>
              <a:spcBef>
                <a:spcPct val="0"/>
              </a:spcBef>
              <a:buNone/>
              <a:defRPr b="1">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s-EC" dirty="0"/>
              <a:t>Corredor Labrador - Carapungo</a:t>
            </a:r>
            <a:endParaRPr lang="es-ES" dirty="0"/>
          </a:p>
        </p:txBody>
      </p:sp>
      <p:sp>
        <p:nvSpPr>
          <p:cNvPr id="14" name="Forma libre 13">
            <a:extLst>
              <a:ext uri="{FF2B5EF4-FFF2-40B4-BE49-F238E27FC236}">
                <a16:creationId xmlns:a16="http://schemas.microsoft.com/office/drawing/2014/main" id="{0DFFD64B-BE31-004D-A9EE-26CA5C2CD147}"/>
              </a:ext>
            </a:extLst>
          </p:cNvPr>
          <p:cNvSpPr/>
          <p:nvPr/>
        </p:nvSpPr>
        <p:spPr>
          <a:xfrm>
            <a:off x="5277577" y="743712"/>
            <a:ext cx="1142399" cy="4951794"/>
          </a:xfrm>
          <a:custGeom>
            <a:avLst/>
            <a:gdLst>
              <a:gd name="connsiteX0" fmla="*/ 86903 w 1142399"/>
              <a:gd name="connsiteY0" fmla="*/ 4706112 h 4951794"/>
              <a:gd name="connsiteX1" fmla="*/ 99095 w 1142399"/>
              <a:gd name="connsiteY1" fmla="*/ 4657344 h 4951794"/>
              <a:gd name="connsiteX2" fmla="*/ 1086647 w 1142399"/>
              <a:gd name="connsiteY2" fmla="*/ 1767840 h 4951794"/>
              <a:gd name="connsiteX3" fmla="*/ 1025687 w 1142399"/>
              <a:gd name="connsiteY3" fmla="*/ 0 h 4951794"/>
              <a:gd name="connsiteX4" fmla="*/ 1025687 w 1142399"/>
              <a:gd name="connsiteY4" fmla="*/ 0 h 4951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399" h="4951794">
                <a:moveTo>
                  <a:pt x="86903" y="4706112"/>
                </a:moveTo>
                <a:cubicBezTo>
                  <a:pt x="9687" y="4926584"/>
                  <a:pt x="-67529" y="5147056"/>
                  <a:pt x="99095" y="4657344"/>
                </a:cubicBezTo>
                <a:cubicBezTo>
                  <a:pt x="265719" y="4167632"/>
                  <a:pt x="932215" y="2544064"/>
                  <a:pt x="1086647" y="1767840"/>
                </a:cubicBezTo>
                <a:cubicBezTo>
                  <a:pt x="1241079" y="991616"/>
                  <a:pt x="1025687" y="0"/>
                  <a:pt x="1025687" y="0"/>
                </a:cubicBezTo>
                <a:lnTo>
                  <a:pt x="1025687" y="0"/>
                </a:lnTo>
              </a:path>
            </a:pathLst>
          </a:custGeom>
          <a:noFill/>
          <a:ln w="38100">
            <a:solidFill>
              <a:srgbClr val="FF4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872368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C:\Users\Diana\Desktop\Nueva carpeta (2)\20150410_TERMINALES 2\CARAPUNGO (A3).jpg">
            <a:extLst>
              <a:ext uri="{FF2B5EF4-FFF2-40B4-BE49-F238E27FC236}">
                <a16:creationId xmlns:a16="http://schemas.microsoft.com/office/drawing/2014/main" id="{CECC705C-3E7B-764E-8FAD-69C308496084}"/>
              </a:ext>
            </a:extLst>
          </p:cNvPr>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p:blipFill>
        <p:spPr bwMode="auto">
          <a:xfrm rot="10800000">
            <a:off x="4384964" y="112057"/>
            <a:ext cx="6407290" cy="66338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Diana\Desktop\Nueva carpeta (2)\20150410_TERMINALES 2\CARAPUNGO (A3).jpg">
            <a:extLst>
              <a:ext uri="{FF2B5EF4-FFF2-40B4-BE49-F238E27FC236}">
                <a16:creationId xmlns:a16="http://schemas.microsoft.com/office/drawing/2014/main" id="{8131B2E1-8515-3C44-9363-98068552FA4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34472" y="2211150"/>
            <a:ext cx="1992213" cy="38954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Users\Diana\Desktop\Nueva carpeta (2)\20150410_TERMINALES 2\CARAPUNGO (A3).jpg">
            <a:extLst>
              <a:ext uri="{FF2B5EF4-FFF2-40B4-BE49-F238E27FC236}">
                <a16:creationId xmlns:a16="http://schemas.microsoft.com/office/drawing/2014/main" id="{80735D07-1DC3-FA46-9361-8CC0EEF1C77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rot="10025458">
            <a:off x="10584308" y="452721"/>
            <a:ext cx="1169928" cy="1122174"/>
          </a:xfrm>
          <a:prstGeom prst="rect">
            <a:avLst/>
          </a:prstGeom>
          <a:noFill/>
          <a:extLst>
            <a:ext uri="{909E8E84-426E-40DD-AFC4-6F175D3DCCD1}">
              <a14:hiddenFill xmlns:a14="http://schemas.microsoft.com/office/drawing/2010/main">
                <a:solidFill>
                  <a:srgbClr val="FFFFFF"/>
                </a:solidFill>
              </a14:hiddenFill>
            </a:ext>
          </a:extLst>
        </p:spPr>
      </p:pic>
      <p:sp>
        <p:nvSpPr>
          <p:cNvPr id="9" name="1 Título">
            <a:extLst>
              <a:ext uri="{FF2B5EF4-FFF2-40B4-BE49-F238E27FC236}">
                <a16:creationId xmlns:a16="http://schemas.microsoft.com/office/drawing/2014/main" id="{63C0E9AA-176C-6B40-9CF3-2244D214163A}"/>
              </a:ext>
            </a:extLst>
          </p:cNvPr>
          <p:cNvSpPr>
            <a:spLocks noGrp="1"/>
          </p:cNvSpPr>
          <p:nvPr>
            <p:ph type="ctrTitle"/>
          </p:nvPr>
        </p:nvSpPr>
        <p:spPr>
          <a:xfrm>
            <a:off x="704519" y="958604"/>
            <a:ext cx="3400989" cy="794519"/>
          </a:xfrm>
        </p:spPr>
        <p:txBody>
          <a:bodyPr>
            <a:normAutofit/>
          </a:bodyPr>
          <a:lstStyle/>
          <a:p>
            <a:pPr algn="l"/>
            <a:r>
              <a:rPr lang="es-EC" sz="2000" b="1" dirty="0">
                <a:latin typeface="+mn-lt"/>
              </a:rPr>
              <a:t>Terminal de Integración Carapungo</a:t>
            </a:r>
          </a:p>
        </p:txBody>
      </p:sp>
      <p:sp>
        <p:nvSpPr>
          <p:cNvPr id="8" name="Título 1">
            <a:extLst>
              <a:ext uri="{FF2B5EF4-FFF2-40B4-BE49-F238E27FC236}">
                <a16:creationId xmlns:a16="http://schemas.microsoft.com/office/drawing/2014/main" id="{1F2E97E1-83BC-0049-ACFA-FF83C7388410}"/>
              </a:ext>
            </a:extLst>
          </p:cNvPr>
          <p:cNvSpPr txBox="1">
            <a:spLocks/>
          </p:cNvSpPr>
          <p:nvPr/>
        </p:nvSpPr>
        <p:spPr>
          <a:xfrm>
            <a:off x="327199" y="140894"/>
            <a:ext cx="3498854" cy="390647"/>
          </a:xfrm>
          <a:prstGeom prst="rect">
            <a:avLst/>
          </a:prstGeom>
          <a:solidFill>
            <a:schemeClr val="accent1"/>
          </a:solidFill>
        </p:spPr>
        <p:txBody>
          <a:bodyPr vert="horz" lIns="91440" tIns="45720" rIns="91440" bIns="45720" rtlCol="0" anchor="ctr" anchorCtr="0">
            <a:normAutofit fontScale="97500"/>
          </a:bodyPr>
          <a:lstStyle>
            <a:defPPr>
              <a:defRPr lang="es-EC"/>
            </a:defPPr>
            <a:lvl1pPr algn="ctr">
              <a:lnSpc>
                <a:spcPct val="100000"/>
              </a:lnSpc>
              <a:spcBef>
                <a:spcPct val="0"/>
              </a:spcBef>
              <a:buNone/>
              <a:defRPr b="1">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s-EC" dirty="0"/>
              <a:t>Corredor Labrador - Carapungo</a:t>
            </a:r>
            <a:endParaRPr lang="es-ES" dirty="0"/>
          </a:p>
        </p:txBody>
      </p:sp>
    </p:spTree>
    <p:extLst>
      <p:ext uri="{BB962C8B-B14F-4D97-AF65-F5344CB8AC3E}">
        <p14:creationId xmlns:p14="http://schemas.microsoft.com/office/powerpoint/2010/main" val="398130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EB78CAA8-F8BD-0143-B274-15038229DDAD}"/>
              </a:ext>
            </a:extLst>
          </p:cNvPr>
          <p:cNvSpPr txBox="1">
            <a:spLocks/>
          </p:cNvSpPr>
          <p:nvPr/>
        </p:nvSpPr>
        <p:spPr>
          <a:xfrm>
            <a:off x="0" y="49610"/>
            <a:ext cx="3820972" cy="390647"/>
          </a:xfrm>
          <a:prstGeom prst="rect">
            <a:avLst/>
          </a:prstGeom>
          <a:solidFill>
            <a:schemeClr val="accent1"/>
          </a:solidFill>
        </p:spPr>
        <p:txBody>
          <a:bodyPr vert="horz" lIns="91440" tIns="45720" rIns="91440" bIns="45720" rtlCol="0" anchor="ctr" anchorCtr="0">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s-EC"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rPr>
              <a:t>Corredor Labrador - Carapungo</a:t>
            </a:r>
            <a:endParaRPr lang="es-ES" sz="1800" b="1" dirty="0">
              <a:ln>
                <a:solidFill>
                  <a:schemeClr val="accent1">
                    <a:lumMod val="20000"/>
                    <a:lumOff val="80000"/>
                  </a:schemeClr>
                </a:solidFill>
              </a:ln>
              <a:solidFill>
                <a:schemeClr val="bg1"/>
              </a:solidFill>
              <a:effectLst>
                <a:outerShdw blurRad="50800" dist="38100" dir="2700000" algn="tl" rotWithShape="0">
                  <a:prstClr val="black">
                    <a:alpha val="40000"/>
                  </a:prstClr>
                </a:outerShdw>
              </a:effectLst>
            </a:endParaRPr>
          </a:p>
        </p:txBody>
      </p:sp>
      <p:sp>
        <p:nvSpPr>
          <p:cNvPr id="3" name="CuadroTexto 2">
            <a:extLst>
              <a:ext uri="{FF2B5EF4-FFF2-40B4-BE49-F238E27FC236}">
                <a16:creationId xmlns:a16="http://schemas.microsoft.com/office/drawing/2014/main" id="{201A401B-7A7B-C04A-AB2A-CAA3CAAECF00}"/>
              </a:ext>
            </a:extLst>
          </p:cNvPr>
          <p:cNvSpPr txBox="1"/>
          <p:nvPr/>
        </p:nvSpPr>
        <p:spPr>
          <a:xfrm>
            <a:off x="270164" y="2505670"/>
            <a:ext cx="2213265" cy="1015663"/>
          </a:xfrm>
          <a:prstGeom prst="rect">
            <a:avLst/>
          </a:prstGeom>
          <a:noFill/>
        </p:spPr>
        <p:txBody>
          <a:bodyPr wrap="square" rtlCol="0">
            <a:spAutoFit/>
          </a:bodyPr>
          <a:lstStyle/>
          <a:p>
            <a:r>
              <a:rPr lang="es-EC" sz="2000" b="1" dirty="0"/>
              <a:t>Presupuesto referencial para la construcción</a:t>
            </a:r>
          </a:p>
        </p:txBody>
      </p:sp>
      <p:graphicFrame>
        <p:nvGraphicFramePr>
          <p:cNvPr id="4" name="Tabla 3">
            <a:extLst>
              <a:ext uri="{FF2B5EF4-FFF2-40B4-BE49-F238E27FC236}">
                <a16:creationId xmlns:a16="http://schemas.microsoft.com/office/drawing/2014/main" id="{3553936E-9084-864D-9980-2C16C78AC535}"/>
              </a:ext>
            </a:extLst>
          </p:cNvPr>
          <p:cNvGraphicFramePr>
            <a:graphicFrameLocks noGrp="1"/>
          </p:cNvGraphicFramePr>
          <p:nvPr/>
        </p:nvGraphicFramePr>
        <p:xfrm>
          <a:off x="2774374" y="502602"/>
          <a:ext cx="8998525" cy="6326891"/>
        </p:xfrm>
        <a:graphic>
          <a:graphicData uri="http://schemas.openxmlformats.org/drawingml/2006/table">
            <a:tbl>
              <a:tblPr firstRow="1" firstCol="1" bandRow="1"/>
              <a:tblGrid>
                <a:gridCol w="3019358">
                  <a:extLst>
                    <a:ext uri="{9D8B030D-6E8A-4147-A177-3AD203B41FA5}">
                      <a16:colId xmlns:a16="http://schemas.microsoft.com/office/drawing/2014/main" val="1336437774"/>
                    </a:ext>
                  </a:extLst>
                </a:gridCol>
                <a:gridCol w="1174312">
                  <a:extLst>
                    <a:ext uri="{9D8B030D-6E8A-4147-A177-3AD203B41FA5}">
                      <a16:colId xmlns:a16="http://schemas.microsoft.com/office/drawing/2014/main" val="1705169995"/>
                    </a:ext>
                  </a:extLst>
                </a:gridCol>
                <a:gridCol w="1648633">
                  <a:extLst>
                    <a:ext uri="{9D8B030D-6E8A-4147-A177-3AD203B41FA5}">
                      <a16:colId xmlns:a16="http://schemas.microsoft.com/office/drawing/2014/main" val="106319509"/>
                    </a:ext>
                  </a:extLst>
                </a:gridCol>
                <a:gridCol w="3156222">
                  <a:extLst>
                    <a:ext uri="{9D8B030D-6E8A-4147-A177-3AD203B41FA5}">
                      <a16:colId xmlns:a16="http://schemas.microsoft.com/office/drawing/2014/main" val="4128135555"/>
                    </a:ext>
                  </a:extLst>
                </a:gridCol>
              </a:tblGrid>
              <a:tr h="271850">
                <a:tc>
                  <a:txBody>
                    <a:bodyPr/>
                    <a:lstStyle/>
                    <a:p>
                      <a:pPr algn="ctr"/>
                      <a:r>
                        <a:rPr lang="es-EC" sz="1400" b="1" dirty="0">
                          <a:effectLst/>
                          <a:latin typeface="Arial" panose="020B0604020202020204" pitchFamily="34" charset="0"/>
                          <a:ea typeface="Batang" panose="02030600000101010101" pitchFamily="18" charset="-127"/>
                          <a:cs typeface="Times New Roman" panose="02020603050405020304" pitchFamily="18" charset="0"/>
                        </a:rPr>
                        <a:t>TRAMO</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b="1">
                          <a:effectLst/>
                          <a:latin typeface="Arial" panose="020B0604020202020204" pitchFamily="34" charset="0"/>
                          <a:ea typeface="Batang" panose="02030600000101010101" pitchFamily="18" charset="-127"/>
                          <a:cs typeface="Times New Roman" panose="02020603050405020304" pitchFamily="18" charset="0"/>
                        </a:rPr>
                        <a:t>Unidad</a:t>
                      </a:r>
                      <a:endParaRPr lang="es-EC" sz="140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b="1">
                          <a:effectLst/>
                          <a:latin typeface="Arial" panose="020B0604020202020204" pitchFamily="34" charset="0"/>
                          <a:ea typeface="Batang" panose="02030600000101010101" pitchFamily="18" charset="-127"/>
                          <a:cs typeface="Times New Roman" panose="02020603050405020304" pitchFamily="18" charset="0"/>
                        </a:rPr>
                        <a:t>COSTO</a:t>
                      </a:r>
                      <a:endParaRPr lang="es-EC" sz="140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b="1">
                          <a:effectLst/>
                          <a:latin typeface="Arial" panose="020B0604020202020204" pitchFamily="34" charset="0"/>
                          <a:ea typeface="Batang" panose="02030600000101010101" pitchFamily="18" charset="-127"/>
                          <a:cs typeface="Times New Roman" panose="02020603050405020304" pitchFamily="18" charset="0"/>
                        </a:rPr>
                        <a:t>OBSERVACIONES</a:t>
                      </a:r>
                      <a:endParaRPr lang="es-EC" sz="140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0182502"/>
                  </a:ext>
                </a:extLst>
              </a:tr>
              <a:tr h="479600">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Tramo: La Y – T. Carcelén</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a:effectLst/>
                          <a:latin typeface="Arial" panose="020B0604020202020204" pitchFamily="34" charset="0"/>
                          <a:ea typeface="Batang" panose="02030600000101010101" pitchFamily="18" charset="-127"/>
                          <a:cs typeface="Times New Roman" panose="02020603050405020304" pitchFamily="18" charset="0"/>
                        </a:rPr>
                        <a:t>7.800 m</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$ 45´371.239,24</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Incluye pasos a desnivel y señalización.</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2589009"/>
                  </a:ext>
                </a:extLst>
              </a:tr>
              <a:tr h="518561">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Tramo: T. Carcelén – T. Carapungo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a:effectLst/>
                          <a:latin typeface="Arial" panose="020B0604020202020204" pitchFamily="34" charset="0"/>
                          <a:ea typeface="Batang" panose="02030600000101010101" pitchFamily="18" charset="-127"/>
                          <a:cs typeface="Times New Roman" panose="02020603050405020304" pitchFamily="18" charset="0"/>
                        </a:rPr>
                        <a:t>2.600 m</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a:effectLst/>
                          <a:latin typeface="Arial" panose="020B0604020202020204" pitchFamily="34" charset="0"/>
                          <a:ea typeface="Batang" panose="02030600000101010101" pitchFamily="18" charset="-127"/>
                          <a:cs typeface="Times New Roman" panose="02020603050405020304" pitchFamily="18" charset="0"/>
                        </a:rPr>
                        <a:t>$ 18’363.680,30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Incluye pasos a desnivel, señalización y expropiaciones en el viaducto.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1993786"/>
                  </a:ext>
                </a:extLst>
              </a:tr>
              <a:tr h="479600">
                <a:tc>
                  <a:txBody>
                    <a:bodyPr/>
                    <a:lstStyle/>
                    <a:p>
                      <a:pPr algn="l"/>
                      <a:r>
                        <a:rPr lang="es-EC" sz="14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Total Tramos</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EC" sz="14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10.400 m </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EC" sz="14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$ 63’734.919,54</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a:r>
                        <a:rPr lang="es-EC" sz="14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81846919"/>
                  </a:ext>
                </a:extLst>
              </a:tr>
              <a:tr h="479600">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Paradas</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dirty="0">
                          <a:effectLst/>
                          <a:latin typeface="Arial" panose="020B0604020202020204" pitchFamily="34" charset="0"/>
                          <a:ea typeface="Batang" panose="02030600000101010101" pitchFamily="18" charset="-127"/>
                          <a:cs typeface="Times New Roman" panose="02020603050405020304" pitchFamily="18" charset="0"/>
                        </a:rPr>
                        <a:t>30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$ 10´561.000,00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Costo unitario estimado aproximado $ 350.000 c/u</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3398775"/>
                  </a:ext>
                </a:extLst>
              </a:tr>
              <a:tr h="518561">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Semaforización</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dirty="0">
                          <a:effectLst/>
                          <a:latin typeface="Arial" panose="020B0604020202020204" pitchFamily="34" charset="0"/>
                          <a:ea typeface="Batang" panose="02030600000101010101" pitchFamily="18" charset="-127"/>
                          <a:cs typeface="Times New Roman" panose="02020603050405020304" pitchFamily="18" charset="0"/>
                        </a:rPr>
                        <a:t>-</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$ 2’000.000,00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Dispositivos y conexiones eléctricas (reubicación y complemento)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22947771"/>
                  </a:ext>
                </a:extLst>
              </a:tr>
              <a:tr h="479600">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Expropiación predio para completar Terminal Carcelén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a:effectLst/>
                          <a:latin typeface="Arial" panose="020B0604020202020204" pitchFamily="34" charset="0"/>
                          <a:ea typeface="Batang" panose="02030600000101010101" pitchFamily="18" charset="-127"/>
                          <a:cs typeface="Times New Roman" panose="02020603050405020304" pitchFamily="18" charset="0"/>
                        </a:rPr>
                        <a:t>-</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$ 5’000.000,00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4234753"/>
                  </a:ext>
                </a:extLst>
              </a:tr>
              <a:tr h="479600">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Diseños definitivos Terminal Carcelén</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ctr">
                        <a:buFont typeface="Arial" panose="020B0604020202020204" pitchFamily="34" charset="0"/>
                        <a:buChar char="-"/>
                      </a:pPr>
                      <a:r>
                        <a:rPr lang="es-EC" sz="140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$ 250.000,00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216759280"/>
                  </a:ext>
                </a:extLst>
              </a:tr>
              <a:tr h="479600">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Construcción Terminal Carcelén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ctr">
                        <a:buFont typeface="Arial" panose="020B0604020202020204" pitchFamily="34" charset="0"/>
                        <a:buChar char="-"/>
                      </a:pPr>
                      <a:r>
                        <a:rPr lang="es-EC" sz="140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dirty="0">
                          <a:effectLst/>
                          <a:latin typeface="Arial" panose="020B0604020202020204" pitchFamily="34" charset="0"/>
                          <a:ea typeface="Batang" panose="02030600000101010101" pitchFamily="18" charset="-127"/>
                          <a:cs typeface="Times New Roman" panose="02020603050405020304" pitchFamily="18" charset="0"/>
                        </a:rPr>
                        <a:t>$ 8’000.00,00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78989408"/>
                  </a:ext>
                </a:extLst>
              </a:tr>
              <a:tr h="479600">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Expropiación predio para completar Terminal Carapungo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ctr">
                        <a:buFont typeface="Arial" panose="020B0604020202020204" pitchFamily="34" charset="0"/>
                        <a:buChar char="-"/>
                      </a:pPr>
                      <a:r>
                        <a:rPr lang="es-EC" sz="140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a:effectLst/>
                          <a:latin typeface="Arial" panose="020B0604020202020204" pitchFamily="34" charset="0"/>
                          <a:ea typeface="Batang" panose="02030600000101010101" pitchFamily="18" charset="-127"/>
                          <a:cs typeface="Times New Roman" panose="02020603050405020304" pitchFamily="18" charset="0"/>
                        </a:rPr>
                        <a:t>$ 6´500.000,00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99594856"/>
                  </a:ext>
                </a:extLst>
              </a:tr>
              <a:tr h="479600">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Diseños definitivos Terminal Carapungo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lvl="0" indent="-342900" algn="ctr">
                        <a:buFont typeface="Arial" panose="020B0604020202020204" pitchFamily="34" charset="0"/>
                        <a:buChar char="-"/>
                      </a:pPr>
                      <a:r>
                        <a:rPr lang="es-EC" sz="140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a:effectLst/>
                          <a:latin typeface="Arial" panose="020B0604020202020204" pitchFamily="34" charset="0"/>
                          <a:ea typeface="Batang" panose="02030600000101010101" pitchFamily="18" charset="-127"/>
                          <a:cs typeface="Times New Roman" panose="02020603050405020304" pitchFamily="18" charset="0"/>
                        </a:rPr>
                        <a:t>$ 450.000,00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35943303"/>
                  </a:ext>
                </a:extLst>
              </a:tr>
              <a:tr h="580000">
                <a:tc>
                  <a:txBody>
                    <a:bodyPr/>
                    <a:lstStyle/>
                    <a:p>
                      <a:pPr algn="l"/>
                      <a:r>
                        <a:rPr lang="es-EC" sz="1400">
                          <a:effectLst/>
                          <a:latin typeface="Arial" panose="020B0604020202020204" pitchFamily="34" charset="0"/>
                          <a:ea typeface="Batang" panose="02030600000101010101" pitchFamily="18" charset="-127"/>
                          <a:cs typeface="Times New Roman" panose="02020603050405020304" pitchFamily="18" charset="0"/>
                        </a:rPr>
                        <a:t>Construcción Terminal Carapungo</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es-EC" sz="1400">
                          <a:effectLst/>
                          <a:latin typeface="Arial" panose="020B0604020202020204" pitchFamily="34" charset="0"/>
                          <a:ea typeface="Batang" panose="02030600000101010101" pitchFamily="18" charset="-127"/>
                          <a:cs typeface="Times New Roman" panose="02020603050405020304" pitchFamily="18" charset="0"/>
                        </a:rPr>
                        <a:t>-</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r"/>
                      <a:r>
                        <a:rPr lang="es-EC" sz="1400">
                          <a:effectLst/>
                          <a:latin typeface="Arial" panose="020B0604020202020204" pitchFamily="34" charset="0"/>
                          <a:ea typeface="Batang" panose="02030600000101010101" pitchFamily="18" charset="-127"/>
                          <a:cs typeface="Times New Roman" panose="02020603050405020304" pitchFamily="18" charset="0"/>
                        </a:rPr>
                        <a:t>$ 10´000.000,00</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l"/>
                      <a:r>
                        <a:rPr lang="es-EC" sz="1400" dirty="0">
                          <a:effectLst/>
                          <a:latin typeface="Arial" panose="020B0604020202020204" pitchFamily="34" charset="0"/>
                          <a:ea typeface="Batang" panose="02030600000101010101" pitchFamily="18" charset="-127"/>
                          <a:cs typeface="Times New Roman" panose="02020603050405020304" pitchFamily="18" charset="0"/>
                        </a:rPr>
                        <a:t> </a:t>
                      </a: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83455629"/>
                  </a:ext>
                </a:extLst>
              </a:tr>
              <a:tr h="479600">
                <a:tc>
                  <a:txBody>
                    <a:bodyPr/>
                    <a:lstStyle/>
                    <a:p>
                      <a:pPr algn="ctr"/>
                      <a:r>
                        <a:rPr lang="es-EC" sz="14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Total</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r>
                        <a:rPr lang="es-EC" sz="14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a:r>
                        <a:rPr lang="es-EC" sz="1400" b="1" dirty="0">
                          <a:solidFill>
                            <a:srgbClr val="000000"/>
                          </a:solidFill>
                          <a:effectLst/>
                          <a:latin typeface="Arial" panose="020B0604020202020204" pitchFamily="34" charset="0"/>
                          <a:ea typeface="Batang" panose="02030600000101010101" pitchFamily="18" charset="-127"/>
                          <a:cs typeface="Times New Roman" panose="02020603050405020304" pitchFamily="18" charset="0"/>
                        </a:rPr>
                        <a:t>$ 106’495.919,54</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l"/>
                      <a:r>
                        <a:rPr lang="es-EC" sz="1400" b="1" dirty="0">
                          <a:effectLst/>
                          <a:latin typeface="Arial" panose="020B0604020202020204" pitchFamily="34" charset="0"/>
                          <a:ea typeface="Batang" panose="02030600000101010101" pitchFamily="18" charset="-127"/>
                          <a:cs typeface="Times New Roman" panose="02020603050405020304" pitchFamily="18" charset="0"/>
                        </a:rPr>
                        <a:t> </a:t>
                      </a:r>
                      <a:endParaRPr lang="es-EC" sz="1400" dirty="0">
                        <a:effectLst/>
                        <a:latin typeface="Arial" panose="020B0604020202020204" pitchFamily="34" charset="0"/>
                        <a:ea typeface="Batang" panose="02030600000101010101" pitchFamily="18" charset="-127"/>
                        <a:cs typeface="Times New Roman" panose="02020603050405020304" pitchFamily="18" charset="0"/>
                      </a:endParaRPr>
                    </a:p>
                  </a:txBody>
                  <a:tcPr marL="75540" marR="755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0706798"/>
                  </a:ext>
                </a:extLst>
              </a:tr>
            </a:tbl>
          </a:graphicData>
        </a:graphic>
      </p:graphicFrame>
    </p:spTree>
    <p:extLst>
      <p:ext uri="{BB962C8B-B14F-4D97-AF65-F5344CB8AC3E}">
        <p14:creationId xmlns:p14="http://schemas.microsoft.com/office/powerpoint/2010/main" val="584467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214208" y="1135021"/>
            <a:ext cx="12192000" cy="4587957"/>
          </a:xfrm>
          <a:effectLst>
            <a:outerShdw blurRad="50800" dist="38100" dir="5400000" algn="t" rotWithShape="0">
              <a:prstClr val="black">
                <a:alpha val="40000"/>
              </a:prstClr>
            </a:outerShdw>
            <a:reflection blurRad="6350" stA="50000" endA="300" endPos="55000" dir="5400000" sy="-100000" algn="bl" rotWithShape="0"/>
          </a:effectLst>
        </p:spPr>
        <p:txBody>
          <a:bodyPr anchor="ctr">
            <a:normAutofit/>
          </a:bodyPr>
          <a:lstStyle/>
          <a:p>
            <a:r>
              <a:rPr lang="es-ES_tradnl" sz="3200" b="1" spc="195" dirty="0">
                <a:solidFill>
                  <a:schemeClr val="tx1"/>
                </a:solidFill>
              </a:rPr>
              <a:t>MESAS DE TRABAJO OPERADORAS TP:</a:t>
            </a:r>
            <a:br>
              <a:rPr lang="es-ES_tradnl" sz="3200" b="1" spc="195" dirty="0">
                <a:solidFill>
                  <a:schemeClr val="tx1"/>
                </a:solidFill>
              </a:rPr>
            </a:br>
            <a:br>
              <a:rPr lang="es-ES_tradnl" sz="3200" b="1" spc="195" dirty="0">
                <a:solidFill>
                  <a:schemeClr val="tx1"/>
                </a:solidFill>
              </a:rPr>
            </a:br>
            <a:r>
              <a:rPr lang="es-ES_tradnl" sz="3200" b="1" spc="195" dirty="0">
                <a:solidFill>
                  <a:schemeClr val="tx1"/>
                </a:solidFill>
              </a:rPr>
              <a:t>-Suspensión del incremento de combustibles.</a:t>
            </a:r>
            <a:br>
              <a:rPr lang="es-ES_tradnl" sz="3200" b="1" spc="195" dirty="0">
                <a:solidFill>
                  <a:schemeClr val="tx1"/>
                </a:solidFill>
              </a:rPr>
            </a:br>
            <a:r>
              <a:rPr lang="es-ES_tradnl" sz="3200" b="1" spc="195" dirty="0">
                <a:solidFill>
                  <a:schemeClr val="tx1"/>
                </a:solidFill>
              </a:rPr>
              <a:t>-Vacunas para conductores.</a:t>
            </a:r>
            <a:br>
              <a:rPr lang="es-ES_tradnl" sz="3200" b="1" spc="195" dirty="0">
                <a:solidFill>
                  <a:schemeClr val="tx1"/>
                </a:solidFill>
              </a:rPr>
            </a:br>
            <a:r>
              <a:rPr lang="es-ES_tradnl" sz="3200" b="1" spc="195" dirty="0">
                <a:solidFill>
                  <a:schemeClr val="tx1"/>
                </a:solidFill>
              </a:rPr>
              <a:t>-Incremento de la tarifa.</a:t>
            </a:r>
            <a:br>
              <a:rPr lang="es-ES_tradnl" sz="3200" b="1" spc="195" dirty="0">
                <a:solidFill>
                  <a:schemeClr val="tx1"/>
                </a:solidFill>
              </a:rPr>
            </a:br>
            <a:r>
              <a:rPr lang="es-ES_tradnl" sz="3200" b="1" spc="195" dirty="0">
                <a:solidFill>
                  <a:schemeClr val="tx1"/>
                </a:solidFill>
              </a:rPr>
              <a:t>-Suspensión del concurso público de rutas.</a:t>
            </a:r>
            <a:endParaRPr lang="es-ES_tradnl" sz="3200" b="1" spc="195" dirty="0">
              <a:solidFill>
                <a:schemeClr val="accent1"/>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3392" y="5195484"/>
            <a:ext cx="2124957" cy="737956"/>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666" y="323962"/>
            <a:ext cx="1913083" cy="1013770"/>
          </a:xfrm>
          <a:prstGeom prst="rect">
            <a:avLst/>
          </a:prstGeom>
        </p:spPr>
      </p:pic>
    </p:spTree>
    <p:extLst>
      <p:ext uri="{BB962C8B-B14F-4D97-AF65-F5344CB8AC3E}">
        <p14:creationId xmlns:p14="http://schemas.microsoft.com/office/powerpoint/2010/main" val="65671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214208" y="1135021"/>
            <a:ext cx="12192000" cy="4587957"/>
          </a:xfrm>
          <a:effectLst>
            <a:outerShdw blurRad="50800" dist="38100" dir="5400000" algn="t" rotWithShape="0">
              <a:prstClr val="black">
                <a:alpha val="40000"/>
              </a:prstClr>
            </a:outerShdw>
            <a:reflection blurRad="6350" stA="50000" endA="300" endPos="55000" dir="5400000" sy="-100000" algn="bl" rotWithShape="0"/>
          </a:effectLst>
        </p:spPr>
        <p:txBody>
          <a:bodyPr anchor="ctr">
            <a:normAutofit/>
          </a:bodyPr>
          <a:lstStyle/>
          <a:p>
            <a:pPr algn="ctr"/>
            <a:br>
              <a:rPr lang="es-ES_tradnl" sz="3200" b="1" spc="195" dirty="0">
                <a:solidFill>
                  <a:schemeClr val="bg1">
                    <a:lumMod val="50000"/>
                  </a:schemeClr>
                </a:solidFill>
              </a:rPr>
            </a:br>
            <a:r>
              <a:rPr lang="es-ES" sz="4800" dirty="0">
                <a:solidFill>
                  <a:schemeClr val="accent1"/>
                </a:solidFill>
                <a:effectLst>
                  <a:outerShdw blurRad="38100" dist="38100" dir="2700000" algn="tl">
                    <a:srgbClr val="000000">
                      <a:alpha val="43137"/>
                    </a:srgbClr>
                  </a:outerShdw>
                </a:effectLst>
              </a:rPr>
              <a:t>GRACIAS</a:t>
            </a:r>
            <a:br>
              <a:rPr lang="es-EC" sz="4800" dirty="0">
                <a:solidFill>
                  <a:schemeClr val="accent1"/>
                </a:solidFill>
                <a:effectLst>
                  <a:outerShdw blurRad="38100" dist="38100" dir="2700000" algn="tl">
                    <a:srgbClr val="000000">
                      <a:alpha val="43137"/>
                    </a:srgbClr>
                  </a:outerShdw>
                </a:effectLst>
              </a:rPr>
            </a:br>
            <a:br>
              <a:rPr lang="es-ES_tradnl" sz="3200" b="1" spc="195" dirty="0">
                <a:solidFill>
                  <a:schemeClr val="bg1">
                    <a:lumMod val="50000"/>
                  </a:schemeClr>
                </a:solidFill>
              </a:rPr>
            </a:br>
            <a:endParaRPr lang="es-ES_tradnl" sz="3200" b="1" spc="195" dirty="0">
              <a:solidFill>
                <a:schemeClr val="accent1"/>
              </a:solidFill>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028" y="4900844"/>
            <a:ext cx="1783642" cy="619424"/>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3667" y="507354"/>
            <a:ext cx="1913083" cy="1013770"/>
          </a:xfrm>
          <a:prstGeom prst="rect">
            <a:avLst/>
          </a:prstGeom>
        </p:spPr>
      </p:pic>
    </p:spTree>
    <p:extLst>
      <p:ext uri="{BB962C8B-B14F-4D97-AF65-F5344CB8AC3E}">
        <p14:creationId xmlns:p14="http://schemas.microsoft.com/office/powerpoint/2010/main" val="55084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180B335-4EF0-4FCB-A2F6-CF4459A5BD45}"/>
              </a:ext>
            </a:extLst>
          </p:cNvPr>
          <p:cNvPicPr>
            <a:picLocks noChangeAspect="1"/>
          </p:cNvPicPr>
          <p:nvPr/>
        </p:nvPicPr>
        <p:blipFill>
          <a:blip r:embed="rId2"/>
          <a:stretch>
            <a:fillRect/>
          </a:stretch>
        </p:blipFill>
        <p:spPr>
          <a:xfrm>
            <a:off x="348737" y="235480"/>
            <a:ext cx="7018565" cy="6214306"/>
          </a:xfrm>
          <a:prstGeom prst="rect">
            <a:avLst/>
          </a:prstGeom>
        </p:spPr>
      </p:pic>
      <p:pic>
        <p:nvPicPr>
          <p:cNvPr id="6" name="Imagen 5">
            <a:extLst>
              <a:ext uri="{FF2B5EF4-FFF2-40B4-BE49-F238E27FC236}">
                <a16:creationId xmlns:a16="http://schemas.microsoft.com/office/drawing/2014/main" id="{043D3A81-D893-4746-BDA6-A50B76539EC9}"/>
              </a:ext>
            </a:extLst>
          </p:cNvPr>
          <p:cNvPicPr>
            <a:picLocks noChangeAspect="1"/>
          </p:cNvPicPr>
          <p:nvPr/>
        </p:nvPicPr>
        <p:blipFill>
          <a:blip r:embed="rId3"/>
          <a:stretch>
            <a:fillRect/>
          </a:stretch>
        </p:blipFill>
        <p:spPr>
          <a:xfrm>
            <a:off x="7504115" y="235480"/>
            <a:ext cx="4277394" cy="6214306"/>
          </a:xfrm>
          <a:prstGeom prst="rect">
            <a:avLst/>
          </a:prstGeom>
        </p:spPr>
      </p:pic>
    </p:spTree>
    <p:extLst>
      <p:ext uri="{BB962C8B-B14F-4D97-AF65-F5344CB8AC3E}">
        <p14:creationId xmlns:p14="http://schemas.microsoft.com/office/powerpoint/2010/main" val="362598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48EA7C7-2DC5-40CA-83C1-D959031B4967}"/>
              </a:ext>
            </a:extLst>
          </p:cNvPr>
          <p:cNvSpPr txBox="1"/>
          <p:nvPr/>
        </p:nvSpPr>
        <p:spPr>
          <a:xfrm>
            <a:off x="287791" y="200523"/>
            <a:ext cx="11460615" cy="923330"/>
          </a:xfrm>
          <a:prstGeom prst="rect">
            <a:avLst/>
          </a:prstGeom>
          <a:noFill/>
        </p:spPr>
        <p:txBody>
          <a:bodyPr wrap="square">
            <a:spAutoFit/>
          </a:bodyPr>
          <a:lstStyle/>
          <a:p>
            <a:r>
              <a:rPr lang="es-ES" b="1" i="1" dirty="0">
                <a:solidFill>
                  <a:schemeClr val="accent1"/>
                </a:solidFill>
              </a:rPr>
              <a:t>La Disposición Transitoria Tercera, establece que la Secretaría de Movilidad, dentro del término de 30 días, contados a partir de la sanción de la ordenanza, emitirá el Modelo de Gestión para la integración operacional de los subsistemas, que incluirá la implementación del Plan de Reestructuración de Rutas</a:t>
            </a:r>
            <a:endParaRPr lang="es-EC" b="1" i="1" dirty="0">
              <a:solidFill>
                <a:schemeClr val="accent1"/>
              </a:solidFill>
            </a:endParaRPr>
          </a:p>
        </p:txBody>
      </p:sp>
      <p:sp>
        <p:nvSpPr>
          <p:cNvPr id="6" name="CuadroTexto 5">
            <a:extLst>
              <a:ext uri="{FF2B5EF4-FFF2-40B4-BE49-F238E27FC236}">
                <a16:creationId xmlns:a16="http://schemas.microsoft.com/office/drawing/2014/main" id="{73FE62F1-F954-42A8-BAFD-9598892D579A}"/>
              </a:ext>
            </a:extLst>
          </p:cNvPr>
          <p:cNvSpPr txBox="1"/>
          <p:nvPr/>
        </p:nvSpPr>
        <p:spPr>
          <a:xfrm>
            <a:off x="369433" y="1123853"/>
            <a:ext cx="11142209" cy="646331"/>
          </a:xfrm>
          <a:prstGeom prst="rect">
            <a:avLst/>
          </a:prstGeom>
          <a:noFill/>
        </p:spPr>
        <p:txBody>
          <a:bodyPr wrap="square">
            <a:spAutoFit/>
          </a:bodyPr>
          <a:lstStyle/>
          <a:p>
            <a:r>
              <a:rPr lang="es-ES" dirty="0"/>
              <a:t>El Modelo de Gestión se emite mediante Resolución No.SM 2021-005 de 14 de enero de 2021 el mismo que se encuentra publicado  en la página de la Secretaría de Movilidad</a:t>
            </a:r>
            <a:endParaRPr lang="es-EC" dirty="0"/>
          </a:p>
        </p:txBody>
      </p:sp>
      <p:pic>
        <p:nvPicPr>
          <p:cNvPr id="8" name="Imagen 7">
            <a:extLst>
              <a:ext uri="{FF2B5EF4-FFF2-40B4-BE49-F238E27FC236}">
                <a16:creationId xmlns:a16="http://schemas.microsoft.com/office/drawing/2014/main" id="{E2DB98CA-F8F6-44EB-B6FC-63782B54453A}"/>
              </a:ext>
            </a:extLst>
          </p:cNvPr>
          <p:cNvPicPr>
            <a:picLocks noChangeAspect="1"/>
          </p:cNvPicPr>
          <p:nvPr/>
        </p:nvPicPr>
        <p:blipFill>
          <a:blip r:embed="rId2"/>
          <a:stretch>
            <a:fillRect/>
          </a:stretch>
        </p:blipFill>
        <p:spPr>
          <a:xfrm>
            <a:off x="369433" y="1835564"/>
            <a:ext cx="6338689" cy="4108036"/>
          </a:xfrm>
          <a:prstGeom prst="rect">
            <a:avLst/>
          </a:prstGeom>
        </p:spPr>
      </p:pic>
      <p:pic>
        <p:nvPicPr>
          <p:cNvPr id="10" name="Imagen 9">
            <a:extLst>
              <a:ext uri="{FF2B5EF4-FFF2-40B4-BE49-F238E27FC236}">
                <a16:creationId xmlns:a16="http://schemas.microsoft.com/office/drawing/2014/main" id="{2C169969-E17D-46E4-90FE-C59A06BBF83D}"/>
              </a:ext>
            </a:extLst>
          </p:cNvPr>
          <p:cNvPicPr>
            <a:picLocks noChangeAspect="1"/>
          </p:cNvPicPr>
          <p:nvPr/>
        </p:nvPicPr>
        <p:blipFill>
          <a:blip r:embed="rId3"/>
          <a:stretch>
            <a:fillRect/>
          </a:stretch>
        </p:blipFill>
        <p:spPr>
          <a:xfrm>
            <a:off x="6276695" y="1770184"/>
            <a:ext cx="5353329" cy="4440465"/>
          </a:xfrm>
          <a:prstGeom prst="rect">
            <a:avLst/>
          </a:prstGeom>
        </p:spPr>
      </p:pic>
      <p:sp>
        <p:nvSpPr>
          <p:cNvPr id="11" name="Elipse 10">
            <a:extLst>
              <a:ext uri="{FF2B5EF4-FFF2-40B4-BE49-F238E27FC236}">
                <a16:creationId xmlns:a16="http://schemas.microsoft.com/office/drawing/2014/main" id="{D2A559F8-54F7-43AB-B532-C5BD3B485F96}"/>
              </a:ext>
            </a:extLst>
          </p:cNvPr>
          <p:cNvSpPr/>
          <p:nvPr/>
        </p:nvSpPr>
        <p:spPr>
          <a:xfrm>
            <a:off x="6425293" y="4297681"/>
            <a:ext cx="5204731"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591251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483C48F-A98B-4508-92F6-B87D8019BAA0}"/>
              </a:ext>
            </a:extLst>
          </p:cNvPr>
          <p:cNvPicPr>
            <a:picLocks noChangeAspect="1"/>
          </p:cNvPicPr>
          <p:nvPr/>
        </p:nvPicPr>
        <p:blipFill>
          <a:blip r:embed="rId2"/>
          <a:stretch>
            <a:fillRect/>
          </a:stretch>
        </p:blipFill>
        <p:spPr>
          <a:xfrm>
            <a:off x="478536" y="907121"/>
            <a:ext cx="3930905" cy="4789591"/>
          </a:xfrm>
          <a:prstGeom prst="rect">
            <a:avLst/>
          </a:prstGeom>
        </p:spPr>
      </p:pic>
      <p:sp>
        <p:nvSpPr>
          <p:cNvPr id="6" name="CuadroTexto 5">
            <a:extLst>
              <a:ext uri="{FF2B5EF4-FFF2-40B4-BE49-F238E27FC236}">
                <a16:creationId xmlns:a16="http://schemas.microsoft.com/office/drawing/2014/main" id="{0D7DAC07-33E7-41FE-A7C6-398A0B61A283}"/>
              </a:ext>
            </a:extLst>
          </p:cNvPr>
          <p:cNvSpPr txBox="1"/>
          <p:nvPr/>
        </p:nvSpPr>
        <p:spPr>
          <a:xfrm>
            <a:off x="478536" y="279892"/>
            <a:ext cx="6094476" cy="369332"/>
          </a:xfrm>
          <a:prstGeom prst="rect">
            <a:avLst/>
          </a:prstGeom>
          <a:noFill/>
        </p:spPr>
        <p:txBody>
          <a:bodyPr wrap="square">
            <a:spAutoFit/>
          </a:bodyPr>
          <a:lstStyle/>
          <a:p>
            <a:r>
              <a:rPr lang="es-ES" dirty="0">
                <a:solidFill>
                  <a:schemeClr val="accent1"/>
                </a:solidFill>
              </a:rPr>
              <a:t>Modelo de Gestión SM-2021-005</a:t>
            </a:r>
            <a:endParaRPr lang="es-EC" dirty="0">
              <a:solidFill>
                <a:schemeClr val="accent1"/>
              </a:solidFill>
            </a:endParaRPr>
          </a:p>
        </p:txBody>
      </p:sp>
      <p:pic>
        <p:nvPicPr>
          <p:cNvPr id="8" name="Imagen 7">
            <a:extLst>
              <a:ext uri="{FF2B5EF4-FFF2-40B4-BE49-F238E27FC236}">
                <a16:creationId xmlns:a16="http://schemas.microsoft.com/office/drawing/2014/main" id="{E268DA8D-4639-438B-AB14-9DB78093666E}"/>
              </a:ext>
            </a:extLst>
          </p:cNvPr>
          <p:cNvPicPr>
            <a:picLocks noChangeAspect="1"/>
          </p:cNvPicPr>
          <p:nvPr/>
        </p:nvPicPr>
        <p:blipFill>
          <a:blip r:embed="rId3"/>
          <a:stretch>
            <a:fillRect/>
          </a:stretch>
        </p:blipFill>
        <p:spPr>
          <a:xfrm>
            <a:off x="4824288" y="907121"/>
            <a:ext cx="3257894" cy="4789591"/>
          </a:xfrm>
          <a:prstGeom prst="rect">
            <a:avLst/>
          </a:prstGeom>
        </p:spPr>
      </p:pic>
      <p:sp>
        <p:nvSpPr>
          <p:cNvPr id="10" name="CuadroTexto 9">
            <a:extLst>
              <a:ext uri="{FF2B5EF4-FFF2-40B4-BE49-F238E27FC236}">
                <a16:creationId xmlns:a16="http://schemas.microsoft.com/office/drawing/2014/main" id="{E62797D2-3DE7-4A7C-9DF8-1A2F3A1B0F47}"/>
              </a:ext>
            </a:extLst>
          </p:cNvPr>
          <p:cNvSpPr txBox="1"/>
          <p:nvPr/>
        </p:nvSpPr>
        <p:spPr>
          <a:xfrm>
            <a:off x="387096" y="5950879"/>
            <a:ext cx="11628120" cy="646331"/>
          </a:xfrm>
          <a:prstGeom prst="rect">
            <a:avLst/>
          </a:prstGeom>
          <a:noFill/>
        </p:spPr>
        <p:txBody>
          <a:bodyPr wrap="square">
            <a:spAutoFit/>
          </a:bodyPr>
          <a:lstStyle/>
          <a:p>
            <a:r>
              <a:rPr lang="es-EC" dirty="0">
                <a:solidFill>
                  <a:schemeClr val="accent1"/>
                </a:solidFill>
                <a:effectLst>
                  <a:outerShdw blurRad="38100" dist="38100" dir="2700000" algn="tl">
                    <a:srgbClr val="000000">
                      <a:alpha val="43137"/>
                    </a:srgbClr>
                  </a:outerShdw>
                </a:effectLst>
              </a:rPr>
              <a:t>https://secretariademovilidad.quito.gob.ec/images/2021/03/resolucion_sm_2021_005/resolucion_sm-2021-005-signed-1-1.pdf</a:t>
            </a:r>
          </a:p>
        </p:txBody>
      </p:sp>
      <p:pic>
        <p:nvPicPr>
          <p:cNvPr id="12" name="Imagen 11">
            <a:extLst>
              <a:ext uri="{FF2B5EF4-FFF2-40B4-BE49-F238E27FC236}">
                <a16:creationId xmlns:a16="http://schemas.microsoft.com/office/drawing/2014/main" id="{999BC64A-D994-4540-8DED-4A605A041154}"/>
              </a:ext>
            </a:extLst>
          </p:cNvPr>
          <p:cNvPicPr>
            <a:picLocks noChangeAspect="1"/>
          </p:cNvPicPr>
          <p:nvPr/>
        </p:nvPicPr>
        <p:blipFill>
          <a:blip r:embed="rId4"/>
          <a:stretch>
            <a:fillRect/>
          </a:stretch>
        </p:blipFill>
        <p:spPr>
          <a:xfrm>
            <a:off x="8247975" y="907121"/>
            <a:ext cx="3465489" cy="4789590"/>
          </a:xfrm>
          <a:prstGeom prst="rect">
            <a:avLst/>
          </a:prstGeom>
        </p:spPr>
      </p:pic>
    </p:spTree>
    <p:extLst>
      <p:ext uri="{BB962C8B-B14F-4D97-AF65-F5344CB8AC3E}">
        <p14:creationId xmlns:p14="http://schemas.microsoft.com/office/powerpoint/2010/main" val="36008469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6026</TotalTime>
  <Words>4175</Words>
  <Application>Microsoft Macintosh PowerPoint</Application>
  <PresentationFormat>Panorámica</PresentationFormat>
  <Paragraphs>515</Paragraphs>
  <Slides>68</Slides>
  <Notes>21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68</vt:i4>
      </vt:variant>
    </vt:vector>
  </HeadingPairs>
  <TitlesOfParts>
    <vt:vector size="77" baseType="lpstr">
      <vt:lpstr>Arial</vt:lpstr>
      <vt:lpstr>Arial Narrow</vt:lpstr>
      <vt:lpstr>ArialMT</vt:lpstr>
      <vt:lpstr>AvenirNextLTPro-Regular</vt:lpstr>
      <vt:lpstr>Calibri</vt:lpstr>
      <vt:lpstr>Calibri Light</vt:lpstr>
      <vt:lpstr>Tahoma</vt:lpstr>
      <vt:lpstr>Tipo de letra del sistema regular</vt:lpstr>
      <vt:lpstr>Tema de Office</vt:lpstr>
      <vt:lpstr> CUMPLIMIENTO ORDENANZA 017 -2020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5 PCS (SM) / 8 PCS (UNE EN 13816) </vt:lpstr>
      <vt:lpstr>28 Indicadores que miden 5 PCS</vt:lpstr>
      <vt:lpstr>Presentación de PowerPoint</vt:lpstr>
      <vt:lpstr>Presentación de PowerPoint</vt:lpstr>
      <vt:lpstr>Centro de Monitoreo – Secretaría de Movilidad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Hoja de ruta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Terminal de Transferencia Carcelén</vt:lpstr>
      <vt:lpstr>Terminal de Integración Carapungo</vt:lpstr>
      <vt:lpstr>Presentación de PowerPoint</vt:lpstr>
      <vt:lpstr>MESAS DE TRABAJO OPERADORAS TP:  -Suspensión del incremento de combustibles. -Vacunas para conductores. -Incremento de la tarifa. -Suspensión del concurso público de rutas.</vt:lpstr>
      <vt:lpstr> GRACIAS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SIR – SAE -SIU</dc:title>
  <dc:creator>Fernando Narvaez</dc:creator>
  <cp:lastModifiedBy>Microsoft Office User</cp:lastModifiedBy>
  <cp:revision>126</cp:revision>
  <dcterms:created xsi:type="dcterms:W3CDTF">2020-12-29T19:51:46Z</dcterms:created>
  <dcterms:modified xsi:type="dcterms:W3CDTF">2021-05-18T02:53:54Z</dcterms:modified>
</cp:coreProperties>
</file>