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  <p:sldMasterId id="2147483682" r:id="rId2"/>
  </p:sldMasterIdLst>
  <p:notesMasterIdLst>
    <p:notesMasterId r:id="rId7"/>
  </p:notesMasterIdLst>
  <p:sldIdLst>
    <p:sldId id="258" r:id="rId3"/>
    <p:sldId id="446" r:id="rId4"/>
    <p:sldId id="447" r:id="rId5"/>
    <p:sldId id="448" r:id="rId6"/>
  </p:sldIdLst>
  <p:sldSz cx="12192000" cy="6858000"/>
  <p:notesSz cx="6794500" cy="9906000"/>
  <p:defaultTextStyle>
    <a:defPPr>
      <a:defRPr lang="es-EC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edro Fernando Nunez Gomez" initials="PFNG" lastIdx="6" clrIdx="0">
    <p:extLst>
      <p:ext uri="{19B8F6BF-5375-455C-9EA6-DF929625EA0E}">
        <p15:presenceInfo xmlns:p15="http://schemas.microsoft.com/office/powerpoint/2012/main" userId="S-1-5-21-273869320-1094921958-1243824655-121347" providerId="AD"/>
      </p:ext>
    </p:extLst>
  </p:cmAuthor>
  <p:cmAuthor id="2" name="Jose Antonio Piñeiros Costales" initials="JAPC" lastIdx="9" clrIdx="1">
    <p:extLst>
      <p:ext uri="{19B8F6BF-5375-455C-9EA6-DF929625EA0E}">
        <p15:presenceInfo xmlns:p15="http://schemas.microsoft.com/office/powerpoint/2012/main" userId="S-1-5-21-273869320-1094921958-1243824655-8073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DEA68"/>
    <a:srgbClr val="BC77DB"/>
    <a:srgbClr val="83C93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Estilo medio 1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364" autoAdjust="0"/>
  </p:normalViewPr>
  <p:slideViewPr>
    <p:cSldViewPr snapToGrid="0">
      <p:cViewPr varScale="1">
        <p:scale>
          <a:sx n="66" d="100"/>
          <a:sy n="66" d="100"/>
        </p:scale>
        <p:origin x="816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70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C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70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D745A8-83E9-45A3-98ED-96F1F2A954FC}" type="datetimeFigureOut">
              <a:rPr lang="es-EC" smtClean="0"/>
              <a:t>11/5/2021</a:t>
            </a:fld>
            <a:endParaRPr lang="es-EC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425450" y="1238250"/>
            <a:ext cx="5943600" cy="3343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C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79450" y="4767262"/>
            <a:ext cx="5435600" cy="39004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9408981"/>
            <a:ext cx="2944283" cy="49701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C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48645" y="9408981"/>
            <a:ext cx="2944283" cy="49701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446A31-2866-4A72-8F91-5428F1BEE76C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6637958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5/11/2021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  <p:pic>
        <p:nvPicPr>
          <p:cNvPr id="7" name="Imagen 6" descr="cid:image001.png@01D51572.05FDECC0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55803" y="71743"/>
            <a:ext cx="1096153" cy="66142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8" name="Conector angular 7"/>
          <p:cNvCxnSpPr/>
          <p:nvPr/>
        </p:nvCxnSpPr>
        <p:spPr>
          <a:xfrm rot="10800000" flipV="1">
            <a:off x="655361" y="648393"/>
            <a:ext cx="11321935" cy="5926974"/>
          </a:xfrm>
          <a:prstGeom prst="bentConnector3">
            <a:avLst>
              <a:gd name="adj1" fmla="val -73"/>
            </a:avLst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293845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5/11/2021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671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5/11/2021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35033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  <a:prstGeom prst="rect">
            <a:avLst/>
          </a:prstGeo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  <a:prstGeom prst="rect">
            <a:avLst/>
          </a:prstGeo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pic>
        <p:nvPicPr>
          <p:cNvPr id="18" name="Imagen 17" descr="cid:image001.png@01D51572.05FDECC0"/>
          <p:cNvPicPr/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90205" y="71743"/>
            <a:ext cx="1861751" cy="90856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28" name="Conector angular 27"/>
          <p:cNvCxnSpPr/>
          <p:nvPr userDrawn="1"/>
        </p:nvCxnSpPr>
        <p:spPr>
          <a:xfrm rot="10800000" flipV="1">
            <a:off x="655362" y="1178011"/>
            <a:ext cx="11116508" cy="5397356"/>
          </a:xfrm>
          <a:prstGeom prst="bentConnector3">
            <a:avLst>
              <a:gd name="adj1" fmla="val 128"/>
            </a:avLst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593899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s-EC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A081D-BF18-4056-8E98-801FA5B5B750}" type="datetimeFigureOut">
              <a:rPr lang="es-EC" smtClean="0"/>
              <a:t>11/5/2021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DC5D-F116-4831-A23D-D2BDAAE70131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6177486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A081D-BF18-4056-8E98-801FA5B5B750}" type="datetimeFigureOut">
              <a:rPr lang="es-EC" smtClean="0"/>
              <a:t>11/5/2021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DC5D-F116-4831-A23D-D2BDAAE70131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419102688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A081D-BF18-4056-8E98-801FA5B5B750}" type="datetimeFigureOut">
              <a:rPr lang="es-EC" smtClean="0"/>
              <a:t>11/5/2021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DC5D-F116-4831-A23D-D2BDAAE70131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9925668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A081D-BF18-4056-8E98-801FA5B5B750}" type="datetimeFigureOut">
              <a:rPr lang="es-EC" smtClean="0"/>
              <a:t>11/5/2021</a:t>
            </a:fld>
            <a:endParaRPr lang="es-EC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DC5D-F116-4831-A23D-D2BDAAE70131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74022322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A081D-BF18-4056-8E98-801FA5B5B750}" type="datetimeFigureOut">
              <a:rPr lang="es-EC" smtClean="0"/>
              <a:t>11/5/2021</a:t>
            </a:fld>
            <a:endParaRPr lang="es-EC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DC5D-F116-4831-A23D-D2BDAAE70131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26706178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A081D-BF18-4056-8E98-801FA5B5B750}" type="datetimeFigureOut">
              <a:rPr lang="es-EC" smtClean="0"/>
              <a:t>11/5/2021</a:t>
            </a:fld>
            <a:endParaRPr lang="es-EC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DC5D-F116-4831-A23D-D2BDAAE70131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79609726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A081D-BF18-4056-8E98-801FA5B5B750}" type="datetimeFigureOut">
              <a:rPr lang="es-EC" smtClean="0"/>
              <a:t>11/5/2021</a:t>
            </a:fld>
            <a:endParaRPr lang="es-EC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DC5D-F116-4831-A23D-D2BDAAE70131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6511511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5/11/2021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721677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A081D-BF18-4056-8E98-801FA5B5B750}" type="datetimeFigureOut">
              <a:rPr lang="es-EC" smtClean="0"/>
              <a:t>11/5/2021</a:t>
            </a:fld>
            <a:endParaRPr lang="es-EC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DC5D-F116-4831-A23D-D2BDAAE70131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03202175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C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A081D-BF18-4056-8E98-801FA5B5B750}" type="datetimeFigureOut">
              <a:rPr lang="es-EC" smtClean="0"/>
              <a:t>11/5/2021</a:t>
            </a:fld>
            <a:endParaRPr lang="es-EC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DC5D-F116-4831-A23D-D2BDAAE70131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88858972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A081D-BF18-4056-8E98-801FA5B5B750}" type="datetimeFigureOut">
              <a:rPr lang="es-EC" smtClean="0"/>
              <a:t>11/5/2021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DC5D-F116-4831-A23D-D2BDAAE70131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0566210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A081D-BF18-4056-8E98-801FA5B5B750}" type="datetimeFigureOut">
              <a:rPr lang="es-EC" smtClean="0"/>
              <a:t>11/5/2021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DC5D-F116-4831-A23D-D2BDAAE70131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5910855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5/11/2021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1093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5/11/2021</a:t>
            </a:fld>
            <a:endParaRPr lang="en-U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69285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5/11/2021</a:t>
            </a:fld>
            <a:endParaRPr lang="en-US" dirty="0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97781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5/11/2021</a:t>
            </a:fld>
            <a:endParaRPr lang="en-US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03968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5/11/2021</a:t>
            </a:fld>
            <a:endParaRPr lang="en-US" dirty="0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93651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5/11/2021</a:t>
            </a:fld>
            <a:endParaRPr lang="en-U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29081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s-EC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5/11/2021</a:t>
            </a:fld>
            <a:endParaRPr lang="en-U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72831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5/11/2021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  <p:pic>
        <p:nvPicPr>
          <p:cNvPr id="7" name="Imagen 6" descr="cid:image001.png@01D51572.05FDECC0"/>
          <p:cNvPicPr/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27957" y="71743"/>
            <a:ext cx="1523999" cy="916798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8" name="Conector angular 7"/>
          <p:cNvCxnSpPr/>
          <p:nvPr userDrawn="1"/>
        </p:nvCxnSpPr>
        <p:spPr>
          <a:xfrm rot="10800000" flipV="1">
            <a:off x="655363" y="1194485"/>
            <a:ext cx="11264789" cy="5380881"/>
          </a:xfrm>
          <a:prstGeom prst="bentConnector3">
            <a:avLst>
              <a:gd name="adj1" fmla="val 126"/>
            </a:avLst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30053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C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5A081D-BF18-4056-8E98-801FA5B5B750}" type="datetimeFigureOut">
              <a:rPr lang="es-EC" smtClean="0"/>
              <a:t>11/5/2021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A9DC5D-F116-4831-A23D-D2BDAAE70131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9456022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C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699740" y="3261945"/>
            <a:ext cx="9273060" cy="1680665"/>
          </a:xfrm>
        </p:spPr>
        <p:txBody>
          <a:bodyPr/>
          <a:lstStyle/>
          <a:p>
            <a:pPr marL="182880" algn="ctr"/>
            <a:r>
              <a:rPr lang="es-MX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TRASPASOS PRESUPUESTARIOS </a:t>
            </a:r>
            <a:endParaRPr lang="es-EC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1 Título"/>
          <p:cNvSpPr txBox="1">
            <a:spLocks/>
          </p:cNvSpPr>
          <p:nvPr/>
        </p:nvSpPr>
        <p:spPr>
          <a:xfrm>
            <a:off x="1861629" y="1037493"/>
            <a:ext cx="8136229" cy="2049140"/>
          </a:xfrm>
          <a:prstGeom prst="rect">
            <a:avLst/>
          </a:prstGeom>
        </p:spPr>
        <p:txBody>
          <a:bodyPr anchor="b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82880" algn="ctr"/>
            <a:r>
              <a:rPr lang="es-MX" sz="72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ADMINISTRACIÓN</a:t>
            </a:r>
            <a:br>
              <a:rPr lang="es-MX" sz="72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MX" sz="72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GENERAL</a:t>
            </a:r>
            <a:endParaRPr lang="es-EC" sz="4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19265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 txBox="1">
            <a:spLocks/>
          </p:cNvSpPr>
          <p:nvPr/>
        </p:nvSpPr>
        <p:spPr>
          <a:xfrm>
            <a:off x="858019" y="660642"/>
            <a:ext cx="3249958" cy="51306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82880"/>
            <a:r>
              <a:rPr lang="es-EC" sz="40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BASE LEGAL</a:t>
            </a:r>
          </a:p>
          <a:p>
            <a:pPr marL="182880" algn="ctr"/>
            <a:r>
              <a:rPr lang="es-EC" dirty="0"/>
              <a:t> </a:t>
            </a:r>
            <a:endParaRPr lang="es-EC" sz="4000" b="1" dirty="0" smtClean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8395838-F939-4FFB-B7B6-7EAFEA0777C3}"/>
              </a:ext>
            </a:extLst>
          </p:cNvPr>
          <p:cNvSpPr>
            <a:spLocks noGrp="1"/>
          </p:cNvSpPr>
          <p:nvPr>
            <p:ph sz="half" idx="4294967295"/>
          </p:nvPr>
        </p:nvSpPr>
        <p:spPr>
          <a:xfrm>
            <a:off x="1010419" y="2291005"/>
            <a:ext cx="10310794" cy="337281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marL="0" indent="0" algn="just">
              <a:buNone/>
            </a:pPr>
            <a:r>
              <a:rPr lang="es-EC" sz="2000" dirty="0"/>
              <a:t>Art. 256.- Traspasos.- El ejecutivo del gobierno autónomo descentralizado, de oficio o previo informe de la persona responsable de la unidad financiera, o a pedido de este funcionario, podrá autorizar traspasos de créditos disponibles dentro de una misma área, programa o subprograma, siempre que en el programa, subprograma o partida de que se tomen los fondos hayan disponibilidades suficientes, sea porque los respectivos gastos no se efectuaren en todo o en parte debido a causas imprevistas o porque se demuestre con el respectivo informe que existe excedente de disponibilidades. </a:t>
            </a:r>
            <a:endParaRPr lang="es-EC" sz="2000" dirty="0" smtClean="0"/>
          </a:p>
          <a:p>
            <a:pPr marL="0" indent="0" algn="just">
              <a:buNone/>
            </a:pPr>
            <a:r>
              <a:rPr lang="es-EC" sz="2000" dirty="0" smtClean="0"/>
              <a:t>Los </a:t>
            </a:r>
            <a:r>
              <a:rPr lang="es-EC" sz="2000" dirty="0"/>
              <a:t>traspasos de un área a otra deberán ser autorizados por el legislativo del gobierno autónomo descentralizado, a petición del ejecutivo local, previo informe de la persona responsable de la unidad financiera.</a:t>
            </a:r>
            <a:endParaRPr lang="es-EC" sz="2000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1010419" y="660642"/>
            <a:ext cx="10624735" cy="137514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82880"/>
            <a:endParaRPr lang="es-EC" sz="4000" b="1" dirty="0" smtClean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1010419" y="1604614"/>
            <a:ext cx="3249958" cy="51306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82880"/>
            <a:r>
              <a:rPr lang="es-EC" sz="40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COOTAD</a:t>
            </a:r>
            <a:endParaRPr lang="es-EC" sz="40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82880" algn="ctr"/>
            <a:r>
              <a:rPr lang="es-EC" dirty="0"/>
              <a:t> </a:t>
            </a:r>
            <a:endParaRPr lang="es-EC" sz="4000" b="1" dirty="0" smtClean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51891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 txBox="1">
            <a:spLocks/>
          </p:cNvSpPr>
          <p:nvPr/>
        </p:nvSpPr>
        <p:spPr>
          <a:xfrm>
            <a:off x="858019" y="462611"/>
            <a:ext cx="3249958" cy="51306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82880"/>
            <a:r>
              <a:rPr lang="es-EC" sz="40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BASE LEGAL</a:t>
            </a:r>
          </a:p>
          <a:p>
            <a:pPr marL="182880" algn="ctr"/>
            <a:r>
              <a:rPr lang="es-EC" dirty="0"/>
              <a:t> </a:t>
            </a:r>
            <a:endParaRPr lang="es-EC" sz="4000" b="1" dirty="0" smtClean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8395838-F939-4FFB-B7B6-7EAFEA0777C3}"/>
              </a:ext>
            </a:extLst>
          </p:cNvPr>
          <p:cNvSpPr>
            <a:spLocks noGrp="1"/>
          </p:cNvSpPr>
          <p:nvPr>
            <p:ph sz="half" idx="4294967295"/>
          </p:nvPr>
        </p:nvSpPr>
        <p:spPr>
          <a:xfrm>
            <a:off x="856684" y="1777937"/>
            <a:ext cx="10778470" cy="405680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marL="0" indent="0" algn="just">
              <a:buNone/>
            </a:pPr>
            <a:r>
              <a:rPr lang="es-EC" sz="1800" dirty="0" smtClean="0"/>
              <a:t>En cumplimiento a lo dispuesto en la Ordenanza PMU No. 004-2020, que  aprueba el Presupuesto General del Municipio del Distrito Metropolitano de Quito para el Ejercicio Presupuestario 2021, en el numeral 9.1 Modificaciones Presupuestarias (Traspasos y Reformas), señala: “El Alcalde Metropolitano o su delegado podrá disponer que los responsables de los Entes Desconcentrados y la Dirección Metropolitana Financiera, dependiendo de los Tipos de Gasto, autoricen los traspasos presupuestarios observando lo dispuesto en el Art. 256 del COOTAD dentro de una misma área, programa o subprograma, para lo cual expedirá un instructivo.” </a:t>
            </a:r>
          </a:p>
          <a:p>
            <a:pPr marL="0" indent="0" algn="just">
              <a:buNone/>
            </a:pPr>
            <a:r>
              <a:rPr lang="es-EC" sz="1800" dirty="0" smtClean="0"/>
              <a:t>A efectos de cumplir con la disposición contenida en el artículo 256 del COOTAD, se procederá de la siguiente manera: </a:t>
            </a:r>
          </a:p>
          <a:p>
            <a:pPr marL="0" lvl="0" indent="0" algn="just" fontAlgn="base">
              <a:buNone/>
            </a:pPr>
            <a:r>
              <a:rPr lang="es-EC" sz="1800" dirty="0" smtClean="0"/>
              <a:t>1.- Los delegados de los entes y unidades desconcentradas deberán remitir la resolución de traspaso con los documentos de sustento a la Dirección Metropolitana Financiera hasta el último día hábil del mes; </a:t>
            </a:r>
          </a:p>
          <a:p>
            <a:pPr marL="0" lvl="0" indent="0" algn="just" fontAlgn="base">
              <a:buNone/>
            </a:pPr>
            <a:r>
              <a:rPr lang="es-EC" sz="1800" dirty="0" smtClean="0"/>
              <a:t>2</a:t>
            </a:r>
            <a:r>
              <a:rPr lang="es-EC" sz="1800" dirty="0" smtClean="0"/>
              <a:t>.- Una </a:t>
            </a:r>
            <a:r>
              <a:rPr lang="es-EC" sz="1800" dirty="0"/>
              <a:t>vez consolidada la información, la Dirección Metropolitana Financiera remitirá al Administrador General quien a su vez enviará a la Secretaría General del Concejo, el detalle de los traspasos autorizados en el GAD DMQ, a efectos de que, previa disposición del señor Alcalde Metropolitano, sea puesto en conocimiento del Concejo Metropolitano de Quito</a:t>
            </a:r>
            <a:r>
              <a:rPr lang="es-EC" sz="1800" dirty="0" smtClean="0"/>
              <a:t>.</a:t>
            </a:r>
            <a:endParaRPr lang="es-EC" sz="1800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1010419" y="660642"/>
            <a:ext cx="10624735" cy="137514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82880"/>
            <a:endParaRPr lang="es-EC" sz="4000" b="1" dirty="0" smtClean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856684" y="1120274"/>
            <a:ext cx="10003324" cy="51306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82880"/>
            <a:r>
              <a:rPr lang="es-EC" sz="24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Normas Técnicas de Ejecución y Traspasos Presupuestarios </a:t>
            </a:r>
            <a:endParaRPr lang="es-EC" sz="24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82880" algn="ctr"/>
            <a:r>
              <a:rPr lang="es-EC" sz="2400" dirty="0"/>
              <a:t> </a:t>
            </a:r>
            <a:endParaRPr lang="es-EC" sz="2400" b="1" dirty="0" smtClean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247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 txBox="1">
            <a:spLocks/>
          </p:cNvSpPr>
          <p:nvPr/>
        </p:nvSpPr>
        <p:spPr>
          <a:xfrm>
            <a:off x="843505" y="835151"/>
            <a:ext cx="3249958" cy="51306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82880"/>
            <a:r>
              <a:rPr lang="es-EC" sz="40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TRASPASOS</a:t>
            </a:r>
            <a:endParaRPr lang="es-EC" sz="40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82880" algn="ctr"/>
            <a:r>
              <a:rPr lang="es-EC" dirty="0"/>
              <a:t> </a:t>
            </a:r>
            <a:endParaRPr lang="es-EC" sz="4000" b="1" dirty="0" smtClean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1010419" y="660642"/>
            <a:ext cx="10624735" cy="137514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82880"/>
            <a:endParaRPr lang="es-EC" sz="4000" b="1" dirty="0" smtClean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5" name="Objeto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14046894"/>
              </p:ext>
            </p:extLst>
          </p:nvPr>
        </p:nvGraphicFramePr>
        <p:xfrm>
          <a:off x="1203934" y="1794329"/>
          <a:ext cx="10268159" cy="29663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Hoja de cálculo" r:id="rId3" imgW="7286665" imgH="2105012" progId="Excel.Sheet.12">
                  <p:embed/>
                </p:oleObj>
              </mc:Choice>
              <mc:Fallback>
                <p:oleObj name="Hoja de cálculo" r:id="rId3" imgW="7286665" imgH="2105012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203934" y="1794329"/>
                        <a:ext cx="10268159" cy="296635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84740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ación_Logo_DMT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Diseño personalizad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16867</TotalTime>
  <Words>377</Words>
  <Application>Microsoft Office PowerPoint</Application>
  <PresentationFormat>Panorámica</PresentationFormat>
  <Paragraphs>18</Paragraphs>
  <Slides>4</Slides>
  <Notes>0</Notes>
  <HiddenSlides>0</HiddenSlides>
  <MMClips>0</MMClips>
  <ScaleCrop>false</ScaleCrop>
  <HeadingPairs>
    <vt:vector size="8" baseType="variant">
      <vt:variant>
        <vt:lpstr>Fuentes usadas</vt:lpstr>
      </vt:variant>
      <vt:variant>
        <vt:i4>3</vt:i4>
      </vt:variant>
      <vt:variant>
        <vt:lpstr>Tema</vt:lpstr>
      </vt:variant>
      <vt:variant>
        <vt:i4>2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Presentación_Logo_DMT</vt:lpstr>
      <vt:lpstr>Diseño personalizado</vt:lpstr>
      <vt:lpstr>Hoja de cálculo de Microsoft Excel</vt:lpstr>
      <vt:lpstr>TRASPASOS PRESUPUESTARIOS 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PROYECTO DE REFORMA CÓDIGO MUNICIPAL – IMPUESTO PREDIAL Y TRIBUTOS ANEXOS</dc:title>
  <dc:creator>Juan Guillermo Montenegro Ayora</dc:creator>
  <cp:lastModifiedBy>Pedro Fernando Nunez Gomez</cp:lastModifiedBy>
  <cp:revision>846</cp:revision>
  <cp:lastPrinted>2021-02-18T14:24:35Z</cp:lastPrinted>
  <dcterms:created xsi:type="dcterms:W3CDTF">2019-11-30T17:14:04Z</dcterms:created>
  <dcterms:modified xsi:type="dcterms:W3CDTF">2021-05-11T14:18:27Z</dcterms:modified>
</cp:coreProperties>
</file>