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7" r:id="rId5"/>
    <p:sldId id="714" r:id="rId6"/>
    <p:sldId id="748" r:id="rId7"/>
    <p:sldId id="749" r:id="rId8"/>
    <p:sldId id="750" r:id="rId9"/>
    <p:sldId id="751" r:id="rId10"/>
    <p:sldId id="752" r:id="rId11"/>
    <p:sldId id="754" r:id="rId12"/>
    <p:sldId id="755" r:id="rId13"/>
    <p:sldId id="757" r:id="rId14"/>
    <p:sldId id="758" r:id="rId15"/>
    <p:sldId id="296" r:id="rId16"/>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D6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46D896-7566-477E-824C-6E58517C97BB}" v="38" dt="2021-05-04T02:32:31.013"/>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20" autoAdjust="0"/>
    <p:restoredTop sz="95621"/>
  </p:normalViewPr>
  <p:slideViewPr>
    <p:cSldViewPr snapToGrid="0">
      <p:cViewPr varScale="1">
        <p:scale>
          <a:sx n="98" d="100"/>
          <a:sy n="98" d="100"/>
        </p:scale>
        <p:origin x="192"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1CF309-E94A-DA45-A461-397CD2A525CA}" type="datetimeFigureOut">
              <a:rPr lang="es-EC" smtClean="0"/>
              <a:t>4/5/21</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81E447-1E98-4343-B32B-2DB398747C67}" type="slidenum">
              <a:rPr lang="es-EC" smtClean="0"/>
              <a:t>‹Nº›</a:t>
            </a:fld>
            <a:endParaRPr lang="es-EC"/>
          </a:p>
        </p:txBody>
      </p:sp>
    </p:spTree>
    <p:extLst>
      <p:ext uri="{BB962C8B-B14F-4D97-AF65-F5344CB8AC3E}">
        <p14:creationId xmlns:p14="http://schemas.microsoft.com/office/powerpoint/2010/main" val="1319702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5781E447-1E98-4343-B32B-2DB398747C67}" type="slidenum">
              <a:rPr lang="es-EC" smtClean="0"/>
              <a:t>5</a:t>
            </a:fld>
            <a:endParaRPr lang="es-EC"/>
          </a:p>
        </p:txBody>
      </p:sp>
    </p:spTree>
    <p:extLst>
      <p:ext uri="{BB962C8B-B14F-4D97-AF65-F5344CB8AC3E}">
        <p14:creationId xmlns:p14="http://schemas.microsoft.com/office/powerpoint/2010/main" val="319055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p:cNvSpPr>
            <a:spLocks noGrp="1"/>
          </p:cNvSpPr>
          <p:nvPr>
            <p:ph type="dt" sz="half" idx="10"/>
          </p:nvPr>
        </p:nvSpPr>
        <p:spPr/>
        <p:txBody>
          <a:bodyPr/>
          <a:lstStyle/>
          <a:p>
            <a:fld id="{D0FFD7A0-6A53-4C02-8ABD-6647AD761165}" type="datetimeFigureOut">
              <a:rPr lang="es-EC" smtClean="0"/>
              <a:t>4/5/21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E7E96071-8E90-48F6-B82F-7B151F9EEDEE}" type="slidenum">
              <a:rPr lang="es-EC" smtClean="0"/>
              <a:t>‹Nº›</a:t>
            </a:fld>
            <a:endParaRPr lang="es-EC"/>
          </a:p>
        </p:txBody>
      </p:sp>
    </p:spTree>
    <p:extLst>
      <p:ext uri="{BB962C8B-B14F-4D97-AF65-F5344CB8AC3E}">
        <p14:creationId xmlns:p14="http://schemas.microsoft.com/office/powerpoint/2010/main" val="1422925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D0FFD7A0-6A53-4C02-8ABD-6647AD761165}" type="datetimeFigureOut">
              <a:rPr lang="es-EC" smtClean="0"/>
              <a:t>4/5/21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E7E96071-8E90-48F6-B82F-7B151F9EEDEE}" type="slidenum">
              <a:rPr lang="es-EC" smtClean="0"/>
              <a:t>‹Nº›</a:t>
            </a:fld>
            <a:endParaRPr lang="es-EC"/>
          </a:p>
        </p:txBody>
      </p:sp>
    </p:spTree>
    <p:extLst>
      <p:ext uri="{BB962C8B-B14F-4D97-AF65-F5344CB8AC3E}">
        <p14:creationId xmlns:p14="http://schemas.microsoft.com/office/powerpoint/2010/main" val="34471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D0FFD7A0-6A53-4C02-8ABD-6647AD761165}" type="datetimeFigureOut">
              <a:rPr lang="es-EC" smtClean="0"/>
              <a:t>4/5/21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E7E96071-8E90-48F6-B82F-7B151F9EEDEE}" type="slidenum">
              <a:rPr lang="es-EC" smtClean="0"/>
              <a:t>‹Nº›</a:t>
            </a:fld>
            <a:endParaRPr lang="es-EC"/>
          </a:p>
        </p:txBody>
      </p:sp>
    </p:spTree>
    <p:extLst>
      <p:ext uri="{BB962C8B-B14F-4D97-AF65-F5344CB8AC3E}">
        <p14:creationId xmlns:p14="http://schemas.microsoft.com/office/powerpoint/2010/main" val="3003675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D0FFD7A0-6A53-4C02-8ABD-6647AD761165}" type="datetimeFigureOut">
              <a:rPr lang="es-EC" smtClean="0"/>
              <a:t>4/5/21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E7E96071-8E90-48F6-B82F-7B151F9EEDEE}" type="slidenum">
              <a:rPr lang="es-EC" smtClean="0"/>
              <a:t>‹Nº›</a:t>
            </a:fld>
            <a:endParaRPr lang="es-EC"/>
          </a:p>
        </p:txBody>
      </p:sp>
    </p:spTree>
    <p:extLst>
      <p:ext uri="{BB962C8B-B14F-4D97-AF65-F5344CB8AC3E}">
        <p14:creationId xmlns:p14="http://schemas.microsoft.com/office/powerpoint/2010/main" val="2030920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D0FFD7A0-6A53-4C02-8ABD-6647AD761165}" type="datetimeFigureOut">
              <a:rPr lang="es-EC" smtClean="0"/>
              <a:t>4/5/21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E7E96071-8E90-48F6-B82F-7B151F9EEDEE}" type="slidenum">
              <a:rPr lang="es-EC" smtClean="0"/>
              <a:t>‹Nº›</a:t>
            </a:fld>
            <a:endParaRPr lang="es-EC"/>
          </a:p>
        </p:txBody>
      </p:sp>
    </p:spTree>
    <p:extLst>
      <p:ext uri="{BB962C8B-B14F-4D97-AF65-F5344CB8AC3E}">
        <p14:creationId xmlns:p14="http://schemas.microsoft.com/office/powerpoint/2010/main" val="2221405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p:cNvSpPr>
            <a:spLocks noGrp="1"/>
          </p:cNvSpPr>
          <p:nvPr>
            <p:ph type="dt" sz="half" idx="10"/>
          </p:nvPr>
        </p:nvSpPr>
        <p:spPr/>
        <p:txBody>
          <a:bodyPr/>
          <a:lstStyle/>
          <a:p>
            <a:fld id="{D0FFD7A0-6A53-4C02-8ABD-6647AD761165}" type="datetimeFigureOut">
              <a:rPr lang="es-EC" smtClean="0"/>
              <a:t>4/5/21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E7E96071-8E90-48F6-B82F-7B151F9EEDEE}" type="slidenum">
              <a:rPr lang="es-EC" smtClean="0"/>
              <a:t>‹Nº›</a:t>
            </a:fld>
            <a:endParaRPr lang="es-EC"/>
          </a:p>
        </p:txBody>
      </p:sp>
    </p:spTree>
    <p:extLst>
      <p:ext uri="{BB962C8B-B14F-4D97-AF65-F5344CB8AC3E}">
        <p14:creationId xmlns:p14="http://schemas.microsoft.com/office/powerpoint/2010/main" val="957793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p:cNvSpPr>
            <a:spLocks noGrp="1"/>
          </p:cNvSpPr>
          <p:nvPr>
            <p:ph type="dt" sz="half" idx="10"/>
          </p:nvPr>
        </p:nvSpPr>
        <p:spPr/>
        <p:txBody>
          <a:bodyPr/>
          <a:lstStyle/>
          <a:p>
            <a:fld id="{D0FFD7A0-6A53-4C02-8ABD-6647AD761165}" type="datetimeFigureOut">
              <a:rPr lang="es-EC" smtClean="0"/>
              <a:t>4/5/21</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E7E96071-8E90-48F6-B82F-7B151F9EEDEE}" type="slidenum">
              <a:rPr lang="es-EC" smtClean="0"/>
              <a:t>‹Nº›</a:t>
            </a:fld>
            <a:endParaRPr lang="es-EC"/>
          </a:p>
        </p:txBody>
      </p:sp>
    </p:spTree>
    <p:extLst>
      <p:ext uri="{BB962C8B-B14F-4D97-AF65-F5344CB8AC3E}">
        <p14:creationId xmlns:p14="http://schemas.microsoft.com/office/powerpoint/2010/main" val="2206247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fecha 2"/>
          <p:cNvSpPr>
            <a:spLocks noGrp="1"/>
          </p:cNvSpPr>
          <p:nvPr>
            <p:ph type="dt" sz="half" idx="10"/>
          </p:nvPr>
        </p:nvSpPr>
        <p:spPr/>
        <p:txBody>
          <a:bodyPr/>
          <a:lstStyle/>
          <a:p>
            <a:fld id="{D0FFD7A0-6A53-4C02-8ABD-6647AD761165}" type="datetimeFigureOut">
              <a:rPr lang="es-EC" smtClean="0"/>
              <a:t>4/5/21</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E7E96071-8E90-48F6-B82F-7B151F9EEDEE}" type="slidenum">
              <a:rPr lang="es-EC" smtClean="0"/>
              <a:t>‹Nº›</a:t>
            </a:fld>
            <a:endParaRPr lang="es-EC"/>
          </a:p>
        </p:txBody>
      </p:sp>
    </p:spTree>
    <p:extLst>
      <p:ext uri="{BB962C8B-B14F-4D97-AF65-F5344CB8AC3E}">
        <p14:creationId xmlns:p14="http://schemas.microsoft.com/office/powerpoint/2010/main" val="2065102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0FFD7A0-6A53-4C02-8ABD-6647AD761165}" type="datetimeFigureOut">
              <a:rPr lang="es-EC" smtClean="0"/>
              <a:t>4/5/21</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E7E96071-8E90-48F6-B82F-7B151F9EEDEE}" type="slidenum">
              <a:rPr lang="es-EC" smtClean="0"/>
              <a:t>‹Nº›</a:t>
            </a:fld>
            <a:endParaRPr lang="es-EC"/>
          </a:p>
        </p:txBody>
      </p:sp>
    </p:spTree>
    <p:extLst>
      <p:ext uri="{BB962C8B-B14F-4D97-AF65-F5344CB8AC3E}">
        <p14:creationId xmlns:p14="http://schemas.microsoft.com/office/powerpoint/2010/main" val="1510552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D0FFD7A0-6A53-4C02-8ABD-6647AD761165}" type="datetimeFigureOut">
              <a:rPr lang="es-EC" smtClean="0"/>
              <a:t>4/5/21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E7E96071-8E90-48F6-B82F-7B151F9EEDEE}" type="slidenum">
              <a:rPr lang="es-EC" smtClean="0"/>
              <a:t>‹Nº›</a:t>
            </a:fld>
            <a:endParaRPr lang="es-EC"/>
          </a:p>
        </p:txBody>
      </p:sp>
    </p:spTree>
    <p:extLst>
      <p:ext uri="{BB962C8B-B14F-4D97-AF65-F5344CB8AC3E}">
        <p14:creationId xmlns:p14="http://schemas.microsoft.com/office/powerpoint/2010/main" val="3882076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D0FFD7A0-6A53-4C02-8ABD-6647AD761165}" type="datetimeFigureOut">
              <a:rPr lang="es-EC" smtClean="0"/>
              <a:t>4/5/21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E7E96071-8E90-48F6-B82F-7B151F9EEDEE}" type="slidenum">
              <a:rPr lang="es-EC" smtClean="0"/>
              <a:t>‹Nº›</a:t>
            </a:fld>
            <a:endParaRPr lang="es-EC"/>
          </a:p>
        </p:txBody>
      </p:sp>
    </p:spTree>
    <p:extLst>
      <p:ext uri="{BB962C8B-B14F-4D97-AF65-F5344CB8AC3E}">
        <p14:creationId xmlns:p14="http://schemas.microsoft.com/office/powerpoint/2010/main" val="727911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FD7A0-6A53-4C02-8ABD-6647AD761165}" type="datetimeFigureOut">
              <a:rPr lang="es-EC" smtClean="0"/>
              <a:t>4/5/21</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E96071-8E90-48F6-B82F-7B151F9EEDEE}" type="slidenum">
              <a:rPr lang="es-EC" smtClean="0"/>
              <a:t>‹Nº›</a:t>
            </a:fld>
            <a:endParaRPr lang="es-EC"/>
          </a:p>
        </p:txBody>
      </p:sp>
    </p:spTree>
    <p:extLst>
      <p:ext uri="{BB962C8B-B14F-4D97-AF65-F5344CB8AC3E}">
        <p14:creationId xmlns:p14="http://schemas.microsoft.com/office/powerpoint/2010/main" val="380395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0D9A1F-A388-3A42-8690-5264F9763532}"/>
              </a:ext>
            </a:extLst>
          </p:cNvPr>
          <p:cNvSpPr>
            <a:spLocks noGrp="1"/>
          </p:cNvSpPr>
          <p:nvPr>
            <p:ph type="ctrTitle"/>
          </p:nvPr>
        </p:nvSpPr>
        <p:spPr/>
        <p:txBody>
          <a:bodyPr/>
          <a:lstStyle/>
          <a:p>
            <a:endParaRPr lang="es-EC"/>
          </a:p>
        </p:txBody>
      </p:sp>
      <p:sp>
        <p:nvSpPr>
          <p:cNvPr id="3" name="Subtítulo 2">
            <a:extLst>
              <a:ext uri="{FF2B5EF4-FFF2-40B4-BE49-F238E27FC236}">
                <a16:creationId xmlns:a16="http://schemas.microsoft.com/office/drawing/2014/main" id="{CCA9D74E-0CF6-B144-BD53-58F12D3AAC16}"/>
              </a:ext>
            </a:extLst>
          </p:cNvPr>
          <p:cNvSpPr>
            <a:spLocks noGrp="1"/>
          </p:cNvSpPr>
          <p:nvPr>
            <p:ph type="subTitle" idx="1"/>
          </p:nvPr>
        </p:nvSpPr>
        <p:spPr/>
        <p:txBody>
          <a:bodyPr/>
          <a:lstStyle/>
          <a:p>
            <a:endParaRPr lang="es-EC"/>
          </a:p>
        </p:txBody>
      </p:sp>
      <p:pic>
        <p:nvPicPr>
          <p:cNvPr id="4" name="Imagen 3">
            <a:extLst>
              <a:ext uri="{FF2B5EF4-FFF2-40B4-BE49-F238E27FC236}">
                <a16:creationId xmlns:a16="http://schemas.microsoft.com/office/drawing/2014/main" id="{3EF4A75B-9EC2-504E-BDA6-2EBCAACCCB75}"/>
              </a:ext>
            </a:extLst>
          </p:cNvPr>
          <p:cNvPicPr>
            <a:picLocks noChangeAspect="1"/>
          </p:cNvPicPr>
          <p:nvPr/>
        </p:nvPicPr>
        <p:blipFill>
          <a:blip r:embed="rId2"/>
          <a:stretch>
            <a:fillRect/>
          </a:stretch>
        </p:blipFill>
        <p:spPr>
          <a:xfrm>
            <a:off x="3786" y="0"/>
            <a:ext cx="12188214" cy="6858000"/>
          </a:xfrm>
          <a:prstGeom prst="rect">
            <a:avLst/>
          </a:prstGeom>
        </p:spPr>
      </p:pic>
      <p:sp>
        <p:nvSpPr>
          <p:cNvPr id="5" name="CuadroTexto 4">
            <a:extLst>
              <a:ext uri="{FF2B5EF4-FFF2-40B4-BE49-F238E27FC236}">
                <a16:creationId xmlns:a16="http://schemas.microsoft.com/office/drawing/2014/main" id="{0E2F9CD2-DFE4-374F-BF4A-EDAB5147A74B}"/>
              </a:ext>
            </a:extLst>
          </p:cNvPr>
          <p:cNvSpPr txBox="1"/>
          <p:nvPr/>
        </p:nvSpPr>
        <p:spPr>
          <a:xfrm>
            <a:off x="3061252" y="4632326"/>
            <a:ext cx="6738731" cy="830997"/>
          </a:xfrm>
          <a:prstGeom prst="rect">
            <a:avLst/>
          </a:prstGeom>
          <a:noFill/>
        </p:spPr>
        <p:txBody>
          <a:bodyPr wrap="square" rtlCol="0">
            <a:spAutoFit/>
          </a:bodyPr>
          <a:lstStyle/>
          <a:p>
            <a:pPr algn="ctr"/>
            <a:r>
              <a:rPr lang="es-ES" sz="2400" b="1" dirty="0">
                <a:solidFill>
                  <a:schemeClr val="bg1"/>
                </a:solidFill>
              </a:rPr>
              <a:t>R</a:t>
            </a:r>
            <a:r>
              <a:rPr lang="es-EC" sz="2400" b="1" dirty="0">
                <a:solidFill>
                  <a:schemeClr val="bg1"/>
                </a:solidFill>
              </a:rPr>
              <a:t>EPORTE QUINCENAL 04 DE MAYO</a:t>
            </a:r>
          </a:p>
          <a:p>
            <a:pPr algn="ctr"/>
            <a:r>
              <a:rPr lang="es-EC" sz="2400" b="1" dirty="0">
                <a:solidFill>
                  <a:schemeClr val="bg1"/>
                </a:solidFill>
              </a:rPr>
              <a:t>PERIODO 16 AL 30 DE ABRIL 2021 </a:t>
            </a:r>
          </a:p>
        </p:txBody>
      </p:sp>
    </p:spTree>
    <p:extLst>
      <p:ext uri="{BB962C8B-B14F-4D97-AF65-F5344CB8AC3E}">
        <p14:creationId xmlns:p14="http://schemas.microsoft.com/office/powerpoint/2010/main" val="952395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a:extLst>
              <a:ext uri="{FF2B5EF4-FFF2-40B4-BE49-F238E27FC236}">
                <a16:creationId xmlns:a16="http://schemas.microsoft.com/office/drawing/2014/main" id="{E577B147-94BE-ED43-86D5-C92636FE954D}"/>
              </a:ext>
            </a:extLst>
          </p:cNvPr>
          <p:cNvSpPr/>
          <p:nvPr/>
        </p:nvSpPr>
        <p:spPr>
          <a:xfrm>
            <a:off x="1067872" y="1478800"/>
            <a:ext cx="4610675" cy="169598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b="1" dirty="0">
                <a:solidFill>
                  <a:schemeClr val="accent1">
                    <a:lumMod val="50000"/>
                  </a:schemeClr>
                </a:solidFill>
              </a:rPr>
              <a:t>Monetarias: </a:t>
            </a:r>
            <a:r>
              <a:rPr lang="es-ES" dirty="0">
                <a:solidFill>
                  <a:schemeClr val="accent1">
                    <a:lumMod val="50000"/>
                  </a:schemeClr>
                </a:solidFill>
              </a:rPr>
              <a:t>Implementación de las compensaciones, a las que hubiere lugar, de acuerdo con el régimen jurídico aplicable, en el área de influencia directa de las estaciones de la PLMQ</a:t>
            </a:r>
          </a:p>
        </p:txBody>
      </p:sp>
      <p:sp>
        <p:nvSpPr>
          <p:cNvPr id="13" name="Rectángulo 12">
            <a:extLst>
              <a:ext uri="{FF2B5EF4-FFF2-40B4-BE49-F238E27FC236}">
                <a16:creationId xmlns:a16="http://schemas.microsoft.com/office/drawing/2014/main" id="{571EAA0D-8674-4200-A175-64A339E9B086}"/>
              </a:ext>
            </a:extLst>
          </p:cNvPr>
          <p:cNvSpPr/>
          <p:nvPr/>
        </p:nvSpPr>
        <p:spPr>
          <a:xfrm>
            <a:off x="477519" y="226867"/>
            <a:ext cx="9151322" cy="523220"/>
          </a:xfrm>
          <a:prstGeom prst="rect">
            <a:avLst/>
          </a:prstGeom>
        </p:spPr>
        <p:txBody>
          <a:bodyPr wrap="square">
            <a:spAutoFit/>
          </a:bodyPr>
          <a:lstStyle/>
          <a:p>
            <a:r>
              <a:rPr lang="es-ES" sz="2800" b="1" dirty="0">
                <a:solidFill>
                  <a:srgbClr val="C00000"/>
                </a:solidFill>
                <a:latin typeface="Calibri" panose="020F0502020204030204" pitchFamily="34" charset="0"/>
                <a:ea typeface="Tahoma" panose="020B0604030504040204" pitchFamily="34" charset="0"/>
                <a:cs typeface="Calibri" panose="020F0502020204030204" pitchFamily="34" charset="0"/>
              </a:rPr>
              <a:t>Compensación Monetaria y no monetarias</a:t>
            </a:r>
          </a:p>
        </p:txBody>
      </p:sp>
      <p:sp>
        <p:nvSpPr>
          <p:cNvPr id="14" name="Rectángulo redondeado 20">
            <a:extLst>
              <a:ext uri="{FF2B5EF4-FFF2-40B4-BE49-F238E27FC236}">
                <a16:creationId xmlns:a16="http://schemas.microsoft.com/office/drawing/2014/main" id="{542E1BBD-CE19-4349-BAF8-0B087F61835E}"/>
              </a:ext>
            </a:extLst>
          </p:cNvPr>
          <p:cNvSpPr/>
          <p:nvPr/>
        </p:nvSpPr>
        <p:spPr>
          <a:xfrm>
            <a:off x="6189449" y="1458996"/>
            <a:ext cx="5204633" cy="173558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800" b="0" i="0" u="none" strike="noStrike" dirty="0">
                <a:solidFill>
                  <a:schemeClr val="accent1">
                    <a:lumMod val="50000"/>
                  </a:schemeClr>
                </a:solidFill>
                <a:effectLst/>
                <a:latin typeface="Calibri" panose="020F0502020204030204" pitchFamily="34" charset="0"/>
              </a:rPr>
              <a:t>El 30 de abril se remitió con oficio EPMMQ-GG-2021-0557-O a la Secretaría de Planificación </a:t>
            </a:r>
            <a:r>
              <a:rPr lang="es-ES" dirty="0">
                <a:solidFill>
                  <a:schemeClr val="accent1">
                    <a:lumMod val="50000"/>
                  </a:schemeClr>
                </a:solidFill>
                <a:latin typeface="Calibri" panose="020F0502020204030204" pitchFamily="34" charset="0"/>
              </a:rPr>
              <a:t>la solicitud de traspaso de fondos para financiar el pago de las compensaciones monetarias. </a:t>
            </a:r>
            <a:endParaRPr lang="es-EC" dirty="0">
              <a:solidFill>
                <a:schemeClr val="accent1">
                  <a:lumMod val="50000"/>
                </a:schemeClr>
              </a:solidFill>
            </a:endParaRPr>
          </a:p>
        </p:txBody>
      </p:sp>
      <p:sp>
        <p:nvSpPr>
          <p:cNvPr id="8" name="Rectángulo redondeado 20">
            <a:extLst>
              <a:ext uri="{FF2B5EF4-FFF2-40B4-BE49-F238E27FC236}">
                <a16:creationId xmlns:a16="http://schemas.microsoft.com/office/drawing/2014/main" id="{76525614-9A73-4F01-B340-EE55B22B7E5E}"/>
              </a:ext>
            </a:extLst>
          </p:cNvPr>
          <p:cNvSpPr/>
          <p:nvPr/>
        </p:nvSpPr>
        <p:spPr>
          <a:xfrm>
            <a:off x="6189449" y="3473092"/>
            <a:ext cx="5204633" cy="1603511"/>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800" b="1" i="0" u="none" strike="noStrike" dirty="0">
                <a:solidFill>
                  <a:schemeClr val="accent1">
                    <a:lumMod val="50000"/>
                  </a:schemeClr>
                </a:solidFill>
                <a:effectLst/>
                <a:latin typeface="Calibri" panose="020F0502020204030204" pitchFamily="34" charset="0"/>
              </a:rPr>
              <a:t>Programa # 3 de capacitación </a:t>
            </a:r>
            <a:br>
              <a:rPr lang="es-ES" sz="1800" b="0" i="0" u="none" strike="noStrike" dirty="0">
                <a:solidFill>
                  <a:schemeClr val="accent1">
                    <a:lumMod val="50000"/>
                  </a:schemeClr>
                </a:solidFill>
                <a:effectLst/>
                <a:latin typeface="Calibri" panose="020F0502020204030204" pitchFamily="34" charset="0"/>
              </a:rPr>
            </a:br>
            <a:r>
              <a:rPr lang="es-ES" sz="1800" b="0" i="0" u="none" strike="noStrike" dirty="0">
                <a:solidFill>
                  <a:schemeClr val="accent1">
                    <a:lumMod val="50000"/>
                  </a:schemeClr>
                </a:solidFill>
                <a:effectLst/>
                <a:latin typeface="Calibri" panose="020F0502020204030204" pitchFamily="34" charset="0"/>
              </a:rPr>
              <a:t>Ejecución total del programa de capacitación: Del 12 al 23 de abril 2021 </a:t>
            </a:r>
            <a:br>
              <a:rPr lang="es-ES" sz="1800" b="0" i="0" u="none" strike="noStrike" dirty="0">
                <a:solidFill>
                  <a:schemeClr val="accent1">
                    <a:lumMod val="50000"/>
                  </a:schemeClr>
                </a:solidFill>
                <a:effectLst/>
                <a:latin typeface="Calibri" panose="020F0502020204030204" pitchFamily="34" charset="0"/>
              </a:rPr>
            </a:br>
            <a:r>
              <a:rPr lang="es-ES" sz="1800" b="0" i="0" u="none" strike="noStrike" dirty="0">
                <a:solidFill>
                  <a:schemeClr val="accent1">
                    <a:lumMod val="50000"/>
                  </a:schemeClr>
                </a:solidFill>
                <a:effectLst/>
                <a:latin typeface="Calibri" panose="020F0502020204030204" pitchFamily="34" charset="0"/>
              </a:rPr>
              <a:t>- Convocados: 21 convocados  </a:t>
            </a:r>
            <a:br>
              <a:rPr lang="es-ES" sz="1800" b="0" i="0" u="none" strike="noStrike" dirty="0">
                <a:solidFill>
                  <a:schemeClr val="accent1">
                    <a:lumMod val="50000"/>
                  </a:schemeClr>
                </a:solidFill>
                <a:effectLst/>
                <a:latin typeface="Calibri" panose="020F0502020204030204" pitchFamily="34" charset="0"/>
              </a:rPr>
            </a:br>
            <a:r>
              <a:rPr lang="es-ES" sz="1800" b="0" i="0" u="none" strike="noStrike" dirty="0">
                <a:solidFill>
                  <a:schemeClr val="accent1">
                    <a:lumMod val="50000"/>
                  </a:schemeClr>
                </a:solidFill>
                <a:effectLst/>
                <a:latin typeface="Calibri" panose="020F0502020204030204" pitchFamily="34" charset="0"/>
              </a:rPr>
              <a:t>- Capacitados: 16 negocios</a:t>
            </a:r>
            <a:endParaRPr lang="es-EC" dirty="0">
              <a:solidFill>
                <a:schemeClr val="accent1">
                  <a:lumMod val="50000"/>
                </a:schemeClr>
              </a:solidFill>
            </a:endParaRPr>
          </a:p>
        </p:txBody>
      </p:sp>
      <p:sp>
        <p:nvSpPr>
          <p:cNvPr id="10" name="Rectángulo redondeado 1">
            <a:extLst>
              <a:ext uri="{FF2B5EF4-FFF2-40B4-BE49-F238E27FC236}">
                <a16:creationId xmlns:a16="http://schemas.microsoft.com/office/drawing/2014/main" id="{C1FF542C-642D-44CA-B2AF-63D93C24D72C}"/>
              </a:ext>
            </a:extLst>
          </p:cNvPr>
          <p:cNvSpPr/>
          <p:nvPr/>
        </p:nvSpPr>
        <p:spPr>
          <a:xfrm>
            <a:off x="1067872" y="3473092"/>
            <a:ext cx="4610675" cy="169598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b="1" dirty="0">
                <a:solidFill>
                  <a:schemeClr val="accent1">
                    <a:lumMod val="50000"/>
                  </a:schemeClr>
                </a:solidFill>
              </a:rPr>
              <a:t>No monetarias: </a:t>
            </a:r>
            <a:r>
              <a:rPr lang="es-ES" dirty="0">
                <a:solidFill>
                  <a:schemeClr val="accent1">
                    <a:lumMod val="50000"/>
                  </a:schemeClr>
                </a:solidFill>
              </a:rPr>
              <a:t>Ejecución de 3 programas de capacitación para los comerciantes del AID, en cumplimiento del Plan de Restitución de Medios de Vida.</a:t>
            </a:r>
          </a:p>
        </p:txBody>
      </p:sp>
    </p:spTree>
    <p:extLst>
      <p:ext uri="{BB962C8B-B14F-4D97-AF65-F5344CB8AC3E}">
        <p14:creationId xmlns:p14="http://schemas.microsoft.com/office/powerpoint/2010/main" val="1105552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a:extLst>
              <a:ext uri="{FF2B5EF4-FFF2-40B4-BE49-F238E27FC236}">
                <a16:creationId xmlns:a16="http://schemas.microsoft.com/office/drawing/2014/main" id="{E577B147-94BE-ED43-86D5-C92636FE954D}"/>
              </a:ext>
            </a:extLst>
          </p:cNvPr>
          <p:cNvSpPr/>
          <p:nvPr/>
        </p:nvSpPr>
        <p:spPr>
          <a:xfrm>
            <a:off x="919253" y="2708486"/>
            <a:ext cx="4525697" cy="2635907"/>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dirty="0">
                <a:solidFill>
                  <a:schemeClr val="accent5">
                    <a:lumMod val="75000"/>
                  </a:schemeClr>
                </a:solidFill>
              </a:rPr>
              <a:t>Se institucionalizó y socializó con las diferentes áreas de la EPMMQ el protocolo de acompañamiento para los procesos precontractuales y contractuales  que lleve adelante  la EP. </a:t>
            </a:r>
          </a:p>
        </p:txBody>
      </p:sp>
      <p:sp>
        <p:nvSpPr>
          <p:cNvPr id="13" name="Rectángulo 12">
            <a:extLst>
              <a:ext uri="{FF2B5EF4-FFF2-40B4-BE49-F238E27FC236}">
                <a16:creationId xmlns:a16="http://schemas.microsoft.com/office/drawing/2014/main" id="{571EAA0D-8674-4200-A175-64A339E9B086}"/>
              </a:ext>
            </a:extLst>
          </p:cNvPr>
          <p:cNvSpPr/>
          <p:nvPr/>
        </p:nvSpPr>
        <p:spPr>
          <a:xfrm>
            <a:off x="477519" y="226867"/>
            <a:ext cx="9151322" cy="523220"/>
          </a:xfrm>
          <a:prstGeom prst="rect">
            <a:avLst/>
          </a:prstGeom>
        </p:spPr>
        <p:txBody>
          <a:bodyPr wrap="square">
            <a:spAutoFit/>
          </a:bodyPr>
          <a:lstStyle/>
          <a:p>
            <a:r>
              <a:rPr lang="es-ES" sz="2800" b="1" dirty="0">
                <a:solidFill>
                  <a:srgbClr val="C00000"/>
                </a:solidFill>
                <a:latin typeface="Calibri" panose="020F0502020204030204" pitchFamily="34" charset="0"/>
                <a:ea typeface="Tahoma" panose="020B0604030504040204" pitchFamily="34" charset="0"/>
                <a:cs typeface="Calibri" panose="020F0502020204030204" pitchFamily="34" charset="0"/>
              </a:rPr>
              <a:t>Acompañamiento Quito Honesto y Veeduría Ciudadana</a:t>
            </a:r>
          </a:p>
        </p:txBody>
      </p:sp>
      <p:sp>
        <p:nvSpPr>
          <p:cNvPr id="8" name="Rectángulo redondeado 1">
            <a:extLst>
              <a:ext uri="{FF2B5EF4-FFF2-40B4-BE49-F238E27FC236}">
                <a16:creationId xmlns:a16="http://schemas.microsoft.com/office/drawing/2014/main" id="{E68D7597-D46F-49B0-B176-BD6A2E704BAD}"/>
              </a:ext>
            </a:extLst>
          </p:cNvPr>
          <p:cNvSpPr/>
          <p:nvPr/>
        </p:nvSpPr>
        <p:spPr>
          <a:xfrm>
            <a:off x="6142128" y="2708486"/>
            <a:ext cx="5130619" cy="277269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r>
              <a:rPr lang="es-EC" sz="1800" b="0" i="0" u="none" strike="noStrike" dirty="0">
                <a:solidFill>
                  <a:schemeClr val="accent5">
                    <a:lumMod val="75000"/>
                  </a:schemeClr>
                </a:solidFill>
                <a:effectLst/>
                <a:latin typeface="Calibri" panose="020F0502020204030204" pitchFamily="34" charset="0"/>
              </a:rPr>
              <a:t>Mediante Oficio Nro. EPMMQ-GG-2021-0510-O de 26 de abril del 2021</a:t>
            </a:r>
            <a:r>
              <a:rPr lang="es-EC" sz="2000" dirty="0">
                <a:solidFill>
                  <a:schemeClr val="accent5">
                    <a:lumMod val="75000"/>
                  </a:schemeClr>
                </a:solidFill>
              </a:rPr>
              <a:t> se da contestación al informe #1  de la veeduría de fecha 22 de abril </a:t>
            </a:r>
          </a:p>
          <a:p>
            <a:pPr marL="285750" indent="-285750" algn="just">
              <a:buFont typeface="Arial" panose="020B0604020202020204" pitchFamily="34" charset="0"/>
              <a:buChar char="•"/>
            </a:pPr>
            <a:r>
              <a:rPr lang="es-EC" sz="2000" dirty="0">
                <a:solidFill>
                  <a:schemeClr val="accent5">
                    <a:lumMod val="75000"/>
                  </a:schemeClr>
                </a:solidFill>
              </a:rPr>
              <a:t>La EPMMQ ha efectuado dos reuniones para solventar dudas del grupo veedor.</a:t>
            </a:r>
            <a:endParaRPr lang="es-ES" sz="2000" dirty="0">
              <a:solidFill>
                <a:schemeClr val="accent5">
                  <a:lumMod val="75000"/>
                </a:schemeClr>
              </a:solidFill>
            </a:endParaRPr>
          </a:p>
        </p:txBody>
      </p:sp>
      <p:pic>
        <p:nvPicPr>
          <p:cNvPr id="1026" name="Picture 2" descr="Quito Honesto">
            <a:extLst>
              <a:ext uri="{FF2B5EF4-FFF2-40B4-BE49-F238E27FC236}">
                <a16:creationId xmlns:a16="http://schemas.microsoft.com/office/drawing/2014/main" id="{87F286A9-72D1-4C4C-8018-8FD51B557E1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63774" y="1511269"/>
            <a:ext cx="2132149" cy="10036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Nota de Aclaración del CPCCS">
            <a:extLst>
              <a:ext uri="{FF2B5EF4-FFF2-40B4-BE49-F238E27FC236}">
                <a16:creationId xmlns:a16="http://schemas.microsoft.com/office/drawing/2014/main" id="{105AF0A8-7435-A746-8629-C48742E1C0AB}"/>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295275" y="987945"/>
            <a:ext cx="2824323" cy="2050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3730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0D9A1F-A388-3A42-8690-5264F9763532}"/>
              </a:ext>
            </a:extLst>
          </p:cNvPr>
          <p:cNvSpPr>
            <a:spLocks noGrp="1"/>
          </p:cNvSpPr>
          <p:nvPr>
            <p:ph type="ctrTitle"/>
          </p:nvPr>
        </p:nvSpPr>
        <p:spPr/>
        <p:txBody>
          <a:bodyPr/>
          <a:lstStyle/>
          <a:p>
            <a:endParaRPr lang="es-EC"/>
          </a:p>
        </p:txBody>
      </p:sp>
      <p:sp>
        <p:nvSpPr>
          <p:cNvPr id="3" name="Subtítulo 2">
            <a:extLst>
              <a:ext uri="{FF2B5EF4-FFF2-40B4-BE49-F238E27FC236}">
                <a16:creationId xmlns:a16="http://schemas.microsoft.com/office/drawing/2014/main" id="{CCA9D74E-0CF6-B144-BD53-58F12D3AAC16}"/>
              </a:ext>
            </a:extLst>
          </p:cNvPr>
          <p:cNvSpPr>
            <a:spLocks noGrp="1"/>
          </p:cNvSpPr>
          <p:nvPr>
            <p:ph type="subTitle" idx="1"/>
          </p:nvPr>
        </p:nvSpPr>
        <p:spPr/>
        <p:txBody>
          <a:bodyPr/>
          <a:lstStyle/>
          <a:p>
            <a:endParaRPr lang="es-EC"/>
          </a:p>
        </p:txBody>
      </p:sp>
      <p:pic>
        <p:nvPicPr>
          <p:cNvPr id="4" name="Imagen 3">
            <a:extLst>
              <a:ext uri="{FF2B5EF4-FFF2-40B4-BE49-F238E27FC236}">
                <a16:creationId xmlns:a16="http://schemas.microsoft.com/office/drawing/2014/main" id="{3EF4A75B-9EC2-504E-BDA6-2EBCAACCCB75}"/>
              </a:ext>
            </a:extLst>
          </p:cNvPr>
          <p:cNvPicPr>
            <a:picLocks noChangeAspect="1"/>
          </p:cNvPicPr>
          <p:nvPr/>
        </p:nvPicPr>
        <p:blipFill>
          <a:blip r:embed="rId2"/>
          <a:stretch>
            <a:fillRect/>
          </a:stretch>
        </p:blipFill>
        <p:spPr>
          <a:xfrm>
            <a:off x="3786" y="0"/>
            <a:ext cx="12188214" cy="6858000"/>
          </a:xfrm>
          <a:prstGeom prst="rect">
            <a:avLst/>
          </a:prstGeom>
        </p:spPr>
      </p:pic>
      <p:sp>
        <p:nvSpPr>
          <p:cNvPr id="5" name="CuadroTexto 4">
            <a:extLst>
              <a:ext uri="{FF2B5EF4-FFF2-40B4-BE49-F238E27FC236}">
                <a16:creationId xmlns:a16="http://schemas.microsoft.com/office/drawing/2014/main" id="{758AECD1-DDDD-324A-89B2-B7730AC7BEE9}"/>
              </a:ext>
            </a:extLst>
          </p:cNvPr>
          <p:cNvSpPr txBox="1"/>
          <p:nvPr/>
        </p:nvSpPr>
        <p:spPr>
          <a:xfrm>
            <a:off x="3061252" y="4632326"/>
            <a:ext cx="6738731" cy="369332"/>
          </a:xfrm>
          <a:prstGeom prst="rect">
            <a:avLst/>
          </a:prstGeom>
          <a:noFill/>
        </p:spPr>
        <p:txBody>
          <a:bodyPr wrap="square" rtlCol="0">
            <a:spAutoFit/>
          </a:bodyPr>
          <a:lstStyle/>
          <a:p>
            <a:pPr algn="ctr"/>
            <a:r>
              <a:rPr lang="es-EC" b="1" dirty="0">
                <a:solidFill>
                  <a:schemeClr val="bg1"/>
                </a:solidFill>
              </a:rPr>
              <a:t>¡Gracias!</a:t>
            </a:r>
          </a:p>
        </p:txBody>
      </p:sp>
    </p:spTree>
    <p:extLst>
      <p:ext uri="{BB962C8B-B14F-4D97-AF65-F5344CB8AC3E}">
        <p14:creationId xmlns:p14="http://schemas.microsoft.com/office/powerpoint/2010/main" val="158171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CEE1DBE6-4D08-4961-BEC4-56072DC1D7C7}"/>
              </a:ext>
            </a:extLst>
          </p:cNvPr>
          <p:cNvSpPr/>
          <p:nvPr/>
        </p:nvSpPr>
        <p:spPr>
          <a:xfrm>
            <a:off x="477519" y="226867"/>
            <a:ext cx="6824618" cy="954107"/>
          </a:xfrm>
          <a:prstGeom prst="rect">
            <a:avLst/>
          </a:prstGeom>
        </p:spPr>
        <p:txBody>
          <a:bodyPr wrap="square">
            <a:spAutoFit/>
          </a:bodyPr>
          <a:lstStyle/>
          <a:p>
            <a:r>
              <a:rPr lang="es-ES" sz="2800" b="1" dirty="0">
                <a:solidFill>
                  <a:srgbClr val="C00000"/>
                </a:solidFill>
                <a:latin typeface="Calibri" panose="020F0502020204030204" pitchFamily="34" charset="0"/>
                <a:ea typeface="Tahoma" panose="020B0604030504040204" pitchFamily="34" charset="0"/>
                <a:cs typeface="Calibri" panose="020F0502020204030204" pitchFamily="34" charset="0"/>
              </a:rPr>
              <a:t>Consultoría de Estructuración Técnica para la </a:t>
            </a:r>
          </a:p>
          <a:p>
            <a:r>
              <a:rPr lang="es-ES" sz="2800" b="1" dirty="0">
                <a:solidFill>
                  <a:srgbClr val="C00000"/>
                </a:solidFill>
                <a:latin typeface="Calibri" panose="020F0502020204030204" pitchFamily="34" charset="0"/>
                <a:ea typeface="Tahoma" panose="020B0604030504040204" pitchFamily="34" charset="0"/>
                <a:cs typeface="Calibri" panose="020F0502020204030204" pitchFamily="34" charset="0"/>
              </a:rPr>
              <a:t>Operación y Mantenimiento</a:t>
            </a:r>
          </a:p>
        </p:txBody>
      </p:sp>
      <p:sp>
        <p:nvSpPr>
          <p:cNvPr id="2" name="Rectángulo redondeado 1">
            <a:extLst>
              <a:ext uri="{FF2B5EF4-FFF2-40B4-BE49-F238E27FC236}">
                <a16:creationId xmlns:a16="http://schemas.microsoft.com/office/drawing/2014/main" id="{E577B147-94BE-ED43-86D5-C92636FE954D}"/>
              </a:ext>
            </a:extLst>
          </p:cNvPr>
          <p:cNvSpPr/>
          <p:nvPr/>
        </p:nvSpPr>
        <p:spPr>
          <a:xfrm>
            <a:off x="1211085" y="3144773"/>
            <a:ext cx="3794746" cy="209410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000" dirty="0">
                <a:solidFill>
                  <a:srgbClr val="002060"/>
                </a:solidFill>
              </a:rPr>
              <a:t>Revisión y definición de la Estructuración Técnica de la Operación y Mantenimiento de la Primera Línea del Metro de Quito.</a:t>
            </a:r>
            <a:endParaRPr lang="es-EC" sz="2000" dirty="0">
              <a:solidFill>
                <a:srgbClr val="002060"/>
              </a:solidFill>
            </a:endParaRPr>
          </a:p>
        </p:txBody>
      </p:sp>
      <p:sp>
        <p:nvSpPr>
          <p:cNvPr id="20" name="Rectángulo redondeado 19">
            <a:extLst>
              <a:ext uri="{FF2B5EF4-FFF2-40B4-BE49-F238E27FC236}">
                <a16:creationId xmlns:a16="http://schemas.microsoft.com/office/drawing/2014/main" id="{B35A2FD6-B6F0-EA4C-BDFF-2C84807E91FB}"/>
              </a:ext>
            </a:extLst>
          </p:cNvPr>
          <p:cNvSpPr/>
          <p:nvPr/>
        </p:nvSpPr>
        <p:spPr>
          <a:xfrm>
            <a:off x="6232225" y="2583724"/>
            <a:ext cx="5386273" cy="160810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1" name="Rectángulo redondeado 20">
            <a:extLst>
              <a:ext uri="{FF2B5EF4-FFF2-40B4-BE49-F238E27FC236}">
                <a16:creationId xmlns:a16="http://schemas.microsoft.com/office/drawing/2014/main" id="{D42A68DA-33F6-6A41-A5C6-1AE59A38848F}"/>
              </a:ext>
            </a:extLst>
          </p:cNvPr>
          <p:cNvSpPr/>
          <p:nvPr/>
        </p:nvSpPr>
        <p:spPr>
          <a:xfrm>
            <a:off x="6245803" y="4363667"/>
            <a:ext cx="5413142" cy="109323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2" name="Rectángulo 21">
            <a:extLst>
              <a:ext uri="{FF2B5EF4-FFF2-40B4-BE49-F238E27FC236}">
                <a16:creationId xmlns:a16="http://schemas.microsoft.com/office/drawing/2014/main" id="{A9F8883C-3068-514E-879F-FD7E3E655588}"/>
              </a:ext>
            </a:extLst>
          </p:cNvPr>
          <p:cNvSpPr/>
          <p:nvPr/>
        </p:nvSpPr>
        <p:spPr>
          <a:xfrm>
            <a:off x="6373421" y="2803383"/>
            <a:ext cx="5204632" cy="1077218"/>
          </a:xfrm>
          <a:prstGeom prst="rect">
            <a:avLst/>
          </a:prstGeom>
        </p:spPr>
        <p:txBody>
          <a:bodyPr wrap="square">
            <a:spAutoFit/>
          </a:bodyPr>
          <a:lstStyle/>
          <a:p>
            <a:pPr lvl="0" algn="just">
              <a:buClr>
                <a:schemeClr val="accent6">
                  <a:lumMod val="75000"/>
                </a:schemeClr>
              </a:buClr>
            </a:pPr>
            <a:r>
              <a:rPr lang="es-ES" sz="1600" dirty="0">
                <a:solidFill>
                  <a:srgbClr val="002060"/>
                </a:solidFill>
                <a:latin typeface="Calibri" panose="020F0502020204030204" pitchFamily="34" charset="0"/>
                <a:cs typeface="Calibri" panose="020F0502020204030204" pitchFamily="34" charset="0"/>
              </a:rPr>
              <a:t>Se finalizó el informe de evaluación técnica respecto a las ofertas recibidas, el mismo que fue remitido al Banco Mundial. El documento de No Objeción fue otorgado el 26 de abril. </a:t>
            </a:r>
          </a:p>
        </p:txBody>
      </p:sp>
      <p:sp>
        <p:nvSpPr>
          <p:cNvPr id="24" name="Rectángulo 23">
            <a:extLst>
              <a:ext uri="{FF2B5EF4-FFF2-40B4-BE49-F238E27FC236}">
                <a16:creationId xmlns:a16="http://schemas.microsoft.com/office/drawing/2014/main" id="{8A7D59AF-6684-4045-8517-8C34ED601146}"/>
              </a:ext>
            </a:extLst>
          </p:cNvPr>
          <p:cNvSpPr/>
          <p:nvPr/>
        </p:nvSpPr>
        <p:spPr>
          <a:xfrm>
            <a:off x="6373421" y="4485700"/>
            <a:ext cx="5103883" cy="830997"/>
          </a:xfrm>
          <a:prstGeom prst="rect">
            <a:avLst/>
          </a:prstGeom>
        </p:spPr>
        <p:txBody>
          <a:bodyPr wrap="square">
            <a:spAutoFit/>
          </a:bodyPr>
          <a:lstStyle/>
          <a:p>
            <a:pPr lvl="0" algn="just">
              <a:buClr>
                <a:schemeClr val="accent6">
                  <a:lumMod val="75000"/>
                </a:schemeClr>
              </a:buClr>
            </a:pPr>
            <a:r>
              <a:rPr lang="es-ES" sz="1600" dirty="0">
                <a:solidFill>
                  <a:srgbClr val="002060"/>
                </a:solidFill>
                <a:latin typeface="Calibri" panose="020F0502020204030204" pitchFamily="34" charset="0"/>
                <a:cs typeface="Calibri" panose="020F0502020204030204" pitchFamily="34" charset="0"/>
              </a:rPr>
              <a:t>Subsanación de observaciones y recomendaciones realizadas por la Secretaría de Movilidad y Planificación frente a la propuesta del Plan Estratégico de la EPMMQ. </a:t>
            </a:r>
          </a:p>
        </p:txBody>
      </p:sp>
      <p:pic>
        <p:nvPicPr>
          <p:cNvPr id="12" name="Imagen 11">
            <a:extLst>
              <a:ext uri="{FF2B5EF4-FFF2-40B4-BE49-F238E27FC236}">
                <a16:creationId xmlns:a16="http://schemas.microsoft.com/office/drawing/2014/main" id="{302E205D-60C0-3444-89D3-61B919A833CE}"/>
              </a:ext>
            </a:extLst>
          </p:cNvPr>
          <p:cNvPicPr>
            <a:picLocks noChangeAspect="1"/>
          </p:cNvPicPr>
          <p:nvPr/>
        </p:nvPicPr>
        <p:blipFill>
          <a:blip r:embed="rId2">
            <a:duotone>
              <a:schemeClr val="accent1">
                <a:shade val="45000"/>
                <a:satMod val="135000"/>
              </a:schemeClr>
              <a:prstClr val="white"/>
            </a:duotone>
          </a:blip>
          <a:stretch>
            <a:fillRect/>
          </a:stretch>
        </p:blipFill>
        <p:spPr>
          <a:xfrm>
            <a:off x="2423851" y="1871503"/>
            <a:ext cx="1090058" cy="1106574"/>
          </a:xfrm>
          <a:prstGeom prst="rect">
            <a:avLst/>
          </a:prstGeom>
        </p:spPr>
      </p:pic>
    </p:spTree>
    <p:extLst>
      <p:ext uri="{BB962C8B-B14F-4D97-AF65-F5344CB8AC3E}">
        <p14:creationId xmlns:p14="http://schemas.microsoft.com/office/powerpoint/2010/main" val="1547666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CEE1DBE6-4D08-4961-BEC4-56072DC1D7C7}"/>
              </a:ext>
            </a:extLst>
          </p:cNvPr>
          <p:cNvSpPr/>
          <p:nvPr/>
        </p:nvSpPr>
        <p:spPr>
          <a:xfrm>
            <a:off x="344064" y="376923"/>
            <a:ext cx="9151322" cy="523220"/>
          </a:xfrm>
          <a:prstGeom prst="rect">
            <a:avLst/>
          </a:prstGeom>
        </p:spPr>
        <p:txBody>
          <a:bodyPr wrap="square">
            <a:spAutoFit/>
          </a:bodyPr>
          <a:lstStyle/>
          <a:p>
            <a:r>
              <a:rPr lang="es-ES" sz="2800" b="1" dirty="0">
                <a:solidFill>
                  <a:srgbClr val="C00000"/>
                </a:solidFill>
                <a:latin typeface="Calibri" panose="020F0502020204030204" pitchFamily="34" charset="0"/>
                <a:ea typeface="Tahoma" panose="020B0604030504040204" pitchFamily="34" charset="0"/>
                <a:cs typeface="Calibri" panose="020F0502020204030204" pitchFamily="34" charset="0"/>
              </a:rPr>
              <a:t>Asistencia Técnica Especializada</a:t>
            </a:r>
          </a:p>
        </p:txBody>
      </p:sp>
      <p:sp>
        <p:nvSpPr>
          <p:cNvPr id="2" name="Rectángulo redondeado 1">
            <a:extLst>
              <a:ext uri="{FF2B5EF4-FFF2-40B4-BE49-F238E27FC236}">
                <a16:creationId xmlns:a16="http://schemas.microsoft.com/office/drawing/2014/main" id="{E577B147-94BE-ED43-86D5-C92636FE954D}"/>
              </a:ext>
            </a:extLst>
          </p:cNvPr>
          <p:cNvSpPr/>
          <p:nvPr/>
        </p:nvSpPr>
        <p:spPr>
          <a:xfrm>
            <a:off x="721751" y="2614074"/>
            <a:ext cx="4788374" cy="2204884"/>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dirty="0">
                <a:solidFill>
                  <a:srgbClr val="002060"/>
                </a:solidFill>
              </a:rPr>
              <a:t>La Asistencia Técnica inicia sus actividades en paralelo con la </a:t>
            </a:r>
            <a:r>
              <a:rPr lang="es-ES" dirty="0" err="1">
                <a:solidFill>
                  <a:srgbClr val="002060"/>
                </a:solidFill>
              </a:rPr>
              <a:t>pre-operación</a:t>
            </a:r>
            <a:r>
              <a:rPr lang="es-ES" dirty="0">
                <a:solidFill>
                  <a:srgbClr val="002060"/>
                </a:solidFill>
              </a:rPr>
              <a:t>, y su ejecución contempla el acompañamiento y la transferencia de conocimientos durante 6 meses de </a:t>
            </a:r>
            <a:r>
              <a:rPr lang="es-ES" dirty="0" err="1">
                <a:solidFill>
                  <a:srgbClr val="002060"/>
                </a:solidFill>
              </a:rPr>
              <a:t>pre-operación</a:t>
            </a:r>
            <a:r>
              <a:rPr lang="es-ES" dirty="0">
                <a:solidFill>
                  <a:srgbClr val="002060"/>
                </a:solidFill>
              </a:rPr>
              <a:t> y 3 años de operación comercial. </a:t>
            </a:r>
          </a:p>
        </p:txBody>
      </p:sp>
      <p:sp>
        <p:nvSpPr>
          <p:cNvPr id="21" name="Rectángulo redondeado 20">
            <a:extLst>
              <a:ext uri="{FF2B5EF4-FFF2-40B4-BE49-F238E27FC236}">
                <a16:creationId xmlns:a16="http://schemas.microsoft.com/office/drawing/2014/main" id="{D42A68DA-33F6-6A41-A5C6-1AE59A38848F}"/>
              </a:ext>
            </a:extLst>
          </p:cNvPr>
          <p:cNvSpPr/>
          <p:nvPr/>
        </p:nvSpPr>
        <p:spPr>
          <a:xfrm>
            <a:off x="6164911" y="2386177"/>
            <a:ext cx="5413142" cy="276411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Rectángulo 23">
            <a:extLst>
              <a:ext uri="{FF2B5EF4-FFF2-40B4-BE49-F238E27FC236}">
                <a16:creationId xmlns:a16="http://schemas.microsoft.com/office/drawing/2014/main" id="{8A7D59AF-6684-4045-8517-8C34ED601146}"/>
              </a:ext>
            </a:extLst>
          </p:cNvPr>
          <p:cNvSpPr/>
          <p:nvPr/>
        </p:nvSpPr>
        <p:spPr>
          <a:xfrm>
            <a:off x="6387872" y="2614074"/>
            <a:ext cx="4983134" cy="2308324"/>
          </a:xfrm>
          <a:prstGeom prst="rect">
            <a:avLst/>
          </a:prstGeom>
        </p:spPr>
        <p:txBody>
          <a:bodyPr wrap="square">
            <a:spAutoFit/>
          </a:bodyPr>
          <a:lstStyle/>
          <a:p>
            <a:pPr lvl="0" algn="just">
              <a:buClr>
                <a:schemeClr val="accent6">
                  <a:lumMod val="75000"/>
                </a:schemeClr>
              </a:buClr>
            </a:pPr>
            <a:r>
              <a:rPr lang="es-ES" sz="1600" dirty="0">
                <a:solidFill>
                  <a:srgbClr val="002060"/>
                </a:solidFill>
                <a:latin typeface="Calibri" panose="020F0502020204030204" pitchFamily="34" charset="0"/>
                <a:cs typeface="Calibri" panose="020F0502020204030204" pitchFamily="34" charset="0"/>
              </a:rPr>
              <a:t>Con la definición del modelo de operación se levantó la suspensión del contrato de consultoría denominado </a:t>
            </a:r>
            <a:r>
              <a:rPr lang="es-ES" sz="1600" b="1" dirty="0">
                <a:solidFill>
                  <a:srgbClr val="002060"/>
                </a:solidFill>
                <a:latin typeface="Calibri" panose="020F0502020204030204" pitchFamily="34" charset="0"/>
                <a:cs typeface="Calibri" panose="020F0502020204030204" pitchFamily="34" charset="0"/>
              </a:rPr>
              <a:t>“Asesoría para la Selección del Operador de la Primera Línea del Metro de Quito</a:t>
            </a:r>
            <a:r>
              <a:rPr lang="es-ES" sz="1600" dirty="0">
                <a:solidFill>
                  <a:srgbClr val="002060"/>
                </a:solidFill>
                <a:latin typeface="Calibri" panose="020F0502020204030204" pitchFamily="34" charset="0"/>
                <a:cs typeface="Calibri" panose="020F0502020204030204" pitchFamily="34" charset="0"/>
              </a:rPr>
              <a:t>”. </a:t>
            </a:r>
          </a:p>
          <a:p>
            <a:pPr lvl="0" algn="just">
              <a:buClr>
                <a:schemeClr val="accent6">
                  <a:lumMod val="75000"/>
                </a:schemeClr>
              </a:buClr>
            </a:pPr>
            <a:r>
              <a:rPr lang="es-ES" sz="1600" dirty="0">
                <a:solidFill>
                  <a:srgbClr val="002060"/>
                </a:solidFill>
                <a:latin typeface="Calibri" panose="020F0502020204030204" pitchFamily="34" charset="0"/>
                <a:cs typeface="Calibri" panose="020F0502020204030204" pitchFamily="34" charset="0"/>
              </a:rPr>
              <a:t>El 27 de abril se recibió la No objeción del Banco Mundial para la modificación de los  entregables del contrato. Con esta asesoría se contará con los insumos necesarios para la elaboración de los </a:t>
            </a:r>
            <a:r>
              <a:rPr lang="es-ES" sz="1600" dirty="0" err="1">
                <a:solidFill>
                  <a:srgbClr val="002060"/>
                </a:solidFill>
                <a:latin typeface="Calibri" panose="020F0502020204030204" pitchFamily="34" charset="0"/>
                <a:cs typeface="Calibri" panose="020F0502020204030204" pitchFamily="34" charset="0"/>
              </a:rPr>
              <a:t>TDRs</a:t>
            </a:r>
            <a:r>
              <a:rPr lang="es-ES" sz="1600" dirty="0">
                <a:solidFill>
                  <a:srgbClr val="002060"/>
                </a:solidFill>
                <a:latin typeface="Calibri" panose="020F0502020204030204" pitchFamily="34" charset="0"/>
                <a:cs typeface="Calibri" panose="020F0502020204030204" pitchFamily="34" charset="0"/>
              </a:rPr>
              <a:t> para la contratación de la </a:t>
            </a:r>
            <a:r>
              <a:rPr lang="es-ES" sz="1600" b="1" dirty="0">
                <a:solidFill>
                  <a:srgbClr val="002060"/>
                </a:solidFill>
                <a:latin typeface="Calibri" panose="020F0502020204030204" pitchFamily="34" charset="0"/>
                <a:cs typeface="Calibri" panose="020F0502020204030204" pitchFamily="34" charset="0"/>
              </a:rPr>
              <a:t>Asistencia Técnica Especializada. </a:t>
            </a:r>
          </a:p>
        </p:txBody>
      </p:sp>
      <p:pic>
        <p:nvPicPr>
          <p:cNvPr id="13" name="Imagen 12">
            <a:extLst>
              <a:ext uri="{FF2B5EF4-FFF2-40B4-BE49-F238E27FC236}">
                <a16:creationId xmlns:a16="http://schemas.microsoft.com/office/drawing/2014/main" id="{28C1FFD8-BAA5-42BA-BA34-583A714AF40B}"/>
              </a:ext>
            </a:extLst>
          </p:cNvPr>
          <p:cNvPicPr>
            <a:picLocks noChangeAspect="1"/>
          </p:cNvPicPr>
          <p:nvPr/>
        </p:nvPicPr>
        <p:blipFill>
          <a:blip r:embed="rId2">
            <a:duotone>
              <a:schemeClr val="accent1">
                <a:shade val="45000"/>
                <a:satMod val="135000"/>
              </a:schemeClr>
              <a:prstClr val="white"/>
            </a:duotone>
          </a:blip>
          <a:stretch>
            <a:fillRect/>
          </a:stretch>
        </p:blipFill>
        <p:spPr>
          <a:xfrm>
            <a:off x="2778975" y="1387757"/>
            <a:ext cx="891687" cy="1003639"/>
          </a:xfrm>
          <a:prstGeom prst="rect">
            <a:avLst/>
          </a:prstGeom>
        </p:spPr>
      </p:pic>
    </p:spTree>
    <p:extLst>
      <p:ext uri="{BB962C8B-B14F-4D97-AF65-F5344CB8AC3E}">
        <p14:creationId xmlns:p14="http://schemas.microsoft.com/office/powerpoint/2010/main" val="269826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a:extLst>
              <a:ext uri="{FF2B5EF4-FFF2-40B4-BE49-F238E27FC236}">
                <a16:creationId xmlns:a16="http://schemas.microsoft.com/office/drawing/2014/main" id="{E577B147-94BE-ED43-86D5-C92636FE954D}"/>
              </a:ext>
            </a:extLst>
          </p:cNvPr>
          <p:cNvSpPr/>
          <p:nvPr/>
        </p:nvSpPr>
        <p:spPr>
          <a:xfrm>
            <a:off x="1013649" y="3095505"/>
            <a:ext cx="4039531" cy="1452067"/>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a:solidFill>
                  <a:srgbClr val="002060"/>
                </a:solidFill>
              </a:rPr>
              <a:t>Contratación de servicio de seguridad física.</a:t>
            </a:r>
          </a:p>
        </p:txBody>
      </p:sp>
      <p:sp>
        <p:nvSpPr>
          <p:cNvPr id="13" name="Rectángulo 12">
            <a:extLst>
              <a:ext uri="{FF2B5EF4-FFF2-40B4-BE49-F238E27FC236}">
                <a16:creationId xmlns:a16="http://schemas.microsoft.com/office/drawing/2014/main" id="{571EAA0D-8674-4200-A175-64A339E9B086}"/>
              </a:ext>
            </a:extLst>
          </p:cNvPr>
          <p:cNvSpPr/>
          <p:nvPr/>
        </p:nvSpPr>
        <p:spPr>
          <a:xfrm>
            <a:off x="477519" y="226867"/>
            <a:ext cx="9151322" cy="523220"/>
          </a:xfrm>
          <a:prstGeom prst="rect">
            <a:avLst/>
          </a:prstGeom>
        </p:spPr>
        <p:txBody>
          <a:bodyPr wrap="square">
            <a:spAutoFit/>
          </a:bodyPr>
          <a:lstStyle/>
          <a:p>
            <a:r>
              <a:rPr lang="es-ES" sz="2800" b="1" dirty="0">
                <a:solidFill>
                  <a:srgbClr val="C00000"/>
                </a:solidFill>
                <a:latin typeface="Calibri" panose="020F0502020204030204" pitchFamily="34" charset="0"/>
                <a:ea typeface="Tahoma" panose="020B0604030504040204" pitchFamily="34" charset="0"/>
                <a:cs typeface="Calibri" panose="020F0502020204030204" pitchFamily="34" charset="0"/>
              </a:rPr>
              <a:t>Seguridad física</a:t>
            </a:r>
          </a:p>
        </p:txBody>
      </p:sp>
      <p:sp>
        <p:nvSpPr>
          <p:cNvPr id="14" name="Rectángulo redondeado 20">
            <a:extLst>
              <a:ext uri="{FF2B5EF4-FFF2-40B4-BE49-F238E27FC236}">
                <a16:creationId xmlns:a16="http://schemas.microsoft.com/office/drawing/2014/main" id="{542E1BBD-CE19-4349-BAF8-0B087F61835E}"/>
              </a:ext>
            </a:extLst>
          </p:cNvPr>
          <p:cNvSpPr/>
          <p:nvPr/>
        </p:nvSpPr>
        <p:spPr>
          <a:xfrm>
            <a:off x="5956496" y="2952194"/>
            <a:ext cx="5621557" cy="173869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5" name="CuadroTexto 14">
            <a:extLst>
              <a:ext uri="{FF2B5EF4-FFF2-40B4-BE49-F238E27FC236}">
                <a16:creationId xmlns:a16="http://schemas.microsoft.com/office/drawing/2014/main" id="{763F9247-33AF-4535-B69C-956F80C1A3D8}"/>
              </a:ext>
            </a:extLst>
          </p:cNvPr>
          <p:cNvSpPr txBox="1"/>
          <p:nvPr/>
        </p:nvSpPr>
        <p:spPr>
          <a:xfrm>
            <a:off x="6383045" y="3244334"/>
            <a:ext cx="4956913" cy="1446550"/>
          </a:xfrm>
          <a:prstGeom prst="rect">
            <a:avLst/>
          </a:prstGeom>
          <a:noFill/>
        </p:spPr>
        <p:txBody>
          <a:bodyPr wrap="square">
            <a:spAutoFit/>
          </a:bodyPr>
          <a:lstStyle/>
          <a:p>
            <a:pPr lvl="0" algn="just">
              <a:buClr>
                <a:schemeClr val="accent6">
                  <a:lumMod val="75000"/>
                </a:schemeClr>
              </a:buClr>
            </a:pPr>
            <a:r>
              <a:rPr lang="es-ES" sz="2000" dirty="0">
                <a:solidFill>
                  <a:srgbClr val="002060"/>
                </a:solidFill>
                <a:latin typeface="Calibri" panose="020F0502020204030204" pitchFamily="34" charset="0"/>
                <a:cs typeface="Calibri" panose="020F0502020204030204" pitchFamily="34" charset="0"/>
              </a:rPr>
              <a:t>Elaboración del Plan de Seguridad Física:</a:t>
            </a:r>
          </a:p>
          <a:p>
            <a:pPr marL="285750" lvl="0" indent="-285750" algn="just">
              <a:buClr>
                <a:schemeClr val="accent6">
                  <a:lumMod val="75000"/>
                </a:schemeClr>
              </a:buClr>
              <a:buFont typeface="Wingdings" panose="05000000000000000000" pitchFamily="2" charset="2"/>
              <a:buChar char="ü"/>
            </a:pPr>
            <a:endParaRPr lang="es-ES" sz="1600" dirty="0">
              <a:solidFill>
                <a:srgbClr val="002060"/>
              </a:solidFill>
              <a:latin typeface="Calibri" panose="020F0502020204030204" pitchFamily="34" charset="0"/>
              <a:cs typeface="Calibri" panose="020F0502020204030204" pitchFamily="34" charset="0"/>
            </a:endParaRPr>
          </a:p>
          <a:p>
            <a:pPr marL="285750" indent="-285750" algn="just">
              <a:buClr>
                <a:schemeClr val="accent6">
                  <a:lumMod val="75000"/>
                </a:schemeClr>
              </a:buClr>
              <a:buFont typeface="Wingdings" panose="05000000000000000000" pitchFamily="2" charset="2"/>
              <a:buChar char="ü"/>
            </a:pPr>
            <a:r>
              <a:rPr lang="es-ES" sz="1600" dirty="0">
                <a:solidFill>
                  <a:srgbClr val="002060"/>
                </a:solidFill>
                <a:latin typeface="Calibri" panose="020F0502020204030204" pitchFamily="34" charset="0"/>
                <a:cs typeface="Calibri" panose="020F0502020204030204" pitchFamily="34" charset="0"/>
              </a:rPr>
              <a:t>Etapa Preparatoria del proceso de contratación (informe de necesidad)</a:t>
            </a:r>
          </a:p>
          <a:p>
            <a:pPr lvl="0" algn="just">
              <a:buClr>
                <a:schemeClr val="accent6">
                  <a:lumMod val="75000"/>
                </a:schemeClr>
              </a:buClr>
            </a:pPr>
            <a:endParaRPr lang="es-ES" sz="2000" dirty="0">
              <a:solidFill>
                <a:srgbClr val="002060"/>
              </a:solidFill>
              <a:latin typeface="Calibri" panose="020F0502020204030204" pitchFamily="34" charset="0"/>
              <a:cs typeface="Calibri" panose="020F0502020204030204" pitchFamily="34" charset="0"/>
            </a:endParaRPr>
          </a:p>
        </p:txBody>
      </p:sp>
      <p:pic>
        <p:nvPicPr>
          <p:cNvPr id="3" name="Imagen 2">
            <a:extLst>
              <a:ext uri="{FF2B5EF4-FFF2-40B4-BE49-F238E27FC236}">
                <a16:creationId xmlns:a16="http://schemas.microsoft.com/office/drawing/2014/main" id="{ED48EA15-77D8-2348-9F23-70DD91C587D3}"/>
              </a:ext>
            </a:extLst>
          </p:cNvPr>
          <p:cNvPicPr>
            <a:picLocks noChangeAspect="1"/>
          </p:cNvPicPr>
          <p:nvPr/>
        </p:nvPicPr>
        <p:blipFill>
          <a:blip r:embed="rId2">
            <a:duotone>
              <a:schemeClr val="accent1">
                <a:shade val="45000"/>
                <a:satMod val="135000"/>
              </a:schemeClr>
              <a:prstClr val="white"/>
            </a:duotone>
          </a:blip>
          <a:stretch>
            <a:fillRect/>
          </a:stretch>
        </p:blipFill>
        <p:spPr>
          <a:xfrm>
            <a:off x="2602405" y="1599836"/>
            <a:ext cx="862017" cy="1116874"/>
          </a:xfrm>
          <a:prstGeom prst="rect">
            <a:avLst/>
          </a:prstGeom>
        </p:spPr>
      </p:pic>
    </p:spTree>
    <p:extLst>
      <p:ext uri="{BB962C8B-B14F-4D97-AF65-F5344CB8AC3E}">
        <p14:creationId xmlns:p14="http://schemas.microsoft.com/office/powerpoint/2010/main" val="3453598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a:extLst>
              <a:ext uri="{FF2B5EF4-FFF2-40B4-BE49-F238E27FC236}">
                <a16:creationId xmlns:a16="http://schemas.microsoft.com/office/drawing/2014/main" id="{E577B147-94BE-ED43-86D5-C92636FE954D}"/>
              </a:ext>
            </a:extLst>
          </p:cNvPr>
          <p:cNvSpPr/>
          <p:nvPr/>
        </p:nvSpPr>
        <p:spPr>
          <a:xfrm>
            <a:off x="1017165" y="2459028"/>
            <a:ext cx="5078835" cy="314690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000" b="1" dirty="0">
                <a:solidFill>
                  <a:srgbClr val="002060"/>
                </a:solidFill>
              </a:rPr>
              <a:t>Contratación de servicios de:</a:t>
            </a:r>
          </a:p>
          <a:p>
            <a:pPr marL="342900" indent="-342900">
              <a:buFontTx/>
              <a:buChar char="-"/>
            </a:pPr>
            <a:r>
              <a:rPr lang="es-ES" sz="2000" dirty="0">
                <a:solidFill>
                  <a:srgbClr val="002060"/>
                </a:solidFill>
              </a:rPr>
              <a:t>8 operarios certificados para la conducción de trenes en etapa de pruebas</a:t>
            </a:r>
          </a:p>
          <a:p>
            <a:pPr marL="342900" indent="-342900">
              <a:buFontTx/>
              <a:buChar char="-"/>
            </a:pPr>
            <a:r>
              <a:rPr lang="es-ES" sz="2000" dirty="0">
                <a:solidFill>
                  <a:srgbClr val="002060"/>
                </a:solidFill>
              </a:rPr>
              <a:t>Capacitación y certificación de operadores de tren modelo mq-117 para la conducción en depósito y vías principales. </a:t>
            </a:r>
          </a:p>
        </p:txBody>
      </p:sp>
      <p:sp>
        <p:nvSpPr>
          <p:cNvPr id="24" name="Rectángulo 23">
            <a:extLst>
              <a:ext uri="{FF2B5EF4-FFF2-40B4-BE49-F238E27FC236}">
                <a16:creationId xmlns:a16="http://schemas.microsoft.com/office/drawing/2014/main" id="{8A7D59AF-6684-4045-8517-8C34ED601146}"/>
              </a:ext>
            </a:extLst>
          </p:cNvPr>
          <p:cNvSpPr/>
          <p:nvPr/>
        </p:nvSpPr>
        <p:spPr>
          <a:xfrm>
            <a:off x="6373420" y="3039048"/>
            <a:ext cx="5103883" cy="584775"/>
          </a:xfrm>
          <a:prstGeom prst="rect">
            <a:avLst/>
          </a:prstGeom>
        </p:spPr>
        <p:txBody>
          <a:bodyPr wrap="square">
            <a:spAutoFit/>
          </a:bodyPr>
          <a:lstStyle/>
          <a:p>
            <a:pPr marL="285750" lvl="0" indent="-285750" algn="just">
              <a:buClr>
                <a:schemeClr val="accent6">
                  <a:lumMod val="75000"/>
                </a:schemeClr>
              </a:buClr>
              <a:buFont typeface="Wingdings" panose="05000000000000000000" pitchFamily="2" charset="2"/>
              <a:buChar char="ü"/>
            </a:pPr>
            <a:endParaRPr lang="es-ES" sz="1600" dirty="0">
              <a:solidFill>
                <a:srgbClr val="002060"/>
              </a:solidFill>
              <a:latin typeface="Calibri" panose="020F0502020204030204" pitchFamily="34" charset="0"/>
              <a:cs typeface="Calibri" panose="020F0502020204030204" pitchFamily="34" charset="0"/>
            </a:endParaRPr>
          </a:p>
          <a:p>
            <a:pPr marL="285750" lvl="0" indent="-285750" algn="just">
              <a:buClr>
                <a:schemeClr val="accent6">
                  <a:lumMod val="75000"/>
                </a:schemeClr>
              </a:buClr>
              <a:buFont typeface="Wingdings" panose="05000000000000000000" pitchFamily="2" charset="2"/>
              <a:buChar char="ü"/>
            </a:pPr>
            <a:endParaRPr lang="es-ES" sz="1600" dirty="0">
              <a:solidFill>
                <a:srgbClr val="002060"/>
              </a:solidFill>
              <a:latin typeface="Calibri" panose="020F0502020204030204" pitchFamily="34" charset="0"/>
              <a:cs typeface="Calibri" panose="020F0502020204030204" pitchFamily="34" charset="0"/>
            </a:endParaRPr>
          </a:p>
        </p:txBody>
      </p:sp>
      <p:sp>
        <p:nvSpPr>
          <p:cNvPr id="13" name="Rectángulo 12">
            <a:extLst>
              <a:ext uri="{FF2B5EF4-FFF2-40B4-BE49-F238E27FC236}">
                <a16:creationId xmlns:a16="http://schemas.microsoft.com/office/drawing/2014/main" id="{571EAA0D-8674-4200-A175-64A339E9B086}"/>
              </a:ext>
            </a:extLst>
          </p:cNvPr>
          <p:cNvSpPr/>
          <p:nvPr/>
        </p:nvSpPr>
        <p:spPr>
          <a:xfrm>
            <a:off x="477519" y="226867"/>
            <a:ext cx="9151322" cy="523220"/>
          </a:xfrm>
          <a:prstGeom prst="rect">
            <a:avLst/>
          </a:prstGeom>
        </p:spPr>
        <p:txBody>
          <a:bodyPr wrap="square">
            <a:spAutoFit/>
          </a:bodyPr>
          <a:lstStyle/>
          <a:p>
            <a:r>
              <a:rPr lang="es-ES" sz="2800" b="1" dirty="0">
                <a:solidFill>
                  <a:srgbClr val="C00000"/>
                </a:solidFill>
                <a:latin typeface="Calibri" panose="020F0502020204030204" pitchFamily="34" charset="0"/>
                <a:ea typeface="Tahoma" panose="020B0604030504040204" pitchFamily="34" charset="0"/>
                <a:cs typeface="Calibri" panose="020F0502020204030204" pitchFamily="34" charset="0"/>
              </a:rPr>
              <a:t>Capacitación Operadores - PLMQ</a:t>
            </a:r>
          </a:p>
        </p:txBody>
      </p:sp>
      <p:sp>
        <p:nvSpPr>
          <p:cNvPr id="14" name="Rectángulo redondeado 20">
            <a:extLst>
              <a:ext uri="{FF2B5EF4-FFF2-40B4-BE49-F238E27FC236}">
                <a16:creationId xmlns:a16="http://schemas.microsoft.com/office/drawing/2014/main" id="{542E1BBD-CE19-4349-BAF8-0B087F61835E}"/>
              </a:ext>
            </a:extLst>
          </p:cNvPr>
          <p:cNvSpPr/>
          <p:nvPr/>
        </p:nvSpPr>
        <p:spPr>
          <a:xfrm>
            <a:off x="6501595" y="2482856"/>
            <a:ext cx="4847531" cy="3099251"/>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b="0" i="0" u="none" strike="noStrike" dirty="0">
                <a:solidFill>
                  <a:srgbClr val="002060"/>
                </a:solidFill>
                <a:effectLst/>
                <a:latin typeface="Calibri" panose="020F0502020204030204" pitchFamily="34" charset="0"/>
              </a:rPr>
              <a:t>Elaboración de los </a:t>
            </a:r>
            <a:r>
              <a:rPr lang="es-ES" sz="2000" b="0" i="0" u="none" strike="noStrike" dirty="0" err="1">
                <a:solidFill>
                  <a:srgbClr val="002060"/>
                </a:solidFill>
                <a:effectLst/>
                <a:latin typeface="Calibri" panose="020F0502020204030204" pitchFamily="34" charset="0"/>
              </a:rPr>
              <a:t>TDRs</a:t>
            </a:r>
            <a:r>
              <a:rPr lang="es-ES" sz="2000" b="0" i="0" u="none" strike="noStrike" dirty="0">
                <a:solidFill>
                  <a:srgbClr val="002060"/>
                </a:solidFill>
                <a:effectLst/>
                <a:latin typeface="Calibri" panose="020F0502020204030204" pitchFamily="34" charset="0"/>
              </a:rPr>
              <a:t> para la capacitación y certificación habilitante para la conducción del tren modelo MQ-117 en depósito y vías principales para la fase previa a la operación a funcionarios de la PLMQ. </a:t>
            </a:r>
            <a:endParaRPr lang="es-EC" sz="2000" dirty="0">
              <a:solidFill>
                <a:srgbClr val="002060"/>
              </a:solidFill>
            </a:endParaRPr>
          </a:p>
        </p:txBody>
      </p:sp>
      <p:pic>
        <p:nvPicPr>
          <p:cNvPr id="3" name="Imagen 2">
            <a:extLst>
              <a:ext uri="{FF2B5EF4-FFF2-40B4-BE49-F238E27FC236}">
                <a16:creationId xmlns:a16="http://schemas.microsoft.com/office/drawing/2014/main" id="{86360717-A270-5746-AFF6-733A2C03FC17}"/>
              </a:ext>
            </a:extLst>
          </p:cNvPr>
          <p:cNvPicPr>
            <a:picLocks noChangeAspect="1"/>
          </p:cNvPicPr>
          <p:nvPr/>
        </p:nvPicPr>
        <p:blipFill>
          <a:blip r:embed="rId3">
            <a:duotone>
              <a:schemeClr val="accent1">
                <a:shade val="45000"/>
                <a:satMod val="135000"/>
              </a:schemeClr>
              <a:prstClr val="white"/>
            </a:duotone>
          </a:blip>
          <a:stretch>
            <a:fillRect/>
          </a:stretch>
        </p:blipFill>
        <p:spPr>
          <a:xfrm>
            <a:off x="2939429" y="1195486"/>
            <a:ext cx="1176931" cy="1107700"/>
          </a:xfrm>
          <a:prstGeom prst="rect">
            <a:avLst/>
          </a:prstGeom>
        </p:spPr>
      </p:pic>
    </p:spTree>
    <p:extLst>
      <p:ext uri="{BB962C8B-B14F-4D97-AF65-F5344CB8AC3E}">
        <p14:creationId xmlns:p14="http://schemas.microsoft.com/office/powerpoint/2010/main" val="4141052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a:extLst>
              <a:ext uri="{FF2B5EF4-FFF2-40B4-BE49-F238E27FC236}">
                <a16:creationId xmlns:a16="http://schemas.microsoft.com/office/drawing/2014/main" id="{E577B147-94BE-ED43-86D5-C92636FE954D}"/>
              </a:ext>
            </a:extLst>
          </p:cNvPr>
          <p:cNvSpPr/>
          <p:nvPr/>
        </p:nvSpPr>
        <p:spPr>
          <a:xfrm>
            <a:off x="852251" y="3138306"/>
            <a:ext cx="4448319" cy="1198563"/>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a:solidFill>
                  <a:srgbClr val="002060"/>
                </a:solidFill>
              </a:rPr>
              <a:t>Proceso de contratación del Sistema Integrado de Recaudo para el SIT.</a:t>
            </a:r>
          </a:p>
        </p:txBody>
      </p:sp>
      <p:sp>
        <p:nvSpPr>
          <p:cNvPr id="13" name="Rectángulo 12">
            <a:extLst>
              <a:ext uri="{FF2B5EF4-FFF2-40B4-BE49-F238E27FC236}">
                <a16:creationId xmlns:a16="http://schemas.microsoft.com/office/drawing/2014/main" id="{571EAA0D-8674-4200-A175-64A339E9B086}"/>
              </a:ext>
            </a:extLst>
          </p:cNvPr>
          <p:cNvSpPr/>
          <p:nvPr/>
        </p:nvSpPr>
        <p:spPr>
          <a:xfrm>
            <a:off x="477519" y="226867"/>
            <a:ext cx="9151322" cy="523220"/>
          </a:xfrm>
          <a:prstGeom prst="rect">
            <a:avLst/>
          </a:prstGeom>
        </p:spPr>
        <p:txBody>
          <a:bodyPr wrap="square">
            <a:spAutoFit/>
          </a:bodyPr>
          <a:lstStyle/>
          <a:p>
            <a:r>
              <a:rPr lang="es-ES" sz="2800" b="1" dirty="0">
                <a:solidFill>
                  <a:srgbClr val="C00000"/>
                </a:solidFill>
                <a:latin typeface="Calibri" panose="020F0502020204030204" pitchFamily="34" charset="0"/>
                <a:ea typeface="Tahoma" panose="020B0604030504040204" pitchFamily="34" charset="0"/>
                <a:cs typeface="Calibri" panose="020F0502020204030204" pitchFamily="34" charset="0"/>
              </a:rPr>
              <a:t>SISTEMA INTEGRADO DE RECAUDO</a:t>
            </a:r>
          </a:p>
        </p:txBody>
      </p:sp>
      <p:sp>
        <p:nvSpPr>
          <p:cNvPr id="14" name="Rectángulo redondeado 20">
            <a:extLst>
              <a:ext uri="{FF2B5EF4-FFF2-40B4-BE49-F238E27FC236}">
                <a16:creationId xmlns:a16="http://schemas.microsoft.com/office/drawing/2014/main" id="{542E1BBD-CE19-4349-BAF8-0B087F61835E}"/>
              </a:ext>
            </a:extLst>
          </p:cNvPr>
          <p:cNvSpPr/>
          <p:nvPr/>
        </p:nvSpPr>
        <p:spPr>
          <a:xfrm>
            <a:off x="6702023" y="2935962"/>
            <a:ext cx="4820606" cy="1603511"/>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dirty="0">
                <a:solidFill>
                  <a:srgbClr val="002060"/>
                </a:solidFill>
              </a:rPr>
              <a:t>Informe de factibilidad individual de compra corporativa EPMMQ</a:t>
            </a:r>
          </a:p>
          <a:p>
            <a:r>
              <a:rPr lang="es-EC" dirty="0">
                <a:solidFill>
                  <a:srgbClr val="002060"/>
                </a:solidFill>
              </a:rPr>
              <a:t>(EPMMQ-DTI-2021-0130-M del 27 Abr. 2021) </a:t>
            </a:r>
          </a:p>
        </p:txBody>
      </p:sp>
      <p:pic>
        <p:nvPicPr>
          <p:cNvPr id="3" name="Imagen 2">
            <a:extLst>
              <a:ext uri="{FF2B5EF4-FFF2-40B4-BE49-F238E27FC236}">
                <a16:creationId xmlns:a16="http://schemas.microsoft.com/office/drawing/2014/main" id="{7288264F-3518-B542-A9A6-9333531E4D35}"/>
              </a:ext>
            </a:extLst>
          </p:cNvPr>
          <p:cNvPicPr>
            <a:picLocks noChangeAspect="1"/>
          </p:cNvPicPr>
          <p:nvPr/>
        </p:nvPicPr>
        <p:blipFill>
          <a:blip r:embed="rId2">
            <a:duotone>
              <a:schemeClr val="accent1">
                <a:shade val="45000"/>
                <a:satMod val="135000"/>
              </a:schemeClr>
              <a:prstClr val="white"/>
            </a:duotone>
          </a:blip>
          <a:stretch>
            <a:fillRect/>
          </a:stretch>
        </p:blipFill>
        <p:spPr>
          <a:xfrm>
            <a:off x="2418731" y="1922224"/>
            <a:ext cx="1054100" cy="1054100"/>
          </a:xfrm>
          <a:prstGeom prst="rect">
            <a:avLst/>
          </a:prstGeom>
        </p:spPr>
      </p:pic>
    </p:spTree>
    <p:extLst>
      <p:ext uri="{BB962C8B-B14F-4D97-AF65-F5344CB8AC3E}">
        <p14:creationId xmlns:p14="http://schemas.microsoft.com/office/powerpoint/2010/main" val="1641968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a:extLst>
              <a:ext uri="{FF2B5EF4-FFF2-40B4-BE49-F238E27FC236}">
                <a16:creationId xmlns:a16="http://schemas.microsoft.com/office/drawing/2014/main" id="{E577B147-94BE-ED43-86D5-C92636FE954D}"/>
              </a:ext>
            </a:extLst>
          </p:cNvPr>
          <p:cNvSpPr/>
          <p:nvPr/>
        </p:nvSpPr>
        <p:spPr>
          <a:xfrm>
            <a:off x="465803" y="2573450"/>
            <a:ext cx="4525697" cy="226715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a:solidFill>
                  <a:srgbClr val="002060"/>
                </a:solidFill>
              </a:rPr>
              <a:t>Recepción de los 18 trenes con sus respectivos vagones (6 en cada tren).</a:t>
            </a:r>
          </a:p>
        </p:txBody>
      </p:sp>
      <p:sp>
        <p:nvSpPr>
          <p:cNvPr id="13" name="Rectángulo 12">
            <a:extLst>
              <a:ext uri="{FF2B5EF4-FFF2-40B4-BE49-F238E27FC236}">
                <a16:creationId xmlns:a16="http://schemas.microsoft.com/office/drawing/2014/main" id="{571EAA0D-8674-4200-A175-64A339E9B086}"/>
              </a:ext>
            </a:extLst>
          </p:cNvPr>
          <p:cNvSpPr/>
          <p:nvPr/>
        </p:nvSpPr>
        <p:spPr>
          <a:xfrm>
            <a:off x="477519" y="226867"/>
            <a:ext cx="3538427" cy="523220"/>
          </a:xfrm>
          <a:prstGeom prst="rect">
            <a:avLst/>
          </a:prstGeom>
        </p:spPr>
        <p:txBody>
          <a:bodyPr wrap="square">
            <a:spAutoFit/>
          </a:bodyPr>
          <a:lstStyle/>
          <a:p>
            <a:r>
              <a:rPr lang="es-ES" sz="2800" b="1" dirty="0">
                <a:solidFill>
                  <a:srgbClr val="C00000"/>
                </a:solidFill>
                <a:latin typeface="Calibri" panose="020F0502020204030204" pitchFamily="34" charset="0"/>
                <a:ea typeface="Tahoma" panose="020B0604030504040204" pitchFamily="34" charset="0"/>
                <a:cs typeface="Calibri" panose="020F0502020204030204" pitchFamily="34" charset="0"/>
              </a:rPr>
              <a:t>MATERIAL RODANTE</a:t>
            </a:r>
          </a:p>
        </p:txBody>
      </p:sp>
      <p:sp>
        <p:nvSpPr>
          <p:cNvPr id="14" name="Rectángulo redondeado 20">
            <a:extLst>
              <a:ext uri="{FF2B5EF4-FFF2-40B4-BE49-F238E27FC236}">
                <a16:creationId xmlns:a16="http://schemas.microsoft.com/office/drawing/2014/main" id="{542E1BBD-CE19-4349-BAF8-0B087F61835E}"/>
              </a:ext>
            </a:extLst>
          </p:cNvPr>
          <p:cNvSpPr/>
          <p:nvPr/>
        </p:nvSpPr>
        <p:spPr>
          <a:xfrm>
            <a:off x="6096000" y="1306144"/>
            <a:ext cx="5204633" cy="1136104"/>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a:solidFill>
                  <a:srgbClr val="002060"/>
                </a:solidFill>
              </a:rPr>
              <a:t>Continuidad de pruebas funcionales del material rodante. A la fecha se han efectuado pruebas completas en 11 trenes. </a:t>
            </a:r>
            <a:endParaRPr lang="es-EC" sz="1600" dirty="0">
              <a:solidFill>
                <a:srgbClr val="002060"/>
              </a:solidFill>
            </a:endParaRPr>
          </a:p>
        </p:txBody>
      </p:sp>
      <p:sp>
        <p:nvSpPr>
          <p:cNvPr id="9" name="Rectángulo redondeado 20">
            <a:extLst>
              <a:ext uri="{FF2B5EF4-FFF2-40B4-BE49-F238E27FC236}">
                <a16:creationId xmlns:a16="http://schemas.microsoft.com/office/drawing/2014/main" id="{CA9E476B-619E-46EA-8804-095D240F2711}"/>
              </a:ext>
            </a:extLst>
          </p:cNvPr>
          <p:cNvSpPr/>
          <p:nvPr/>
        </p:nvSpPr>
        <p:spPr>
          <a:xfrm>
            <a:off x="6096000" y="4038846"/>
            <a:ext cx="5204633" cy="1603511"/>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b="1" dirty="0">
                <a:solidFill>
                  <a:srgbClr val="002060"/>
                </a:solidFill>
              </a:rPr>
              <a:t>Proceso de homologación: </a:t>
            </a:r>
          </a:p>
          <a:p>
            <a:pPr marL="285750" indent="-285750">
              <a:buFontTx/>
              <a:buChar char="-"/>
            </a:pPr>
            <a:r>
              <a:rPr lang="es-ES" sz="1600" dirty="0">
                <a:solidFill>
                  <a:srgbClr val="002060"/>
                </a:solidFill>
              </a:rPr>
              <a:t>Informe borrador para la certificación de excepcionalidad de la homologación</a:t>
            </a:r>
          </a:p>
          <a:p>
            <a:pPr marL="285750" indent="-285750">
              <a:buFontTx/>
              <a:buChar char="-"/>
            </a:pPr>
            <a:r>
              <a:rPr lang="es-ES" sz="1600" dirty="0">
                <a:solidFill>
                  <a:srgbClr val="002060"/>
                </a:solidFill>
              </a:rPr>
              <a:t>Proceso de delegación del Municipio de Quito a la EPMMQ para solicitar la certificación.  </a:t>
            </a:r>
            <a:endParaRPr lang="es-EC" sz="1600" dirty="0">
              <a:solidFill>
                <a:srgbClr val="002060"/>
              </a:solidFill>
            </a:endParaRPr>
          </a:p>
        </p:txBody>
      </p:sp>
      <p:sp>
        <p:nvSpPr>
          <p:cNvPr id="16" name="Rectángulo redondeado 20">
            <a:extLst>
              <a:ext uri="{FF2B5EF4-FFF2-40B4-BE49-F238E27FC236}">
                <a16:creationId xmlns:a16="http://schemas.microsoft.com/office/drawing/2014/main" id="{25369AF9-D86F-47B4-BC8A-1B1436E8050D}"/>
              </a:ext>
            </a:extLst>
          </p:cNvPr>
          <p:cNvSpPr/>
          <p:nvPr/>
        </p:nvSpPr>
        <p:spPr>
          <a:xfrm>
            <a:off x="6063694" y="2577604"/>
            <a:ext cx="5204633" cy="1341123"/>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a:solidFill>
                  <a:schemeClr val="tx1"/>
                </a:solidFill>
              </a:rPr>
              <a:t>- </a:t>
            </a:r>
            <a:r>
              <a:rPr lang="es-ES" sz="1600" dirty="0">
                <a:solidFill>
                  <a:srgbClr val="002060"/>
                </a:solidFill>
              </a:rPr>
              <a:t>Informe Técnico de viabilidad del uso temporal para efectuar pruebas.</a:t>
            </a:r>
          </a:p>
          <a:p>
            <a:r>
              <a:rPr lang="es-ES" sz="1600" dirty="0">
                <a:solidFill>
                  <a:srgbClr val="002060"/>
                </a:solidFill>
              </a:rPr>
              <a:t>- Informe Jurídico en elaboración para generar el acta de Uso Temporal</a:t>
            </a:r>
            <a:endParaRPr lang="es-EC" sz="1600" dirty="0">
              <a:solidFill>
                <a:srgbClr val="002060"/>
              </a:solidFill>
            </a:endParaRPr>
          </a:p>
        </p:txBody>
      </p:sp>
      <p:pic>
        <p:nvPicPr>
          <p:cNvPr id="3" name="Imagen 2">
            <a:extLst>
              <a:ext uri="{FF2B5EF4-FFF2-40B4-BE49-F238E27FC236}">
                <a16:creationId xmlns:a16="http://schemas.microsoft.com/office/drawing/2014/main" id="{A183A7A4-37B5-1C47-9A4B-F021407A08C2}"/>
              </a:ext>
            </a:extLst>
          </p:cNvPr>
          <p:cNvPicPr>
            <a:picLocks noChangeAspect="1"/>
          </p:cNvPicPr>
          <p:nvPr/>
        </p:nvPicPr>
        <p:blipFill>
          <a:blip r:embed="rId2">
            <a:duotone>
              <a:schemeClr val="accent1">
                <a:shade val="45000"/>
                <a:satMod val="135000"/>
              </a:schemeClr>
              <a:prstClr val="white"/>
            </a:duotone>
          </a:blip>
          <a:stretch>
            <a:fillRect/>
          </a:stretch>
        </p:blipFill>
        <p:spPr>
          <a:xfrm>
            <a:off x="1866874" y="1458210"/>
            <a:ext cx="1716585" cy="840777"/>
          </a:xfrm>
          <a:prstGeom prst="rect">
            <a:avLst/>
          </a:prstGeom>
        </p:spPr>
      </p:pic>
    </p:spTree>
    <p:extLst>
      <p:ext uri="{BB962C8B-B14F-4D97-AF65-F5344CB8AC3E}">
        <p14:creationId xmlns:p14="http://schemas.microsoft.com/office/powerpoint/2010/main" val="1493387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a:extLst>
              <a:ext uri="{FF2B5EF4-FFF2-40B4-BE49-F238E27FC236}">
                <a16:creationId xmlns:a16="http://schemas.microsoft.com/office/drawing/2014/main" id="{E577B147-94BE-ED43-86D5-C92636FE954D}"/>
              </a:ext>
            </a:extLst>
          </p:cNvPr>
          <p:cNvSpPr/>
          <p:nvPr/>
        </p:nvSpPr>
        <p:spPr>
          <a:xfrm>
            <a:off x="730696" y="2935017"/>
            <a:ext cx="3884216" cy="2298883"/>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a:solidFill>
                  <a:srgbClr val="002060"/>
                </a:solidFill>
              </a:rPr>
              <a:t>Certificar bajo la norma ISO 37001  a los Procesos de Adquisición y Contratación de la EPMMQ</a:t>
            </a:r>
          </a:p>
        </p:txBody>
      </p:sp>
      <p:sp>
        <p:nvSpPr>
          <p:cNvPr id="13" name="Rectángulo 12">
            <a:extLst>
              <a:ext uri="{FF2B5EF4-FFF2-40B4-BE49-F238E27FC236}">
                <a16:creationId xmlns:a16="http://schemas.microsoft.com/office/drawing/2014/main" id="{571EAA0D-8674-4200-A175-64A339E9B086}"/>
              </a:ext>
            </a:extLst>
          </p:cNvPr>
          <p:cNvSpPr/>
          <p:nvPr/>
        </p:nvSpPr>
        <p:spPr>
          <a:xfrm>
            <a:off x="477519" y="226867"/>
            <a:ext cx="9151322" cy="523220"/>
          </a:xfrm>
          <a:prstGeom prst="rect">
            <a:avLst/>
          </a:prstGeom>
        </p:spPr>
        <p:txBody>
          <a:bodyPr wrap="square">
            <a:spAutoFit/>
          </a:bodyPr>
          <a:lstStyle/>
          <a:p>
            <a:r>
              <a:rPr lang="es-ES" sz="2800" b="1" dirty="0">
                <a:solidFill>
                  <a:srgbClr val="C00000"/>
                </a:solidFill>
                <a:latin typeface="Calibri" panose="020F0502020204030204" pitchFamily="34" charset="0"/>
                <a:ea typeface="Tahoma" panose="020B0604030504040204" pitchFamily="34" charset="0"/>
                <a:cs typeface="Calibri" panose="020F0502020204030204" pitchFamily="34" charset="0"/>
              </a:rPr>
              <a:t>Certificación Norma ISO </a:t>
            </a:r>
            <a:r>
              <a:rPr lang="es-ES" sz="2800" b="1" dirty="0" err="1">
                <a:solidFill>
                  <a:srgbClr val="C00000"/>
                </a:solidFill>
                <a:latin typeface="Calibri" panose="020F0502020204030204" pitchFamily="34" charset="0"/>
                <a:ea typeface="Tahoma" panose="020B0604030504040204" pitchFamily="34" charset="0"/>
                <a:cs typeface="Calibri" panose="020F0502020204030204" pitchFamily="34" charset="0"/>
              </a:rPr>
              <a:t>Anti-sobornos</a:t>
            </a:r>
            <a:r>
              <a:rPr lang="es-ES" sz="2800" b="1" dirty="0">
                <a:solidFill>
                  <a:srgbClr val="C00000"/>
                </a:solidFill>
                <a:latin typeface="Calibri" panose="020F0502020204030204" pitchFamily="34" charset="0"/>
                <a:ea typeface="Tahoma" panose="020B0604030504040204" pitchFamily="34" charset="0"/>
                <a:cs typeface="Calibri" panose="020F0502020204030204" pitchFamily="34" charset="0"/>
              </a:rPr>
              <a:t> </a:t>
            </a:r>
          </a:p>
        </p:txBody>
      </p:sp>
      <p:sp>
        <p:nvSpPr>
          <p:cNvPr id="14" name="Rectángulo redondeado 20">
            <a:extLst>
              <a:ext uri="{FF2B5EF4-FFF2-40B4-BE49-F238E27FC236}">
                <a16:creationId xmlns:a16="http://schemas.microsoft.com/office/drawing/2014/main" id="{542E1BBD-CE19-4349-BAF8-0B087F61835E}"/>
              </a:ext>
            </a:extLst>
          </p:cNvPr>
          <p:cNvSpPr/>
          <p:nvPr/>
        </p:nvSpPr>
        <p:spPr>
          <a:xfrm>
            <a:off x="6096000" y="1949063"/>
            <a:ext cx="5204633" cy="195119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dirty="0">
                <a:solidFill>
                  <a:srgbClr val="002060"/>
                </a:solidFill>
              </a:rPr>
              <a:t>El BID aprobó el financiamiento </a:t>
            </a:r>
            <a:r>
              <a:rPr lang="es-ES" sz="2000" b="1" dirty="0">
                <a:solidFill>
                  <a:srgbClr val="002060"/>
                </a:solidFill>
              </a:rPr>
              <a:t>con recursos No Reembolsables</a:t>
            </a:r>
            <a:r>
              <a:rPr lang="es-ES" sz="2000" dirty="0">
                <a:solidFill>
                  <a:srgbClr val="002060"/>
                </a:solidFill>
              </a:rPr>
              <a:t>  la implementación y certificación de la ISO 37001 en el proceso de selección y contratación de personal, así como en los procesos de contratación pública.</a:t>
            </a:r>
            <a:endParaRPr lang="es-EC" sz="2000" dirty="0">
              <a:solidFill>
                <a:srgbClr val="002060"/>
              </a:solidFill>
            </a:endParaRPr>
          </a:p>
        </p:txBody>
      </p:sp>
      <p:sp>
        <p:nvSpPr>
          <p:cNvPr id="10" name="Rectángulo redondeado 20">
            <a:extLst>
              <a:ext uri="{FF2B5EF4-FFF2-40B4-BE49-F238E27FC236}">
                <a16:creationId xmlns:a16="http://schemas.microsoft.com/office/drawing/2014/main" id="{E80DA8D2-5C8A-4EE5-89C9-B0FAEDF4557E}"/>
              </a:ext>
            </a:extLst>
          </p:cNvPr>
          <p:cNvSpPr/>
          <p:nvPr/>
        </p:nvSpPr>
        <p:spPr>
          <a:xfrm>
            <a:off x="6095999" y="4121510"/>
            <a:ext cx="5204633" cy="112598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800" b="0" i="0" u="none" strike="noStrike" dirty="0">
                <a:solidFill>
                  <a:srgbClr val="002060"/>
                </a:solidFill>
                <a:effectLst/>
                <a:latin typeface="Calibri" panose="020F0502020204030204" pitchFamily="34" charset="0"/>
              </a:rPr>
              <a:t>La EPMMQ conformó el equipo de trabajo que ejecutará la implementación de la ISO 37001</a:t>
            </a:r>
            <a:r>
              <a:rPr lang="es-ES" sz="1800" b="0" i="0" u="none" strike="noStrike" dirty="0">
                <a:solidFill>
                  <a:schemeClr val="accent5">
                    <a:lumMod val="75000"/>
                  </a:schemeClr>
                </a:solidFill>
                <a:effectLst/>
                <a:latin typeface="Calibri" panose="020F0502020204030204" pitchFamily="34" charset="0"/>
              </a:rPr>
              <a:t>.</a:t>
            </a:r>
            <a:r>
              <a:rPr lang="es-ES" sz="2000" dirty="0">
                <a:solidFill>
                  <a:schemeClr val="accent5">
                    <a:lumMod val="75000"/>
                  </a:schemeClr>
                </a:solidFill>
              </a:rPr>
              <a:t> </a:t>
            </a:r>
            <a:endParaRPr lang="es-EC" sz="2000" dirty="0">
              <a:solidFill>
                <a:schemeClr val="accent5">
                  <a:lumMod val="75000"/>
                </a:schemeClr>
              </a:solidFill>
            </a:endParaRPr>
          </a:p>
        </p:txBody>
      </p:sp>
      <p:pic>
        <p:nvPicPr>
          <p:cNvPr id="3" name="Imagen 2">
            <a:extLst>
              <a:ext uri="{FF2B5EF4-FFF2-40B4-BE49-F238E27FC236}">
                <a16:creationId xmlns:a16="http://schemas.microsoft.com/office/drawing/2014/main" id="{1F1B0727-1F92-9347-8811-A85FBDF75914}"/>
              </a:ext>
            </a:extLst>
          </p:cNvPr>
          <p:cNvPicPr>
            <a:picLocks noChangeAspect="1"/>
          </p:cNvPicPr>
          <p:nvPr/>
        </p:nvPicPr>
        <p:blipFill>
          <a:blip r:embed="rId2">
            <a:duotone>
              <a:schemeClr val="accent1">
                <a:shade val="45000"/>
                <a:satMod val="135000"/>
              </a:schemeClr>
              <a:prstClr val="white"/>
            </a:duotone>
          </a:blip>
          <a:stretch>
            <a:fillRect/>
          </a:stretch>
        </p:blipFill>
        <p:spPr>
          <a:xfrm>
            <a:off x="2195979" y="1493838"/>
            <a:ext cx="953649" cy="1215903"/>
          </a:xfrm>
          <a:prstGeom prst="rect">
            <a:avLst/>
          </a:prstGeom>
        </p:spPr>
      </p:pic>
    </p:spTree>
    <p:extLst>
      <p:ext uri="{BB962C8B-B14F-4D97-AF65-F5344CB8AC3E}">
        <p14:creationId xmlns:p14="http://schemas.microsoft.com/office/powerpoint/2010/main" val="3876518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a:extLst>
              <a:ext uri="{FF2B5EF4-FFF2-40B4-BE49-F238E27FC236}">
                <a16:creationId xmlns:a16="http://schemas.microsoft.com/office/drawing/2014/main" id="{E577B147-94BE-ED43-86D5-C92636FE954D}"/>
              </a:ext>
            </a:extLst>
          </p:cNvPr>
          <p:cNvSpPr/>
          <p:nvPr/>
        </p:nvSpPr>
        <p:spPr>
          <a:xfrm>
            <a:off x="894678" y="2795963"/>
            <a:ext cx="4525697" cy="160351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a:solidFill>
                  <a:srgbClr val="002060"/>
                </a:solidFill>
              </a:rPr>
              <a:t>Contratación del servicio de mantenimiento de la infraestructura y material rodante</a:t>
            </a:r>
          </a:p>
        </p:txBody>
      </p:sp>
      <p:sp>
        <p:nvSpPr>
          <p:cNvPr id="13" name="Rectángulo 12">
            <a:extLst>
              <a:ext uri="{FF2B5EF4-FFF2-40B4-BE49-F238E27FC236}">
                <a16:creationId xmlns:a16="http://schemas.microsoft.com/office/drawing/2014/main" id="{571EAA0D-8674-4200-A175-64A339E9B086}"/>
              </a:ext>
            </a:extLst>
          </p:cNvPr>
          <p:cNvSpPr/>
          <p:nvPr/>
        </p:nvSpPr>
        <p:spPr>
          <a:xfrm>
            <a:off x="477519" y="226867"/>
            <a:ext cx="9151322" cy="523220"/>
          </a:xfrm>
          <a:prstGeom prst="rect">
            <a:avLst/>
          </a:prstGeom>
        </p:spPr>
        <p:txBody>
          <a:bodyPr wrap="square">
            <a:spAutoFit/>
          </a:bodyPr>
          <a:lstStyle/>
          <a:p>
            <a:r>
              <a:rPr lang="es-ES" sz="2800" b="1" dirty="0">
                <a:solidFill>
                  <a:srgbClr val="C00000"/>
                </a:solidFill>
                <a:latin typeface="Calibri" panose="020F0502020204030204" pitchFamily="34" charset="0"/>
                <a:ea typeface="Tahoma" panose="020B0604030504040204" pitchFamily="34" charset="0"/>
                <a:cs typeface="Calibri" panose="020F0502020204030204" pitchFamily="34" charset="0"/>
              </a:rPr>
              <a:t>Mantenimiento</a:t>
            </a:r>
          </a:p>
        </p:txBody>
      </p:sp>
      <p:sp>
        <p:nvSpPr>
          <p:cNvPr id="14" name="Rectángulo redondeado 20">
            <a:extLst>
              <a:ext uri="{FF2B5EF4-FFF2-40B4-BE49-F238E27FC236}">
                <a16:creationId xmlns:a16="http://schemas.microsoft.com/office/drawing/2014/main" id="{542E1BBD-CE19-4349-BAF8-0B087F61835E}"/>
              </a:ext>
            </a:extLst>
          </p:cNvPr>
          <p:cNvSpPr/>
          <p:nvPr/>
        </p:nvSpPr>
        <p:spPr>
          <a:xfrm>
            <a:off x="6771625" y="2594829"/>
            <a:ext cx="4525697" cy="2005781"/>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a:solidFill>
                  <a:srgbClr val="002060"/>
                </a:solidFill>
              </a:rPr>
              <a:t>Etapa precontractual</a:t>
            </a:r>
            <a:r>
              <a:rPr lang="es-EC" sz="2000" b="1" dirty="0">
                <a:solidFill>
                  <a:schemeClr val="tx1"/>
                </a:solidFill>
              </a:rPr>
              <a:t>:</a:t>
            </a:r>
          </a:p>
          <a:p>
            <a:pPr algn="ctr"/>
            <a:endParaRPr lang="es-EC" sz="2000" dirty="0">
              <a:solidFill>
                <a:schemeClr val="accent1">
                  <a:lumMod val="50000"/>
                </a:schemeClr>
              </a:solidFill>
            </a:endParaRPr>
          </a:p>
          <a:p>
            <a:pPr marL="285750" indent="-285750">
              <a:buFont typeface="Wingdings" panose="05000000000000000000" pitchFamily="2" charset="2"/>
              <a:buChar char="§"/>
            </a:pPr>
            <a:r>
              <a:rPr lang="es-EC" sz="2000" dirty="0">
                <a:solidFill>
                  <a:schemeClr val="accent1">
                    <a:lumMod val="50000"/>
                  </a:schemeClr>
                </a:solidFill>
              </a:rPr>
              <a:t>Términos de Referencia</a:t>
            </a:r>
          </a:p>
          <a:p>
            <a:pPr marL="285750" indent="-285750">
              <a:buFont typeface="Wingdings" panose="05000000000000000000" pitchFamily="2" charset="2"/>
              <a:buChar char="§"/>
            </a:pPr>
            <a:r>
              <a:rPr lang="es-EC" sz="2000" dirty="0">
                <a:solidFill>
                  <a:schemeClr val="accent1">
                    <a:lumMod val="50000"/>
                  </a:schemeClr>
                </a:solidFill>
              </a:rPr>
              <a:t>Especificaciones Técnicas</a:t>
            </a:r>
          </a:p>
          <a:p>
            <a:pPr marL="285750" indent="-285750">
              <a:buFont typeface="Wingdings" panose="05000000000000000000" pitchFamily="2" charset="2"/>
              <a:buChar char="§"/>
            </a:pPr>
            <a:r>
              <a:rPr lang="es-EC" sz="2000" dirty="0">
                <a:solidFill>
                  <a:schemeClr val="accent1">
                    <a:lumMod val="50000"/>
                  </a:schemeClr>
                </a:solidFill>
              </a:rPr>
              <a:t>Manuales de Mantenimiento</a:t>
            </a:r>
          </a:p>
          <a:p>
            <a:pPr marL="285750" indent="-285750">
              <a:buFont typeface="Wingdings" panose="05000000000000000000" pitchFamily="2" charset="2"/>
              <a:buChar char="§"/>
            </a:pPr>
            <a:r>
              <a:rPr lang="es-EC" sz="2000" dirty="0">
                <a:solidFill>
                  <a:schemeClr val="accent1">
                    <a:lumMod val="50000"/>
                  </a:schemeClr>
                </a:solidFill>
              </a:rPr>
              <a:t>Cronograma de Actividades</a:t>
            </a:r>
          </a:p>
        </p:txBody>
      </p:sp>
      <p:pic>
        <p:nvPicPr>
          <p:cNvPr id="8" name="Imagen 7">
            <a:extLst>
              <a:ext uri="{FF2B5EF4-FFF2-40B4-BE49-F238E27FC236}">
                <a16:creationId xmlns:a16="http://schemas.microsoft.com/office/drawing/2014/main" id="{EFFCE868-D996-844F-9F17-693AABD9ACF8}"/>
              </a:ext>
            </a:extLst>
          </p:cNvPr>
          <p:cNvPicPr>
            <a:picLocks noChangeAspect="1"/>
          </p:cNvPicPr>
          <p:nvPr/>
        </p:nvPicPr>
        <p:blipFill>
          <a:blip r:embed="rId2">
            <a:duotone>
              <a:schemeClr val="accent1">
                <a:shade val="45000"/>
                <a:satMod val="135000"/>
              </a:schemeClr>
              <a:prstClr val="white"/>
            </a:duotone>
          </a:blip>
          <a:stretch>
            <a:fillRect/>
          </a:stretch>
        </p:blipFill>
        <p:spPr>
          <a:xfrm>
            <a:off x="2359009" y="1387460"/>
            <a:ext cx="1597033" cy="1207369"/>
          </a:xfrm>
          <a:prstGeom prst="rect">
            <a:avLst/>
          </a:prstGeom>
        </p:spPr>
      </p:pic>
    </p:spTree>
    <p:extLst>
      <p:ext uri="{BB962C8B-B14F-4D97-AF65-F5344CB8AC3E}">
        <p14:creationId xmlns:p14="http://schemas.microsoft.com/office/powerpoint/2010/main" val="365047494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2BA5633031AC604FB468D6B51E0024EA" ma:contentTypeVersion="9" ma:contentTypeDescription="Crear nuevo documento." ma:contentTypeScope="" ma:versionID="fe48d7ac9c8ba334cb3fb508d8144593">
  <xsd:schema xmlns:xsd="http://www.w3.org/2001/XMLSchema" xmlns:xs="http://www.w3.org/2001/XMLSchema" xmlns:p="http://schemas.microsoft.com/office/2006/metadata/properties" xmlns:ns3="f3a1e417-582f-45d5-bfe8-d67276654bd8" targetNamespace="http://schemas.microsoft.com/office/2006/metadata/properties" ma:root="true" ma:fieldsID="ca429d71f6bf5b03b0a6b2ca3fde9ad7" ns3:_="">
    <xsd:import namespace="f3a1e417-582f-45d5-bfe8-d67276654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a1e417-582f-45d5-bfe8-d67276654b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0C194D3-9F95-48E2-A798-39E857C3EA87}">
  <ds:schemaRefs>
    <ds:schemaRef ds:uri="http://schemas.microsoft.com/sharepoint/v3/contenttype/forms"/>
  </ds:schemaRefs>
</ds:datastoreItem>
</file>

<file path=customXml/itemProps2.xml><?xml version="1.0" encoding="utf-8"?>
<ds:datastoreItem xmlns:ds="http://schemas.openxmlformats.org/officeDocument/2006/customXml" ds:itemID="{0BB41430-4882-40B0-A986-B3127906EB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a1e417-582f-45d5-bfe8-d67276654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C3DEEC-5A61-4BFD-B8BA-F71E19315A8E}">
  <ds:schemaRefs>
    <ds:schemaRef ds:uri="http://schemas.microsoft.com/office/infopath/2007/PartnerControls"/>
    <ds:schemaRef ds:uri="http://purl.org/dc/terms/"/>
    <ds:schemaRef ds:uri="http://www.w3.org/XML/1998/namespace"/>
    <ds:schemaRef ds:uri="http://schemas.microsoft.com/office/2006/documentManagement/types"/>
    <ds:schemaRef ds:uri="http://purl.org/dc/elements/1.1/"/>
    <ds:schemaRef ds:uri="f3a1e417-582f-45d5-bfe8-d67276654bd8"/>
    <ds:schemaRef ds:uri="http://purl.org/dc/dcmityp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1615</TotalTime>
  <Words>738</Words>
  <Application>Microsoft Macintosh PowerPoint</Application>
  <PresentationFormat>Panorámica</PresentationFormat>
  <Paragraphs>56</Paragraphs>
  <Slides>12</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Calibri</vt:lpstr>
      <vt:lpstr>Calibri Light</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ALBI PC</dc:creator>
  <cp:lastModifiedBy>Paula Michelle Silva Cisneros</cp:lastModifiedBy>
  <cp:revision>77</cp:revision>
  <cp:lastPrinted>2021-04-19T17:39:08Z</cp:lastPrinted>
  <dcterms:created xsi:type="dcterms:W3CDTF">2020-04-07T14:51:29Z</dcterms:created>
  <dcterms:modified xsi:type="dcterms:W3CDTF">2021-05-04T13:22:47Z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0x0101002BA5633031AC604FB468D6B51E0024EA</vt:lpwstr>
  </property>
</Properties>
</file>