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43"/>
  </p:notesMasterIdLst>
  <p:handoutMasterIdLst>
    <p:handoutMasterId r:id="rId44"/>
  </p:handoutMasterIdLst>
  <p:sldIdLst>
    <p:sldId id="258" r:id="rId3"/>
    <p:sldId id="259" r:id="rId4"/>
    <p:sldId id="352" r:id="rId5"/>
    <p:sldId id="298" r:id="rId6"/>
    <p:sldId id="260" r:id="rId7"/>
    <p:sldId id="277" r:id="rId8"/>
    <p:sldId id="324" r:id="rId9"/>
    <p:sldId id="356" r:id="rId10"/>
    <p:sldId id="357" r:id="rId11"/>
    <p:sldId id="350" r:id="rId12"/>
    <p:sldId id="351" r:id="rId13"/>
    <p:sldId id="284" r:id="rId14"/>
    <p:sldId id="286" r:id="rId15"/>
    <p:sldId id="348" r:id="rId16"/>
    <p:sldId id="262" r:id="rId17"/>
    <p:sldId id="359" r:id="rId18"/>
    <p:sldId id="347" r:id="rId19"/>
    <p:sldId id="328" r:id="rId20"/>
    <p:sldId id="345" r:id="rId21"/>
    <p:sldId id="361" r:id="rId22"/>
    <p:sldId id="323" r:id="rId23"/>
    <p:sldId id="353" r:id="rId24"/>
    <p:sldId id="354" r:id="rId25"/>
    <p:sldId id="358" r:id="rId26"/>
    <p:sldId id="360" r:id="rId27"/>
    <p:sldId id="320" r:id="rId28"/>
    <p:sldId id="370" r:id="rId29"/>
    <p:sldId id="371" r:id="rId30"/>
    <p:sldId id="372" r:id="rId31"/>
    <p:sldId id="374" r:id="rId32"/>
    <p:sldId id="373" r:id="rId33"/>
    <p:sldId id="364" r:id="rId34"/>
    <p:sldId id="365" r:id="rId35"/>
    <p:sldId id="363" r:id="rId36"/>
    <p:sldId id="366" r:id="rId37"/>
    <p:sldId id="367" r:id="rId38"/>
    <p:sldId id="368" r:id="rId39"/>
    <p:sldId id="369" r:id="rId40"/>
    <p:sldId id="362" r:id="rId41"/>
    <p:sldId id="342" r:id="rId42"/>
  </p:sldIdLst>
  <p:sldSz cx="12192000" cy="6858000"/>
  <p:notesSz cx="6797675" cy="9928225"/>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DA6"/>
    <a:srgbClr val="A828A8"/>
    <a:srgbClr val="AD2994"/>
    <a:srgbClr val="E73122"/>
    <a:srgbClr val="EF5B3F"/>
    <a:srgbClr val="4472C4"/>
    <a:srgbClr val="159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1" autoAdjust="0"/>
    <p:restoredTop sz="94591" autoAdjust="0"/>
  </p:normalViewPr>
  <p:slideViewPr>
    <p:cSldViewPr snapToGrid="0" snapToObjects="1">
      <p:cViewPr varScale="1">
        <p:scale>
          <a:sx n="80" d="100"/>
          <a:sy n="80" d="100"/>
        </p:scale>
        <p:origin x="114" y="258"/>
      </p:cViewPr>
      <p:guideLst>
        <p:guide orient="horz" pos="2160"/>
        <p:guide pos="3840"/>
      </p:guideLst>
    </p:cSldViewPr>
  </p:slideViewPr>
  <p:outlineViewPr>
    <p:cViewPr>
      <p:scale>
        <a:sx n="33" d="100"/>
        <a:sy n="33" d="100"/>
      </p:scale>
      <p:origin x="0" y="-7140"/>
    </p:cViewPr>
  </p:outlineViewPr>
  <p:notesTextViewPr>
    <p:cViewPr>
      <p:scale>
        <a:sx n="1" d="1"/>
        <a:sy n="1" d="1"/>
      </p:scale>
      <p:origin x="0" y="0"/>
    </p:cViewPr>
  </p:notesTextViewPr>
  <p:notesViewPr>
    <p:cSldViewPr snapToGrid="0" snapToObjects="1">
      <p:cViewPr varScale="1">
        <p:scale>
          <a:sx n="57" d="100"/>
          <a:sy n="57" d="100"/>
        </p:scale>
        <p:origin x="255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oleObject" Target="file:///E:\05_Trabajo\07_GADDMQ\03_Analitica\cvd19\data\qto_cvd19_datos_genera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yrivadeneira\Downloads\TNTE.%20LLUMIQUINGA%20COVID%20TPATENCION%20GESTION%20SANITARIA%20PANDEMIA%2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05_Trabajo\07_GADDMQ\03_Analitica\cvd19\data\qto_cvd19_datos_general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05_Trabajo\07_GADDMQ\03_Analitica\cvd19\data\qto_cvd19_datos_general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guevara\Documents\09%20EMGIRS%202019%20JAGB\COVID-19\20210418%20RESUMEN%20CASOS%20CON%20FICHA%20INEC%20Y%20GRATUIDA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E:\USB_11_3_21\pasar%20a%20compu\FORMATO%20TABLAS%20PRES%20LUN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user1\OJ\MUNICIPIO\FORMATO%20TABLAS%20PRES%20LUN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user1\OJ\MUNICIPIO\FORMATO%20TABLAS%20PRES%20LUN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osuarez\Downloads\FORMATO%20TABLAS%20PRES%20LUNES%2015%20abri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aula\Desktop\Comparativos\profesionales%20de%20la%20salud%202021042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E:\05_Trabajo\07_GADDMQ\03_Analitica\cvd19\data\qto_cvd19_datos_genera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05_Trabajo\07_GADDMQ\04_SIG\Wrk\data\cvd19_css_tsa_20210413_KR.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E:\05_Trabajo\07_GADDMQ\04_SIG\Wrk\data\cvd19_css_tsa_20210413_KR.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F:\05_Trabajo\07_GADDMQ\04_SIG\Wrk\data\cvd19_css_tsa_20210412_K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05_Trabajo\07_GADDMQ\04_SIG\Wrk\data\cvd19_css_tsa_20210412_KR.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F:\05_Trabajo\07_GADDMQ\04_SIG\Wrk\data\cvd19_css_tsa_20210412_KR.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file:///E:\05_Trabajo\07_GADDMQ\03_Analitica\cvd19\data\red_hospitalaria_camas\cam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05_Trabajo\07_GADDMQ\03_Analitica\cvd19\data\red_hospitalaria_camas\cam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23574280473603E-2"/>
          <c:y val="5.2507006871864124E-2"/>
          <c:w val="0.86308097724119148"/>
          <c:h val="0.62306829023381471"/>
        </c:manualLayout>
      </c:layout>
      <c:barChart>
        <c:barDir val="col"/>
        <c:grouping val="clustered"/>
        <c:varyColors val="0"/>
        <c:ser>
          <c:idx val="1"/>
          <c:order val="0"/>
          <c:tx>
            <c:strRef>
              <c:f>qto_cvd19_datos_coe!$D$1</c:f>
              <c:strCache>
                <c:ptCount val="1"/>
                <c:pt idx="0">
                  <c:v>Crecimiento de casos diarios </c:v>
                </c:pt>
              </c:strCache>
            </c:strRef>
          </c:tx>
          <c:spPr>
            <a:solidFill>
              <a:schemeClr val="accent6"/>
            </a:solidFill>
            <a:ln>
              <a:solidFill>
                <a:schemeClr val="accent1">
                  <a:lumMod val="60000"/>
                  <a:lumOff val="40000"/>
                </a:schemeClr>
              </a:solidFill>
            </a:ln>
            <a:effectLst/>
          </c:spPr>
          <c:invertIfNegative val="0"/>
          <c:dLbls>
            <c:dLbl>
              <c:idx val="186"/>
              <c:layout>
                <c:manualLayout>
                  <c:x val="-7.6938448635277224E-3"/>
                  <c:y val="-4.076894728799826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E50-47F0-962B-C022FC593DC4}"/>
                </c:ext>
              </c:extLst>
            </c:dLbl>
            <c:dLbl>
              <c:idx val="228"/>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E50-47F0-962B-C022FC593DC4}"/>
                </c:ext>
              </c:extLst>
            </c:dLbl>
            <c:dLbl>
              <c:idx val="311"/>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E50-47F0-962B-C022FC593DC4}"/>
                </c:ext>
              </c:extLst>
            </c:dLbl>
            <c:dLbl>
              <c:idx val="380"/>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E50-47F0-962B-C022FC593DC4}"/>
                </c:ext>
              </c:extLst>
            </c:dLbl>
            <c:dLbl>
              <c:idx val="400"/>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4FC-4001-9FDB-CCAEB785AE2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qto_cvd19_datos_coe!$B$2:$B$407</c:f>
              <c:numCache>
                <c:formatCode>yyyy\-mm\-dd</c:formatCode>
                <c:ptCount val="406"/>
                <c:pt idx="0">
                  <c:v>43901</c:v>
                </c:pt>
                <c:pt idx="1">
                  <c:v>43902</c:v>
                </c:pt>
                <c:pt idx="2">
                  <c:v>43903</c:v>
                </c:pt>
                <c:pt idx="3">
                  <c:v>43904</c:v>
                </c:pt>
                <c:pt idx="4">
                  <c:v>43905</c:v>
                </c:pt>
                <c:pt idx="5">
                  <c:v>43906</c:v>
                </c:pt>
                <c:pt idx="6">
                  <c:v>43907</c:v>
                </c:pt>
                <c:pt idx="7">
                  <c:v>43908</c:v>
                </c:pt>
                <c:pt idx="8">
                  <c:v>43909</c:v>
                </c:pt>
                <c:pt idx="9">
                  <c:v>43910</c:v>
                </c:pt>
                <c:pt idx="10">
                  <c:v>43911</c:v>
                </c:pt>
                <c:pt idx="11">
                  <c:v>43912</c:v>
                </c:pt>
                <c:pt idx="12">
                  <c:v>43913</c:v>
                </c:pt>
                <c:pt idx="13">
                  <c:v>43914</c:v>
                </c:pt>
                <c:pt idx="14">
                  <c:v>43915</c:v>
                </c:pt>
                <c:pt idx="15">
                  <c:v>43916</c:v>
                </c:pt>
                <c:pt idx="16">
                  <c:v>43917</c:v>
                </c:pt>
                <c:pt idx="17">
                  <c:v>43918</c:v>
                </c:pt>
                <c:pt idx="18">
                  <c:v>43919</c:v>
                </c:pt>
                <c:pt idx="19">
                  <c:v>43920</c:v>
                </c:pt>
                <c:pt idx="20">
                  <c:v>43921</c:v>
                </c:pt>
                <c:pt idx="21">
                  <c:v>43922</c:v>
                </c:pt>
                <c:pt idx="22">
                  <c:v>43923</c:v>
                </c:pt>
                <c:pt idx="23">
                  <c:v>43924</c:v>
                </c:pt>
                <c:pt idx="24">
                  <c:v>43925</c:v>
                </c:pt>
                <c:pt idx="25">
                  <c:v>43926</c:v>
                </c:pt>
                <c:pt idx="26">
                  <c:v>43927</c:v>
                </c:pt>
                <c:pt idx="27">
                  <c:v>43928</c:v>
                </c:pt>
                <c:pt idx="28">
                  <c:v>43929</c:v>
                </c:pt>
                <c:pt idx="29">
                  <c:v>43930</c:v>
                </c:pt>
                <c:pt idx="30">
                  <c:v>43931</c:v>
                </c:pt>
                <c:pt idx="31">
                  <c:v>43932</c:v>
                </c:pt>
                <c:pt idx="32">
                  <c:v>43933</c:v>
                </c:pt>
                <c:pt idx="33">
                  <c:v>43934</c:v>
                </c:pt>
                <c:pt idx="34">
                  <c:v>43935</c:v>
                </c:pt>
                <c:pt idx="35">
                  <c:v>43936</c:v>
                </c:pt>
                <c:pt idx="36">
                  <c:v>43937</c:v>
                </c:pt>
                <c:pt idx="37">
                  <c:v>43938</c:v>
                </c:pt>
                <c:pt idx="38">
                  <c:v>43939</c:v>
                </c:pt>
                <c:pt idx="39">
                  <c:v>43940</c:v>
                </c:pt>
                <c:pt idx="40">
                  <c:v>43941</c:v>
                </c:pt>
                <c:pt idx="41">
                  <c:v>43942</c:v>
                </c:pt>
                <c:pt idx="42">
                  <c:v>43943</c:v>
                </c:pt>
                <c:pt idx="43">
                  <c:v>43944</c:v>
                </c:pt>
                <c:pt idx="44">
                  <c:v>43945</c:v>
                </c:pt>
                <c:pt idx="45">
                  <c:v>43946</c:v>
                </c:pt>
                <c:pt idx="46">
                  <c:v>43947</c:v>
                </c:pt>
                <c:pt idx="47">
                  <c:v>43948</c:v>
                </c:pt>
                <c:pt idx="48">
                  <c:v>43949</c:v>
                </c:pt>
                <c:pt idx="49">
                  <c:v>43950</c:v>
                </c:pt>
                <c:pt idx="50">
                  <c:v>43951</c:v>
                </c:pt>
                <c:pt idx="51">
                  <c:v>43952</c:v>
                </c:pt>
                <c:pt idx="52">
                  <c:v>43953</c:v>
                </c:pt>
                <c:pt idx="53">
                  <c:v>43954</c:v>
                </c:pt>
                <c:pt idx="54">
                  <c:v>43955</c:v>
                </c:pt>
                <c:pt idx="55">
                  <c:v>43956</c:v>
                </c:pt>
                <c:pt idx="56">
                  <c:v>43957</c:v>
                </c:pt>
                <c:pt idx="57">
                  <c:v>43958</c:v>
                </c:pt>
                <c:pt idx="58">
                  <c:v>43959</c:v>
                </c:pt>
                <c:pt idx="59">
                  <c:v>43960</c:v>
                </c:pt>
                <c:pt idx="60">
                  <c:v>43961</c:v>
                </c:pt>
                <c:pt idx="61">
                  <c:v>43962</c:v>
                </c:pt>
                <c:pt idx="62">
                  <c:v>43963</c:v>
                </c:pt>
                <c:pt idx="63">
                  <c:v>43964</c:v>
                </c:pt>
                <c:pt idx="64">
                  <c:v>43965</c:v>
                </c:pt>
                <c:pt idx="65">
                  <c:v>43966</c:v>
                </c:pt>
                <c:pt idx="66">
                  <c:v>43967</c:v>
                </c:pt>
                <c:pt idx="67">
                  <c:v>43968</c:v>
                </c:pt>
                <c:pt idx="68">
                  <c:v>43969</c:v>
                </c:pt>
                <c:pt idx="69">
                  <c:v>43970</c:v>
                </c:pt>
                <c:pt idx="70">
                  <c:v>43971</c:v>
                </c:pt>
                <c:pt idx="71">
                  <c:v>43972</c:v>
                </c:pt>
                <c:pt idx="72">
                  <c:v>43973</c:v>
                </c:pt>
                <c:pt idx="73">
                  <c:v>43974</c:v>
                </c:pt>
                <c:pt idx="74">
                  <c:v>43975</c:v>
                </c:pt>
                <c:pt idx="75">
                  <c:v>43976</c:v>
                </c:pt>
                <c:pt idx="76">
                  <c:v>43977</c:v>
                </c:pt>
                <c:pt idx="77">
                  <c:v>43978</c:v>
                </c:pt>
                <c:pt idx="78">
                  <c:v>43979</c:v>
                </c:pt>
                <c:pt idx="79">
                  <c:v>43980</c:v>
                </c:pt>
                <c:pt idx="80">
                  <c:v>43981</c:v>
                </c:pt>
                <c:pt idx="81">
                  <c:v>43982</c:v>
                </c:pt>
                <c:pt idx="82">
                  <c:v>43983</c:v>
                </c:pt>
                <c:pt idx="83">
                  <c:v>43984</c:v>
                </c:pt>
                <c:pt idx="84">
                  <c:v>43985</c:v>
                </c:pt>
                <c:pt idx="85">
                  <c:v>43986</c:v>
                </c:pt>
                <c:pt idx="86">
                  <c:v>43987</c:v>
                </c:pt>
                <c:pt idx="87">
                  <c:v>43988</c:v>
                </c:pt>
                <c:pt idx="88">
                  <c:v>43989</c:v>
                </c:pt>
                <c:pt idx="89">
                  <c:v>43990</c:v>
                </c:pt>
                <c:pt idx="90">
                  <c:v>43991</c:v>
                </c:pt>
                <c:pt idx="91">
                  <c:v>43992</c:v>
                </c:pt>
                <c:pt idx="92">
                  <c:v>43993</c:v>
                </c:pt>
                <c:pt idx="93">
                  <c:v>43994</c:v>
                </c:pt>
                <c:pt idx="94">
                  <c:v>43995</c:v>
                </c:pt>
                <c:pt idx="95">
                  <c:v>43996</c:v>
                </c:pt>
                <c:pt idx="96">
                  <c:v>43997</c:v>
                </c:pt>
                <c:pt idx="97">
                  <c:v>43998</c:v>
                </c:pt>
                <c:pt idx="98">
                  <c:v>43999</c:v>
                </c:pt>
                <c:pt idx="99">
                  <c:v>44000</c:v>
                </c:pt>
                <c:pt idx="100">
                  <c:v>44001</c:v>
                </c:pt>
                <c:pt idx="101">
                  <c:v>44002</c:v>
                </c:pt>
                <c:pt idx="102">
                  <c:v>44003</c:v>
                </c:pt>
                <c:pt idx="103">
                  <c:v>44004</c:v>
                </c:pt>
                <c:pt idx="104">
                  <c:v>44005</c:v>
                </c:pt>
                <c:pt idx="105">
                  <c:v>44006</c:v>
                </c:pt>
                <c:pt idx="106">
                  <c:v>44007</c:v>
                </c:pt>
                <c:pt idx="107">
                  <c:v>44008</c:v>
                </c:pt>
                <c:pt idx="108">
                  <c:v>44009</c:v>
                </c:pt>
                <c:pt idx="109">
                  <c:v>44010</c:v>
                </c:pt>
                <c:pt idx="110">
                  <c:v>44011</c:v>
                </c:pt>
                <c:pt idx="111">
                  <c:v>44012</c:v>
                </c:pt>
                <c:pt idx="112">
                  <c:v>44013</c:v>
                </c:pt>
                <c:pt idx="113">
                  <c:v>44014</c:v>
                </c:pt>
                <c:pt idx="114">
                  <c:v>44015</c:v>
                </c:pt>
                <c:pt idx="115">
                  <c:v>44016</c:v>
                </c:pt>
                <c:pt idx="116">
                  <c:v>44017</c:v>
                </c:pt>
                <c:pt idx="117">
                  <c:v>44018</c:v>
                </c:pt>
                <c:pt idx="118">
                  <c:v>44019</c:v>
                </c:pt>
                <c:pt idx="119">
                  <c:v>44020</c:v>
                </c:pt>
                <c:pt idx="120">
                  <c:v>44021</c:v>
                </c:pt>
                <c:pt idx="121">
                  <c:v>44022</c:v>
                </c:pt>
                <c:pt idx="122">
                  <c:v>44023</c:v>
                </c:pt>
                <c:pt idx="123">
                  <c:v>44024</c:v>
                </c:pt>
                <c:pt idx="124">
                  <c:v>44025</c:v>
                </c:pt>
                <c:pt idx="125">
                  <c:v>44026</c:v>
                </c:pt>
                <c:pt idx="126">
                  <c:v>44027</c:v>
                </c:pt>
                <c:pt idx="127">
                  <c:v>44028</c:v>
                </c:pt>
                <c:pt idx="128">
                  <c:v>44029</c:v>
                </c:pt>
                <c:pt idx="129">
                  <c:v>44030</c:v>
                </c:pt>
                <c:pt idx="130">
                  <c:v>44031</c:v>
                </c:pt>
                <c:pt idx="131">
                  <c:v>44032</c:v>
                </c:pt>
                <c:pt idx="132">
                  <c:v>44033</c:v>
                </c:pt>
                <c:pt idx="133">
                  <c:v>44034</c:v>
                </c:pt>
                <c:pt idx="134">
                  <c:v>44035</c:v>
                </c:pt>
                <c:pt idx="135">
                  <c:v>44036</c:v>
                </c:pt>
                <c:pt idx="136">
                  <c:v>44037</c:v>
                </c:pt>
                <c:pt idx="137">
                  <c:v>44038</c:v>
                </c:pt>
                <c:pt idx="138">
                  <c:v>44039</c:v>
                </c:pt>
                <c:pt idx="139">
                  <c:v>44040</c:v>
                </c:pt>
                <c:pt idx="140">
                  <c:v>44041</c:v>
                </c:pt>
                <c:pt idx="141">
                  <c:v>44042</c:v>
                </c:pt>
                <c:pt idx="142">
                  <c:v>44043</c:v>
                </c:pt>
                <c:pt idx="143">
                  <c:v>44044</c:v>
                </c:pt>
                <c:pt idx="144">
                  <c:v>44045</c:v>
                </c:pt>
                <c:pt idx="145">
                  <c:v>44046</c:v>
                </c:pt>
                <c:pt idx="146">
                  <c:v>44047</c:v>
                </c:pt>
                <c:pt idx="147">
                  <c:v>44048</c:v>
                </c:pt>
                <c:pt idx="148">
                  <c:v>44049</c:v>
                </c:pt>
                <c:pt idx="149">
                  <c:v>44050</c:v>
                </c:pt>
                <c:pt idx="150">
                  <c:v>44051</c:v>
                </c:pt>
                <c:pt idx="151">
                  <c:v>44052</c:v>
                </c:pt>
                <c:pt idx="152">
                  <c:v>44053</c:v>
                </c:pt>
                <c:pt idx="153">
                  <c:v>44054</c:v>
                </c:pt>
                <c:pt idx="154">
                  <c:v>44055</c:v>
                </c:pt>
                <c:pt idx="155">
                  <c:v>44056</c:v>
                </c:pt>
                <c:pt idx="156">
                  <c:v>44057</c:v>
                </c:pt>
                <c:pt idx="157">
                  <c:v>44058</c:v>
                </c:pt>
                <c:pt idx="158">
                  <c:v>44059</c:v>
                </c:pt>
                <c:pt idx="159">
                  <c:v>44060</c:v>
                </c:pt>
                <c:pt idx="160">
                  <c:v>44061</c:v>
                </c:pt>
                <c:pt idx="161">
                  <c:v>44062</c:v>
                </c:pt>
                <c:pt idx="162">
                  <c:v>44063</c:v>
                </c:pt>
                <c:pt idx="163">
                  <c:v>44064</c:v>
                </c:pt>
                <c:pt idx="164">
                  <c:v>44065</c:v>
                </c:pt>
                <c:pt idx="165">
                  <c:v>44066</c:v>
                </c:pt>
                <c:pt idx="166">
                  <c:v>44067</c:v>
                </c:pt>
                <c:pt idx="167">
                  <c:v>44068</c:v>
                </c:pt>
                <c:pt idx="168">
                  <c:v>44069</c:v>
                </c:pt>
                <c:pt idx="169">
                  <c:v>44070</c:v>
                </c:pt>
                <c:pt idx="170">
                  <c:v>44071</c:v>
                </c:pt>
                <c:pt idx="171">
                  <c:v>44072</c:v>
                </c:pt>
                <c:pt idx="172">
                  <c:v>44073</c:v>
                </c:pt>
                <c:pt idx="173">
                  <c:v>44074</c:v>
                </c:pt>
                <c:pt idx="174">
                  <c:v>44075</c:v>
                </c:pt>
                <c:pt idx="175">
                  <c:v>44076</c:v>
                </c:pt>
                <c:pt idx="176">
                  <c:v>44077</c:v>
                </c:pt>
                <c:pt idx="177">
                  <c:v>44078</c:v>
                </c:pt>
                <c:pt idx="178">
                  <c:v>44079</c:v>
                </c:pt>
                <c:pt idx="179">
                  <c:v>44080</c:v>
                </c:pt>
                <c:pt idx="180">
                  <c:v>44081</c:v>
                </c:pt>
                <c:pt idx="181">
                  <c:v>44082</c:v>
                </c:pt>
                <c:pt idx="182">
                  <c:v>44083</c:v>
                </c:pt>
                <c:pt idx="183">
                  <c:v>44084</c:v>
                </c:pt>
                <c:pt idx="184">
                  <c:v>44085</c:v>
                </c:pt>
                <c:pt idx="185">
                  <c:v>44086</c:v>
                </c:pt>
                <c:pt idx="186">
                  <c:v>44087</c:v>
                </c:pt>
                <c:pt idx="187">
                  <c:v>44088</c:v>
                </c:pt>
                <c:pt idx="188">
                  <c:v>44089</c:v>
                </c:pt>
                <c:pt idx="189">
                  <c:v>44090</c:v>
                </c:pt>
                <c:pt idx="190">
                  <c:v>44091</c:v>
                </c:pt>
                <c:pt idx="191">
                  <c:v>44092</c:v>
                </c:pt>
                <c:pt idx="192">
                  <c:v>44093</c:v>
                </c:pt>
                <c:pt idx="193">
                  <c:v>44094</c:v>
                </c:pt>
                <c:pt idx="194">
                  <c:v>44095</c:v>
                </c:pt>
                <c:pt idx="195">
                  <c:v>44096</c:v>
                </c:pt>
                <c:pt idx="196">
                  <c:v>44097</c:v>
                </c:pt>
                <c:pt idx="197">
                  <c:v>44098</c:v>
                </c:pt>
                <c:pt idx="198">
                  <c:v>44099</c:v>
                </c:pt>
                <c:pt idx="199">
                  <c:v>44100</c:v>
                </c:pt>
                <c:pt idx="200">
                  <c:v>44101</c:v>
                </c:pt>
                <c:pt idx="201">
                  <c:v>44102</c:v>
                </c:pt>
                <c:pt idx="202">
                  <c:v>44103</c:v>
                </c:pt>
                <c:pt idx="203">
                  <c:v>44104</c:v>
                </c:pt>
                <c:pt idx="204">
                  <c:v>44105</c:v>
                </c:pt>
                <c:pt idx="205">
                  <c:v>44106</c:v>
                </c:pt>
                <c:pt idx="206">
                  <c:v>44107</c:v>
                </c:pt>
                <c:pt idx="207">
                  <c:v>44108</c:v>
                </c:pt>
                <c:pt idx="208">
                  <c:v>44109</c:v>
                </c:pt>
                <c:pt idx="209">
                  <c:v>44110</c:v>
                </c:pt>
                <c:pt idx="210">
                  <c:v>44111</c:v>
                </c:pt>
                <c:pt idx="211">
                  <c:v>44112</c:v>
                </c:pt>
                <c:pt idx="212">
                  <c:v>44113</c:v>
                </c:pt>
                <c:pt idx="213">
                  <c:v>44114</c:v>
                </c:pt>
                <c:pt idx="214">
                  <c:v>44115</c:v>
                </c:pt>
                <c:pt idx="215">
                  <c:v>44116</c:v>
                </c:pt>
                <c:pt idx="216">
                  <c:v>44117</c:v>
                </c:pt>
                <c:pt idx="217">
                  <c:v>44118</c:v>
                </c:pt>
                <c:pt idx="218">
                  <c:v>44119</c:v>
                </c:pt>
                <c:pt idx="219">
                  <c:v>44120</c:v>
                </c:pt>
                <c:pt idx="220">
                  <c:v>44121</c:v>
                </c:pt>
                <c:pt idx="221">
                  <c:v>44122</c:v>
                </c:pt>
                <c:pt idx="222">
                  <c:v>44123</c:v>
                </c:pt>
                <c:pt idx="223">
                  <c:v>44124</c:v>
                </c:pt>
                <c:pt idx="224">
                  <c:v>44125</c:v>
                </c:pt>
                <c:pt idx="225">
                  <c:v>44126</c:v>
                </c:pt>
                <c:pt idx="226">
                  <c:v>44127</c:v>
                </c:pt>
                <c:pt idx="227">
                  <c:v>44128</c:v>
                </c:pt>
                <c:pt idx="228">
                  <c:v>44129</c:v>
                </c:pt>
                <c:pt idx="229">
                  <c:v>44130</c:v>
                </c:pt>
                <c:pt idx="230">
                  <c:v>44131</c:v>
                </c:pt>
                <c:pt idx="231">
                  <c:v>44132</c:v>
                </c:pt>
                <c:pt idx="232">
                  <c:v>44133</c:v>
                </c:pt>
                <c:pt idx="233">
                  <c:v>44134</c:v>
                </c:pt>
                <c:pt idx="234">
                  <c:v>44135</c:v>
                </c:pt>
                <c:pt idx="235">
                  <c:v>44136</c:v>
                </c:pt>
                <c:pt idx="236">
                  <c:v>44137</c:v>
                </c:pt>
                <c:pt idx="237">
                  <c:v>44138</c:v>
                </c:pt>
                <c:pt idx="238">
                  <c:v>44139</c:v>
                </c:pt>
                <c:pt idx="239">
                  <c:v>44140</c:v>
                </c:pt>
                <c:pt idx="240">
                  <c:v>44141</c:v>
                </c:pt>
                <c:pt idx="241">
                  <c:v>44142</c:v>
                </c:pt>
                <c:pt idx="242">
                  <c:v>44143</c:v>
                </c:pt>
                <c:pt idx="243">
                  <c:v>44144</c:v>
                </c:pt>
                <c:pt idx="244">
                  <c:v>44145</c:v>
                </c:pt>
                <c:pt idx="245">
                  <c:v>44146</c:v>
                </c:pt>
                <c:pt idx="246">
                  <c:v>44147</c:v>
                </c:pt>
                <c:pt idx="247">
                  <c:v>44148</c:v>
                </c:pt>
                <c:pt idx="248">
                  <c:v>44149</c:v>
                </c:pt>
                <c:pt idx="249">
                  <c:v>44150</c:v>
                </c:pt>
                <c:pt idx="250">
                  <c:v>44151</c:v>
                </c:pt>
                <c:pt idx="251">
                  <c:v>44152</c:v>
                </c:pt>
                <c:pt idx="252">
                  <c:v>44153</c:v>
                </c:pt>
                <c:pt idx="253">
                  <c:v>44154</c:v>
                </c:pt>
                <c:pt idx="254">
                  <c:v>44155</c:v>
                </c:pt>
                <c:pt idx="255">
                  <c:v>44156</c:v>
                </c:pt>
                <c:pt idx="256">
                  <c:v>44157</c:v>
                </c:pt>
                <c:pt idx="257">
                  <c:v>44158</c:v>
                </c:pt>
                <c:pt idx="258">
                  <c:v>44159</c:v>
                </c:pt>
                <c:pt idx="259">
                  <c:v>44160</c:v>
                </c:pt>
                <c:pt idx="260">
                  <c:v>44161</c:v>
                </c:pt>
                <c:pt idx="261">
                  <c:v>44162</c:v>
                </c:pt>
                <c:pt idx="262">
                  <c:v>44163</c:v>
                </c:pt>
                <c:pt idx="263">
                  <c:v>44164</c:v>
                </c:pt>
                <c:pt idx="264">
                  <c:v>44165</c:v>
                </c:pt>
                <c:pt idx="265">
                  <c:v>44166</c:v>
                </c:pt>
                <c:pt idx="266">
                  <c:v>44167</c:v>
                </c:pt>
                <c:pt idx="267">
                  <c:v>44168</c:v>
                </c:pt>
                <c:pt idx="268">
                  <c:v>44169</c:v>
                </c:pt>
                <c:pt idx="269">
                  <c:v>44170</c:v>
                </c:pt>
                <c:pt idx="270">
                  <c:v>44171</c:v>
                </c:pt>
                <c:pt idx="271">
                  <c:v>44172</c:v>
                </c:pt>
                <c:pt idx="272">
                  <c:v>44173</c:v>
                </c:pt>
                <c:pt idx="273">
                  <c:v>44174</c:v>
                </c:pt>
                <c:pt idx="274">
                  <c:v>44175</c:v>
                </c:pt>
                <c:pt idx="275">
                  <c:v>44176</c:v>
                </c:pt>
                <c:pt idx="276">
                  <c:v>44177</c:v>
                </c:pt>
                <c:pt idx="277">
                  <c:v>44178</c:v>
                </c:pt>
                <c:pt idx="278">
                  <c:v>44179</c:v>
                </c:pt>
                <c:pt idx="279">
                  <c:v>44180</c:v>
                </c:pt>
                <c:pt idx="280">
                  <c:v>44181</c:v>
                </c:pt>
                <c:pt idx="281">
                  <c:v>44182</c:v>
                </c:pt>
                <c:pt idx="282">
                  <c:v>44183</c:v>
                </c:pt>
                <c:pt idx="283">
                  <c:v>44184</c:v>
                </c:pt>
                <c:pt idx="284">
                  <c:v>44185</c:v>
                </c:pt>
                <c:pt idx="285">
                  <c:v>44186</c:v>
                </c:pt>
                <c:pt idx="286">
                  <c:v>44187</c:v>
                </c:pt>
                <c:pt idx="287">
                  <c:v>44188</c:v>
                </c:pt>
                <c:pt idx="288">
                  <c:v>44189</c:v>
                </c:pt>
                <c:pt idx="289">
                  <c:v>44190</c:v>
                </c:pt>
                <c:pt idx="290">
                  <c:v>44191</c:v>
                </c:pt>
                <c:pt idx="291">
                  <c:v>44192</c:v>
                </c:pt>
                <c:pt idx="292">
                  <c:v>44193</c:v>
                </c:pt>
                <c:pt idx="293">
                  <c:v>44194</c:v>
                </c:pt>
                <c:pt idx="294">
                  <c:v>44195</c:v>
                </c:pt>
                <c:pt idx="295">
                  <c:v>44196</c:v>
                </c:pt>
                <c:pt idx="296">
                  <c:v>44197</c:v>
                </c:pt>
                <c:pt idx="297">
                  <c:v>44198</c:v>
                </c:pt>
                <c:pt idx="298">
                  <c:v>44199</c:v>
                </c:pt>
                <c:pt idx="299">
                  <c:v>44200</c:v>
                </c:pt>
                <c:pt idx="300">
                  <c:v>44201</c:v>
                </c:pt>
                <c:pt idx="301">
                  <c:v>44202</c:v>
                </c:pt>
                <c:pt idx="302">
                  <c:v>44203</c:v>
                </c:pt>
                <c:pt idx="303">
                  <c:v>44204</c:v>
                </c:pt>
                <c:pt idx="304">
                  <c:v>44205</c:v>
                </c:pt>
                <c:pt idx="305">
                  <c:v>44206</c:v>
                </c:pt>
                <c:pt idx="306">
                  <c:v>44207</c:v>
                </c:pt>
                <c:pt idx="307">
                  <c:v>44208</c:v>
                </c:pt>
                <c:pt idx="308">
                  <c:v>44209</c:v>
                </c:pt>
                <c:pt idx="309">
                  <c:v>44210</c:v>
                </c:pt>
                <c:pt idx="310">
                  <c:v>44211</c:v>
                </c:pt>
                <c:pt idx="311">
                  <c:v>44212</c:v>
                </c:pt>
                <c:pt idx="312">
                  <c:v>44213</c:v>
                </c:pt>
                <c:pt idx="313">
                  <c:v>44214</c:v>
                </c:pt>
                <c:pt idx="314">
                  <c:v>44215</c:v>
                </c:pt>
                <c:pt idx="315">
                  <c:v>44216</c:v>
                </c:pt>
                <c:pt idx="316">
                  <c:v>44217</c:v>
                </c:pt>
                <c:pt idx="317">
                  <c:v>44218</c:v>
                </c:pt>
                <c:pt idx="318">
                  <c:v>44219</c:v>
                </c:pt>
                <c:pt idx="319">
                  <c:v>44220</c:v>
                </c:pt>
                <c:pt idx="320">
                  <c:v>44221</c:v>
                </c:pt>
                <c:pt idx="321">
                  <c:v>44222</c:v>
                </c:pt>
                <c:pt idx="322">
                  <c:v>44223</c:v>
                </c:pt>
                <c:pt idx="323">
                  <c:v>44224</c:v>
                </c:pt>
                <c:pt idx="324">
                  <c:v>44225</c:v>
                </c:pt>
                <c:pt idx="325">
                  <c:v>44226</c:v>
                </c:pt>
                <c:pt idx="326">
                  <c:v>44227</c:v>
                </c:pt>
                <c:pt idx="327">
                  <c:v>44228</c:v>
                </c:pt>
                <c:pt idx="328">
                  <c:v>44229</c:v>
                </c:pt>
                <c:pt idx="329">
                  <c:v>44230</c:v>
                </c:pt>
                <c:pt idx="330">
                  <c:v>44231</c:v>
                </c:pt>
                <c:pt idx="331">
                  <c:v>44232</c:v>
                </c:pt>
                <c:pt idx="332">
                  <c:v>44233</c:v>
                </c:pt>
                <c:pt idx="333">
                  <c:v>44234</c:v>
                </c:pt>
                <c:pt idx="334">
                  <c:v>44235</c:v>
                </c:pt>
                <c:pt idx="335">
                  <c:v>44236</c:v>
                </c:pt>
                <c:pt idx="336">
                  <c:v>44237</c:v>
                </c:pt>
                <c:pt idx="337">
                  <c:v>44238</c:v>
                </c:pt>
                <c:pt idx="338">
                  <c:v>44239</c:v>
                </c:pt>
                <c:pt idx="339">
                  <c:v>44240</c:v>
                </c:pt>
                <c:pt idx="340">
                  <c:v>44241</c:v>
                </c:pt>
                <c:pt idx="341">
                  <c:v>44242</c:v>
                </c:pt>
                <c:pt idx="342">
                  <c:v>44243</c:v>
                </c:pt>
                <c:pt idx="343">
                  <c:v>44244</c:v>
                </c:pt>
                <c:pt idx="344">
                  <c:v>44245</c:v>
                </c:pt>
                <c:pt idx="345">
                  <c:v>44246</c:v>
                </c:pt>
                <c:pt idx="346">
                  <c:v>44247</c:v>
                </c:pt>
                <c:pt idx="347">
                  <c:v>44248</c:v>
                </c:pt>
                <c:pt idx="348">
                  <c:v>44249</c:v>
                </c:pt>
                <c:pt idx="349">
                  <c:v>44250</c:v>
                </c:pt>
                <c:pt idx="350">
                  <c:v>44251</c:v>
                </c:pt>
                <c:pt idx="351">
                  <c:v>44252</c:v>
                </c:pt>
                <c:pt idx="352">
                  <c:v>44253</c:v>
                </c:pt>
                <c:pt idx="353">
                  <c:v>44254</c:v>
                </c:pt>
                <c:pt idx="354">
                  <c:v>44255</c:v>
                </c:pt>
                <c:pt idx="355">
                  <c:v>44256</c:v>
                </c:pt>
                <c:pt idx="356">
                  <c:v>44257</c:v>
                </c:pt>
                <c:pt idx="357">
                  <c:v>44258</c:v>
                </c:pt>
                <c:pt idx="358">
                  <c:v>44259</c:v>
                </c:pt>
                <c:pt idx="359">
                  <c:v>44260</c:v>
                </c:pt>
                <c:pt idx="360">
                  <c:v>44261</c:v>
                </c:pt>
                <c:pt idx="361">
                  <c:v>44262</c:v>
                </c:pt>
                <c:pt idx="362">
                  <c:v>44263</c:v>
                </c:pt>
                <c:pt idx="363">
                  <c:v>44264</c:v>
                </c:pt>
                <c:pt idx="364">
                  <c:v>44265</c:v>
                </c:pt>
                <c:pt idx="365">
                  <c:v>44266</c:v>
                </c:pt>
                <c:pt idx="366">
                  <c:v>44267</c:v>
                </c:pt>
                <c:pt idx="367">
                  <c:v>44268</c:v>
                </c:pt>
                <c:pt idx="368">
                  <c:v>44269</c:v>
                </c:pt>
                <c:pt idx="369">
                  <c:v>44270</c:v>
                </c:pt>
                <c:pt idx="370">
                  <c:v>44271</c:v>
                </c:pt>
                <c:pt idx="371">
                  <c:v>44272</c:v>
                </c:pt>
                <c:pt idx="372">
                  <c:v>44273</c:v>
                </c:pt>
                <c:pt idx="373">
                  <c:v>44274</c:v>
                </c:pt>
                <c:pt idx="374">
                  <c:v>44275</c:v>
                </c:pt>
                <c:pt idx="375">
                  <c:v>44276</c:v>
                </c:pt>
                <c:pt idx="376">
                  <c:v>44277</c:v>
                </c:pt>
                <c:pt idx="377">
                  <c:v>44278</c:v>
                </c:pt>
                <c:pt idx="378">
                  <c:v>44279</c:v>
                </c:pt>
                <c:pt idx="379">
                  <c:v>44280</c:v>
                </c:pt>
                <c:pt idx="380">
                  <c:v>44281</c:v>
                </c:pt>
                <c:pt idx="381">
                  <c:v>44282</c:v>
                </c:pt>
                <c:pt idx="382">
                  <c:v>44283</c:v>
                </c:pt>
                <c:pt idx="383">
                  <c:v>44284</c:v>
                </c:pt>
                <c:pt idx="384">
                  <c:v>44285</c:v>
                </c:pt>
                <c:pt idx="385">
                  <c:v>44286</c:v>
                </c:pt>
                <c:pt idx="386">
                  <c:v>44287</c:v>
                </c:pt>
                <c:pt idx="387">
                  <c:v>44288</c:v>
                </c:pt>
                <c:pt idx="388">
                  <c:v>44289</c:v>
                </c:pt>
                <c:pt idx="389">
                  <c:v>44290</c:v>
                </c:pt>
                <c:pt idx="390">
                  <c:v>44291</c:v>
                </c:pt>
                <c:pt idx="391">
                  <c:v>44292</c:v>
                </c:pt>
                <c:pt idx="392">
                  <c:v>44293</c:v>
                </c:pt>
                <c:pt idx="393">
                  <c:v>44294</c:v>
                </c:pt>
                <c:pt idx="394">
                  <c:v>44295</c:v>
                </c:pt>
                <c:pt idx="395">
                  <c:v>44296</c:v>
                </c:pt>
                <c:pt idx="396">
                  <c:v>44297</c:v>
                </c:pt>
                <c:pt idx="397">
                  <c:v>44298</c:v>
                </c:pt>
                <c:pt idx="398">
                  <c:v>44299</c:v>
                </c:pt>
                <c:pt idx="399">
                  <c:v>44300</c:v>
                </c:pt>
                <c:pt idx="400">
                  <c:v>44301</c:v>
                </c:pt>
                <c:pt idx="401">
                  <c:v>44302</c:v>
                </c:pt>
                <c:pt idx="402">
                  <c:v>44303</c:v>
                </c:pt>
                <c:pt idx="403">
                  <c:v>44304</c:v>
                </c:pt>
                <c:pt idx="404">
                  <c:v>44305</c:v>
                </c:pt>
                <c:pt idx="405">
                  <c:v>44306</c:v>
                </c:pt>
              </c:numCache>
            </c:numRef>
          </c:cat>
          <c:val>
            <c:numRef>
              <c:f>qto_cvd19_datos_coe!$D$2:$D$407</c:f>
              <c:numCache>
                <c:formatCode>0</c:formatCode>
                <c:ptCount val="406"/>
                <c:pt idx="0">
                  <c:v>1</c:v>
                </c:pt>
                <c:pt idx="1">
                  <c:v>0</c:v>
                </c:pt>
                <c:pt idx="2">
                  <c:v>0</c:v>
                </c:pt>
                <c:pt idx="3">
                  <c:v>0</c:v>
                </c:pt>
                <c:pt idx="4">
                  <c:v>0</c:v>
                </c:pt>
                <c:pt idx="5">
                  <c:v>7</c:v>
                </c:pt>
                <c:pt idx="6">
                  <c:v>0</c:v>
                </c:pt>
                <c:pt idx="7">
                  <c:v>4</c:v>
                </c:pt>
                <c:pt idx="8">
                  <c:v>4</c:v>
                </c:pt>
                <c:pt idx="9">
                  <c:v>19</c:v>
                </c:pt>
                <c:pt idx="10">
                  <c:v>15</c:v>
                </c:pt>
                <c:pt idx="11">
                  <c:v>9</c:v>
                </c:pt>
                <c:pt idx="12">
                  <c:v>4</c:v>
                </c:pt>
                <c:pt idx="13">
                  <c:v>7</c:v>
                </c:pt>
                <c:pt idx="14">
                  <c:v>44</c:v>
                </c:pt>
                <c:pt idx="15">
                  <c:v>0</c:v>
                </c:pt>
                <c:pt idx="16">
                  <c:v>16</c:v>
                </c:pt>
                <c:pt idx="17">
                  <c:v>31</c:v>
                </c:pt>
                <c:pt idx="18">
                  <c:v>15</c:v>
                </c:pt>
                <c:pt idx="19">
                  <c:v>3</c:v>
                </c:pt>
                <c:pt idx="20">
                  <c:v>25</c:v>
                </c:pt>
                <c:pt idx="21">
                  <c:v>24</c:v>
                </c:pt>
                <c:pt idx="22">
                  <c:v>11</c:v>
                </c:pt>
                <c:pt idx="23">
                  <c:v>24</c:v>
                </c:pt>
                <c:pt idx="24">
                  <c:v>34</c:v>
                </c:pt>
                <c:pt idx="25">
                  <c:v>22</c:v>
                </c:pt>
                <c:pt idx="26">
                  <c:v>45</c:v>
                </c:pt>
                <c:pt idx="27">
                  <c:v>22</c:v>
                </c:pt>
                <c:pt idx="28">
                  <c:v>19</c:v>
                </c:pt>
                <c:pt idx="29">
                  <c:v>53</c:v>
                </c:pt>
                <c:pt idx="30">
                  <c:v>80</c:v>
                </c:pt>
                <c:pt idx="31">
                  <c:v>23</c:v>
                </c:pt>
                <c:pt idx="32">
                  <c:v>18</c:v>
                </c:pt>
                <c:pt idx="33">
                  <c:v>7</c:v>
                </c:pt>
                <c:pt idx="34">
                  <c:v>12</c:v>
                </c:pt>
                <c:pt idx="35">
                  <c:v>25</c:v>
                </c:pt>
                <c:pt idx="36">
                  <c:v>59</c:v>
                </c:pt>
                <c:pt idx="37">
                  <c:v>38</c:v>
                </c:pt>
                <c:pt idx="38">
                  <c:v>14</c:v>
                </c:pt>
                <c:pt idx="39">
                  <c:v>23</c:v>
                </c:pt>
                <c:pt idx="40">
                  <c:v>20</c:v>
                </c:pt>
                <c:pt idx="41">
                  <c:v>24</c:v>
                </c:pt>
                <c:pt idx="42">
                  <c:v>55</c:v>
                </c:pt>
                <c:pt idx="43">
                  <c:v>63</c:v>
                </c:pt>
                <c:pt idx="44">
                  <c:v>0</c:v>
                </c:pt>
                <c:pt idx="45">
                  <c:v>0</c:v>
                </c:pt>
                <c:pt idx="46">
                  <c:v>0</c:v>
                </c:pt>
                <c:pt idx="47">
                  <c:v>0</c:v>
                </c:pt>
                <c:pt idx="48">
                  <c:v>0</c:v>
                </c:pt>
                <c:pt idx="49">
                  <c:v>335</c:v>
                </c:pt>
                <c:pt idx="50">
                  <c:v>66</c:v>
                </c:pt>
                <c:pt idx="51">
                  <c:v>85</c:v>
                </c:pt>
                <c:pt idx="52">
                  <c:v>83</c:v>
                </c:pt>
                <c:pt idx="53">
                  <c:v>98</c:v>
                </c:pt>
                <c:pt idx="54">
                  <c:v>33</c:v>
                </c:pt>
                <c:pt idx="55">
                  <c:v>0</c:v>
                </c:pt>
                <c:pt idx="56">
                  <c:v>176</c:v>
                </c:pt>
                <c:pt idx="57">
                  <c:v>41</c:v>
                </c:pt>
                <c:pt idx="58">
                  <c:v>31</c:v>
                </c:pt>
                <c:pt idx="59">
                  <c:v>71</c:v>
                </c:pt>
                <c:pt idx="60">
                  <c:v>26</c:v>
                </c:pt>
                <c:pt idx="61">
                  <c:v>0</c:v>
                </c:pt>
                <c:pt idx="62">
                  <c:v>231</c:v>
                </c:pt>
                <c:pt idx="63">
                  <c:v>3</c:v>
                </c:pt>
                <c:pt idx="64">
                  <c:v>0</c:v>
                </c:pt>
                <c:pt idx="65">
                  <c:v>136</c:v>
                </c:pt>
                <c:pt idx="66">
                  <c:v>29</c:v>
                </c:pt>
                <c:pt idx="67">
                  <c:v>59</c:v>
                </c:pt>
                <c:pt idx="68">
                  <c:v>92</c:v>
                </c:pt>
                <c:pt idx="69">
                  <c:v>153</c:v>
                </c:pt>
                <c:pt idx="70">
                  <c:v>102</c:v>
                </c:pt>
                <c:pt idx="71">
                  <c:v>95</c:v>
                </c:pt>
                <c:pt idx="72">
                  <c:v>135</c:v>
                </c:pt>
                <c:pt idx="73">
                  <c:v>133</c:v>
                </c:pt>
                <c:pt idx="74">
                  <c:v>56</c:v>
                </c:pt>
                <c:pt idx="75">
                  <c:v>121</c:v>
                </c:pt>
                <c:pt idx="76">
                  <c:v>71</c:v>
                </c:pt>
                <c:pt idx="77">
                  <c:v>136</c:v>
                </c:pt>
                <c:pt idx="78">
                  <c:v>87</c:v>
                </c:pt>
                <c:pt idx="79">
                  <c:v>49</c:v>
                </c:pt>
                <c:pt idx="80">
                  <c:v>15</c:v>
                </c:pt>
                <c:pt idx="81">
                  <c:v>9</c:v>
                </c:pt>
                <c:pt idx="82">
                  <c:v>61</c:v>
                </c:pt>
                <c:pt idx="83">
                  <c:v>40</c:v>
                </c:pt>
                <c:pt idx="84">
                  <c:v>65</c:v>
                </c:pt>
                <c:pt idx="85">
                  <c:v>107</c:v>
                </c:pt>
                <c:pt idx="86">
                  <c:v>89</c:v>
                </c:pt>
                <c:pt idx="87">
                  <c:v>91</c:v>
                </c:pt>
                <c:pt idx="88">
                  <c:v>106</c:v>
                </c:pt>
                <c:pt idx="89">
                  <c:v>111</c:v>
                </c:pt>
                <c:pt idx="90">
                  <c:v>106</c:v>
                </c:pt>
                <c:pt idx="91">
                  <c:v>58</c:v>
                </c:pt>
                <c:pt idx="92">
                  <c:v>39</c:v>
                </c:pt>
                <c:pt idx="93">
                  <c:v>101</c:v>
                </c:pt>
                <c:pt idx="94">
                  <c:v>96</c:v>
                </c:pt>
                <c:pt idx="95">
                  <c:v>46</c:v>
                </c:pt>
                <c:pt idx="96">
                  <c:v>81</c:v>
                </c:pt>
                <c:pt idx="97">
                  <c:v>110</c:v>
                </c:pt>
                <c:pt idx="98">
                  <c:v>79</c:v>
                </c:pt>
                <c:pt idx="99">
                  <c:v>98</c:v>
                </c:pt>
                <c:pt idx="100">
                  <c:v>111</c:v>
                </c:pt>
                <c:pt idx="101">
                  <c:v>129</c:v>
                </c:pt>
                <c:pt idx="102">
                  <c:v>128</c:v>
                </c:pt>
                <c:pt idx="103">
                  <c:v>118</c:v>
                </c:pt>
                <c:pt idx="104">
                  <c:v>101</c:v>
                </c:pt>
                <c:pt idx="105">
                  <c:v>165</c:v>
                </c:pt>
                <c:pt idx="106">
                  <c:v>137</c:v>
                </c:pt>
                <c:pt idx="107">
                  <c:v>122</c:v>
                </c:pt>
                <c:pt idx="108">
                  <c:v>90</c:v>
                </c:pt>
                <c:pt idx="109">
                  <c:v>111</c:v>
                </c:pt>
                <c:pt idx="110">
                  <c:v>81</c:v>
                </c:pt>
                <c:pt idx="111">
                  <c:v>118</c:v>
                </c:pt>
                <c:pt idx="112">
                  <c:v>682</c:v>
                </c:pt>
                <c:pt idx="113">
                  <c:v>289</c:v>
                </c:pt>
                <c:pt idx="114">
                  <c:v>274</c:v>
                </c:pt>
                <c:pt idx="115">
                  <c:v>206</c:v>
                </c:pt>
                <c:pt idx="116">
                  <c:v>110</c:v>
                </c:pt>
                <c:pt idx="117">
                  <c:v>63</c:v>
                </c:pt>
                <c:pt idx="118">
                  <c:v>151</c:v>
                </c:pt>
                <c:pt idx="119">
                  <c:v>235</c:v>
                </c:pt>
                <c:pt idx="120">
                  <c:v>165</c:v>
                </c:pt>
                <c:pt idx="121">
                  <c:v>207</c:v>
                </c:pt>
                <c:pt idx="122">
                  <c:v>497</c:v>
                </c:pt>
                <c:pt idx="123">
                  <c:v>220</c:v>
                </c:pt>
                <c:pt idx="124">
                  <c:v>7</c:v>
                </c:pt>
                <c:pt idx="125">
                  <c:v>162</c:v>
                </c:pt>
                <c:pt idx="126">
                  <c:v>196</c:v>
                </c:pt>
                <c:pt idx="127">
                  <c:v>173</c:v>
                </c:pt>
                <c:pt idx="128">
                  <c:v>178</c:v>
                </c:pt>
                <c:pt idx="129">
                  <c:v>148</c:v>
                </c:pt>
                <c:pt idx="130">
                  <c:v>65</c:v>
                </c:pt>
                <c:pt idx="131">
                  <c:v>368</c:v>
                </c:pt>
                <c:pt idx="132">
                  <c:v>557</c:v>
                </c:pt>
                <c:pt idx="133">
                  <c:v>217</c:v>
                </c:pt>
                <c:pt idx="134">
                  <c:v>159</c:v>
                </c:pt>
                <c:pt idx="135">
                  <c:v>257</c:v>
                </c:pt>
                <c:pt idx="136">
                  <c:v>183</c:v>
                </c:pt>
                <c:pt idx="137">
                  <c:v>119</c:v>
                </c:pt>
                <c:pt idx="138">
                  <c:v>102</c:v>
                </c:pt>
                <c:pt idx="139">
                  <c:v>186</c:v>
                </c:pt>
                <c:pt idx="140">
                  <c:v>200</c:v>
                </c:pt>
                <c:pt idx="141">
                  <c:v>265</c:v>
                </c:pt>
                <c:pt idx="142">
                  <c:v>108</c:v>
                </c:pt>
                <c:pt idx="143">
                  <c:v>118</c:v>
                </c:pt>
                <c:pt idx="144">
                  <c:v>36</c:v>
                </c:pt>
                <c:pt idx="145">
                  <c:v>40</c:v>
                </c:pt>
                <c:pt idx="146">
                  <c:v>137</c:v>
                </c:pt>
                <c:pt idx="147">
                  <c:v>298</c:v>
                </c:pt>
                <c:pt idx="148">
                  <c:v>908</c:v>
                </c:pt>
                <c:pt idx="149">
                  <c:v>740</c:v>
                </c:pt>
                <c:pt idx="150">
                  <c:v>422</c:v>
                </c:pt>
                <c:pt idx="151">
                  <c:v>135</c:v>
                </c:pt>
                <c:pt idx="152">
                  <c:v>56</c:v>
                </c:pt>
                <c:pt idx="153">
                  <c:v>310</c:v>
                </c:pt>
                <c:pt idx="154">
                  <c:v>712</c:v>
                </c:pt>
                <c:pt idx="155">
                  <c:v>453</c:v>
                </c:pt>
                <c:pt idx="156">
                  <c:v>307</c:v>
                </c:pt>
                <c:pt idx="157">
                  <c:v>400</c:v>
                </c:pt>
                <c:pt idx="158">
                  <c:v>179</c:v>
                </c:pt>
                <c:pt idx="159">
                  <c:v>29</c:v>
                </c:pt>
                <c:pt idx="160">
                  <c:v>345</c:v>
                </c:pt>
                <c:pt idx="161">
                  <c:v>605</c:v>
                </c:pt>
                <c:pt idx="162">
                  <c:v>244</c:v>
                </c:pt>
                <c:pt idx="163">
                  <c:v>178</c:v>
                </c:pt>
                <c:pt idx="164">
                  <c:v>113</c:v>
                </c:pt>
                <c:pt idx="165">
                  <c:v>168</c:v>
                </c:pt>
                <c:pt idx="166">
                  <c:v>101</c:v>
                </c:pt>
                <c:pt idx="167">
                  <c:v>144</c:v>
                </c:pt>
                <c:pt idx="168">
                  <c:v>355</c:v>
                </c:pt>
                <c:pt idx="169">
                  <c:v>259</c:v>
                </c:pt>
                <c:pt idx="170">
                  <c:v>126</c:v>
                </c:pt>
                <c:pt idx="171">
                  <c:v>194</c:v>
                </c:pt>
                <c:pt idx="172">
                  <c:v>126</c:v>
                </c:pt>
                <c:pt idx="173">
                  <c:v>31</c:v>
                </c:pt>
                <c:pt idx="174">
                  <c:v>150</c:v>
                </c:pt>
                <c:pt idx="175">
                  <c:v>218</c:v>
                </c:pt>
                <c:pt idx="176">
                  <c:v>201</c:v>
                </c:pt>
                <c:pt idx="177">
                  <c:v>123</c:v>
                </c:pt>
                <c:pt idx="178">
                  <c:v>179</c:v>
                </c:pt>
                <c:pt idx="179">
                  <c:v>140</c:v>
                </c:pt>
                <c:pt idx="180">
                  <c:v>14</c:v>
                </c:pt>
                <c:pt idx="181">
                  <c:v>128</c:v>
                </c:pt>
                <c:pt idx="182">
                  <c:v>475</c:v>
                </c:pt>
                <c:pt idx="183">
                  <c:v>366</c:v>
                </c:pt>
                <c:pt idx="184">
                  <c:v>396</c:v>
                </c:pt>
                <c:pt idx="185">
                  <c:v>999</c:v>
                </c:pt>
                <c:pt idx="186">
                  <c:v>1573</c:v>
                </c:pt>
                <c:pt idx="187">
                  <c:v>215</c:v>
                </c:pt>
                <c:pt idx="188">
                  <c:v>338</c:v>
                </c:pt>
                <c:pt idx="189">
                  <c:v>885</c:v>
                </c:pt>
                <c:pt idx="190">
                  <c:v>71</c:v>
                </c:pt>
                <c:pt idx="191">
                  <c:v>1356</c:v>
                </c:pt>
                <c:pt idx="192">
                  <c:v>758</c:v>
                </c:pt>
                <c:pt idx="193">
                  <c:v>383</c:v>
                </c:pt>
                <c:pt idx="194">
                  <c:v>166</c:v>
                </c:pt>
                <c:pt idx="195">
                  <c:v>318</c:v>
                </c:pt>
                <c:pt idx="196">
                  <c:v>1502</c:v>
                </c:pt>
                <c:pt idx="197">
                  <c:v>726</c:v>
                </c:pt>
                <c:pt idx="198">
                  <c:v>810</c:v>
                </c:pt>
                <c:pt idx="199">
                  <c:v>946</c:v>
                </c:pt>
                <c:pt idx="200">
                  <c:v>432</c:v>
                </c:pt>
                <c:pt idx="201">
                  <c:v>145</c:v>
                </c:pt>
                <c:pt idx="202">
                  <c:v>370</c:v>
                </c:pt>
                <c:pt idx="203">
                  <c:v>657</c:v>
                </c:pt>
                <c:pt idx="204">
                  <c:v>774</c:v>
                </c:pt>
                <c:pt idx="205">
                  <c:v>519</c:v>
                </c:pt>
                <c:pt idx="206">
                  <c:v>323</c:v>
                </c:pt>
                <c:pt idx="207">
                  <c:v>281</c:v>
                </c:pt>
                <c:pt idx="208">
                  <c:v>191</c:v>
                </c:pt>
                <c:pt idx="209">
                  <c:v>385</c:v>
                </c:pt>
                <c:pt idx="210">
                  <c:v>919</c:v>
                </c:pt>
                <c:pt idx="211">
                  <c:v>961</c:v>
                </c:pt>
                <c:pt idx="212">
                  <c:v>459</c:v>
                </c:pt>
                <c:pt idx="213">
                  <c:v>567</c:v>
                </c:pt>
                <c:pt idx="214">
                  <c:v>147</c:v>
                </c:pt>
                <c:pt idx="215">
                  <c:v>184</c:v>
                </c:pt>
                <c:pt idx="216">
                  <c:v>502</c:v>
                </c:pt>
                <c:pt idx="217">
                  <c:v>466</c:v>
                </c:pt>
                <c:pt idx="218">
                  <c:v>670</c:v>
                </c:pt>
                <c:pt idx="219">
                  <c:v>647</c:v>
                </c:pt>
                <c:pt idx="220">
                  <c:v>428</c:v>
                </c:pt>
                <c:pt idx="221">
                  <c:v>396</c:v>
                </c:pt>
                <c:pt idx="222">
                  <c:v>51</c:v>
                </c:pt>
                <c:pt idx="223">
                  <c:v>429</c:v>
                </c:pt>
                <c:pt idx="224">
                  <c:v>784</c:v>
                </c:pt>
                <c:pt idx="225">
                  <c:v>316</c:v>
                </c:pt>
                <c:pt idx="226">
                  <c:v>1048</c:v>
                </c:pt>
                <c:pt idx="227">
                  <c:v>1009</c:v>
                </c:pt>
                <c:pt idx="228">
                  <c:v>1609</c:v>
                </c:pt>
                <c:pt idx="229">
                  <c:v>401</c:v>
                </c:pt>
                <c:pt idx="230">
                  <c:v>571</c:v>
                </c:pt>
                <c:pt idx="231">
                  <c:v>1023</c:v>
                </c:pt>
                <c:pt idx="232">
                  <c:v>722</c:v>
                </c:pt>
                <c:pt idx="233">
                  <c:v>401</c:v>
                </c:pt>
                <c:pt idx="234">
                  <c:v>479</c:v>
                </c:pt>
                <c:pt idx="235">
                  <c:v>438</c:v>
                </c:pt>
                <c:pt idx="236">
                  <c:v>123</c:v>
                </c:pt>
                <c:pt idx="237">
                  <c:v>195</c:v>
                </c:pt>
                <c:pt idx="238">
                  <c:v>144</c:v>
                </c:pt>
                <c:pt idx="239">
                  <c:v>188</c:v>
                </c:pt>
                <c:pt idx="240">
                  <c:v>295</c:v>
                </c:pt>
                <c:pt idx="241">
                  <c:v>543</c:v>
                </c:pt>
                <c:pt idx="242">
                  <c:v>654</c:v>
                </c:pt>
                <c:pt idx="243">
                  <c:v>234</c:v>
                </c:pt>
                <c:pt idx="244">
                  <c:v>142</c:v>
                </c:pt>
                <c:pt idx="245">
                  <c:v>433</c:v>
                </c:pt>
                <c:pt idx="246">
                  <c:v>349</c:v>
                </c:pt>
                <c:pt idx="247">
                  <c:v>484</c:v>
                </c:pt>
                <c:pt idx="248">
                  <c:v>409</c:v>
                </c:pt>
                <c:pt idx="249">
                  <c:v>289</c:v>
                </c:pt>
                <c:pt idx="250">
                  <c:v>192</c:v>
                </c:pt>
                <c:pt idx="251">
                  <c:v>176</c:v>
                </c:pt>
                <c:pt idx="252">
                  <c:v>500</c:v>
                </c:pt>
                <c:pt idx="253">
                  <c:v>391</c:v>
                </c:pt>
                <c:pt idx="254">
                  <c:v>290</c:v>
                </c:pt>
                <c:pt idx="255">
                  <c:v>487</c:v>
                </c:pt>
                <c:pt idx="256">
                  <c:v>244</c:v>
                </c:pt>
                <c:pt idx="257">
                  <c:v>148</c:v>
                </c:pt>
                <c:pt idx="258">
                  <c:v>143</c:v>
                </c:pt>
                <c:pt idx="259">
                  <c:v>295</c:v>
                </c:pt>
                <c:pt idx="260">
                  <c:v>228</c:v>
                </c:pt>
                <c:pt idx="261">
                  <c:v>409</c:v>
                </c:pt>
                <c:pt idx="262">
                  <c:v>639</c:v>
                </c:pt>
                <c:pt idx="263">
                  <c:v>667</c:v>
                </c:pt>
                <c:pt idx="264">
                  <c:v>114</c:v>
                </c:pt>
                <c:pt idx="265">
                  <c:v>335</c:v>
                </c:pt>
                <c:pt idx="266">
                  <c:v>308</c:v>
                </c:pt>
                <c:pt idx="267">
                  <c:v>188</c:v>
                </c:pt>
                <c:pt idx="268">
                  <c:v>137</c:v>
                </c:pt>
                <c:pt idx="269">
                  <c:v>165</c:v>
                </c:pt>
                <c:pt idx="270">
                  <c:v>89</c:v>
                </c:pt>
                <c:pt idx="271">
                  <c:v>12</c:v>
                </c:pt>
                <c:pt idx="272">
                  <c:v>49</c:v>
                </c:pt>
                <c:pt idx="273">
                  <c:v>95</c:v>
                </c:pt>
                <c:pt idx="274">
                  <c:v>516</c:v>
                </c:pt>
                <c:pt idx="275">
                  <c:v>97</c:v>
                </c:pt>
                <c:pt idx="276">
                  <c:v>275</c:v>
                </c:pt>
                <c:pt idx="277">
                  <c:v>210</c:v>
                </c:pt>
                <c:pt idx="278">
                  <c:v>14</c:v>
                </c:pt>
                <c:pt idx="279">
                  <c:v>21</c:v>
                </c:pt>
                <c:pt idx="280">
                  <c:v>316</c:v>
                </c:pt>
                <c:pt idx="281">
                  <c:v>265</c:v>
                </c:pt>
                <c:pt idx="282">
                  <c:v>107</c:v>
                </c:pt>
                <c:pt idx="283">
                  <c:v>404</c:v>
                </c:pt>
                <c:pt idx="284">
                  <c:v>55</c:v>
                </c:pt>
                <c:pt idx="285">
                  <c:v>20</c:v>
                </c:pt>
                <c:pt idx="286">
                  <c:v>4</c:v>
                </c:pt>
                <c:pt idx="287">
                  <c:v>150</c:v>
                </c:pt>
                <c:pt idx="288">
                  <c:v>175</c:v>
                </c:pt>
                <c:pt idx="289">
                  <c:v>178</c:v>
                </c:pt>
                <c:pt idx="290">
                  <c:v>110</c:v>
                </c:pt>
                <c:pt idx="291">
                  <c:v>17</c:v>
                </c:pt>
                <c:pt idx="292">
                  <c:v>66</c:v>
                </c:pt>
                <c:pt idx="293">
                  <c:v>92</c:v>
                </c:pt>
                <c:pt idx="294">
                  <c:v>463</c:v>
                </c:pt>
                <c:pt idx="295">
                  <c:v>516</c:v>
                </c:pt>
                <c:pt idx="296">
                  <c:v>216</c:v>
                </c:pt>
                <c:pt idx="297">
                  <c:v>132</c:v>
                </c:pt>
                <c:pt idx="298">
                  <c:v>25</c:v>
                </c:pt>
                <c:pt idx="299">
                  <c:v>210</c:v>
                </c:pt>
                <c:pt idx="300">
                  <c:v>395</c:v>
                </c:pt>
                <c:pt idx="301">
                  <c:v>450</c:v>
                </c:pt>
                <c:pt idx="302">
                  <c:v>173</c:v>
                </c:pt>
                <c:pt idx="303">
                  <c:v>163</c:v>
                </c:pt>
                <c:pt idx="304">
                  <c:v>294</c:v>
                </c:pt>
                <c:pt idx="305">
                  <c:v>84</c:v>
                </c:pt>
                <c:pt idx="306">
                  <c:v>77</c:v>
                </c:pt>
                <c:pt idx="307">
                  <c:v>187</c:v>
                </c:pt>
                <c:pt idx="308">
                  <c:v>486</c:v>
                </c:pt>
                <c:pt idx="309">
                  <c:v>654</c:v>
                </c:pt>
                <c:pt idx="310">
                  <c:v>160</c:v>
                </c:pt>
                <c:pt idx="311">
                  <c:v>1548</c:v>
                </c:pt>
                <c:pt idx="312">
                  <c:v>22</c:v>
                </c:pt>
                <c:pt idx="313">
                  <c:v>3</c:v>
                </c:pt>
                <c:pt idx="314">
                  <c:v>173</c:v>
                </c:pt>
                <c:pt idx="315">
                  <c:v>675</c:v>
                </c:pt>
                <c:pt idx="316">
                  <c:v>621</c:v>
                </c:pt>
                <c:pt idx="317">
                  <c:v>187</c:v>
                </c:pt>
                <c:pt idx="318">
                  <c:v>320</c:v>
                </c:pt>
                <c:pt idx="319">
                  <c:v>985</c:v>
                </c:pt>
                <c:pt idx="320">
                  <c:v>30</c:v>
                </c:pt>
                <c:pt idx="321">
                  <c:v>128</c:v>
                </c:pt>
                <c:pt idx="322">
                  <c:v>474</c:v>
                </c:pt>
                <c:pt idx="323">
                  <c:v>974</c:v>
                </c:pt>
                <c:pt idx="324">
                  <c:v>238</c:v>
                </c:pt>
                <c:pt idx="325">
                  <c:v>1179</c:v>
                </c:pt>
                <c:pt idx="326">
                  <c:v>73</c:v>
                </c:pt>
                <c:pt idx="327">
                  <c:v>21</c:v>
                </c:pt>
                <c:pt idx="328">
                  <c:v>133</c:v>
                </c:pt>
                <c:pt idx="329">
                  <c:v>177</c:v>
                </c:pt>
                <c:pt idx="330">
                  <c:v>235</c:v>
                </c:pt>
                <c:pt idx="331">
                  <c:v>772</c:v>
                </c:pt>
                <c:pt idx="332">
                  <c:v>839</c:v>
                </c:pt>
                <c:pt idx="333">
                  <c:v>295</c:v>
                </c:pt>
                <c:pt idx="334">
                  <c:v>153</c:v>
                </c:pt>
                <c:pt idx="335">
                  <c:v>472</c:v>
                </c:pt>
                <c:pt idx="336">
                  <c:v>96</c:v>
                </c:pt>
                <c:pt idx="337">
                  <c:v>752</c:v>
                </c:pt>
                <c:pt idx="338">
                  <c:v>346</c:v>
                </c:pt>
                <c:pt idx="339">
                  <c:v>737</c:v>
                </c:pt>
                <c:pt idx="340">
                  <c:v>535</c:v>
                </c:pt>
                <c:pt idx="341">
                  <c:v>144</c:v>
                </c:pt>
                <c:pt idx="342">
                  <c:v>137</c:v>
                </c:pt>
                <c:pt idx="343">
                  <c:v>74</c:v>
                </c:pt>
                <c:pt idx="344">
                  <c:v>607</c:v>
                </c:pt>
                <c:pt idx="345">
                  <c:v>388</c:v>
                </c:pt>
                <c:pt idx="346">
                  <c:v>862</c:v>
                </c:pt>
                <c:pt idx="347">
                  <c:v>463</c:v>
                </c:pt>
                <c:pt idx="348">
                  <c:v>94</c:v>
                </c:pt>
                <c:pt idx="349">
                  <c:v>119</c:v>
                </c:pt>
                <c:pt idx="350">
                  <c:v>1046</c:v>
                </c:pt>
                <c:pt idx="351">
                  <c:v>1362</c:v>
                </c:pt>
                <c:pt idx="352">
                  <c:v>381</c:v>
                </c:pt>
                <c:pt idx="353">
                  <c:v>353</c:v>
                </c:pt>
                <c:pt idx="354">
                  <c:v>341</c:v>
                </c:pt>
                <c:pt idx="355">
                  <c:v>81</c:v>
                </c:pt>
                <c:pt idx="356">
                  <c:v>113</c:v>
                </c:pt>
                <c:pt idx="357">
                  <c:v>713</c:v>
                </c:pt>
                <c:pt idx="358">
                  <c:v>57</c:v>
                </c:pt>
                <c:pt idx="359">
                  <c:v>199</c:v>
                </c:pt>
                <c:pt idx="360">
                  <c:v>337</c:v>
                </c:pt>
                <c:pt idx="361">
                  <c:v>155</c:v>
                </c:pt>
                <c:pt idx="362">
                  <c:v>16</c:v>
                </c:pt>
                <c:pt idx="363">
                  <c:v>244</c:v>
                </c:pt>
                <c:pt idx="364">
                  <c:v>446</c:v>
                </c:pt>
                <c:pt idx="365">
                  <c:v>314</c:v>
                </c:pt>
                <c:pt idx="366">
                  <c:v>314</c:v>
                </c:pt>
                <c:pt idx="367">
                  <c:v>302</c:v>
                </c:pt>
                <c:pt idx="368">
                  <c:v>225</c:v>
                </c:pt>
                <c:pt idx="369">
                  <c:v>62</c:v>
                </c:pt>
                <c:pt idx="370">
                  <c:v>67</c:v>
                </c:pt>
                <c:pt idx="371">
                  <c:v>596</c:v>
                </c:pt>
                <c:pt idx="372">
                  <c:v>645</c:v>
                </c:pt>
                <c:pt idx="373">
                  <c:v>728</c:v>
                </c:pt>
                <c:pt idx="374">
                  <c:v>533</c:v>
                </c:pt>
                <c:pt idx="375">
                  <c:v>453</c:v>
                </c:pt>
                <c:pt idx="376">
                  <c:v>75</c:v>
                </c:pt>
                <c:pt idx="377">
                  <c:v>578</c:v>
                </c:pt>
                <c:pt idx="378">
                  <c:v>1292</c:v>
                </c:pt>
                <c:pt idx="379">
                  <c:v>760</c:v>
                </c:pt>
                <c:pt idx="380">
                  <c:v>1558</c:v>
                </c:pt>
                <c:pt idx="381">
                  <c:v>406</c:v>
                </c:pt>
                <c:pt idx="382">
                  <c:v>277</c:v>
                </c:pt>
                <c:pt idx="383">
                  <c:v>392</c:v>
                </c:pt>
                <c:pt idx="384">
                  <c:v>799</c:v>
                </c:pt>
                <c:pt idx="385">
                  <c:v>415</c:v>
                </c:pt>
                <c:pt idx="386">
                  <c:v>360</c:v>
                </c:pt>
                <c:pt idx="387">
                  <c:v>583</c:v>
                </c:pt>
                <c:pt idx="388">
                  <c:v>219</c:v>
                </c:pt>
                <c:pt idx="389">
                  <c:v>496</c:v>
                </c:pt>
                <c:pt idx="390">
                  <c:v>391</c:v>
                </c:pt>
                <c:pt idx="391">
                  <c:v>350</c:v>
                </c:pt>
                <c:pt idx="392">
                  <c:v>545</c:v>
                </c:pt>
                <c:pt idx="393">
                  <c:v>767</c:v>
                </c:pt>
                <c:pt idx="394">
                  <c:v>180</c:v>
                </c:pt>
                <c:pt idx="395">
                  <c:v>888</c:v>
                </c:pt>
                <c:pt idx="396">
                  <c:v>390</c:v>
                </c:pt>
                <c:pt idx="397">
                  <c:v>109</c:v>
                </c:pt>
                <c:pt idx="398">
                  <c:v>233</c:v>
                </c:pt>
                <c:pt idx="399">
                  <c:v>1217</c:v>
                </c:pt>
                <c:pt idx="400">
                  <c:v>1671</c:v>
                </c:pt>
                <c:pt idx="401">
                  <c:v>254</c:v>
                </c:pt>
                <c:pt idx="402">
                  <c:v>831</c:v>
                </c:pt>
                <c:pt idx="403">
                  <c:v>664</c:v>
                </c:pt>
                <c:pt idx="404">
                  <c:v>16</c:v>
                </c:pt>
                <c:pt idx="405">
                  <c:v>265</c:v>
                </c:pt>
              </c:numCache>
            </c:numRef>
          </c:val>
          <c:extLst>
            <c:ext xmlns:c16="http://schemas.microsoft.com/office/drawing/2014/chart" uri="{C3380CC4-5D6E-409C-BE32-E72D297353CC}">
              <c16:uniqueId val="{00000000-A0FD-422A-8799-161E9CC3B212}"/>
            </c:ext>
          </c:extLst>
        </c:ser>
        <c:dLbls>
          <c:showLegendKey val="0"/>
          <c:showVal val="0"/>
          <c:showCatName val="0"/>
          <c:showSerName val="0"/>
          <c:showPercent val="0"/>
          <c:showBubbleSize val="0"/>
        </c:dLbls>
        <c:gapWidth val="199"/>
        <c:axId val="51694592"/>
        <c:axId val="51364416"/>
      </c:barChart>
      <c:dateAx>
        <c:axId val="51694592"/>
        <c:scaling>
          <c:orientation val="minMax"/>
        </c:scaling>
        <c:delete val="0"/>
        <c:axPos val="b"/>
        <c:title>
          <c:tx>
            <c:rich>
              <a:bodyPr rot="0" spcFirstLastPara="1" vertOverflow="ellipsis" vert="horz" wrap="square" anchor="ctr" anchorCtr="1"/>
              <a:lstStyle/>
              <a:p>
                <a:pPr>
                  <a:defRPr sz="800" b="0" i="0" u="none" strike="noStrike" kern="1200" cap="all" baseline="0">
                    <a:solidFill>
                      <a:schemeClr val="tx1"/>
                    </a:solidFill>
                    <a:latin typeface="Bambino-Regular" panose="00000500000000000000" pitchFamily="2" charset="0"/>
                    <a:ea typeface="+mn-ea"/>
                    <a:cs typeface="+mn-cs"/>
                  </a:defRPr>
                </a:pPr>
                <a:r>
                  <a:rPr lang="es-EC" sz="800" dirty="0">
                    <a:solidFill>
                      <a:schemeClr val="tx1"/>
                    </a:solidFill>
                  </a:rPr>
                  <a:t>Fecha de reporte de infografía</a:t>
                </a:r>
              </a:p>
            </c:rich>
          </c:tx>
          <c:layout>
            <c:manualLayout>
              <c:xMode val="edge"/>
              <c:yMode val="edge"/>
              <c:x val="0.4397727295346972"/>
              <c:y val="0.8751793570420614"/>
            </c:manualLayout>
          </c:layout>
          <c:overlay val="0"/>
          <c:spPr>
            <a:noFill/>
            <a:ln>
              <a:noFill/>
            </a:ln>
            <a:effectLst/>
          </c:spPr>
          <c:txPr>
            <a:bodyPr rot="0" spcFirstLastPara="1" vertOverflow="ellipsis" vert="horz" wrap="square" anchor="ctr" anchorCtr="1"/>
            <a:lstStyle/>
            <a:p>
              <a:pPr>
                <a:defRPr sz="800" b="0" i="0" u="none" strike="noStrike" kern="1200" cap="all" baseline="0">
                  <a:solidFill>
                    <a:schemeClr val="tx1"/>
                  </a:solidFill>
                  <a:latin typeface="Bambino-Regular" panose="00000500000000000000" pitchFamily="2" charset="0"/>
                  <a:ea typeface="+mn-ea"/>
                  <a:cs typeface="+mn-cs"/>
                </a:defRPr>
              </a:pPr>
              <a:endParaRPr lang="es-EC"/>
            </a:p>
          </c:txPr>
        </c:title>
        <c:numFmt formatCode="yyyy\-mm\-dd"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es-EC"/>
          </a:p>
        </c:txPr>
        <c:crossAx val="51364416"/>
        <c:crosses val="autoZero"/>
        <c:auto val="1"/>
        <c:lblOffset val="100"/>
        <c:baseTimeUnit val="days"/>
        <c:majorUnit val="5"/>
        <c:majorTimeUnit val="days"/>
      </c:dateAx>
      <c:valAx>
        <c:axId val="513644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700" b="0" i="0" u="none" strike="noStrike" kern="1200" cap="all" baseline="0">
                    <a:solidFill>
                      <a:schemeClr val="tx1"/>
                    </a:solidFill>
                    <a:latin typeface="Arial" panose="020B0604020202020204" pitchFamily="34" charset="0"/>
                    <a:ea typeface="+mn-ea"/>
                    <a:cs typeface="Arial" panose="020B0604020202020204" pitchFamily="34" charset="0"/>
                  </a:defRPr>
                </a:pPr>
                <a:r>
                  <a:rPr lang="es-EC" sz="700" dirty="0">
                    <a:solidFill>
                      <a:schemeClr val="tx1"/>
                    </a:solidFill>
                    <a:latin typeface="Arial" panose="020B0604020202020204" pitchFamily="34" charset="0"/>
                    <a:cs typeface="Arial" panose="020B0604020202020204" pitchFamily="34" charset="0"/>
                  </a:rPr>
                  <a:t># Casos</a:t>
                </a:r>
                <a:r>
                  <a:rPr lang="es-EC" sz="700" baseline="0" dirty="0">
                    <a:solidFill>
                      <a:schemeClr val="tx1"/>
                    </a:solidFill>
                    <a:latin typeface="Arial" panose="020B0604020202020204" pitchFamily="34" charset="0"/>
                    <a:cs typeface="Arial" panose="020B0604020202020204" pitchFamily="34" charset="0"/>
                  </a:rPr>
                  <a:t> confirmados</a:t>
                </a:r>
                <a:endParaRPr lang="es-EC" sz="700" dirty="0">
                  <a:solidFill>
                    <a:schemeClr val="tx1"/>
                  </a:solidFill>
                  <a:latin typeface="Arial" panose="020B0604020202020204" pitchFamily="34" charset="0"/>
                  <a:cs typeface="Arial" panose="020B0604020202020204" pitchFamily="34" charset="0"/>
                </a:endParaRPr>
              </a:p>
            </c:rich>
          </c:tx>
          <c:layout>
            <c:manualLayout>
              <c:xMode val="edge"/>
              <c:yMode val="edge"/>
              <c:x val="3.9717894662868958E-2"/>
              <c:y val="0.11380699787744662"/>
            </c:manualLayout>
          </c:layout>
          <c:overlay val="0"/>
          <c:spPr>
            <a:noFill/>
            <a:ln>
              <a:noFill/>
            </a:ln>
            <a:effectLst/>
          </c:spPr>
          <c:txPr>
            <a:bodyPr rot="-5400000" spcFirstLastPara="1" vertOverflow="ellipsis" vert="horz" wrap="square" anchor="ctr" anchorCtr="1"/>
            <a:lstStyle/>
            <a:p>
              <a:pPr>
                <a:defRPr sz="700" b="0" i="0" u="none" strike="noStrike" kern="1200" cap="all" baseline="0">
                  <a:solidFill>
                    <a:schemeClr val="tx1"/>
                  </a:solidFill>
                  <a:latin typeface="Arial" panose="020B0604020202020204" pitchFamily="34" charset="0"/>
                  <a:ea typeface="+mn-ea"/>
                  <a:cs typeface="Arial" panose="020B0604020202020204" pitchFamily="34" charset="0"/>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ambino-Regular" panose="00000500000000000000" pitchFamily="2" charset="0"/>
                <a:ea typeface="+mn-ea"/>
                <a:cs typeface="+mn-cs"/>
              </a:defRPr>
            </a:pPr>
            <a:endParaRPr lang="es-EC"/>
          </a:p>
        </c:txPr>
        <c:crossAx val="51694592"/>
        <c:crossesAt val="1"/>
        <c:crossBetween val="midCat"/>
      </c:valAx>
      <c:spPr>
        <a:noFill/>
        <a:ln>
          <a:noFill/>
        </a:ln>
        <a:effectLst/>
      </c:spPr>
    </c:plotArea>
    <c:plotVisOnly val="1"/>
    <c:dispBlanksAs val="gap"/>
    <c:showDLblsOverMax val="0"/>
  </c:chart>
  <c:spPr>
    <a:noFill/>
    <a:ln>
      <a:noFill/>
    </a:ln>
    <a:effectLst/>
  </c:spPr>
  <c:txPr>
    <a:bodyPr/>
    <a:lstStyle/>
    <a:p>
      <a:pPr>
        <a:defRPr>
          <a:latin typeface="Bambino-Regular" panose="00000500000000000000" pitchFamily="2" charset="0"/>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'[TNTE. LLUMIQUINGA COVID TPATENCION GESTION SANITARIA PANDEMIA (1).xlsx]Hoja2'!$B$26:$C$39</c:f>
              <c:multiLvlStrCache>
                <c:ptCount val="14"/>
                <c:lvl>
                  <c:pt idx="0">
                    <c:v>mar</c:v>
                  </c:pt>
                  <c:pt idx="1">
                    <c:v>abr</c:v>
                  </c:pt>
                  <c:pt idx="2">
                    <c:v>may</c:v>
                  </c:pt>
                  <c:pt idx="3">
                    <c:v>jun</c:v>
                  </c:pt>
                  <c:pt idx="4">
                    <c:v>jul</c:v>
                  </c:pt>
                  <c:pt idx="5">
                    <c:v>ago</c:v>
                  </c:pt>
                  <c:pt idx="6">
                    <c:v>sep</c:v>
                  </c:pt>
                  <c:pt idx="7">
                    <c:v>oct</c:v>
                  </c:pt>
                  <c:pt idx="8">
                    <c:v>nov</c:v>
                  </c:pt>
                  <c:pt idx="9">
                    <c:v>dic</c:v>
                  </c:pt>
                  <c:pt idx="10">
                    <c:v>ene</c:v>
                  </c:pt>
                  <c:pt idx="11">
                    <c:v>feb</c:v>
                  </c:pt>
                  <c:pt idx="12">
                    <c:v>mar</c:v>
                  </c:pt>
                  <c:pt idx="13">
                    <c:v>abr</c:v>
                  </c:pt>
                </c:lvl>
                <c:lvl>
                  <c:pt idx="0">
                    <c:v>2020</c:v>
                  </c:pt>
                  <c:pt idx="10">
                    <c:v>2021</c:v>
                  </c:pt>
                </c:lvl>
              </c:multiLvlStrCache>
            </c:multiLvlStrRef>
          </c:cat>
          <c:val>
            <c:numRef>
              <c:f>'[TNTE. LLUMIQUINGA COVID TPATENCION GESTION SANITARIA PANDEMIA (1).xlsx]Hoja2'!$D$26:$D$39</c:f>
              <c:numCache>
                <c:formatCode>General</c:formatCode>
                <c:ptCount val="14"/>
                <c:pt idx="0">
                  <c:v>5</c:v>
                </c:pt>
                <c:pt idx="1">
                  <c:v>20</c:v>
                </c:pt>
                <c:pt idx="2">
                  <c:v>35</c:v>
                </c:pt>
                <c:pt idx="3">
                  <c:v>58</c:v>
                </c:pt>
                <c:pt idx="4">
                  <c:v>98</c:v>
                </c:pt>
                <c:pt idx="5">
                  <c:v>56</c:v>
                </c:pt>
                <c:pt idx="6">
                  <c:v>21</c:v>
                </c:pt>
                <c:pt idx="7">
                  <c:v>11</c:v>
                </c:pt>
                <c:pt idx="8">
                  <c:v>8</c:v>
                </c:pt>
                <c:pt idx="9">
                  <c:v>13</c:v>
                </c:pt>
                <c:pt idx="10">
                  <c:v>25</c:v>
                </c:pt>
                <c:pt idx="11">
                  <c:v>31</c:v>
                </c:pt>
                <c:pt idx="12">
                  <c:v>30</c:v>
                </c:pt>
                <c:pt idx="13">
                  <c:v>26</c:v>
                </c:pt>
              </c:numCache>
            </c:numRef>
          </c:val>
          <c:smooth val="0"/>
          <c:extLst>
            <c:ext xmlns:c16="http://schemas.microsoft.com/office/drawing/2014/chart" uri="{C3380CC4-5D6E-409C-BE32-E72D297353CC}">
              <c16:uniqueId val="{00000000-F1FE-4B6C-9FBE-4731C3F4B690}"/>
            </c:ext>
          </c:extLst>
        </c:ser>
        <c:dLbls>
          <c:dLblPos val="ctr"/>
          <c:showLegendKey val="0"/>
          <c:showVal val="1"/>
          <c:showCatName val="0"/>
          <c:showSerName val="0"/>
          <c:showPercent val="0"/>
          <c:showBubbleSize val="0"/>
        </c:dLbls>
        <c:marker val="1"/>
        <c:smooth val="0"/>
        <c:axId val="1700773615"/>
        <c:axId val="1700763215"/>
      </c:lineChart>
      <c:catAx>
        <c:axId val="170077361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es-EC"/>
          </a:p>
        </c:txPr>
        <c:crossAx val="1700763215"/>
        <c:crosses val="autoZero"/>
        <c:auto val="1"/>
        <c:lblAlgn val="ctr"/>
        <c:lblOffset val="100"/>
        <c:noMultiLvlLbl val="0"/>
      </c:catAx>
      <c:valAx>
        <c:axId val="1700763215"/>
        <c:scaling>
          <c:orientation val="minMax"/>
        </c:scaling>
        <c:delete val="1"/>
        <c:axPos val="l"/>
        <c:numFmt formatCode="General" sourceLinked="1"/>
        <c:majorTickMark val="none"/>
        <c:minorTickMark val="none"/>
        <c:tickLblPos val="nextTo"/>
        <c:crossAx val="1700773615"/>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63424091251111E-2"/>
          <c:y val="9.8226936146051283E-2"/>
          <c:w val="0.87557999200889447"/>
          <c:h val="0.8777489917000324"/>
        </c:manualLayout>
      </c:layout>
      <c:barChart>
        <c:barDir val="bar"/>
        <c:grouping val="clustered"/>
        <c:varyColors val="0"/>
        <c:ser>
          <c:idx val="1"/>
          <c:order val="0"/>
          <c:tx>
            <c:strRef>
              <c:f>qto_cvd19_mortalidad_exceso!$F$1</c:f>
              <c:strCache>
                <c:ptCount val="1"/>
                <c:pt idx="0">
                  <c:v>Promedio de 3 años</c:v>
                </c:pt>
              </c:strCache>
            </c:strRef>
          </c:tx>
          <c:spPr>
            <a:solidFill>
              <a:schemeClr val="accent6">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l">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s-EC"/>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qto_cvd19_mortalidad_exceso!$B$2:$B$17</c:f>
              <c:strCache>
                <c:ptCount val="16"/>
                <c:pt idx="0">
                  <c:v>Enero 2020</c:v>
                </c:pt>
                <c:pt idx="1">
                  <c:v>Febrero 2020</c:v>
                </c:pt>
                <c:pt idx="2">
                  <c:v>Marzo 2020</c:v>
                </c:pt>
                <c:pt idx="3">
                  <c:v>Abril 2020</c:v>
                </c:pt>
                <c:pt idx="4">
                  <c:v>Mayo 2020</c:v>
                </c:pt>
                <c:pt idx="5">
                  <c:v>Junio 2020</c:v>
                </c:pt>
                <c:pt idx="6">
                  <c:v>Julio 2020</c:v>
                </c:pt>
                <c:pt idx="7">
                  <c:v>Agosto 2020</c:v>
                </c:pt>
                <c:pt idx="8">
                  <c:v>Septiembre 2020</c:v>
                </c:pt>
                <c:pt idx="9">
                  <c:v>Octubre 2020</c:v>
                </c:pt>
                <c:pt idx="10">
                  <c:v>Noviembre 2020</c:v>
                </c:pt>
                <c:pt idx="11">
                  <c:v>Diciembre 2020</c:v>
                </c:pt>
                <c:pt idx="12">
                  <c:v>Enero 2021</c:v>
                </c:pt>
                <c:pt idx="13">
                  <c:v>Febrero 2021</c:v>
                </c:pt>
                <c:pt idx="14">
                  <c:v>Marzo 2021</c:v>
                </c:pt>
                <c:pt idx="15">
                  <c:v>Abril 2021</c:v>
                </c:pt>
              </c:strCache>
            </c:strRef>
          </c:cat>
          <c:val>
            <c:numRef>
              <c:f>qto_cvd19_mortalidad_exceso!$F$2:$F$17</c:f>
              <c:numCache>
                <c:formatCode>0</c:formatCode>
                <c:ptCount val="16"/>
                <c:pt idx="0">
                  <c:v>1235</c:v>
                </c:pt>
                <c:pt idx="1">
                  <c:v>1011</c:v>
                </c:pt>
                <c:pt idx="2">
                  <c:v>1073</c:v>
                </c:pt>
                <c:pt idx="3">
                  <c:v>1031</c:v>
                </c:pt>
                <c:pt idx="4">
                  <c:v>1088</c:v>
                </c:pt>
                <c:pt idx="5">
                  <c:v>1051</c:v>
                </c:pt>
                <c:pt idx="6">
                  <c:v>995</c:v>
                </c:pt>
                <c:pt idx="7">
                  <c:v>992</c:v>
                </c:pt>
                <c:pt idx="8">
                  <c:v>953</c:v>
                </c:pt>
                <c:pt idx="9">
                  <c:v>990.66666666666663</c:v>
                </c:pt>
                <c:pt idx="10">
                  <c:v>971</c:v>
                </c:pt>
                <c:pt idx="11">
                  <c:v>1082.3333333333333</c:v>
                </c:pt>
                <c:pt idx="12">
                  <c:v>1234.6666666666667</c:v>
                </c:pt>
                <c:pt idx="13">
                  <c:v>1011</c:v>
                </c:pt>
                <c:pt idx="14">
                  <c:v>1073.3333333333333</c:v>
                </c:pt>
                <c:pt idx="15">
                  <c:v>653.17777777777769</c:v>
                </c:pt>
              </c:numCache>
            </c:numRef>
          </c:val>
          <c:extLst>
            <c:ext xmlns:c16="http://schemas.microsoft.com/office/drawing/2014/chart" uri="{C3380CC4-5D6E-409C-BE32-E72D297353CC}">
              <c16:uniqueId val="{00000000-C67C-441D-AF87-C6CE961465A8}"/>
            </c:ext>
          </c:extLst>
        </c:ser>
        <c:ser>
          <c:idx val="4"/>
          <c:order val="1"/>
          <c:tx>
            <c:strRef>
              <c:f>qto_cvd19_mortalidad_exceso!$G$1</c:f>
              <c:strCache>
                <c:ptCount val="1"/>
                <c:pt idx="0">
                  <c:v>Personas fallecidas</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s-EC"/>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qto_cvd19_mortalidad_exceso!$B$2:$B$17</c:f>
              <c:strCache>
                <c:ptCount val="16"/>
                <c:pt idx="0">
                  <c:v>Enero 2020</c:v>
                </c:pt>
                <c:pt idx="1">
                  <c:v>Febrero 2020</c:v>
                </c:pt>
                <c:pt idx="2">
                  <c:v>Marzo 2020</c:v>
                </c:pt>
                <c:pt idx="3">
                  <c:v>Abril 2020</c:v>
                </c:pt>
                <c:pt idx="4">
                  <c:v>Mayo 2020</c:v>
                </c:pt>
                <c:pt idx="5">
                  <c:v>Junio 2020</c:v>
                </c:pt>
                <c:pt idx="6">
                  <c:v>Julio 2020</c:v>
                </c:pt>
                <c:pt idx="7">
                  <c:v>Agosto 2020</c:v>
                </c:pt>
                <c:pt idx="8">
                  <c:v>Septiembre 2020</c:v>
                </c:pt>
                <c:pt idx="9">
                  <c:v>Octubre 2020</c:v>
                </c:pt>
                <c:pt idx="10">
                  <c:v>Noviembre 2020</c:v>
                </c:pt>
                <c:pt idx="11">
                  <c:v>Diciembre 2020</c:v>
                </c:pt>
                <c:pt idx="12">
                  <c:v>Enero 2021</c:v>
                </c:pt>
                <c:pt idx="13">
                  <c:v>Febrero 2021</c:v>
                </c:pt>
                <c:pt idx="14">
                  <c:v>Marzo 2021</c:v>
                </c:pt>
                <c:pt idx="15">
                  <c:v>Abril 2021</c:v>
                </c:pt>
              </c:strCache>
            </c:strRef>
          </c:cat>
          <c:val>
            <c:numRef>
              <c:f>qto_cvd19_mortalidad_exceso!$G$2:$G$17</c:f>
              <c:numCache>
                <c:formatCode>General</c:formatCode>
                <c:ptCount val="16"/>
                <c:pt idx="0">
                  <c:v>1210</c:v>
                </c:pt>
                <c:pt idx="1">
                  <c:v>1145</c:v>
                </c:pt>
                <c:pt idx="2">
                  <c:v>1096</c:v>
                </c:pt>
                <c:pt idx="3">
                  <c:v>1269</c:v>
                </c:pt>
                <c:pt idx="4">
                  <c:v>1570</c:v>
                </c:pt>
                <c:pt idx="5">
                  <c:v>1640</c:v>
                </c:pt>
                <c:pt idx="6">
                  <c:v>2511</c:v>
                </c:pt>
                <c:pt idx="7">
                  <c:v>2217</c:v>
                </c:pt>
                <c:pt idx="8">
                  <c:v>1569</c:v>
                </c:pt>
                <c:pt idx="9">
                  <c:v>1261</c:v>
                </c:pt>
                <c:pt idx="10">
                  <c:v>1178</c:v>
                </c:pt>
                <c:pt idx="11">
                  <c:v>1354</c:v>
                </c:pt>
                <c:pt idx="12">
                  <c:v>1571</c:v>
                </c:pt>
                <c:pt idx="13">
                  <c:v>1418</c:v>
                </c:pt>
                <c:pt idx="14">
                  <c:v>1715</c:v>
                </c:pt>
                <c:pt idx="15">
                  <c:v>1293</c:v>
                </c:pt>
              </c:numCache>
            </c:numRef>
          </c:val>
          <c:extLst>
            <c:ext xmlns:c16="http://schemas.microsoft.com/office/drawing/2014/chart" uri="{C3380CC4-5D6E-409C-BE32-E72D297353CC}">
              <c16:uniqueId val="{00000001-C67C-441D-AF87-C6CE961465A8}"/>
            </c:ext>
          </c:extLst>
        </c:ser>
        <c:dLbls>
          <c:dLblPos val="ctr"/>
          <c:showLegendKey val="0"/>
          <c:showVal val="1"/>
          <c:showCatName val="0"/>
          <c:showSerName val="0"/>
          <c:showPercent val="0"/>
          <c:showBubbleSize val="0"/>
        </c:dLbls>
        <c:gapWidth val="34"/>
        <c:axId val="102906368"/>
        <c:axId val="80259904"/>
      </c:barChart>
      <c:catAx>
        <c:axId val="102906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EC"/>
          </a:p>
        </c:txPr>
        <c:crossAx val="80259904"/>
        <c:crosses val="autoZero"/>
        <c:auto val="1"/>
        <c:lblAlgn val="ctr"/>
        <c:lblOffset val="100"/>
        <c:noMultiLvlLbl val="0"/>
      </c:catAx>
      <c:valAx>
        <c:axId val="80259904"/>
        <c:scaling>
          <c:orientation val="minMax"/>
          <c:max val="2550"/>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2906368"/>
        <c:crosses val="autoZero"/>
        <c:crossBetween val="between"/>
      </c:valAx>
      <c:spPr>
        <a:noFill/>
        <a:ln>
          <a:noFill/>
        </a:ln>
        <a:effectLst/>
      </c:spPr>
    </c:plotArea>
    <c:legend>
      <c:legendPos val="r"/>
      <c:layout>
        <c:manualLayout>
          <c:xMode val="edge"/>
          <c:yMode val="edge"/>
          <c:x val="1.5184126251944171E-2"/>
          <c:y val="2.9233143180828456E-2"/>
          <c:w val="0.98143529760542092"/>
          <c:h val="6.3047895103576126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62961999988949E-2"/>
          <c:y val="3.1423332370368706E-2"/>
          <c:w val="0.93710636109421896"/>
          <c:h val="0.75218176088478073"/>
        </c:manualLayout>
      </c:layout>
      <c:lineChart>
        <c:grouping val="stacked"/>
        <c:varyColors val="0"/>
        <c:ser>
          <c:idx val="0"/>
          <c:order val="0"/>
          <c:tx>
            <c:strRef>
              <c:f>qto_cvd19_mortalidad_exceso!$I$1</c:f>
              <c:strCache>
                <c:ptCount val="1"/>
                <c:pt idx="0">
                  <c:v>Cambio proporcional 2020 </c:v>
                </c:pt>
              </c:strCache>
            </c:strRef>
          </c:tx>
          <c:spPr>
            <a:ln w="12700"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qto_cvd19_mortalidad_exceso!$B$2:$B$17</c:f>
              <c:strCache>
                <c:ptCount val="16"/>
                <c:pt idx="0">
                  <c:v>Enero 2020</c:v>
                </c:pt>
                <c:pt idx="1">
                  <c:v>Febrero 2020</c:v>
                </c:pt>
                <c:pt idx="2">
                  <c:v>Marzo 2020</c:v>
                </c:pt>
                <c:pt idx="3">
                  <c:v>Abril 2020</c:v>
                </c:pt>
                <c:pt idx="4">
                  <c:v>Mayo 2020</c:v>
                </c:pt>
                <c:pt idx="5">
                  <c:v>Junio 2020</c:v>
                </c:pt>
                <c:pt idx="6">
                  <c:v>Julio 2020</c:v>
                </c:pt>
                <c:pt idx="7">
                  <c:v>Agosto 2020</c:v>
                </c:pt>
                <c:pt idx="8">
                  <c:v>Septiembre 2020</c:v>
                </c:pt>
                <c:pt idx="9">
                  <c:v>Octubre 2020</c:v>
                </c:pt>
                <c:pt idx="10">
                  <c:v>Noviembre 2020</c:v>
                </c:pt>
                <c:pt idx="11">
                  <c:v>Diciembre 2020</c:v>
                </c:pt>
                <c:pt idx="12">
                  <c:v>Enero 2021</c:v>
                </c:pt>
                <c:pt idx="13">
                  <c:v>Febrero 2021</c:v>
                </c:pt>
                <c:pt idx="14">
                  <c:v>Marzo 2021</c:v>
                </c:pt>
                <c:pt idx="15">
                  <c:v>Abril 2021</c:v>
                </c:pt>
              </c:strCache>
            </c:strRef>
          </c:cat>
          <c:val>
            <c:numRef>
              <c:f>qto_cvd19_mortalidad_exceso!$I$2:$I$17</c:f>
              <c:numCache>
                <c:formatCode>0.0</c:formatCode>
                <c:ptCount val="16"/>
                <c:pt idx="0">
                  <c:v>-2.0242914979757085</c:v>
                </c:pt>
                <c:pt idx="1">
                  <c:v>13.254203758654798</c:v>
                </c:pt>
                <c:pt idx="2">
                  <c:v>2.1435228331780056</c:v>
                </c:pt>
                <c:pt idx="3">
                  <c:v>23.084384093113481</c:v>
                </c:pt>
                <c:pt idx="4">
                  <c:v>44.30147058823529</c:v>
                </c:pt>
                <c:pt idx="5">
                  <c:v>56.041864890580392</c:v>
                </c:pt>
                <c:pt idx="6">
                  <c:v>152.36180904522612</c:v>
                </c:pt>
                <c:pt idx="7">
                  <c:v>123.48790322580645</c:v>
                </c:pt>
                <c:pt idx="8">
                  <c:v>64.637985309548796</c:v>
                </c:pt>
                <c:pt idx="9">
                  <c:v>27.288021534320329</c:v>
                </c:pt>
                <c:pt idx="10">
                  <c:v>21.318228630278064</c:v>
                </c:pt>
                <c:pt idx="11">
                  <c:v>25.100092392978141</c:v>
                </c:pt>
                <c:pt idx="12">
                  <c:v>27.240820734341241</c:v>
                </c:pt>
                <c:pt idx="13">
                  <c:v>40.257171117705241</c:v>
                </c:pt>
                <c:pt idx="14">
                  <c:v>59.782608695652186</c:v>
                </c:pt>
                <c:pt idx="15">
                  <c:v>97.95529547851531</c:v>
                </c:pt>
              </c:numCache>
            </c:numRef>
          </c:val>
          <c:smooth val="0"/>
          <c:extLst>
            <c:ext xmlns:c16="http://schemas.microsoft.com/office/drawing/2014/chart" uri="{C3380CC4-5D6E-409C-BE32-E72D297353CC}">
              <c16:uniqueId val="{00000000-4917-42CF-AF5D-E5A56BE64805}"/>
            </c:ext>
          </c:extLst>
        </c:ser>
        <c:dLbls>
          <c:showLegendKey val="0"/>
          <c:showVal val="0"/>
          <c:showCatName val="0"/>
          <c:showSerName val="0"/>
          <c:showPercent val="0"/>
          <c:showBubbleSize val="0"/>
        </c:dLbls>
        <c:marker val="1"/>
        <c:smooth val="0"/>
        <c:axId val="102907392"/>
        <c:axId val="80261632"/>
      </c:lineChart>
      <c:catAx>
        <c:axId val="1029073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EC"/>
          </a:p>
        </c:txPr>
        <c:crossAx val="80261632"/>
        <c:crosses val="autoZero"/>
        <c:auto val="0"/>
        <c:lblAlgn val="ctr"/>
        <c:lblOffset val="10"/>
        <c:noMultiLvlLbl val="0"/>
      </c:catAx>
      <c:valAx>
        <c:axId val="8026163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02907392"/>
        <c:crosses val="autoZero"/>
        <c:crossBetween val="between"/>
      </c:valAx>
      <c:spPr>
        <a:noFill/>
        <a:ln>
          <a:noFill/>
        </a:ln>
        <a:effectLst/>
      </c:spPr>
    </c:plotArea>
    <c:plotVisOnly val="1"/>
    <c:dispBlanksAs val="zero"/>
    <c:showDLblsOverMax val="0"/>
  </c:chart>
  <c:spPr>
    <a:noFill/>
    <a:ln>
      <a:noFill/>
    </a:ln>
    <a:effectLst/>
  </c:spPr>
  <c:txPr>
    <a:bodyPr/>
    <a:lstStyle/>
    <a:p>
      <a:pPr>
        <a:defRPr sz="800"/>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Hoja3!$G$204</c:f>
              <c:strCache>
                <c:ptCount val="1"/>
                <c:pt idx="0">
                  <c:v>Casos mes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poly"/>
            <c:order val="3"/>
            <c:dispRSqr val="0"/>
            <c:dispEq val="0"/>
          </c:trendline>
          <c:cat>
            <c:strRef>
              <c:f>Hoja3!$F$205:$F$217</c:f>
              <c:strCache>
                <c:ptCount val="13"/>
                <c:pt idx="0">
                  <c:v>abr-20*</c:v>
                </c:pt>
                <c:pt idx="1">
                  <c:v>may-20</c:v>
                </c:pt>
                <c:pt idx="2">
                  <c:v>jun-20</c:v>
                </c:pt>
                <c:pt idx="3">
                  <c:v>jul-20</c:v>
                </c:pt>
                <c:pt idx="4">
                  <c:v>ago-20</c:v>
                </c:pt>
                <c:pt idx="5">
                  <c:v>sep-20</c:v>
                </c:pt>
                <c:pt idx="6">
                  <c:v>oct-20</c:v>
                </c:pt>
                <c:pt idx="7">
                  <c:v>nov-20</c:v>
                </c:pt>
                <c:pt idx="8">
                  <c:v>dic-20</c:v>
                </c:pt>
                <c:pt idx="9">
                  <c:v>ene-21</c:v>
                </c:pt>
                <c:pt idx="10">
                  <c:v>feb-21</c:v>
                </c:pt>
                <c:pt idx="11">
                  <c:v>mar-21</c:v>
                </c:pt>
                <c:pt idx="12">
                  <c:v>abr-21</c:v>
                </c:pt>
              </c:strCache>
            </c:strRef>
          </c:cat>
          <c:val>
            <c:numRef>
              <c:f>Hoja3!$G$205:$G$217</c:f>
              <c:numCache>
                <c:formatCode>General</c:formatCode>
                <c:ptCount val="13"/>
                <c:pt idx="0">
                  <c:v>5</c:v>
                </c:pt>
                <c:pt idx="1">
                  <c:v>35</c:v>
                </c:pt>
                <c:pt idx="2">
                  <c:v>47</c:v>
                </c:pt>
                <c:pt idx="3">
                  <c:v>129</c:v>
                </c:pt>
                <c:pt idx="4">
                  <c:v>122</c:v>
                </c:pt>
                <c:pt idx="5">
                  <c:v>29</c:v>
                </c:pt>
                <c:pt idx="6">
                  <c:v>16</c:v>
                </c:pt>
                <c:pt idx="7">
                  <c:v>21</c:v>
                </c:pt>
                <c:pt idx="8">
                  <c:v>17</c:v>
                </c:pt>
                <c:pt idx="9">
                  <c:v>35</c:v>
                </c:pt>
                <c:pt idx="10">
                  <c:v>19</c:v>
                </c:pt>
                <c:pt idx="11">
                  <c:v>38</c:v>
                </c:pt>
                <c:pt idx="12">
                  <c:v>43</c:v>
                </c:pt>
              </c:numCache>
            </c:numRef>
          </c:val>
          <c:extLst>
            <c:ext xmlns:c16="http://schemas.microsoft.com/office/drawing/2014/chart" uri="{C3380CC4-5D6E-409C-BE32-E72D297353CC}">
              <c16:uniqueId val="{00000000-F439-427E-8422-AE6D78C46E44}"/>
            </c:ext>
          </c:extLst>
        </c:ser>
        <c:dLbls>
          <c:showLegendKey val="0"/>
          <c:showVal val="0"/>
          <c:showCatName val="0"/>
          <c:showSerName val="0"/>
          <c:showPercent val="0"/>
          <c:showBubbleSize val="0"/>
        </c:dLbls>
        <c:gapWidth val="219"/>
        <c:overlap val="-27"/>
        <c:axId val="170728688"/>
        <c:axId val="170733680"/>
      </c:barChart>
      <c:catAx>
        <c:axId val="170728688"/>
        <c:scaling>
          <c:orientation val="minMax"/>
        </c:scaling>
        <c:delete val="0"/>
        <c:axPos val="b"/>
        <c:numFmt formatCode="[$-1010000]d/m/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0733680"/>
        <c:crosses val="autoZero"/>
        <c:auto val="1"/>
        <c:lblAlgn val="ctr"/>
        <c:lblOffset val="100"/>
        <c:noMultiLvlLbl val="0"/>
      </c:catAx>
      <c:valAx>
        <c:axId val="17073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7072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AC-4154-8B5C-1CA8AC2E438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3AAC-4154-8B5C-1CA8AC2E4389}"/>
              </c:ext>
            </c:extLst>
          </c:dPt>
          <c:dLbls>
            <c:dLbl>
              <c:idx val="0"/>
              <c:layout>
                <c:manualLayout>
                  <c:x val="-6.308974839609632E-3"/>
                  <c:y val="-5.799203271663906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AC-4154-8B5C-1CA8AC2E4389}"/>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C"/>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AC-4154-8B5C-1CA8AC2E438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Sheet1!$E$36:$E$37</c:f>
              <c:strCache>
                <c:ptCount val="2"/>
                <c:pt idx="0">
                  <c:v>NEGATIVO</c:v>
                </c:pt>
                <c:pt idx="1">
                  <c:v>POSITIVO</c:v>
                </c:pt>
              </c:strCache>
            </c:strRef>
          </c:cat>
          <c:val>
            <c:numRef>
              <c:f>Sheet1!$G$36:$G$37</c:f>
              <c:numCache>
                <c:formatCode>0.00</c:formatCode>
                <c:ptCount val="2"/>
                <c:pt idx="0">
                  <c:v>60.022396416573351</c:v>
                </c:pt>
                <c:pt idx="1">
                  <c:v>39.977603583426649</c:v>
                </c:pt>
              </c:numCache>
            </c:numRef>
          </c:val>
          <c:extLst>
            <c:ext xmlns:c16="http://schemas.microsoft.com/office/drawing/2014/chart" uri="{C3380CC4-5D6E-409C-BE32-E72D297353CC}">
              <c16:uniqueId val="{00000004-3AAC-4154-8B5C-1CA8AC2E4389}"/>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87-4C94-BDA4-C5FB55A6C5B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DB87-4C94-BDA4-C5FB55A6C5B6}"/>
              </c:ext>
            </c:extLst>
          </c:dPt>
          <c:dLbls>
            <c:dLbl>
              <c:idx val="0"/>
              <c:layout>
                <c:manualLayout>
                  <c:x val="-2.7903474094737157E-3"/>
                  <c:y val="-2.4649475479954614E-3"/>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r>
                      <a:rPr lang="en-US" dirty="0" smtClean="0"/>
                      <a:t>56%</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B87-4C94-BDA4-C5FB55A6C5B6}"/>
                </c:ext>
              </c:extLst>
            </c:dLbl>
            <c:dLbl>
              <c:idx val="1"/>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r>
                      <a:rPr lang="en-US" dirty="0" smtClean="0"/>
                      <a:t>44%</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C"/>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B87-4C94-BDA4-C5FB55A6C5B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Sheet1!$E$36:$E$37</c:f>
              <c:strCache>
                <c:ptCount val="2"/>
                <c:pt idx="0">
                  <c:v>NEGATIVO</c:v>
                </c:pt>
                <c:pt idx="1">
                  <c:v>POSITIVO</c:v>
                </c:pt>
              </c:strCache>
            </c:strRef>
          </c:cat>
          <c:val>
            <c:numRef>
              <c:f>Sheet1!$G$36:$G$37</c:f>
              <c:numCache>
                <c:formatCode>0.00</c:formatCode>
                <c:ptCount val="2"/>
                <c:pt idx="0">
                  <c:v>60.022396416573351</c:v>
                </c:pt>
                <c:pt idx="1">
                  <c:v>39.977603583426649</c:v>
                </c:pt>
              </c:numCache>
            </c:numRef>
          </c:val>
          <c:extLst>
            <c:ext xmlns:c16="http://schemas.microsoft.com/office/drawing/2014/chart" uri="{C3380CC4-5D6E-409C-BE32-E72D297353CC}">
              <c16:uniqueId val="{00000004-DB87-4C94-BDA4-C5FB55A6C5B6}"/>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D7-4799-B892-18779250996A}"/>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27D7-4799-B892-18779250996A}"/>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s-EC"/>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'[FORMATO TABLAS PRES LUNES 15 abril.xlsx]Sheet1'!$E$36:$E$37</c:f>
              <c:strCache>
                <c:ptCount val="2"/>
                <c:pt idx="0">
                  <c:v>NEGATIVO</c:v>
                </c:pt>
                <c:pt idx="1">
                  <c:v>POSITIVO</c:v>
                </c:pt>
              </c:strCache>
            </c:strRef>
          </c:cat>
          <c:val>
            <c:numRef>
              <c:f>'[FORMATO TABLAS PRES LUNES 15 abril.xlsx]Sheet1'!$G$36:$G$37</c:f>
              <c:numCache>
                <c:formatCode>0.00</c:formatCode>
                <c:ptCount val="2"/>
                <c:pt idx="0">
                  <c:v>59.583333333333336</c:v>
                </c:pt>
                <c:pt idx="1">
                  <c:v>40.416666666666664</c:v>
                </c:pt>
              </c:numCache>
            </c:numRef>
          </c:val>
          <c:extLst>
            <c:ext xmlns:c16="http://schemas.microsoft.com/office/drawing/2014/chart" uri="{C3380CC4-5D6E-409C-BE32-E72D297353CC}">
              <c16:uniqueId val="{00000004-27D7-4799-B892-18779250996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996587024695555"/>
          <c:w val="0.41897092385457341"/>
          <c:h val="0.2003412975304444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médicos</c:v>
                </c:pt>
                <c:pt idx="1">
                  <c:v>enfermeras</c:v>
                </c:pt>
                <c:pt idx="2">
                  <c:v>auxiliares de enfermeria</c:v>
                </c:pt>
                <c:pt idx="3">
                  <c:v>odontólogos</c:v>
                </c:pt>
                <c:pt idx="4">
                  <c:v>obstetrices</c:v>
                </c:pt>
                <c:pt idx="5">
                  <c:v>psicólogos</c:v>
                </c:pt>
              </c:strCache>
            </c:strRef>
          </c:cat>
          <c:val>
            <c:numRef>
              <c:f>Sheet2!$B$2:$B$7</c:f>
              <c:numCache>
                <c:formatCode>General</c:formatCode>
                <c:ptCount val="6"/>
                <c:pt idx="0">
                  <c:v>23.44</c:v>
                </c:pt>
                <c:pt idx="1">
                  <c:v>14.54</c:v>
                </c:pt>
                <c:pt idx="2">
                  <c:v>10.19</c:v>
                </c:pt>
                <c:pt idx="3">
                  <c:v>3.12</c:v>
                </c:pt>
                <c:pt idx="4">
                  <c:v>1.35</c:v>
                </c:pt>
                <c:pt idx="5">
                  <c:v>0.93</c:v>
                </c:pt>
              </c:numCache>
            </c:numRef>
          </c:val>
          <c:extLst>
            <c:ext xmlns:c16="http://schemas.microsoft.com/office/drawing/2014/chart" uri="{C3380CC4-5D6E-409C-BE32-E72D297353CC}">
              <c16:uniqueId val="{00000000-52D7-4CF3-9822-90AF295F21BB}"/>
            </c:ext>
          </c:extLst>
        </c:ser>
        <c:dLbls>
          <c:showLegendKey val="0"/>
          <c:showVal val="1"/>
          <c:showCatName val="0"/>
          <c:showSerName val="0"/>
          <c:showPercent val="0"/>
          <c:showBubbleSize val="0"/>
        </c:dLbls>
        <c:gapWidth val="182"/>
        <c:axId val="1027288799"/>
        <c:axId val="1027293375"/>
      </c:barChart>
      <c:catAx>
        <c:axId val="1027288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C"/>
          </a:p>
        </c:txPr>
        <c:crossAx val="1027293375"/>
        <c:crosses val="autoZero"/>
        <c:auto val="1"/>
        <c:lblAlgn val="ctr"/>
        <c:lblOffset val="100"/>
        <c:noMultiLvlLbl val="0"/>
      </c:catAx>
      <c:valAx>
        <c:axId val="10272933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C"/>
          </a:p>
        </c:txPr>
        <c:crossAx val="1027288799"/>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stacked"/>
        <c:varyColors val="0"/>
        <c:ser>
          <c:idx val="0"/>
          <c:order val="0"/>
          <c:tx>
            <c:strRef>
              <c:f>Sheet1!$B$4</c:f>
              <c:strCache>
                <c:ptCount val="1"/>
                <c:pt idx="0">
                  <c:v>% población recibio al menos 1 dosis en la Región de las Americas</c:v>
                </c:pt>
              </c:strCache>
            </c:strRef>
          </c:tx>
          <c:spPr>
            <a:solidFill>
              <a:schemeClr val="accent1"/>
            </a:solidFill>
            <a:ln>
              <a:noFill/>
            </a:ln>
            <a:effectLst/>
          </c:spPr>
          <c:invertIfNegative val="0"/>
          <c:cat>
            <c:strRef>
              <c:f>Sheet1!$A$5:$A$14</c:f>
              <c:strCache>
                <c:ptCount val="10"/>
                <c:pt idx="0">
                  <c:v>Chile</c:v>
                </c:pt>
                <c:pt idx="1">
                  <c:v>Uruguay</c:v>
                </c:pt>
                <c:pt idx="2">
                  <c:v>Argentina</c:v>
                </c:pt>
                <c:pt idx="3">
                  <c:v>Brazil</c:v>
                </c:pt>
                <c:pt idx="4">
                  <c:v>Mexico</c:v>
                </c:pt>
                <c:pt idx="5">
                  <c:v>Colombia</c:v>
                </c:pt>
                <c:pt idx="6">
                  <c:v>Peru</c:v>
                </c:pt>
                <c:pt idx="7">
                  <c:v>Bolivia</c:v>
                </c:pt>
                <c:pt idx="8">
                  <c:v>Ecuador</c:v>
                </c:pt>
                <c:pt idx="9">
                  <c:v>Paraguay</c:v>
                </c:pt>
              </c:strCache>
            </c:strRef>
          </c:cat>
          <c:val>
            <c:numRef>
              <c:f>Sheet1!$B$5:$B$14</c:f>
              <c:numCache>
                <c:formatCode>0.00%</c:formatCode>
                <c:ptCount val="10"/>
                <c:pt idx="0">
                  <c:v>0.34250000000000003</c:v>
                </c:pt>
                <c:pt idx="1">
                  <c:v>0.15939999999999999</c:v>
                </c:pt>
                <c:pt idx="2">
                  <c:v>6.59E-2</c:v>
                </c:pt>
                <c:pt idx="3">
                  <c:v>6.5799999999999997E-2</c:v>
                </c:pt>
                <c:pt idx="4">
                  <c:v>4.7800000000000002E-2</c:v>
                </c:pt>
                <c:pt idx="5">
                  <c:v>3.4099999999999998E-2</c:v>
                </c:pt>
                <c:pt idx="6">
                  <c:v>1.7299999999999999E-2</c:v>
                </c:pt>
                <c:pt idx="7">
                  <c:v>1.55E-2</c:v>
                </c:pt>
                <c:pt idx="8">
                  <c:v>1.03E-2</c:v>
                </c:pt>
                <c:pt idx="9">
                  <c:v>5.5999999999999999E-3</c:v>
                </c:pt>
              </c:numCache>
            </c:numRef>
          </c:val>
          <c:extLst>
            <c:ext xmlns:c16="http://schemas.microsoft.com/office/drawing/2014/chart" uri="{C3380CC4-5D6E-409C-BE32-E72D297353CC}">
              <c16:uniqueId val="{00000000-1A3E-4B6C-BC91-C5B35C6C596A}"/>
            </c:ext>
          </c:extLst>
        </c:ser>
        <c:dLbls>
          <c:showLegendKey val="0"/>
          <c:showVal val="0"/>
          <c:showCatName val="0"/>
          <c:showSerName val="0"/>
          <c:showPercent val="0"/>
          <c:showBubbleSize val="0"/>
        </c:dLbls>
        <c:gapWidth val="150"/>
        <c:overlap val="100"/>
        <c:axId val="1779436352"/>
        <c:axId val="1779438432"/>
      </c:barChart>
      <c:catAx>
        <c:axId val="177943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779438432"/>
        <c:crosses val="autoZero"/>
        <c:auto val="1"/>
        <c:lblAlgn val="ctr"/>
        <c:lblOffset val="100"/>
        <c:noMultiLvlLbl val="0"/>
      </c:catAx>
      <c:valAx>
        <c:axId val="17794384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77943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05128205128206E-2"/>
          <c:y val="4.2748444291157227E-2"/>
          <c:w val="0.94358974358974357"/>
          <c:h val="0.75296183389109006"/>
        </c:manualLayout>
      </c:layout>
      <c:barChart>
        <c:barDir val="col"/>
        <c:grouping val="clustered"/>
        <c:varyColors val="0"/>
        <c:ser>
          <c:idx val="0"/>
          <c:order val="0"/>
          <c:tx>
            <c:strRef>
              <c:f>qto_cvd19_inc_SE_grafico!$A$1</c:f>
              <c:strCache>
                <c:ptCount val="1"/>
                <c:pt idx="0">
                  <c:v>Incremento</c:v>
                </c:pt>
              </c:strCache>
            </c:strRef>
          </c:tx>
          <c:spPr>
            <a:solidFill>
              <a:srgbClr val="EF5B3F"/>
            </a:solidFill>
            <a:ln>
              <a:noFill/>
            </a:ln>
            <a:effectLst/>
          </c:spPr>
          <c:invertIfNegative val="0"/>
          <c:dLbls>
            <c:dLbl>
              <c:idx val="0"/>
              <c:layout>
                <c:manualLayout>
                  <c:x val="0"/>
                  <c:y val="1.19581446106902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46-454C-9F5E-20A8D65C6D85}"/>
                </c:ext>
              </c:extLst>
            </c:dLbl>
            <c:dLbl>
              <c:idx val="1"/>
              <c:layout>
                <c:manualLayout>
                  <c:x val="0"/>
                  <c:y val="1.19581446106901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46-454C-9F5E-20A8D65C6D85}"/>
                </c:ext>
              </c:extLst>
            </c:dLbl>
            <c:dLbl>
              <c:idx val="3"/>
              <c:layout>
                <c:manualLayout>
                  <c:x val="-4.0740270105663978E-17"/>
                  <c:y val="1.19581446106902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46-454C-9F5E-20A8D65C6D85}"/>
                </c:ext>
              </c:extLst>
            </c:dLbl>
            <c:dLbl>
              <c:idx val="4"/>
              <c:layout>
                <c:manualLayout>
                  <c:x val="0"/>
                  <c:y val="1.19581446106901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46-454C-9F5E-20A8D65C6D85}"/>
                </c:ext>
              </c:extLst>
            </c:dLbl>
            <c:dLbl>
              <c:idx val="5"/>
              <c:layout>
                <c:manualLayout>
                  <c:x val="0"/>
                  <c:y val="2.39162892213803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46-454C-9F5E-20A8D65C6D85}"/>
                </c:ext>
              </c:extLst>
            </c:dLbl>
            <c:dLbl>
              <c:idx val="6"/>
              <c:layout>
                <c:manualLayout>
                  <c:x val="0"/>
                  <c:y val="3.98604820356336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46-454C-9F5E-20A8D65C6D85}"/>
                </c:ext>
              </c:extLst>
            </c:dLbl>
            <c:dLbl>
              <c:idx val="11"/>
              <c:layout>
                <c:manualLayout>
                  <c:x val="0"/>
                  <c:y val="7.97209640712680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46-454C-9F5E-20A8D65C6D85}"/>
                </c:ext>
              </c:extLst>
            </c:dLbl>
            <c:dLbl>
              <c:idx val="18"/>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Bambino-Regular" panose="00000500000000000000" pitchFamily="2" charset="0"/>
                      <a:ea typeface="+mn-ea"/>
                      <a:cs typeface="+mn-cs"/>
                    </a:defRPr>
                  </a:pPr>
                  <a:endParaRPr lang="es-EC"/>
                </a:p>
              </c:txPr>
              <c:dLblPos val="outEnd"/>
              <c:showLegendKey val="0"/>
              <c:showVal val="1"/>
              <c:showCatName val="0"/>
              <c:showSerName val="0"/>
              <c:showPercent val="0"/>
              <c:showBubbleSize val="0"/>
              <c:extLst>
                <c:ext xmlns:c16="http://schemas.microsoft.com/office/drawing/2014/chart" uri="{C3380CC4-5D6E-409C-BE32-E72D297353CC}">
                  <c16:uniqueId val="{0000000B-3A46-454C-9F5E-20A8D65C6D85}"/>
                </c:ext>
              </c:extLst>
            </c:dLbl>
            <c:dLbl>
              <c:idx val="34"/>
              <c:layout>
                <c:manualLayout>
                  <c:x val="4.1710147677323468E-4"/>
                  <c:y val="2.377413449046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46-454C-9F5E-20A8D65C6D85}"/>
                </c:ext>
              </c:extLst>
            </c:dLbl>
            <c:dLbl>
              <c:idx val="36"/>
              <c:layout>
                <c:manualLayout>
                  <c:x val="-1.0852012970078143E-1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46-454C-9F5E-20A8D65C6D85}"/>
                </c:ext>
              </c:extLst>
            </c:dLbl>
            <c:dLbl>
              <c:idx val="37"/>
              <c:layout>
                <c:manualLayout>
                  <c:x val="-1.4725398833372522E-16"/>
                  <c:y val="7.92471149682200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46-454C-9F5E-20A8D65C6D85}"/>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ambino-Regular" panose="00000500000000000000" pitchFamily="2" charset="0"/>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qto_cvd19_inc_SE_grafico!$C$2:$C$44</c:f>
              <c:numCache>
                <c:formatCode>General</c:formatCode>
                <c:ptCount val="43"/>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pt idx="23">
                  <c:v>49</c:v>
                </c:pt>
                <c:pt idx="24">
                  <c:v>50</c:v>
                </c:pt>
                <c:pt idx="25">
                  <c:v>51</c:v>
                </c:pt>
                <c:pt idx="26">
                  <c:v>52</c:v>
                </c:pt>
                <c:pt idx="27">
                  <c:v>53</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numCache>
            </c:numRef>
          </c:cat>
          <c:val>
            <c:numRef>
              <c:f>qto_cvd19_inc_SE_grafico!$A$2:$A$44</c:f>
              <c:numCache>
                <c:formatCode>General</c:formatCode>
                <c:ptCount val="43"/>
                <c:pt idx="0">
                  <c:v>861</c:v>
                </c:pt>
                <c:pt idx="1">
                  <c:v>1761</c:v>
                </c:pt>
                <c:pt idx="2">
                  <c:v>1428</c:v>
                </c:pt>
                <c:pt idx="3">
                  <c:v>1084</c:v>
                </c:pt>
                <c:pt idx="4">
                  <c:v>1806</c:v>
                </c:pt>
                <c:pt idx="5">
                  <c:v>1098</c:v>
                </c:pt>
                <c:pt idx="6">
                  <c:v>2581</c:v>
                </c:pt>
                <c:pt idx="7">
                  <c:v>2373</c:v>
                </c:pt>
                <c:pt idx="8">
                  <c:v>1693</c:v>
                </c:pt>
                <c:pt idx="9">
                  <c:v>1347</c:v>
                </c:pt>
                <c:pt idx="10">
                  <c:v>1028</c:v>
                </c:pt>
                <c:pt idx="11">
                  <c:v>2518</c:v>
                </c:pt>
                <c:pt idx="12">
                  <c:v>5196</c:v>
                </c:pt>
                <c:pt idx="13">
                  <c:v>4851</c:v>
                </c:pt>
                <c:pt idx="14">
                  <c:v>3220</c:v>
                </c:pt>
                <c:pt idx="15">
                  <c:v>3763</c:v>
                </c:pt>
                <c:pt idx="16">
                  <c:v>3044</c:v>
                </c:pt>
                <c:pt idx="17">
                  <c:v>4033</c:v>
                </c:pt>
                <c:pt idx="18" formatCode="0">
                  <c:v>5206</c:v>
                </c:pt>
                <c:pt idx="19" formatCode="0">
                  <c:v>1926</c:v>
                </c:pt>
                <c:pt idx="20" formatCode="0">
                  <c:v>2705</c:v>
                </c:pt>
                <c:pt idx="21" formatCode="0">
                  <c:v>2325</c:v>
                </c:pt>
                <c:pt idx="22" formatCode="0">
                  <c:v>2106</c:v>
                </c:pt>
                <c:pt idx="23" formatCode="0">
                  <c:v>1914</c:v>
                </c:pt>
                <c:pt idx="24" formatCode="0">
                  <c:v>1133</c:v>
                </c:pt>
                <c:pt idx="25" formatCode="0">
                  <c:v>1337</c:v>
                </c:pt>
                <c:pt idx="26" formatCode="0">
                  <c:v>692</c:v>
                </c:pt>
                <c:pt idx="27" formatCode="0">
                  <c:v>1502</c:v>
                </c:pt>
                <c:pt idx="28" formatCode="0">
                  <c:v>1710</c:v>
                </c:pt>
                <c:pt idx="29" formatCode="0">
                  <c:v>3196</c:v>
                </c:pt>
                <c:pt idx="30" formatCode="0">
                  <c:v>2001</c:v>
                </c:pt>
                <c:pt idx="31" formatCode="0">
                  <c:v>4008</c:v>
                </c:pt>
                <c:pt idx="32" formatCode="0">
                  <c:v>2250</c:v>
                </c:pt>
                <c:pt idx="33" formatCode="0">
                  <c:v>2851</c:v>
                </c:pt>
                <c:pt idx="34" formatCode="0">
                  <c:v>2747</c:v>
                </c:pt>
                <c:pt idx="35" formatCode="0">
                  <c:v>3818</c:v>
                </c:pt>
                <c:pt idx="36" formatCode="0">
                  <c:v>1841</c:v>
                </c:pt>
                <c:pt idx="37" formatCode="0">
                  <c:v>1791</c:v>
                </c:pt>
                <c:pt idx="38" formatCode="0">
                  <c:v>2856</c:v>
                </c:pt>
                <c:pt idx="39" formatCode="0">
                  <c:v>5122</c:v>
                </c:pt>
                <c:pt idx="40" formatCode="0">
                  <c:v>3045</c:v>
                </c:pt>
                <c:pt idx="41" formatCode="0">
                  <c:v>3617</c:v>
                </c:pt>
                <c:pt idx="42" formatCode="0">
                  <c:v>4705</c:v>
                </c:pt>
              </c:numCache>
            </c:numRef>
          </c:val>
          <c:extLst>
            <c:ext xmlns:c16="http://schemas.microsoft.com/office/drawing/2014/chart" uri="{C3380CC4-5D6E-409C-BE32-E72D297353CC}">
              <c16:uniqueId val="{0000000A-3A46-454C-9F5E-20A8D65C6D85}"/>
            </c:ext>
          </c:extLst>
        </c:ser>
        <c:dLbls>
          <c:showLegendKey val="0"/>
          <c:showVal val="1"/>
          <c:showCatName val="0"/>
          <c:showSerName val="0"/>
          <c:showPercent val="0"/>
          <c:showBubbleSize val="0"/>
        </c:dLbls>
        <c:gapWidth val="100"/>
        <c:axId val="-1591663168"/>
        <c:axId val="-1591669696"/>
      </c:barChart>
      <c:catAx>
        <c:axId val="-1591663168"/>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solidFill>
                    <a:latin typeface="Bambino-Regular" panose="00000500000000000000" pitchFamily="2" charset="0"/>
                    <a:ea typeface="+mn-ea"/>
                    <a:cs typeface="+mn-cs"/>
                  </a:defRPr>
                </a:pPr>
                <a:r>
                  <a:rPr lang="es-EC" sz="700" dirty="0">
                    <a:solidFill>
                      <a:schemeClr val="tx1"/>
                    </a:solidFill>
                  </a:rPr>
                  <a:t>Semanas Epidemiológicas</a:t>
                </a:r>
              </a:p>
              <a:p>
                <a:pPr>
                  <a:defRPr>
                    <a:solidFill>
                      <a:schemeClr val="tx1"/>
                    </a:solidFill>
                  </a:defRPr>
                </a:pPr>
                <a:r>
                  <a:rPr lang="es-EC" sz="700" dirty="0">
                    <a:solidFill>
                      <a:schemeClr val="tx1"/>
                    </a:solidFill>
                  </a:rPr>
                  <a:t>(basada en la fecha de reporte)</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ambino-Regular" panose="00000500000000000000" pitchFamily="2" charset="0"/>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ambino-Regular" panose="00000500000000000000" pitchFamily="2" charset="0"/>
                <a:ea typeface="+mn-ea"/>
                <a:cs typeface="+mn-cs"/>
              </a:defRPr>
            </a:pPr>
            <a:endParaRPr lang="es-EC"/>
          </a:p>
        </c:txPr>
        <c:crossAx val="-1591669696"/>
        <c:crosses val="autoZero"/>
        <c:auto val="1"/>
        <c:lblAlgn val="ctr"/>
        <c:lblOffset val="100"/>
        <c:noMultiLvlLbl val="0"/>
      </c:catAx>
      <c:valAx>
        <c:axId val="-15916696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91663168"/>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Bambino-Regular" panose="00000500000000000000" pitchFamily="2"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90563376642673E-2"/>
          <c:y val="6.651889248728747E-2"/>
          <c:w val="0.81254379967125778"/>
          <c:h val="0.58309335844331411"/>
        </c:manualLayout>
      </c:layout>
      <c:barChart>
        <c:barDir val="col"/>
        <c:grouping val="clustered"/>
        <c:varyColors val="0"/>
        <c:ser>
          <c:idx val="0"/>
          <c:order val="0"/>
          <c:tx>
            <c:strRef>
              <c:f>tasa_semanal!$C$1</c:f>
              <c:strCache>
                <c:ptCount val="1"/>
                <c:pt idx="0">
                  <c:v>SE 13</c:v>
                </c:pt>
              </c:strCache>
            </c:strRef>
          </c:tx>
          <c:spPr>
            <a:solidFill>
              <a:schemeClr val="accent1"/>
            </a:solidFill>
            <a:ln>
              <a:noFill/>
            </a:ln>
            <a:effectLst/>
          </c:spPr>
          <c:invertIfNegative val="0"/>
          <c:cat>
            <c:strRef>
              <c:f>tasa_semanal!$B$2:$B$21</c:f>
              <c:strCache>
                <c:ptCount val="20"/>
                <c:pt idx="0">
                  <c:v>Iñaquito</c:v>
                </c:pt>
                <c:pt idx="1">
                  <c:v>Cotocollao</c:v>
                </c:pt>
                <c:pt idx="2">
                  <c:v>Chillogallo</c:v>
                </c:pt>
                <c:pt idx="3">
                  <c:v>Chavezpamba</c:v>
                </c:pt>
                <c:pt idx="4">
                  <c:v>La Magdalena</c:v>
                </c:pt>
                <c:pt idx="5">
                  <c:v>Chimbacalle</c:v>
                </c:pt>
                <c:pt idx="6">
                  <c:v>Tababela</c:v>
                </c:pt>
                <c:pt idx="7">
                  <c:v>Nanegal</c:v>
                </c:pt>
                <c:pt idx="8">
                  <c:v>Atahualpa</c:v>
                </c:pt>
                <c:pt idx="9">
                  <c:v>La Concepción</c:v>
                </c:pt>
                <c:pt idx="10">
                  <c:v>Nono</c:v>
                </c:pt>
                <c:pt idx="11">
                  <c:v>Guamani</c:v>
                </c:pt>
                <c:pt idx="12">
                  <c:v>Belisario Quevedo</c:v>
                </c:pt>
                <c:pt idx="13">
                  <c:v>Centro Historico</c:v>
                </c:pt>
                <c:pt idx="14">
                  <c:v>Guangopolo</c:v>
                </c:pt>
                <c:pt idx="15">
                  <c:v>Pomasqui</c:v>
                </c:pt>
                <c:pt idx="16">
                  <c:v>Nanegalito</c:v>
                </c:pt>
                <c:pt idx="17">
                  <c:v>Mariscal Sucre</c:v>
                </c:pt>
                <c:pt idx="18">
                  <c:v>Llano Chico</c:v>
                </c:pt>
                <c:pt idx="19">
                  <c:v>Conocoto</c:v>
                </c:pt>
              </c:strCache>
            </c:strRef>
          </c:cat>
          <c:val>
            <c:numRef>
              <c:f>tasa_semanal!$C$2:$C$21</c:f>
              <c:numCache>
                <c:formatCode>General</c:formatCode>
                <c:ptCount val="20"/>
                <c:pt idx="0">
                  <c:v>1161.04</c:v>
                </c:pt>
                <c:pt idx="1">
                  <c:v>977.32</c:v>
                </c:pt>
                <c:pt idx="2">
                  <c:v>892.91</c:v>
                </c:pt>
                <c:pt idx="3">
                  <c:v>443.46</c:v>
                </c:pt>
                <c:pt idx="4">
                  <c:v>848.8</c:v>
                </c:pt>
                <c:pt idx="5">
                  <c:v>728.14</c:v>
                </c:pt>
                <c:pt idx="6">
                  <c:v>120.41</c:v>
                </c:pt>
                <c:pt idx="7">
                  <c:v>92.05</c:v>
                </c:pt>
                <c:pt idx="8">
                  <c:v>80.87</c:v>
                </c:pt>
                <c:pt idx="9">
                  <c:v>155.12</c:v>
                </c:pt>
                <c:pt idx="10">
                  <c:v>0</c:v>
                </c:pt>
                <c:pt idx="11">
                  <c:v>421.9</c:v>
                </c:pt>
                <c:pt idx="12">
                  <c:v>322.10000000000002</c:v>
                </c:pt>
                <c:pt idx="13">
                  <c:v>250.68</c:v>
                </c:pt>
                <c:pt idx="14">
                  <c:v>28.62</c:v>
                </c:pt>
                <c:pt idx="15">
                  <c:v>144.85</c:v>
                </c:pt>
                <c:pt idx="16">
                  <c:v>0</c:v>
                </c:pt>
                <c:pt idx="17">
                  <c:v>152.78</c:v>
                </c:pt>
                <c:pt idx="18">
                  <c:v>185.56</c:v>
                </c:pt>
                <c:pt idx="19">
                  <c:v>166.64</c:v>
                </c:pt>
              </c:numCache>
            </c:numRef>
          </c:val>
          <c:extLst>
            <c:ext xmlns:c16="http://schemas.microsoft.com/office/drawing/2014/chart" uri="{C3380CC4-5D6E-409C-BE32-E72D297353CC}">
              <c16:uniqueId val="{00000000-9226-490D-80CA-63ED5AABED70}"/>
            </c:ext>
          </c:extLst>
        </c:ser>
        <c:ser>
          <c:idx val="1"/>
          <c:order val="1"/>
          <c:tx>
            <c:strRef>
              <c:f>tasa_semanal!$D$1</c:f>
              <c:strCache>
                <c:ptCount val="1"/>
                <c:pt idx="0">
                  <c:v>SE 14</c:v>
                </c:pt>
              </c:strCache>
            </c:strRef>
          </c:tx>
          <c:spPr>
            <a:solidFill>
              <a:schemeClr val="accent3"/>
            </a:solidFill>
            <a:ln>
              <a:noFill/>
            </a:ln>
            <a:effectLst/>
          </c:spPr>
          <c:invertIfNegative val="0"/>
          <c:cat>
            <c:strRef>
              <c:f>tasa_semanal!$B$2:$B$21</c:f>
              <c:strCache>
                <c:ptCount val="20"/>
                <c:pt idx="0">
                  <c:v>Iñaquito</c:v>
                </c:pt>
                <c:pt idx="1">
                  <c:v>Cotocollao</c:v>
                </c:pt>
                <c:pt idx="2">
                  <c:v>Chillogallo</c:v>
                </c:pt>
                <c:pt idx="3">
                  <c:v>Chavezpamba</c:v>
                </c:pt>
                <c:pt idx="4">
                  <c:v>La Magdalena</c:v>
                </c:pt>
                <c:pt idx="5">
                  <c:v>Chimbacalle</c:v>
                </c:pt>
                <c:pt idx="6">
                  <c:v>Tababela</c:v>
                </c:pt>
                <c:pt idx="7">
                  <c:v>Nanegal</c:v>
                </c:pt>
                <c:pt idx="8">
                  <c:v>Atahualpa</c:v>
                </c:pt>
                <c:pt idx="9">
                  <c:v>La Concepción</c:v>
                </c:pt>
                <c:pt idx="10">
                  <c:v>Nono</c:v>
                </c:pt>
                <c:pt idx="11">
                  <c:v>Guamani</c:v>
                </c:pt>
                <c:pt idx="12">
                  <c:v>Belisario Quevedo</c:v>
                </c:pt>
                <c:pt idx="13">
                  <c:v>Centro Historico</c:v>
                </c:pt>
                <c:pt idx="14">
                  <c:v>Guangopolo</c:v>
                </c:pt>
                <c:pt idx="15">
                  <c:v>Pomasqui</c:v>
                </c:pt>
                <c:pt idx="16">
                  <c:v>Nanegalito</c:v>
                </c:pt>
                <c:pt idx="17">
                  <c:v>Mariscal Sucre</c:v>
                </c:pt>
                <c:pt idx="18">
                  <c:v>Llano Chico</c:v>
                </c:pt>
                <c:pt idx="19">
                  <c:v>Conocoto</c:v>
                </c:pt>
              </c:strCache>
            </c:strRef>
          </c:cat>
          <c:val>
            <c:numRef>
              <c:f>tasa_semanal!$D$2:$D$21</c:f>
              <c:numCache>
                <c:formatCode>General</c:formatCode>
                <c:ptCount val="20"/>
                <c:pt idx="0">
                  <c:v>1181.68</c:v>
                </c:pt>
                <c:pt idx="1">
                  <c:v>721.88</c:v>
                </c:pt>
                <c:pt idx="2">
                  <c:v>454.1</c:v>
                </c:pt>
                <c:pt idx="3">
                  <c:v>222.22</c:v>
                </c:pt>
                <c:pt idx="4">
                  <c:v>467.65</c:v>
                </c:pt>
                <c:pt idx="5">
                  <c:v>285.74</c:v>
                </c:pt>
                <c:pt idx="6">
                  <c:v>150.74</c:v>
                </c:pt>
                <c:pt idx="7">
                  <c:v>215.25</c:v>
                </c:pt>
                <c:pt idx="8">
                  <c:v>162.01</c:v>
                </c:pt>
                <c:pt idx="9">
                  <c:v>96.73</c:v>
                </c:pt>
                <c:pt idx="10">
                  <c:v>0</c:v>
                </c:pt>
                <c:pt idx="11">
                  <c:v>203.18</c:v>
                </c:pt>
                <c:pt idx="12">
                  <c:v>154.05000000000001</c:v>
                </c:pt>
                <c:pt idx="13">
                  <c:v>147.44</c:v>
                </c:pt>
                <c:pt idx="14">
                  <c:v>114.61</c:v>
                </c:pt>
                <c:pt idx="15">
                  <c:v>110.21</c:v>
                </c:pt>
                <c:pt idx="16">
                  <c:v>0</c:v>
                </c:pt>
                <c:pt idx="17">
                  <c:v>46.52</c:v>
                </c:pt>
                <c:pt idx="18">
                  <c:v>150.44</c:v>
                </c:pt>
                <c:pt idx="19">
                  <c:v>124.38</c:v>
                </c:pt>
              </c:numCache>
            </c:numRef>
          </c:val>
          <c:extLst>
            <c:ext xmlns:c16="http://schemas.microsoft.com/office/drawing/2014/chart" uri="{C3380CC4-5D6E-409C-BE32-E72D297353CC}">
              <c16:uniqueId val="{00000001-9226-490D-80CA-63ED5AABED70}"/>
            </c:ext>
          </c:extLst>
        </c:ser>
        <c:ser>
          <c:idx val="2"/>
          <c:order val="2"/>
          <c:tx>
            <c:strRef>
              <c:f>tasa_semanal!$E$1</c:f>
              <c:strCache>
                <c:ptCount val="1"/>
                <c:pt idx="0">
                  <c:v>SE 15</c:v>
                </c:pt>
              </c:strCache>
            </c:strRef>
          </c:tx>
          <c:spPr>
            <a:solidFill>
              <a:schemeClr val="accent5"/>
            </a:solidFill>
            <a:ln>
              <a:noFill/>
            </a:ln>
            <a:effectLst/>
          </c:spPr>
          <c:invertIfNegative val="0"/>
          <c:cat>
            <c:strRef>
              <c:f>tasa_semanal!$B$2:$B$21</c:f>
              <c:strCache>
                <c:ptCount val="20"/>
                <c:pt idx="0">
                  <c:v>Iñaquito</c:v>
                </c:pt>
                <c:pt idx="1">
                  <c:v>Cotocollao</c:v>
                </c:pt>
                <c:pt idx="2">
                  <c:v>Chillogallo</c:v>
                </c:pt>
                <c:pt idx="3">
                  <c:v>Chavezpamba</c:v>
                </c:pt>
                <c:pt idx="4">
                  <c:v>La Magdalena</c:v>
                </c:pt>
                <c:pt idx="5">
                  <c:v>Chimbacalle</c:v>
                </c:pt>
                <c:pt idx="6">
                  <c:v>Tababela</c:v>
                </c:pt>
                <c:pt idx="7">
                  <c:v>Nanegal</c:v>
                </c:pt>
                <c:pt idx="8">
                  <c:v>Atahualpa</c:v>
                </c:pt>
                <c:pt idx="9">
                  <c:v>La Concepción</c:v>
                </c:pt>
                <c:pt idx="10">
                  <c:v>Nono</c:v>
                </c:pt>
                <c:pt idx="11">
                  <c:v>Guamani</c:v>
                </c:pt>
                <c:pt idx="12">
                  <c:v>Belisario Quevedo</c:v>
                </c:pt>
                <c:pt idx="13">
                  <c:v>Centro Historico</c:v>
                </c:pt>
                <c:pt idx="14">
                  <c:v>Guangopolo</c:v>
                </c:pt>
                <c:pt idx="15">
                  <c:v>Pomasqui</c:v>
                </c:pt>
                <c:pt idx="16">
                  <c:v>Nanegalito</c:v>
                </c:pt>
                <c:pt idx="17">
                  <c:v>Mariscal Sucre</c:v>
                </c:pt>
                <c:pt idx="18">
                  <c:v>Llano Chico</c:v>
                </c:pt>
                <c:pt idx="19">
                  <c:v>Conocoto</c:v>
                </c:pt>
              </c:strCache>
            </c:strRef>
          </c:cat>
          <c:val>
            <c:numRef>
              <c:f>tasa_semanal!$E$2:$E$21</c:f>
              <c:numCache>
                <c:formatCode>General</c:formatCode>
                <c:ptCount val="20"/>
                <c:pt idx="0">
                  <c:v>1642.11</c:v>
                </c:pt>
                <c:pt idx="1">
                  <c:v>781.05</c:v>
                </c:pt>
                <c:pt idx="2">
                  <c:v>336.49</c:v>
                </c:pt>
                <c:pt idx="3">
                  <c:v>334.45</c:v>
                </c:pt>
                <c:pt idx="4">
                  <c:v>331.2</c:v>
                </c:pt>
                <c:pt idx="5">
                  <c:v>311.64999999999998</c:v>
                </c:pt>
                <c:pt idx="6">
                  <c:v>272.07</c:v>
                </c:pt>
                <c:pt idx="7">
                  <c:v>246.61</c:v>
                </c:pt>
                <c:pt idx="8">
                  <c:v>202.92</c:v>
                </c:pt>
                <c:pt idx="9">
                  <c:v>191.27</c:v>
                </c:pt>
                <c:pt idx="10">
                  <c:v>187.35</c:v>
                </c:pt>
                <c:pt idx="11">
                  <c:v>165.59</c:v>
                </c:pt>
                <c:pt idx="12">
                  <c:v>165.2</c:v>
                </c:pt>
                <c:pt idx="13">
                  <c:v>143.66</c:v>
                </c:pt>
                <c:pt idx="14">
                  <c:v>143.47</c:v>
                </c:pt>
                <c:pt idx="15">
                  <c:v>142.31</c:v>
                </c:pt>
                <c:pt idx="16">
                  <c:v>139.43</c:v>
                </c:pt>
                <c:pt idx="17">
                  <c:v>133.09</c:v>
                </c:pt>
                <c:pt idx="18">
                  <c:v>124.05</c:v>
                </c:pt>
                <c:pt idx="19">
                  <c:v>108.31</c:v>
                </c:pt>
              </c:numCache>
            </c:numRef>
          </c:val>
          <c:extLst>
            <c:ext xmlns:c16="http://schemas.microsoft.com/office/drawing/2014/chart" uri="{C3380CC4-5D6E-409C-BE32-E72D297353CC}">
              <c16:uniqueId val="{00000002-9226-490D-80CA-63ED5AABED70}"/>
            </c:ext>
          </c:extLst>
        </c:ser>
        <c:dLbls>
          <c:showLegendKey val="0"/>
          <c:showVal val="0"/>
          <c:showCatName val="0"/>
          <c:showSerName val="0"/>
          <c:showPercent val="0"/>
          <c:showBubbleSize val="0"/>
        </c:dLbls>
        <c:gapWidth val="219"/>
        <c:overlap val="-27"/>
        <c:axId val="1999252303"/>
        <c:axId val="1999253967"/>
      </c:barChart>
      <c:catAx>
        <c:axId val="19992523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Parroquias de Quito, Ecuador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1999253967"/>
        <c:crosses val="autoZero"/>
        <c:auto val="1"/>
        <c:lblAlgn val="ctr"/>
        <c:lblOffset val="100"/>
        <c:noMultiLvlLbl val="0"/>
      </c:catAx>
      <c:valAx>
        <c:axId val="1999253967"/>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Tasa x </a:t>
                </a:r>
                <a:r>
                  <a:rPr lang="es-EC" dirty="0" smtClean="0"/>
                  <a:t>100000 </a:t>
                </a:r>
                <a:r>
                  <a:rPr lang="es-EC" dirty="0"/>
                  <a:t>hab.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1999252303"/>
        <c:crosses val="autoZero"/>
        <c:crossBetween val="between"/>
      </c:valAx>
      <c:spPr>
        <a:noFill/>
        <a:ln>
          <a:solidFill>
            <a:schemeClr val="bg1">
              <a:lumMod val="95000"/>
            </a:schemeClr>
          </a:solidFill>
        </a:ln>
        <a:effectLst/>
      </c:spPr>
    </c:plotArea>
    <c:legend>
      <c:legendPos val="b"/>
      <c:layout>
        <c:manualLayout>
          <c:xMode val="edge"/>
          <c:yMode val="edge"/>
          <c:x val="0.89887902052995206"/>
          <c:y val="0.16877624265605684"/>
          <c:w val="6.890282597128955E-2"/>
          <c:h val="0.128822856381675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2116827222257805"/>
          <c:y val="5.3591411767224165E-2"/>
          <c:w val="0.7393518419678583"/>
          <c:h val="0.532731269454087"/>
        </c:manualLayout>
      </c:layout>
      <c:barChart>
        <c:barDir val="col"/>
        <c:grouping val="clustered"/>
        <c:varyColors val="0"/>
        <c:ser>
          <c:idx val="0"/>
          <c:order val="0"/>
          <c:tx>
            <c:strRef>
              <c:f>cvd19_tsa!$G$1</c:f>
              <c:strCache>
                <c:ptCount val="1"/>
                <c:pt idx="0">
                  <c:v>22-Mar</c:v>
                </c:pt>
              </c:strCache>
            </c:strRef>
          </c:tx>
          <c:spPr>
            <a:solidFill>
              <a:schemeClr val="accent6">
                <a:tint val="58000"/>
              </a:schemeClr>
            </a:solidFill>
            <a:ln>
              <a:noFill/>
            </a:ln>
            <a:effectLst/>
          </c:spPr>
          <c:invertIfNegative val="0"/>
          <c:cat>
            <c:strRef>
              <c:f>cvd19_tsa!$B$2:$B$21</c:f>
              <c:strCache>
                <c:ptCount val="20"/>
                <c:pt idx="0">
                  <c:v>Cotocollao</c:v>
                </c:pt>
                <c:pt idx="1">
                  <c:v>Iñaquito</c:v>
                </c:pt>
                <c:pt idx="2">
                  <c:v>Chillogallo</c:v>
                </c:pt>
                <c:pt idx="3">
                  <c:v>La Magdalena</c:v>
                </c:pt>
                <c:pt idx="4">
                  <c:v>Chimbacalle</c:v>
                </c:pt>
                <c:pt idx="5">
                  <c:v>Chavezpamba</c:v>
                </c:pt>
                <c:pt idx="6">
                  <c:v>Guamani</c:v>
                </c:pt>
                <c:pt idx="7">
                  <c:v>Belisario Quevedo</c:v>
                </c:pt>
                <c:pt idx="8">
                  <c:v>Centro Historico</c:v>
                </c:pt>
                <c:pt idx="9">
                  <c:v>Zambiza</c:v>
                </c:pt>
                <c:pt idx="10">
                  <c:v>Tababela</c:v>
                </c:pt>
                <c:pt idx="11">
                  <c:v>Llano Chico</c:v>
                </c:pt>
                <c:pt idx="12">
                  <c:v>Cumbaya</c:v>
                </c:pt>
                <c:pt idx="13">
                  <c:v>Lloa</c:v>
                </c:pt>
                <c:pt idx="14">
                  <c:v>Atahualpa</c:v>
                </c:pt>
                <c:pt idx="15">
                  <c:v>Conocoto</c:v>
                </c:pt>
                <c:pt idx="16">
                  <c:v>Mariscal Sucre</c:v>
                </c:pt>
                <c:pt idx="17">
                  <c:v>Perucho</c:v>
                </c:pt>
                <c:pt idx="18">
                  <c:v>Itchimbia</c:v>
                </c:pt>
                <c:pt idx="19">
                  <c:v>Pomasqui</c:v>
                </c:pt>
              </c:strCache>
            </c:strRef>
          </c:cat>
          <c:val>
            <c:numRef>
              <c:f>cvd19_tsa!$G$2:$G$21</c:f>
              <c:numCache>
                <c:formatCode>General</c:formatCode>
                <c:ptCount val="20"/>
                <c:pt idx="0">
                  <c:v>16062.3097952236</c:v>
                </c:pt>
                <c:pt idx="1">
                  <c:v>14741.3345637003</c:v>
                </c:pt>
                <c:pt idx="2">
                  <c:v>12151.599443671801</c:v>
                </c:pt>
                <c:pt idx="3">
                  <c:v>11166.791724729301</c:v>
                </c:pt>
                <c:pt idx="4">
                  <c:v>8319.2689252047894</c:v>
                </c:pt>
                <c:pt idx="5">
                  <c:v>7456.5883554647598</c:v>
                </c:pt>
                <c:pt idx="6">
                  <c:v>6241.3282223737706</c:v>
                </c:pt>
                <c:pt idx="7">
                  <c:v>5906.3136456211805</c:v>
                </c:pt>
                <c:pt idx="8">
                  <c:v>5346.0064617927701</c:v>
                </c:pt>
                <c:pt idx="9">
                  <c:v>5110.5252484283101</c:v>
                </c:pt>
                <c:pt idx="10">
                  <c:v>4889.9056334000597</c:v>
                </c:pt>
                <c:pt idx="11">
                  <c:v>4586.3839097870905</c:v>
                </c:pt>
                <c:pt idx="12">
                  <c:v>4257.9900077828806</c:v>
                </c:pt>
                <c:pt idx="13">
                  <c:v>4235.9249329758695</c:v>
                </c:pt>
                <c:pt idx="14">
                  <c:v>4106.9352963967503</c:v>
                </c:pt>
                <c:pt idx="15">
                  <c:v>3886.9292193193305</c:v>
                </c:pt>
                <c:pt idx="16">
                  <c:v>3913.0711873048199</c:v>
                </c:pt>
                <c:pt idx="17">
                  <c:v>4175.3653444676402</c:v>
                </c:pt>
                <c:pt idx="18">
                  <c:v>3579.3174953793396</c:v>
                </c:pt>
                <c:pt idx="19">
                  <c:v>3400.7712513273295</c:v>
                </c:pt>
              </c:numCache>
            </c:numRef>
          </c:val>
          <c:extLst>
            <c:ext xmlns:c16="http://schemas.microsoft.com/office/drawing/2014/chart" uri="{C3380CC4-5D6E-409C-BE32-E72D297353CC}">
              <c16:uniqueId val="{00000000-193F-4ACB-9B4E-3BD21D7E3EEF}"/>
            </c:ext>
          </c:extLst>
        </c:ser>
        <c:ser>
          <c:idx val="1"/>
          <c:order val="1"/>
          <c:tx>
            <c:strRef>
              <c:f>cvd19_tsa!$H$1</c:f>
              <c:strCache>
                <c:ptCount val="1"/>
                <c:pt idx="0">
                  <c:v>29-Mar</c:v>
                </c:pt>
              </c:strCache>
            </c:strRef>
          </c:tx>
          <c:spPr>
            <a:solidFill>
              <a:schemeClr val="accent6">
                <a:tint val="86000"/>
              </a:schemeClr>
            </a:solidFill>
            <a:ln>
              <a:noFill/>
            </a:ln>
            <a:effectLst/>
          </c:spPr>
          <c:invertIfNegative val="0"/>
          <c:cat>
            <c:strRef>
              <c:f>cvd19_tsa!$B$2:$B$21</c:f>
              <c:strCache>
                <c:ptCount val="20"/>
                <c:pt idx="0">
                  <c:v>Cotocollao</c:v>
                </c:pt>
                <c:pt idx="1">
                  <c:v>Iñaquito</c:v>
                </c:pt>
                <c:pt idx="2">
                  <c:v>Chillogallo</c:v>
                </c:pt>
                <c:pt idx="3">
                  <c:v>La Magdalena</c:v>
                </c:pt>
                <c:pt idx="4">
                  <c:v>Chimbacalle</c:v>
                </c:pt>
                <c:pt idx="5">
                  <c:v>Chavezpamba</c:v>
                </c:pt>
                <c:pt idx="6">
                  <c:v>Guamani</c:v>
                </c:pt>
                <c:pt idx="7">
                  <c:v>Belisario Quevedo</c:v>
                </c:pt>
                <c:pt idx="8">
                  <c:v>Centro Historico</c:v>
                </c:pt>
                <c:pt idx="9">
                  <c:v>Zambiza</c:v>
                </c:pt>
                <c:pt idx="10">
                  <c:v>Tababela</c:v>
                </c:pt>
                <c:pt idx="11">
                  <c:v>Llano Chico</c:v>
                </c:pt>
                <c:pt idx="12">
                  <c:v>Cumbaya</c:v>
                </c:pt>
                <c:pt idx="13">
                  <c:v>Lloa</c:v>
                </c:pt>
                <c:pt idx="14">
                  <c:v>Atahualpa</c:v>
                </c:pt>
                <c:pt idx="15">
                  <c:v>Conocoto</c:v>
                </c:pt>
                <c:pt idx="16">
                  <c:v>Mariscal Sucre</c:v>
                </c:pt>
                <c:pt idx="17">
                  <c:v>Perucho</c:v>
                </c:pt>
                <c:pt idx="18">
                  <c:v>Itchimbia</c:v>
                </c:pt>
                <c:pt idx="19">
                  <c:v>Pomasqui</c:v>
                </c:pt>
              </c:strCache>
            </c:strRef>
          </c:cat>
          <c:val>
            <c:numRef>
              <c:f>cvd19_tsa!$H$2:$H$21</c:f>
              <c:numCache>
                <c:formatCode>General</c:formatCode>
                <c:ptCount val="20"/>
                <c:pt idx="0">
                  <c:v>16874.709857120801</c:v>
                </c:pt>
                <c:pt idx="1">
                  <c:v>15719.860814733598</c:v>
                </c:pt>
                <c:pt idx="2">
                  <c:v>12929.068150208599</c:v>
                </c:pt>
                <c:pt idx="3">
                  <c:v>11914.4602851324</c:v>
                </c:pt>
                <c:pt idx="4">
                  <c:v>8982.0112789692503</c:v>
                </c:pt>
                <c:pt idx="5">
                  <c:v>7865.1685393258404</c:v>
                </c:pt>
                <c:pt idx="6">
                  <c:v>6635.2326975989499</c:v>
                </c:pt>
                <c:pt idx="7">
                  <c:v>6208.4181941615807</c:v>
                </c:pt>
                <c:pt idx="8">
                  <c:v>5582.68840634157</c:v>
                </c:pt>
                <c:pt idx="9">
                  <c:v>5232.2044210099402</c:v>
                </c:pt>
                <c:pt idx="10">
                  <c:v>5004.2893909064896</c:v>
                </c:pt>
                <c:pt idx="11">
                  <c:v>4763.1069595220097</c:v>
                </c:pt>
                <c:pt idx="12">
                  <c:v>4426.2006979488297</c:v>
                </c:pt>
                <c:pt idx="13">
                  <c:v>4450.4021447721198</c:v>
                </c:pt>
                <c:pt idx="14">
                  <c:v>4184.4246416117794</c:v>
                </c:pt>
                <c:pt idx="15">
                  <c:v>4046.8253352973102</c:v>
                </c:pt>
                <c:pt idx="16">
                  <c:v>4059.6520298260202</c:v>
                </c:pt>
                <c:pt idx="17">
                  <c:v>4175.3653444676402</c:v>
                </c:pt>
                <c:pt idx="18">
                  <c:v>3741.6039309381099</c:v>
                </c:pt>
                <c:pt idx="19">
                  <c:v>3540.4906946850701</c:v>
                </c:pt>
              </c:numCache>
            </c:numRef>
          </c:val>
          <c:extLst>
            <c:ext xmlns:c16="http://schemas.microsoft.com/office/drawing/2014/chart" uri="{C3380CC4-5D6E-409C-BE32-E72D297353CC}">
              <c16:uniqueId val="{00000001-193F-4ACB-9B4E-3BD21D7E3EEF}"/>
            </c:ext>
          </c:extLst>
        </c:ser>
        <c:ser>
          <c:idx val="2"/>
          <c:order val="2"/>
          <c:tx>
            <c:strRef>
              <c:f>cvd19_tsa!$I$1</c:f>
              <c:strCache>
                <c:ptCount val="1"/>
                <c:pt idx="0">
                  <c:v>5-Apr</c:v>
                </c:pt>
              </c:strCache>
            </c:strRef>
          </c:tx>
          <c:spPr>
            <a:solidFill>
              <a:schemeClr val="accent6">
                <a:shade val="86000"/>
              </a:schemeClr>
            </a:solidFill>
            <a:ln>
              <a:noFill/>
            </a:ln>
            <a:effectLst/>
          </c:spPr>
          <c:invertIfNegative val="0"/>
          <c:cat>
            <c:strRef>
              <c:f>cvd19_tsa!$B$2:$B$21</c:f>
              <c:strCache>
                <c:ptCount val="20"/>
                <c:pt idx="0">
                  <c:v>Cotocollao</c:v>
                </c:pt>
                <c:pt idx="1">
                  <c:v>Iñaquito</c:v>
                </c:pt>
                <c:pt idx="2">
                  <c:v>Chillogallo</c:v>
                </c:pt>
                <c:pt idx="3">
                  <c:v>La Magdalena</c:v>
                </c:pt>
                <c:pt idx="4">
                  <c:v>Chimbacalle</c:v>
                </c:pt>
                <c:pt idx="5">
                  <c:v>Chavezpamba</c:v>
                </c:pt>
                <c:pt idx="6">
                  <c:v>Guamani</c:v>
                </c:pt>
                <c:pt idx="7">
                  <c:v>Belisario Quevedo</c:v>
                </c:pt>
                <c:pt idx="8">
                  <c:v>Centro Historico</c:v>
                </c:pt>
                <c:pt idx="9">
                  <c:v>Zambiza</c:v>
                </c:pt>
                <c:pt idx="10">
                  <c:v>Tababela</c:v>
                </c:pt>
                <c:pt idx="11">
                  <c:v>Llano Chico</c:v>
                </c:pt>
                <c:pt idx="12">
                  <c:v>Cumbaya</c:v>
                </c:pt>
                <c:pt idx="13">
                  <c:v>Lloa</c:v>
                </c:pt>
                <c:pt idx="14">
                  <c:v>Atahualpa</c:v>
                </c:pt>
                <c:pt idx="15">
                  <c:v>Conocoto</c:v>
                </c:pt>
                <c:pt idx="16">
                  <c:v>Mariscal Sucre</c:v>
                </c:pt>
                <c:pt idx="17">
                  <c:v>Perucho</c:v>
                </c:pt>
                <c:pt idx="18">
                  <c:v>Itchimbia</c:v>
                </c:pt>
                <c:pt idx="19">
                  <c:v>Pomasqui</c:v>
                </c:pt>
              </c:strCache>
            </c:strRef>
          </c:cat>
          <c:val>
            <c:numRef>
              <c:f>cvd19_tsa!$I$2:$I$21</c:f>
              <c:numCache>
                <c:formatCode>General</c:formatCode>
                <c:ptCount val="20"/>
                <c:pt idx="0">
                  <c:v>17470.469902511999</c:v>
                </c:pt>
                <c:pt idx="1">
                  <c:v>16704.154411057898</c:v>
                </c:pt>
                <c:pt idx="2">
                  <c:v>13322.670375521599</c:v>
                </c:pt>
                <c:pt idx="3">
                  <c:v>12324.472076321101</c:v>
                </c:pt>
                <c:pt idx="4">
                  <c:v>9241.3452434857809</c:v>
                </c:pt>
                <c:pt idx="5">
                  <c:v>8069.4586312563797</c:v>
                </c:pt>
                <c:pt idx="6">
                  <c:v>6824.5420125579103</c:v>
                </c:pt>
                <c:pt idx="7">
                  <c:v>6352.6816021724399</c:v>
                </c:pt>
                <c:pt idx="8">
                  <c:v>5721.6920880607095</c:v>
                </c:pt>
                <c:pt idx="9">
                  <c:v>5556.6822145609403</c:v>
                </c:pt>
                <c:pt idx="10">
                  <c:v>5147.2690877895302</c:v>
                </c:pt>
                <c:pt idx="11">
                  <c:v>4906.1684759740801</c:v>
                </c:pt>
                <c:pt idx="12">
                  <c:v>4526.6249905852201</c:v>
                </c:pt>
                <c:pt idx="13">
                  <c:v>4557.6407506702399</c:v>
                </c:pt>
                <c:pt idx="14">
                  <c:v>4339.4033320418403</c:v>
                </c:pt>
                <c:pt idx="15">
                  <c:v>4166.0206217536197</c:v>
                </c:pt>
                <c:pt idx="16">
                  <c:v>4104.2635905933303</c:v>
                </c:pt>
                <c:pt idx="17">
                  <c:v>4175.3653444676402</c:v>
                </c:pt>
                <c:pt idx="18">
                  <c:v>3825.0011269891402</c:v>
                </c:pt>
                <c:pt idx="19">
                  <c:v>3646.67747163695</c:v>
                </c:pt>
              </c:numCache>
            </c:numRef>
          </c:val>
          <c:extLst>
            <c:ext xmlns:c16="http://schemas.microsoft.com/office/drawing/2014/chart" uri="{C3380CC4-5D6E-409C-BE32-E72D297353CC}">
              <c16:uniqueId val="{00000002-193F-4ACB-9B4E-3BD21D7E3EEF}"/>
            </c:ext>
          </c:extLst>
        </c:ser>
        <c:ser>
          <c:idx val="3"/>
          <c:order val="3"/>
          <c:tx>
            <c:strRef>
              <c:f>cvd19_tsa!$J$1</c:f>
              <c:strCache>
                <c:ptCount val="1"/>
                <c:pt idx="0">
                  <c:v>9-Apr</c:v>
                </c:pt>
              </c:strCache>
            </c:strRef>
          </c:tx>
          <c:spPr>
            <a:solidFill>
              <a:schemeClr val="accent6">
                <a:shade val="58000"/>
              </a:schemeClr>
            </a:solidFill>
            <a:ln>
              <a:noFill/>
            </a:ln>
            <a:effectLst/>
          </c:spPr>
          <c:invertIfNegative val="0"/>
          <c:cat>
            <c:strRef>
              <c:f>cvd19_tsa!$B$2:$B$21</c:f>
              <c:strCache>
                <c:ptCount val="20"/>
                <c:pt idx="0">
                  <c:v>Cotocollao</c:v>
                </c:pt>
                <c:pt idx="1">
                  <c:v>Iñaquito</c:v>
                </c:pt>
                <c:pt idx="2">
                  <c:v>Chillogallo</c:v>
                </c:pt>
                <c:pt idx="3">
                  <c:v>La Magdalena</c:v>
                </c:pt>
                <c:pt idx="4">
                  <c:v>Chimbacalle</c:v>
                </c:pt>
                <c:pt idx="5">
                  <c:v>Chavezpamba</c:v>
                </c:pt>
                <c:pt idx="6">
                  <c:v>Guamani</c:v>
                </c:pt>
                <c:pt idx="7">
                  <c:v>Belisario Quevedo</c:v>
                </c:pt>
                <c:pt idx="8">
                  <c:v>Centro Historico</c:v>
                </c:pt>
                <c:pt idx="9">
                  <c:v>Zambiza</c:v>
                </c:pt>
                <c:pt idx="10">
                  <c:v>Tababela</c:v>
                </c:pt>
                <c:pt idx="11">
                  <c:v>Llano Chico</c:v>
                </c:pt>
                <c:pt idx="12">
                  <c:v>Cumbaya</c:v>
                </c:pt>
                <c:pt idx="13">
                  <c:v>Lloa</c:v>
                </c:pt>
                <c:pt idx="14">
                  <c:v>Atahualpa</c:v>
                </c:pt>
                <c:pt idx="15">
                  <c:v>Conocoto</c:v>
                </c:pt>
                <c:pt idx="16">
                  <c:v>Mariscal Sucre</c:v>
                </c:pt>
                <c:pt idx="17">
                  <c:v>Perucho</c:v>
                </c:pt>
                <c:pt idx="18">
                  <c:v>Itchimbia</c:v>
                </c:pt>
                <c:pt idx="19">
                  <c:v>Pomasqui</c:v>
                </c:pt>
              </c:strCache>
            </c:strRef>
          </c:cat>
          <c:val>
            <c:numRef>
              <c:f>cvd19_tsa!$J$2:$J$21</c:f>
              <c:numCache>
                <c:formatCode>General</c:formatCode>
                <c:ptCount val="20"/>
                <c:pt idx="0">
                  <c:v>18110.0737607675</c:v>
                </c:pt>
                <c:pt idx="1">
                  <c:v>18049.868312282502</c:v>
                </c:pt>
                <c:pt idx="2">
                  <c:v>13613.3518776078</c:v>
                </c:pt>
                <c:pt idx="3">
                  <c:v>12613.8921642191</c:v>
                </c:pt>
                <c:pt idx="4">
                  <c:v>9523.3194747458092</c:v>
                </c:pt>
                <c:pt idx="5">
                  <c:v>8375.8937691521987</c:v>
                </c:pt>
                <c:pt idx="6">
                  <c:v>6978.5762998847704</c:v>
                </c:pt>
                <c:pt idx="7">
                  <c:v>6507.1283095723002</c:v>
                </c:pt>
                <c:pt idx="8">
                  <c:v>5856.9389135171696</c:v>
                </c:pt>
                <c:pt idx="9">
                  <c:v>5637.8016629486901</c:v>
                </c:pt>
                <c:pt idx="10">
                  <c:v>5404.6325421790098</c:v>
                </c:pt>
                <c:pt idx="11">
                  <c:v>5023.9838424640202</c:v>
                </c:pt>
                <c:pt idx="12">
                  <c:v>4624.5386759057001</c:v>
                </c:pt>
                <c:pt idx="13">
                  <c:v>4611.2600536193004</c:v>
                </c:pt>
                <c:pt idx="14">
                  <c:v>4533.1266950794297</c:v>
                </c:pt>
                <c:pt idx="15">
                  <c:v>4269.71083029692</c:v>
                </c:pt>
                <c:pt idx="16">
                  <c:v>4231.7251927856705</c:v>
                </c:pt>
                <c:pt idx="17">
                  <c:v>4175.3653444676402</c:v>
                </c:pt>
                <c:pt idx="18">
                  <c:v>3912.9062795834598</c:v>
                </c:pt>
                <c:pt idx="19">
                  <c:v>3783.6025261275404</c:v>
                </c:pt>
              </c:numCache>
            </c:numRef>
          </c:val>
          <c:extLst>
            <c:ext xmlns:c16="http://schemas.microsoft.com/office/drawing/2014/chart" uri="{C3380CC4-5D6E-409C-BE32-E72D297353CC}">
              <c16:uniqueId val="{00000003-193F-4ACB-9B4E-3BD21D7E3EEF}"/>
            </c:ext>
          </c:extLst>
        </c:ser>
        <c:dLbls>
          <c:showLegendKey val="0"/>
          <c:showVal val="0"/>
          <c:showCatName val="0"/>
          <c:showSerName val="0"/>
          <c:showPercent val="0"/>
          <c:showBubbleSize val="0"/>
        </c:dLbls>
        <c:gapWidth val="221"/>
        <c:overlap val="-38"/>
        <c:axId val="1999252303"/>
        <c:axId val="1999253967"/>
      </c:barChart>
      <c:catAx>
        <c:axId val="19992523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Parroquias de Quito, Ecuador</a:t>
                </a:r>
              </a:p>
            </c:rich>
          </c:tx>
          <c:layout>
            <c:manualLayout>
              <c:xMode val="edge"/>
              <c:yMode val="edge"/>
              <c:x val="0.3642379454155798"/>
              <c:y val="0.7912988778362881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1999253967"/>
        <c:crosses val="autoZero"/>
        <c:auto val="1"/>
        <c:lblAlgn val="ctr"/>
        <c:lblOffset val="100"/>
        <c:noMultiLvlLbl val="0"/>
      </c:catAx>
      <c:valAx>
        <c:axId val="1999253967"/>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Tasa x 100.000 hab.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1999252303"/>
        <c:crosses val="autoZero"/>
        <c:crossBetween val="between"/>
      </c:valAx>
      <c:spPr>
        <a:noFill/>
        <a:ln>
          <a:solidFill>
            <a:schemeClr val="bg1">
              <a:lumMod val="95000"/>
            </a:schemeClr>
          </a:solidFill>
        </a:ln>
        <a:effectLst/>
      </c:spPr>
    </c:plotArea>
    <c:legend>
      <c:legendPos val="b"/>
      <c:layout>
        <c:manualLayout>
          <c:xMode val="edge"/>
          <c:yMode val="edge"/>
          <c:x val="0.86397107548980234"/>
          <c:y val="0.16877624265605684"/>
          <c:w val="8.6511093293950209E-2"/>
          <c:h val="0.208376501198320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41134279150516E-2"/>
          <c:y val="7.1249405138496147E-2"/>
          <c:w val="0.71206205040981085"/>
          <c:h val="0.79355775786872507"/>
        </c:manualLayout>
      </c:layout>
      <c:lineChart>
        <c:grouping val="standard"/>
        <c:varyColors val="0"/>
        <c:ser>
          <c:idx val="0"/>
          <c:order val="0"/>
          <c:tx>
            <c:strRef>
              <c:f>cvd19_tsa_incidencia_x1000_urb!$A$3</c:f>
              <c:strCache>
                <c:ptCount val="1"/>
                <c:pt idx="0">
                  <c:v>Iñaquito</c:v>
                </c:pt>
              </c:strCache>
            </c:strRef>
          </c:tx>
          <c:spPr>
            <a:ln w="12700" cap="rnd">
              <a:solidFill>
                <a:schemeClr val="accent1"/>
              </a:solidFill>
              <a:round/>
            </a:ln>
            <a:effectLst/>
          </c:spPr>
          <c:marker>
            <c:symbol val="none"/>
          </c:marker>
          <c:cat>
            <c:strRef>
              <c:f>cvd19_tsa_incidencia_x1000_urb!$B$2:$AL$2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cvd19_tsa_incidencia_x1000_urb!$AM$3:$BW$3</c:f>
              <c:numCache>
                <c:formatCode>General</c:formatCode>
                <c:ptCount val="19"/>
                <c:pt idx="0">
                  <c:v>0.56999999999999995</c:v>
                </c:pt>
                <c:pt idx="1">
                  <c:v>2.78</c:v>
                </c:pt>
                <c:pt idx="2">
                  <c:v>1.54</c:v>
                </c:pt>
                <c:pt idx="3">
                  <c:v>9.3699999999999992</c:v>
                </c:pt>
                <c:pt idx="4">
                  <c:v>4.41</c:v>
                </c:pt>
                <c:pt idx="5">
                  <c:v>9.82</c:v>
                </c:pt>
                <c:pt idx="6">
                  <c:v>7.12</c:v>
                </c:pt>
                <c:pt idx="7">
                  <c:v>7.13</c:v>
                </c:pt>
                <c:pt idx="8">
                  <c:v>6.52</c:v>
                </c:pt>
                <c:pt idx="9">
                  <c:v>7.77</c:v>
                </c:pt>
                <c:pt idx="10">
                  <c:v>11.6</c:v>
                </c:pt>
                <c:pt idx="11">
                  <c:v>9.2899999999999991</c:v>
                </c:pt>
                <c:pt idx="12">
                  <c:v>12.25</c:v>
                </c:pt>
                <c:pt idx="13">
                  <c:v>7.26</c:v>
                </c:pt>
                <c:pt idx="14">
                  <c:v>8.2200000000000006</c:v>
                </c:pt>
                <c:pt idx="15">
                  <c:v>3.83</c:v>
                </c:pt>
                <c:pt idx="16">
                  <c:v>11.61</c:v>
                </c:pt>
                <c:pt idx="17">
                  <c:v>11.82</c:v>
                </c:pt>
                <c:pt idx="18">
                  <c:v>16.420000000000002</c:v>
                </c:pt>
              </c:numCache>
              <c:extLst/>
            </c:numRef>
          </c:val>
          <c:smooth val="0"/>
          <c:extLst>
            <c:ext xmlns:c16="http://schemas.microsoft.com/office/drawing/2014/chart" uri="{C3380CC4-5D6E-409C-BE32-E72D297353CC}">
              <c16:uniqueId val="{00000000-F29A-4BDA-B9BF-9FCC789CA5F9}"/>
            </c:ext>
          </c:extLst>
        </c:ser>
        <c:ser>
          <c:idx val="1"/>
          <c:order val="1"/>
          <c:tx>
            <c:strRef>
              <c:f>cvd19_tsa_incidencia_x1000_urb!$A$4</c:f>
              <c:strCache>
                <c:ptCount val="1"/>
                <c:pt idx="0">
                  <c:v>Cotocollao</c:v>
                </c:pt>
              </c:strCache>
            </c:strRef>
          </c:tx>
          <c:spPr>
            <a:ln w="12700" cap="rnd">
              <a:solidFill>
                <a:schemeClr val="accent2"/>
              </a:solidFill>
              <a:round/>
            </a:ln>
            <a:effectLst/>
          </c:spPr>
          <c:marker>
            <c:symbol val="none"/>
          </c:marker>
          <c:cat>
            <c:strRef>
              <c:f>cvd19_tsa_incidencia_x1000_urb!$B$2:$AL$2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cvd19_tsa_incidencia_x1000_urb!$AM$4:$BW$4</c:f>
              <c:numCache>
                <c:formatCode>General</c:formatCode>
                <c:ptCount val="19"/>
                <c:pt idx="0">
                  <c:v>2.27</c:v>
                </c:pt>
                <c:pt idx="1">
                  <c:v>2.93</c:v>
                </c:pt>
                <c:pt idx="2">
                  <c:v>2.4500000000000002</c:v>
                </c:pt>
                <c:pt idx="3">
                  <c:v>3.37</c:v>
                </c:pt>
                <c:pt idx="4">
                  <c:v>2.4700000000000002</c:v>
                </c:pt>
                <c:pt idx="5">
                  <c:v>3.19</c:v>
                </c:pt>
                <c:pt idx="6">
                  <c:v>9.08</c:v>
                </c:pt>
                <c:pt idx="7">
                  <c:v>8.7200000000000006</c:v>
                </c:pt>
                <c:pt idx="8">
                  <c:v>5.95</c:v>
                </c:pt>
                <c:pt idx="9">
                  <c:v>6.34</c:v>
                </c:pt>
                <c:pt idx="10">
                  <c:v>6.56</c:v>
                </c:pt>
                <c:pt idx="11">
                  <c:v>7.42</c:v>
                </c:pt>
                <c:pt idx="12">
                  <c:v>8.61</c:v>
                </c:pt>
                <c:pt idx="13">
                  <c:v>4.1399999999999997</c:v>
                </c:pt>
                <c:pt idx="14">
                  <c:v>7.05</c:v>
                </c:pt>
                <c:pt idx="15">
                  <c:v>2.64</c:v>
                </c:pt>
                <c:pt idx="16">
                  <c:v>9.77</c:v>
                </c:pt>
                <c:pt idx="17">
                  <c:v>7.22</c:v>
                </c:pt>
                <c:pt idx="18">
                  <c:v>7.81</c:v>
                </c:pt>
              </c:numCache>
              <c:extLst/>
            </c:numRef>
          </c:val>
          <c:smooth val="0"/>
          <c:extLst>
            <c:ext xmlns:c16="http://schemas.microsoft.com/office/drawing/2014/chart" uri="{C3380CC4-5D6E-409C-BE32-E72D297353CC}">
              <c16:uniqueId val="{00000001-F29A-4BDA-B9BF-9FCC789CA5F9}"/>
            </c:ext>
          </c:extLst>
        </c:ser>
        <c:ser>
          <c:idx val="2"/>
          <c:order val="2"/>
          <c:tx>
            <c:strRef>
              <c:f>cvd19_tsa_incidencia_x1000_urb!$A$5</c:f>
              <c:strCache>
                <c:ptCount val="1"/>
                <c:pt idx="0">
                  <c:v>Chillogallo</c:v>
                </c:pt>
              </c:strCache>
            </c:strRef>
          </c:tx>
          <c:spPr>
            <a:ln w="12700" cap="rnd">
              <a:solidFill>
                <a:schemeClr val="accent3"/>
              </a:solidFill>
              <a:round/>
            </a:ln>
            <a:effectLst/>
          </c:spPr>
          <c:marker>
            <c:symbol val="none"/>
          </c:marker>
          <c:cat>
            <c:strRef>
              <c:f>cvd19_tsa_incidencia_x1000_urb!$B$2:$AL$2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cvd19_tsa_incidencia_x1000_urb!$AM$5:$BW$5</c:f>
              <c:numCache>
                <c:formatCode>General</c:formatCode>
                <c:ptCount val="19"/>
                <c:pt idx="0">
                  <c:v>1.69</c:v>
                </c:pt>
                <c:pt idx="1">
                  <c:v>1.1499999999999999</c:v>
                </c:pt>
                <c:pt idx="2">
                  <c:v>1.1499999999999999</c:v>
                </c:pt>
                <c:pt idx="3">
                  <c:v>1.58</c:v>
                </c:pt>
                <c:pt idx="4">
                  <c:v>2.0499999999999998</c:v>
                </c:pt>
                <c:pt idx="5">
                  <c:v>2.1800000000000002</c:v>
                </c:pt>
                <c:pt idx="6">
                  <c:v>4.7300000000000004</c:v>
                </c:pt>
                <c:pt idx="7">
                  <c:v>4.34</c:v>
                </c:pt>
                <c:pt idx="8">
                  <c:v>5.12</c:v>
                </c:pt>
                <c:pt idx="9">
                  <c:v>4.75</c:v>
                </c:pt>
                <c:pt idx="10">
                  <c:v>2.6</c:v>
                </c:pt>
                <c:pt idx="11">
                  <c:v>3.55</c:v>
                </c:pt>
                <c:pt idx="12">
                  <c:v>6.13</c:v>
                </c:pt>
                <c:pt idx="13">
                  <c:v>1.89</c:v>
                </c:pt>
                <c:pt idx="14">
                  <c:v>3.37</c:v>
                </c:pt>
                <c:pt idx="15">
                  <c:v>1.22</c:v>
                </c:pt>
                <c:pt idx="16">
                  <c:v>8.93</c:v>
                </c:pt>
                <c:pt idx="17">
                  <c:v>4.54</c:v>
                </c:pt>
                <c:pt idx="18">
                  <c:v>3.36</c:v>
                </c:pt>
              </c:numCache>
              <c:extLst/>
            </c:numRef>
          </c:val>
          <c:smooth val="0"/>
          <c:extLst>
            <c:ext xmlns:c16="http://schemas.microsoft.com/office/drawing/2014/chart" uri="{C3380CC4-5D6E-409C-BE32-E72D297353CC}">
              <c16:uniqueId val="{00000002-F29A-4BDA-B9BF-9FCC789CA5F9}"/>
            </c:ext>
          </c:extLst>
        </c:ser>
        <c:ser>
          <c:idx val="3"/>
          <c:order val="3"/>
          <c:tx>
            <c:strRef>
              <c:f>cvd19_tsa_incidencia_x1000_urb!$A$6</c:f>
              <c:strCache>
                <c:ptCount val="1"/>
                <c:pt idx="0">
                  <c:v>La Magdalena</c:v>
                </c:pt>
              </c:strCache>
            </c:strRef>
          </c:tx>
          <c:spPr>
            <a:ln w="12700" cap="rnd">
              <a:solidFill>
                <a:schemeClr val="accent4"/>
              </a:solidFill>
              <a:round/>
            </a:ln>
            <a:effectLst/>
          </c:spPr>
          <c:marker>
            <c:symbol val="none"/>
          </c:marker>
          <c:cat>
            <c:strRef>
              <c:f>cvd19_tsa_incidencia_x1000_urb!$B$2:$AL$2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cvd19_tsa_incidencia_x1000_urb!$AM$6:$BW$6</c:f>
              <c:numCache>
                <c:formatCode>General</c:formatCode>
                <c:ptCount val="19"/>
                <c:pt idx="0">
                  <c:v>1.36</c:v>
                </c:pt>
                <c:pt idx="1">
                  <c:v>1.45</c:v>
                </c:pt>
                <c:pt idx="2">
                  <c:v>0.96</c:v>
                </c:pt>
                <c:pt idx="3">
                  <c:v>1.83</c:v>
                </c:pt>
                <c:pt idx="4">
                  <c:v>2.2799999999999998</c:v>
                </c:pt>
                <c:pt idx="5">
                  <c:v>2.16</c:v>
                </c:pt>
                <c:pt idx="6">
                  <c:v>3.96</c:v>
                </c:pt>
                <c:pt idx="7">
                  <c:v>4.1900000000000004</c:v>
                </c:pt>
                <c:pt idx="8">
                  <c:v>3.4</c:v>
                </c:pt>
                <c:pt idx="9">
                  <c:v>4.49</c:v>
                </c:pt>
                <c:pt idx="10">
                  <c:v>2.56</c:v>
                </c:pt>
                <c:pt idx="11">
                  <c:v>2.9</c:v>
                </c:pt>
                <c:pt idx="12">
                  <c:v>4.8</c:v>
                </c:pt>
                <c:pt idx="13">
                  <c:v>1.77</c:v>
                </c:pt>
                <c:pt idx="14">
                  <c:v>2.41</c:v>
                </c:pt>
                <c:pt idx="15">
                  <c:v>1</c:v>
                </c:pt>
                <c:pt idx="16">
                  <c:v>8.49</c:v>
                </c:pt>
                <c:pt idx="17">
                  <c:v>4.68</c:v>
                </c:pt>
                <c:pt idx="18">
                  <c:v>3.31</c:v>
                </c:pt>
              </c:numCache>
              <c:extLst/>
            </c:numRef>
          </c:val>
          <c:smooth val="0"/>
          <c:extLst>
            <c:ext xmlns:c16="http://schemas.microsoft.com/office/drawing/2014/chart" uri="{C3380CC4-5D6E-409C-BE32-E72D297353CC}">
              <c16:uniqueId val="{00000003-F29A-4BDA-B9BF-9FCC789CA5F9}"/>
            </c:ext>
          </c:extLst>
        </c:ser>
        <c:ser>
          <c:idx val="4"/>
          <c:order val="4"/>
          <c:tx>
            <c:strRef>
              <c:f>cvd19_tsa_incidencia_x1000_urb!$A$7</c:f>
              <c:strCache>
                <c:ptCount val="1"/>
                <c:pt idx="0">
                  <c:v>Chimbacalle</c:v>
                </c:pt>
              </c:strCache>
            </c:strRef>
          </c:tx>
          <c:spPr>
            <a:ln w="12700" cap="rnd">
              <a:solidFill>
                <a:schemeClr val="accent5"/>
              </a:solidFill>
              <a:round/>
            </a:ln>
            <a:effectLst/>
          </c:spPr>
          <c:marker>
            <c:symbol val="none"/>
          </c:marker>
          <c:cat>
            <c:strRef>
              <c:f>cvd19_tsa_incidencia_x1000_urb!$B$2:$AL$2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cvd19_tsa_incidencia_x1000_urb!$AM$7:$BW$7</c:f>
              <c:numCache>
                <c:formatCode>General</c:formatCode>
                <c:ptCount val="19"/>
                <c:pt idx="0">
                  <c:v>0.98</c:v>
                </c:pt>
                <c:pt idx="1">
                  <c:v>0.96</c:v>
                </c:pt>
                <c:pt idx="2">
                  <c:v>0.91</c:v>
                </c:pt>
                <c:pt idx="3">
                  <c:v>1.74</c:v>
                </c:pt>
                <c:pt idx="4">
                  <c:v>1.48</c:v>
                </c:pt>
                <c:pt idx="5">
                  <c:v>1.42</c:v>
                </c:pt>
                <c:pt idx="6">
                  <c:v>3.29</c:v>
                </c:pt>
                <c:pt idx="7">
                  <c:v>3.47</c:v>
                </c:pt>
                <c:pt idx="8">
                  <c:v>3.84</c:v>
                </c:pt>
                <c:pt idx="9">
                  <c:v>3.34</c:v>
                </c:pt>
                <c:pt idx="10">
                  <c:v>2</c:v>
                </c:pt>
                <c:pt idx="11">
                  <c:v>2.4500000000000002</c:v>
                </c:pt>
                <c:pt idx="12">
                  <c:v>4.6500000000000004</c:v>
                </c:pt>
                <c:pt idx="13">
                  <c:v>1.66</c:v>
                </c:pt>
                <c:pt idx="14">
                  <c:v>2.15</c:v>
                </c:pt>
                <c:pt idx="15">
                  <c:v>0.97</c:v>
                </c:pt>
                <c:pt idx="16">
                  <c:v>7.28</c:v>
                </c:pt>
                <c:pt idx="17">
                  <c:v>2.86</c:v>
                </c:pt>
                <c:pt idx="18">
                  <c:v>3.12</c:v>
                </c:pt>
              </c:numCache>
              <c:extLst/>
            </c:numRef>
          </c:val>
          <c:smooth val="0"/>
          <c:extLst>
            <c:ext xmlns:c16="http://schemas.microsoft.com/office/drawing/2014/chart" uri="{C3380CC4-5D6E-409C-BE32-E72D297353CC}">
              <c16:uniqueId val="{00000004-F29A-4BDA-B9BF-9FCC789CA5F9}"/>
            </c:ext>
          </c:extLst>
        </c:ser>
        <c:ser>
          <c:idx val="5"/>
          <c:order val="5"/>
          <c:tx>
            <c:strRef>
              <c:f>cvd19_tsa_incidencia_x1000_urb!$A$8</c:f>
              <c:strCache>
                <c:ptCount val="1"/>
                <c:pt idx="0">
                  <c:v>La Concepción</c:v>
                </c:pt>
              </c:strCache>
            </c:strRef>
          </c:tx>
          <c:spPr>
            <a:ln w="12700" cap="rnd">
              <a:solidFill>
                <a:schemeClr val="accent6"/>
              </a:solidFill>
              <a:round/>
            </a:ln>
            <a:effectLst/>
          </c:spPr>
          <c:marker>
            <c:symbol val="none"/>
          </c:marker>
          <c:cat>
            <c:strRef>
              <c:f>cvd19_tsa_incidencia_x1000_urb!$B$2:$AL$2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cvd19_tsa_incidencia_x1000_urb!$AM$8:$BW$8</c:f>
              <c:numCache>
                <c:formatCode>General</c:formatCode>
                <c:ptCount val="19"/>
                <c:pt idx="0">
                  <c:v>0.4</c:v>
                </c:pt>
                <c:pt idx="1">
                  <c:v>0.48</c:v>
                </c:pt>
                <c:pt idx="2">
                  <c:v>0.45</c:v>
                </c:pt>
                <c:pt idx="3">
                  <c:v>0.4</c:v>
                </c:pt>
                <c:pt idx="4">
                  <c:v>0.6</c:v>
                </c:pt>
                <c:pt idx="5">
                  <c:v>0.81</c:v>
                </c:pt>
                <c:pt idx="6">
                  <c:v>1.06</c:v>
                </c:pt>
                <c:pt idx="7">
                  <c:v>1.01</c:v>
                </c:pt>
                <c:pt idx="8">
                  <c:v>0.68</c:v>
                </c:pt>
                <c:pt idx="9">
                  <c:v>0.66</c:v>
                </c:pt>
                <c:pt idx="10">
                  <c:v>0.86</c:v>
                </c:pt>
                <c:pt idx="11">
                  <c:v>0.63</c:v>
                </c:pt>
                <c:pt idx="12">
                  <c:v>0.43</c:v>
                </c:pt>
                <c:pt idx="13">
                  <c:v>0.76</c:v>
                </c:pt>
                <c:pt idx="14">
                  <c:v>0.96</c:v>
                </c:pt>
                <c:pt idx="15">
                  <c:v>0.13</c:v>
                </c:pt>
                <c:pt idx="16">
                  <c:v>1.55</c:v>
                </c:pt>
                <c:pt idx="17">
                  <c:v>0.97</c:v>
                </c:pt>
                <c:pt idx="18">
                  <c:v>1.91</c:v>
                </c:pt>
              </c:numCache>
              <c:extLst/>
            </c:numRef>
          </c:val>
          <c:smooth val="0"/>
          <c:extLst>
            <c:ext xmlns:c16="http://schemas.microsoft.com/office/drawing/2014/chart" uri="{C3380CC4-5D6E-409C-BE32-E72D297353CC}">
              <c16:uniqueId val="{00000005-F29A-4BDA-B9BF-9FCC789CA5F9}"/>
            </c:ext>
          </c:extLst>
        </c:ser>
        <c:ser>
          <c:idx val="6"/>
          <c:order val="6"/>
          <c:tx>
            <c:strRef>
              <c:f>cvd19_tsa_incidencia_x1000_urb!$A$9</c:f>
              <c:strCache>
                <c:ptCount val="1"/>
                <c:pt idx="0">
                  <c:v>Guamani</c:v>
                </c:pt>
              </c:strCache>
            </c:strRef>
          </c:tx>
          <c:spPr>
            <a:ln w="12700" cap="rnd">
              <a:solidFill>
                <a:schemeClr val="accent1">
                  <a:lumMod val="60000"/>
                </a:schemeClr>
              </a:solidFill>
              <a:round/>
            </a:ln>
            <a:effectLst/>
          </c:spPr>
          <c:marker>
            <c:symbol val="none"/>
          </c:marker>
          <c:cat>
            <c:strRef>
              <c:f>cvd19_tsa_incidencia_x1000_urb!$B$2:$AL$2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cvd19_tsa_incidencia_x1000_urb!$AM$9:$BW$9</c:f>
              <c:numCache>
                <c:formatCode>General</c:formatCode>
                <c:ptCount val="19"/>
                <c:pt idx="0">
                  <c:v>0.49</c:v>
                </c:pt>
                <c:pt idx="1">
                  <c:v>0.54</c:v>
                </c:pt>
                <c:pt idx="2">
                  <c:v>0.48</c:v>
                </c:pt>
                <c:pt idx="3">
                  <c:v>0.49</c:v>
                </c:pt>
                <c:pt idx="4">
                  <c:v>0.83</c:v>
                </c:pt>
                <c:pt idx="5">
                  <c:v>1.03</c:v>
                </c:pt>
                <c:pt idx="6">
                  <c:v>1.42</c:v>
                </c:pt>
                <c:pt idx="7">
                  <c:v>1.39</c:v>
                </c:pt>
                <c:pt idx="8">
                  <c:v>1.45</c:v>
                </c:pt>
                <c:pt idx="9">
                  <c:v>1.78</c:v>
                </c:pt>
                <c:pt idx="10">
                  <c:v>1.03</c:v>
                </c:pt>
                <c:pt idx="11">
                  <c:v>1.03</c:v>
                </c:pt>
                <c:pt idx="12">
                  <c:v>2.14</c:v>
                </c:pt>
                <c:pt idx="13">
                  <c:v>1.04</c:v>
                </c:pt>
                <c:pt idx="14">
                  <c:v>1.87</c:v>
                </c:pt>
                <c:pt idx="15">
                  <c:v>0.66</c:v>
                </c:pt>
                <c:pt idx="16">
                  <c:v>4.22</c:v>
                </c:pt>
                <c:pt idx="17">
                  <c:v>2.0299999999999998</c:v>
                </c:pt>
                <c:pt idx="18">
                  <c:v>1.66</c:v>
                </c:pt>
              </c:numCache>
              <c:extLst/>
            </c:numRef>
          </c:val>
          <c:smooth val="0"/>
          <c:extLst>
            <c:ext xmlns:c16="http://schemas.microsoft.com/office/drawing/2014/chart" uri="{C3380CC4-5D6E-409C-BE32-E72D297353CC}">
              <c16:uniqueId val="{00000006-F29A-4BDA-B9BF-9FCC789CA5F9}"/>
            </c:ext>
          </c:extLst>
        </c:ser>
        <c:ser>
          <c:idx val="7"/>
          <c:order val="7"/>
          <c:tx>
            <c:strRef>
              <c:f>cvd19_tsa_incidencia_x1000_urb!$A$10</c:f>
              <c:strCache>
                <c:ptCount val="1"/>
                <c:pt idx="0">
                  <c:v>Belisario Quevedo</c:v>
                </c:pt>
              </c:strCache>
            </c:strRef>
          </c:tx>
          <c:spPr>
            <a:ln w="12700" cap="rnd">
              <a:solidFill>
                <a:schemeClr val="accent2">
                  <a:lumMod val="60000"/>
                </a:schemeClr>
              </a:solidFill>
              <a:round/>
            </a:ln>
            <a:effectLst/>
          </c:spPr>
          <c:marker>
            <c:symbol val="none"/>
          </c:marker>
          <c:cat>
            <c:strRef>
              <c:f>cvd19_tsa_incidencia_x1000_urb!$B$2:$AL$2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cvd19_tsa_incidencia_x1000_urb!$AM$10:$BW$10</c:f>
              <c:numCache>
                <c:formatCode>General</c:formatCode>
                <c:ptCount val="19"/>
                <c:pt idx="0">
                  <c:v>0.59</c:v>
                </c:pt>
                <c:pt idx="1">
                  <c:v>0.92</c:v>
                </c:pt>
                <c:pt idx="2">
                  <c:v>0.48</c:v>
                </c:pt>
                <c:pt idx="3">
                  <c:v>0.64</c:v>
                </c:pt>
                <c:pt idx="4">
                  <c:v>0.71</c:v>
                </c:pt>
                <c:pt idx="5">
                  <c:v>0.78</c:v>
                </c:pt>
                <c:pt idx="6">
                  <c:v>1.73</c:v>
                </c:pt>
                <c:pt idx="7">
                  <c:v>1.8</c:v>
                </c:pt>
                <c:pt idx="8">
                  <c:v>1.61</c:v>
                </c:pt>
                <c:pt idx="9">
                  <c:v>1.67</c:v>
                </c:pt>
                <c:pt idx="10">
                  <c:v>0.79</c:v>
                </c:pt>
                <c:pt idx="11">
                  <c:v>1.2</c:v>
                </c:pt>
                <c:pt idx="12">
                  <c:v>1.83</c:v>
                </c:pt>
                <c:pt idx="13">
                  <c:v>1.08</c:v>
                </c:pt>
                <c:pt idx="14">
                  <c:v>1.37</c:v>
                </c:pt>
                <c:pt idx="15">
                  <c:v>0.51</c:v>
                </c:pt>
                <c:pt idx="16">
                  <c:v>3.22</c:v>
                </c:pt>
                <c:pt idx="17">
                  <c:v>1.54</c:v>
                </c:pt>
                <c:pt idx="18">
                  <c:v>1.65</c:v>
                </c:pt>
              </c:numCache>
              <c:extLst/>
            </c:numRef>
          </c:val>
          <c:smooth val="0"/>
          <c:extLst>
            <c:ext xmlns:c16="http://schemas.microsoft.com/office/drawing/2014/chart" uri="{C3380CC4-5D6E-409C-BE32-E72D297353CC}">
              <c16:uniqueId val="{00000007-F29A-4BDA-B9BF-9FCC789CA5F9}"/>
            </c:ext>
          </c:extLst>
        </c:ser>
        <c:ser>
          <c:idx val="8"/>
          <c:order val="8"/>
          <c:tx>
            <c:strRef>
              <c:f>cvd19_tsa_incidencia_x1000_urb!$A$11</c:f>
              <c:strCache>
                <c:ptCount val="1"/>
                <c:pt idx="0">
                  <c:v>Centro Historico</c:v>
                </c:pt>
              </c:strCache>
            </c:strRef>
          </c:tx>
          <c:spPr>
            <a:ln w="12700" cap="rnd">
              <a:solidFill>
                <a:schemeClr val="accent3">
                  <a:lumMod val="60000"/>
                </a:schemeClr>
              </a:solidFill>
              <a:round/>
            </a:ln>
            <a:effectLst/>
          </c:spPr>
          <c:marker>
            <c:symbol val="none"/>
          </c:marker>
          <c:cat>
            <c:strRef>
              <c:f>cvd19_tsa_incidencia_x1000_urb!$B$2:$AL$2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cvd19_tsa_incidencia_x1000_urb!$AM$11:$BW$11</c:f>
              <c:numCache>
                <c:formatCode>General</c:formatCode>
                <c:ptCount val="19"/>
                <c:pt idx="0">
                  <c:v>0.43</c:v>
                </c:pt>
                <c:pt idx="1">
                  <c:v>0.39</c:v>
                </c:pt>
                <c:pt idx="2">
                  <c:v>0.24</c:v>
                </c:pt>
                <c:pt idx="3">
                  <c:v>0.55000000000000004</c:v>
                </c:pt>
                <c:pt idx="4">
                  <c:v>0.67</c:v>
                </c:pt>
                <c:pt idx="5">
                  <c:v>0.88</c:v>
                </c:pt>
                <c:pt idx="6">
                  <c:v>1.1599999999999999</c:v>
                </c:pt>
                <c:pt idx="7">
                  <c:v>1.1000000000000001</c:v>
                </c:pt>
                <c:pt idx="8">
                  <c:v>0.83</c:v>
                </c:pt>
                <c:pt idx="9">
                  <c:v>1.24</c:v>
                </c:pt>
                <c:pt idx="10">
                  <c:v>1.36</c:v>
                </c:pt>
                <c:pt idx="11">
                  <c:v>1.0900000000000001</c:v>
                </c:pt>
                <c:pt idx="12">
                  <c:v>1.56</c:v>
                </c:pt>
                <c:pt idx="13">
                  <c:v>0.75</c:v>
                </c:pt>
                <c:pt idx="14">
                  <c:v>1.17</c:v>
                </c:pt>
                <c:pt idx="15">
                  <c:v>0.62</c:v>
                </c:pt>
                <c:pt idx="16">
                  <c:v>2.5099999999999998</c:v>
                </c:pt>
                <c:pt idx="17">
                  <c:v>1.47</c:v>
                </c:pt>
                <c:pt idx="18">
                  <c:v>1.44</c:v>
                </c:pt>
              </c:numCache>
              <c:extLst/>
            </c:numRef>
          </c:val>
          <c:smooth val="0"/>
          <c:extLst>
            <c:ext xmlns:c16="http://schemas.microsoft.com/office/drawing/2014/chart" uri="{C3380CC4-5D6E-409C-BE32-E72D297353CC}">
              <c16:uniqueId val="{00000008-F29A-4BDA-B9BF-9FCC789CA5F9}"/>
            </c:ext>
          </c:extLst>
        </c:ser>
        <c:ser>
          <c:idx val="9"/>
          <c:order val="9"/>
          <c:tx>
            <c:strRef>
              <c:f>cvd19_tsa_incidencia_x1000_urb!$A$12</c:f>
              <c:strCache>
                <c:ptCount val="1"/>
                <c:pt idx="0">
                  <c:v>Mariscal Sucre</c:v>
                </c:pt>
              </c:strCache>
            </c:strRef>
          </c:tx>
          <c:spPr>
            <a:ln w="12700" cap="rnd">
              <a:solidFill>
                <a:schemeClr val="accent4">
                  <a:lumMod val="60000"/>
                </a:schemeClr>
              </a:solidFill>
              <a:round/>
            </a:ln>
            <a:effectLst/>
          </c:spPr>
          <c:marker>
            <c:symbol val="none"/>
          </c:marker>
          <c:cat>
            <c:strRef>
              <c:f>cvd19_tsa_incidencia_x1000_urb!$B$2:$AL$2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cvd19_tsa_incidencia_x1000_urb!$AM$12:$BW$12</c:f>
              <c:numCache>
                <c:formatCode>General</c:formatCode>
                <c:ptCount val="19"/>
                <c:pt idx="0">
                  <c:v>0.33</c:v>
                </c:pt>
                <c:pt idx="1">
                  <c:v>0.72</c:v>
                </c:pt>
                <c:pt idx="2">
                  <c:v>0.59</c:v>
                </c:pt>
                <c:pt idx="3">
                  <c:v>0.59</c:v>
                </c:pt>
                <c:pt idx="4">
                  <c:v>0.72</c:v>
                </c:pt>
                <c:pt idx="5">
                  <c:v>1.18</c:v>
                </c:pt>
                <c:pt idx="6">
                  <c:v>0.85</c:v>
                </c:pt>
                <c:pt idx="7">
                  <c:v>0.72</c:v>
                </c:pt>
                <c:pt idx="8">
                  <c:v>0.66</c:v>
                </c:pt>
                <c:pt idx="9">
                  <c:v>1.05</c:v>
                </c:pt>
                <c:pt idx="10">
                  <c:v>1.25</c:v>
                </c:pt>
                <c:pt idx="11">
                  <c:v>0.59</c:v>
                </c:pt>
                <c:pt idx="12">
                  <c:v>1.46</c:v>
                </c:pt>
                <c:pt idx="13">
                  <c:v>1.06</c:v>
                </c:pt>
                <c:pt idx="14">
                  <c:v>1.19</c:v>
                </c:pt>
                <c:pt idx="15">
                  <c:v>0.6</c:v>
                </c:pt>
                <c:pt idx="16">
                  <c:v>1.53</c:v>
                </c:pt>
                <c:pt idx="17">
                  <c:v>0.47</c:v>
                </c:pt>
                <c:pt idx="18">
                  <c:v>1.33</c:v>
                </c:pt>
              </c:numCache>
              <c:extLst/>
            </c:numRef>
          </c:val>
          <c:smooth val="0"/>
          <c:extLst>
            <c:ext xmlns:c16="http://schemas.microsoft.com/office/drawing/2014/chart" uri="{C3380CC4-5D6E-409C-BE32-E72D297353CC}">
              <c16:uniqueId val="{00000009-F29A-4BDA-B9BF-9FCC789CA5F9}"/>
            </c:ext>
          </c:extLst>
        </c:ser>
        <c:dLbls>
          <c:showLegendKey val="0"/>
          <c:showVal val="0"/>
          <c:showCatName val="0"/>
          <c:showSerName val="0"/>
          <c:showPercent val="0"/>
          <c:showBubbleSize val="0"/>
        </c:dLbls>
        <c:smooth val="0"/>
        <c:axId val="452352560"/>
        <c:axId val="452345904"/>
      </c:lineChart>
      <c:catAx>
        <c:axId val="452352560"/>
        <c:scaling>
          <c:orientation val="minMax"/>
        </c:scaling>
        <c:delete val="0"/>
        <c:axPos val="b"/>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s-EC" sz="1100">
                    <a:solidFill>
                      <a:sysClr val="windowText" lastClr="000000"/>
                    </a:solidFill>
                    <a:latin typeface="Tahoma" panose="020B0604030504040204" pitchFamily="34" charset="0"/>
                    <a:ea typeface="Tahoma" panose="020B0604030504040204" pitchFamily="34" charset="0"/>
                    <a:cs typeface="Tahoma" panose="020B0604030504040204" pitchFamily="34" charset="0"/>
                  </a:rPr>
                  <a:t>Semanas Epidemiológicas</a:t>
                </a:r>
              </a:p>
              <a:p>
                <a:pPr marL="0" marR="0" indent="0" algn="ctr" defTabSz="914400" rtl="0" eaLnBrk="1" fontAlgn="auto" latinLnBrk="0" hangingPunct="1">
                  <a:lnSpc>
                    <a:spcPct val="100000"/>
                  </a:lnSpc>
                  <a:spcBef>
                    <a:spcPts val="0"/>
                  </a:spcBef>
                  <a:spcAft>
                    <a:spcPts val="0"/>
                  </a:spcAft>
                  <a:buClrTx/>
                  <a:buSzTx/>
                  <a:buFontTx/>
                  <a:buNone/>
                  <a:tabLst/>
                  <a:defRPr sz="110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s-EC" sz="110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r>
                  <a:rPr lang="es-EC" sz="900" b="0" i="0" baseline="0">
                    <a:effectLst/>
                  </a:rPr>
                  <a:t>basada en la fecha de reporte)</a:t>
                </a:r>
                <a:endParaRPr lang="es-EC" sz="500">
                  <a:effectLst/>
                </a:endParaRPr>
              </a:p>
            </c:rich>
          </c:tx>
          <c:layout>
            <c:manualLayout>
              <c:xMode val="edge"/>
              <c:yMode val="edge"/>
              <c:x val="0.34376808902908046"/>
              <c:y val="0.9225715844306752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EC"/>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EC"/>
          </a:p>
        </c:txPr>
        <c:crossAx val="452345904"/>
        <c:crosses val="autoZero"/>
        <c:auto val="1"/>
        <c:lblAlgn val="ctr"/>
        <c:lblOffset val="100"/>
        <c:noMultiLvlLbl val="0"/>
      </c:catAx>
      <c:valAx>
        <c:axId val="45234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EC"/>
          </a:p>
        </c:txPr>
        <c:crossAx val="452352560"/>
        <c:crosses val="autoZero"/>
        <c:crossBetween val="between"/>
      </c:valAx>
      <c:spPr>
        <a:noFill/>
        <a:ln>
          <a:noFill/>
        </a:ln>
        <a:effectLst/>
      </c:spPr>
    </c:plotArea>
    <c:legend>
      <c:legendPos val="b"/>
      <c:layout>
        <c:manualLayout>
          <c:xMode val="edge"/>
          <c:yMode val="edge"/>
          <c:x val="0.77083615607824962"/>
          <c:y val="3.4226819556499602E-2"/>
          <c:w val="0.20732697462039956"/>
          <c:h val="0.93130299083852386"/>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EC"/>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99795344348047E-2"/>
          <c:y val="0.10931113244115767"/>
          <c:w val="0.86220743655172272"/>
          <c:h val="0.75586666240736011"/>
        </c:manualLayout>
      </c:layout>
      <c:lineChart>
        <c:grouping val="standard"/>
        <c:varyColors val="0"/>
        <c:ser>
          <c:idx val="0"/>
          <c:order val="0"/>
          <c:tx>
            <c:strRef>
              <c:f>cvd19_tsa_incidencia_x1000_rrl!$A$3</c:f>
              <c:strCache>
                <c:ptCount val="1"/>
                <c:pt idx="0">
                  <c:v>Chavezpamba</c:v>
                </c:pt>
              </c:strCache>
            </c:strRef>
          </c:tx>
          <c:spPr>
            <a:ln w="12700" cap="rnd">
              <a:solidFill>
                <a:schemeClr val="accent1"/>
              </a:solidFill>
              <a:round/>
            </a:ln>
            <a:effectLst/>
          </c:spPr>
          <c:marker>
            <c:symbol val="none"/>
          </c:marker>
          <c:dLbls>
            <c:dLbl>
              <c:idx val="14"/>
              <c:layout>
                <c:manualLayout>
                  <c:x val="-3.2522125460209571E-2"/>
                  <c:y val="-4.0963850297100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B6-4A25-8B2E-9FA30AC6E3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cvd19_tsa_incidencia_x1000_rrl!$B$2:$AL$2</c:f>
              <c:strCache>
                <c:ptCount val="15"/>
                <c:pt idx="0">
                  <c:v>SE1</c:v>
                </c:pt>
                <c:pt idx="1">
                  <c:v>SE2</c:v>
                </c:pt>
                <c:pt idx="2">
                  <c:v>SE3</c:v>
                </c:pt>
                <c:pt idx="3">
                  <c:v>SE4</c:v>
                </c:pt>
                <c:pt idx="4">
                  <c:v>SE5</c:v>
                </c:pt>
                <c:pt idx="5">
                  <c:v>SE6</c:v>
                </c:pt>
                <c:pt idx="6">
                  <c:v>SE7</c:v>
                </c:pt>
                <c:pt idx="7">
                  <c:v>SE8</c:v>
                </c:pt>
                <c:pt idx="8">
                  <c:v>SE9</c:v>
                </c:pt>
                <c:pt idx="9">
                  <c:v>SE10</c:v>
                </c:pt>
                <c:pt idx="10">
                  <c:v>SE11</c:v>
                </c:pt>
                <c:pt idx="11">
                  <c:v>SE12</c:v>
                </c:pt>
                <c:pt idx="12">
                  <c:v>SE13</c:v>
                </c:pt>
                <c:pt idx="13">
                  <c:v>SE14</c:v>
                </c:pt>
                <c:pt idx="14">
                  <c:v>SE15</c:v>
                </c:pt>
              </c:strCache>
              <c:extLst/>
            </c:strRef>
          </c:cat>
          <c:val>
            <c:numRef>
              <c:f>cvd19_tsa_incidencia_x1000_rrl!$AM$3:$BW$3</c:f>
              <c:numCache>
                <c:formatCode>General</c:formatCode>
                <c:ptCount val="15"/>
                <c:pt idx="0">
                  <c:v>1.08</c:v>
                </c:pt>
                <c:pt idx="1">
                  <c:v>1.08</c:v>
                </c:pt>
                <c:pt idx="2">
                  <c:v>3.24</c:v>
                </c:pt>
                <c:pt idx="3">
                  <c:v>4.34</c:v>
                </c:pt>
                <c:pt idx="4">
                  <c:v>1.0900000000000001</c:v>
                </c:pt>
                <c:pt idx="5">
                  <c:v>3.27</c:v>
                </c:pt>
                <c:pt idx="6">
                  <c:v>3.28</c:v>
                </c:pt>
                <c:pt idx="7">
                  <c:v>1.1000000000000001</c:v>
                </c:pt>
                <c:pt idx="8">
                  <c:v>4.4000000000000004</c:v>
                </c:pt>
                <c:pt idx="9">
                  <c:v>2.21</c:v>
                </c:pt>
                <c:pt idx="10">
                  <c:v>1.1000000000000001</c:v>
                </c:pt>
                <c:pt idx="11">
                  <c:v>0</c:v>
                </c:pt>
                <c:pt idx="12">
                  <c:v>4.43</c:v>
                </c:pt>
                <c:pt idx="13">
                  <c:v>2.2200000000000002</c:v>
                </c:pt>
                <c:pt idx="14">
                  <c:v>3.34</c:v>
                </c:pt>
              </c:numCache>
              <c:extLst/>
            </c:numRef>
          </c:val>
          <c:smooth val="0"/>
          <c:extLst>
            <c:ext xmlns:c16="http://schemas.microsoft.com/office/drawing/2014/chart" uri="{C3380CC4-5D6E-409C-BE32-E72D297353CC}">
              <c16:uniqueId val="{00000001-4CB6-4A25-8B2E-9FA30AC6E3E7}"/>
            </c:ext>
          </c:extLst>
        </c:ser>
        <c:ser>
          <c:idx val="1"/>
          <c:order val="1"/>
          <c:tx>
            <c:strRef>
              <c:f>cvd19_tsa_incidencia_x1000_rrl!$A$4</c:f>
              <c:strCache>
                <c:ptCount val="1"/>
                <c:pt idx="0">
                  <c:v>Tababela</c:v>
                </c:pt>
              </c:strCache>
            </c:strRef>
          </c:tx>
          <c:spPr>
            <a:ln w="12700" cap="rnd">
              <a:solidFill>
                <a:schemeClr val="accent2"/>
              </a:solidFill>
              <a:round/>
            </a:ln>
            <a:effectLst/>
          </c:spPr>
          <c:marker>
            <c:symbol val="none"/>
          </c:marker>
          <c:dLbls>
            <c:dLbl>
              <c:idx val="14"/>
              <c:layout>
                <c:manualLayout>
                  <c:x val="-3.1280267629566698E-2"/>
                  <c:y val="-3.49618209495400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B6-4A25-8B2E-9FA30AC6E3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cvd19_tsa_incidencia_x1000_rrl!$B$2:$AL$2</c:f>
              <c:strCache>
                <c:ptCount val="15"/>
                <c:pt idx="0">
                  <c:v>SE1</c:v>
                </c:pt>
                <c:pt idx="1">
                  <c:v>SE2</c:v>
                </c:pt>
                <c:pt idx="2">
                  <c:v>SE3</c:v>
                </c:pt>
                <c:pt idx="3">
                  <c:v>SE4</c:v>
                </c:pt>
                <c:pt idx="4">
                  <c:v>SE5</c:v>
                </c:pt>
                <c:pt idx="5">
                  <c:v>SE6</c:v>
                </c:pt>
                <c:pt idx="6">
                  <c:v>SE7</c:v>
                </c:pt>
                <c:pt idx="7">
                  <c:v>SE8</c:v>
                </c:pt>
                <c:pt idx="8">
                  <c:v>SE9</c:v>
                </c:pt>
                <c:pt idx="9">
                  <c:v>SE10</c:v>
                </c:pt>
                <c:pt idx="10">
                  <c:v>SE11</c:v>
                </c:pt>
                <c:pt idx="11">
                  <c:v>SE12</c:v>
                </c:pt>
                <c:pt idx="12">
                  <c:v>SE13</c:v>
                </c:pt>
                <c:pt idx="13">
                  <c:v>SE14</c:v>
                </c:pt>
                <c:pt idx="14">
                  <c:v>SE15</c:v>
                </c:pt>
              </c:strCache>
              <c:extLst/>
            </c:strRef>
          </c:cat>
          <c:val>
            <c:numRef>
              <c:f>cvd19_tsa_incidencia_x1000_rrl!$AM$4:$BW$4</c:f>
              <c:numCache>
                <c:formatCode>General</c:formatCode>
                <c:ptCount val="15"/>
                <c:pt idx="0">
                  <c:v>0.88</c:v>
                </c:pt>
                <c:pt idx="1">
                  <c:v>0.59</c:v>
                </c:pt>
                <c:pt idx="2">
                  <c:v>0.59</c:v>
                </c:pt>
                <c:pt idx="3">
                  <c:v>3.85</c:v>
                </c:pt>
                <c:pt idx="4">
                  <c:v>1.18</c:v>
                </c:pt>
                <c:pt idx="5">
                  <c:v>0.3</c:v>
                </c:pt>
                <c:pt idx="6">
                  <c:v>1.19</c:v>
                </c:pt>
                <c:pt idx="7">
                  <c:v>2.38</c:v>
                </c:pt>
                <c:pt idx="8">
                  <c:v>1.79</c:v>
                </c:pt>
                <c:pt idx="9">
                  <c:v>2.09</c:v>
                </c:pt>
                <c:pt idx="10">
                  <c:v>5.4</c:v>
                </c:pt>
                <c:pt idx="11">
                  <c:v>2.1</c:v>
                </c:pt>
                <c:pt idx="12">
                  <c:v>1.2</c:v>
                </c:pt>
                <c:pt idx="13">
                  <c:v>1.51</c:v>
                </c:pt>
                <c:pt idx="14">
                  <c:v>2.72</c:v>
                </c:pt>
              </c:numCache>
              <c:extLst/>
            </c:numRef>
          </c:val>
          <c:smooth val="0"/>
          <c:extLst>
            <c:ext xmlns:c16="http://schemas.microsoft.com/office/drawing/2014/chart" uri="{C3380CC4-5D6E-409C-BE32-E72D297353CC}">
              <c16:uniqueId val="{00000003-4CB6-4A25-8B2E-9FA30AC6E3E7}"/>
            </c:ext>
          </c:extLst>
        </c:ser>
        <c:ser>
          <c:idx val="2"/>
          <c:order val="2"/>
          <c:tx>
            <c:strRef>
              <c:f>cvd19_tsa_incidencia_x1000_rrl!$A$5</c:f>
              <c:strCache>
                <c:ptCount val="1"/>
                <c:pt idx="0">
                  <c:v>Nanegal</c:v>
                </c:pt>
              </c:strCache>
            </c:strRef>
          </c:tx>
          <c:spPr>
            <a:ln w="12700" cap="rnd">
              <a:solidFill>
                <a:schemeClr val="accent3"/>
              </a:solidFill>
              <a:round/>
            </a:ln>
            <a:effectLst/>
          </c:spPr>
          <c:marker>
            <c:symbol val="none"/>
          </c:marker>
          <c:dLbls>
            <c:dLbl>
              <c:idx val="14"/>
              <c:layout>
                <c:manualLayout>
                  <c:x val="-6.8562376097423654E-3"/>
                  <c:y val="-1.695573290685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B6-4A25-8B2E-9FA30AC6E3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cvd19_tsa_incidencia_x1000_rrl!$B$2:$AL$2</c:f>
              <c:strCache>
                <c:ptCount val="15"/>
                <c:pt idx="0">
                  <c:v>SE1</c:v>
                </c:pt>
                <c:pt idx="1">
                  <c:v>SE2</c:v>
                </c:pt>
                <c:pt idx="2">
                  <c:v>SE3</c:v>
                </c:pt>
                <c:pt idx="3">
                  <c:v>SE4</c:v>
                </c:pt>
                <c:pt idx="4">
                  <c:v>SE5</c:v>
                </c:pt>
                <c:pt idx="5">
                  <c:v>SE6</c:v>
                </c:pt>
                <c:pt idx="6">
                  <c:v>SE7</c:v>
                </c:pt>
                <c:pt idx="7">
                  <c:v>SE8</c:v>
                </c:pt>
                <c:pt idx="8">
                  <c:v>SE9</c:v>
                </c:pt>
                <c:pt idx="9">
                  <c:v>SE10</c:v>
                </c:pt>
                <c:pt idx="10">
                  <c:v>SE11</c:v>
                </c:pt>
                <c:pt idx="11">
                  <c:v>SE12</c:v>
                </c:pt>
                <c:pt idx="12">
                  <c:v>SE13</c:v>
                </c:pt>
                <c:pt idx="13">
                  <c:v>SE14</c:v>
                </c:pt>
                <c:pt idx="14">
                  <c:v>SE15</c:v>
                </c:pt>
              </c:strCache>
              <c:extLst/>
            </c:strRef>
          </c:cat>
          <c:val>
            <c:numRef>
              <c:f>cvd19_tsa_incidencia_x1000_rrl!$AM$5:$BW$5</c:f>
              <c:numCache>
                <c:formatCode>General</c:formatCode>
                <c:ptCount val="15"/>
                <c:pt idx="0">
                  <c:v>0</c:v>
                </c:pt>
                <c:pt idx="1">
                  <c:v>0</c:v>
                </c:pt>
                <c:pt idx="2">
                  <c:v>0.92</c:v>
                </c:pt>
                <c:pt idx="3">
                  <c:v>1.22</c:v>
                </c:pt>
                <c:pt idx="4">
                  <c:v>0.31</c:v>
                </c:pt>
                <c:pt idx="5">
                  <c:v>0.61</c:v>
                </c:pt>
                <c:pt idx="6">
                  <c:v>0.31</c:v>
                </c:pt>
                <c:pt idx="7">
                  <c:v>0</c:v>
                </c:pt>
                <c:pt idx="8">
                  <c:v>0</c:v>
                </c:pt>
                <c:pt idx="9">
                  <c:v>0</c:v>
                </c:pt>
                <c:pt idx="10">
                  <c:v>0</c:v>
                </c:pt>
                <c:pt idx="11">
                  <c:v>0.31</c:v>
                </c:pt>
                <c:pt idx="12">
                  <c:v>0.92</c:v>
                </c:pt>
                <c:pt idx="13">
                  <c:v>2.15</c:v>
                </c:pt>
                <c:pt idx="14">
                  <c:v>2.4700000000000002</c:v>
                </c:pt>
              </c:numCache>
              <c:extLst/>
            </c:numRef>
          </c:val>
          <c:smooth val="0"/>
          <c:extLst>
            <c:ext xmlns:c16="http://schemas.microsoft.com/office/drawing/2014/chart" uri="{C3380CC4-5D6E-409C-BE32-E72D297353CC}">
              <c16:uniqueId val="{00000005-4CB6-4A25-8B2E-9FA30AC6E3E7}"/>
            </c:ext>
          </c:extLst>
        </c:ser>
        <c:ser>
          <c:idx val="3"/>
          <c:order val="3"/>
          <c:tx>
            <c:strRef>
              <c:f>cvd19_tsa_incidencia_x1000_rrl!$A$6</c:f>
              <c:strCache>
                <c:ptCount val="1"/>
                <c:pt idx="0">
                  <c:v>Atahualpa (Habaspamba)</c:v>
                </c:pt>
              </c:strCache>
            </c:strRef>
          </c:tx>
          <c:spPr>
            <a:ln w="12700" cap="rnd">
              <a:solidFill>
                <a:schemeClr val="accent4"/>
              </a:solidFill>
              <a:round/>
            </a:ln>
            <a:effectLst/>
          </c:spPr>
          <c:marker>
            <c:symbol val="none"/>
          </c:marker>
          <c:dLbls>
            <c:dLbl>
              <c:idx val="14"/>
              <c:layout>
                <c:manualLayout>
                  <c:x val="-3.8553171905976466E-3"/>
                  <c:y val="-1.0953703559297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B6-4A25-8B2E-9FA30AC6E3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cvd19_tsa_incidencia_x1000_rrl!$B$2:$AL$2</c:f>
              <c:strCache>
                <c:ptCount val="15"/>
                <c:pt idx="0">
                  <c:v>SE1</c:v>
                </c:pt>
                <c:pt idx="1">
                  <c:v>SE2</c:v>
                </c:pt>
                <c:pt idx="2">
                  <c:v>SE3</c:v>
                </c:pt>
                <c:pt idx="3">
                  <c:v>SE4</c:v>
                </c:pt>
                <c:pt idx="4">
                  <c:v>SE5</c:v>
                </c:pt>
                <c:pt idx="5">
                  <c:v>SE6</c:v>
                </c:pt>
                <c:pt idx="6">
                  <c:v>SE7</c:v>
                </c:pt>
                <c:pt idx="7">
                  <c:v>SE8</c:v>
                </c:pt>
                <c:pt idx="8">
                  <c:v>SE9</c:v>
                </c:pt>
                <c:pt idx="9">
                  <c:v>SE10</c:v>
                </c:pt>
                <c:pt idx="10">
                  <c:v>SE11</c:v>
                </c:pt>
                <c:pt idx="11">
                  <c:v>SE12</c:v>
                </c:pt>
                <c:pt idx="12">
                  <c:v>SE13</c:v>
                </c:pt>
                <c:pt idx="13">
                  <c:v>SE14</c:v>
                </c:pt>
                <c:pt idx="14">
                  <c:v>SE15</c:v>
                </c:pt>
              </c:strCache>
              <c:extLst/>
            </c:strRef>
          </c:cat>
          <c:val>
            <c:numRef>
              <c:f>cvd19_tsa_incidencia_x1000_rrl!$AM$6:$BW$6</c:f>
              <c:numCache>
                <c:formatCode>General</c:formatCode>
                <c:ptCount val="15"/>
                <c:pt idx="0">
                  <c:v>0.8</c:v>
                </c:pt>
                <c:pt idx="1">
                  <c:v>0.8</c:v>
                </c:pt>
                <c:pt idx="2">
                  <c:v>33.369999999999997</c:v>
                </c:pt>
                <c:pt idx="3">
                  <c:v>2.8</c:v>
                </c:pt>
                <c:pt idx="4">
                  <c:v>2.0099999999999998</c:v>
                </c:pt>
                <c:pt idx="5">
                  <c:v>0.8</c:v>
                </c:pt>
                <c:pt idx="6">
                  <c:v>2.0099999999999998</c:v>
                </c:pt>
                <c:pt idx="7">
                  <c:v>1.61</c:v>
                </c:pt>
                <c:pt idx="8">
                  <c:v>0.81</c:v>
                </c:pt>
                <c:pt idx="9">
                  <c:v>0.4</c:v>
                </c:pt>
                <c:pt idx="10">
                  <c:v>0.81</c:v>
                </c:pt>
                <c:pt idx="11">
                  <c:v>0</c:v>
                </c:pt>
                <c:pt idx="12">
                  <c:v>0.81</c:v>
                </c:pt>
                <c:pt idx="13">
                  <c:v>1.62</c:v>
                </c:pt>
                <c:pt idx="14">
                  <c:v>2.0299999999999998</c:v>
                </c:pt>
              </c:numCache>
              <c:extLst/>
            </c:numRef>
          </c:val>
          <c:smooth val="0"/>
          <c:extLst>
            <c:ext xmlns:c16="http://schemas.microsoft.com/office/drawing/2014/chart" uri="{C3380CC4-5D6E-409C-BE32-E72D297353CC}">
              <c16:uniqueId val="{00000007-4CB6-4A25-8B2E-9FA30AC6E3E7}"/>
            </c:ext>
          </c:extLst>
        </c:ser>
        <c:ser>
          <c:idx val="4"/>
          <c:order val="4"/>
          <c:tx>
            <c:strRef>
              <c:f>cvd19_tsa_incidencia_x1000_rrl!$A$7</c:f>
              <c:strCache>
                <c:ptCount val="1"/>
                <c:pt idx="0">
                  <c:v>Nono</c:v>
                </c:pt>
              </c:strCache>
            </c:strRef>
          </c:tx>
          <c:spPr>
            <a:ln w="12700" cap="rnd">
              <a:solidFill>
                <a:schemeClr val="accent5"/>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4CB6-4A25-8B2E-9FA30AC6E3E7}"/>
                </c:ext>
              </c:extLst>
            </c:dLbl>
            <c:dLbl>
              <c:idx val="1"/>
              <c:delete val="1"/>
              <c:extLst>
                <c:ext xmlns:c15="http://schemas.microsoft.com/office/drawing/2012/chart" uri="{CE6537A1-D6FC-4f65-9D91-7224C49458BB}"/>
                <c:ext xmlns:c16="http://schemas.microsoft.com/office/drawing/2014/chart" uri="{C3380CC4-5D6E-409C-BE32-E72D297353CC}">
                  <c16:uniqueId val="{00000009-4CB6-4A25-8B2E-9FA30AC6E3E7}"/>
                </c:ext>
              </c:extLst>
            </c:dLbl>
            <c:dLbl>
              <c:idx val="2"/>
              <c:delete val="1"/>
              <c:extLst>
                <c:ext xmlns:c15="http://schemas.microsoft.com/office/drawing/2012/chart" uri="{CE6537A1-D6FC-4f65-9D91-7224C49458BB}"/>
                <c:ext xmlns:c16="http://schemas.microsoft.com/office/drawing/2014/chart" uri="{C3380CC4-5D6E-409C-BE32-E72D297353CC}">
                  <c16:uniqueId val="{0000000A-4CB6-4A25-8B2E-9FA30AC6E3E7}"/>
                </c:ext>
              </c:extLst>
            </c:dLbl>
            <c:dLbl>
              <c:idx val="3"/>
              <c:delete val="1"/>
              <c:extLst>
                <c:ext xmlns:c15="http://schemas.microsoft.com/office/drawing/2012/chart" uri="{CE6537A1-D6FC-4f65-9D91-7224C49458BB}"/>
                <c:ext xmlns:c16="http://schemas.microsoft.com/office/drawing/2014/chart" uri="{C3380CC4-5D6E-409C-BE32-E72D297353CC}">
                  <c16:uniqueId val="{0000000B-4CB6-4A25-8B2E-9FA30AC6E3E7}"/>
                </c:ext>
              </c:extLst>
            </c:dLbl>
            <c:dLbl>
              <c:idx val="4"/>
              <c:delete val="1"/>
              <c:extLst>
                <c:ext xmlns:c15="http://schemas.microsoft.com/office/drawing/2012/chart" uri="{CE6537A1-D6FC-4f65-9D91-7224C49458BB}"/>
                <c:ext xmlns:c16="http://schemas.microsoft.com/office/drawing/2014/chart" uri="{C3380CC4-5D6E-409C-BE32-E72D297353CC}">
                  <c16:uniqueId val="{0000000C-4CB6-4A25-8B2E-9FA30AC6E3E7}"/>
                </c:ext>
              </c:extLst>
            </c:dLbl>
            <c:dLbl>
              <c:idx val="5"/>
              <c:delete val="1"/>
              <c:extLst>
                <c:ext xmlns:c15="http://schemas.microsoft.com/office/drawing/2012/chart" uri="{CE6537A1-D6FC-4f65-9D91-7224C49458BB}"/>
                <c:ext xmlns:c16="http://schemas.microsoft.com/office/drawing/2014/chart" uri="{C3380CC4-5D6E-409C-BE32-E72D297353CC}">
                  <c16:uniqueId val="{0000000D-4CB6-4A25-8B2E-9FA30AC6E3E7}"/>
                </c:ext>
              </c:extLst>
            </c:dLbl>
            <c:dLbl>
              <c:idx val="6"/>
              <c:delete val="1"/>
              <c:extLst>
                <c:ext xmlns:c15="http://schemas.microsoft.com/office/drawing/2012/chart" uri="{CE6537A1-D6FC-4f65-9D91-7224C49458BB}"/>
                <c:ext xmlns:c16="http://schemas.microsoft.com/office/drawing/2014/chart" uri="{C3380CC4-5D6E-409C-BE32-E72D297353CC}">
                  <c16:uniqueId val="{0000000E-4CB6-4A25-8B2E-9FA30AC6E3E7}"/>
                </c:ext>
              </c:extLst>
            </c:dLbl>
            <c:dLbl>
              <c:idx val="7"/>
              <c:delete val="1"/>
              <c:extLst>
                <c:ext xmlns:c15="http://schemas.microsoft.com/office/drawing/2012/chart" uri="{CE6537A1-D6FC-4f65-9D91-7224C49458BB}"/>
                <c:ext xmlns:c16="http://schemas.microsoft.com/office/drawing/2014/chart" uri="{C3380CC4-5D6E-409C-BE32-E72D297353CC}">
                  <c16:uniqueId val="{0000000F-4CB6-4A25-8B2E-9FA30AC6E3E7}"/>
                </c:ext>
              </c:extLst>
            </c:dLbl>
            <c:dLbl>
              <c:idx val="8"/>
              <c:delete val="1"/>
              <c:extLst>
                <c:ext xmlns:c15="http://schemas.microsoft.com/office/drawing/2012/chart" uri="{CE6537A1-D6FC-4f65-9D91-7224C49458BB}"/>
                <c:ext xmlns:c16="http://schemas.microsoft.com/office/drawing/2014/chart" uri="{C3380CC4-5D6E-409C-BE32-E72D297353CC}">
                  <c16:uniqueId val="{00000010-4CB6-4A25-8B2E-9FA30AC6E3E7}"/>
                </c:ext>
              </c:extLst>
            </c:dLbl>
            <c:dLbl>
              <c:idx val="9"/>
              <c:delete val="1"/>
              <c:extLst>
                <c:ext xmlns:c15="http://schemas.microsoft.com/office/drawing/2012/chart" uri="{CE6537A1-D6FC-4f65-9D91-7224C49458BB}"/>
                <c:ext xmlns:c16="http://schemas.microsoft.com/office/drawing/2014/chart" uri="{C3380CC4-5D6E-409C-BE32-E72D297353CC}">
                  <c16:uniqueId val="{00000011-4CB6-4A25-8B2E-9FA30AC6E3E7}"/>
                </c:ext>
              </c:extLst>
            </c:dLbl>
            <c:dLbl>
              <c:idx val="10"/>
              <c:delete val="1"/>
              <c:extLst>
                <c:ext xmlns:c15="http://schemas.microsoft.com/office/drawing/2012/chart" uri="{CE6537A1-D6FC-4f65-9D91-7224C49458BB}"/>
                <c:ext xmlns:c16="http://schemas.microsoft.com/office/drawing/2014/chart" uri="{C3380CC4-5D6E-409C-BE32-E72D297353CC}">
                  <c16:uniqueId val="{00000012-4CB6-4A25-8B2E-9FA30AC6E3E7}"/>
                </c:ext>
              </c:extLst>
            </c:dLbl>
            <c:dLbl>
              <c:idx val="11"/>
              <c:delete val="1"/>
              <c:extLst>
                <c:ext xmlns:c15="http://schemas.microsoft.com/office/drawing/2012/chart" uri="{CE6537A1-D6FC-4f65-9D91-7224C49458BB}"/>
                <c:ext xmlns:c16="http://schemas.microsoft.com/office/drawing/2014/chart" uri="{C3380CC4-5D6E-409C-BE32-E72D297353CC}">
                  <c16:uniqueId val="{00000013-4CB6-4A25-8B2E-9FA30AC6E3E7}"/>
                </c:ext>
              </c:extLst>
            </c:dLbl>
            <c:dLbl>
              <c:idx val="12"/>
              <c:delete val="1"/>
              <c:extLst>
                <c:ext xmlns:c15="http://schemas.microsoft.com/office/drawing/2012/chart" uri="{CE6537A1-D6FC-4f65-9D91-7224C49458BB}"/>
                <c:ext xmlns:c16="http://schemas.microsoft.com/office/drawing/2014/chart" uri="{C3380CC4-5D6E-409C-BE32-E72D297353CC}">
                  <c16:uniqueId val="{00000014-4CB6-4A25-8B2E-9FA30AC6E3E7}"/>
                </c:ext>
              </c:extLst>
            </c:dLbl>
            <c:dLbl>
              <c:idx val="13"/>
              <c:delete val="1"/>
              <c:extLst>
                <c:ext xmlns:c15="http://schemas.microsoft.com/office/drawing/2012/chart" uri="{CE6537A1-D6FC-4f65-9D91-7224C49458BB}"/>
                <c:ext xmlns:c16="http://schemas.microsoft.com/office/drawing/2014/chart" uri="{C3380CC4-5D6E-409C-BE32-E72D297353CC}">
                  <c16:uniqueId val="{00000015-4CB6-4A25-8B2E-9FA30AC6E3E7}"/>
                </c:ext>
              </c:extLst>
            </c:dLbl>
            <c:dLbl>
              <c:idx val="14"/>
              <c:layout>
                <c:manualLayout>
                  <c:x val="-8.8951430189748767E-3"/>
                  <c:y val="1.60554285047243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CB6-4A25-8B2E-9FA30AC6E3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cvd19_tsa_incidencia_x1000_rrl!$B$2:$AL$2</c:f>
              <c:strCache>
                <c:ptCount val="15"/>
                <c:pt idx="0">
                  <c:v>SE1</c:v>
                </c:pt>
                <c:pt idx="1">
                  <c:v>SE2</c:v>
                </c:pt>
                <c:pt idx="2">
                  <c:v>SE3</c:v>
                </c:pt>
                <c:pt idx="3">
                  <c:v>SE4</c:v>
                </c:pt>
                <c:pt idx="4">
                  <c:v>SE5</c:v>
                </c:pt>
                <c:pt idx="5">
                  <c:v>SE6</c:v>
                </c:pt>
                <c:pt idx="6">
                  <c:v>SE7</c:v>
                </c:pt>
                <c:pt idx="7">
                  <c:v>SE8</c:v>
                </c:pt>
                <c:pt idx="8">
                  <c:v>SE9</c:v>
                </c:pt>
                <c:pt idx="9">
                  <c:v>SE10</c:v>
                </c:pt>
                <c:pt idx="10">
                  <c:v>SE11</c:v>
                </c:pt>
                <c:pt idx="11">
                  <c:v>SE12</c:v>
                </c:pt>
                <c:pt idx="12">
                  <c:v>SE13</c:v>
                </c:pt>
                <c:pt idx="13">
                  <c:v>SE14</c:v>
                </c:pt>
                <c:pt idx="14">
                  <c:v>SE15</c:v>
                </c:pt>
              </c:strCache>
              <c:extLst/>
            </c:strRef>
          </c:cat>
          <c:val>
            <c:numRef>
              <c:f>cvd19_tsa_incidencia_x1000_rrl!$AM$7:$BW$7</c:f>
              <c:numCache>
                <c:formatCode>General</c:formatCode>
                <c:ptCount val="15"/>
                <c:pt idx="0">
                  <c:v>0</c:v>
                </c:pt>
                <c:pt idx="1">
                  <c:v>0</c:v>
                </c:pt>
                <c:pt idx="2">
                  <c:v>0</c:v>
                </c:pt>
                <c:pt idx="3">
                  <c:v>1.4</c:v>
                </c:pt>
                <c:pt idx="4">
                  <c:v>0</c:v>
                </c:pt>
                <c:pt idx="5">
                  <c:v>0</c:v>
                </c:pt>
                <c:pt idx="6">
                  <c:v>0.47</c:v>
                </c:pt>
                <c:pt idx="7">
                  <c:v>0.93</c:v>
                </c:pt>
                <c:pt idx="8">
                  <c:v>0</c:v>
                </c:pt>
                <c:pt idx="9">
                  <c:v>0</c:v>
                </c:pt>
                <c:pt idx="10">
                  <c:v>0.47</c:v>
                </c:pt>
                <c:pt idx="11">
                  <c:v>0.47</c:v>
                </c:pt>
                <c:pt idx="12">
                  <c:v>0</c:v>
                </c:pt>
                <c:pt idx="13">
                  <c:v>0</c:v>
                </c:pt>
                <c:pt idx="14">
                  <c:v>1.87</c:v>
                </c:pt>
              </c:numCache>
              <c:extLst/>
            </c:numRef>
          </c:val>
          <c:smooth val="0"/>
          <c:extLst>
            <c:ext xmlns:c16="http://schemas.microsoft.com/office/drawing/2014/chart" uri="{C3380CC4-5D6E-409C-BE32-E72D297353CC}">
              <c16:uniqueId val="{00000017-4CB6-4A25-8B2E-9FA30AC6E3E7}"/>
            </c:ext>
          </c:extLst>
        </c:ser>
        <c:dLbls>
          <c:dLblPos val="t"/>
          <c:showLegendKey val="0"/>
          <c:showVal val="1"/>
          <c:showCatName val="0"/>
          <c:showSerName val="0"/>
          <c:showPercent val="0"/>
          <c:showBubbleSize val="0"/>
        </c:dLbls>
        <c:smooth val="0"/>
        <c:axId val="452352560"/>
        <c:axId val="452345904"/>
        <c:extLst>
          <c:ext xmlns:c15="http://schemas.microsoft.com/office/drawing/2012/chart" uri="{02D57815-91ED-43cb-92C2-25804820EDAC}">
            <c15:filteredLineSeries>
              <c15:ser>
                <c:idx val="5"/>
                <c:order val="5"/>
                <c:tx>
                  <c:strRef>
                    <c:extLst>
                      <c:ext uri="{02D57815-91ED-43cb-92C2-25804820EDAC}">
                        <c15:formulaRef>
                          <c15:sqref>cvd19_tsa_incidencia_x1000_rrl!$A$8</c15:sqref>
                        </c15:formulaRef>
                      </c:ext>
                    </c:extLst>
                    <c:strCache>
                      <c:ptCount val="1"/>
                      <c:pt idx="0">
                        <c:v>Guangopolo</c:v>
                      </c:pt>
                    </c:strCache>
                  </c:strRef>
                </c:tx>
                <c:spPr>
                  <a:ln w="12700"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cvd19_tsa_incidencia_x1000_rrl!$B$2:$AL$2</c15:sqref>
                        </c15:formulaRef>
                      </c:ext>
                    </c:extLst>
                    <c:strCache>
                      <c:ptCount val="15"/>
                      <c:pt idx="0">
                        <c:v>SE1</c:v>
                      </c:pt>
                      <c:pt idx="1">
                        <c:v>SE2</c:v>
                      </c:pt>
                      <c:pt idx="2">
                        <c:v>SE3</c:v>
                      </c:pt>
                      <c:pt idx="3">
                        <c:v>SE4</c:v>
                      </c:pt>
                      <c:pt idx="4">
                        <c:v>SE5</c:v>
                      </c:pt>
                      <c:pt idx="5">
                        <c:v>SE6</c:v>
                      </c:pt>
                      <c:pt idx="6">
                        <c:v>SE7</c:v>
                      </c:pt>
                      <c:pt idx="7">
                        <c:v>SE8</c:v>
                      </c:pt>
                      <c:pt idx="8">
                        <c:v>SE9</c:v>
                      </c:pt>
                      <c:pt idx="9">
                        <c:v>SE10</c:v>
                      </c:pt>
                      <c:pt idx="10">
                        <c:v>SE11</c:v>
                      </c:pt>
                      <c:pt idx="11">
                        <c:v>SE12</c:v>
                      </c:pt>
                      <c:pt idx="12">
                        <c:v>SE13</c:v>
                      </c:pt>
                      <c:pt idx="13">
                        <c:v>SE14</c:v>
                      </c:pt>
                      <c:pt idx="14">
                        <c:v>SE15</c:v>
                      </c:pt>
                    </c:strCache>
                  </c:strRef>
                </c:cat>
                <c:val>
                  <c:numRef>
                    <c:extLst>
                      <c:ext uri="{02D57815-91ED-43cb-92C2-25804820EDAC}">
                        <c15:formulaRef>
                          <c15:sqref>cvd19_tsa_incidencia_x1000_rrl!$AM$8:$BW$8</c15:sqref>
                        </c15:formulaRef>
                      </c:ext>
                    </c:extLst>
                    <c:numCache>
                      <c:formatCode>General</c:formatCode>
                      <c:ptCount val="15"/>
                      <c:pt idx="0">
                        <c:v>0.56999999999999995</c:v>
                      </c:pt>
                      <c:pt idx="1">
                        <c:v>0.28000000000000003</c:v>
                      </c:pt>
                      <c:pt idx="2">
                        <c:v>1.1399999999999999</c:v>
                      </c:pt>
                      <c:pt idx="3">
                        <c:v>2.2799999999999998</c:v>
                      </c:pt>
                      <c:pt idx="4">
                        <c:v>0</c:v>
                      </c:pt>
                      <c:pt idx="5">
                        <c:v>1.71</c:v>
                      </c:pt>
                      <c:pt idx="6">
                        <c:v>0</c:v>
                      </c:pt>
                      <c:pt idx="7">
                        <c:v>1.1399999999999999</c:v>
                      </c:pt>
                      <c:pt idx="8">
                        <c:v>0.28999999999999998</c:v>
                      </c:pt>
                      <c:pt idx="9">
                        <c:v>0.28999999999999998</c:v>
                      </c:pt>
                      <c:pt idx="10">
                        <c:v>2</c:v>
                      </c:pt>
                      <c:pt idx="11">
                        <c:v>0.28999999999999998</c:v>
                      </c:pt>
                      <c:pt idx="12">
                        <c:v>0.28999999999999998</c:v>
                      </c:pt>
                      <c:pt idx="13">
                        <c:v>1.1499999999999999</c:v>
                      </c:pt>
                      <c:pt idx="14">
                        <c:v>1.43</c:v>
                      </c:pt>
                    </c:numCache>
                  </c:numRef>
                </c:val>
                <c:smooth val="0"/>
                <c:extLst>
                  <c:ext xmlns:c16="http://schemas.microsoft.com/office/drawing/2014/chart" uri="{C3380CC4-5D6E-409C-BE32-E72D297353CC}">
                    <c16:uniqueId val="{00000018-4CB6-4A25-8B2E-9FA30AC6E3E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cvd19_tsa_incidencia_x1000_rrl!$A$9</c15:sqref>
                        </c15:formulaRef>
                      </c:ext>
                    </c:extLst>
                    <c:strCache>
                      <c:ptCount val="1"/>
                      <c:pt idx="0">
                        <c:v>Pomasqui</c:v>
                      </c:pt>
                    </c:strCache>
                  </c:strRef>
                </c:tx>
                <c:spPr>
                  <a:ln w="12700"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cvd19_tsa_incidencia_x1000_rrl!$B$2:$AL$2</c15:sqref>
                        </c15:formulaRef>
                      </c:ext>
                    </c:extLst>
                    <c:strCache>
                      <c:ptCount val="15"/>
                      <c:pt idx="0">
                        <c:v>SE1</c:v>
                      </c:pt>
                      <c:pt idx="1">
                        <c:v>SE2</c:v>
                      </c:pt>
                      <c:pt idx="2">
                        <c:v>SE3</c:v>
                      </c:pt>
                      <c:pt idx="3">
                        <c:v>SE4</c:v>
                      </c:pt>
                      <c:pt idx="4">
                        <c:v>SE5</c:v>
                      </c:pt>
                      <c:pt idx="5">
                        <c:v>SE6</c:v>
                      </c:pt>
                      <c:pt idx="6">
                        <c:v>SE7</c:v>
                      </c:pt>
                      <c:pt idx="7">
                        <c:v>SE8</c:v>
                      </c:pt>
                      <c:pt idx="8">
                        <c:v>SE9</c:v>
                      </c:pt>
                      <c:pt idx="9">
                        <c:v>SE10</c:v>
                      </c:pt>
                      <c:pt idx="10">
                        <c:v>SE11</c:v>
                      </c:pt>
                      <c:pt idx="11">
                        <c:v>SE12</c:v>
                      </c:pt>
                      <c:pt idx="12">
                        <c:v>SE13</c:v>
                      </c:pt>
                      <c:pt idx="13">
                        <c:v>SE14</c:v>
                      </c:pt>
                      <c:pt idx="14">
                        <c:v>SE15</c:v>
                      </c:pt>
                    </c:strCache>
                  </c:strRef>
                </c:cat>
                <c:val>
                  <c:numRef>
                    <c:extLst xmlns:c15="http://schemas.microsoft.com/office/drawing/2012/chart">
                      <c:ext xmlns:c15="http://schemas.microsoft.com/office/drawing/2012/chart" uri="{02D57815-91ED-43cb-92C2-25804820EDAC}">
                        <c15:formulaRef>
                          <c15:sqref>cvd19_tsa_incidencia_x1000_rrl!$AM$9:$BW$9</c15:sqref>
                        </c15:formulaRef>
                      </c:ext>
                    </c:extLst>
                    <c:numCache>
                      <c:formatCode>General</c:formatCode>
                      <c:ptCount val="15"/>
                      <c:pt idx="0">
                        <c:v>0.49</c:v>
                      </c:pt>
                      <c:pt idx="1">
                        <c:v>0.56999999999999995</c:v>
                      </c:pt>
                      <c:pt idx="2">
                        <c:v>1.4</c:v>
                      </c:pt>
                      <c:pt idx="3">
                        <c:v>1.43</c:v>
                      </c:pt>
                      <c:pt idx="4">
                        <c:v>0.95</c:v>
                      </c:pt>
                      <c:pt idx="5">
                        <c:v>1.0900000000000001</c:v>
                      </c:pt>
                      <c:pt idx="6">
                        <c:v>0.89</c:v>
                      </c:pt>
                      <c:pt idx="7">
                        <c:v>1.24</c:v>
                      </c:pt>
                      <c:pt idx="8">
                        <c:v>1.39</c:v>
                      </c:pt>
                      <c:pt idx="9">
                        <c:v>0.95</c:v>
                      </c:pt>
                      <c:pt idx="10">
                        <c:v>1.27</c:v>
                      </c:pt>
                      <c:pt idx="11">
                        <c:v>0.2</c:v>
                      </c:pt>
                      <c:pt idx="12">
                        <c:v>1.45</c:v>
                      </c:pt>
                      <c:pt idx="13">
                        <c:v>1.1000000000000001</c:v>
                      </c:pt>
                      <c:pt idx="14">
                        <c:v>1.42</c:v>
                      </c:pt>
                    </c:numCache>
                  </c:numRef>
                </c:val>
                <c:smooth val="0"/>
                <c:extLst xmlns:c15="http://schemas.microsoft.com/office/drawing/2012/chart">
                  <c:ext xmlns:c16="http://schemas.microsoft.com/office/drawing/2014/chart" uri="{C3380CC4-5D6E-409C-BE32-E72D297353CC}">
                    <c16:uniqueId val="{00000019-4CB6-4A25-8B2E-9FA30AC6E3E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cvd19_tsa_incidencia_x1000_rrl!$A$10</c15:sqref>
                        </c15:formulaRef>
                      </c:ext>
                    </c:extLst>
                    <c:strCache>
                      <c:ptCount val="1"/>
                      <c:pt idx="0">
                        <c:v>Nanegalito</c:v>
                      </c:pt>
                    </c:strCache>
                  </c:strRef>
                </c:tx>
                <c:spPr>
                  <a:ln w="12700"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cvd19_tsa_incidencia_x1000_rrl!$B$2:$AL$2</c15:sqref>
                        </c15:formulaRef>
                      </c:ext>
                    </c:extLst>
                    <c:strCache>
                      <c:ptCount val="15"/>
                      <c:pt idx="0">
                        <c:v>SE1</c:v>
                      </c:pt>
                      <c:pt idx="1">
                        <c:v>SE2</c:v>
                      </c:pt>
                      <c:pt idx="2">
                        <c:v>SE3</c:v>
                      </c:pt>
                      <c:pt idx="3">
                        <c:v>SE4</c:v>
                      </c:pt>
                      <c:pt idx="4">
                        <c:v>SE5</c:v>
                      </c:pt>
                      <c:pt idx="5">
                        <c:v>SE6</c:v>
                      </c:pt>
                      <c:pt idx="6">
                        <c:v>SE7</c:v>
                      </c:pt>
                      <c:pt idx="7">
                        <c:v>SE8</c:v>
                      </c:pt>
                      <c:pt idx="8">
                        <c:v>SE9</c:v>
                      </c:pt>
                      <c:pt idx="9">
                        <c:v>SE10</c:v>
                      </c:pt>
                      <c:pt idx="10">
                        <c:v>SE11</c:v>
                      </c:pt>
                      <c:pt idx="11">
                        <c:v>SE12</c:v>
                      </c:pt>
                      <c:pt idx="12">
                        <c:v>SE13</c:v>
                      </c:pt>
                      <c:pt idx="13">
                        <c:v>SE14</c:v>
                      </c:pt>
                      <c:pt idx="14">
                        <c:v>SE15</c:v>
                      </c:pt>
                    </c:strCache>
                  </c:strRef>
                </c:cat>
                <c:val>
                  <c:numRef>
                    <c:extLst xmlns:c15="http://schemas.microsoft.com/office/drawing/2012/chart">
                      <c:ext xmlns:c15="http://schemas.microsoft.com/office/drawing/2012/chart" uri="{02D57815-91ED-43cb-92C2-25804820EDAC}">
                        <c15:formulaRef>
                          <c15:sqref>cvd19_tsa_incidencia_x1000_rrl!$AM$10:$BW$10</c15:sqref>
                        </c15:formulaRef>
                      </c:ext>
                    </c:extLst>
                    <c:numCache>
                      <c:formatCode>General</c:formatCode>
                      <c:ptCount val="15"/>
                      <c:pt idx="0">
                        <c:v>0.28000000000000003</c:v>
                      </c:pt>
                      <c:pt idx="1">
                        <c:v>0.28000000000000003</c:v>
                      </c:pt>
                      <c:pt idx="2">
                        <c:v>0.56000000000000005</c:v>
                      </c:pt>
                      <c:pt idx="3">
                        <c:v>0.28000000000000003</c:v>
                      </c:pt>
                      <c:pt idx="4">
                        <c:v>0.28000000000000003</c:v>
                      </c:pt>
                      <c:pt idx="5">
                        <c:v>0</c:v>
                      </c:pt>
                      <c:pt idx="6">
                        <c:v>0.28000000000000003</c:v>
                      </c:pt>
                      <c:pt idx="7">
                        <c:v>0</c:v>
                      </c:pt>
                      <c:pt idx="8">
                        <c:v>0.56000000000000005</c:v>
                      </c:pt>
                      <c:pt idx="9">
                        <c:v>1.39</c:v>
                      </c:pt>
                      <c:pt idx="10">
                        <c:v>0.28000000000000003</c:v>
                      </c:pt>
                      <c:pt idx="11">
                        <c:v>0.28000000000000003</c:v>
                      </c:pt>
                      <c:pt idx="12">
                        <c:v>0</c:v>
                      </c:pt>
                      <c:pt idx="13">
                        <c:v>0</c:v>
                      </c:pt>
                      <c:pt idx="14">
                        <c:v>1.39</c:v>
                      </c:pt>
                    </c:numCache>
                  </c:numRef>
                </c:val>
                <c:smooth val="0"/>
                <c:extLst xmlns:c15="http://schemas.microsoft.com/office/drawing/2012/chart">
                  <c:ext xmlns:c16="http://schemas.microsoft.com/office/drawing/2014/chart" uri="{C3380CC4-5D6E-409C-BE32-E72D297353CC}">
                    <c16:uniqueId val="{0000001A-4CB6-4A25-8B2E-9FA30AC6E3E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cvd19_tsa_incidencia_x1000_rrl!$A$11</c15:sqref>
                        </c15:formulaRef>
                      </c:ext>
                    </c:extLst>
                    <c:strCache>
                      <c:ptCount val="1"/>
                      <c:pt idx="0">
                        <c:v>Llano Chico</c:v>
                      </c:pt>
                    </c:strCache>
                  </c:strRef>
                </c:tx>
                <c:spPr>
                  <a:ln w="12700"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cvd19_tsa_incidencia_x1000_rrl!$B$2:$AL$2</c15:sqref>
                        </c15:formulaRef>
                      </c:ext>
                    </c:extLst>
                    <c:strCache>
                      <c:ptCount val="15"/>
                      <c:pt idx="0">
                        <c:v>SE1</c:v>
                      </c:pt>
                      <c:pt idx="1">
                        <c:v>SE2</c:v>
                      </c:pt>
                      <c:pt idx="2">
                        <c:v>SE3</c:v>
                      </c:pt>
                      <c:pt idx="3">
                        <c:v>SE4</c:v>
                      </c:pt>
                      <c:pt idx="4">
                        <c:v>SE5</c:v>
                      </c:pt>
                      <c:pt idx="5">
                        <c:v>SE6</c:v>
                      </c:pt>
                      <c:pt idx="6">
                        <c:v>SE7</c:v>
                      </c:pt>
                      <c:pt idx="7">
                        <c:v>SE8</c:v>
                      </c:pt>
                      <c:pt idx="8">
                        <c:v>SE9</c:v>
                      </c:pt>
                      <c:pt idx="9">
                        <c:v>SE10</c:v>
                      </c:pt>
                      <c:pt idx="10">
                        <c:v>SE11</c:v>
                      </c:pt>
                      <c:pt idx="11">
                        <c:v>SE12</c:v>
                      </c:pt>
                      <c:pt idx="12">
                        <c:v>SE13</c:v>
                      </c:pt>
                      <c:pt idx="13">
                        <c:v>SE14</c:v>
                      </c:pt>
                      <c:pt idx="14">
                        <c:v>SE15</c:v>
                      </c:pt>
                    </c:strCache>
                  </c:strRef>
                </c:cat>
                <c:val>
                  <c:numRef>
                    <c:extLst xmlns:c15="http://schemas.microsoft.com/office/drawing/2012/chart">
                      <c:ext xmlns:c15="http://schemas.microsoft.com/office/drawing/2012/chart" uri="{02D57815-91ED-43cb-92C2-25804820EDAC}">
                        <c15:formulaRef>
                          <c15:sqref>cvd19_tsa_incidencia_x1000_rrl!$AM$11:$BW$11</c15:sqref>
                        </c15:formulaRef>
                      </c:ext>
                    </c:extLst>
                    <c:numCache>
                      <c:formatCode>General</c:formatCode>
                      <c:ptCount val="15"/>
                      <c:pt idx="0">
                        <c:v>0.7</c:v>
                      </c:pt>
                      <c:pt idx="1">
                        <c:v>0.61</c:v>
                      </c:pt>
                      <c:pt idx="2">
                        <c:v>1.66</c:v>
                      </c:pt>
                      <c:pt idx="3">
                        <c:v>1.4</c:v>
                      </c:pt>
                      <c:pt idx="4">
                        <c:v>0.79</c:v>
                      </c:pt>
                      <c:pt idx="5">
                        <c:v>1.05</c:v>
                      </c:pt>
                      <c:pt idx="6">
                        <c:v>2.37</c:v>
                      </c:pt>
                      <c:pt idx="7">
                        <c:v>1.05</c:v>
                      </c:pt>
                      <c:pt idx="8">
                        <c:v>1.06</c:v>
                      </c:pt>
                      <c:pt idx="9">
                        <c:v>0.44</c:v>
                      </c:pt>
                      <c:pt idx="10">
                        <c:v>2.12</c:v>
                      </c:pt>
                      <c:pt idx="11">
                        <c:v>0.35</c:v>
                      </c:pt>
                      <c:pt idx="12">
                        <c:v>1.86</c:v>
                      </c:pt>
                      <c:pt idx="13">
                        <c:v>1.5</c:v>
                      </c:pt>
                      <c:pt idx="14">
                        <c:v>1.24</c:v>
                      </c:pt>
                    </c:numCache>
                  </c:numRef>
                </c:val>
                <c:smooth val="0"/>
                <c:extLst xmlns:c15="http://schemas.microsoft.com/office/drawing/2012/chart">
                  <c:ext xmlns:c16="http://schemas.microsoft.com/office/drawing/2014/chart" uri="{C3380CC4-5D6E-409C-BE32-E72D297353CC}">
                    <c16:uniqueId val="{0000001B-4CB6-4A25-8B2E-9FA30AC6E3E7}"/>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cvd19_tsa_incidencia_x1000_rrl!$A$12</c15:sqref>
                        </c15:formulaRef>
                      </c:ext>
                    </c:extLst>
                    <c:strCache>
                      <c:ptCount val="1"/>
                      <c:pt idx="0">
                        <c:v>Conocoto</c:v>
                      </c:pt>
                    </c:strCache>
                  </c:strRef>
                </c:tx>
                <c:spPr>
                  <a:ln w="12700"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ambino-Regular" panose="00000500000000000000" pitchFamily="2" charset="0"/>
                          <a:ea typeface="+mn-ea"/>
                          <a:cs typeface="+mn-cs"/>
                        </a:defRPr>
                      </a:pPr>
                      <a:endParaRPr lang="es-EC"/>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cvd19_tsa_incidencia_x1000_rrl!$B$2:$AL$2</c15:sqref>
                        </c15:formulaRef>
                      </c:ext>
                    </c:extLst>
                    <c:strCache>
                      <c:ptCount val="15"/>
                      <c:pt idx="0">
                        <c:v>SE1</c:v>
                      </c:pt>
                      <c:pt idx="1">
                        <c:v>SE2</c:v>
                      </c:pt>
                      <c:pt idx="2">
                        <c:v>SE3</c:v>
                      </c:pt>
                      <c:pt idx="3">
                        <c:v>SE4</c:v>
                      </c:pt>
                      <c:pt idx="4">
                        <c:v>SE5</c:v>
                      </c:pt>
                      <c:pt idx="5">
                        <c:v>SE6</c:v>
                      </c:pt>
                      <c:pt idx="6">
                        <c:v>SE7</c:v>
                      </c:pt>
                      <c:pt idx="7">
                        <c:v>SE8</c:v>
                      </c:pt>
                      <c:pt idx="8">
                        <c:v>SE9</c:v>
                      </c:pt>
                      <c:pt idx="9">
                        <c:v>SE10</c:v>
                      </c:pt>
                      <c:pt idx="10">
                        <c:v>SE11</c:v>
                      </c:pt>
                      <c:pt idx="11">
                        <c:v>SE12</c:v>
                      </c:pt>
                      <c:pt idx="12">
                        <c:v>SE13</c:v>
                      </c:pt>
                      <c:pt idx="13">
                        <c:v>SE14</c:v>
                      </c:pt>
                      <c:pt idx="14">
                        <c:v>SE15</c:v>
                      </c:pt>
                    </c:strCache>
                  </c:strRef>
                </c:cat>
                <c:val>
                  <c:numRef>
                    <c:extLst xmlns:c15="http://schemas.microsoft.com/office/drawing/2012/chart">
                      <c:ext xmlns:c15="http://schemas.microsoft.com/office/drawing/2012/chart" uri="{02D57815-91ED-43cb-92C2-25804820EDAC}">
                        <c15:formulaRef>
                          <c15:sqref>cvd19_tsa_incidencia_x1000_rrl!$AM$12:$BW$12</c15:sqref>
                        </c15:formulaRef>
                      </c:ext>
                    </c:extLst>
                    <c:numCache>
                      <c:formatCode>General</c:formatCode>
                      <c:ptCount val="15"/>
                      <c:pt idx="0">
                        <c:v>0.65</c:v>
                      </c:pt>
                      <c:pt idx="1">
                        <c:v>0.97</c:v>
                      </c:pt>
                      <c:pt idx="2">
                        <c:v>0.91</c:v>
                      </c:pt>
                      <c:pt idx="3">
                        <c:v>1.27</c:v>
                      </c:pt>
                      <c:pt idx="4">
                        <c:v>0.9</c:v>
                      </c:pt>
                      <c:pt idx="5">
                        <c:v>0.83</c:v>
                      </c:pt>
                      <c:pt idx="6">
                        <c:v>1.21</c:v>
                      </c:pt>
                      <c:pt idx="7">
                        <c:v>1.08</c:v>
                      </c:pt>
                      <c:pt idx="8">
                        <c:v>1.24</c:v>
                      </c:pt>
                      <c:pt idx="9">
                        <c:v>0.65</c:v>
                      </c:pt>
                      <c:pt idx="10">
                        <c:v>1.07</c:v>
                      </c:pt>
                      <c:pt idx="11">
                        <c:v>0.28999999999999998</c:v>
                      </c:pt>
                      <c:pt idx="12">
                        <c:v>1.67</c:v>
                      </c:pt>
                      <c:pt idx="13">
                        <c:v>1.24</c:v>
                      </c:pt>
                      <c:pt idx="14">
                        <c:v>1.08</c:v>
                      </c:pt>
                    </c:numCache>
                  </c:numRef>
                </c:val>
                <c:smooth val="0"/>
                <c:extLst xmlns:c15="http://schemas.microsoft.com/office/drawing/2012/chart">
                  <c:ext xmlns:c16="http://schemas.microsoft.com/office/drawing/2014/chart" uri="{C3380CC4-5D6E-409C-BE32-E72D297353CC}">
                    <c16:uniqueId val="{0000001C-4CB6-4A25-8B2E-9FA30AC6E3E7}"/>
                  </c:ext>
                </c:extLst>
              </c15:ser>
            </c15:filteredLineSeries>
          </c:ext>
        </c:extLst>
      </c:lineChart>
      <c:catAx>
        <c:axId val="452352560"/>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Bambino-Regular" panose="00000500000000000000" pitchFamily="2" charset="0"/>
                    <a:ea typeface="+mn-ea"/>
                    <a:cs typeface="+mn-cs"/>
                  </a:defRPr>
                </a:pPr>
                <a:r>
                  <a:rPr lang="es-EC" sz="1100" b="0" i="0" baseline="0">
                    <a:solidFill>
                      <a:sysClr val="windowText" lastClr="000000"/>
                    </a:solidFill>
                    <a:effectLst/>
                  </a:rPr>
                  <a:t>Semana Epidemiológica</a:t>
                </a:r>
                <a:endParaRPr lang="es-EC" sz="1100">
                  <a:solidFill>
                    <a:sysClr val="windowText" lastClr="000000"/>
                  </a:solidFill>
                  <a:effectLst/>
                </a:endParaRPr>
              </a:p>
            </c:rich>
          </c:tx>
          <c:layout>
            <c:manualLayout>
              <c:xMode val="edge"/>
              <c:yMode val="edge"/>
              <c:x val="0.3159230530280509"/>
              <c:y val="0.92945405704353323"/>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Bambino-Regular" panose="00000500000000000000" pitchFamily="2" charset="0"/>
                  <a:ea typeface="+mn-ea"/>
                  <a:cs typeface="+mn-cs"/>
                </a:defRPr>
              </a:pPr>
              <a:endParaRPr lang="es-EC"/>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ambino-Regular" panose="00000500000000000000" pitchFamily="2" charset="0"/>
                <a:ea typeface="+mn-ea"/>
                <a:cs typeface="+mn-cs"/>
              </a:defRPr>
            </a:pPr>
            <a:endParaRPr lang="es-EC"/>
          </a:p>
        </c:txPr>
        <c:crossAx val="452345904"/>
        <c:crosses val="autoZero"/>
        <c:auto val="1"/>
        <c:lblAlgn val="ctr"/>
        <c:lblOffset val="100"/>
        <c:tickLblSkip val="1"/>
        <c:noMultiLvlLbl val="0"/>
      </c:catAx>
      <c:valAx>
        <c:axId val="452345904"/>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mbino-Regular" panose="00000500000000000000" pitchFamily="2" charset="0"/>
                <a:ea typeface="+mn-ea"/>
                <a:cs typeface="+mn-cs"/>
              </a:defRPr>
            </a:pPr>
            <a:endParaRPr lang="es-EC"/>
          </a:p>
        </c:txPr>
        <c:crossAx val="452352560"/>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a:latin typeface="Bambino-Regular" panose="00000500000000000000" pitchFamily="2" charset="0"/>
        </a:defRPr>
      </a:pPr>
      <a:endParaRPr lang="es-EC"/>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4812708009001"/>
          <c:y val="0.11065219588828164"/>
          <c:w val="0.59628088309581806"/>
          <c:h val="0.7539274832529107"/>
        </c:manualLayout>
      </c:layout>
      <c:lineChart>
        <c:grouping val="standard"/>
        <c:varyColors val="0"/>
        <c:ser>
          <c:idx val="0"/>
          <c:order val="0"/>
          <c:tx>
            <c:strRef>
              <c:f>cvd19_tsa_incidencia_x1000_rrl!$A$3</c:f>
              <c:strCache>
                <c:ptCount val="1"/>
                <c:pt idx="0">
                  <c:v>Chavezpamba</c:v>
                </c:pt>
              </c:strCache>
            </c:strRef>
          </c:tx>
          <c:spPr>
            <a:ln w="12700" cap="rnd">
              <a:solidFill>
                <a:schemeClr val="accent1"/>
              </a:solidFill>
              <a:round/>
            </a:ln>
            <a:effectLst/>
          </c:spPr>
          <c:marker>
            <c:symbol val="none"/>
          </c:marker>
          <c:cat>
            <c:strRef>
              <c:f>cvd19_tsa_incidencia_x1000_rrl!$B$2:$AL$2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cvd19_tsa_incidencia_x1000_rrl!$AM$3:$BW$3</c:f>
              <c:numCache>
                <c:formatCode>General</c:formatCode>
                <c:ptCount val="19"/>
                <c:pt idx="0">
                  <c:v>1.07</c:v>
                </c:pt>
                <c:pt idx="1">
                  <c:v>1.07</c:v>
                </c:pt>
                <c:pt idx="2">
                  <c:v>1.07</c:v>
                </c:pt>
                <c:pt idx="3">
                  <c:v>1.08</c:v>
                </c:pt>
                <c:pt idx="4">
                  <c:v>1.08</c:v>
                </c:pt>
                <c:pt idx="5">
                  <c:v>1.08</c:v>
                </c:pt>
                <c:pt idx="6">
                  <c:v>3.24</c:v>
                </c:pt>
                <c:pt idx="7">
                  <c:v>4.34</c:v>
                </c:pt>
                <c:pt idx="8">
                  <c:v>1.0900000000000001</c:v>
                </c:pt>
                <c:pt idx="9">
                  <c:v>3.27</c:v>
                </c:pt>
                <c:pt idx="10">
                  <c:v>3.28</c:v>
                </c:pt>
                <c:pt idx="11">
                  <c:v>1.1000000000000001</c:v>
                </c:pt>
                <c:pt idx="12">
                  <c:v>4.4000000000000004</c:v>
                </c:pt>
                <c:pt idx="13">
                  <c:v>2.21</c:v>
                </c:pt>
                <c:pt idx="14">
                  <c:v>1.1000000000000001</c:v>
                </c:pt>
                <c:pt idx="15">
                  <c:v>0</c:v>
                </c:pt>
                <c:pt idx="16">
                  <c:v>4.43</c:v>
                </c:pt>
                <c:pt idx="17">
                  <c:v>2.2200000000000002</c:v>
                </c:pt>
                <c:pt idx="18">
                  <c:v>3.34</c:v>
                </c:pt>
              </c:numCache>
              <c:extLst/>
            </c:numRef>
          </c:val>
          <c:smooth val="0"/>
          <c:extLst>
            <c:ext xmlns:c16="http://schemas.microsoft.com/office/drawing/2014/chart" uri="{C3380CC4-5D6E-409C-BE32-E72D297353CC}">
              <c16:uniqueId val="{00000000-DD7E-4542-821B-76870F70E54D}"/>
            </c:ext>
          </c:extLst>
        </c:ser>
        <c:ser>
          <c:idx val="1"/>
          <c:order val="1"/>
          <c:tx>
            <c:strRef>
              <c:f>cvd19_tsa_incidencia_x1000_rrl!$A$4</c:f>
              <c:strCache>
                <c:ptCount val="1"/>
                <c:pt idx="0">
                  <c:v>Tababela</c:v>
                </c:pt>
              </c:strCache>
            </c:strRef>
          </c:tx>
          <c:spPr>
            <a:ln w="12700" cap="rnd">
              <a:solidFill>
                <a:schemeClr val="accent2"/>
              </a:solidFill>
              <a:round/>
            </a:ln>
            <a:effectLst/>
          </c:spPr>
          <c:marker>
            <c:symbol val="none"/>
          </c:marker>
          <c:cat>
            <c:strRef>
              <c:f>cvd19_tsa_incidencia_x1000_rrl!$B$2:$AL$2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cvd19_tsa_incidencia_x1000_rrl!$AM$4:$BW$4</c:f>
              <c:numCache>
                <c:formatCode>General</c:formatCode>
                <c:ptCount val="19"/>
                <c:pt idx="0">
                  <c:v>0.28999999999999998</c:v>
                </c:pt>
                <c:pt idx="1">
                  <c:v>0.28999999999999998</c:v>
                </c:pt>
                <c:pt idx="2">
                  <c:v>0</c:v>
                </c:pt>
                <c:pt idx="3">
                  <c:v>0.28999999999999998</c:v>
                </c:pt>
                <c:pt idx="4">
                  <c:v>0.88</c:v>
                </c:pt>
                <c:pt idx="5">
                  <c:v>0.59</c:v>
                </c:pt>
                <c:pt idx="6">
                  <c:v>0.59</c:v>
                </c:pt>
                <c:pt idx="7">
                  <c:v>3.85</c:v>
                </c:pt>
                <c:pt idx="8">
                  <c:v>1.18</c:v>
                </c:pt>
                <c:pt idx="9">
                  <c:v>0.3</c:v>
                </c:pt>
                <c:pt idx="10">
                  <c:v>1.19</c:v>
                </c:pt>
                <c:pt idx="11">
                  <c:v>2.38</c:v>
                </c:pt>
                <c:pt idx="12">
                  <c:v>1.79</c:v>
                </c:pt>
                <c:pt idx="13">
                  <c:v>2.09</c:v>
                </c:pt>
                <c:pt idx="14">
                  <c:v>5.4</c:v>
                </c:pt>
                <c:pt idx="15">
                  <c:v>2.1</c:v>
                </c:pt>
                <c:pt idx="16">
                  <c:v>1.2</c:v>
                </c:pt>
                <c:pt idx="17">
                  <c:v>1.51</c:v>
                </c:pt>
                <c:pt idx="18">
                  <c:v>2.72</c:v>
                </c:pt>
              </c:numCache>
              <c:extLst/>
            </c:numRef>
          </c:val>
          <c:smooth val="0"/>
          <c:extLst>
            <c:ext xmlns:c16="http://schemas.microsoft.com/office/drawing/2014/chart" uri="{C3380CC4-5D6E-409C-BE32-E72D297353CC}">
              <c16:uniqueId val="{00000001-DD7E-4542-821B-76870F70E54D}"/>
            </c:ext>
          </c:extLst>
        </c:ser>
        <c:ser>
          <c:idx val="2"/>
          <c:order val="2"/>
          <c:tx>
            <c:strRef>
              <c:f>cvd19_tsa_incidencia_x1000_rrl!$A$5</c:f>
              <c:strCache>
                <c:ptCount val="1"/>
                <c:pt idx="0">
                  <c:v>Nanegal</c:v>
                </c:pt>
              </c:strCache>
            </c:strRef>
          </c:tx>
          <c:spPr>
            <a:ln w="12700" cap="rnd">
              <a:solidFill>
                <a:schemeClr val="accent3"/>
              </a:solidFill>
              <a:round/>
            </a:ln>
            <a:effectLst/>
          </c:spPr>
          <c:marker>
            <c:symbol val="none"/>
          </c:marker>
          <c:cat>
            <c:strRef>
              <c:f>cvd19_tsa_incidencia_x1000_rrl!$B$2:$AL$2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cvd19_tsa_incidencia_x1000_rrl!$AM$5:$BW$5</c:f>
              <c:numCache>
                <c:formatCode>General</c:formatCode>
                <c:ptCount val="19"/>
                <c:pt idx="0">
                  <c:v>0</c:v>
                </c:pt>
                <c:pt idx="1">
                  <c:v>0</c:v>
                </c:pt>
                <c:pt idx="2">
                  <c:v>0</c:v>
                </c:pt>
                <c:pt idx="3">
                  <c:v>0</c:v>
                </c:pt>
                <c:pt idx="4">
                  <c:v>0</c:v>
                </c:pt>
                <c:pt idx="5">
                  <c:v>0</c:v>
                </c:pt>
                <c:pt idx="6">
                  <c:v>0.92</c:v>
                </c:pt>
                <c:pt idx="7">
                  <c:v>1.22</c:v>
                </c:pt>
                <c:pt idx="8">
                  <c:v>0.31</c:v>
                </c:pt>
                <c:pt idx="9">
                  <c:v>0.61</c:v>
                </c:pt>
                <c:pt idx="10">
                  <c:v>0.31</c:v>
                </c:pt>
                <c:pt idx="11">
                  <c:v>0</c:v>
                </c:pt>
                <c:pt idx="12">
                  <c:v>0</c:v>
                </c:pt>
                <c:pt idx="13">
                  <c:v>0</c:v>
                </c:pt>
                <c:pt idx="14">
                  <c:v>0</c:v>
                </c:pt>
                <c:pt idx="15">
                  <c:v>0.31</c:v>
                </c:pt>
                <c:pt idx="16">
                  <c:v>0.92</c:v>
                </c:pt>
                <c:pt idx="17">
                  <c:v>2.15</c:v>
                </c:pt>
                <c:pt idx="18">
                  <c:v>2.4700000000000002</c:v>
                </c:pt>
              </c:numCache>
              <c:extLst/>
            </c:numRef>
          </c:val>
          <c:smooth val="0"/>
          <c:extLst>
            <c:ext xmlns:c16="http://schemas.microsoft.com/office/drawing/2014/chart" uri="{C3380CC4-5D6E-409C-BE32-E72D297353CC}">
              <c16:uniqueId val="{00000002-DD7E-4542-821B-76870F70E54D}"/>
            </c:ext>
          </c:extLst>
        </c:ser>
        <c:ser>
          <c:idx val="3"/>
          <c:order val="3"/>
          <c:tx>
            <c:strRef>
              <c:f>cvd19_tsa_incidencia_x1000_rrl!$A$6</c:f>
              <c:strCache>
                <c:ptCount val="1"/>
                <c:pt idx="0">
                  <c:v>Atahualpa (Habaspamba)</c:v>
                </c:pt>
              </c:strCache>
            </c:strRef>
          </c:tx>
          <c:spPr>
            <a:ln w="12700" cap="rnd">
              <a:solidFill>
                <a:schemeClr val="accent4"/>
              </a:solidFill>
              <a:round/>
            </a:ln>
            <a:effectLst/>
          </c:spPr>
          <c:marker>
            <c:symbol val="none"/>
          </c:marker>
          <c:cat>
            <c:strRef>
              <c:f>cvd19_tsa_incidencia_x1000_rrl!$B$2:$AL$2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cvd19_tsa_incidencia_x1000_rrl!$AM$6:$BW$6</c:f>
              <c:numCache>
                <c:formatCode>General</c:formatCode>
                <c:ptCount val="19"/>
                <c:pt idx="0">
                  <c:v>0.4</c:v>
                </c:pt>
                <c:pt idx="1">
                  <c:v>0.4</c:v>
                </c:pt>
                <c:pt idx="2">
                  <c:v>0</c:v>
                </c:pt>
                <c:pt idx="3">
                  <c:v>0</c:v>
                </c:pt>
                <c:pt idx="4">
                  <c:v>0.8</c:v>
                </c:pt>
                <c:pt idx="5">
                  <c:v>0.8</c:v>
                </c:pt>
                <c:pt idx="6">
                  <c:v>33.369999999999997</c:v>
                </c:pt>
                <c:pt idx="7">
                  <c:v>2.8</c:v>
                </c:pt>
                <c:pt idx="8">
                  <c:v>2.0099999999999998</c:v>
                </c:pt>
                <c:pt idx="9">
                  <c:v>0.8</c:v>
                </c:pt>
                <c:pt idx="10">
                  <c:v>2.0099999999999998</c:v>
                </c:pt>
                <c:pt idx="11">
                  <c:v>1.61</c:v>
                </c:pt>
                <c:pt idx="12">
                  <c:v>0.81</c:v>
                </c:pt>
                <c:pt idx="13">
                  <c:v>0.4</c:v>
                </c:pt>
                <c:pt idx="14">
                  <c:v>0.81</c:v>
                </c:pt>
                <c:pt idx="15">
                  <c:v>0</c:v>
                </c:pt>
                <c:pt idx="16">
                  <c:v>0.81</c:v>
                </c:pt>
                <c:pt idx="17">
                  <c:v>1.62</c:v>
                </c:pt>
                <c:pt idx="18">
                  <c:v>2.0299999999999998</c:v>
                </c:pt>
              </c:numCache>
              <c:extLst/>
            </c:numRef>
          </c:val>
          <c:smooth val="0"/>
          <c:extLst>
            <c:ext xmlns:c16="http://schemas.microsoft.com/office/drawing/2014/chart" uri="{C3380CC4-5D6E-409C-BE32-E72D297353CC}">
              <c16:uniqueId val="{00000003-DD7E-4542-821B-76870F70E54D}"/>
            </c:ext>
          </c:extLst>
        </c:ser>
        <c:ser>
          <c:idx val="4"/>
          <c:order val="4"/>
          <c:tx>
            <c:strRef>
              <c:f>cvd19_tsa_incidencia_x1000_rrl!$A$7</c:f>
              <c:strCache>
                <c:ptCount val="1"/>
                <c:pt idx="0">
                  <c:v>Nono</c:v>
                </c:pt>
              </c:strCache>
              <c:extLst xmlns:c15="http://schemas.microsoft.com/office/drawing/2012/chart"/>
            </c:strRef>
          </c:tx>
          <c:spPr>
            <a:ln w="12700" cap="rnd">
              <a:solidFill>
                <a:schemeClr val="accent5"/>
              </a:solidFill>
              <a:round/>
            </a:ln>
            <a:effectLst/>
          </c:spPr>
          <c:marker>
            <c:symbol val="none"/>
          </c:marker>
          <c:cat>
            <c:strRef>
              <c:f>cvd19_tsa_incidencia_x1000_rrl!$B$2:$AL$2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cvd19_tsa_incidencia_x1000_rrl!$AM$7:$BW$7</c:f>
              <c:numCache>
                <c:formatCode>General</c:formatCode>
                <c:ptCount val="19"/>
                <c:pt idx="0">
                  <c:v>0</c:v>
                </c:pt>
                <c:pt idx="1">
                  <c:v>0</c:v>
                </c:pt>
                <c:pt idx="2">
                  <c:v>0</c:v>
                </c:pt>
                <c:pt idx="3">
                  <c:v>0</c:v>
                </c:pt>
                <c:pt idx="4">
                  <c:v>0</c:v>
                </c:pt>
                <c:pt idx="5">
                  <c:v>0</c:v>
                </c:pt>
                <c:pt idx="6">
                  <c:v>0</c:v>
                </c:pt>
                <c:pt idx="7">
                  <c:v>1.4</c:v>
                </c:pt>
                <c:pt idx="8">
                  <c:v>0</c:v>
                </c:pt>
                <c:pt idx="9">
                  <c:v>0</c:v>
                </c:pt>
                <c:pt idx="10">
                  <c:v>0.47</c:v>
                </c:pt>
                <c:pt idx="11">
                  <c:v>0.93</c:v>
                </c:pt>
                <c:pt idx="12">
                  <c:v>0</c:v>
                </c:pt>
                <c:pt idx="13">
                  <c:v>0</c:v>
                </c:pt>
                <c:pt idx="14">
                  <c:v>0.47</c:v>
                </c:pt>
                <c:pt idx="15">
                  <c:v>0.47</c:v>
                </c:pt>
                <c:pt idx="16">
                  <c:v>0</c:v>
                </c:pt>
                <c:pt idx="17">
                  <c:v>0</c:v>
                </c:pt>
                <c:pt idx="18">
                  <c:v>1.87</c:v>
                </c:pt>
              </c:numCache>
              <c:extLst/>
            </c:numRef>
          </c:val>
          <c:smooth val="0"/>
          <c:extLst xmlns:c15="http://schemas.microsoft.com/office/drawing/2012/chart">
            <c:ext xmlns:c16="http://schemas.microsoft.com/office/drawing/2014/chart" uri="{C3380CC4-5D6E-409C-BE32-E72D297353CC}">
              <c16:uniqueId val="{00000004-DD7E-4542-821B-76870F70E54D}"/>
            </c:ext>
          </c:extLst>
        </c:ser>
        <c:ser>
          <c:idx val="5"/>
          <c:order val="5"/>
          <c:tx>
            <c:strRef>
              <c:f>cvd19_tsa_incidencia_x1000_rrl!$A$8</c:f>
              <c:strCache>
                <c:ptCount val="1"/>
                <c:pt idx="0">
                  <c:v>Guangopolo</c:v>
                </c:pt>
              </c:strCache>
              <c:extLst xmlns:c15="http://schemas.microsoft.com/office/drawing/2012/chart"/>
            </c:strRef>
          </c:tx>
          <c:spPr>
            <a:ln w="12700" cap="rnd">
              <a:solidFill>
                <a:schemeClr val="accent6"/>
              </a:solidFill>
              <a:round/>
            </a:ln>
            <a:effectLst/>
          </c:spPr>
          <c:marker>
            <c:symbol val="none"/>
          </c:marker>
          <c:cat>
            <c:strRef>
              <c:f>cvd19_tsa_incidencia_x1000_rrl!$B$2:$AL$2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cvd19_tsa_incidencia_x1000_rrl!$AM$8:$BW$8</c:f>
              <c:numCache>
                <c:formatCode>General</c:formatCode>
                <c:ptCount val="19"/>
                <c:pt idx="0">
                  <c:v>0.85</c:v>
                </c:pt>
                <c:pt idx="1">
                  <c:v>0</c:v>
                </c:pt>
                <c:pt idx="2">
                  <c:v>0.28000000000000003</c:v>
                </c:pt>
                <c:pt idx="3">
                  <c:v>0.28000000000000003</c:v>
                </c:pt>
                <c:pt idx="4">
                  <c:v>0.56999999999999995</c:v>
                </c:pt>
                <c:pt idx="5">
                  <c:v>0.28000000000000003</c:v>
                </c:pt>
                <c:pt idx="6">
                  <c:v>1.1399999999999999</c:v>
                </c:pt>
                <c:pt idx="7">
                  <c:v>2.2799999999999998</c:v>
                </c:pt>
                <c:pt idx="8">
                  <c:v>0</c:v>
                </c:pt>
                <c:pt idx="9">
                  <c:v>1.71</c:v>
                </c:pt>
                <c:pt idx="10">
                  <c:v>0</c:v>
                </c:pt>
                <c:pt idx="11">
                  <c:v>1.1399999999999999</c:v>
                </c:pt>
                <c:pt idx="12">
                  <c:v>0.28999999999999998</c:v>
                </c:pt>
                <c:pt idx="13">
                  <c:v>0.28999999999999998</c:v>
                </c:pt>
                <c:pt idx="14">
                  <c:v>2</c:v>
                </c:pt>
                <c:pt idx="15">
                  <c:v>0.28999999999999998</c:v>
                </c:pt>
                <c:pt idx="16">
                  <c:v>0.28999999999999998</c:v>
                </c:pt>
                <c:pt idx="17">
                  <c:v>1.1499999999999999</c:v>
                </c:pt>
                <c:pt idx="18">
                  <c:v>1.43</c:v>
                </c:pt>
              </c:numCache>
              <c:extLst/>
            </c:numRef>
          </c:val>
          <c:smooth val="0"/>
          <c:extLst xmlns:c15="http://schemas.microsoft.com/office/drawing/2012/chart">
            <c:ext xmlns:c16="http://schemas.microsoft.com/office/drawing/2014/chart" uri="{C3380CC4-5D6E-409C-BE32-E72D297353CC}">
              <c16:uniqueId val="{00000005-DD7E-4542-821B-76870F70E54D}"/>
            </c:ext>
          </c:extLst>
        </c:ser>
        <c:ser>
          <c:idx val="6"/>
          <c:order val="6"/>
          <c:tx>
            <c:strRef>
              <c:f>cvd19_tsa_incidencia_x1000_rrl!$A$9</c:f>
              <c:strCache>
                <c:ptCount val="1"/>
                <c:pt idx="0">
                  <c:v>Pomasqui</c:v>
                </c:pt>
              </c:strCache>
              <c:extLst xmlns:c15="http://schemas.microsoft.com/office/drawing/2012/chart"/>
            </c:strRef>
          </c:tx>
          <c:spPr>
            <a:ln w="12700" cap="rnd">
              <a:solidFill>
                <a:schemeClr val="accent1">
                  <a:lumMod val="60000"/>
                </a:schemeClr>
              </a:solidFill>
              <a:round/>
            </a:ln>
            <a:effectLst/>
          </c:spPr>
          <c:marker>
            <c:symbol val="none"/>
          </c:marker>
          <c:cat>
            <c:strRef>
              <c:f>cvd19_tsa_incidencia_x1000_rrl!$B$2:$AL$2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cvd19_tsa_incidencia_x1000_rrl!$AM$9:$BW$9</c:f>
              <c:numCache>
                <c:formatCode>General</c:formatCode>
                <c:ptCount val="19"/>
                <c:pt idx="0">
                  <c:v>0.4</c:v>
                </c:pt>
                <c:pt idx="1">
                  <c:v>0.37</c:v>
                </c:pt>
                <c:pt idx="2">
                  <c:v>0.31</c:v>
                </c:pt>
                <c:pt idx="3">
                  <c:v>0.34</c:v>
                </c:pt>
                <c:pt idx="4">
                  <c:v>0.49</c:v>
                </c:pt>
                <c:pt idx="5">
                  <c:v>0.56999999999999995</c:v>
                </c:pt>
                <c:pt idx="6">
                  <c:v>1.4</c:v>
                </c:pt>
                <c:pt idx="7">
                  <c:v>1.43</c:v>
                </c:pt>
                <c:pt idx="8">
                  <c:v>0.95</c:v>
                </c:pt>
                <c:pt idx="9">
                  <c:v>1.0900000000000001</c:v>
                </c:pt>
                <c:pt idx="10">
                  <c:v>0.89</c:v>
                </c:pt>
                <c:pt idx="11">
                  <c:v>1.24</c:v>
                </c:pt>
                <c:pt idx="12">
                  <c:v>1.39</c:v>
                </c:pt>
                <c:pt idx="13">
                  <c:v>0.95</c:v>
                </c:pt>
                <c:pt idx="14">
                  <c:v>1.27</c:v>
                </c:pt>
                <c:pt idx="15">
                  <c:v>0.2</c:v>
                </c:pt>
                <c:pt idx="16">
                  <c:v>1.45</c:v>
                </c:pt>
                <c:pt idx="17">
                  <c:v>1.1000000000000001</c:v>
                </c:pt>
                <c:pt idx="18">
                  <c:v>1.42</c:v>
                </c:pt>
              </c:numCache>
              <c:extLst/>
            </c:numRef>
          </c:val>
          <c:smooth val="0"/>
          <c:extLst xmlns:c15="http://schemas.microsoft.com/office/drawing/2012/chart">
            <c:ext xmlns:c16="http://schemas.microsoft.com/office/drawing/2014/chart" uri="{C3380CC4-5D6E-409C-BE32-E72D297353CC}">
              <c16:uniqueId val="{00000006-DD7E-4542-821B-76870F70E54D}"/>
            </c:ext>
          </c:extLst>
        </c:ser>
        <c:ser>
          <c:idx val="7"/>
          <c:order val="7"/>
          <c:tx>
            <c:strRef>
              <c:f>cvd19_tsa_incidencia_x1000_rrl!$A$10</c:f>
              <c:strCache>
                <c:ptCount val="1"/>
                <c:pt idx="0">
                  <c:v>Nanegalito</c:v>
                </c:pt>
              </c:strCache>
              <c:extLst xmlns:c15="http://schemas.microsoft.com/office/drawing/2012/chart"/>
            </c:strRef>
          </c:tx>
          <c:spPr>
            <a:ln w="12700" cap="rnd">
              <a:solidFill>
                <a:schemeClr val="accent2">
                  <a:lumMod val="60000"/>
                </a:schemeClr>
              </a:solidFill>
              <a:round/>
            </a:ln>
            <a:effectLst/>
          </c:spPr>
          <c:marker>
            <c:symbol val="none"/>
          </c:marker>
          <c:cat>
            <c:strRef>
              <c:f>cvd19_tsa_incidencia_x1000_rrl!$B$2:$AL$2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cvd19_tsa_incidencia_x1000_rrl!$AM$10:$BW$10</c:f>
              <c:numCache>
                <c:formatCode>General</c:formatCode>
                <c:ptCount val="19"/>
                <c:pt idx="0">
                  <c:v>0</c:v>
                </c:pt>
                <c:pt idx="1">
                  <c:v>0</c:v>
                </c:pt>
                <c:pt idx="2">
                  <c:v>0</c:v>
                </c:pt>
                <c:pt idx="3">
                  <c:v>0</c:v>
                </c:pt>
                <c:pt idx="4">
                  <c:v>0.28000000000000003</c:v>
                </c:pt>
                <c:pt idx="5">
                  <c:v>0.28000000000000003</c:v>
                </c:pt>
                <c:pt idx="6">
                  <c:v>0.56000000000000005</c:v>
                </c:pt>
                <c:pt idx="7">
                  <c:v>0.28000000000000003</c:v>
                </c:pt>
                <c:pt idx="8">
                  <c:v>0.28000000000000003</c:v>
                </c:pt>
                <c:pt idx="9">
                  <c:v>0</c:v>
                </c:pt>
                <c:pt idx="10">
                  <c:v>0.28000000000000003</c:v>
                </c:pt>
                <c:pt idx="11">
                  <c:v>0</c:v>
                </c:pt>
                <c:pt idx="12">
                  <c:v>0.56000000000000005</c:v>
                </c:pt>
                <c:pt idx="13">
                  <c:v>1.39</c:v>
                </c:pt>
                <c:pt idx="14">
                  <c:v>0.28000000000000003</c:v>
                </c:pt>
                <c:pt idx="15">
                  <c:v>0.28000000000000003</c:v>
                </c:pt>
                <c:pt idx="16">
                  <c:v>0</c:v>
                </c:pt>
                <c:pt idx="17">
                  <c:v>0</c:v>
                </c:pt>
                <c:pt idx="18">
                  <c:v>1.39</c:v>
                </c:pt>
              </c:numCache>
              <c:extLst/>
            </c:numRef>
          </c:val>
          <c:smooth val="0"/>
          <c:extLst xmlns:c15="http://schemas.microsoft.com/office/drawing/2012/chart">
            <c:ext xmlns:c16="http://schemas.microsoft.com/office/drawing/2014/chart" uri="{C3380CC4-5D6E-409C-BE32-E72D297353CC}">
              <c16:uniqueId val="{00000007-DD7E-4542-821B-76870F70E54D}"/>
            </c:ext>
          </c:extLst>
        </c:ser>
        <c:ser>
          <c:idx val="8"/>
          <c:order val="8"/>
          <c:tx>
            <c:strRef>
              <c:f>cvd19_tsa_incidencia_x1000_rrl!$A$11</c:f>
              <c:strCache>
                <c:ptCount val="1"/>
                <c:pt idx="0">
                  <c:v>Llano Chico</c:v>
                </c:pt>
              </c:strCache>
              <c:extLst xmlns:c15="http://schemas.microsoft.com/office/drawing/2012/chart"/>
            </c:strRef>
          </c:tx>
          <c:spPr>
            <a:ln w="12700" cap="rnd">
              <a:solidFill>
                <a:schemeClr val="accent3">
                  <a:lumMod val="60000"/>
                </a:schemeClr>
              </a:solidFill>
              <a:round/>
            </a:ln>
            <a:effectLst/>
          </c:spPr>
          <c:marker>
            <c:symbol val="none"/>
          </c:marker>
          <c:cat>
            <c:strRef>
              <c:f>cvd19_tsa_incidencia_x1000_rrl!$B$2:$AL$2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cvd19_tsa_incidencia_x1000_rrl!$AM$11:$BW$11</c:f>
              <c:numCache>
                <c:formatCode>General</c:formatCode>
                <c:ptCount val="19"/>
                <c:pt idx="0">
                  <c:v>0.78</c:v>
                </c:pt>
                <c:pt idx="1">
                  <c:v>0.87</c:v>
                </c:pt>
                <c:pt idx="2">
                  <c:v>0.35</c:v>
                </c:pt>
                <c:pt idx="3">
                  <c:v>0.61</c:v>
                </c:pt>
                <c:pt idx="4">
                  <c:v>0.7</c:v>
                </c:pt>
                <c:pt idx="5">
                  <c:v>0.61</c:v>
                </c:pt>
                <c:pt idx="6">
                  <c:v>1.66</c:v>
                </c:pt>
                <c:pt idx="7">
                  <c:v>1.4</c:v>
                </c:pt>
                <c:pt idx="8">
                  <c:v>0.79</c:v>
                </c:pt>
                <c:pt idx="9">
                  <c:v>1.05</c:v>
                </c:pt>
                <c:pt idx="10">
                  <c:v>2.37</c:v>
                </c:pt>
                <c:pt idx="11">
                  <c:v>1.05</c:v>
                </c:pt>
                <c:pt idx="12">
                  <c:v>1.06</c:v>
                </c:pt>
                <c:pt idx="13">
                  <c:v>0.44</c:v>
                </c:pt>
                <c:pt idx="14">
                  <c:v>2.12</c:v>
                </c:pt>
                <c:pt idx="15">
                  <c:v>0.35</c:v>
                </c:pt>
                <c:pt idx="16">
                  <c:v>1.86</c:v>
                </c:pt>
                <c:pt idx="17">
                  <c:v>1.5</c:v>
                </c:pt>
                <c:pt idx="18">
                  <c:v>1.24</c:v>
                </c:pt>
              </c:numCache>
              <c:extLst/>
            </c:numRef>
          </c:val>
          <c:smooth val="0"/>
          <c:extLst xmlns:c15="http://schemas.microsoft.com/office/drawing/2012/chart">
            <c:ext xmlns:c16="http://schemas.microsoft.com/office/drawing/2014/chart" uri="{C3380CC4-5D6E-409C-BE32-E72D297353CC}">
              <c16:uniqueId val="{00000008-DD7E-4542-821B-76870F70E54D}"/>
            </c:ext>
          </c:extLst>
        </c:ser>
        <c:ser>
          <c:idx val="9"/>
          <c:order val="9"/>
          <c:tx>
            <c:strRef>
              <c:f>cvd19_tsa_incidencia_x1000_rrl!$A$12</c:f>
              <c:strCache>
                <c:ptCount val="1"/>
                <c:pt idx="0">
                  <c:v>Conocoto</c:v>
                </c:pt>
              </c:strCache>
              <c:extLst xmlns:c15="http://schemas.microsoft.com/office/drawing/2012/chart"/>
            </c:strRef>
          </c:tx>
          <c:spPr>
            <a:ln w="12700" cap="rnd">
              <a:solidFill>
                <a:schemeClr val="accent4">
                  <a:lumMod val="60000"/>
                </a:schemeClr>
              </a:solidFill>
              <a:round/>
            </a:ln>
            <a:effectLst/>
          </c:spPr>
          <c:marker>
            <c:symbol val="none"/>
          </c:marker>
          <c:cat>
            <c:strRef>
              <c:f>cvd19_tsa_incidencia_x1000_rrl!$B$2:$AL$2</c:f>
              <c:strCache>
                <c:ptCount val="19"/>
                <c:pt idx="0">
                  <c:v>SE50</c:v>
                </c:pt>
                <c:pt idx="1">
                  <c:v>SE51</c:v>
                </c:pt>
                <c:pt idx="2">
                  <c:v>SE52</c:v>
                </c:pt>
                <c:pt idx="3">
                  <c:v>SE53</c:v>
                </c:pt>
                <c:pt idx="4">
                  <c:v>SE1</c:v>
                </c:pt>
                <c:pt idx="5">
                  <c:v>SE2</c:v>
                </c:pt>
                <c:pt idx="6">
                  <c:v>SE3</c:v>
                </c:pt>
                <c:pt idx="7">
                  <c:v>SE4</c:v>
                </c:pt>
                <c:pt idx="8">
                  <c:v>SE5</c:v>
                </c:pt>
                <c:pt idx="9">
                  <c:v>SE6</c:v>
                </c:pt>
                <c:pt idx="10">
                  <c:v>SE7</c:v>
                </c:pt>
                <c:pt idx="11">
                  <c:v>SE8</c:v>
                </c:pt>
                <c:pt idx="12">
                  <c:v>SE9</c:v>
                </c:pt>
                <c:pt idx="13">
                  <c:v>SE10</c:v>
                </c:pt>
                <c:pt idx="14">
                  <c:v>SE11</c:v>
                </c:pt>
                <c:pt idx="15">
                  <c:v>SE12</c:v>
                </c:pt>
                <c:pt idx="16">
                  <c:v>SE13</c:v>
                </c:pt>
                <c:pt idx="17">
                  <c:v>SE14</c:v>
                </c:pt>
                <c:pt idx="18">
                  <c:v>SE15</c:v>
                </c:pt>
              </c:strCache>
              <c:extLst/>
            </c:strRef>
          </c:cat>
          <c:val>
            <c:numRef>
              <c:f>cvd19_tsa_incidencia_x1000_rrl!$AM$12:$BW$12</c:f>
              <c:numCache>
                <c:formatCode>General</c:formatCode>
                <c:ptCount val="19"/>
                <c:pt idx="0">
                  <c:v>0.6</c:v>
                </c:pt>
                <c:pt idx="1">
                  <c:v>0.65</c:v>
                </c:pt>
                <c:pt idx="2">
                  <c:v>0.42</c:v>
                </c:pt>
                <c:pt idx="3">
                  <c:v>0.39</c:v>
                </c:pt>
                <c:pt idx="4">
                  <c:v>0.65</c:v>
                </c:pt>
                <c:pt idx="5">
                  <c:v>0.97</c:v>
                </c:pt>
                <c:pt idx="6">
                  <c:v>0.91</c:v>
                </c:pt>
                <c:pt idx="7">
                  <c:v>1.27</c:v>
                </c:pt>
                <c:pt idx="8">
                  <c:v>0.9</c:v>
                </c:pt>
                <c:pt idx="9">
                  <c:v>0.83</c:v>
                </c:pt>
                <c:pt idx="10">
                  <c:v>1.21</c:v>
                </c:pt>
                <c:pt idx="11">
                  <c:v>1.08</c:v>
                </c:pt>
                <c:pt idx="12">
                  <c:v>1.24</c:v>
                </c:pt>
                <c:pt idx="13">
                  <c:v>0.65</c:v>
                </c:pt>
                <c:pt idx="14">
                  <c:v>1.07</c:v>
                </c:pt>
                <c:pt idx="15">
                  <c:v>0.28999999999999998</c:v>
                </c:pt>
                <c:pt idx="16">
                  <c:v>1.67</c:v>
                </c:pt>
                <c:pt idx="17">
                  <c:v>1.24</c:v>
                </c:pt>
                <c:pt idx="18">
                  <c:v>1.08</c:v>
                </c:pt>
              </c:numCache>
              <c:extLst/>
            </c:numRef>
          </c:val>
          <c:smooth val="0"/>
          <c:extLst xmlns:c15="http://schemas.microsoft.com/office/drawing/2012/chart">
            <c:ext xmlns:c16="http://schemas.microsoft.com/office/drawing/2014/chart" uri="{C3380CC4-5D6E-409C-BE32-E72D297353CC}">
              <c16:uniqueId val="{00000009-DD7E-4542-821B-76870F70E54D}"/>
            </c:ext>
          </c:extLst>
        </c:ser>
        <c:dLbls>
          <c:showLegendKey val="0"/>
          <c:showVal val="0"/>
          <c:showCatName val="0"/>
          <c:showSerName val="0"/>
          <c:showPercent val="0"/>
          <c:showBubbleSize val="0"/>
        </c:dLbls>
        <c:smooth val="0"/>
        <c:axId val="452352560"/>
        <c:axId val="452345904"/>
        <c:extLst/>
      </c:lineChart>
      <c:catAx>
        <c:axId val="452352560"/>
        <c:scaling>
          <c:orientation val="minMax"/>
        </c:scaling>
        <c:delete val="0"/>
        <c:axPos val="b"/>
        <c:title>
          <c:tx>
            <c:rich>
              <a:bodyPr rot="0" spcFirstLastPara="1" vertOverflow="ellipsis" vert="horz" wrap="square" anchor="ctr" anchorCtr="1"/>
              <a:lstStyle/>
              <a:p>
                <a:pPr>
                  <a:defRPr sz="1050" b="0" i="0" u="none" strike="noStrike" kern="1200" baseline="0">
                    <a:solidFill>
                      <a:sysClr val="windowText" lastClr="000000"/>
                    </a:solidFill>
                    <a:latin typeface="Bambino-Regular" panose="00000500000000000000" pitchFamily="2" charset="0"/>
                    <a:ea typeface="Tahoma" panose="020B0604030504040204" pitchFamily="34" charset="0"/>
                    <a:cs typeface="Tahoma" panose="020B0604030504040204" pitchFamily="34" charset="0"/>
                  </a:defRPr>
                </a:pPr>
                <a:r>
                  <a:rPr lang="es-EC" sz="1050">
                    <a:solidFill>
                      <a:sysClr val="windowText" lastClr="000000"/>
                    </a:solidFill>
                    <a:latin typeface="Bambino-Regular" panose="00000500000000000000" pitchFamily="2" charset="0"/>
                    <a:ea typeface="Tahoma" panose="020B0604030504040204" pitchFamily="34" charset="0"/>
                    <a:cs typeface="Tahoma" panose="020B0604030504040204" pitchFamily="34" charset="0"/>
                  </a:rPr>
                  <a:t>Semana</a:t>
                </a:r>
                <a:r>
                  <a:rPr lang="es-EC" sz="1050" baseline="0">
                    <a:solidFill>
                      <a:sysClr val="windowText" lastClr="000000"/>
                    </a:solidFill>
                    <a:latin typeface="Bambino-Regular" panose="00000500000000000000" pitchFamily="2" charset="0"/>
                    <a:ea typeface="Tahoma" panose="020B0604030504040204" pitchFamily="34" charset="0"/>
                    <a:cs typeface="Tahoma" panose="020B0604030504040204" pitchFamily="34" charset="0"/>
                  </a:rPr>
                  <a:t> Epidemiológica</a:t>
                </a:r>
                <a:endParaRPr lang="es-EC" sz="1050">
                  <a:solidFill>
                    <a:sysClr val="windowText" lastClr="000000"/>
                  </a:solidFill>
                  <a:latin typeface="Bambino-Regular" panose="00000500000000000000" pitchFamily="2" charset="0"/>
                  <a:ea typeface="Tahoma" panose="020B0604030504040204" pitchFamily="34" charset="0"/>
                  <a:cs typeface="Tahoma" panose="020B0604030504040204" pitchFamily="34" charset="0"/>
                </a:endParaRPr>
              </a:p>
            </c:rich>
          </c:tx>
          <c:layout>
            <c:manualLayout>
              <c:xMode val="edge"/>
              <c:yMode val="edge"/>
              <c:x val="0.28203506975649034"/>
              <c:y val="0.92188121887186636"/>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Bambino-Regular" panose="00000500000000000000" pitchFamily="2" charset="0"/>
                  <a:ea typeface="Tahoma" panose="020B0604030504040204" pitchFamily="34" charset="0"/>
                  <a:cs typeface="Tahoma" panose="020B0604030504040204" pitchFamily="34" charset="0"/>
                </a:defRPr>
              </a:pPr>
              <a:endParaRPr lang="es-EC"/>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Bambino-Regular" panose="00000500000000000000" pitchFamily="2" charset="0"/>
                <a:ea typeface="Tahoma" panose="020B0604030504040204" pitchFamily="34" charset="0"/>
                <a:cs typeface="Tahoma" panose="020B0604030504040204" pitchFamily="34" charset="0"/>
              </a:defRPr>
            </a:pPr>
            <a:endParaRPr lang="es-EC"/>
          </a:p>
        </c:txPr>
        <c:crossAx val="452345904"/>
        <c:crosses val="autoZero"/>
        <c:auto val="1"/>
        <c:lblAlgn val="ctr"/>
        <c:lblOffset val="100"/>
        <c:noMultiLvlLbl val="0"/>
      </c:catAx>
      <c:valAx>
        <c:axId val="4523459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Bambino-Regular" panose="00000500000000000000" pitchFamily="2" charset="0"/>
                <a:ea typeface="Tahoma" panose="020B0604030504040204" pitchFamily="34" charset="0"/>
                <a:cs typeface="Tahoma" panose="020B0604030504040204" pitchFamily="34" charset="0"/>
              </a:defRPr>
            </a:pPr>
            <a:endParaRPr lang="es-EC"/>
          </a:p>
        </c:txPr>
        <c:crossAx val="452352560"/>
        <c:crosses val="autoZero"/>
        <c:crossBetween val="between"/>
      </c:valAx>
      <c:spPr>
        <a:noFill/>
        <a:ln>
          <a:noFill/>
        </a:ln>
        <a:effectLst/>
      </c:spPr>
    </c:plotArea>
    <c:legend>
      <c:legendPos val="b"/>
      <c:layout>
        <c:manualLayout>
          <c:xMode val="edge"/>
          <c:yMode val="edge"/>
          <c:x val="0.70269412051798819"/>
          <c:y val="4.1271341229895793E-2"/>
          <c:w val="0.28749684859036623"/>
          <c:h val="0.90913382550452282"/>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tx1"/>
              </a:solidFill>
              <a:latin typeface="Bambino-Regular" panose="00000500000000000000" pitchFamily="2" charset="0"/>
              <a:ea typeface="Tahoma" panose="020B0604030504040204" pitchFamily="34" charset="0"/>
              <a:cs typeface="Tahoma" panose="020B0604030504040204" pitchFamily="34"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25217278463584E-2"/>
          <c:y val="5.2225907452886716E-2"/>
          <c:w val="0.6827348645209218"/>
          <c:h val="0.83264231531117017"/>
        </c:manualLayout>
      </c:layout>
      <c:areaChart>
        <c:grouping val="standard"/>
        <c:varyColors val="0"/>
        <c:dLbls>
          <c:showLegendKey val="0"/>
          <c:showVal val="0"/>
          <c:showCatName val="0"/>
          <c:showSerName val="0"/>
          <c:showPercent val="0"/>
          <c:showBubbleSize val="0"/>
        </c:dLbls>
        <c:axId val="137481216"/>
        <c:axId val="80280896"/>
        <c:extLst>
          <c:ext xmlns:c15="http://schemas.microsoft.com/office/drawing/2012/chart" uri="{02D57815-91ED-43cb-92C2-25804820EDAC}">
            <c15:filteredAreaSeries>
              <c15:ser>
                <c:idx val="4"/>
                <c:order val="6"/>
                <c:tx>
                  <c:strRef>
                    <c:extLst>
                      <c:ext uri="{02D57815-91ED-43cb-92C2-25804820EDAC}">
                        <c15:formulaRef>
                          <c15:sqref>qto_cvd19_grafica!$V$1</c15:sqref>
                        </c15:formulaRef>
                      </c:ext>
                    </c:extLst>
                    <c:strCache>
                      <c:ptCount val="1"/>
                      <c:pt idx="0">
                        <c:v>Contagiados </c:v>
                      </c:pt>
                    </c:strCache>
                  </c:strRef>
                </c:tx>
                <c:spPr>
                  <a:solidFill>
                    <a:schemeClr val="accent5"/>
                  </a:solidFill>
                  <a:ln>
                    <a:noFill/>
                  </a:ln>
                  <a:effectLst/>
                </c:spPr>
                <c:cat>
                  <c:numRef>
                    <c:extLst>
                      <c:ext uri="{02D57815-91ED-43cb-92C2-25804820EDAC}">
                        <c15:formulaRef>
                          <c15:sqref>qto_cvd19_camas!$A$2:$A$170</c15:sqref>
                        </c15:formulaRef>
                      </c:ext>
                    </c:extLst>
                    <c:numCache>
                      <c:formatCode>yyyy\-mm\-dd</c:formatCode>
                      <c:ptCount val="169"/>
                      <c:pt idx="0">
                        <c:v>43994</c:v>
                      </c:pt>
                      <c:pt idx="1">
                        <c:v>43995</c:v>
                      </c:pt>
                      <c:pt idx="2">
                        <c:v>43996</c:v>
                      </c:pt>
                      <c:pt idx="3">
                        <c:v>43997</c:v>
                      </c:pt>
                      <c:pt idx="4">
                        <c:v>43998</c:v>
                      </c:pt>
                      <c:pt idx="5">
                        <c:v>43999</c:v>
                      </c:pt>
                      <c:pt idx="6">
                        <c:v>44000</c:v>
                      </c:pt>
                      <c:pt idx="7">
                        <c:v>44001</c:v>
                      </c:pt>
                      <c:pt idx="8">
                        <c:v>44002</c:v>
                      </c:pt>
                      <c:pt idx="9">
                        <c:v>44003</c:v>
                      </c:pt>
                      <c:pt idx="10">
                        <c:v>44004</c:v>
                      </c:pt>
                      <c:pt idx="11">
                        <c:v>44005</c:v>
                      </c:pt>
                      <c:pt idx="12">
                        <c:v>44006</c:v>
                      </c:pt>
                      <c:pt idx="13">
                        <c:v>44007</c:v>
                      </c:pt>
                      <c:pt idx="14">
                        <c:v>44008</c:v>
                      </c:pt>
                      <c:pt idx="15">
                        <c:v>44009</c:v>
                      </c:pt>
                      <c:pt idx="16">
                        <c:v>44010</c:v>
                      </c:pt>
                      <c:pt idx="17">
                        <c:v>44011</c:v>
                      </c:pt>
                      <c:pt idx="18">
                        <c:v>44012</c:v>
                      </c:pt>
                      <c:pt idx="19">
                        <c:v>44013</c:v>
                      </c:pt>
                      <c:pt idx="20">
                        <c:v>44014</c:v>
                      </c:pt>
                      <c:pt idx="21">
                        <c:v>44015</c:v>
                      </c:pt>
                      <c:pt idx="22">
                        <c:v>44016</c:v>
                      </c:pt>
                      <c:pt idx="23">
                        <c:v>44017</c:v>
                      </c:pt>
                      <c:pt idx="24">
                        <c:v>44018</c:v>
                      </c:pt>
                      <c:pt idx="25">
                        <c:v>44019</c:v>
                      </c:pt>
                      <c:pt idx="26">
                        <c:v>44020</c:v>
                      </c:pt>
                      <c:pt idx="27">
                        <c:v>44021</c:v>
                      </c:pt>
                      <c:pt idx="28">
                        <c:v>44022</c:v>
                      </c:pt>
                      <c:pt idx="29">
                        <c:v>44023</c:v>
                      </c:pt>
                      <c:pt idx="30">
                        <c:v>44024</c:v>
                      </c:pt>
                      <c:pt idx="31">
                        <c:v>44025</c:v>
                      </c:pt>
                      <c:pt idx="32">
                        <c:v>44026</c:v>
                      </c:pt>
                      <c:pt idx="33">
                        <c:v>44027</c:v>
                      </c:pt>
                      <c:pt idx="34">
                        <c:v>44028</c:v>
                      </c:pt>
                      <c:pt idx="35">
                        <c:v>44029</c:v>
                      </c:pt>
                      <c:pt idx="36">
                        <c:v>44030</c:v>
                      </c:pt>
                      <c:pt idx="37">
                        <c:v>44031</c:v>
                      </c:pt>
                      <c:pt idx="38">
                        <c:v>44032</c:v>
                      </c:pt>
                      <c:pt idx="39">
                        <c:v>44033</c:v>
                      </c:pt>
                      <c:pt idx="40">
                        <c:v>44034</c:v>
                      </c:pt>
                      <c:pt idx="41">
                        <c:v>44035</c:v>
                      </c:pt>
                      <c:pt idx="42">
                        <c:v>44036</c:v>
                      </c:pt>
                      <c:pt idx="43">
                        <c:v>44037</c:v>
                      </c:pt>
                      <c:pt idx="44">
                        <c:v>44038</c:v>
                      </c:pt>
                      <c:pt idx="45">
                        <c:v>44039</c:v>
                      </c:pt>
                      <c:pt idx="46">
                        <c:v>44040</c:v>
                      </c:pt>
                      <c:pt idx="47">
                        <c:v>44041</c:v>
                      </c:pt>
                      <c:pt idx="48">
                        <c:v>44042</c:v>
                      </c:pt>
                      <c:pt idx="49">
                        <c:v>44043</c:v>
                      </c:pt>
                      <c:pt idx="50">
                        <c:v>44044</c:v>
                      </c:pt>
                      <c:pt idx="51">
                        <c:v>44045</c:v>
                      </c:pt>
                      <c:pt idx="52">
                        <c:v>44046</c:v>
                      </c:pt>
                      <c:pt idx="53">
                        <c:v>44047</c:v>
                      </c:pt>
                      <c:pt idx="54">
                        <c:v>44048</c:v>
                      </c:pt>
                      <c:pt idx="55">
                        <c:v>44049</c:v>
                      </c:pt>
                      <c:pt idx="56">
                        <c:v>44050</c:v>
                      </c:pt>
                      <c:pt idx="57">
                        <c:v>44051</c:v>
                      </c:pt>
                      <c:pt idx="58">
                        <c:v>44052</c:v>
                      </c:pt>
                      <c:pt idx="59">
                        <c:v>44053</c:v>
                      </c:pt>
                      <c:pt idx="60">
                        <c:v>44054</c:v>
                      </c:pt>
                      <c:pt idx="61">
                        <c:v>44055</c:v>
                      </c:pt>
                      <c:pt idx="62">
                        <c:v>44056</c:v>
                      </c:pt>
                      <c:pt idx="63">
                        <c:v>44057</c:v>
                      </c:pt>
                      <c:pt idx="64">
                        <c:v>44058</c:v>
                      </c:pt>
                      <c:pt idx="65">
                        <c:v>44059</c:v>
                      </c:pt>
                      <c:pt idx="66">
                        <c:v>44060</c:v>
                      </c:pt>
                      <c:pt idx="67">
                        <c:v>44061</c:v>
                      </c:pt>
                      <c:pt idx="68">
                        <c:v>44062</c:v>
                      </c:pt>
                      <c:pt idx="69">
                        <c:v>44063</c:v>
                      </c:pt>
                      <c:pt idx="70">
                        <c:v>44064</c:v>
                      </c:pt>
                      <c:pt idx="71">
                        <c:v>44065</c:v>
                      </c:pt>
                      <c:pt idx="72">
                        <c:v>44066</c:v>
                      </c:pt>
                      <c:pt idx="73">
                        <c:v>44067</c:v>
                      </c:pt>
                      <c:pt idx="74">
                        <c:v>44068</c:v>
                      </c:pt>
                      <c:pt idx="75">
                        <c:v>44069</c:v>
                      </c:pt>
                      <c:pt idx="76">
                        <c:v>44070</c:v>
                      </c:pt>
                      <c:pt idx="77">
                        <c:v>44071</c:v>
                      </c:pt>
                      <c:pt idx="78">
                        <c:v>44072</c:v>
                      </c:pt>
                      <c:pt idx="79">
                        <c:v>44073</c:v>
                      </c:pt>
                      <c:pt idx="80">
                        <c:v>44074</c:v>
                      </c:pt>
                      <c:pt idx="81">
                        <c:v>44075</c:v>
                      </c:pt>
                      <c:pt idx="82">
                        <c:v>44076</c:v>
                      </c:pt>
                      <c:pt idx="83">
                        <c:v>44077</c:v>
                      </c:pt>
                      <c:pt idx="84">
                        <c:v>44078</c:v>
                      </c:pt>
                      <c:pt idx="85">
                        <c:v>44079</c:v>
                      </c:pt>
                      <c:pt idx="86">
                        <c:v>44080</c:v>
                      </c:pt>
                      <c:pt idx="87">
                        <c:v>44081</c:v>
                      </c:pt>
                      <c:pt idx="88">
                        <c:v>44082</c:v>
                      </c:pt>
                      <c:pt idx="89">
                        <c:v>44083</c:v>
                      </c:pt>
                      <c:pt idx="90">
                        <c:v>44084</c:v>
                      </c:pt>
                      <c:pt idx="91">
                        <c:v>44085</c:v>
                      </c:pt>
                      <c:pt idx="92">
                        <c:v>44086</c:v>
                      </c:pt>
                      <c:pt idx="93">
                        <c:v>44087</c:v>
                      </c:pt>
                      <c:pt idx="94">
                        <c:v>44088</c:v>
                      </c:pt>
                      <c:pt idx="95">
                        <c:v>44089</c:v>
                      </c:pt>
                      <c:pt idx="96">
                        <c:v>44090</c:v>
                      </c:pt>
                      <c:pt idx="97">
                        <c:v>44091</c:v>
                      </c:pt>
                      <c:pt idx="98">
                        <c:v>44092</c:v>
                      </c:pt>
                      <c:pt idx="99">
                        <c:v>44093</c:v>
                      </c:pt>
                      <c:pt idx="100">
                        <c:v>44094</c:v>
                      </c:pt>
                      <c:pt idx="101">
                        <c:v>44095</c:v>
                      </c:pt>
                      <c:pt idx="102">
                        <c:v>44096</c:v>
                      </c:pt>
                      <c:pt idx="103">
                        <c:v>44097</c:v>
                      </c:pt>
                      <c:pt idx="104">
                        <c:v>44098</c:v>
                      </c:pt>
                      <c:pt idx="105">
                        <c:v>44099</c:v>
                      </c:pt>
                      <c:pt idx="106">
                        <c:v>44100</c:v>
                      </c:pt>
                      <c:pt idx="107">
                        <c:v>44101</c:v>
                      </c:pt>
                      <c:pt idx="108">
                        <c:v>44102</c:v>
                      </c:pt>
                      <c:pt idx="109">
                        <c:v>44103</c:v>
                      </c:pt>
                      <c:pt idx="110">
                        <c:v>44104</c:v>
                      </c:pt>
                      <c:pt idx="111">
                        <c:v>44105</c:v>
                      </c:pt>
                      <c:pt idx="112">
                        <c:v>44106</c:v>
                      </c:pt>
                      <c:pt idx="113">
                        <c:v>44107</c:v>
                      </c:pt>
                      <c:pt idx="114">
                        <c:v>44108</c:v>
                      </c:pt>
                      <c:pt idx="115">
                        <c:v>44109</c:v>
                      </c:pt>
                      <c:pt idx="116">
                        <c:v>44110</c:v>
                      </c:pt>
                      <c:pt idx="117">
                        <c:v>44111</c:v>
                      </c:pt>
                      <c:pt idx="118">
                        <c:v>44112</c:v>
                      </c:pt>
                      <c:pt idx="119">
                        <c:v>44113</c:v>
                      </c:pt>
                      <c:pt idx="120">
                        <c:v>44114</c:v>
                      </c:pt>
                      <c:pt idx="121">
                        <c:v>44115</c:v>
                      </c:pt>
                      <c:pt idx="122">
                        <c:v>44116</c:v>
                      </c:pt>
                      <c:pt idx="123">
                        <c:v>44117</c:v>
                      </c:pt>
                      <c:pt idx="124">
                        <c:v>44118</c:v>
                      </c:pt>
                      <c:pt idx="125">
                        <c:v>44119</c:v>
                      </c:pt>
                      <c:pt idx="126">
                        <c:v>44120</c:v>
                      </c:pt>
                      <c:pt idx="127">
                        <c:v>44121</c:v>
                      </c:pt>
                      <c:pt idx="128">
                        <c:v>44122</c:v>
                      </c:pt>
                      <c:pt idx="129">
                        <c:v>44123</c:v>
                      </c:pt>
                      <c:pt idx="130">
                        <c:v>44124</c:v>
                      </c:pt>
                      <c:pt idx="131">
                        <c:v>44125</c:v>
                      </c:pt>
                      <c:pt idx="132">
                        <c:v>44126</c:v>
                      </c:pt>
                      <c:pt idx="133">
                        <c:v>44127</c:v>
                      </c:pt>
                      <c:pt idx="134">
                        <c:v>44128</c:v>
                      </c:pt>
                      <c:pt idx="135">
                        <c:v>44129</c:v>
                      </c:pt>
                      <c:pt idx="136">
                        <c:v>44130</c:v>
                      </c:pt>
                      <c:pt idx="137">
                        <c:v>44131</c:v>
                      </c:pt>
                      <c:pt idx="138">
                        <c:v>44132</c:v>
                      </c:pt>
                      <c:pt idx="139">
                        <c:v>44133</c:v>
                      </c:pt>
                      <c:pt idx="140">
                        <c:v>44134</c:v>
                      </c:pt>
                      <c:pt idx="141">
                        <c:v>44135</c:v>
                      </c:pt>
                      <c:pt idx="142">
                        <c:v>44136</c:v>
                      </c:pt>
                      <c:pt idx="143">
                        <c:v>44137</c:v>
                      </c:pt>
                      <c:pt idx="144">
                        <c:v>44138</c:v>
                      </c:pt>
                      <c:pt idx="145">
                        <c:v>44139</c:v>
                      </c:pt>
                      <c:pt idx="146">
                        <c:v>44140</c:v>
                      </c:pt>
                      <c:pt idx="147">
                        <c:v>44141</c:v>
                      </c:pt>
                      <c:pt idx="148">
                        <c:v>44142</c:v>
                      </c:pt>
                      <c:pt idx="149">
                        <c:v>44143</c:v>
                      </c:pt>
                      <c:pt idx="150">
                        <c:v>44144</c:v>
                      </c:pt>
                      <c:pt idx="151">
                        <c:v>44145</c:v>
                      </c:pt>
                      <c:pt idx="152">
                        <c:v>44146</c:v>
                      </c:pt>
                      <c:pt idx="153">
                        <c:v>44147</c:v>
                      </c:pt>
                      <c:pt idx="154">
                        <c:v>44148</c:v>
                      </c:pt>
                      <c:pt idx="155">
                        <c:v>44149</c:v>
                      </c:pt>
                      <c:pt idx="156">
                        <c:v>44150</c:v>
                      </c:pt>
                      <c:pt idx="157">
                        <c:v>44151</c:v>
                      </c:pt>
                      <c:pt idx="158">
                        <c:v>44152</c:v>
                      </c:pt>
                      <c:pt idx="159">
                        <c:v>44153</c:v>
                      </c:pt>
                      <c:pt idx="160">
                        <c:v>44154</c:v>
                      </c:pt>
                      <c:pt idx="161">
                        <c:v>44155</c:v>
                      </c:pt>
                      <c:pt idx="162">
                        <c:v>44156</c:v>
                      </c:pt>
                      <c:pt idx="163">
                        <c:v>44157</c:v>
                      </c:pt>
                      <c:pt idx="164">
                        <c:v>44158</c:v>
                      </c:pt>
                      <c:pt idx="165">
                        <c:v>44159</c:v>
                      </c:pt>
                      <c:pt idx="166">
                        <c:v>44160</c:v>
                      </c:pt>
                      <c:pt idx="167">
                        <c:v>44161</c:v>
                      </c:pt>
                      <c:pt idx="168">
                        <c:v>44162</c:v>
                      </c:pt>
                    </c:numCache>
                  </c:numRef>
                </c:cat>
                <c:val>
                  <c:numRef>
                    <c:extLst>
                      <c:ext uri="{02D57815-91ED-43cb-92C2-25804820EDAC}">
                        <c15:formulaRef>
                          <c15:sqref>qto_cvd19_grafica!$V$2:$V$172</c15:sqref>
                        </c15:formulaRef>
                      </c:ext>
                    </c:extLst>
                    <c:numCache>
                      <c:formatCode>General</c:formatCode>
                      <c:ptCount val="171"/>
                      <c:pt idx="0">
                        <c:v>4650</c:v>
                      </c:pt>
                      <c:pt idx="1">
                        <c:v>4746</c:v>
                      </c:pt>
                      <c:pt idx="2">
                        <c:v>4792</c:v>
                      </c:pt>
                      <c:pt idx="3">
                        <c:v>4873</c:v>
                      </c:pt>
                      <c:pt idx="4">
                        <c:v>4983</c:v>
                      </c:pt>
                      <c:pt idx="5">
                        <c:v>5062</c:v>
                      </c:pt>
                      <c:pt idx="6">
                        <c:v>5160</c:v>
                      </c:pt>
                      <c:pt idx="7">
                        <c:v>5271</c:v>
                      </c:pt>
                      <c:pt idx="8">
                        <c:v>5400</c:v>
                      </c:pt>
                      <c:pt idx="9">
                        <c:v>5528</c:v>
                      </c:pt>
                      <c:pt idx="10">
                        <c:v>5646</c:v>
                      </c:pt>
                      <c:pt idx="11">
                        <c:v>5747</c:v>
                      </c:pt>
                      <c:pt idx="12">
                        <c:v>5912</c:v>
                      </c:pt>
                      <c:pt idx="13">
                        <c:v>6049</c:v>
                      </c:pt>
                      <c:pt idx="14">
                        <c:v>6171</c:v>
                      </c:pt>
                      <c:pt idx="15">
                        <c:v>6261</c:v>
                      </c:pt>
                      <c:pt idx="16">
                        <c:v>6372</c:v>
                      </c:pt>
                      <c:pt idx="17">
                        <c:v>6453</c:v>
                      </c:pt>
                      <c:pt idx="18">
                        <c:v>6571</c:v>
                      </c:pt>
                      <c:pt idx="19">
                        <c:v>7253</c:v>
                      </c:pt>
                      <c:pt idx="20">
                        <c:v>7542</c:v>
                      </c:pt>
                      <c:pt idx="21">
                        <c:v>7816</c:v>
                      </c:pt>
                      <c:pt idx="22">
                        <c:v>8022</c:v>
                      </c:pt>
                      <c:pt idx="23">
                        <c:v>8132</c:v>
                      </c:pt>
                      <c:pt idx="24">
                        <c:v>8195</c:v>
                      </c:pt>
                      <c:pt idx="25">
                        <c:v>8346</c:v>
                      </c:pt>
                      <c:pt idx="26">
                        <c:v>8581</c:v>
                      </c:pt>
                      <c:pt idx="27">
                        <c:v>8746</c:v>
                      </c:pt>
                      <c:pt idx="28">
                        <c:v>8953</c:v>
                      </c:pt>
                      <c:pt idx="29">
                        <c:v>9450</c:v>
                      </c:pt>
                      <c:pt idx="30">
                        <c:v>9670</c:v>
                      </c:pt>
                      <c:pt idx="31">
                        <c:v>9677</c:v>
                      </c:pt>
                      <c:pt idx="32">
                        <c:v>9839</c:v>
                      </c:pt>
                      <c:pt idx="33">
                        <c:v>10035</c:v>
                      </c:pt>
                      <c:pt idx="34">
                        <c:v>10208</c:v>
                      </c:pt>
                      <c:pt idx="35">
                        <c:v>10386</c:v>
                      </c:pt>
                      <c:pt idx="36">
                        <c:v>10534</c:v>
                      </c:pt>
                      <c:pt idx="37">
                        <c:v>10599</c:v>
                      </c:pt>
                      <c:pt idx="38">
                        <c:v>10967</c:v>
                      </c:pt>
                      <c:pt idx="39">
                        <c:v>11524</c:v>
                      </c:pt>
                      <c:pt idx="40">
                        <c:v>11741</c:v>
                      </c:pt>
                      <c:pt idx="41">
                        <c:v>11900</c:v>
                      </c:pt>
                      <c:pt idx="42">
                        <c:v>12157</c:v>
                      </c:pt>
                      <c:pt idx="43">
                        <c:v>12340</c:v>
                      </c:pt>
                      <c:pt idx="44">
                        <c:v>12459</c:v>
                      </c:pt>
                      <c:pt idx="45">
                        <c:v>12561</c:v>
                      </c:pt>
                      <c:pt idx="46">
                        <c:v>12747</c:v>
                      </c:pt>
                      <c:pt idx="47">
                        <c:v>12947</c:v>
                      </c:pt>
                      <c:pt idx="48">
                        <c:v>13212</c:v>
                      </c:pt>
                      <c:pt idx="49">
                        <c:v>13320</c:v>
                      </c:pt>
                      <c:pt idx="50">
                        <c:v>13438</c:v>
                      </c:pt>
                      <c:pt idx="51">
                        <c:v>13474</c:v>
                      </c:pt>
                      <c:pt idx="52">
                        <c:v>13514</c:v>
                      </c:pt>
                      <c:pt idx="53">
                        <c:v>13651</c:v>
                      </c:pt>
                      <c:pt idx="54">
                        <c:v>13949</c:v>
                      </c:pt>
                      <c:pt idx="55">
                        <c:v>14857</c:v>
                      </c:pt>
                      <c:pt idx="56">
                        <c:v>15597</c:v>
                      </c:pt>
                      <c:pt idx="57">
                        <c:v>16019</c:v>
                      </c:pt>
                      <c:pt idx="58">
                        <c:v>16154</c:v>
                      </c:pt>
                      <c:pt idx="59">
                        <c:v>16210</c:v>
                      </c:pt>
                      <c:pt idx="60">
                        <c:v>16520</c:v>
                      </c:pt>
                      <c:pt idx="61">
                        <c:v>17232</c:v>
                      </c:pt>
                      <c:pt idx="62">
                        <c:v>17685</c:v>
                      </c:pt>
                      <c:pt idx="63">
                        <c:v>17992</c:v>
                      </c:pt>
                      <c:pt idx="64">
                        <c:v>18392</c:v>
                      </c:pt>
                      <c:pt idx="65">
                        <c:v>18571</c:v>
                      </c:pt>
                      <c:pt idx="66">
                        <c:v>18600</c:v>
                      </c:pt>
                      <c:pt idx="67">
                        <c:v>18945</c:v>
                      </c:pt>
                      <c:pt idx="68">
                        <c:v>19550</c:v>
                      </c:pt>
                      <c:pt idx="69">
                        <c:v>19794</c:v>
                      </c:pt>
                      <c:pt idx="70">
                        <c:v>19972</c:v>
                      </c:pt>
                      <c:pt idx="71">
                        <c:v>20085</c:v>
                      </c:pt>
                      <c:pt idx="72">
                        <c:v>20253</c:v>
                      </c:pt>
                      <c:pt idx="73">
                        <c:v>20354</c:v>
                      </c:pt>
                      <c:pt idx="74">
                        <c:v>20498</c:v>
                      </c:pt>
                      <c:pt idx="75">
                        <c:v>20853</c:v>
                      </c:pt>
                      <c:pt idx="76">
                        <c:v>21112</c:v>
                      </c:pt>
                      <c:pt idx="77">
                        <c:v>21238</c:v>
                      </c:pt>
                      <c:pt idx="78">
                        <c:v>21432</c:v>
                      </c:pt>
                      <c:pt idx="79">
                        <c:v>21558</c:v>
                      </c:pt>
                      <c:pt idx="80">
                        <c:v>21589</c:v>
                      </c:pt>
                      <c:pt idx="81">
                        <c:v>21739</c:v>
                      </c:pt>
                      <c:pt idx="82">
                        <c:v>21957</c:v>
                      </c:pt>
                      <c:pt idx="83">
                        <c:v>22158</c:v>
                      </c:pt>
                      <c:pt idx="84">
                        <c:v>22281</c:v>
                      </c:pt>
                      <c:pt idx="85">
                        <c:v>22460</c:v>
                      </c:pt>
                      <c:pt idx="86">
                        <c:v>22600</c:v>
                      </c:pt>
                      <c:pt idx="87">
                        <c:v>22614</c:v>
                      </c:pt>
                      <c:pt idx="88">
                        <c:v>22742</c:v>
                      </c:pt>
                      <c:pt idx="89">
                        <c:v>23217</c:v>
                      </c:pt>
                      <c:pt idx="90">
                        <c:v>23583</c:v>
                      </c:pt>
                      <c:pt idx="91">
                        <c:v>23979</c:v>
                      </c:pt>
                      <c:pt idx="92">
                        <c:v>24978</c:v>
                      </c:pt>
                      <c:pt idx="93">
                        <c:v>26551</c:v>
                      </c:pt>
                      <c:pt idx="94">
                        <c:v>26766</c:v>
                      </c:pt>
                      <c:pt idx="95">
                        <c:v>27104</c:v>
                      </c:pt>
                      <c:pt idx="96">
                        <c:v>27989</c:v>
                      </c:pt>
                      <c:pt idx="97">
                        <c:v>28060</c:v>
                      </c:pt>
                      <c:pt idx="98">
                        <c:v>29416</c:v>
                      </c:pt>
                      <c:pt idx="99">
                        <c:v>30174</c:v>
                      </c:pt>
                      <c:pt idx="100">
                        <c:v>30557</c:v>
                      </c:pt>
                      <c:pt idx="101">
                        <c:v>30723</c:v>
                      </c:pt>
                      <c:pt idx="102">
                        <c:v>31041</c:v>
                      </c:pt>
                      <c:pt idx="103">
                        <c:v>32543</c:v>
                      </c:pt>
                      <c:pt idx="104">
                        <c:v>33269</c:v>
                      </c:pt>
                      <c:pt idx="105">
                        <c:v>34079</c:v>
                      </c:pt>
                      <c:pt idx="106">
                        <c:v>35025</c:v>
                      </c:pt>
                      <c:pt idx="107">
                        <c:v>35457</c:v>
                      </c:pt>
                      <c:pt idx="108">
                        <c:v>35602</c:v>
                      </c:pt>
                      <c:pt idx="109">
                        <c:v>35972</c:v>
                      </c:pt>
                      <c:pt idx="110">
                        <c:v>36629</c:v>
                      </c:pt>
                      <c:pt idx="111">
                        <c:v>37403</c:v>
                      </c:pt>
                      <c:pt idx="112">
                        <c:v>37922</c:v>
                      </c:pt>
                      <c:pt idx="113">
                        <c:v>38245</c:v>
                      </c:pt>
                      <c:pt idx="114">
                        <c:v>38526</c:v>
                      </c:pt>
                      <c:pt idx="115">
                        <c:v>38717</c:v>
                      </c:pt>
                      <c:pt idx="116">
                        <c:v>39102</c:v>
                      </c:pt>
                      <c:pt idx="117">
                        <c:v>40021</c:v>
                      </c:pt>
                      <c:pt idx="118">
                        <c:v>40982</c:v>
                      </c:pt>
                      <c:pt idx="119">
                        <c:v>41441</c:v>
                      </c:pt>
                      <c:pt idx="120">
                        <c:v>42008</c:v>
                      </c:pt>
                      <c:pt idx="121">
                        <c:v>42155</c:v>
                      </c:pt>
                      <c:pt idx="122">
                        <c:v>42339</c:v>
                      </c:pt>
                      <c:pt idx="123">
                        <c:v>42841</c:v>
                      </c:pt>
                      <c:pt idx="124">
                        <c:v>43307</c:v>
                      </c:pt>
                      <c:pt idx="125">
                        <c:v>43977</c:v>
                      </c:pt>
                      <c:pt idx="126">
                        <c:v>44624</c:v>
                      </c:pt>
                      <c:pt idx="127">
                        <c:v>45052</c:v>
                      </c:pt>
                      <c:pt idx="128">
                        <c:v>45448</c:v>
                      </c:pt>
                      <c:pt idx="129">
                        <c:v>45499</c:v>
                      </c:pt>
                      <c:pt idx="130">
                        <c:v>45928</c:v>
                      </c:pt>
                      <c:pt idx="131">
                        <c:v>46712</c:v>
                      </c:pt>
                      <c:pt idx="132">
                        <c:v>47028</c:v>
                      </c:pt>
                      <c:pt idx="133">
                        <c:v>48076</c:v>
                      </c:pt>
                      <c:pt idx="134">
                        <c:v>49085</c:v>
                      </c:pt>
                      <c:pt idx="135">
                        <c:v>50694</c:v>
                      </c:pt>
                      <c:pt idx="136">
                        <c:v>51095</c:v>
                      </c:pt>
                      <c:pt idx="137">
                        <c:v>51666</c:v>
                      </c:pt>
                      <c:pt idx="138">
                        <c:v>52689</c:v>
                      </c:pt>
                      <c:pt idx="139">
                        <c:v>53411</c:v>
                      </c:pt>
                      <c:pt idx="140">
                        <c:v>53812</c:v>
                      </c:pt>
                      <c:pt idx="141">
                        <c:v>54291</c:v>
                      </c:pt>
                      <c:pt idx="142">
                        <c:v>54729</c:v>
                      </c:pt>
                      <c:pt idx="143">
                        <c:v>54852</c:v>
                      </c:pt>
                      <c:pt idx="144">
                        <c:v>55047</c:v>
                      </c:pt>
                      <c:pt idx="145">
                        <c:v>55191</c:v>
                      </c:pt>
                      <c:pt idx="146">
                        <c:v>55379</c:v>
                      </c:pt>
                      <c:pt idx="147">
                        <c:v>55674</c:v>
                      </c:pt>
                      <c:pt idx="148">
                        <c:v>56217</c:v>
                      </c:pt>
                      <c:pt idx="149">
                        <c:v>56871</c:v>
                      </c:pt>
                      <c:pt idx="150">
                        <c:v>57105</c:v>
                      </c:pt>
                      <c:pt idx="151">
                        <c:v>57247</c:v>
                      </c:pt>
                      <c:pt idx="152">
                        <c:v>57680</c:v>
                      </c:pt>
                      <c:pt idx="153">
                        <c:v>58029</c:v>
                      </c:pt>
                      <c:pt idx="154">
                        <c:v>58513</c:v>
                      </c:pt>
                      <c:pt idx="155">
                        <c:v>58922</c:v>
                      </c:pt>
                      <c:pt idx="156">
                        <c:v>59211</c:v>
                      </c:pt>
                      <c:pt idx="157">
                        <c:v>59403</c:v>
                      </c:pt>
                      <c:pt idx="158">
                        <c:v>59579</c:v>
                      </c:pt>
                      <c:pt idx="159">
                        <c:v>60079</c:v>
                      </c:pt>
                      <c:pt idx="160">
                        <c:v>60470</c:v>
                      </c:pt>
                      <c:pt idx="161">
                        <c:v>60760</c:v>
                      </c:pt>
                      <c:pt idx="162">
                        <c:v>61247</c:v>
                      </c:pt>
                      <c:pt idx="163">
                        <c:v>61491</c:v>
                      </c:pt>
                      <c:pt idx="164">
                        <c:v>61639</c:v>
                      </c:pt>
                      <c:pt idx="165">
                        <c:v>61782</c:v>
                      </c:pt>
                      <c:pt idx="166">
                        <c:v>62077</c:v>
                      </c:pt>
                      <c:pt idx="167">
                        <c:v>62305</c:v>
                      </c:pt>
                      <c:pt idx="168">
                        <c:v>62714</c:v>
                      </c:pt>
                      <c:pt idx="169">
                        <c:v>63353</c:v>
                      </c:pt>
                      <c:pt idx="170">
                        <c:v>64020</c:v>
                      </c:pt>
                    </c:numCache>
                  </c:numRef>
                </c:val>
                <c:extLst>
                  <c:ext xmlns:c16="http://schemas.microsoft.com/office/drawing/2014/chart" uri="{C3380CC4-5D6E-409C-BE32-E72D297353CC}">
                    <c16:uniqueId val="{00000006-A934-4DB4-9EA4-372B71779ACC}"/>
                  </c:ext>
                </c:extLst>
              </c15:ser>
            </c15:filteredAreaSeries>
            <c15:filteredAreaSeries>
              <c15:ser>
                <c:idx val="8"/>
                <c:order val="7"/>
                <c:tx>
                  <c:strRef>
                    <c:extLst xmlns:c15="http://schemas.microsoft.com/office/drawing/2012/chart">
                      <c:ext xmlns:c15="http://schemas.microsoft.com/office/drawing/2012/chart" uri="{02D57815-91ED-43cb-92C2-25804820EDAC}">
                        <c15:formulaRef>
                          <c15:sqref>qto_cvd19_grafica!$W$1</c15:sqref>
                        </c15:formulaRef>
                      </c:ext>
                    </c:extLst>
                    <c:strCache>
                      <c:ptCount val="1"/>
                      <c:pt idx="0">
                        <c:v>Casos diarios</c:v>
                      </c:pt>
                    </c:strCache>
                  </c:strRef>
                </c:tx>
                <c:spPr>
                  <a:solidFill>
                    <a:schemeClr val="accent2">
                      <a:lumMod val="60000"/>
                      <a:lumOff val="40000"/>
                    </a:schemeClr>
                  </a:solidFill>
                  <a:ln>
                    <a:noFill/>
                  </a:ln>
                  <a:effectLst/>
                </c:spPr>
                <c:cat>
                  <c:numRef>
                    <c:extLst xmlns:c15="http://schemas.microsoft.com/office/drawing/2012/chart">
                      <c:ext xmlns:c15="http://schemas.microsoft.com/office/drawing/2012/chart" uri="{02D57815-91ED-43cb-92C2-25804820EDAC}">
                        <c15:formulaRef>
                          <c15:sqref>qto_cvd19_camas!$A$2:$A$170</c15:sqref>
                        </c15:formulaRef>
                      </c:ext>
                    </c:extLst>
                    <c:numCache>
                      <c:formatCode>yyyy\-mm\-dd</c:formatCode>
                      <c:ptCount val="169"/>
                      <c:pt idx="0">
                        <c:v>43994</c:v>
                      </c:pt>
                      <c:pt idx="1">
                        <c:v>43995</c:v>
                      </c:pt>
                      <c:pt idx="2">
                        <c:v>43996</c:v>
                      </c:pt>
                      <c:pt idx="3">
                        <c:v>43997</c:v>
                      </c:pt>
                      <c:pt idx="4">
                        <c:v>43998</c:v>
                      </c:pt>
                      <c:pt idx="5">
                        <c:v>43999</c:v>
                      </c:pt>
                      <c:pt idx="6">
                        <c:v>44000</c:v>
                      </c:pt>
                      <c:pt idx="7">
                        <c:v>44001</c:v>
                      </c:pt>
                      <c:pt idx="8">
                        <c:v>44002</c:v>
                      </c:pt>
                      <c:pt idx="9">
                        <c:v>44003</c:v>
                      </c:pt>
                      <c:pt idx="10">
                        <c:v>44004</c:v>
                      </c:pt>
                      <c:pt idx="11">
                        <c:v>44005</c:v>
                      </c:pt>
                      <c:pt idx="12">
                        <c:v>44006</c:v>
                      </c:pt>
                      <c:pt idx="13">
                        <c:v>44007</c:v>
                      </c:pt>
                      <c:pt idx="14">
                        <c:v>44008</c:v>
                      </c:pt>
                      <c:pt idx="15">
                        <c:v>44009</c:v>
                      </c:pt>
                      <c:pt idx="16">
                        <c:v>44010</c:v>
                      </c:pt>
                      <c:pt idx="17">
                        <c:v>44011</c:v>
                      </c:pt>
                      <c:pt idx="18">
                        <c:v>44012</c:v>
                      </c:pt>
                      <c:pt idx="19">
                        <c:v>44013</c:v>
                      </c:pt>
                      <c:pt idx="20">
                        <c:v>44014</c:v>
                      </c:pt>
                      <c:pt idx="21">
                        <c:v>44015</c:v>
                      </c:pt>
                      <c:pt idx="22">
                        <c:v>44016</c:v>
                      </c:pt>
                      <c:pt idx="23">
                        <c:v>44017</c:v>
                      </c:pt>
                      <c:pt idx="24">
                        <c:v>44018</c:v>
                      </c:pt>
                      <c:pt idx="25">
                        <c:v>44019</c:v>
                      </c:pt>
                      <c:pt idx="26">
                        <c:v>44020</c:v>
                      </c:pt>
                      <c:pt idx="27">
                        <c:v>44021</c:v>
                      </c:pt>
                      <c:pt idx="28">
                        <c:v>44022</c:v>
                      </c:pt>
                      <c:pt idx="29">
                        <c:v>44023</c:v>
                      </c:pt>
                      <c:pt idx="30">
                        <c:v>44024</c:v>
                      </c:pt>
                      <c:pt idx="31">
                        <c:v>44025</c:v>
                      </c:pt>
                      <c:pt idx="32">
                        <c:v>44026</c:v>
                      </c:pt>
                      <c:pt idx="33">
                        <c:v>44027</c:v>
                      </c:pt>
                      <c:pt idx="34">
                        <c:v>44028</c:v>
                      </c:pt>
                      <c:pt idx="35">
                        <c:v>44029</c:v>
                      </c:pt>
                      <c:pt idx="36">
                        <c:v>44030</c:v>
                      </c:pt>
                      <c:pt idx="37">
                        <c:v>44031</c:v>
                      </c:pt>
                      <c:pt idx="38">
                        <c:v>44032</c:v>
                      </c:pt>
                      <c:pt idx="39">
                        <c:v>44033</c:v>
                      </c:pt>
                      <c:pt idx="40">
                        <c:v>44034</c:v>
                      </c:pt>
                      <c:pt idx="41">
                        <c:v>44035</c:v>
                      </c:pt>
                      <c:pt idx="42">
                        <c:v>44036</c:v>
                      </c:pt>
                      <c:pt idx="43">
                        <c:v>44037</c:v>
                      </c:pt>
                      <c:pt idx="44">
                        <c:v>44038</c:v>
                      </c:pt>
                      <c:pt idx="45">
                        <c:v>44039</c:v>
                      </c:pt>
                      <c:pt idx="46">
                        <c:v>44040</c:v>
                      </c:pt>
                      <c:pt idx="47">
                        <c:v>44041</c:v>
                      </c:pt>
                      <c:pt idx="48">
                        <c:v>44042</c:v>
                      </c:pt>
                      <c:pt idx="49">
                        <c:v>44043</c:v>
                      </c:pt>
                      <c:pt idx="50">
                        <c:v>44044</c:v>
                      </c:pt>
                      <c:pt idx="51">
                        <c:v>44045</c:v>
                      </c:pt>
                      <c:pt idx="52">
                        <c:v>44046</c:v>
                      </c:pt>
                      <c:pt idx="53">
                        <c:v>44047</c:v>
                      </c:pt>
                      <c:pt idx="54">
                        <c:v>44048</c:v>
                      </c:pt>
                      <c:pt idx="55">
                        <c:v>44049</c:v>
                      </c:pt>
                      <c:pt idx="56">
                        <c:v>44050</c:v>
                      </c:pt>
                      <c:pt idx="57">
                        <c:v>44051</c:v>
                      </c:pt>
                      <c:pt idx="58">
                        <c:v>44052</c:v>
                      </c:pt>
                      <c:pt idx="59">
                        <c:v>44053</c:v>
                      </c:pt>
                      <c:pt idx="60">
                        <c:v>44054</c:v>
                      </c:pt>
                      <c:pt idx="61">
                        <c:v>44055</c:v>
                      </c:pt>
                      <c:pt idx="62">
                        <c:v>44056</c:v>
                      </c:pt>
                      <c:pt idx="63">
                        <c:v>44057</c:v>
                      </c:pt>
                      <c:pt idx="64">
                        <c:v>44058</c:v>
                      </c:pt>
                      <c:pt idx="65">
                        <c:v>44059</c:v>
                      </c:pt>
                      <c:pt idx="66">
                        <c:v>44060</c:v>
                      </c:pt>
                      <c:pt idx="67">
                        <c:v>44061</c:v>
                      </c:pt>
                      <c:pt idx="68">
                        <c:v>44062</c:v>
                      </c:pt>
                      <c:pt idx="69">
                        <c:v>44063</c:v>
                      </c:pt>
                      <c:pt idx="70">
                        <c:v>44064</c:v>
                      </c:pt>
                      <c:pt idx="71">
                        <c:v>44065</c:v>
                      </c:pt>
                      <c:pt idx="72">
                        <c:v>44066</c:v>
                      </c:pt>
                      <c:pt idx="73">
                        <c:v>44067</c:v>
                      </c:pt>
                      <c:pt idx="74">
                        <c:v>44068</c:v>
                      </c:pt>
                      <c:pt idx="75">
                        <c:v>44069</c:v>
                      </c:pt>
                      <c:pt idx="76">
                        <c:v>44070</c:v>
                      </c:pt>
                      <c:pt idx="77">
                        <c:v>44071</c:v>
                      </c:pt>
                      <c:pt idx="78">
                        <c:v>44072</c:v>
                      </c:pt>
                      <c:pt idx="79">
                        <c:v>44073</c:v>
                      </c:pt>
                      <c:pt idx="80">
                        <c:v>44074</c:v>
                      </c:pt>
                      <c:pt idx="81">
                        <c:v>44075</c:v>
                      </c:pt>
                      <c:pt idx="82">
                        <c:v>44076</c:v>
                      </c:pt>
                      <c:pt idx="83">
                        <c:v>44077</c:v>
                      </c:pt>
                      <c:pt idx="84">
                        <c:v>44078</c:v>
                      </c:pt>
                      <c:pt idx="85">
                        <c:v>44079</c:v>
                      </c:pt>
                      <c:pt idx="86">
                        <c:v>44080</c:v>
                      </c:pt>
                      <c:pt idx="87">
                        <c:v>44081</c:v>
                      </c:pt>
                      <c:pt idx="88">
                        <c:v>44082</c:v>
                      </c:pt>
                      <c:pt idx="89">
                        <c:v>44083</c:v>
                      </c:pt>
                      <c:pt idx="90">
                        <c:v>44084</c:v>
                      </c:pt>
                      <c:pt idx="91">
                        <c:v>44085</c:v>
                      </c:pt>
                      <c:pt idx="92">
                        <c:v>44086</c:v>
                      </c:pt>
                      <c:pt idx="93">
                        <c:v>44087</c:v>
                      </c:pt>
                      <c:pt idx="94">
                        <c:v>44088</c:v>
                      </c:pt>
                      <c:pt idx="95">
                        <c:v>44089</c:v>
                      </c:pt>
                      <c:pt idx="96">
                        <c:v>44090</c:v>
                      </c:pt>
                      <c:pt idx="97">
                        <c:v>44091</c:v>
                      </c:pt>
                      <c:pt idx="98">
                        <c:v>44092</c:v>
                      </c:pt>
                      <c:pt idx="99">
                        <c:v>44093</c:v>
                      </c:pt>
                      <c:pt idx="100">
                        <c:v>44094</c:v>
                      </c:pt>
                      <c:pt idx="101">
                        <c:v>44095</c:v>
                      </c:pt>
                      <c:pt idx="102">
                        <c:v>44096</c:v>
                      </c:pt>
                      <c:pt idx="103">
                        <c:v>44097</c:v>
                      </c:pt>
                      <c:pt idx="104">
                        <c:v>44098</c:v>
                      </c:pt>
                      <c:pt idx="105">
                        <c:v>44099</c:v>
                      </c:pt>
                      <c:pt idx="106">
                        <c:v>44100</c:v>
                      </c:pt>
                      <c:pt idx="107">
                        <c:v>44101</c:v>
                      </c:pt>
                      <c:pt idx="108">
                        <c:v>44102</c:v>
                      </c:pt>
                      <c:pt idx="109">
                        <c:v>44103</c:v>
                      </c:pt>
                      <c:pt idx="110">
                        <c:v>44104</c:v>
                      </c:pt>
                      <c:pt idx="111">
                        <c:v>44105</c:v>
                      </c:pt>
                      <c:pt idx="112">
                        <c:v>44106</c:v>
                      </c:pt>
                      <c:pt idx="113">
                        <c:v>44107</c:v>
                      </c:pt>
                      <c:pt idx="114">
                        <c:v>44108</c:v>
                      </c:pt>
                      <c:pt idx="115">
                        <c:v>44109</c:v>
                      </c:pt>
                      <c:pt idx="116">
                        <c:v>44110</c:v>
                      </c:pt>
                      <c:pt idx="117">
                        <c:v>44111</c:v>
                      </c:pt>
                      <c:pt idx="118">
                        <c:v>44112</c:v>
                      </c:pt>
                      <c:pt idx="119">
                        <c:v>44113</c:v>
                      </c:pt>
                      <c:pt idx="120">
                        <c:v>44114</c:v>
                      </c:pt>
                      <c:pt idx="121">
                        <c:v>44115</c:v>
                      </c:pt>
                      <c:pt idx="122">
                        <c:v>44116</c:v>
                      </c:pt>
                      <c:pt idx="123">
                        <c:v>44117</c:v>
                      </c:pt>
                      <c:pt idx="124">
                        <c:v>44118</c:v>
                      </c:pt>
                      <c:pt idx="125">
                        <c:v>44119</c:v>
                      </c:pt>
                      <c:pt idx="126">
                        <c:v>44120</c:v>
                      </c:pt>
                      <c:pt idx="127">
                        <c:v>44121</c:v>
                      </c:pt>
                      <c:pt idx="128">
                        <c:v>44122</c:v>
                      </c:pt>
                      <c:pt idx="129">
                        <c:v>44123</c:v>
                      </c:pt>
                      <c:pt idx="130">
                        <c:v>44124</c:v>
                      </c:pt>
                      <c:pt idx="131">
                        <c:v>44125</c:v>
                      </c:pt>
                      <c:pt idx="132">
                        <c:v>44126</c:v>
                      </c:pt>
                      <c:pt idx="133">
                        <c:v>44127</c:v>
                      </c:pt>
                      <c:pt idx="134">
                        <c:v>44128</c:v>
                      </c:pt>
                      <c:pt idx="135">
                        <c:v>44129</c:v>
                      </c:pt>
                      <c:pt idx="136">
                        <c:v>44130</c:v>
                      </c:pt>
                      <c:pt idx="137">
                        <c:v>44131</c:v>
                      </c:pt>
                      <c:pt idx="138">
                        <c:v>44132</c:v>
                      </c:pt>
                      <c:pt idx="139">
                        <c:v>44133</c:v>
                      </c:pt>
                      <c:pt idx="140">
                        <c:v>44134</c:v>
                      </c:pt>
                      <c:pt idx="141">
                        <c:v>44135</c:v>
                      </c:pt>
                      <c:pt idx="142">
                        <c:v>44136</c:v>
                      </c:pt>
                      <c:pt idx="143">
                        <c:v>44137</c:v>
                      </c:pt>
                      <c:pt idx="144">
                        <c:v>44138</c:v>
                      </c:pt>
                      <c:pt idx="145">
                        <c:v>44139</c:v>
                      </c:pt>
                      <c:pt idx="146">
                        <c:v>44140</c:v>
                      </c:pt>
                      <c:pt idx="147">
                        <c:v>44141</c:v>
                      </c:pt>
                      <c:pt idx="148">
                        <c:v>44142</c:v>
                      </c:pt>
                      <c:pt idx="149">
                        <c:v>44143</c:v>
                      </c:pt>
                      <c:pt idx="150">
                        <c:v>44144</c:v>
                      </c:pt>
                      <c:pt idx="151">
                        <c:v>44145</c:v>
                      </c:pt>
                      <c:pt idx="152">
                        <c:v>44146</c:v>
                      </c:pt>
                      <c:pt idx="153">
                        <c:v>44147</c:v>
                      </c:pt>
                      <c:pt idx="154">
                        <c:v>44148</c:v>
                      </c:pt>
                      <c:pt idx="155">
                        <c:v>44149</c:v>
                      </c:pt>
                      <c:pt idx="156">
                        <c:v>44150</c:v>
                      </c:pt>
                      <c:pt idx="157">
                        <c:v>44151</c:v>
                      </c:pt>
                      <c:pt idx="158">
                        <c:v>44152</c:v>
                      </c:pt>
                      <c:pt idx="159">
                        <c:v>44153</c:v>
                      </c:pt>
                      <c:pt idx="160">
                        <c:v>44154</c:v>
                      </c:pt>
                      <c:pt idx="161">
                        <c:v>44155</c:v>
                      </c:pt>
                      <c:pt idx="162">
                        <c:v>44156</c:v>
                      </c:pt>
                      <c:pt idx="163">
                        <c:v>44157</c:v>
                      </c:pt>
                      <c:pt idx="164">
                        <c:v>44158</c:v>
                      </c:pt>
                      <c:pt idx="165">
                        <c:v>44159</c:v>
                      </c:pt>
                      <c:pt idx="166">
                        <c:v>44160</c:v>
                      </c:pt>
                      <c:pt idx="167">
                        <c:v>44161</c:v>
                      </c:pt>
                      <c:pt idx="168">
                        <c:v>44162</c:v>
                      </c:pt>
                    </c:numCache>
                  </c:numRef>
                </c:cat>
                <c:val>
                  <c:numRef>
                    <c:extLst xmlns:c15="http://schemas.microsoft.com/office/drawing/2012/chart">
                      <c:ext xmlns:c15="http://schemas.microsoft.com/office/drawing/2012/chart" uri="{02D57815-91ED-43cb-92C2-25804820EDAC}">
                        <c15:formulaRef>
                          <c15:sqref>qto_cvd19_grafica!$W$2:$W$173</c15:sqref>
                        </c15:formulaRef>
                      </c:ext>
                    </c:extLst>
                    <c:numCache>
                      <c:formatCode>General</c:formatCode>
                      <c:ptCount val="172"/>
                      <c:pt idx="0">
                        <c:v>101</c:v>
                      </c:pt>
                      <c:pt idx="1">
                        <c:v>96</c:v>
                      </c:pt>
                      <c:pt idx="2">
                        <c:v>46</c:v>
                      </c:pt>
                      <c:pt idx="3">
                        <c:v>81</c:v>
                      </c:pt>
                      <c:pt idx="4">
                        <c:v>110</c:v>
                      </c:pt>
                      <c:pt idx="5">
                        <c:v>79</c:v>
                      </c:pt>
                      <c:pt idx="6">
                        <c:v>98</c:v>
                      </c:pt>
                      <c:pt idx="7">
                        <c:v>111</c:v>
                      </c:pt>
                      <c:pt idx="8">
                        <c:v>129</c:v>
                      </c:pt>
                      <c:pt idx="9">
                        <c:v>128</c:v>
                      </c:pt>
                      <c:pt idx="10">
                        <c:v>118</c:v>
                      </c:pt>
                      <c:pt idx="11">
                        <c:v>101</c:v>
                      </c:pt>
                      <c:pt idx="12">
                        <c:v>165</c:v>
                      </c:pt>
                      <c:pt idx="13">
                        <c:v>137</c:v>
                      </c:pt>
                      <c:pt idx="14">
                        <c:v>122</c:v>
                      </c:pt>
                      <c:pt idx="15">
                        <c:v>90</c:v>
                      </c:pt>
                      <c:pt idx="16">
                        <c:v>111</c:v>
                      </c:pt>
                      <c:pt idx="17">
                        <c:v>81</c:v>
                      </c:pt>
                      <c:pt idx="18">
                        <c:v>118</c:v>
                      </c:pt>
                      <c:pt idx="19">
                        <c:v>682</c:v>
                      </c:pt>
                      <c:pt idx="20">
                        <c:v>289</c:v>
                      </c:pt>
                      <c:pt idx="21">
                        <c:v>274</c:v>
                      </c:pt>
                      <c:pt idx="22">
                        <c:v>206</c:v>
                      </c:pt>
                      <c:pt idx="23">
                        <c:v>110</c:v>
                      </c:pt>
                      <c:pt idx="24">
                        <c:v>63</c:v>
                      </c:pt>
                      <c:pt idx="25">
                        <c:v>151</c:v>
                      </c:pt>
                      <c:pt idx="26">
                        <c:v>235</c:v>
                      </c:pt>
                      <c:pt idx="27">
                        <c:v>165</c:v>
                      </c:pt>
                      <c:pt idx="28">
                        <c:v>207</c:v>
                      </c:pt>
                      <c:pt idx="29">
                        <c:v>497</c:v>
                      </c:pt>
                      <c:pt idx="30">
                        <c:v>220</c:v>
                      </c:pt>
                      <c:pt idx="31">
                        <c:v>7</c:v>
                      </c:pt>
                      <c:pt idx="32">
                        <c:v>162</c:v>
                      </c:pt>
                      <c:pt idx="33">
                        <c:v>196</c:v>
                      </c:pt>
                      <c:pt idx="34">
                        <c:v>173</c:v>
                      </c:pt>
                      <c:pt idx="35">
                        <c:v>178</c:v>
                      </c:pt>
                      <c:pt idx="36">
                        <c:v>148</c:v>
                      </c:pt>
                      <c:pt idx="37">
                        <c:v>65</c:v>
                      </c:pt>
                      <c:pt idx="38">
                        <c:v>368</c:v>
                      </c:pt>
                      <c:pt idx="39">
                        <c:v>557</c:v>
                      </c:pt>
                      <c:pt idx="40">
                        <c:v>217</c:v>
                      </c:pt>
                      <c:pt idx="41">
                        <c:v>159</c:v>
                      </c:pt>
                      <c:pt idx="42">
                        <c:v>257</c:v>
                      </c:pt>
                      <c:pt idx="43">
                        <c:v>183</c:v>
                      </c:pt>
                      <c:pt idx="44">
                        <c:v>119</c:v>
                      </c:pt>
                      <c:pt idx="45">
                        <c:v>102</c:v>
                      </c:pt>
                      <c:pt idx="46">
                        <c:v>186</c:v>
                      </c:pt>
                      <c:pt idx="47">
                        <c:v>200</c:v>
                      </c:pt>
                      <c:pt idx="48">
                        <c:v>265</c:v>
                      </c:pt>
                      <c:pt idx="49">
                        <c:v>108</c:v>
                      </c:pt>
                      <c:pt idx="50">
                        <c:v>118</c:v>
                      </c:pt>
                      <c:pt idx="51">
                        <c:v>36</c:v>
                      </c:pt>
                      <c:pt idx="52">
                        <c:v>40</c:v>
                      </c:pt>
                      <c:pt idx="53">
                        <c:v>137</c:v>
                      </c:pt>
                      <c:pt idx="54">
                        <c:v>298</c:v>
                      </c:pt>
                      <c:pt idx="55">
                        <c:v>908</c:v>
                      </c:pt>
                      <c:pt idx="56">
                        <c:v>740</c:v>
                      </c:pt>
                      <c:pt idx="57">
                        <c:v>422</c:v>
                      </c:pt>
                      <c:pt idx="58">
                        <c:v>135</c:v>
                      </c:pt>
                      <c:pt idx="59">
                        <c:v>56</c:v>
                      </c:pt>
                      <c:pt idx="60">
                        <c:v>310</c:v>
                      </c:pt>
                      <c:pt idx="61">
                        <c:v>712</c:v>
                      </c:pt>
                      <c:pt idx="62">
                        <c:v>453</c:v>
                      </c:pt>
                      <c:pt idx="63">
                        <c:v>307</c:v>
                      </c:pt>
                      <c:pt idx="64">
                        <c:v>400</c:v>
                      </c:pt>
                      <c:pt idx="65">
                        <c:v>179</c:v>
                      </c:pt>
                      <c:pt idx="66">
                        <c:v>29</c:v>
                      </c:pt>
                      <c:pt idx="67">
                        <c:v>345</c:v>
                      </c:pt>
                      <c:pt idx="68">
                        <c:v>605</c:v>
                      </c:pt>
                      <c:pt idx="69">
                        <c:v>244</c:v>
                      </c:pt>
                      <c:pt idx="70">
                        <c:v>178</c:v>
                      </c:pt>
                      <c:pt idx="71">
                        <c:v>113</c:v>
                      </c:pt>
                      <c:pt idx="72">
                        <c:v>168</c:v>
                      </c:pt>
                      <c:pt idx="73">
                        <c:v>101</c:v>
                      </c:pt>
                      <c:pt idx="74">
                        <c:v>144</c:v>
                      </c:pt>
                      <c:pt idx="75">
                        <c:v>355</c:v>
                      </c:pt>
                      <c:pt idx="76">
                        <c:v>259</c:v>
                      </c:pt>
                      <c:pt idx="77">
                        <c:v>126</c:v>
                      </c:pt>
                      <c:pt idx="78">
                        <c:v>194</c:v>
                      </c:pt>
                      <c:pt idx="79">
                        <c:v>126</c:v>
                      </c:pt>
                      <c:pt idx="80">
                        <c:v>31</c:v>
                      </c:pt>
                      <c:pt idx="81">
                        <c:v>150</c:v>
                      </c:pt>
                      <c:pt idx="82">
                        <c:v>218</c:v>
                      </c:pt>
                      <c:pt idx="83">
                        <c:v>201</c:v>
                      </c:pt>
                      <c:pt idx="84">
                        <c:v>123</c:v>
                      </c:pt>
                      <c:pt idx="85">
                        <c:v>179</c:v>
                      </c:pt>
                      <c:pt idx="86">
                        <c:v>140</c:v>
                      </c:pt>
                      <c:pt idx="87">
                        <c:v>14</c:v>
                      </c:pt>
                      <c:pt idx="88">
                        <c:v>128</c:v>
                      </c:pt>
                      <c:pt idx="89">
                        <c:v>475</c:v>
                      </c:pt>
                      <c:pt idx="90">
                        <c:v>366</c:v>
                      </c:pt>
                      <c:pt idx="91">
                        <c:v>396</c:v>
                      </c:pt>
                      <c:pt idx="92">
                        <c:v>999</c:v>
                      </c:pt>
                      <c:pt idx="93">
                        <c:v>1573</c:v>
                      </c:pt>
                      <c:pt idx="94">
                        <c:v>215</c:v>
                      </c:pt>
                      <c:pt idx="95">
                        <c:v>338</c:v>
                      </c:pt>
                      <c:pt idx="96">
                        <c:v>885</c:v>
                      </c:pt>
                      <c:pt idx="97">
                        <c:v>71</c:v>
                      </c:pt>
                      <c:pt idx="98">
                        <c:v>1356</c:v>
                      </c:pt>
                      <c:pt idx="99">
                        <c:v>758</c:v>
                      </c:pt>
                      <c:pt idx="100">
                        <c:v>383</c:v>
                      </c:pt>
                      <c:pt idx="101">
                        <c:v>166</c:v>
                      </c:pt>
                      <c:pt idx="102">
                        <c:v>318</c:v>
                      </c:pt>
                      <c:pt idx="103">
                        <c:v>1502</c:v>
                      </c:pt>
                      <c:pt idx="104">
                        <c:v>726</c:v>
                      </c:pt>
                      <c:pt idx="105">
                        <c:v>810</c:v>
                      </c:pt>
                      <c:pt idx="106">
                        <c:v>946</c:v>
                      </c:pt>
                      <c:pt idx="107">
                        <c:v>432</c:v>
                      </c:pt>
                      <c:pt idx="108">
                        <c:v>145</c:v>
                      </c:pt>
                      <c:pt idx="109">
                        <c:v>370</c:v>
                      </c:pt>
                      <c:pt idx="110">
                        <c:v>657</c:v>
                      </c:pt>
                      <c:pt idx="111">
                        <c:v>774</c:v>
                      </c:pt>
                      <c:pt idx="112">
                        <c:v>519</c:v>
                      </c:pt>
                      <c:pt idx="113">
                        <c:v>323</c:v>
                      </c:pt>
                      <c:pt idx="114">
                        <c:v>281</c:v>
                      </c:pt>
                      <c:pt idx="115">
                        <c:v>191</c:v>
                      </c:pt>
                      <c:pt idx="116">
                        <c:v>385</c:v>
                      </c:pt>
                      <c:pt idx="117">
                        <c:v>919</c:v>
                      </c:pt>
                      <c:pt idx="118">
                        <c:v>961</c:v>
                      </c:pt>
                      <c:pt idx="119">
                        <c:v>459</c:v>
                      </c:pt>
                      <c:pt idx="120">
                        <c:v>567</c:v>
                      </c:pt>
                      <c:pt idx="121">
                        <c:v>147</c:v>
                      </c:pt>
                      <c:pt idx="122">
                        <c:v>184</c:v>
                      </c:pt>
                      <c:pt idx="123">
                        <c:v>502</c:v>
                      </c:pt>
                      <c:pt idx="124">
                        <c:v>466</c:v>
                      </c:pt>
                      <c:pt idx="125">
                        <c:v>670</c:v>
                      </c:pt>
                      <c:pt idx="126">
                        <c:v>647</c:v>
                      </c:pt>
                      <c:pt idx="127">
                        <c:v>428</c:v>
                      </c:pt>
                      <c:pt idx="128">
                        <c:v>396</c:v>
                      </c:pt>
                      <c:pt idx="129">
                        <c:v>51</c:v>
                      </c:pt>
                      <c:pt idx="130">
                        <c:v>429</c:v>
                      </c:pt>
                      <c:pt idx="131">
                        <c:v>784</c:v>
                      </c:pt>
                      <c:pt idx="132">
                        <c:v>316</c:v>
                      </c:pt>
                      <c:pt idx="133">
                        <c:v>1048</c:v>
                      </c:pt>
                      <c:pt idx="134">
                        <c:v>1009</c:v>
                      </c:pt>
                      <c:pt idx="135">
                        <c:v>1609</c:v>
                      </c:pt>
                      <c:pt idx="136">
                        <c:v>401</c:v>
                      </c:pt>
                      <c:pt idx="137">
                        <c:v>571</c:v>
                      </c:pt>
                      <c:pt idx="138">
                        <c:v>1023</c:v>
                      </c:pt>
                      <c:pt idx="139">
                        <c:v>722</c:v>
                      </c:pt>
                      <c:pt idx="140">
                        <c:v>401</c:v>
                      </c:pt>
                      <c:pt idx="141">
                        <c:v>479</c:v>
                      </c:pt>
                      <c:pt idx="142">
                        <c:v>438</c:v>
                      </c:pt>
                      <c:pt idx="143">
                        <c:v>123</c:v>
                      </c:pt>
                      <c:pt idx="144">
                        <c:v>195</c:v>
                      </c:pt>
                      <c:pt idx="145">
                        <c:v>144</c:v>
                      </c:pt>
                      <c:pt idx="146">
                        <c:v>188</c:v>
                      </c:pt>
                      <c:pt idx="147">
                        <c:v>295</c:v>
                      </c:pt>
                      <c:pt idx="148">
                        <c:v>543</c:v>
                      </c:pt>
                      <c:pt idx="149">
                        <c:v>654</c:v>
                      </c:pt>
                      <c:pt idx="150">
                        <c:v>234</c:v>
                      </c:pt>
                      <c:pt idx="151">
                        <c:v>142</c:v>
                      </c:pt>
                      <c:pt idx="152">
                        <c:v>433</c:v>
                      </c:pt>
                      <c:pt idx="153">
                        <c:v>349</c:v>
                      </c:pt>
                      <c:pt idx="154">
                        <c:v>484</c:v>
                      </c:pt>
                      <c:pt idx="155">
                        <c:v>409</c:v>
                      </c:pt>
                      <c:pt idx="156">
                        <c:v>289</c:v>
                      </c:pt>
                      <c:pt idx="157">
                        <c:v>192</c:v>
                      </c:pt>
                      <c:pt idx="158">
                        <c:v>176</c:v>
                      </c:pt>
                      <c:pt idx="159">
                        <c:v>500</c:v>
                      </c:pt>
                      <c:pt idx="160">
                        <c:v>391</c:v>
                      </c:pt>
                      <c:pt idx="161">
                        <c:v>290</c:v>
                      </c:pt>
                      <c:pt idx="162">
                        <c:v>487</c:v>
                      </c:pt>
                      <c:pt idx="163">
                        <c:v>244</c:v>
                      </c:pt>
                      <c:pt idx="164">
                        <c:v>148</c:v>
                      </c:pt>
                      <c:pt idx="165">
                        <c:v>143</c:v>
                      </c:pt>
                      <c:pt idx="166">
                        <c:v>295</c:v>
                      </c:pt>
                      <c:pt idx="167">
                        <c:v>228</c:v>
                      </c:pt>
                      <c:pt idx="168">
                        <c:v>409</c:v>
                      </c:pt>
                      <c:pt idx="169">
                        <c:v>639</c:v>
                      </c:pt>
                      <c:pt idx="170">
                        <c:v>667</c:v>
                      </c:pt>
                      <c:pt idx="171">
                        <c:v>114</c:v>
                      </c:pt>
                    </c:numCache>
                  </c:numRef>
                </c:val>
                <c:extLst xmlns:c15="http://schemas.microsoft.com/office/drawing/2012/chart">
                  <c:ext xmlns:c16="http://schemas.microsoft.com/office/drawing/2014/chart" uri="{C3380CC4-5D6E-409C-BE32-E72D297353CC}">
                    <c16:uniqueId val="{00000007-A934-4DB4-9EA4-372B71779ACC}"/>
                  </c:ext>
                </c:extLst>
              </c15:ser>
            </c15:filteredAreaSeries>
          </c:ext>
        </c:extLst>
      </c:areaChart>
      <c:barChart>
        <c:barDir val="col"/>
        <c:grouping val="clustered"/>
        <c:varyColors val="0"/>
        <c:ser>
          <c:idx val="2"/>
          <c:order val="0"/>
          <c:tx>
            <c:strRef>
              <c:f>qto_cvd19_grafica!$Q$143</c:f>
              <c:strCache>
                <c:ptCount val="1"/>
                <c:pt idx="0">
                  <c:v>Nº de pacientes en lista de espera para hospitalización COVID-19 (eje 2)</c:v>
                </c:pt>
              </c:strCache>
            </c:strRef>
          </c:tx>
          <c:spPr>
            <a:solidFill>
              <a:schemeClr val="accent5">
                <a:lumMod val="75000"/>
              </a:schemeClr>
            </a:solidFill>
            <a:ln w="12700" cap="flat">
              <a:solidFill>
                <a:schemeClr val="accent5">
                  <a:lumMod val="75000"/>
                </a:schemeClr>
              </a:solidFill>
              <a:round/>
            </a:ln>
            <a:effectLst/>
          </c:spPr>
          <c:invertIfNegative val="0"/>
          <c:cat>
            <c:numRef>
              <c:f>qto_cvd19_camas!$A$2:$A$312</c:f>
              <c:numCache>
                <c:formatCode>yyyy\-mm\-dd</c:formatCode>
                <c:ptCount val="311"/>
                <c:pt idx="0">
                  <c:v>43994</c:v>
                </c:pt>
                <c:pt idx="1">
                  <c:v>43995</c:v>
                </c:pt>
                <c:pt idx="2">
                  <c:v>43996</c:v>
                </c:pt>
                <c:pt idx="3">
                  <c:v>43997</c:v>
                </c:pt>
                <c:pt idx="4">
                  <c:v>43998</c:v>
                </c:pt>
                <c:pt idx="5">
                  <c:v>43999</c:v>
                </c:pt>
                <c:pt idx="6">
                  <c:v>44000</c:v>
                </c:pt>
                <c:pt idx="7">
                  <c:v>44001</c:v>
                </c:pt>
                <c:pt idx="8">
                  <c:v>44002</c:v>
                </c:pt>
                <c:pt idx="9">
                  <c:v>44003</c:v>
                </c:pt>
                <c:pt idx="10">
                  <c:v>44004</c:v>
                </c:pt>
                <c:pt idx="11">
                  <c:v>44005</c:v>
                </c:pt>
                <c:pt idx="12">
                  <c:v>44006</c:v>
                </c:pt>
                <c:pt idx="13">
                  <c:v>44007</c:v>
                </c:pt>
                <c:pt idx="14">
                  <c:v>44008</c:v>
                </c:pt>
                <c:pt idx="15">
                  <c:v>44009</c:v>
                </c:pt>
                <c:pt idx="16">
                  <c:v>44010</c:v>
                </c:pt>
                <c:pt idx="17">
                  <c:v>44011</c:v>
                </c:pt>
                <c:pt idx="18">
                  <c:v>44012</c:v>
                </c:pt>
                <c:pt idx="19">
                  <c:v>44013</c:v>
                </c:pt>
                <c:pt idx="20">
                  <c:v>44014</c:v>
                </c:pt>
                <c:pt idx="21">
                  <c:v>44015</c:v>
                </c:pt>
                <c:pt idx="22">
                  <c:v>44016</c:v>
                </c:pt>
                <c:pt idx="23">
                  <c:v>44017</c:v>
                </c:pt>
                <c:pt idx="24">
                  <c:v>44018</c:v>
                </c:pt>
                <c:pt idx="25">
                  <c:v>44019</c:v>
                </c:pt>
                <c:pt idx="26">
                  <c:v>44020</c:v>
                </c:pt>
                <c:pt idx="27">
                  <c:v>44021</c:v>
                </c:pt>
                <c:pt idx="28">
                  <c:v>44022</c:v>
                </c:pt>
                <c:pt idx="29">
                  <c:v>44023</c:v>
                </c:pt>
                <c:pt idx="30">
                  <c:v>44024</c:v>
                </c:pt>
                <c:pt idx="31">
                  <c:v>44025</c:v>
                </c:pt>
                <c:pt idx="32">
                  <c:v>44026</c:v>
                </c:pt>
                <c:pt idx="33">
                  <c:v>44027</c:v>
                </c:pt>
                <c:pt idx="34">
                  <c:v>44028</c:v>
                </c:pt>
                <c:pt idx="35">
                  <c:v>44029</c:v>
                </c:pt>
                <c:pt idx="36">
                  <c:v>44030</c:v>
                </c:pt>
                <c:pt idx="37">
                  <c:v>44031</c:v>
                </c:pt>
                <c:pt idx="38">
                  <c:v>44032</c:v>
                </c:pt>
                <c:pt idx="39">
                  <c:v>44033</c:v>
                </c:pt>
                <c:pt idx="40">
                  <c:v>44034</c:v>
                </c:pt>
                <c:pt idx="41">
                  <c:v>44035</c:v>
                </c:pt>
                <c:pt idx="42">
                  <c:v>44036</c:v>
                </c:pt>
                <c:pt idx="43">
                  <c:v>44037</c:v>
                </c:pt>
                <c:pt idx="44">
                  <c:v>44038</c:v>
                </c:pt>
                <c:pt idx="45">
                  <c:v>44039</c:v>
                </c:pt>
                <c:pt idx="46">
                  <c:v>44040</c:v>
                </c:pt>
                <c:pt idx="47">
                  <c:v>44041</c:v>
                </c:pt>
                <c:pt idx="48">
                  <c:v>44042</c:v>
                </c:pt>
                <c:pt idx="49">
                  <c:v>44043</c:v>
                </c:pt>
                <c:pt idx="50">
                  <c:v>44044</c:v>
                </c:pt>
                <c:pt idx="51">
                  <c:v>44045</c:v>
                </c:pt>
                <c:pt idx="52">
                  <c:v>44046</c:v>
                </c:pt>
                <c:pt idx="53">
                  <c:v>44047</c:v>
                </c:pt>
                <c:pt idx="54">
                  <c:v>44048</c:v>
                </c:pt>
                <c:pt idx="55">
                  <c:v>44049</c:v>
                </c:pt>
                <c:pt idx="56">
                  <c:v>44050</c:v>
                </c:pt>
                <c:pt idx="57">
                  <c:v>44051</c:v>
                </c:pt>
                <c:pt idx="58">
                  <c:v>44052</c:v>
                </c:pt>
                <c:pt idx="59">
                  <c:v>44053</c:v>
                </c:pt>
                <c:pt idx="60">
                  <c:v>44054</c:v>
                </c:pt>
                <c:pt idx="61">
                  <c:v>44055</c:v>
                </c:pt>
                <c:pt idx="62">
                  <c:v>44056</c:v>
                </c:pt>
                <c:pt idx="63">
                  <c:v>44057</c:v>
                </c:pt>
                <c:pt idx="64">
                  <c:v>44058</c:v>
                </c:pt>
                <c:pt idx="65">
                  <c:v>44059</c:v>
                </c:pt>
                <c:pt idx="66">
                  <c:v>44060</c:v>
                </c:pt>
                <c:pt idx="67">
                  <c:v>44061</c:v>
                </c:pt>
                <c:pt idx="68">
                  <c:v>44062</c:v>
                </c:pt>
                <c:pt idx="69">
                  <c:v>44063</c:v>
                </c:pt>
                <c:pt idx="70">
                  <c:v>44064</c:v>
                </c:pt>
                <c:pt idx="71">
                  <c:v>44065</c:v>
                </c:pt>
                <c:pt idx="72">
                  <c:v>44066</c:v>
                </c:pt>
                <c:pt idx="73">
                  <c:v>44067</c:v>
                </c:pt>
                <c:pt idx="74">
                  <c:v>44068</c:v>
                </c:pt>
                <c:pt idx="75">
                  <c:v>44069</c:v>
                </c:pt>
                <c:pt idx="76">
                  <c:v>44070</c:v>
                </c:pt>
                <c:pt idx="77">
                  <c:v>44071</c:v>
                </c:pt>
                <c:pt idx="78">
                  <c:v>44072</c:v>
                </c:pt>
                <c:pt idx="79">
                  <c:v>44073</c:v>
                </c:pt>
                <c:pt idx="80">
                  <c:v>44074</c:v>
                </c:pt>
                <c:pt idx="81">
                  <c:v>44075</c:v>
                </c:pt>
                <c:pt idx="82">
                  <c:v>44076</c:v>
                </c:pt>
                <c:pt idx="83">
                  <c:v>44077</c:v>
                </c:pt>
                <c:pt idx="84">
                  <c:v>44078</c:v>
                </c:pt>
                <c:pt idx="85">
                  <c:v>44079</c:v>
                </c:pt>
                <c:pt idx="86">
                  <c:v>44080</c:v>
                </c:pt>
                <c:pt idx="87">
                  <c:v>44081</c:v>
                </c:pt>
                <c:pt idx="88">
                  <c:v>44082</c:v>
                </c:pt>
                <c:pt idx="89">
                  <c:v>44083</c:v>
                </c:pt>
                <c:pt idx="90">
                  <c:v>44084</c:v>
                </c:pt>
                <c:pt idx="91">
                  <c:v>44085</c:v>
                </c:pt>
                <c:pt idx="92">
                  <c:v>44086</c:v>
                </c:pt>
                <c:pt idx="93">
                  <c:v>44087</c:v>
                </c:pt>
                <c:pt idx="94">
                  <c:v>44088</c:v>
                </c:pt>
                <c:pt idx="95">
                  <c:v>44089</c:v>
                </c:pt>
                <c:pt idx="96">
                  <c:v>44090</c:v>
                </c:pt>
                <c:pt idx="97">
                  <c:v>44091</c:v>
                </c:pt>
                <c:pt idx="98">
                  <c:v>44092</c:v>
                </c:pt>
                <c:pt idx="99">
                  <c:v>44093</c:v>
                </c:pt>
                <c:pt idx="100">
                  <c:v>44094</c:v>
                </c:pt>
                <c:pt idx="101">
                  <c:v>44095</c:v>
                </c:pt>
                <c:pt idx="102">
                  <c:v>44096</c:v>
                </c:pt>
                <c:pt idx="103">
                  <c:v>44097</c:v>
                </c:pt>
                <c:pt idx="104">
                  <c:v>44098</c:v>
                </c:pt>
                <c:pt idx="105">
                  <c:v>44099</c:v>
                </c:pt>
                <c:pt idx="106">
                  <c:v>44100</c:v>
                </c:pt>
                <c:pt idx="107">
                  <c:v>44101</c:v>
                </c:pt>
                <c:pt idx="108">
                  <c:v>44102</c:v>
                </c:pt>
                <c:pt idx="109">
                  <c:v>44103</c:v>
                </c:pt>
                <c:pt idx="110">
                  <c:v>44104</c:v>
                </c:pt>
                <c:pt idx="111">
                  <c:v>44105</c:v>
                </c:pt>
                <c:pt idx="112">
                  <c:v>44106</c:v>
                </c:pt>
                <c:pt idx="113">
                  <c:v>44107</c:v>
                </c:pt>
                <c:pt idx="114">
                  <c:v>44108</c:v>
                </c:pt>
                <c:pt idx="115">
                  <c:v>44109</c:v>
                </c:pt>
                <c:pt idx="116">
                  <c:v>44110</c:v>
                </c:pt>
                <c:pt idx="117">
                  <c:v>44111</c:v>
                </c:pt>
                <c:pt idx="118">
                  <c:v>44112</c:v>
                </c:pt>
                <c:pt idx="119">
                  <c:v>44113</c:v>
                </c:pt>
                <c:pt idx="120">
                  <c:v>44114</c:v>
                </c:pt>
                <c:pt idx="121">
                  <c:v>44115</c:v>
                </c:pt>
                <c:pt idx="122">
                  <c:v>44116</c:v>
                </c:pt>
                <c:pt idx="123">
                  <c:v>44117</c:v>
                </c:pt>
                <c:pt idx="124">
                  <c:v>44118</c:v>
                </c:pt>
                <c:pt idx="125">
                  <c:v>44119</c:v>
                </c:pt>
                <c:pt idx="126">
                  <c:v>44120</c:v>
                </c:pt>
                <c:pt idx="127">
                  <c:v>44121</c:v>
                </c:pt>
                <c:pt idx="128">
                  <c:v>44122</c:v>
                </c:pt>
                <c:pt idx="129">
                  <c:v>44123</c:v>
                </c:pt>
                <c:pt idx="130">
                  <c:v>44124</c:v>
                </c:pt>
                <c:pt idx="131">
                  <c:v>44125</c:v>
                </c:pt>
                <c:pt idx="132">
                  <c:v>44126</c:v>
                </c:pt>
                <c:pt idx="133">
                  <c:v>44127</c:v>
                </c:pt>
                <c:pt idx="134">
                  <c:v>44128</c:v>
                </c:pt>
                <c:pt idx="135">
                  <c:v>44129</c:v>
                </c:pt>
                <c:pt idx="136">
                  <c:v>44130</c:v>
                </c:pt>
                <c:pt idx="137">
                  <c:v>44131</c:v>
                </c:pt>
                <c:pt idx="138">
                  <c:v>44132</c:v>
                </c:pt>
                <c:pt idx="139">
                  <c:v>44133</c:v>
                </c:pt>
                <c:pt idx="140">
                  <c:v>44134</c:v>
                </c:pt>
                <c:pt idx="141">
                  <c:v>44135</c:v>
                </c:pt>
                <c:pt idx="142">
                  <c:v>44136</c:v>
                </c:pt>
                <c:pt idx="143">
                  <c:v>44137</c:v>
                </c:pt>
                <c:pt idx="144">
                  <c:v>44138</c:v>
                </c:pt>
                <c:pt idx="145">
                  <c:v>44139</c:v>
                </c:pt>
                <c:pt idx="146">
                  <c:v>44140</c:v>
                </c:pt>
                <c:pt idx="147">
                  <c:v>44141</c:v>
                </c:pt>
                <c:pt idx="148">
                  <c:v>44142</c:v>
                </c:pt>
                <c:pt idx="149">
                  <c:v>44143</c:v>
                </c:pt>
                <c:pt idx="150">
                  <c:v>44144</c:v>
                </c:pt>
                <c:pt idx="151">
                  <c:v>44145</c:v>
                </c:pt>
                <c:pt idx="152">
                  <c:v>44146</c:v>
                </c:pt>
                <c:pt idx="153">
                  <c:v>44147</c:v>
                </c:pt>
                <c:pt idx="154">
                  <c:v>44148</c:v>
                </c:pt>
                <c:pt idx="155">
                  <c:v>44149</c:v>
                </c:pt>
                <c:pt idx="156">
                  <c:v>44150</c:v>
                </c:pt>
                <c:pt idx="157">
                  <c:v>44151</c:v>
                </c:pt>
                <c:pt idx="158">
                  <c:v>44152</c:v>
                </c:pt>
                <c:pt idx="159">
                  <c:v>44153</c:v>
                </c:pt>
                <c:pt idx="160">
                  <c:v>44154</c:v>
                </c:pt>
                <c:pt idx="161">
                  <c:v>44155</c:v>
                </c:pt>
                <c:pt idx="162">
                  <c:v>44156</c:v>
                </c:pt>
                <c:pt idx="163">
                  <c:v>44157</c:v>
                </c:pt>
                <c:pt idx="164">
                  <c:v>44158</c:v>
                </c:pt>
                <c:pt idx="165">
                  <c:v>44159</c:v>
                </c:pt>
                <c:pt idx="166">
                  <c:v>44160</c:v>
                </c:pt>
                <c:pt idx="167">
                  <c:v>44161</c:v>
                </c:pt>
                <c:pt idx="168">
                  <c:v>44162</c:v>
                </c:pt>
                <c:pt idx="169">
                  <c:v>44163</c:v>
                </c:pt>
                <c:pt idx="170">
                  <c:v>44164</c:v>
                </c:pt>
                <c:pt idx="171">
                  <c:v>44165</c:v>
                </c:pt>
                <c:pt idx="172">
                  <c:v>44166</c:v>
                </c:pt>
                <c:pt idx="173">
                  <c:v>44167</c:v>
                </c:pt>
                <c:pt idx="174">
                  <c:v>44168</c:v>
                </c:pt>
                <c:pt idx="175">
                  <c:v>44169</c:v>
                </c:pt>
                <c:pt idx="176">
                  <c:v>44170</c:v>
                </c:pt>
                <c:pt idx="177">
                  <c:v>44171</c:v>
                </c:pt>
                <c:pt idx="178">
                  <c:v>44172</c:v>
                </c:pt>
                <c:pt idx="179">
                  <c:v>44173</c:v>
                </c:pt>
                <c:pt idx="180">
                  <c:v>44174</c:v>
                </c:pt>
                <c:pt idx="181">
                  <c:v>44175</c:v>
                </c:pt>
                <c:pt idx="182">
                  <c:v>44176</c:v>
                </c:pt>
                <c:pt idx="183">
                  <c:v>44177</c:v>
                </c:pt>
                <c:pt idx="184">
                  <c:v>44178</c:v>
                </c:pt>
                <c:pt idx="185">
                  <c:v>44179</c:v>
                </c:pt>
                <c:pt idx="186">
                  <c:v>44180</c:v>
                </c:pt>
                <c:pt idx="187">
                  <c:v>44181</c:v>
                </c:pt>
                <c:pt idx="188">
                  <c:v>44182</c:v>
                </c:pt>
                <c:pt idx="189">
                  <c:v>44183</c:v>
                </c:pt>
                <c:pt idx="190">
                  <c:v>44184</c:v>
                </c:pt>
                <c:pt idx="191">
                  <c:v>44185</c:v>
                </c:pt>
                <c:pt idx="192">
                  <c:v>44186</c:v>
                </c:pt>
                <c:pt idx="193">
                  <c:v>44187</c:v>
                </c:pt>
                <c:pt idx="194">
                  <c:v>44188</c:v>
                </c:pt>
                <c:pt idx="195">
                  <c:v>44189</c:v>
                </c:pt>
                <c:pt idx="196">
                  <c:v>44190</c:v>
                </c:pt>
                <c:pt idx="197">
                  <c:v>44191</c:v>
                </c:pt>
                <c:pt idx="198">
                  <c:v>44192</c:v>
                </c:pt>
                <c:pt idx="199">
                  <c:v>44193</c:v>
                </c:pt>
                <c:pt idx="200">
                  <c:v>44194</c:v>
                </c:pt>
                <c:pt idx="201">
                  <c:v>44195</c:v>
                </c:pt>
                <c:pt idx="202">
                  <c:v>44196</c:v>
                </c:pt>
                <c:pt idx="203">
                  <c:v>44197</c:v>
                </c:pt>
                <c:pt idx="204">
                  <c:v>44198</c:v>
                </c:pt>
                <c:pt idx="205">
                  <c:v>44199</c:v>
                </c:pt>
                <c:pt idx="206">
                  <c:v>44200</c:v>
                </c:pt>
                <c:pt idx="207">
                  <c:v>44201</c:v>
                </c:pt>
                <c:pt idx="208">
                  <c:v>44202</c:v>
                </c:pt>
                <c:pt idx="209">
                  <c:v>44203</c:v>
                </c:pt>
                <c:pt idx="210">
                  <c:v>44204</c:v>
                </c:pt>
                <c:pt idx="211">
                  <c:v>44205</c:v>
                </c:pt>
                <c:pt idx="212">
                  <c:v>44206</c:v>
                </c:pt>
                <c:pt idx="213">
                  <c:v>44207</c:v>
                </c:pt>
                <c:pt idx="214">
                  <c:v>44208</c:v>
                </c:pt>
                <c:pt idx="215">
                  <c:v>44209</c:v>
                </c:pt>
                <c:pt idx="216">
                  <c:v>44210</c:v>
                </c:pt>
                <c:pt idx="217">
                  <c:v>44211</c:v>
                </c:pt>
                <c:pt idx="218">
                  <c:v>44212</c:v>
                </c:pt>
                <c:pt idx="219">
                  <c:v>44213</c:v>
                </c:pt>
                <c:pt idx="220">
                  <c:v>44214</c:v>
                </c:pt>
                <c:pt idx="221">
                  <c:v>44215</c:v>
                </c:pt>
                <c:pt idx="222">
                  <c:v>44216</c:v>
                </c:pt>
                <c:pt idx="223">
                  <c:v>44217</c:v>
                </c:pt>
                <c:pt idx="224">
                  <c:v>44218</c:v>
                </c:pt>
                <c:pt idx="225">
                  <c:v>44219</c:v>
                </c:pt>
                <c:pt idx="226">
                  <c:v>44220</c:v>
                </c:pt>
                <c:pt idx="227">
                  <c:v>44221</c:v>
                </c:pt>
                <c:pt idx="228">
                  <c:v>44222</c:v>
                </c:pt>
                <c:pt idx="229">
                  <c:v>44223</c:v>
                </c:pt>
                <c:pt idx="230">
                  <c:v>44224</c:v>
                </c:pt>
                <c:pt idx="231">
                  <c:v>44225</c:v>
                </c:pt>
                <c:pt idx="232">
                  <c:v>44226</c:v>
                </c:pt>
                <c:pt idx="233">
                  <c:v>44227</c:v>
                </c:pt>
                <c:pt idx="234">
                  <c:v>44228</c:v>
                </c:pt>
                <c:pt idx="235">
                  <c:v>44229</c:v>
                </c:pt>
                <c:pt idx="236">
                  <c:v>44230</c:v>
                </c:pt>
                <c:pt idx="237">
                  <c:v>44231</c:v>
                </c:pt>
                <c:pt idx="238">
                  <c:v>44232</c:v>
                </c:pt>
                <c:pt idx="239">
                  <c:v>44233</c:v>
                </c:pt>
                <c:pt idx="240">
                  <c:v>44234</c:v>
                </c:pt>
                <c:pt idx="241">
                  <c:v>44235</c:v>
                </c:pt>
                <c:pt idx="242">
                  <c:v>44236</c:v>
                </c:pt>
                <c:pt idx="243">
                  <c:v>44237</c:v>
                </c:pt>
                <c:pt idx="244">
                  <c:v>44238</c:v>
                </c:pt>
                <c:pt idx="245">
                  <c:v>44239</c:v>
                </c:pt>
                <c:pt idx="246">
                  <c:v>44240</c:v>
                </c:pt>
                <c:pt idx="247">
                  <c:v>44241</c:v>
                </c:pt>
                <c:pt idx="248">
                  <c:v>44242</c:v>
                </c:pt>
                <c:pt idx="249">
                  <c:v>44243</c:v>
                </c:pt>
                <c:pt idx="250">
                  <c:v>44244</c:v>
                </c:pt>
                <c:pt idx="251">
                  <c:v>44245</c:v>
                </c:pt>
                <c:pt idx="252">
                  <c:v>44246</c:v>
                </c:pt>
                <c:pt idx="253">
                  <c:v>44247</c:v>
                </c:pt>
                <c:pt idx="254">
                  <c:v>44248</c:v>
                </c:pt>
                <c:pt idx="255">
                  <c:v>44249</c:v>
                </c:pt>
                <c:pt idx="256">
                  <c:v>44250</c:v>
                </c:pt>
                <c:pt idx="257">
                  <c:v>44251</c:v>
                </c:pt>
                <c:pt idx="258">
                  <c:v>44252</c:v>
                </c:pt>
                <c:pt idx="259">
                  <c:v>44253</c:v>
                </c:pt>
                <c:pt idx="260">
                  <c:v>44254</c:v>
                </c:pt>
                <c:pt idx="261">
                  <c:v>44255</c:v>
                </c:pt>
                <c:pt idx="262">
                  <c:v>44256</c:v>
                </c:pt>
                <c:pt idx="263">
                  <c:v>44257</c:v>
                </c:pt>
                <c:pt idx="264">
                  <c:v>44258</c:v>
                </c:pt>
                <c:pt idx="265">
                  <c:v>44259</c:v>
                </c:pt>
                <c:pt idx="266">
                  <c:v>44260</c:v>
                </c:pt>
                <c:pt idx="267">
                  <c:v>44261</c:v>
                </c:pt>
                <c:pt idx="268">
                  <c:v>44262</c:v>
                </c:pt>
                <c:pt idx="269">
                  <c:v>44263</c:v>
                </c:pt>
                <c:pt idx="270">
                  <c:v>44264</c:v>
                </c:pt>
                <c:pt idx="271">
                  <c:v>44265</c:v>
                </c:pt>
                <c:pt idx="272">
                  <c:v>44266</c:v>
                </c:pt>
                <c:pt idx="273">
                  <c:v>44267</c:v>
                </c:pt>
                <c:pt idx="274">
                  <c:v>44268</c:v>
                </c:pt>
                <c:pt idx="275">
                  <c:v>44269</c:v>
                </c:pt>
                <c:pt idx="276">
                  <c:v>44270</c:v>
                </c:pt>
                <c:pt idx="277">
                  <c:v>44271</c:v>
                </c:pt>
                <c:pt idx="278">
                  <c:v>44272</c:v>
                </c:pt>
                <c:pt idx="279">
                  <c:v>44273</c:v>
                </c:pt>
                <c:pt idx="280">
                  <c:v>44274</c:v>
                </c:pt>
                <c:pt idx="281">
                  <c:v>44275</c:v>
                </c:pt>
                <c:pt idx="282">
                  <c:v>44276</c:v>
                </c:pt>
                <c:pt idx="283">
                  <c:v>44277</c:v>
                </c:pt>
                <c:pt idx="284">
                  <c:v>44278</c:v>
                </c:pt>
                <c:pt idx="285">
                  <c:v>44279</c:v>
                </c:pt>
                <c:pt idx="286">
                  <c:v>44280</c:v>
                </c:pt>
                <c:pt idx="287">
                  <c:v>44281</c:v>
                </c:pt>
                <c:pt idx="288">
                  <c:v>44282</c:v>
                </c:pt>
                <c:pt idx="289">
                  <c:v>44283</c:v>
                </c:pt>
                <c:pt idx="290">
                  <c:v>44284</c:v>
                </c:pt>
                <c:pt idx="291">
                  <c:v>44285</c:v>
                </c:pt>
                <c:pt idx="292">
                  <c:v>44286</c:v>
                </c:pt>
                <c:pt idx="293">
                  <c:v>44287</c:v>
                </c:pt>
                <c:pt idx="294">
                  <c:v>44288</c:v>
                </c:pt>
                <c:pt idx="295">
                  <c:v>44289</c:v>
                </c:pt>
                <c:pt idx="296">
                  <c:v>44290</c:v>
                </c:pt>
                <c:pt idx="297">
                  <c:v>44291</c:v>
                </c:pt>
                <c:pt idx="298">
                  <c:v>44292</c:v>
                </c:pt>
                <c:pt idx="299">
                  <c:v>44293</c:v>
                </c:pt>
                <c:pt idx="300">
                  <c:v>44294</c:v>
                </c:pt>
                <c:pt idx="301">
                  <c:v>44295</c:v>
                </c:pt>
                <c:pt idx="302">
                  <c:v>44296</c:v>
                </c:pt>
                <c:pt idx="303">
                  <c:v>44297</c:v>
                </c:pt>
                <c:pt idx="304">
                  <c:v>44298</c:v>
                </c:pt>
                <c:pt idx="305">
                  <c:v>44299</c:v>
                </c:pt>
                <c:pt idx="306">
                  <c:v>44300</c:v>
                </c:pt>
                <c:pt idx="307">
                  <c:v>44301</c:v>
                </c:pt>
                <c:pt idx="308">
                  <c:v>44302</c:v>
                </c:pt>
                <c:pt idx="309">
                  <c:v>44303</c:v>
                </c:pt>
                <c:pt idx="310">
                  <c:v>44304</c:v>
                </c:pt>
              </c:numCache>
            </c:numRef>
          </c:cat>
          <c:val>
            <c:numRef>
              <c:f>qto_cvd19_camas!$J$2:$J$400</c:f>
              <c:numCache>
                <c:formatCode>0</c:formatCode>
                <c:ptCount val="399"/>
                <c:pt idx="0">
                  <c:v>55</c:v>
                </c:pt>
                <c:pt idx="1">
                  <c:v>41</c:v>
                </c:pt>
                <c:pt idx="2">
                  <c:v>33</c:v>
                </c:pt>
                <c:pt idx="3">
                  <c:v>57</c:v>
                </c:pt>
                <c:pt idx="4">
                  <c:v>54</c:v>
                </c:pt>
                <c:pt idx="5">
                  <c:v>55</c:v>
                </c:pt>
                <c:pt idx="6">
                  <c:v>63</c:v>
                </c:pt>
                <c:pt idx="7">
                  <c:v>53</c:v>
                </c:pt>
                <c:pt idx="8">
                  <c:v>58</c:v>
                </c:pt>
                <c:pt idx="9">
                  <c:v>62</c:v>
                </c:pt>
                <c:pt idx="10">
                  <c:v>59</c:v>
                </c:pt>
                <c:pt idx="11">
                  <c:v>47</c:v>
                </c:pt>
                <c:pt idx="12">
                  <c:v>55</c:v>
                </c:pt>
                <c:pt idx="13">
                  <c:v>52</c:v>
                </c:pt>
                <c:pt idx="14">
                  <c:v>74</c:v>
                </c:pt>
                <c:pt idx="15">
                  <c:v>63</c:v>
                </c:pt>
                <c:pt idx="16">
                  <c:v>67</c:v>
                </c:pt>
                <c:pt idx="17">
                  <c:v>80</c:v>
                </c:pt>
                <c:pt idx="18">
                  <c:v>85</c:v>
                </c:pt>
                <c:pt idx="19">
                  <c:v>86</c:v>
                </c:pt>
                <c:pt idx="20">
                  <c:v>87</c:v>
                </c:pt>
                <c:pt idx="21">
                  <c:v>90</c:v>
                </c:pt>
                <c:pt idx="22">
                  <c:v>90</c:v>
                </c:pt>
                <c:pt idx="23">
                  <c:v>88</c:v>
                </c:pt>
                <c:pt idx="24">
                  <c:v>88</c:v>
                </c:pt>
                <c:pt idx="25">
                  <c:v>99</c:v>
                </c:pt>
                <c:pt idx="26">
                  <c:v>85</c:v>
                </c:pt>
                <c:pt idx="27">
                  <c:v>90</c:v>
                </c:pt>
                <c:pt idx="28">
                  <c:v>90</c:v>
                </c:pt>
                <c:pt idx="29">
                  <c:v>99</c:v>
                </c:pt>
                <c:pt idx="30">
                  <c:v>93</c:v>
                </c:pt>
                <c:pt idx="31">
                  <c:v>107</c:v>
                </c:pt>
                <c:pt idx="32">
                  <c:v>106</c:v>
                </c:pt>
                <c:pt idx="33">
                  <c:v>97</c:v>
                </c:pt>
                <c:pt idx="34">
                  <c:v>88</c:v>
                </c:pt>
                <c:pt idx="35">
                  <c:v>87</c:v>
                </c:pt>
                <c:pt idx="36">
                  <c:v>88</c:v>
                </c:pt>
                <c:pt idx="37">
                  <c:v>102</c:v>
                </c:pt>
                <c:pt idx="38">
                  <c:v>105</c:v>
                </c:pt>
                <c:pt idx="39">
                  <c:v>100</c:v>
                </c:pt>
                <c:pt idx="40">
                  <c:v>105</c:v>
                </c:pt>
                <c:pt idx="41">
                  <c:v>107</c:v>
                </c:pt>
                <c:pt idx="42">
                  <c:v>94</c:v>
                </c:pt>
                <c:pt idx="43">
                  <c:v>104</c:v>
                </c:pt>
                <c:pt idx="44">
                  <c:v>101</c:v>
                </c:pt>
                <c:pt idx="45">
                  <c:v>116</c:v>
                </c:pt>
                <c:pt idx="46">
                  <c:v>111</c:v>
                </c:pt>
                <c:pt idx="47">
                  <c:v>104</c:v>
                </c:pt>
                <c:pt idx="48">
                  <c:v>93</c:v>
                </c:pt>
                <c:pt idx="49">
                  <c:v>75</c:v>
                </c:pt>
                <c:pt idx="50">
                  <c:v>75</c:v>
                </c:pt>
                <c:pt idx="51">
                  <c:v>88.583333333333343</c:v>
                </c:pt>
                <c:pt idx="52">
                  <c:v>112</c:v>
                </c:pt>
                <c:pt idx="53">
                  <c:v>79.833333333333343</c:v>
                </c:pt>
                <c:pt idx="54">
                  <c:v>96</c:v>
                </c:pt>
                <c:pt idx="55">
                  <c:v>99</c:v>
                </c:pt>
                <c:pt idx="56">
                  <c:v>41</c:v>
                </c:pt>
                <c:pt idx="57">
                  <c:v>56.083333333333343</c:v>
                </c:pt>
                <c:pt idx="58">
                  <c:v>56.083333333333343</c:v>
                </c:pt>
                <c:pt idx="59">
                  <c:v>56.083333333333343</c:v>
                </c:pt>
                <c:pt idx="60">
                  <c:v>56.083333333333343</c:v>
                </c:pt>
                <c:pt idx="61">
                  <c:v>56.083333333333343</c:v>
                </c:pt>
                <c:pt idx="62">
                  <c:v>56.083333333333343</c:v>
                </c:pt>
                <c:pt idx="63">
                  <c:v>19</c:v>
                </c:pt>
                <c:pt idx="64">
                  <c:v>26</c:v>
                </c:pt>
                <c:pt idx="65">
                  <c:v>20</c:v>
                </c:pt>
                <c:pt idx="66">
                  <c:v>30</c:v>
                </c:pt>
                <c:pt idx="67">
                  <c:v>38</c:v>
                </c:pt>
                <c:pt idx="68">
                  <c:v>34</c:v>
                </c:pt>
                <c:pt idx="69">
                  <c:v>44</c:v>
                </c:pt>
                <c:pt idx="70">
                  <c:v>36</c:v>
                </c:pt>
                <c:pt idx="71">
                  <c:v>34</c:v>
                </c:pt>
                <c:pt idx="72">
                  <c:v>34</c:v>
                </c:pt>
                <c:pt idx="73">
                  <c:v>28</c:v>
                </c:pt>
                <c:pt idx="74">
                  <c:v>37</c:v>
                </c:pt>
                <c:pt idx="75">
                  <c:v>28</c:v>
                </c:pt>
                <c:pt idx="76">
                  <c:v>32</c:v>
                </c:pt>
                <c:pt idx="77">
                  <c:v>29</c:v>
                </c:pt>
                <c:pt idx="78">
                  <c:v>30</c:v>
                </c:pt>
                <c:pt idx="79">
                  <c:v>24</c:v>
                </c:pt>
                <c:pt idx="80">
                  <c:v>24</c:v>
                </c:pt>
                <c:pt idx="81">
                  <c:v>26</c:v>
                </c:pt>
                <c:pt idx="82">
                  <c:v>19</c:v>
                </c:pt>
                <c:pt idx="83">
                  <c:v>26</c:v>
                </c:pt>
                <c:pt idx="84">
                  <c:v>18</c:v>
                </c:pt>
                <c:pt idx="85">
                  <c:v>16</c:v>
                </c:pt>
                <c:pt idx="86">
                  <c:v>15</c:v>
                </c:pt>
                <c:pt idx="87">
                  <c:v>17</c:v>
                </c:pt>
                <c:pt idx="88">
                  <c:v>12</c:v>
                </c:pt>
                <c:pt idx="89">
                  <c:v>11</c:v>
                </c:pt>
                <c:pt idx="90">
                  <c:v>20</c:v>
                </c:pt>
                <c:pt idx="91">
                  <c:v>8</c:v>
                </c:pt>
                <c:pt idx="92">
                  <c:v>11</c:v>
                </c:pt>
                <c:pt idx="93">
                  <c:v>12</c:v>
                </c:pt>
                <c:pt idx="94">
                  <c:v>12</c:v>
                </c:pt>
                <c:pt idx="95">
                  <c:v>13</c:v>
                </c:pt>
                <c:pt idx="96">
                  <c:v>13</c:v>
                </c:pt>
                <c:pt idx="97">
                  <c:v>14</c:v>
                </c:pt>
                <c:pt idx="98">
                  <c:v>11</c:v>
                </c:pt>
                <c:pt idx="99">
                  <c:v>10</c:v>
                </c:pt>
                <c:pt idx="100">
                  <c:v>11</c:v>
                </c:pt>
                <c:pt idx="101">
                  <c:v>13</c:v>
                </c:pt>
                <c:pt idx="102">
                  <c:v>6</c:v>
                </c:pt>
                <c:pt idx="103">
                  <c:v>5</c:v>
                </c:pt>
                <c:pt idx="104">
                  <c:v>4</c:v>
                </c:pt>
                <c:pt idx="105">
                  <c:v>4</c:v>
                </c:pt>
                <c:pt idx="106">
                  <c:v>5</c:v>
                </c:pt>
                <c:pt idx="107">
                  <c:v>4</c:v>
                </c:pt>
                <c:pt idx="108">
                  <c:v>3</c:v>
                </c:pt>
                <c:pt idx="109">
                  <c:v>7</c:v>
                </c:pt>
                <c:pt idx="110">
                  <c:v>4</c:v>
                </c:pt>
                <c:pt idx="111">
                  <c:v>8</c:v>
                </c:pt>
                <c:pt idx="112">
                  <c:v>6</c:v>
                </c:pt>
                <c:pt idx="113">
                  <c:v>7</c:v>
                </c:pt>
                <c:pt idx="114">
                  <c:v>5</c:v>
                </c:pt>
                <c:pt idx="115">
                  <c:v>8</c:v>
                </c:pt>
                <c:pt idx="116">
                  <c:v>8</c:v>
                </c:pt>
                <c:pt idx="117">
                  <c:v>10</c:v>
                </c:pt>
                <c:pt idx="118">
                  <c:v>8</c:v>
                </c:pt>
                <c:pt idx="119" formatCode="General">
                  <c:v>4</c:v>
                </c:pt>
                <c:pt idx="120" formatCode="General">
                  <c:v>4</c:v>
                </c:pt>
                <c:pt idx="121" formatCode="General">
                  <c:v>5</c:v>
                </c:pt>
                <c:pt idx="122" formatCode="General">
                  <c:v>4</c:v>
                </c:pt>
                <c:pt idx="123" formatCode="General">
                  <c:v>4</c:v>
                </c:pt>
                <c:pt idx="124" formatCode="General">
                  <c:v>2</c:v>
                </c:pt>
                <c:pt idx="125" formatCode="General">
                  <c:v>6</c:v>
                </c:pt>
                <c:pt idx="126" formatCode="General">
                  <c:v>7</c:v>
                </c:pt>
                <c:pt idx="127" formatCode="General">
                  <c:v>8</c:v>
                </c:pt>
                <c:pt idx="128" formatCode="General">
                  <c:v>2</c:v>
                </c:pt>
                <c:pt idx="129" formatCode="General">
                  <c:v>6</c:v>
                </c:pt>
                <c:pt idx="130" formatCode="General">
                  <c:v>11</c:v>
                </c:pt>
                <c:pt idx="131" formatCode="General">
                  <c:v>2</c:v>
                </c:pt>
                <c:pt idx="132" formatCode="General">
                  <c:v>4</c:v>
                </c:pt>
                <c:pt idx="133" formatCode="General">
                  <c:v>4</c:v>
                </c:pt>
                <c:pt idx="134" formatCode="General">
                  <c:v>6</c:v>
                </c:pt>
                <c:pt idx="135" formatCode="General">
                  <c:v>6</c:v>
                </c:pt>
                <c:pt idx="136" formatCode="General">
                  <c:v>1</c:v>
                </c:pt>
                <c:pt idx="137" formatCode="General">
                  <c:v>4</c:v>
                </c:pt>
                <c:pt idx="138" formatCode="General">
                  <c:v>2</c:v>
                </c:pt>
                <c:pt idx="139" formatCode="General">
                  <c:v>2</c:v>
                </c:pt>
                <c:pt idx="140" formatCode="General">
                  <c:v>3</c:v>
                </c:pt>
                <c:pt idx="141" formatCode="General">
                  <c:v>12</c:v>
                </c:pt>
                <c:pt idx="142" formatCode="General">
                  <c:v>9</c:v>
                </c:pt>
                <c:pt idx="143" formatCode="General">
                  <c:v>4</c:v>
                </c:pt>
                <c:pt idx="144" formatCode="General">
                  <c:v>5</c:v>
                </c:pt>
                <c:pt idx="145" formatCode="General">
                  <c:v>5</c:v>
                </c:pt>
                <c:pt idx="146" formatCode="General">
                  <c:v>6</c:v>
                </c:pt>
                <c:pt idx="147" formatCode="General">
                  <c:v>7</c:v>
                </c:pt>
                <c:pt idx="148" formatCode="General">
                  <c:v>8</c:v>
                </c:pt>
                <c:pt idx="149" formatCode="General">
                  <c:v>10</c:v>
                </c:pt>
                <c:pt idx="150" formatCode="General">
                  <c:v>10</c:v>
                </c:pt>
                <c:pt idx="151" formatCode="General">
                  <c:v>8</c:v>
                </c:pt>
                <c:pt idx="152" formatCode="General">
                  <c:v>7</c:v>
                </c:pt>
                <c:pt idx="153" formatCode="General">
                  <c:v>5</c:v>
                </c:pt>
                <c:pt idx="154" formatCode="General">
                  <c:v>5</c:v>
                </c:pt>
                <c:pt idx="155" formatCode="General">
                  <c:v>3</c:v>
                </c:pt>
                <c:pt idx="156" formatCode="General">
                  <c:v>2</c:v>
                </c:pt>
                <c:pt idx="157" formatCode="General">
                  <c:v>0</c:v>
                </c:pt>
                <c:pt idx="158" formatCode="General">
                  <c:v>0</c:v>
                </c:pt>
                <c:pt idx="159" formatCode="General">
                  <c:v>3</c:v>
                </c:pt>
                <c:pt idx="160" formatCode="General">
                  <c:v>2</c:v>
                </c:pt>
                <c:pt idx="161" formatCode="General">
                  <c:v>5</c:v>
                </c:pt>
                <c:pt idx="162" formatCode="General">
                  <c:v>4</c:v>
                </c:pt>
                <c:pt idx="163" formatCode="General">
                  <c:v>6</c:v>
                </c:pt>
                <c:pt idx="164" formatCode="General">
                  <c:v>9</c:v>
                </c:pt>
                <c:pt idx="165" formatCode="General">
                  <c:v>6</c:v>
                </c:pt>
                <c:pt idx="166" formatCode="General">
                  <c:v>6</c:v>
                </c:pt>
                <c:pt idx="167" formatCode="General">
                  <c:v>9</c:v>
                </c:pt>
                <c:pt idx="168" formatCode="General">
                  <c:v>9</c:v>
                </c:pt>
                <c:pt idx="169" formatCode="General">
                  <c:v>8</c:v>
                </c:pt>
                <c:pt idx="170" formatCode="General">
                  <c:v>9</c:v>
                </c:pt>
                <c:pt idx="171" formatCode="General">
                  <c:v>5</c:v>
                </c:pt>
                <c:pt idx="172" formatCode="General">
                  <c:v>5</c:v>
                </c:pt>
                <c:pt idx="173" formatCode="General">
                  <c:v>5</c:v>
                </c:pt>
                <c:pt idx="174" formatCode="General">
                  <c:v>6</c:v>
                </c:pt>
                <c:pt idx="175" formatCode="General">
                  <c:v>4</c:v>
                </c:pt>
                <c:pt idx="176" formatCode="General">
                  <c:v>4</c:v>
                </c:pt>
                <c:pt idx="177" formatCode="General">
                  <c:v>4</c:v>
                </c:pt>
                <c:pt idx="178" formatCode="General">
                  <c:v>2</c:v>
                </c:pt>
                <c:pt idx="179" formatCode="General">
                  <c:v>2</c:v>
                </c:pt>
                <c:pt idx="180" formatCode="General">
                  <c:v>3</c:v>
                </c:pt>
                <c:pt idx="181" formatCode="General">
                  <c:v>2</c:v>
                </c:pt>
                <c:pt idx="182" formatCode="General">
                  <c:v>3</c:v>
                </c:pt>
                <c:pt idx="183" formatCode="General">
                  <c:v>2</c:v>
                </c:pt>
                <c:pt idx="184" formatCode="General">
                  <c:v>1</c:v>
                </c:pt>
                <c:pt idx="185" formatCode="General">
                  <c:v>8</c:v>
                </c:pt>
                <c:pt idx="186" formatCode="General">
                  <c:v>10</c:v>
                </c:pt>
                <c:pt idx="187" formatCode="General">
                  <c:v>10</c:v>
                </c:pt>
                <c:pt idx="188" formatCode="General">
                  <c:v>5</c:v>
                </c:pt>
                <c:pt idx="189" formatCode="General">
                  <c:v>7</c:v>
                </c:pt>
                <c:pt idx="190" formatCode="General">
                  <c:v>7</c:v>
                </c:pt>
                <c:pt idx="191" formatCode="General">
                  <c:v>5</c:v>
                </c:pt>
                <c:pt idx="192" formatCode="General">
                  <c:v>2</c:v>
                </c:pt>
                <c:pt idx="193" formatCode="General">
                  <c:v>1</c:v>
                </c:pt>
                <c:pt idx="194" formatCode="General">
                  <c:v>2</c:v>
                </c:pt>
                <c:pt idx="195" formatCode="General">
                  <c:v>8</c:v>
                </c:pt>
                <c:pt idx="196" formatCode="General">
                  <c:v>8</c:v>
                </c:pt>
                <c:pt idx="197" formatCode="General">
                  <c:v>6</c:v>
                </c:pt>
                <c:pt idx="198" formatCode="General">
                  <c:v>9</c:v>
                </c:pt>
                <c:pt idx="199" formatCode="General">
                  <c:v>10</c:v>
                </c:pt>
                <c:pt idx="200" formatCode="General">
                  <c:v>4</c:v>
                </c:pt>
                <c:pt idx="201" formatCode="General">
                  <c:v>7</c:v>
                </c:pt>
                <c:pt idx="202" formatCode="General">
                  <c:v>5</c:v>
                </c:pt>
                <c:pt idx="203" formatCode="General">
                  <c:v>6</c:v>
                </c:pt>
                <c:pt idx="204" formatCode="General">
                  <c:v>9</c:v>
                </c:pt>
                <c:pt idx="205" formatCode="General">
                  <c:v>20</c:v>
                </c:pt>
                <c:pt idx="206" formatCode="General">
                  <c:v>17</c:v>
                </c:pt>
                <c:pt idx="207" formatCode="General">
                  <c:v>18</c:v>
                </c:pt>
                <c:pt idx="208" formatCode="General">
                  <c:v>20</c:v>
                </c:pt>
                <c:pt idx="209" formatCode="General">
                  <c:v>22</c:v>
                </c:pt>
                <c:pt idx="210" formatCode="General">
                  <c:v>20</c:v>
                </c:pt>
                <c:pt idx="211">
                  <c:v>20</c:v>
                </c:pt>
                <c:pt idx="212" formatCode="General">
                  <c:v>16</c:v>
                </c:pt>
                <c:pt idx="213" formatCode="General">
                  <c:v>21</c:v>
                </c:pt>
                <c:pt idx="214" formatCode="General">
                  <c:v>23</c:v>
                </c:pt>
                <c:pt idx="215" formatCode="General">
                  <c:v>25</c:v>
                </c:pt>
                <c:pt idx="216" formatCode="General">
                  <c:v>30</c:v>
                </c:pt>
                <c:pt idx="217" formatCode="General">
                  <c:v>32</c:v>
                </c:pt>
                <c:pt idx="218" formatCode="General">
                  <c:v>25</c:v>
                </c:pt>
                <c:pt idx="219" formatCode="General">
                  <c:v>28</c:v>
                </c:pt>
                <c:pt idx="220" formatCode="General">
                  <c:v>30</c:v>
                </c:pt>
                <c:pt idx="221" formatCode="General">
                  <c:v>20</c:v>
                </c:pt>
                <c:pt idx="222" formatCode="General">
                  <c:v>14</c:v>
                </c:pt>
                <c:pt idx="223" formatCode="General">
                  <c:v>26</c:v>
                </c:pt>
                <c:pt idx="224" formatCode="General">
                  <c:v>19</c:v>
                </c:pt>
                <c:pt idx="225" formatCode="General">
                  <c:v>27</c:v>
                </c:pt>
                <c:pt idx="226" formatCode="General">
                  <c:v>18</c:v>
                </c:pt>
                <c:pt idx="227" formatCode="General">
                  <c:v>20</c:v>
                </c:pt>
                <c:pt idx="228" formatCode="General">
                  <c:v>15</c:v>
                </c:pt>
                <c:pt idx="229" formatCode="General">
                  <c:v>16</c:v>
                </c:pt>
                <c:pt idx="230" formatCode="General">
                  <c:v>16</c:v>
                </c:pt>
                <c:pt idx="231" formatCode="General">
                  <c:v>19</c:v>
                </c:pt>
                <c:pt idx="232" formatCode="General">
                  <c:v>21</c:v>
                </c:pt>
                <c:pt idx="233" formatCode="General">
                  <c:v>18</c:v>
                </c:pt>
                <c:pt idx="234" formatCode="General">
                  <c:v>19</c:v>
                </c:pt>
                <c:pt idx="235" formatCode="General">
                  <c:v>18</c:v>
                </c:pt>
                <c:pt idx="236" formatCode="General">
                  <c:v>19</c:v>
                </c:pt>
                <c:pt idx="237" formatCode="General">
                  <c:v>17</c:v>
                </c:pt>
                <c:pt idx="238" formatCode="General">
                  <c:v>12</c:v>
                </c:pt>
                <c:pt idx="239" formatCode="General">
                  <c:v>12</c:v>
                </c:pt>
                <c:pt idx="240" formatCode="General">
                  <c:v>15</c:v>
                </c:pt>
                <c:pt idx="241" formatCode="General">
                  <c:v>12</c:v>
                </c:pt>
                <c:pt idx="242" formatCode="General">
                  <c:v>13</c:v>
                </c:pt>
                <c:pt idx="243" formatCode="General">
                  <c:v>11</c:v>
                </c:pt>
                <c:pt idx="244" formatCode="General">
                  <c:v>20</c:v>
                </c:pt>
                <c:pt idx="245" formatCode="General">
                  <c:v>15</c:v>
                </c:pt>
                <c:pt idx="246" formatCode="General">
                  <c:v>17</c:v>
                </c:pt>
                <c:pt idx="247" formatCode="General">
                  <c:v>24</c:v>
                </c:pt>
                <c:pt idx="248" formatCode="General">
                  <c:v>19</c:v>
                </c:pt>
                <c:pt idx="249" formatCode="General">
                  <c:v>22</c:v>
                </c:pt>
                <c:pt idx="250" formatCode="General">
                  <c:v>22</c:v>
                </c:pt>
                <c:pt idx="251" formatCode="General">
                  <c:v>21</c:v>
                </c:pt>
                <c:pt idx="252" formatCode="General">
                  <c:v>27</c:v>
                </c:pt>
                <c:pt idx="253" formatCode="General">
                  <c:v>28</c:v>
                </c:pt>
                <c:pt idx="254" formatCode="General">
                  <c:v>27</c:v>
                </c:pt>
                <c:pt idx="255" formatCode="General">
                  <c:v>28</c:v>
                </c:pt>
                <c:pt idx="256" formatCode="General">
                  <c:v>29</c:v>
                </c:pt>
                <c:pt idx="257" formatCode="General">
                  <c:v>29</c:v>
                </c:pt>
                <c:pt idx="258" formatCode="General">
                  <c:v>29</c:v>
                </c:pt>
                <c:pt idx="259" formatCode="General">
                  <c:v>32</c:v>
                </c:pt>
                <c:pt idx="260" formatCode="General">
                  <c:v>25</c:v>
                </c:pt>
                <c:pt idx="261" formatCode="General">
                  <c:v>19</c:v>
                </c:pt>
                <c:pt idx="262" formatCode="General">
                  <c:v>21</c:v>
                </c:pt>
                <c:pt idx="263" formatCode="General">
                  <c:v>24</c:v>
                </c:pt>
                <c:pt idx="264" formatCode="General">
                  <c:v>24</c:v>
                </c:pt>
                <c:pt idx="265" formatCode="General">
                  <c:v>20</c:v>
                </c:pt>
                <c:pt idx="266" formatCode="General">
                  <c:v>16</c:v>
                </c:pt>
                <c:pt idx="267" formatCode="General">
                  <c:v>23</c:v>
                </c:pt>
                <c:pt idx="268" formatCode="General">
                  <c:v>19</c:v>
                </c:pt>
                <c:pt idx="269" formatCode="General">
                  <c:v>21</c:v>
                </c:pt>
                <c:pt idx="270" formatCode="General">
                  <c:v>18</c:v>
                </c:pt>
                <c:pt idx="271" formatCode="General">
                  <c:v>25</c:v>
                </c:pt>
                <c:pt idx="272" formatCode="General">
                  <c:v>23</c:v>
                </c:pt>
                <c:pt idx="273" formatCode="General">
                  <c:v>25</c:v>
                </c:pt>
                <c:pt idx="274" formatCode="General">
                  <c:v>23</c:v>
                </c:pt>
                <c:pt idx="275" formatCode="General">
                  <c:v>24</c:v>
                </c:pt>
                <c:pt idx="276" formatCode="General">
                  <c:v>22</c:v>
                </c:pt>
                <c:pt idx="277" formatCode="General">
                  <c:v>27</c:v>
                </c:pt>
                <c:pt idx="278" formatCode="General">
                  <c:v>36</c:v>
                </c:pt>
                <c:pt idx="279" formatCode="General">
                  <c:v>23</c:v>
                </c:pt>
                <c:pt idx="280" formatCode="General">
                  <c:v>28</c:v>
                </c:pt>
                <c:pt idx="281" formatCode="General">
                  <c:v>23</c:v>
                </c:pt>
                <c:pt idx="282" formatCode="General">
                  <c:v>21</c:v>
                </c:pt>
                <c:pt idx="283" formatCode="General">
                  <c:v>24</c:v>
                </c:pt>
                <c:pt idx="284" formatCode="General">
                  <c:v>30</c:v>
                </c:pt>
                <c:pt idx="285" formatCode="General">
                  <c:v>36</c:v>
                </c:pt>
                <c:pt idx="286" formatCode="General">
                  <c:v>28</c:v>
                </c:pt>
                <c:pt idx="287" formatCode="General">
                  <c:v>42</c:v>
                </c:pt>
                <c:pt idx="288" formatCode="General">
                  <c:v>39</c:v>
                </c:pt>
                <c:pt idx="289" formatCode="General">
                  <c:v>36</c:v>
                </c:pt>
                <c:pt idx="290" formatCode="General">
                  <c:v>32</c:v>
                </c:pt>
                <c:pt idx="291" formatCode="General">
                  <c:v>36</c:v>
                </c:pt>
                <c:pt idx="292" formatCode="General">
                  <c:v>35</c:v>
                </c:pt>
                <c:pt idx="293" formatCode="General">
                  <c:v>44</c:v>
                </c:pt>
                <c:pt idx="294" formatCode="General">
                  <c:v>38</c:v>
                </c:pt>
                <c:pt idx="295" formatCode="General">
                  <c:v>38</c:v>
                </c:pt>
                <c:pt idx="296" formatCode="General">
                  <c:v>42</c:v>
                </c:pt>
                <c:pt idx="297" formatCode="General">
                  <c:v>48</c:v>
                </c:pt>
                <c:pt idx="298" formatCode="General">
                  <c:v>53</c:v>
                </c:pt>
                <c:pt idx="299" formatCode="General">
                  <c:v>52</c:v>
                </c:pt>
                <c:pt idx="300" formatCode="General">
                  <c:v>47</c:v>
                </c:pt>
                <c:pt idx="301" formatCode="General">
                  <c:v>48</c:v>
                </c:pt>
                <c:pt idx="302" formatCode="General">
                  <c:v>46</c:v>
                </c:pt>
                <c:pt idx="303" formatCode="General">
                  <c:v>44</c:v>
                </c:pt>
                <c:pt idx="304" formatCode="General">
                  <c:v>45</c:v>
                </c:pt>
                <c:pt idx="305" formatCode="General">
                  <c:v>56</c:v>
                </c:pt>
                <c:pt idx="306" formatCode="General">
                  <c:v>57</c:v>
                </c:pt>
                <c:pt idx="307" formatCode="General">
                  <c:v>56</c:v>
                </c:pt>
                <c:pt idx="308" formatCode="General">
                  <c:v>50</c:v>
                </c:pt>
                <c:pt idx="309" formatCode="General">
                  <c:v>45</c:v>
                </c:pt>
                <c:pt idx="310" formatCode="General">
                  <c:v>51</c:v>
                </c:pt>
                <c:pt idx="311" formatCode="General">
                  <c:v>47</c:v>
                </c:pt>
                <c:pt idx="312" formatCode="General">
                  <c:v>40</c:v>
                </c:pt>
              </c:numCache>
            </c:numRef>
          </c:val>
          <c:extLst>
            <c:ext xmlns:c16="http://schemas.microsoft.com/office/drawing/2014/chart" uri="{C3380CC4-5D6E-409C-BE32-E72D297353CC}">
              <c16:uniqueId val="{00000000-A934-4DB4-9EA4-372B71779ACC}"/>
            </c:ext>
          </c:extLst>
        </c:ser>
        <c:ser>
          <c:idx val="3"/>
          <c:order val="3"/>
          <c:tx>
            <c:strRef>
              <c:f>qto_cvd19_grafica!$Q$148</c:f>
              <c:strCache>
                <c:ptCount val="1"/>
                <c:pt idx="0">
                  <c:v>Nº de pacientes en lista de espera UCI/UCIP COVID-19 (eje 2)</c:v>
                </c:pt>
              </c:strCache>
            </c:strRef>
          </c:tx>
          <c:spPr>
            <a:solidFill>
              <a:srgbClr val="AD2994"/>
            </a:solidFill>
            <a:ln>
              <a:noFill/>
            </a:ln>
            <a:effectLst/>
          </c:spPr>
          <c:invertIfNegative val="0"/>
          <c:cat>
            <c:numRef>
              <c:f>qto_cvd19_camas!$A$2:$A$312</c:f>
              <c:numCache>
                <c:formatCode>yyyy\-mm\-dd</c:formatCode>
                <c:ptCount val="311"/>
                <c:pt idx="0">
                  <c:v>43994</c:v>
                </c:pt>
                <c:pt idx="1">
                  <c:v>43995</c:v>
                </c:pt>
                <c:pt idx="2">
                  <c:v>43996</c:v>
                </c:pt>
                <c:pt idx="3">
                  <c:v>43997</c:v>
                </c:pt>
                <c:pt idx="4">
                  <c:v>43998</c:v>
                </c:pt>
                <c:pt idx="5">
                  <c:v>43999</c:v>
                </c:pt>
                <c:pt idx="6">
                  <c:v>44000</c:v>
                </c:pt>
                <c:pt idx="7">
                  <c:v>44001</c:v>
                </c:pt>
                <c:pt idx="8">
                  <c:v>44002</c:v>
                </c:pt>
                <c:pt idx="9">
                  <c:v>44003</c:v>
                </c:pt>
                <c:pt idx="10">
                  <c:v>44004</c:v>
                </c:pt>
                <c:pt idx="11">
                  <c:v>44005</c:v>
                </c:pt>
                <c:pt idx="12">
                  <c:v>44006</c:v>
                </c:pt>
                <c:pt idx="13">
                  <c:v>44007</c:v>
                </c:pt>
                <c:pt idx="14">
                  <c:v>44008</c:v>
                </c:pt>
                <c:pt idx="15">
                  <c:v>44009</c:v>
                </c:pt>
                <c:pt idx="16">
                  <c:v>44010</c:v>
                </c:pt>
                <c:pt idx="17">
                  <c:v>44011</c:v>
                </c:pt>
                <c:pt idx="18">
                  <c:v>44012</c:v>
                </c:pt>
                <c:pt idx="19">
                  <c:v>44013</c:v>
                </c:pt>
                <c:pt idx="20">
                  <c:v>44014</c:v>
                </c:pt>
                <c:pt idx="21">
                  <c:v>44015</c:v>
                </c:pt>
                <c:pt idx="22">
                  <c:v>44016</c:v>
                </c:pt>
                <c:pt idx="23">
                  <c:v>44017</c:v>
                </c:pt>
                <c:pt idx="24">
                  <c:v>44018</c:v>
                </c:pt>
                <c:pt idx="25">
                  <c:v>44019</c:v>
                </c:pt>
                <c:pt idx="26">
                  <c:v>44020</c:v>
                </c:pt>
                <c:pt idx="27">
                  <c:v>44021</c:v>
                </c:pt>
                <c:pt idx="28">
                  <c:v>44022</c:v>
                </c:pt>
                <c:pt idx="29">
                  <c:v>44023</c:v>
                </c:pt>
                <c:pt idx="30">
                  <c:v>44024</c:v>
                </c:pt>
                <c:pt idx="31">
                  <c:v>44025</c:v>
                </c:pt>
                <c:pt idx="32">
                  <c:v>44026</c:v>
                </c:pt>
                <c:pt idx="33">
                  <c:v>44027</c:v>
                </c:pt>
                <c:pt idx="34">
                  <c:v>44028</c:v>
                </c:pt>
                <c:pt idx="35">
                  <c:v>44029</c:v>
                </c:pt>
                <c:pt idx="36">
                  <c:v>44030</c:v>
                </c:pt>
                <c:pt idx="37">
                  <c:v>44031</c:v>
                </c:pt>
                <c:pt idx="38">
                  <c:v>44032</c:v>
                </c:pt>
                <c:pt idx="39">
                  <c:v>44033</c:v>
                </c:pt>
                <c:pt idx="40">
                  <c:v>44034</c:v>
                </c:pt>
                <c:pt idx="41">
                  <c:v>44035</c:v>
                </c:pt>
                <c:pt idx="42">
                  <c:v>44036</c:v>
                </c:pt>
                <c:pt idx="43">
                  <c:v>44037</c:v>
                </c:pt>
                <c:pt idx="44">
                  <c:v>44038</c:v>
                </c:pt>
                <c:pt idx="45">
                  <c:v>44039</c:v>
                </c:pt>
                <c:pt idx="46">
                  <c:v>44040</c:v>
                </c:pt>
                <c:pt idx="47">
                  <c:v>44041</c:v>
                </c:pt>
                <c:pt idx="48">
                  <c:v>44042</c:v>
                </c:pt>
                <c:pt idx="49">
                  <c:v>44043</c:v>
                </c:pt>
                <c:pt idx="50">
                  <c:v>44044</c:v>
                </c:pt>
                <c:pt idx="51">
                  <c:v>44045</c:v>
                </c:pt>
                <c:pt idx="52">
                  <c:v>44046</c:v>
                </c:pt>
                <c:pt idx="53">
                  <c:v>44047</c:v>
                </c:pt>
                <c:pt idx="54">
                  <c:v>44048</c:v>
                </c:pt>
                <c:pt idx="55">
                  <c:v>44049</c:v>
                </c:pt>
                <c:pt idx="56">
                  <c:v>44050</c:v>
                </c:pt>
                <c:pt idx="57">
                  <c:v>44051</c:v>
                </c:pt>
                <c:pt idx="58">
                  <c:v>44052</c:v>
                </c:pt>
                <c:pt idx="59">
                  <c:v>44053</c:v>
                </c:pt>
                <c:pt idx="60">
                  <c:v>44054</c:v>
                </c:pt>
                <c:pt idx="61">
                  <c:v>44055</c:v>
                </c:pt>
                <c:pt idx="62">
                  <c:v>44056</c:v>
                </c:pt>
                <c:pt idx="63">
                  <c:v>44057</c:v>
                </c:pt>
                <c:pt idx="64">
                  <c:v>44058</c:v>
                </c:pt>
                <c:pt idx="65">
                  <c:v>44059</c:v>
                </c:pt>
                <c:pt idx="66">
                  <c:v>44060</c:v>
                </c:pt>
                <c:pt idx="67">
                  <c:v>44061</c:v>
                </c:pt>
                <c:pt idx="68">
                  <c:v>44062</c:v>
                </c:pt>
                <c:pt idx="69">
                  <c:v>44063</c:v>
                </c:pt>
                <c:pt idx="70">
                  <c:v>44064</c:v>
                </c:pt>
                <c:pt idx="71">
                  <c:v>44065</c:v>
                </c:pt>
                <c:pt idx="72">
                  <c:v>44066</c:v>
                </c:pt>
                <c:pt idx="73">
                  <c:v>44067</c:v>
                </c:pt>
                <c:pt idx="74">
                  <c:v>44068</c:v>
                </c:pt>
                <c:pt idx="75">
                  <c:v>44069</c:v>
                </c:pt>
                <c:pt idx="76">
                  <c:v>44070</c:v>
                </c:pt>
                <c:pt idx="77">
                  <c:v>44071</c:v>
                </c:pt>
                <c:pt idx="78">
                  <c:v>44072</c:v>
                </c:pt>
                <c:pt idx="79">
                  <c:v>44073</c:v>
                </c:pt>
                <c:pt idx="80">
                  <c:v>44074</c:v>
                </c:pt>
                <c:pt idx="81">
                  <c:v>44075</c:v>
                </c:pt>
                <c:pt idx="82">
                  <c:v>44076</c:v>
                </c:pt>
                <c:pt idx="83">
                  <c:v>44077</c:v>
                </c:pt>
                <c:pt idx="84">
                  <c:v>44078</c:v>
                </c:pt>
                <c:pt idx="85">
                  <c:v>44079</c:v>
                </c:pt>
                <c:pt idx="86">
                  <c:v>44080</c:v>
                </c:pt>
                <c:pt idx="87">
                  <c:v>44081</c:v>
                </c:pt>
                <c:pt idx="88">
                  <c:v>44082</c:v>
                </c:pt>
                <c:pt idx="89">
                  <c:v>44083</c:v>
                </c:pt>
                <c:pt idx="90">
                  <c:v>44084</c:v>
                </c:pt>
                <c:pt idx="91">
                  <c:v>44085</c:v>
                </c:pt>
                <c:pt idx="92">
                  <c:v>44086</c:v>
                </c:pt>
                <c:pt idx="93">
                  <c:v>44087</c:v>
                </c:pt>
                <c:pt idx="94">
                  <c:v>44088</c:v>
                </c:pt>
                <c:pt idx="95">
                  <c:v>44089</c:v>
                </c:pt>
                <c:pt idx="96">
                  <c:v>44090</c:v>
                </c:pt>
                <c:pt idx="97">
                  <c:v>44091</c:v>
                </c:pt>
                <c:pt idx="98">
                  <c:v>44092</c:v>
                </c:pt>
                <c:pt idx="99">
                  <c:v>44093</c:v>
                </c:pt>
                <c:pt idx="100">
                  <c:v>44094</c:v>
                </c:pt>
                <c:pt idx="101">
                  <c:v>44095</c:v>
                </c:pt>
                <c:pt idx="102">
                  <c:v>44096</c:v>
                </c:pt>
                <c:pt idx="103">
                  <c:v>44097</c:v>
                </c:pt>
                <c:pt idx="104">
                  <c:v>44098</c:v>
                </c:pt>
                <c:pt idx="105">
                  <c:v>44099</c:v>
                </c:pt>
                <c:pt idx="106">
                  <c:v>44100</c:v>
                </c:pt>
                <c:pt idx="107">
                  <c:v>44101</c:v>
                </c:pt>
                <c:pt idx="108">
                  <c:v>44102</c:v>
                </c:pt>
                <c:pt idx="109">
                  <c:v>44103</c:v>
                </c:pt>
                <c:pt idx="110">
                  <c:v>44104</c:v>
                </c:pt>
                <c:pt idx="111">
                  <c:v>44105</c:v>
                </c:pt>
                <c:pt idx="112">
                  <c:v>44106</c:v>
                </c:pt>
                <c:pt idx="113">
                  <c:v>44107</c:v>
                </c:pt>
                <c:pt idx="114">
                  <c:v>44108</c:v>
                </c:pt>
                <c:pt idx="115">
                  <c:v>44109</c:v>
                </c:pt>
                <c:pt idx="116">
                  <c:v>44110</c:v>
                </c:pt>
                <c:pt idx="117">
                  <c:v>44111</c:v>
                </c:pt>
                <c:pt idx="118">
                  <c:v>44112</c:v>
                </c:pt>
                <c:pt idx="119">
                  <c:v>44113</c:v>
                </c:pt>
                <c:pt idx="120">
                  <c:v>44114</c:v>
                </c:pt>
                <c:pt idx="121">
                  <c:v>44115</c:v>
                </c:pt>
                <c:pt idx="122">
                  <c:v>44116</c:v>
                </c:pt>
                <c:pt idx="123">
                  <c:v>44117</c:v>
                </c:pt>
                <c:pt idx="124">
                  <c:v>44118</c:v>
                </c:pt>
                <c:pt idx="125">
                  <c:v>44119</c:v>
                </c:pt>
                <c:pt idx="126">
                  <c:v>44120</c:v>
                </c:pt>
                <c:pt idx="127">
                  <c:v>44121</c:v>
                </c:pt>
                <c:pt idx="128">
                  <c:v>44122</c:v>
                </c:pt>
                <c:pt idx="129">
                  <c:v>44123</c:v>
                </c:pt>
                <c:pt idx="130">
                  <c:v>44124</c:v>
                </c:pt>
                <c:pt idx="131">
                  <c:v>44125</c:v>
                </c:pt>
                <c:pt idx="132">
                  <c:v>44126</c:v>
                </c:pt>
                <c:pt idx="133">
                  <c:v>44127</c:v>
                </c:pt>
                <c:pt idx="134">
                  <c:v>44128</c:v>
                </c:pt>
                <c:pt idx="135">
                  <c:v>44129</c:v>
                </c:pt>
                <c:pt idx="136">
                  <c:v>44130</c:v>
                </c:pt>
                <c:pt idx="137">
                  <c:v>44131</c:v>
                </c:pt>
                <c:pt idx="138">
                  <c:v>44132</c:v>
                </c:pt>
                <c:pt idx="139">
                  <c:v>44133</c:v>
                </c:pt>
                <c:pt idx="140">
                  <c:v>44134</c:v>
                </c:pt>
                <c:pt idx="141">
                  <c:v>44135</c:v>
                </c:pt>
                <c:pt idx="142">
                  <c:v>44136</c:v>
                </c:pt>
                <c:pt idx="143">
                  <c:v>44137</c:v>
                </c:pt>
                <c:pt idx="144">
                  <c:v>44138</c:v>
                </c:pt>
                <c:pt idx="145">
                  <c:v>44139</c:v>
                </c:pt>
                <c:pt idx="146">
                  <c:v>44140</c:v>
                </c:pt>
                <c:pt idx="147">
                  <c:v>44141</c:v>
                </c:pt>
                <c:pt idx="148">
                  <c:v>44142</c:v>
                </c:pt>
                <c:pt idx="149">
                  <c:v>44143</c:v>
                </c:pt>
                <c:pt idx="150">
                  <c:v>44144</c:v>
                </c:pt>
                <c:pt idx="151">
                  <c:v>44145</c:v>
                </c:pt>
                <c:pt idx="152">
                  <c:v>44146</c:v>
                </c:pt>
                <c:pt idx="153">
                  <c:v>44147</c:v>
                </c:pt>
                <c:pt idx="154">
                  <c:v>44148</c:v>
                </c:pt>
                <c:pt idx="155">
                  <c:v>44149</c:v>
                </c:pt>
                <c:pt idx="156">
                  <c:v>44150</c:v>
                </c:pt>
                <c:pt idx="157">
                  <c:v>44151</c:v>
                </c:pt>
                <c:pt idx="158">
                  <c:v>44152</c:v>
                </c:pt>
                <c:pt idx="159">
                  <c:v>44153</c:v>
                </c:pt>
                <c:pt idx="160">
                  <c:v>44154</c:v>
                </c:pt>
                <c:pt idx="161">
                  <c:v>44155</c:v>
                </c:pt>
                <c:pt idx="162">
                  <c:v>44156</c:v>
                </c:pt>
                <c:pt idx="163">
                  <c:v>44157</c:v>
                </c:pt>
                <c:pt idx="164">
                  <c:v>44158</c:v>
                </c:pt>
                <c:pt idx="165">
                  <c:v>44159</c:v>
                </c:pt>
                <c:pt idx="166">
                  <c:v>44160</c:v>
                </c:pt>
                <c:pt idx="167">
                  <c:v>44161</c:v>
                </c:pt>
                <c:pt idx="168">
                  <c:v>44162</c:v>
                </c:pt>
                <c:pt idx="169">
                  <c:v>44163</c:v>
                </c:pt>
                <c:pt idx="170">
                  <c:v>44164</c:v>
                </c:pt>
                <c:pt idx="171">
                  <c:v>44165</c:v>
                </c:pt>
                <c:pt idx="172">
                  <c:v>44166</c:v>
                </c:pt>
                <c:pt idx="173">
                  <c:v>44167</c:v>
                </c:pt>
                <c:pt idx="174">
                  <c:v>44168</c:v>
                </c:pt>
                <c:pt idx="175">
                  <c:v>44169</c:v>
                </c:pt>
                <c:pt idx="176">
                  <c:v>44170</c:v>
                </c:pt>
                <c:pt idx="177">
                  <c:v>44171</c:v>
                </c:pt>
                <c:pt idx="178">
                  <c:v>44172</c:v>
                </c:pt>
                <c:pt idx="179">
                  <c:v>44173</c:v>
                </c:pt>
                <c:pt idx="180">
                  <c:v>44174</c:v>
                </c:pt>
                <c:pt idx="181">
                  <c:v>44175</c:v>
                </c:pt>
                <c:pt idx="182">
                  <c:v>44176</c:v>
                </c:pt>
                <c:pt idx="183">
                  <c:v>44177</c:v>
                </c:pt>
                <c:pt idx="184">
                  <c:v>44178</c:v>
                </c:pt>
                <c:pt idx="185">
                  <c:v>44179</c:v>
                </c:pt>
                <c:pt idx="186">
                  <c:v>44180</c:v>
                </c:pt>
                <c:pt idx="187">
                  <c:v>44181</c:v>
                </c:pt>
                <c:pt idx="188">
                  <c:v>44182</c:v>
                </c:pt>
                <c:pt idx="189">
                  <c:v>44183</c:v>
                </c:pt>
                <c:pt idx="190">
                  <c:v>44184</c:v>
                </c:pt>
                <c:pt idx="191">
                  <c:v>44185</c:v>
                </c:pt>
                <c:pt idx="192">
                  <c:v>44186</c:v>
                </c:pt>
                <c:pt idx="193">
                  <c:v>44187</c:v>
                </c:pt>
                <c:pt idx="194">
                  <c:v>44188</c:v>
                </c:pt>
                <c:pt idx="195">
                  <c:v>44189</c:v>
                </c:pt>
                <c:pt idx="196">
                  <c:v>44190</c:v>
                </c:pt>
                <c:pt idx="197">
                  <c:v>44191</c:v>
                </c:pt>
                <c:pt idx="198">
                  <c:v>44192</c:v>
                </c:pt>
                <c:pt idx="199">
                  <c:v>44193</c:v>
                </c:pt>
                <c:pt idx="200">
                  <c:v>44194</c:v>
                </c:pt>
                <c:pt idx="201">
                  <c:v>44195</c:v>
                </c:pt>
                <c:pt idx="202">
                  <c:v>44196</c:v>
                </c:pt>
                <c:pt idx="203">
                  <c:v>44197</c:v>
                </c:pt>
                <c:pt idx="204">
                  <c:v>44198</c:v>
                </c:pt>
                <c:pt idx="205">
                  <c:v>44199</c:v>
                </c:pt>
                <c:pt idx="206">
                  <c:v>44200</c:v>
                </c:pt>
                <c:pt idx="207">
                  <c:v>44201</c:v>
                </c:pt>
                <c:pt idx="208">
                  <c:v>44202</c:v>
                </c:pt>
                <c:pt idx="209">
                  <c:v>44203</c:v>
                </c:pt>
                <c:pt idx="210">
                  <c:v>44204</c:v>
                </c:pt>
                <c:pt idx="211">
                  <c:v>44205</c:v>
                </c:pt>
                <c:pt idx="212">
                  <c:v>44206</c:v>
                </c:pt>
                <c:pt idx="213">
                  <c:v>44207</c:v>
                </c:pt>
                <c:pt idx="214">
                  <c:v>44208</c:v>
                </c:pt>
                <c:pt idx="215">
                  <c:v>44209</c:v>
                </c:pt>
                <c:pt idx="216">
                  <c:v>44210</c:v>
                </c:pt>
                <c:pt idx="217">
                  <c:v>44211</c:v>
                </c:pt>
                <c:pt idx="218">
                  <c:v>44212</c:v>
                </c:pt>
                <c:pt idx="219">
                  <c:v>44213</c:v>
                </c:pt>
                <c:pt idx="220">
                  <c:v>44214</c:v>
                </c:pt>
                <c:pt idx="221">
                  <c:v>44215</c:v>
                </c:pt>
                <c:pt idx="222">
                  <c:v>44216</c:v>
                </c:pt>
                <c:pt idx="223">
                  <c:v>44217</c:v>
                </c:pt>
                <c:pt idx="224">
                  <c:v>44218</c:v>
                </c:pt>
                <c:pt idx="225">
                  <c:v>44219</c:v>
                </c:pt>
                <c:pt idx="226">
                  <c:v>44220</c:v>
                </c:pt>
                <c:pt idx="227">
                  <c:v>44221</c:v>
                </c:pt>
                <c:pt idx="228">
                  <c:v>44222</c:v>
                </c:pt>
                <c:pt idx="229">
                  <c:v>44223</c:v>
                </c:pt>
                <c:pt idx="230">
                  <c:v>44224</c:v>
                </c:pt>
                <c:pt idx="231">
                  <c:v>44225</c:v>
                </c:pt>
                <c:pt idx="232">
                  <c:v>44226</c:v>
                </c:pt>
                <c:pt idx="233">
                  <c:v>44227</c:v>
                </c:pt>
                <c:pt idx="234">
                  <c:v>44228</c:v>
                </c:pt>
                <c:pt idx="235">
                  <c:v>44229</c:v>
                </c:pt>
                <c:pt idx="236">
                  <c:v>44230</c:v>
                </c:pt>
                <c:pt idx="237">
                  <c:v>44231</c:v>
                </c:pt>
                <c:pt idx="238">
                  <c:v>44232</c:v>
                </c:pt>
                <c:pt idx="239">
                  <c:v>44233</c:v>
                </c:pt>
                <c:pt idx="240">
                  <c:v>44234</c:v>
                </c:pt>
                <c:pt idx="241">
                  <c:v>44235</c:v>
                </c:pt>
                <c:pt idx="242">
                  <c:v>44236</c:v>
                </c:pt>
                <c:pt idx="243">
                  <c:v>44237</c:v>
                </c:pt>
                <c:pt idx="244">
                  <c:v>44238</c:v>
                </c:pt>
                <c:pt idx="245">
                  <c:v>44239</c:v>
                </c:pt>
                <c:pt idx="246">
                  <c:v>44240</c:v>
                </c:pt>
                <c:pt idx="247">
                  <c:v>44241</c:v>
                </c:pt>
                <c:pt idx="248">
                  <c:v>44242</c:v>
                </c:pt>
                <c:pt idx="249">
                  <c:v>44243</c:v>
                </c:pt>
                <c:pt idx="250">
                  <c:v>44244</c:v>
                </c:pt>
                <c:pt idx="251">
                  <c:v>44245</c:v>
                </c:pt>
                <c:pt idx="252">
                  <c:v>44246</c:v>
                </c:pt>
                <c:pt idx="253">
                  <c:v>44247</c:v>
                </c:pt>
                <c:pt idx="254">
                  <c:v>44248</c:v>
                </c:pt>
                <c:pt idx="255">
                  <c:v>44249</c:v>
                </c:pt>
                <c:pt idx="256">
                  <c:v>44250</c:v>
                </c:pt>
                <c:pt idx="257">
                  <c:v>44251</c:v>
                </c:pt>
                <c:pt idx="258">
                  <c:v>44252</c:v>
                </c:pt>
                <c:pt idx="259">
                  <c:v>44253</c:v>
                </c:pt>
                <c:pt idx="260">
                  <c:v>44254</c:v>
                </c:pt>
                <c:pt idx="261">
                  <c:v>44255</c:v>
                </c:pt>
                <c:pt idx="262">
                  <c:v>44256</c:v>
                </c:pt>
                <c:pt idx="263">
                  <c:v>44257</c:v>
                </c:pt>
                <c:pt idx="264">
                  <c:v>44258</c:v>
                </c:pt>
                <c:pt idx="265">
                  <c:v>44259</c:v>
                </c:pt>
                <c:pt idx="266">
                  <c:v>44260</c:v>
                </c:pt>
                <c:pt idx="267">
                  <c:v>44261</c:v>
                </c:pt>
                <c:pt idx="268">
                  <c:v>44262</c:v>
                </c:pt>
                <c:pt idx="269">
                  <c:v>44263</c:v>
                </c:pt>
                <c:pt idx="270">
                  <c:v>44264</c:v>
                </c:pt>
                <c:pt idx="271">
                  <c:v>44265</c:v>
                </c:pt>
                <c:pt idx="272">
                  <c:v>44266</c:v>
                </c:pt>
                <c:pt idx="273">
                  <c:v>44267</c:v>
                </c:pt>
                <c:pt idx="274">
                  <c:v>44268</c:v>
                </c:pt>
                <c:pt idx="275">
                  <c:v>44269</c:v>
                </c:pt>
                <c:pt idx="276">
                  <c:v>44270</c:v>
                </c:pt>
                <c:pt idx="277">
                  <c:v>44271</c:v>
                </c:pt>
                <c:pt idx="278">
                  <c:v>44272</c:v>
                </c:pt>
                <c:pt idx="279">
                  <c:v>44273</c:v>
                </c:pt>
                <c:pt idx="280">
                  <c:v>44274</c:v>
                </c:pt>
                <c:pt idx="281">
                  <c:v>44275</c:v>
                </c:pt>
                <c:pt idx="282">
                  <c:v>44276</c:v>
                </c:pt>
                <c:pt idx="283">
                  <c:v>44277</c:v>
                </c:pt>
                <c:pt idx="284">
                  <c:v>44278</c:v>
                </c:pt>
                <c:pt idx="285">
                  <c:v>44279</c:v>
                </c:pt>
                <c:pt idx="286">
                  <c:v>44280</c:v>
                </c:pt>
                <c:pt idx="287">
                  <c:v>44281</c:v>
                </c:pt>
                <c:pt idx="288">
                  <c:v>44282</c:v>
                </c:pt>
                <c:pt idx="289">
                  <c:v>44283</c:v>
                </c:pt>
                <c:pt idx="290">
                  <c:v>44284</c:v>
                </c:pt>
                <c:pt idx="291">
                  <c:v>44285</c:v>
                </c:pt>
                <c:pt idx="292">
                  <c:v>44286</c:v>
                </c:pt>
                <c:pt idx="293">
                  <c:v>44287</c:v>
                </c:pt>
                <c:pt idx="294">
                  <c:v>44288</c:v>
                </c:pt>
                <c:pt idx="295">
                  <c:v>44289</c:v>
                </c:pt>
                <c:pt idx="296">
                  <c:v>44290</c:v>
                </c:pt>
                <c:pt idx="297">
                  <c:v>44291</c:v>
                </c:pt>
                <c:pt idx="298">
                  <c:v>44292</c:v>
                </c:pt>
                <c:pt idx="299">
                  <c:v>44293</c:v>
                </c:pt>
                <c:pt idx="300">
                  <c:v>44294</c:v>
                </c:pt>
                <c:pt idx="301">
                  <c:v>44295</c:v>
                </c:pt>
                <c:pt idx="302">
                  <c:v>44296</c:v>
                </c:pt>
                <c:pt idx="303">
                  <c:v>44297</c:v>
                </c:pt>
                <c:pt idx="304">
                  <c:v>44298</c:v>
                </c:pt>
                <c:pt idx="305">
                  <c:v>44299</c:v>
                </c:pt>
                <c:pt idx="306">
                  <c:v>44300</c:v>
                </c:pt>
                <c:pt idx="307">
                  <c:v>44301</c:v>
                </c:pt>
                <c:pt idx="308">
                  <c:v>44302</c:v>
                </c:pt>
                <c:pt idx="309">
                  <c:v>44303</c:v>
                </c:pt>
                <c:pt idx="310">
                  <c:v>44304</c:v>
                </c:pt>
              </c:numCache>
            </c:numRef>
          </c:cat>
          <c:val>
            <c:numRef>
              <c:f>qto_cvd19_camas!$K$2:$K$400</c:f>
              <c:numCache>
                <c:formatCode>0</c:formatCode>
                <c:ptCount val="399"/>
                <c:pt idx="0">
                  <c:v>28</c:v>
                </c:pt>
                <c:pt idx="1">
                  <c:v>30</c:v>
                </c:pt>
                <c:pt idx="2">
                  <c:v>32</c:v>
                </c:pt>
                <c:pt idx="3">
                  <c:v>17</c:v>
                </c:pt>
                <c:pt idx="4">
                  <c:v>18</c:v>
                </c:pt>
                <c:pt idx="5">
                  <c:v>25</c:v>
                </c:pt>
                <c:pt idx="6">
                  <c:v>38</c:v>
                </c:pt>
                <c:pt idx="7">
                  <c:v>41</c:v>
                </c:pt>
                <c:pt idx="8">
                  <c:v>47</c:v>
                </c:pt>
                <c:pt idx="9">
                  <c:v>50</c:v>
                </c:pt>
                <c:pt idx="10">
                  <c:v>42</c:v>
                </c:pt>
                <c:pt idx="11">
                  <c:v>48</c:v>
                </c:pt>
                <c:pt idx="12">
                  <c:v>50</c:v>
                </c:pt>
                <c:pt idx="13">
                  <c:v>57</c:v>
                </c:pt>
                <c:pt idx="14">
                  <c:v>45</c:v>
                </c:pt>
                <c:pt idx="15">
                  <c:v>40</c:v>
                </c:pt>
                <c:pt idx="16">
                  <c:v>34</c:v>
                </c:pt>
                <c:pt idx="17">
                  <c:v>43</c:v>
                </c:pt>
                <c:pt idx="18">
                  <c:v>33</c:v>
                </c:pt>
                <c:pt idx="19">
                  <c:v>41</c:v>
                </c:pt>
                <c:pt idx="20">
                  <c:v>39</c:v>
                </c:pt>
                <c:pt idx="21">
                  <c:v>42</c:v>
                </c:pt>
                <c:pt idx="22">
                  <c:v>48</c:v>
                </c:pt>
                <c:pt idx="23">
                  <c:v>43</c:v>
                </c:pt>
                <c:pt idx="24">
                  <c:v>43</c:v>
                </c:pt>
                <c:pt idx="25">
                  <c:v>30</c:v>
                </c:pt>
                <c:pt idx="26">
                  <c:v>52</c:v>
                </c:pt>
                <c:pt idx="27">
                  <c:v>53</c:v>
                </c:pt>
                <c:pt idx="28">
                  <c:v>53</c:v>
                </c:pt>
                <c:pt idx="29">
                  <c:v>52</c:v>
                </c:pt>
                <c:pt idx="30">
                  <c:v>54</c:v>
                </c:pt>
                <c:pt idx="31">
                  <c:v>50</c:v>
                </c:pt>
                <c:pt idx="32">
                  <c:v>49</c:v>
                </c:pt>
                <c:pt idx="33">
                  <c:v>70</c:v>
                </c:pt>
                <c:pt idx="34">
                  <c:v>63</c:v>
                </c:pt>
                <c:pt idx="35">
                  <c:v>64</c:v>
                </c:pt>
                <c:pt idx="36">
                  <c:v>63</c:v>
                </c:pt>
                <c:pt idx="37">
                  <c:v>70</c:v>
                </c:pt>
                <c:pt idx="38">
                  <c:v>59</c:v>
                </c:pt>
                <c:pt idx="39">
                  <c:v>50</c:v>
                </c:pt>
                <c:pt idx="40">
                  <c:v>64</c:v>
                </c:pt>
                <c:pt idx="41">
                  <c:v>63</c:v>
                </c:pt>
                <c:pt idx="42">
                  <c:v>65</c:v>
                </c:pt>
                <c:pt idx="43">
                  <c:v>68</c:v>
                </c:pt>
                <c:pt idx="44">
                  <c:v>68</c:v>
                </c:pt>
                <c:pt idx="45">
                  <c:v>63</c:v>
                </c:pt>
                <c:pt idx="46">
                  <c:v>58</c:v>
                </c:pt>
                <c:pt idx="47">
                  <c:v>58</c:v>
                </c:pt>
                <c:pt idx="48">
                  <c:v>63</c:v>
                </c:pt>
                <c:pt idx="49">
                  <c:v>56</c:v>
                </c:pt>
                <c:pt idx="50">
                  <c:v>56</c:v>
                </c:pt>
                <c:pt idx="51">
                  <c:v>56.266666666666666</c:v>
                </c:pt>
                <c:pt idx="52">
                  <c:v>64</c:v>
                </c:pt>
                <c:pt idx="53">
                  <c:v>54.666666666666671</c:v>
                </c:pt>
                <c:pt idx="54">
                  <c:v>66</c:v>
                </c:pt>
                <c:pt idx="55">
                  <c:v>41</c:v>
                </c:pt>
                <c:pt idx="56">
                  <c:v>46</c:v>
                </c:pt>
                <c:pt idx="57">
                  <c:v>50.266666666666666</c:v>
                </c:pt>
                <c:pt idx="58">
                  <c:v>50.266666666666666</c:v>
                </c:pt>
                <c:pt idx="59">
                  <c:v>50.266666666666666</c:v>
                </c:pt>
                <c:pt idx="60">
                  <c:v>50.266666666666666</c:v>
                </c:pt>
                <c:pt idx="61">
                  <c:v>50.266666666666666</c:v>
                </c:pt>
                <c:pt idx="62">
                  <c:v>50.266666666666666</c:v>
                </c:pt>
                <c:pt idx="63">
                  <c:v>47</c:v>
                </c:pt>
                <c:pt idx="64">
                  <c:v>49</c:v>
                </c:pt>
                <c:pt idx="65">
                  <c:v>45</c:v>
                </c:pt>
                <c:pt idx="66">
                  <c:v>41</c:v>
                </c:pt>
                <c:pt idx="67">
                  <c:v>49</c:v>
                </c:pt>
                <c:pt idx="68">
                  <c:v>39</c:v>
                </c:pt>
                <c:pt idx="69">
                  <c:v>44</c:v>
                </c:pt>
                <c:pt idx="70">
                  <c:v>45</c:v>
                </c:pt>
                <c:pt idx="71">
                  <c:v>46</c:v>
                </c:pt>
                <c:pt idx="72">
                  <c:v>51</c:v>
                </c:pt>
                <c:pt idx="73">
                  <c:v>51</c:v>
                </c:pt>
                <c:pt idx="74">
                  <c:v>48</c:v>
                </c:pt>
                <c:pt idx="75">
                  <c:v>41</c:v>
                </c:pt>
                <c:pt idx="76">
                  <c:v>43</c:v>
                </c:pt>
                <c:pt idx="77">
                  <c:v>49</c:v>
                </c:pt>
                <c:pt idx="78">
                  <c:v>52</c:v>
                </c:pt>
                <c:pt idx="79">
                  <c:v>40</c:v>
                </c:pt>
                <c:pt idx="80">
                  <c:v>40</c:v>
                </c:pt>
                <c:pt idx="81">
                  <c:v>36</c:v>
                </c:pt>
                <c:pt idx="82">
                  <c:v>38</c:v>
                </c:pt>
                <c:pt idx="83">
                  <c:v>42</c:v>
                </c:pt>
                <c:pt idx="84">
                  <c:v>44</c:v>
                </c:pt>
                <c:pt idx="85">
                  <c:v>31</c:v>
                </c:pt>
                <c:pt idx="86">
                  <c:v>26</c:v>
                </c:pt>
                <c:pt idx="87">
                  <c:v>32</c:v>
                </c:pt>
                <c:pt idx="88">
                  <c:v>32</c:v>
                </c:pt>
                <c:pt idx="89">
                  <c:v>36</c:v>
                </c:pt>
                <c:pt idx="90">
                  <c:v>27</c:v>
                </c:pt>
                <c:pt idx="91">
                  <c:v>29</c:v>
                </c:pt>
                <c:pt idx="92">
                  <c:v>29</c:v>
                </c:pt>
                <c:pt idx="93">
                  <c:v>32</c:v>
                </c:pt>
                <c:pt idx="94">
                  <c:v>33</c:v>
                </c:pt>
                <c:pt idx="95">
                  <c:v>18</c:v>
                </c:pt>
                <c:pt idx="96">
                  <c:v>22</c:v>
                </c:pt>
                <c:pt idx="97">
                  <c:v>25</c:v>
                </c:pt>
                <c:pt idx="98">
                  <c:v>33</c:v>
                </c:pt>
                <c:pt idx="99">
                  <c:v>24</c:v>
                </c:pt>
                <c:pt idx="100">
                  <c:v>21</c:v>
                </c:pt>
                <c:pt idx="101">
                  <c:v>16</c:v>
                </c:pt>
                <c:pt idx="102">
                  <c:v>10</c:v>
                </c:pt>
                <c:pt idx="103">
                  <c:v>14</c:v>
                </c:pt>
                <c:pt idx="104">
                  <c:v>17</c:v>
                </c:pt>
                <c:pt idx="105">
                  <c:v>11</c:v>
                </c:pt>
                <c:pt idx="106">
                  <c:v>4</c:v>
                </c:pt>
                <c:pt idx="107">
                  <c:v>12</c:v>
                </c:pt>
                <c:pt idx="108">
                  <c:v>11</c:v>
                </c:pt>
                <c:pt idx="109">
                  <c:v>12</c:v>
                </c:pt>
                <c:pt idx="110">
                  <c:v>16</c:v>
                </c:pt>
                <c:pt idx="111">
                  <c:v>13</c:v>
                </c:pt>
                <c:pt idx="112">
                  <c:v>10</c:v>
                </c:pt>
                <c:pt idx="113">
                  <c:v>10</c:v>
                </c:pt>
                <c:pt idx="114">
                  <c:v>7</c:v>
                </c:pt>
                <c:pt idx="115">
                  <c:v>9</c:v>
                </c:pt>
                <c:pt idx="116">
                  <c:v>7</c:v>
                </c:pt>
                <c:pt idx="117">
                  <c:v>3</c:v>
                </c:pt>
                <c:pt idx="118">
                  <c:v>3</c:v>
                </c:pt>
                <c:pt idx="119" formatCode="General">
                  <c:v>2</c:v>
                </c:pt>
                <c:pt idx="120" formatCode="General">
                  <c:v>1</c:v>
                </c:pt>
                <c:pt idx="121" formatCode="General">
                  <c:v>2</c:v>
                </c:pt>
                <c:pt idx="122" formatCode="General">
                  <c:v>5</c:v>
                </c:pt>
                <c:pt idx="123" formatCode="General">
                  <c:v>5</c:v>
                </c:pt>
                <c:pt idx="124" formatCode="General">
                  <c:v>5</c:v>
                </c:pt>
                <c:pt idx="125" formatCode="General">
                  <c:v>9</c:v>
                </c:pt>
                <c:pt idx="126" formatCode="General">
                  <c:v>6</c:v>
                </c:pt>
                <c:pt idx="127" formatCode="General">
                  <c:v>9</c:v>
                </c:pt>
                <c:pt idx="128" formatCode="General">
                  <c:v>7</c:v>
                </c:pt>
                <c:pt idx="129" formatCode="General">
                  <c:v>9</c:v>
                </c:pt>
                <c:pt idx="130" formatCode="General">
                  <c:v>11</c:v>
                </c:pt>
                <c:pt idx="131" formatCode="General">
                  <c:v>7</c:v>
                </c:pt>
                <c:pt idx="132" formatCode="General">
                  <c:v>5</c:v>
                </c:pt>
                <c:pt idx="133" formatCode="General">
                  <c:v>5</c:v>
                </c:pt>
                <c:pt idx="134" formatCode="General">
                  <c:v>6</c:v>
                </c:pt>
                <c:pt idx="135" formatCode="General">
                  <c:v>8</c:v>
                </c:pt>
                <c:pt idx="136" formatCode="General">
                  <c:v>8</c:v>
                </c:pt>
                <c:pt idx="137" formatCode="General">
                  <c:v>11</c:v>
                </c:pt>
                <c:pt idx="138" formatCode="General">
                  <c:v>8</c:v>
                </c:pt>
                <c:pt idx="139" formatCode="General">
                  <c:v>13</c:v>
                </c:pt>
                <c:pt idx="140" formatCode="General">
                  <c:v>19</c:v>
                </c:pt>
                <c:pt idx="141" formatCode="General">
                  <c:v>20</c:v>
                </c:pt>
                <c:pt idx="142" formatCode="General">
                  <c:v>24</c:v>
                </c:pt>
                <c:pt idx="143" formatCode="General">
                  <c:v>18</c:v>
                </c:pt>
                <c:pt idx="144" formatCode="General">
                  <c:v>13</c:v>
                </c:pt>
                <c:pt idx="145" formatCode="General">
                  <c:v>14</c:v>
                </c:pt>
                <c:pt idx="146" formatCode="General">
                  <c:v>17</c:v>
                </c:pt>
                <c:pt idx="147" formatCode="General">
                  <c:v>20</c:v>
                </c:pt>
                <c:pt idx="148" formatCode="General">
                  <c:v>14</c:v>
                </c:pt>
                <c:pt idx="149" formatCode="General">
                  <c:v>19</c:v>
                </c:pt>
                <c:pt idx="150" formatCode="General">
                  <c:v>19</c:v>
                </c:pt>
                <c:pt idx="151" formatCode="General">
                  <c:v>17</c:v>
                </c:pt>
                <c:pt idx="152" formatCode="General">
                  <c:v>19</c:v>
                </c:pt>
                <c:pt idx="153" formatCode="General">
                  <c:v>18</c:v>
                </c:pt>
                <c:pt idx="154" formatCode="General">
                  <c:v>12</c:v>
                </c:pt>
                <c:pt idx="155" formatCode="General">
                  <c:v>12</c:v>
                </c:pt>
                <c:pt idx="156" formatCode="General">
                  <c:v>14</c:v>
                </c:pt>
                <c:pt idx="157" formatCode="General">
                  <c:v>14</c:v>
                </c:pt>
                <c:pt idx="158" formatCode="General">
                  <c:v>15</c:v>
                </c:pt>
                <c:pt idx="159" formatCode="General">
                  <c:v>13</c:v>
                </c:pt>
                <c:pt idx="160" formatCode="General">
                  <c:v>9</c:v>
                </c:pt>
                <c:pt idx="161" formatCode="General">
                  <c:v>16</c:v>
                </c:pt>
                <c:pt idx="162" formatCode="General">
                  <c:v>13</c:v>
                </c:pt>
                <c:pt idx="163" formatCode="General">
                  <c:v>12</c:v>
                </c:pt>
                <c:pt idx="164" formatCode="General">
                  <c:v>11</c:v>
                </c:pt>
                <c:pt idx="165" formatCode="General">
                  <c:v>17</c:v>
                </c:pt>
                <c:pt idx="166" formatCode="General">
                  <c:v>11</c:v>
                </c:pt>
                <c:pt idx="167" formatCode="General">
                  <c:v>14</c:v>
                </c:pt>
                <c:pt idx="168" formatCode="General">
                  <c:v>13</c:v>
                </c:pt>
                <c:pt idx="169" formatCode="General">
                  <c:v>14</c:v>
                </c:pt>
                <c:pt idx="170" formatCode="General">
                  <c:v>15</c:v>
                </c:pt>
                <c:pt idx="171" formatCode="General">
                  <c:v>17</c:v>
                </c:pt>
                <c:pt idx="172" formatCode="General">
                  <c:v>19</c:v>
                </c:pt>
                <c:pt idx="173" formatCode="General">
                  <c:v>20</c:v>
                </c:pt>
                <c:pt idx="174" formatCode="General">
                  <c:v>17</c:v>
                </c:pt>
                <c:pt idx="175" formatCode="General">
                  <c:v>19</c:v>
                </c:pt>
                <c:pt idx="176" formatCode="General">
                  <c:v>20</c:v>
                </c:pt>
                <c:pt idx="177" formatCode="General">
                  <c:v>20</c:v>
                </c:pt>
                <c:pt idx="178" formatCode="General">
                  <c:v>20</c:v>
                </c:pt>
                <c:pt idx="179" formatCode="General">
                  <c:v>19</c:v>
                </c:pt>
                <c:pt idx="180" formatCode="General">
                  <c:v>15</c:v>
                </c:pt>
                <c:pt idx="181" formatCode="General">
                  <c:v>16</c:v>
                </c:pt>
                <c:pt idx="182" formatCode="General">
                  <c:v>19</c:v>
                </c:pt>
                <c:pt idx="183" formatCode="General">
                  <c:v>19</c:v>
                </c:pt>
                <c:pt idx="184" formatCode="General">
                  <c:v>18</c:v>
                </c:pt>
                <c:pt idx="185" formatCode="General">
                  <c:v>26</c:v>
                </c:pt>
                <c:pt idx="186" formatCode="General">
                  <c:v>28</c:v>
                </c:pt>
                <c:pt idx="187" formatCode="General">
                  <c:v>19</c:v>
                </c:pt>
                <c:pt idx="188" formatCode="General">
                  <c:v>21</c:v>
                </c:pt>
                <c:pt idx="189" formatCode="General">
                  <c:v>26</c:v>
                </c:pt>
                <c:pt idx="190" formatCode="General">
                  <c:v>28</c:v>
                </c:pt>
                <c:pt idx="191" formatCode="General">
                  <c:v>26</c:v>
                </c:pt>
                <c:pt idx="192" formatCode="General">
                  <c:v>30</c:v>
                </c:pt>
                <c:pt idx="193" formatCode="General">
                  <c:v>23</c:v>
                </c:pt>
                <c:pt idx="194" formatCode="General">
                  <c:v>31</c:v>
                </c:pt>
                <c:pt idx="195" formatCode="General">
                  <c:v>28</c:v>
                </c:pt>
                <c:pt idx="196" formatCode="General">
                  <c:v>24</c:v>
                </c:pt>
                <c:pt idx="197" formatCode="General">
                  <c:v>25</c:v>
                </c:pt>
                <c:pt idx="198" formatCode="General">
                  <c:v>28</c:v>
                </c:pt>
                <c:pt idx="199" formatCode="General">
                  <c:v>30</c:v>
                </c:pt>
                <c:pt idx="200" formatCode="General">
                  <c:v>31</c:v>
                </c:pt>
                <c:pt idx="201" formatCode="General">
                  <c:v>27</c:v>
                </c:pt>
                <c:pt idx="202" formatCode="General">
                  <c:v>34</c:v>
                </c:pt>
                <c:pt idx="203" formatCode="General">
                  <c:v>33</c:v>
                </c:pt>
                <c:pt idx="204" formatCode="General">
                  <c:v>33</c:v>
                </c:pt>
                <c:pt idx="205" formatCode="General">
                  <c:v>44</c:v>
                </c:pt>
                <c:pt idx="206" formatCode="General">
                  <c:v>50</c:v>
                </c:pt>
                <c:pt idx="207" formatCode="General">
                  <c:v>49</c:v>
                </c:pt>
                <c:pt idx="208" formatCode="General">
                  <c:v>41</c:v>
                </c:pt>
                <c:pt idx="209" formatCode="General">
                  <c:v>42</c:v>
                </c:pt>
                <c:pt idx="210" formatCode="General">
                  <c:v>37</c:v>
                </c:pt>
                <c:pt idx="211">
                  <c:v>44.958333333333329</c:v>
                </c:pt>
                <c:pt idx="212" formatCode="General">
                  <c:v>41</c:v>
                </c:pt>
                <c:pt idx="213" formatCode="General">
                  <c:v>45</c:v>
                </c:pt>
                <c:pt idx="214" formatCode="General">
                  <c:v>57</c:v>
                </c:pt>
                <c:pt idx="215" formatCode="General">
                  <c:v>57</c:v>
                </c:pt>
                <c:pt idx="216" formatCode="General">
                  <c:v>54</c:v>
                </c:pt>
                <c:pt idx="217" formatCode="General">
                  <c:v>59</c:v>
                </c:pt>
                <c:pt idx="218" formatCode="General">
                  <c:v>68</c:v>
                </c:pt>
                <c:pt idx="219" formatCode="General">
                  <c:v>69</c:v>
                </c:pt>
                <c:pt idx="220" formatCode="General">
                  <c:v>61</c:v>
                </c:pt>
                <c:pt idx="221" formatCode="General">
                  <c:v>72</c:v>
                </c:pt>
                <c:pt idx="222" formatCode="General">
                  <c:v>76</c:v>
                </c:pt>
                <c:pt idx="223" formatCode="General">
                  <c:v>72</c:v>
                </c:pt>
                <c:pt idx="224" formatCode="General">
                  <c:v>78</c:v>
                </c:pt>
                <c:pt idx="225" formatCode="General">
                  <c:v>65</c:v>
                </c:pt>
                <c:pt idx="226" formatCode="General">
                  <c:v>74</c:v>
                </c:pt>
                <c:pt idx="227" formatCode="General">
                  <c:v>88</c:v>
                </c:pt>
                <c:pt idx="228" formatCode="General">
                  <c:v>71</c:v>
                </c:pt>
                <c:pt idx="229" formatCode="General">
                  <c:v>76</c:v>
                </c:pt>
                <c:pt idx="230" formatCode="General">
                  <c:v>84</c:v>
                </c:pt>
                <c:pt idx="231" formatCode="General">
                  <c:v>81</c:v>
                </c:pt>
                <c:pt idx="232" formatCode="General">
                  <c:v>89</c:v>
                </c:pt>
                <c:pt idx="233" formatCode="General">
                  <c:v>77</c:v>
                </c:pt>
                <c:pt idx="234" formatCode="General">
                  <c:v>64</c:v>
                </c:pt>
                <c:pt idx="235" formatCode="General">
                  <c:v>66</c:v>
                </c:pt>
                <c:pt idx="236" formatCode="General">
                  <c:v>64</c:v>
                </c:pt>
                <c:pt idx="237" formatCode="General">
                  <c:v>53</c:v>
                </c:pt>
                <c:pt idx="238" formatCode="General">
                  <c:v>47</c:v>
                </c:pt>
                <c:pt idx="239" formatCode="General">
                  <c:v>41</c:v>
                </c:pt>
                <c:pt idx="240" formatCode="General">
                  <c:v>39</c:v>
                </c:pt>
                <c:pt idx="241" formatCode="General">
                  <c:v>40</c:v>
                </c:pt>
                <c:pt idx="242" formatCode="General">
                  <c:v>47</c:v>
                </c:pt>
                <c:pt idx="243" formatCode="General">
                  <c:v>54</c:v>
                </c:pt>
                <c:pt idx="244" formatCode="General">
                  <c:v>62</c:v>
                </c:pt>
                <c:pt idx="245" formatCode="General">
                  <c:v>55</c:v>
                </c:pt>
                <c:pt idx="246" formatCode="General">
                  <c:v>57</c:v>
                </c:pt>
                <c:pt idx="247" formatCode="General">
                  <c:v>53</c:v>
                </c:pt>
                <c:pt idx="248" formatCode="General">
                  <c:v>66</c:v>
                </c:pt>
                <c:pt idx="249" formatCode="General">
                  <c:v>65</c:v>
                </c:pt>
                <c:pt idx="250" formatCode="General">
                  <c:v>65</c:v>
                </c:pt>
                <c:pt idx="251" formatCode="General">
                  <c:v>65</c:v>
                </c:pt>
                <c:pt idx="252" formatCode="General">
                  <c:v>66</c:v>
                </c:pt>
                <c:pt idx="253" formatCode="General">
                  <c:v>68</c:v>
                </c:pt>
                <c:pt idx="254" formatCode="General">
                  <c:v>57</c:v>
                </c:pt>
                <c:pt idx="255" formatCode="General">
                  <c:v>59</c:v>
                </c:pt>
                <c:pt idx="256" formatCode="General">
                  <c:v>50</c:v>
                </c:pt>
                <c:pt idx="257" formatCode="General">
                  <c:v>49</c:v>
                </c:pt>
                <c:pt idx="258" formatCode="General">
                  <c:v>50</c:v>
                </c:pt>
                <c:pt idx="259" formatCode="General">
                  <c:v>43</c:v>
                </c:pt>
                <c:pt idx="260" formatCode="General">
                  <c:v>46</c:v>
                </c:pt>
                <c:pt idx="261" formatCode="General">
                  <c:v>42</c:v>
                </c:pt>
                <c:pt idx="262" formatCode="General">
                  <c:v>56</c:v>
                </c:pt>
                <c:pt idx="263" formatCode="General">
                  <c:v>49</c:v>
                </c:pt>
                <c:pt idx="264" formatCode="General">
                  <c:v>53</c:v>
                </c:pt>
                <c:pt idx="265" formatCode="General">
                  <c:v>52</c:v>
                </c:pt>
                <c:pt idx="266" formatCode="General">
                  <c:v>50</c:v>
                </c:pt>
                <c:pt idx="267" formatCode="General">
                  <c:v>67</c:v>
                </c:pt>
                <c:pt idx="268" formatCode="General">
                  <c:v>71</c:v>
                </c:pt>
                <c:pt idx="269" formatCode="General">
                  <c:v>58</c:v>
                </c:pt>
                <c:pt idx="270" formatCode="General">
                  <c:v>61</c:v>
                </c:pt>
                <c:pt idx="271" formatCode="General">
                  <c:v>65</c:v>
                </c:pt>
                <c:pt idx="272" formatCode="General">
                  <c:v>70</c:v>
                </c:pt>
                <c:pt idx="273" formatCode="General">
                  <c:v>59</c:v>
                </c:pt>
                <c:pt idx="274" formatCode="General">
                  <c:v>58</c:v>
                </c:pt>
                <c:pt idx="275" formatCode="General">
                  <c:v>55</c:v>
                </c:pt>
                <c:pt idx="276" formatCode="General">
                  <c:v>50</c:v>
                </c:pt>
                <c:pt idx="277" formatCode="General">
                  <c:v>52</c:v>
                </c:pt>
                <c:pt idx="278" formatCode="General">
                  <c:v>52</c:v>
                </c:pt>
                <c:pt idx="279" formatCode="General">
                  <c:v>66</c:v>
                </c:pt>
                <c:pt idx="280" formatCode="General">
                  <c:v>57</c:v>
                </c:pt>
                <c:pt idx="281" formatCode="General">
                  <c:v>65</c:v>
                </c:pt>
                <c:pt idx="282" formatCode="General">
                  <c:v>54</c:v>
                </c:pt>
                <c:pt idx="283" formatCode="General">
                  <c:v>61</c:v>
                </c:pt>
                <c:pt idx="284" formatCode="General">
                  <c:v>71</c:v>
                </c:pt>
                <c:pt idx="285" formatCode="General">
                  <c:v>64</c:v>
                </c:pt>
                <c:pt idx="286" formatCode="General">
                  <c:v>73</c:v>
                </c:pt>
                <c:pt idx="287" formatCode="General">
                  <c:v>63</c:v>
                </c:pt>
                <c:pt idx="288" formatCode="General">
                  <c:v>74</c:v>
                </c:pt>
                <c:pt idx="289" formatCode="General">
                  <c:v>79</c:v>
                </c:pt>
                <c:pt idx="290" formatCode="General">
                  <c:v>101</c:v>
                </c:pt>
                <c:pt idx="291" formatCode="General">
                  <c:v>96</c:v>
                </c:pt>
                <c:pt idx="292" formatCode="General">
                  <c:v>106</c:v>
                </c:pt>
                <c:pt idx="293" formatCode="General">
                  <c:v>84</c:v>
                </c:pt>
                <c:pt idx="294" formatCode="General">
                  <c:v>95</c:v>
                </c:pt>
                <c:pt idx="295" formatCode="General">
                  <c:v>90</c:v>
                </c:pt>
                <c:pt idx="296" formatCode="General">
                  <c:v>98</c:v>
                </c:pt>
                <c:pt idx="297" formatCode="General">
                  <c:v>95</c:v>
                </c:pt>
                <c:pt idx="298" formatCode="General">
                  <c:v>90</c:v>
                </c:pt>
                <c:pt idx="299" formatCode="General">
                  <c:v>108</c:v>
                </c:pt>
                <c:pt idx="300" formatCode="General">
                  <c:v>112</c:v>
                </c:pt>
                <c:pt idx="301" formatCode="General">
                  <c:v>93</c:v>
                </c:pt>
                <c:pt idx="302" formatCode="General">
                  <c:v>89</c:v>
                </c:pt>
                <c:pt idx="303" formatCode="General">
                  <c:v>92</c:v>
                </c:pt>
                <c:pt idx="304" formatCode="General">
                  <c:v>102</c:v>
                </c:pt>
                <c:pt idx="305" formatCode="General">
                  <c:v>107</c:v>
                </c:pt>
                <c:pt idx="306" formatCode="General">
                  <c:v>119</c:v>
                </c:pt>
                <c:pt idx="307" formatCode="General">
                  <c:v>130</c:v>
                </c:pt>
                <c:pt idx="308" formatCode="General">
                  <c:v>140</c:v>
                </c:pt>
                <c:pt idx="309" formatCode="General">
                  <c:v>118</c:v>
                </c:pt>
                <c:pt idx="310" formatCode="General">
                  <c:v>120</c:v>
                </c:pt>
                <c:pt idx="311" formatCode="General">
                  <c:v>148</c:v>
                </c:pt>
                <c:pt idx="312" formatCode="General">
                  <c:v>154</c:v>
                </c:pt>
              </c:numCache>
            </c:numRef>
          </c:val>
          <c:extLst>
            <c:ext xmlns:c16="http://schemas.microsoft.com/office/drawing/2014/chart" uri="{C3380CC4-5D6E-409C-BE32-E72D297353CC}">
              <c16:uniqueId val="{00000001-A934-4DB4-9EA4-372B71779ACC}"/>
            </c:ext>
          </c:extLst>
        </c:ser>
        <c:dLbls>
          <c:showLegendKey val="0"/>
          <c:showVal val="0"/>
          <c:showCatName val="0"/>
          <c:showSerName val="0"/>
          <c:showPercent val="0"/>
          <c:showBubbleSize val="0"/>
        </c:dLbls>
        <c:gapWidth val="119"/>
        <c:axId val="137481728"/>
        <c:axId val="137764864"/>
      </c:barChart>
      <c:lineChart>
        <c:grouping val="standard"/>
        <c:varyColors val="0"/>
        <c:ser>
          <c:idx val="0"/>
          <c:order val="1"/>
          <c:tx>
            <c:strRef>
              <c:f>qto_cvd19_grafica!$Q$144</c:f>
              <c:strCache>
                <c:ptCount val="1"/>
                <c:pt idx="0">
                  <c:v>Provisión de camas para hospitalización por COVID-19 (eje 1)</c:v>
                </c:pt>
              </c:strCache>
            </c:strRef>
          </c:tx>
          <c:spPr>
            <a:ln w="12700" cap="rnd">
              <a:solidFill>
                <a:schemeClr val="tx1"/>
              </a:solidFill>
              <a:round/>
            </a:ln>
            <a:effectLst/>
          </c:spPr>
          <c:marker>
            <c:symbol val="none"/>
          </c:marker>
          <c:cat>
            <c:numRef>
              <c:f>qto_cvd19_camas!$A$2:$A$314</c:f>
              <c:numCache>
                <c:formatCode>yyyy\-mm\-dd</c:formatCode>
                <c:ptCount val="313"/>
                <c:pt idx="0">
                  <c:v>43994</c:v>
                </c:pt>
                <c:pt idx="1">
                  <c:v>43995</c:v>
                </c:pt>
                <c:pt idx="2">
                  <c:v>43996</c:v>
                </c:pt>
                <c:pt idx="3">
                  <c:v>43997</c:v>
                </c:pt>
                <c:pt idx="4">
                  <c:v>43998</c:v>
                </c:pt>
                <c:pt idx="5">
                  <c:v>43999</c:v>
                </c:pt>
                <c:pt idx="6">
                  <c:v>44000</c:v>
                </c:pt>
                <c:pt idx="7">
                  <c:v>44001</c:v>
                </c:pt>
                <c:pt idx="8">
                  <c:v>44002</c:v>
                </c:pt>
                <c:pt idx="9">
                  <c:v>44003</c:v>
                </c:pt>
                <c:pt idx="10">
                  <c:v>44004</c:v>
                </c:pt>
                <c:pt idx="11">
                  <c:v>44005</c:v>
                </c:pt>
                <c:pt idx="12">
                  <c:v>44006</c:v>
                </c:pt>
                <c:pt idx="13">
                  <c:v>44007</c:v>
                </c:pt>
                <c:pt idx="14">
                  <c:v>44008</c:v>
                </c:pt>
                <c:pt idx="15">
                  <c:v>44009</c:v>
                </c:pt>
                <c:pt idx="16">
                  <c:v>44010</c:v>
                </c:pt>
                <c:pt idx="17">
                  <c:v>44011</c:v>
                </c:pt>
                <c:pt idx="18">
                  <c:v>44012</c:v>
                </c:pt>
                <c:pt idx="19">
                  <c:v>44013</c:v>
                </c:pt>
                <c:pt idx="20">
                  <c:v>44014</c:v>
                </c:pt>
                <c:pt idx="21">
                  <c:v>44015</c:v>
                </c:pt>
                <c:pt idx="22">
                  <c:v>44016</c:v>
                </c:pt>
                <c:pt idx="23">
                  <c:v>44017</c:v>
                </c:pt>
                <c:pt idx="24">
                  <c:v>44018</c:v>
                </c:pt>
                <c:pt idx="25">
                  <c:v>44019</c:v>
                </c:pt>
                <c:pt idx="26">
                  <c:v>44020</c:v>
                </c:pt>
                <c:pt idx="27">
                  <c:v>44021</c:v>
                </c:pt>
                <c:pt idx="28">
                  <c:v>44022</c:v>
                </c:pt>
                <c:pt idx="29">
                  <c:v>44023</c:v>
                </c:pt>
                <c:pt idx="30">
                  <c:v>44024</c:v>
                </c:pt>
                <c:pt idx="31">
                  <c:v>44025</c:v>
                </c:pt>
                <c:pt idx="32">
                  <c:v>44026</c:v>
                </c:pt>
                <c:pt idx="33">
                  <c:v>44027</c:v>
                </c:pt>
                <c:pt idx="34">
                  <c:v>44028</c:v>
                </c:pt>
                <c:pt idx="35">
                  <c:v>44029</c:v>
                </c:pt>
                <c:pt idx="36">
                  <c:v>44030</c:v>
                </c:pt>
                <c:pt idx="37">
                  <c:v>44031</c:v>
                </c:pt>
                <c:pt idx="38">
                  <c:v>44032</c:v>
                </c:pt>
                <c:pt idx="39">
                  <c:v>44033</c:v>
                </c:pt>
                <c:pt idx="40">
                  <c:v>44034</c:v>
                </c:pt>
                <c:pt idx="41">
                  <c:v>44035</c:v>
                </c:pt>
                <c:pt idx="42">
                  <c:v>44036</c:v>
                </c:pt>
                <c:pt idx="43">
                  <c:v>44037</c:v>
                </c:pt>
                <c:pt idx="44">
                  <c:v>44038</c:v>
                </c:pt>
                <c:pt idx="45">
                  <c:v>44039</c:v>
                </c:pt>
                <c:pt idx="46">
                  <c:v>44040</c:v>
                </c:pt>
                <c:pt idx="47">
                  <c:v>44041</c:v>
                </c:pt>
                <c:pt idx="48">
                  <c:v>44042</c:v>
                </c:pt>
                <c:pt idx="49">
                  <c:v>44043</c:v>
                </c:pt>
                <c:pt idx="50">
                  <c:v>44044</c:v>
                </c:pt>
                <c:pt idx="51">
                  <c:v>44045</c:v>
                </c:pt>
                <c:pt idx="52">
                  <c:v>44046</c:v>
                </c:pt>
                <c:pt idx="53">
                  <c:v>44047</c:v>
                </c:pt>
                <c:pt idx="54">
                  <c:v>44048</c:v>
                </c:pt>
                <c:pt idx="55">
                  <c:v>44049</c:v>
                </c:pt>
                <c:pt idx="56">
                  <c:v>44050</c:v>
                </c:pt>
                <c:pt idx="57">
                  <c:v>44051</c:v>
                </c:pt>
                <c:pt idx="58">
                  <c:v>44052</c:v>
                </c:pt>
                <c:pt idx="59">
                  <c:v>44053</c:v>
                </c:pt>
                <c:pt idx="60">
                  <c:v>44054</c:v>
                </c:pt>
                <c:pt idx="61">
                  <c:v>44055</c:v>
                </c:pt>
                <c:pt idx="62">
                  <c:v>44056</c:v>
                </c:pt>
                <c:pt idx="63">
                  <c:v>44057</c:v>
                </c:pt>
                <c:pt idx="64">
                  <c:v>44058</c:v>
                </c:pt>
                <c:pt idx="65">
                  <c:v>44059</c:v>
                </c:pt>
                <c:pt idx="66">
                  <c:v>44060</c:v>
                </c:pt>
                <c:pt idx="67">
                  <c:v>44061</c:v>
                </c:pt>
                <c:pt idx="68">
                  <c:v>44062</c:v>
                </c:pt>
                <c:pt idx="69">
                  <c:v>44063</c:v>
                </c:pt>
                <c:pt idx="70">
                  <c:v>44064</c:v>
                </c:pt>
                <c:pt idx="71">
                  <c:v>44065</c:v>
                </c:pt>
                <c:pt idx="72">
                  <c:v>44066</c:v>
                </c:pt>
                <c:pt idx="73">
                  <c:v>44067</c:v>
                </c:pt>
                <c:pt idx="74">
                  <c:v>44068</c:v>
                </c:pt>
                <c:pt idx="75">
                  <c:v>44069</c:v>
                </c:pt>
                <c:pt idx="76">
                  <c:v>44070</c:v>
                </c:pt>
                <c:pt idx="77">
                  <c:v>44071</c:v>
                </c:pt>
                <c:pt idx="78">
                  <c:v>44072</c:v>
                </c:pt>
                <c:pt idx="79">
                  <c:v>44073</c:v>
                </c:pt>
                <c:pt idx="80">
                  <c:v>44074</c:v>
                </c:pt>
                <c:pt idx="81">
                  <c:v>44075</c:v>
                </c:pt>
                <c:pt idx="82">
                  <c:v>44076</c:v>
                </c:pt>
                <c:pt idx="83">
                  <c:v>44077</c:v>
                </c:pt>
                <c:pt idx="84">
                  <c:v>44078</c:v>
                </c:pt>
                <c:pt idx="85">
                  <c:v>44079</c:v>
                </c:pt>
                <c:pt idx="86">
                  <c:v>44080</c:v>
                </c:pt>
                <c:pt idx="87">
                  <c:v>44081</c:v>
                </c:pt>
                <c:pt idx="88">
                  <c:v>44082</c:v>
                </c:pt>
                <c:pt idx="89">
                  <c:v>44083</c:v>
                </c:pt>
                <c:pt idx="90">
                  <c:v>44084</c:v>
                </c:pt>
                <c:pt idx="91">
                  <c:v>44085</c:v>
                </c:pt>
                <c:pt idx="92">
                  <c:v>44086</c:v>
                </c:pt>
                <c:pt idx="93">
                  <c:v>44087</c:v>
                </c:pt>
                <c:pt idx="94">
                  <c:v>44088</c:v>
                </c:pt>
                <c:pt idx="95">
                  <c:v>44089</c:v>
                </c:pt>
                <c:pt idx="96">
                  <c:v>44090</c:v>
                </c:pt>
                <c:pt idx="97">
                  <c:v>44091</c:v>
                </c:pt>
                <c:pt idx="98">
                  <c:v>44092</c:v>
                </c:pt>
                <c:pt idx="99">
                  <c:v>44093</c:v>
                </c:pt>
                <c:pt idx="100">
                  <c:v>44094</c:v>
                </c:pt>
                <c:pt idx="101">
                  <c:v>44095</c:v>
                </c:pt>
                <c:pt idx="102">
                  <c:v>44096</c:v>
                </c:pt>
                <c:pt idx="103">
                  <c:v>44097</c:v>
                </c:pt>
                <c:pt idx="104">
                  <c:v>44098</c:v>
                </c:pt>
                <c:pt idx="105">
                  <c:v>44099</c:v>
                </c:pt>
                <c:pt idx="106">
                  <c:v>44100</c:v>
                </c:pt>
                <c:pt idx="107">
                  <c:v>44101</c:v>
                </c:pt>
                <c:pt idx="108">
                  <c:v>44102</c:v>
                </c:pt>
                <c:pt idx="109">
                  <c:v>44103</c:v>
                </c:pt>
                <c:pt idx="110">
                  <c:v>44104</c:v>
                </c:pt>
                <c:pt idx="111">
                  <c:v>44105</c:v>
                </c:pt>
                <c:pt idx="112">
                  <c:v>44106</c:v>
                </c:pt>
                <c:pt idx="113">
                  <c:v>44107</c:v>
                </c:pt>
                <c:pt idx="114">
                  <c:v>44108</c:v>
                </c:pt>
                <c:pt idx="115">
                  <c:v>44109</c:v>
                </c:pt>
                <c:pt idx="116">
                  <c:v>44110</c:v>
                </c:pt>
                <c:pt idx="117">
                  <c:v>44111</c:v>
                </c:pt>
                <c:pt idx="118">
                  <c:v>44112</c:v>
                </c:pt>
                <c:pt idx="119">
                  <c:v>44113</c:v>
                </c:pt>
                <c:pt idx="120">
                  <c:v>44114</c:v>
                </c:pt>
                <c:pt idx="121">
                  <c:v>44115</c:v>
                </c:pt>
                <c:pt idx="122">
                  <c:v>44116</c:v>
                </c:pt>
                <c:pt idx="123">
                  <c:v>44117</c:v>
                </c:pt>
                <c:pt idx="124">
                  <c:v>44118</c:v>
                </c:pt>
                <c:pt idx="125">
                  <c:v>44119</c:v>
                </c:pt>
                <c:pt idx="126">
                  <c:v>44120</c:v>
                </c:pt>
                <c:pt idx="127">
                  <c:v>44121</c:v>
                </c:pt>
                <c:pt idx="128">
                  <c:v>44122</c:v>
                </c:pt>
                <c:pt idx="129">
                  <c:v>44123</c:v>
                </c:pt>
                <c:pt idx="130">
                  <c:v>44124</c:v>
                </c:pt>
                <c:pt idx="131">
                  <c:v>44125</c:v>
                </c:pt>
                <c:pt idx="132">
                  <c:v>44126</c:v>
                </c:pt>
                <c:pt idx="133">
                  <c:v>44127</c:v>
                </c:pt>
                <c:pt idx="134">
                  <c:v>44128</c:v>
                </c:pt>
                <c:pt idx="135">
                  <c:v>44129</c:v>
                </c:pt>
                <c:pt idx="136">
                  <c:v>44130</c:v>
                </c:pt>
                <c:pt idx="137">
                  <c:v>44131</c:v>
                </c:pt>
                <c:pt idx="138">
                  <c:v>44132</c:v>
                </c:pt>
                <c:pt idx="139">
                  <c:v>44133</c:v>
                </c:pt>
                <c:pt idx="140">
                  <c:v>44134</c:v>
                </c:pt>
                <c:pt idx="141">
                  <c:v>44135</c:v>
                </c:pt>
                <c:pt idx="142">
                  <c:v>44136</c:v>
                </c:pt>
                <c:pt idx="143">
                  <c:v>44137</c:v>
                </c:pt>
                <c:pt idx="144">
                  <c:v>44138</c:v>
                </c:pt>
                <c:pt idx="145">
                  <c:v>44139</c:v>
                </c:pt>
                <c:pt idx="146">
                  <c:v>44140</c:v>
                </c:pt>
                <c:pt idx="147">
                  <c:v>44141</c:v>
                </c:pt>
                <c:pt idx="148">
                  <c:v>44142</c:v>
                </c:pt>
                <c:pt idx="149">
                  <c:v>44143</c:v>
                </c:pt>
                <c:pt idx="150">
                  <c:v>44144</c:v>
                </c:pt>
                <c:pt idx="151">
                  <c:v>44145</c:v>
                </c:pt>
                <c:pt idx="152">
                  <c:v>44146</c:v>
                </c:pt>
                <c:pt idx="153">
                  <c:v>44147</c:v>
                </c:pt>
                <c:pt idx="154">
                  <c:v>44148</c:v>
                </c:pt>
                <c:pt idx="155">
                  <c:v>44149</c:v>
                </c:pt>
                <c:pt idx="156">
                  <c:v>44150</c:v>
                </c:pt>
                <c:pt idx="157">
                  <c:v>44151</c:v>
                </c:pt>
                <c:pt idx="158">
                  <c:v>44152</c:v>
                </c:pt>
                <c:pt idx="159">
                  <c:v>44153</c:v>
                </c:pt>
                <c:pt idx="160">
                  <c:v>44154</c:v>
                </c:pt>
                <c:pt idx="161">
                  <c:v>44155</c:v>
                </c:pt>
                <c:pt idx="162">
                  <c:v>44156</c:v>
                </c:pt>
                <c:pt idx="163">
                  <c:v>44157</c:v>
                </c:pt>
                <c:pt idx="164">
                  <c:v>44158</c:v>
                </c:pt>
                <c:pt idx="165">
                  <c:v>44159</c:v>
                </c:pt>
                <c:pt idx="166">
                  <c:v>44160</c:v>
                </c:pt>
                <c:pt idx="167">
                  <c:v>44161</c:v>
                </c:pt>
                <c:pt idx="168">
                  <c:v>44162</c:v>
                </c:pt>
                <c:pt idx="169">
                  <c:v>44163</c:v>
                </c:pt>
                <c:pt idx="170">
                  <c:v>44164</c:v>
                </c:pt>
                <c:pt idx="171">
                  <c:v>44165</c:v>
                </c:pt>
                <c:pt idx="172">
                  <c:v>44166</c:v>
                </c:pt>
                <c:pt idx="173">
                  <c:v>44167</c:v>
                </c:pt>
                <c:pt idx="174">
                  <c:v>44168</c:v>
                </c:pt>
                <c:pt idx="175">
                  <c:v>44169</c:v>
                </c:pt>
                <c:pt idx="176">
                  <c:v>44170</c:v>
                </c:pt>
                <c:pt idx="177">
                  <c:v>44171</c:v>
                </c:pt>
                <c:pt idx="178">
                  <c:v>44172</c:v>
                </c:pt>
                <c:pt idx="179">
                  <c:v>44173</c:v>
                </c:pt>
                <c:pt idx="180">
                  <c:v>44174</c:v>
                </c:pt>
                <c:pt idx="181">
                  <c:v>44175</c:v>
                </c:pt>
                <c:pt idx="182">
                  <c:v>44176</c:v>
                </c:pt>
                <c:pt idx="183">
                  <c:v>44177</c:v>
                </c:pt>
                <c:pt idx="184">
                  <c:v>44178</c:v>
                </c:pt>
                <c:pt idx="185">
                  <c:v>44179</c:v>
                </c:pt>
                <c:pt idx="186">
                  <c:v>44180</c:v>
                </c:pt>
                <c:pt idx="187">
                  <c:v>44181</c:v>
                </c:pt>
                <c:pt idx="188">
                  <c:v>44182</c:v>
                </c:pt>
                <c:pt idx="189">
                  <c:v>44183</c:v>
                </c:pt>
                <c:pt idx="190">
                  <c:v>44184</c:v>
                </c:pt>
                <c:pt idx="191">
                  <c:v>44185</c:v>
                </c:pt>
                <c:pt idx="192">
                  <c:v>44186</c:v>
                </c:pt>
                <c:pt idx="193">
                  <c:v>44187</c:v>
                </c:pt>
                <c:pt idx="194">
                  <c:v>44188</c:v>
                </c:pt>
                <c:pt idx="195">
                  <c:v>44189</c:v>
                </c:pt>
                <c:pt idx="196">
                  <c:v>44190</c:v>
                </c:pt>
                <c:pt idx="197">
                  <c:v>44191</c:v>
                </c:pt>
                <c:pt idx="198">
                  <c:v>44192</c:v>
                </c:pt>
                <c:pt idx="199">
                  <c:v>44193</c:v>
                </c:pt>
                <c:pt idx="200">
                  <c:v>44194</c:v>
                </c:pt>
                <c:pt idx="201">
                  <c:v>44195</c:v>
                </c:pt>
                <c:pt idx="202">
                  <c:v>44196</c:v>
                </c:pt>
                <c:pt idx="203">
                  <c:v>44197</c:v>
                </c:pt>
                <c:pt idx="204">
                  <c:v>44198</c:v>
                </c:pt>
                <c:pt idx="205">
                  <c:v>44199</c:v>
                </c:pt>
                <c:pt idx="206">
                  <c:v>44200</c:v>
                </c:pt>
                <c:pt idx="207">
                  <c:v>44201</c:v>
                </c:pt>
                <c:pt idx="208">
                  <c:v>44202</c:v>
                </c:pt>
                <c:pt idx="209">
                  <c:v>44203</c:v>
                </c:pt>
                <c:pt idx="210">
                  <c:v>44204</c:v>
                </c:pt>
                <c:pt idx="211">
                  <c:v>44205</c:v>
                </c:pt>
                <c:pt idx="212">
                  <c:v>44206</c:v>
                </c:pt>
                <c:pt idx="213">
                  <c:v>44207</c:v>
                </c:pt>
                <c:pt idx="214">
                  <c:v>44208</c:v>
                </c:pt>
                <c:pt idx="215">
                  <c:v>44209</c:v>
                </c:pt>
                <c:pt idx="216">
                  <c:v>44210</c:v>
                </c:pt>
                <c:pt idx="217">
                  <c:v>44211</c:v>
                </c:pt>
                <c:pt idx="218">
                  <c:v>44212</c:v>
                </c:pt>
                <c:pt idx="219">
                  <c:v>44213</c:v>
                </c:pt>
                <c:pt idx="220">
                  <c:v>44214</c:v>
                </c:pt>
                <c:pt idx="221">
                  <c:v>44215</c:v>
                </c:pt>
                <c:pt idx="222">
                  <c:v>44216</c:v>
                </c:pt>
                <c:pt idx="223">
                  <c:v>44217</c:v>
                </c:pt>
                <c:pt idx="224">
                  <c:v>44218</c:v>
                </c:pt>
                <c:pt idx="225">
                  <c:v>44219</c:v>
                </c:pt>
                <c:pt idx="226">
                  <c:v>44220</c:v>
                </c:pt>
                <c:pt idx="227">
                  <c:v>44221</c:v>
                </c:pt>
                <c:pt idx="228">
                  <c:v>44222</c:v>
                </c:pt>
                <c:pt idx="229">
                  <c:v>44223</c:v>
                </c:pt>
                <c:pt idx="230">
                  <c:v>44224</c:v>
                </c:pt>
                <c:pt idx="231">
                  <c:v>44225</c:v>
                </c:pt>
                <c:pt idx="232">
                  <c:v>44226</c:v>
                </c:pt>
                <c:pt idx="233">
                  <c:v>44227</c:v>
                </c:pt>
                <c:pt idx="234">
                  <c:v>44228</c:v>
                </c:pt>
                <c:pt idx="235">
                  <c:v>44229</c:v>
                </c:pt>
                <c:pt idx="236">
                  <c:v>44230</c:v>
                </c:pt>
                <c:pt idx="237">
                  <c:v>44231</c:v>
                </c:pt>
                <c:pt idx="238">
                  <c:v>44232</c:v>
                </c:pt>
                <c:pt idx="239">
                  <c:v>44233</c:v>
                </c:pt>
                <c:pt idx="240">
                  <c:v>44234</c:v>
                </c:pt>
                <c:pt idx="241">
                  <c:v>44235</c:v>
                </c:pt>
                <c:pt idx="242">
                  <c:v>44236</c:v>
                </c:pt>
                <c:pt idx="243">
                  <c:v>44237</c:v>
                </c:pt>
                <c:pt idx="244">
                  <c:v>44238</c:v>
                </c:pt>
                <c:pt idx="245">
                  <c:v>44239</c:v>
                </c:pt>
                <c:pt idx="246">
                  <c:v>44240</c:v>
                </c:pt>
                <c:pt idx="247">
                  <c:v>44241</c:v>
                </c:pt>
                <c:pt idx="248">
                  <c:v>44242</c:v>
                </c:pt>
                <c:pt idx="249">
                  <c:v>44243</c:v>
                </c:pt>
                <c:pt idx="250">
                  <c:v>44244</c:v>
                </c:pt>
                <c:pt idx="251">
                  <c:v>44245</c:v>
                </c:pt>
                <c:pt idx="252">
                  <c:v>44246</c:v>
                </c:pt>
                <c:pt idx="253">
                  <c:v>44247</c:v>
                </c:pt>
                <c:pt idx="254">
                  <c:v>44248</c:v>
                </c:pt>
                <c:pt idx="255">
                  <c:v>44249</c:v>
                </c:pt>
                <c:pt idx="256">
                  <c:v>44250</c:v>
                </c:pt>
                <c:pt idx="257">
                  <c:v>44251</c:v>
                </c:pt>
                <c:pt idx="258">
                  <c:v>44252</c:v>
                </c:pt>
                <c:pt idx="259">
                  <c:v>44253</c:v>
                </c:pt>
                <c:pt idx="260">
                  <c:v>44254</c:v>
                </c:pt>
                <c:pt idx="261">
                  <c:v>44255</c:v>
                </c:pt>
                <c:pt idx="262">
                  <c:v>44256</c:v>
                </c:pt>
                <c:pt idx="263">
                  <c:v>44257</c:v>
                </c:pt>
                <c:pt idx="264">
                  <c:v>44258</c:v>
                </c:pt>
                <c:pt idx="265">
                  <c:v>44259</c:v>
                </c:pt>
                <c:pt idx="266">
                  <c:v>44260</c:v>
                </c:pt>
                <c:pt idx="267">
                  <c:v>44261</c:v>
                </c:pt>
                <c:pt idx="268">
                  <c:v>44262</c:v>
                </c:pt>
                <c:pt idx="269">
                  <c:v>44263</c:v>
                </c:pt>
                <c:pt idx="270">
                  <c:v>44264</c:v>
                </c:pt>
                <c:pt idx="271">
                  <c:v>44265</c:v>
                </c:pt>
                <c:pt idx="272">
                  <c:v>44266</c:v>
                </c:pt>
                <c:pt idx="273">
                  <c:v>44267</c:v>
                </c:pt>
                <c:pt idx="274">
                  <c:v>44268</c:v>
                </c:pt>
                <c:pt idx="275">
                  <c:v>44269</c:v>
                </c:pt>
                <c:pt idx="276">
                  <c:v>44270</c:v>
                </c:pt>
                <c:pt idx="277">
                  <c:v>44271</c:v>
                </c:pt>
                <c:pt idx="278">
                  <c:v>44272</c:v>
                </c:pt>
                <c:pt idx="279">
                  <c:v>44273</c:v>
                </c:pt>
                <c:pt idx="280">
                  <c:v>44274</c:v>
                </c:pt>
                <c:pt idx="281">
                  <c:v>44275</c:v>
                </c:pt>
                <c:pt idx="282">
                  <c:v>44276</c:v>
                </c:pt>
                <c:pt idx="283">
                  <c:v>44277</c:v>
                </c:pt>
                <c:pt idx="284">
                  <c:v>44278</c:v>
                </c:pt>
                <c:pt idx="285">
                  <c:v>44279</c:v>
                </c:pt>
                <c:pt idx="286">
                  <c:v>44280</c:v>
                </c:pt>
                <c:pt idx="287">
                  <c:v>44281</c:v>
                </c:pt>
                <c:pt idx="288">
                  <c:v>44282</c:v>
                </c:pt>
                <c:pt idx="289">
                  <c:v>44283</c:v>
                </c:pt>
                <c:pt idx="290">
                  <c:v>44284</c:v>
                </c:pt>
                <c:pt idx="291">
                  <c:v>44285</c:v>
                </c:pt>
                <c:pt idx="292">
                  <c:v>44286</c:v>
                </c:pt>
                <c:pt idx="293">
                  <c:v>44287</c:v>
                </c:pt>
                <c:pt idx="294">
                  <c:v>44288</c:v>
                </c:pt>
                <c:pt idx="295">
                  <c:v>44289</c:v>
                </c:pt>
                <c:pt idx="296">
                  <c:v>44290</c:v>
                </c:pt>
                <c:pt idx="297">
                  <c:v>44291</c:v>
                </c:pt>
                <c:pt idx="298">
                  <c:v>44292</c:v>
                </c:pt>
                <c:pt idx="299">
                  <c:v>44293</c:v>
                </c:pt>
                <c:pt idx="300">
                  <c:v>44294</c:v>
                </c:pt>
                <c:pt idx="301">
                  <c:v>44295</c:v>
                </c:pt>
                <c:pt idx="302">
                  <c:v>44296</c:v>
                </c:pt>
                <c:pt idx="303">
                  <c:v>44297</c:v>
                </c:pt>
                <c:pt idx="304">
                  <c:v>44298</c:v>
                </c:pt>
                <c:pt idx="305">
                  <c:v>44299</c:v>
                </c:pt>
                <c:pt idx="306">
                  <c:v>44300</c:v>
                </c:pt>
                <c:pt idx="307">
                  <c:v>44301</c:v>
                </c:pt>
                <c:pt idx="308">
                  <c:v>44302</c:v>
                </c:pt>
                <c:pt idx="309">
                  <c:v>44303</c:v>
                </c:pt>
                <c:pt idx="310">
                  <c:v>44304</c:v>
                </c:pt>
                <c:pt idx="311">
                  <c:v>44305</c:v>
                </c:pt>
                <c:pt idx="312">
                  <c:v>44306</c:v>
                </c:pt>
              </c:numCache>
            </c:numRef>
          </c:cat>
          <c:val>
            <c:numRef>
              <c:f>qto_cvd19_camas!$C$2:$C$400</c:f>
              <c:numCache>
                <c:formatCode>0</c:formatCode>
                <c:ptCount val="399"/>
                <c:pt idx="0">
                  <c:v>766</c:v>
                </c:pt>
                <c:pt idx="1">
                  <c:v>766</c:v>
                </c:pt>
                <c:pt idx="2">
                  <c:v>762</c:v>
                </c:pt>
                <c:pt idx="3">
                  <c:v>762</c:v>
                </c:pt>
                <c:pt idx="4">
                  <c:v>762</c:v>
                </c:pt>
                <c:pt idx="5">
                  <c:v>762</c:v>
                </c:pt>
                <c:pt idx="6">
                  <c:v>785</c:v>
                </c:pt>
                <c:pt idx="7">
                  <c:v>781</c:v>
                </c:pt>
                <c:pt idx="8">
                  <c:v>778</c:v>
                </c:pt>
                <c:pt idx="9">
                  <c:v>781</c:v>
                </c:pt>
                <c:pt idx="10">
                  <c:v>781</c:v>
                </c:pt>
                <c:pt idx="11">
                  <c:v>812</c:v>
                </c:pt>
                <c:pt idx="12">
                  <c:v>812</c:v>
                </c:pt>
                <c:pt idx="13">
                  <c:v>812</c:v>
                </c:pt>
                <c:pt idx="14">
                  <c:v>806</c:v>
                </c:pt>
                <c:pt idx="15">
                  <c:v>806</c:v>
                </c:pt>
                <c:pt idx="16">
                  <c:v>806</c:v>
                </c:pt>
                <c:pt idx="17">
                  <c:v>826</c:v>
                </c:pt>
                <c:pt idx="18">
                  <c:v>826</c:v>
                </c:pt>
                <c:pt idx="19">
                  <c:v>826</c:v>
                </c:pt>
                <c:pt idx="20">
                  <c:v>826</c:v>
                </c:pt>
                <c:pt idx="21">
                  <c:v>826</c:v>
                </c:pt>
                <c:pt idx="22">
                  <c:v>826</c:v>
                </c:pt>
                <c:pt idx="23">
                  <c:v>826</c:v>
                </c:pt>
                <c:pt idx="24">
                  <c:v>826</c:v>
                </c:pt>
                <c:pt idx="25">
                  <c:v>833</c:v>
                </c:pt>
                <c:pt idx="26">
                  <c:v>873</c:v>
                </c:pt>
                <c:pt idx="27">
                  <c:v>873</c:v>
                </c:pt>
                <c:pt idx="28">
                  <c:v>873</c:v>
                </c:pt>
                <c:pt idx="29">
                  <c:v>873</c:v>
                </c:pt>
                <c:pt idx="30">
                  <c:v>903</c:v>
                </c:pt>
                <c:pt idx="31">
                  <c:v>930</c:v>
                </c:pt>
                <c:pt idx="32">
                  <c:v>927</c:v>
                </c:pt>
                <c:pt idx="33">
                  <c:v>927</c:v>
                </c:pt>
                <c:pt idx="34">
                  <c:v>928</c:v>
                </c:pt>
                <c:pt idx="35">
                  <c:v>928</c:v>
                </c:pt>
                <c:pt idx="36">
                  <c:v>928</c:v>
                </c:pt>
                <c:pt idx="37">
                  <c:v>929</c:v>
                </c:pt>
                <c:pt idx="38">
                  <c:v>930</c:v>
                </c:pt>
                <c:pt idx="39">
                  <c:v>934</c:v>
                </c:pt>
                <c:pt idx="40">
                  <c:v>934</c:v>
                </c:pt>
                <c:pt idx="41">
                  <c:v>934</c:v>
                </c:pt>
                <c:pt idx="42">
                  <c:v>946</c:v>
                </c:pt>
                <c:pt idx="43">
                  <c:v>989</c:v>
                </c:pt>
                <c:pt idx="44">
                  <c:v>1007</c:v>
                </c:pt>
                <c:pt idx="45">
                  <c:v>960</c:v>
                </c:pt>
                <c:pt idx="46">
                  <c:v>971</c:v>
                </c:pt>
                <c:pt idx="47">
                  <c:v>975</c:v>
                </c:pt>
                <c:pt idx="48">
                  <c:v>972</c:v>
                </c:pt>
                <c:pt idx="49">
                  <c:v>994</c:v>
                </c:pt>
                <c:pt idx="50">
                  <c:v>994</c:v>
                </c:pt>
                <c:pt idx="51">
                  <c:v>1006.4166666666667</c:v>
                </c:pt>
                <c:pt idx="52">
                  <c:v>998</c:v>
                </c:pt>
                <c:pt idx="53">
                  <c:v>1017.1666666666667</c:v>
                </c:pt>
                <c:pt idx="54">
                  <c:v>1017</c:v>
                </c:pt>
                <c:pt idx="55">
                  <c:v>1063</c:v>
                </c:pt>
                <c:pt idx="56">
                  <c:v>1063</c:v>
                </c:pt>
                <c:pt idx="57">
                  <c:v>1121.9166666666667</c:v>
                </c:pt>
                <c:pt idx="58">
                  <c:v>1121.9166666666667</c:v>
                </c:pt>
                <c:pt idx="59">
                  <c:v>1121.9166666666667</c:v>
                </c:pt>
                <c:pt idx="60">
                  <c:v>1121.9166666666667</c:v>
                </c:pt>
                <c:pt idx="61">
                  <c:v>1121.9166666666667</c:v>
                </c:pt>
                <c:pt idx="62">
                  <c:v>1121.9166666666667</c:v>
                </c:pt>
                <c:pt idx="63">
                  <c:v>1167</c:v>
                </c:pt>
                <c:pt idx="64">
                  <c:v>1167</c:v>
                </c:pt>
                <c:pt idx="65">
                  <c:v>1229</c:v>
                </c:pt>
                <c:pt idx="66">
                  <c:v>1249</c:v>
                </c:pt>
                <c:pt idx="67">
                  <c:v>1249</c:v>
                </c:pt>
                <c:pt idx="68">
                  <c:v>1249</c:v>
                </c:pt>
                <c:pt idx="69">
                  <c:v>1249</c:v>
                </c:pt>
                <c:pt idx="70">
                  <c:v>1249</c:v>
                </c:pt>
                <c:pt idx="71">
                  <c:v>1249</c:v>
                </c:pt>
                <c:pt idx="72">
                  <c:v>1249</c:v>
                </c:pt>
                <c:pt idx="73">
                  <c:v>1231</c:v>
                </c:pt>
                <c:pt idx="74">
                  <c:v>1240</c:v>
                </c:pt>
                <c:pt idx="75">
                  <c:v>1249</c:v>
                </c:pt>
                <c:pt idx="76">
                  <c:v>1249</c:v>
                </c:pt>
                <c:pt idx="77">
                  <c:v>1249</c:v>
                </c:pt>
                <c:pt idx="78">
                  <c:v>1249</c:v>
                </c:pt>
                <c:pt idx="79">
                  <c:v>1190</c:v>
                </c:pt>
                <c:pt idx="80">
                  <c:v>1190</c:v>
                </c:pt>
                <c:pt idx="81">
                  <c:v>1140</c:v>
                </c:pt>
                <c:pt idx="82">
                  <c:v>1140</c:v>
                </c:pt>
                <c:pt idx="83">
                  <c:v>1143</c:v>
                </c:pt>
                <c:pt idx="84">
                  <c:v>1138</c:v>
                </c:pt>
                <c:pt idx="85">
                  <c:v>1149</c:v>
                </c:pt>
                <c:pt idx="86">
                  <c:v>1139</c:v>
                </c:pt>
                <c:pt idx="87">
                  <c:v>1139</c:v>
                </c:pt>
                <c:pt idx="88">
                  <c:v>1144</c:v>
                </c:pt>
                <c:pt idx="89">
                  <c:v>1024</c:v>
                </c:pt>
                <c:pt idx="90">
                  <c:v>1022</c:v>
                </c:pt>
                <c:pt idx="91">
                  <c:v>1003</c:v>
                </c:pt>
                <c:pt idx="92">
                  <c:v>1004</c:v>
                </c:pt>
                <c:pt idx="93">
                  <c:v>1033</c:v>
                </c:pt>
                <c:pt idx="94">
                  <c:v>1026</c:v>
                </c:pt>
                <c:pt idx="95">
                  <c:v>1008</c:v>
                </c:pt>
                <c:pt idx="96">
                  <c:v>1008</c:v>
                </c:pt>
                <c:pt idx="97">
                  <c:v>1008</c:v>
                </c:pt>
                <c:pt idx="98">
                  <c:v>996</c:v>
                </c:pt>
                <c:pt idx="99">
                  <c:v>982</c:v>
                </c:pt>
                <c:pt idx="100">
                  <c:v>982</c:v>
                </c:pt>
                <c:pt idx="101">
                  <c:v>982</c:v>
                </c:pt>
                <c:pt idx="102">
                  <c:v>1013</c:v>
                </c:pt>
                <c:pt idx="103">
                  <c:v>1013</c:v>
                </c:pt>
                <c:pt idx="104">
                  <c:v>1007</c:v>
                </c:pt>
                <c:pt idx="105">
                  <c:v>1007</c:v>
                </c:pt>
                <c:pt idx="106">
                  <c:v>1007</c:v>
                </c:pt>
                <c:pt idx="107">
                  <c:v>1007</c:v>
                </c:pt>
                <c:pt idx="108">
                  <c:v>1007</c:v>
                </c:pt>
                <c:pt idx="109">
                  <c:v>1007</c:v>
                </c:pt>
                <c:pt idx="110">
                  <c:v>984</c:v>
                </c:pt>
                <c:pt idx="111">
                  <c:v>984</c:v>
                </c:pt>
                <c:pt idx="112">
                  <c:v>984</c:v>
                </c:pt>
                <c:pt idx="113">
                  <c:v>984</c:v>
                </c:pt>
                <c:pt idx="114">
                  <c:v>981</c:v>
                </c:pt>
                <c:pt idx="115">
                  <c:v>981</c:v>
                </c:pt>
                <c:pt idx="116">
                  <c:v>984</c:v>
                </c:pt>
                <c:pt idx="117">
                  <c:v>984</c:v>
                </c:pt>
                <c:pt idx="118">
                  <c:v>983</c:v>
                </c:pt>
                <c:pt idx="119" formatCode="General">
                  <c:v>973</c:v>
                </c:pt>
                <c:pt idx="120" formatCode="General">
                  <c:v>979</c:v>
                </c:pt>
                <c:pt idx="121" formatCode="General">
                  <c:v>971</c:v>
                </c:pt>
                <c:pt idx="122" formatCode="General">
                  <c:v>971</c:v>
                </c:pt>
                <c:pt idx="123" formatCode="General">
                  <c:v>790</c:v>
                </c:pt>
                <c:pt idx="124" formatCode="General">
                  <c:v>784</c:v>
                </c:pt>
                <c:pt idx="125" formatCode="General">
                  <c:v>951</c:v>
                </c:pt>
                <c:pt idx="126" formatCode="General">
                  <c:v>768</c:v>
                </c:pt>
                <c:pt idx="127" formatCode="General">
                  <c:v>762</c:v>
                </c:pt>
                <c:pt idx="128" formatCode="General">
                  <c:v>762</c:v>
                </c:pt>
                <c:pt idx="129" formatCode="General">
                  <c:v>942</c:v>
                </c:pt>
                <c:pt idx="130" formatCode="General">
                  <c:v>762</c:v>
                </c:pt>
                <c:pt idx="131" formatCode="General">
                  <c:v>762</c:v>
                </c:pt>
                <c:pt idx="132" formatCode="General">
                  <c:v>728</c:v>
                </c:pt>
                <c:pt idx="133" formatCode="General">
                  <c:v>728</c:v>
                </c:pt>
                <c:pt idx="134" formatCode="General">
                  <c:v>769</c:v>
                </c:pt>
                <c:pt idx="135" formatCode="General">
                  <c:v>730</c:v>
                </c:pt>
                <c:pt idx="136" formatCode="General">
                  <c:v>694</c:v>
                </c:pt>
                <c:pt idx="137" formatCode="General">
                  <c:v>694</c:v>
                </c:pt>
                <c:pt idx="138" formatCode="General">
                  <c:v>694</c:v>
                </c:pt>
                <c:pt idx="139" formatCode="General">
                  <c:v>684</c:v>
                </c:pt>
                <c:pt idx="140" formatCode="General">
                  <c:v>684</c:v>
                </c:pt>
                <c:pt idx="141" formatCode="General">
                  <c:v>684</c:v>
                </c:pt>
                <c:pt idx="142" formatCode="General">
                  <c:v>631</c:v>
                </c:pt>
                <c:pt idx="143" formatCode="General">
                  <c:v>684</c:v>
                </c:pt>
                <c:pt idx="144" formatCode="General">
                  <c:v>684</c:v>
                </c:pt>
                <c:pt idx="145" formatCode="General">
                  <c:v>684</c:v>
                </c:pt>
                <c:pt idx="146" formatCode="General">
                  <c:v>683</c:v>
                </c:pt>
                <c:pt idx="147" formatCode="General">
                  <c:v>684</c:v>
                </c:pt>
                <c:pt idx="148" formatCode="General">
                  <c:v>681</c:v>
                </c:pt>
                <c:pt idx="149" formatCode="General">
                  <c:v>681</c:v>
                </c:pt>
                <c:pt idx="150" formatCode="General">
                  <c:v>681</c:v>
                </c:pt>
                <c:pt idx="151" formatCode="General">
                  <c:v>681</c:v>
                </c:pt>
                <c:pt idx="152" formatCode="General">
                  <c:v>659</c:v>
                </c:pt>
                <c:pt idx="153" formatCode="General">
                  <c:v>681</c:v>
                </c:pt>
                <c:pt idx="154" formatCode="General">
                  <c:v>680</c:v>
                </c:pt>
                <c:pt idx="155" formatCode="General">
                  <c:v>680</c:v>
                </c:pt>
                <c:pt idx="156" formatCode="General">
                  <c:v>678</c:v>
                </c:pt>
                <c:pt idx="157" formatCode="General">
                  <c:v>678</c:v>
                </c:pt>
                <c:pt idx="158" formatCode="General">
                  <c:v>678</c:v>
                </c:pt>
                <c:pt idx="159" formatCode="General">
                  <c:v>678</c:v>
                </c:pt>
                <c:pt idx="160" formatCode="General">
                  <c:v>678</c:v>
                </c:pt>
                <c:pt idx="161" formatCode="General">
                  <c:v>678</c:v>
                </c:pt>
                <c:pt idx="162" formatCode="General">
                  <c:v>714</c:v>
                </c:pt>
                <c:pt idx="163" formatCode="General">
                  <c:v>678</c:v>
                </c:pt>
                <c:pt idx="164" formatCode="General">
                  <c:v>678</c:v>
                </c:pt>
                <c:pt idx="165" formatCode="General">
                  <c:v>678</c:v>
                </c:pt>
                <c:pt idx="166" formatCode="General">
                  <c:v>678</c:v>
                </c:pt>
                <c:pt idx="167" formatCode="General">
                  <c:v>678</c:v>
                </c:pt>
                <c:pt idx="168" formatCode="General">
                  <c:v>678</c:v>
                </c:pt>
                <c:pt idx="169" formatCode="General">
                  <c:v>688</c:v>
                </c:pt>
                <c:pt idx="170" formatCode="General">
                  <c:v>689</c:v>
                </c:pt>
                <c:pt idx="171" formatCode="General">
                  <c:v>689</c:v>
                </c:pt>
                <c:pt idx="172" formatCode="General">
                  <c:v>684</c:v>
                </c:pt>
                <c:pt idx="173" formatCode="General">
                  <c:v>661</c:v>
                </c:pt>
                <c:pt idx="174" formatCode="General">
                  <c:v>698</c:v>
                </c:pt>
                <c:pt idx="175" formatCode="General">
                  <c:v>698</c:v>
                </c:pt>
                <c:pt idx="176" formatCode="General">
                  <c:v>698</c:v>
                </c:pt>
                <c:pt idx="177" formatCode="General">
                  <c:v>698</c:v>
                </c:pt>
                <c:pt idx="178" formatCode="General">
                  <c:v>701</c:v>
                </c:pt>
                <c:pt idx="179" formatCode="General">
                  <c:v>701</c:v>
                </c:pt>
                <c:pt idx="180" formatCode="General">
                  <c:v>701</c:v>
                </c:pt>
                <c:pt idx="181" formatCode="General">
                  <c:v>693</c:v>
                </c:pt>
                <c:pt idx="182" formatCode="General">
                  <c:v>671</c:v>
                </c:pt>
                <c:pt idx="183" formatCode="General">
                  <c:v>671</c:v>
                </c:pt>
                <c:pt idx="184" formatCode="General">
                  <c:v>671</c:v>
                </c:pt>
                <c:pt idx="185" formatCode="General">
                  <c:v>671</c:v>
                </c:pt>
                <c:pt idx="186" formatCode="General">
                  <c:v>688</c:v>
                </c:pt>
                <c:pt idx="187" formatCode="General">
                  <c:v>680</c:v>
                </c:pt>
                <c:pt idx="188" formatCode="General">
                  <c:v>680</c:v>
                </c:pt>
                <c:pt idx="189" formatCode="General">
                  <c:v>679</c:v>
                </c:pt>
                <c:pt idx="190" formatCode="General">
                  <c:v>689</c:v>
                </c:pt>
                <c:pt idx="191" formatCode="General">
                  <c:v>689</c:v>
                </c:pt>
                <c:pt idx="192" formatCode="General">
                  <c:v>689</c:v>
                </c:pt>
                <c:pt idx="193" formatCode="General">
                  <c:v>661</c:v>
                </c:pt>
                <c:pt idx="194" formatCode="General">
                  <c:v>693</c:v>
                </c:pt>
                <c:pt idx="195" formatCode="General">
                  <c:v>693</c:v>
                </c:pt>
                <c:pt idx="196" formatCode="General">
                  <c:v>705</c:v>
                </c:pt>
                <c:pt idx="197" formatCode="General">
                  <c:v>705</c:v>
                </c:pt>
                <c:pt idx="198" formatCode="General">
                  <c:v>705</c:v>
                </c:pt>
                <c:pt idx="199" formatCode="General">
                  <c:v>705</c:v>
                </c:pt>
                <c:pt idx="200" formatCode="General">
                  <c:v>705</c:v>
                </c:pt>
                <c:pt idx="201" formatCode="General">
                  <c:v>706</c:v>
                </c:pt>
                <c:pt idx="202" formatCode="General">
                  <c:v>713</c:v>
                </c:pt>
                <c:pt idx="203" formatCode="General">
                  <c:v>717</c:v>
                </c:pt>
                <c:pt idx="204" formatCode="General">
                  <c:v>717</c:v>
                </c:pt>
                <c:pt idx="205" formatCode="General">
                  <c:v>716</c:v>
                </c:pt>
                <c:pt idx="206" formatCode="General">
                  <c:v>716</c:v>
                </c:pt>
                <c:pt idx="207" formatCode="General">
                  <c:v>692</c:v>
                </c:pt>
                <c:pt idx="208" formatCode="General">
                  <c:v>730</c:v>
                </c:pt>
                <c:pt idx="209" formatCode="General">
                  <c:v>730</c:v>
                </c:pt>
                <c:pt idx="210" formatCode="General">
                  <c:v>737</c:v>
                </c:pt>
                <c:pt idx="211">
                  <c:v>732.125</c:v>
                </c:pt>
                <c:pt idx="212" formatCode="General">
                  <c:v>738</c:v>
                </c:pt>
                <c:pt idx="213" formatCode="General">
                  <c:v>744</c:v>
                </c:pt>
                <c:pt idx="214" formatCode="General">
                  <c:v>744</c:v>
                </c:pt>
                <c:pt idx="215" formatCode="General">
                  <c:v>744</c:v>
                </c:pt>
                <c:pt idx="216" formatCode="General">
                  <c:v>743</c:v>
                </c:pt>
                <c:pt idx="217" formatCode="General">
                  <c:v>738</c:v>
                </c:pt>
                <c:pt idx="218" formatCode="General">
                  <c:v>732</c:v>
                </c:pt>
                <c:pt idx="219" formatCode="General">
                  <c:v>732</c:v>
                </c:pt>
                <c:pt idx="220" formatCode="General">
                  <c:v>781</c:v>
                </c:pt>
                <c:pt idx="221" formatCode="General">
                  <c:v>783</c:v>
                </c:pt>
                <c:pt idx="222" formatCode="General">
                  <c:v>781</c:v>
                </c:pt>
                <c:pt idx="223" formatCode="General">
                  <c:v>823</c:v>
                </c:pt>
                <c:pt idx="224" formatCode="General">
                  <c:v>822</c:v>
                </c:pt>
                <c:pt idx="225" formatCode="General">
                  <c:v>822</c:v>
                </c:pt>
                <c:pt idx="226" formatCode="General">
                  <c:v>822</c:v>
                </c:pt>
                <c:pt idx="227" formatCode="General">
                  <c:v>825</c:v>
                </c:pt>
                <c:pt idx="228" formatCode="General">
                  <c:v>825</c:v>
                </c:pt>
                <c:pt idx="229" formatCode="General">
                  <c:v>848</c:v>
                </c:pt>
                <c:pt idx="230" formatCode="General">
                  <c:v>894</c:v>
                </c:pt>
                <c:pt idx="231" formatCode="General">
                  <c:v>894</c:v>
                </c:pt>
                <c:pt idx="232" formatCode="General">
                  <c:v>894</c:v>
                </c:pt>
                <c:pt idx="233" formatCode="General">
                  <c:v>894</c:v>
                </c:pt>
                <c:pt idx="234" formatCode="General">
                  <c:v>894</c:v>
                </c:pt>
                <c:pt idx="235" formatCode="General">
                  <c:v>894</c:v>
                </c:pt>
                <c:pt idx="236" formatCode="General">
                  <c:v>894</c:v>
                </c:pt>
                <c:pt idx="237" formatCode="General">
                  <c:v>881</c:v>
                </c:pt>
                <c:pt idx="238" formatCode="General">
                  <c:v>881</c:v>
                </c:pt>
                <c:pt idx="239" formatCode="General">
                  <c:v>881</c:v>
                </c:pt>
                <c:pt idx="240" formatCode="General">
                  <c:v>885</c:v>
                </c:pt>
                <c:pt idx="241" formatCode="General">
                  <c:v>861</c:v>
                </c:pt>
                <c:pt idx="242" formatCode="General">
                  <c:v>857</c:v>
                </c:pt>
                <c:pt idx="243" formatCode="General">
                  <c:v>857</c:v>
                </c:pt>
                <c:pt idx="244" formatCode="General">
                  <c:v>833</c:v>
                </c:pt>
                <c:pt idx="245" formatCode="General">
                  <c:v>833</c:v>
                </c:pt>
                <c:pt idx="246" formatCode="General">
                  <c:v>827</c:v>
                </c:pt>
                <c:pt idx="247" formatCode="General">
                  <c:v>824</c:v>
                </c:pt>
                <c:pt idx="248" formatCode="General">
                  <c:v>829</c:v>
                </c:pt>
                <c:pt idx="249" formatCode="General">
                  <c:v>829</c:v>
                </c:pt>
                <c:pt idx="250" formatCode="General">
                  <c:v>829</c:v>
                </c:pt>
                <c:pt idx="251" formatCode="General">
                  <c:v>829</c:v>
                </c:pt>
                <c:pt idx="252" formatCode="General">
                  <c:v>820</c:v>
                </c:pt>
                <c:pt idx="253" formatCode="General">
                  <c:v>818</c:v>
                </c:pt>
                <c:pt idx="254" formatCode="General">
                  <c:v>821</c:v>
                </c:pt>
                <c:pt idx="255" formatCode="General">
                  <c:v>824</c:v>
                </c:pt>
                <c:pt idx="256" formatCode="General">
                  <c:v>824</c:v>
                </c:pt>
                <c:pt idx="257" formatCode="General">
                  <c:v>824</c:v>
                </c:pt>
                <c:pt idx="258" formatCode="General">
                  <c:v>825</c:v>
                </c:pt>
                <c:pt idx="259" formatCode="General">
                  <c:v>831</c:v>
                </c:pt>
                <c:pt idx="260" formatCode="General">
                  <c:v>825</c:v>
                </c:pt>
                <c:pt idx="261" formatCode="General">
                  <c:v>827</c:v>
                </c:pt>
                <c:pt idx="262" formatCode="General">
                  <c:v>831</c:v>
                </c:pt>
                <c:pt idx="263" formatCode="General">
                  <c:v>831</c:v>
                </c:pt>
                <c:pt idx="264" formatCode="General">
                  <c:v>835</c:v>
                </c:pt>
                <c:pt idx="265" formatCode="General">
                  <c:v>842</c:v>
                </c:pt>
                <c:pt idx="266" formatCode="General">
                  <c:v>846</c:v>
                </c:pt>
                <c:pt idx="267" formatCode="General">
                  <c:v>846</c:v>
                </c:pt>
                <c:pt idx="268" formatCode="General">
                  <c:v>846</c:v>
                </c:pt>
                <c:pt idx="269" formatCode="General">
                  <c:v>846</c:v>
                </c:pt>
                <c:pt idx="270" formatCode="General">
                  <c:v>846</c:v>
                </c:pt>
                <c:pt idx="271" formatCode="General">
                  <c:v>846</c:v>
                </c:pt>
                <c:pt idx="272" formatCode="General">
                  <c:v>849</c:v>
                </c:pt>
                <c:pt idx="273" formatCode="General">
                  <c:v>849</c:v>
                </c:pt>
                <c:pt idx="274" formatCode="General">
                  <c:v>849</c:v>
                </c:pt>
                <c:pt idx="275" formatCode="General">
                  <c:v>846</c:v>
                </c:pt>
                <c:pt idx="276" formatCode="General">
                  <c:v>846</c:v>
                </c:pt>
                <c:pt idx="277" formatCode="General">
                  <c:v>846</c:v>
                </c:pt>
                <c:pt idx="278" formatCode="General">
                  <c:v>846</c:v>
                </c:pt>
                <c:pt idx="279" formatCode="General">
                  <c:v>846</c:v>
                </c:pt>
                <c:pt idx="280" formatCode="General">
                  <c:v>846</c:v>
                </c:pt>
                <c:pt idx="281" formatCode="General">
                  <c:v>843</c:v>
                </c:pt>
                <c:pt idx="282" formatCode="General">
                  <c:v>850</c:v>
                </c:pt>
                <c:pt idx="283" formatCode="General">
                  <c:v>850</c:v>
                </c:pt>
                <c:pt idx="284" formatCode="General">
                  <c:v>863</c:v>
                </c:pt>
                <c:pt idx="285" formatCode="General">
                  <c:v>864</c:v>
                </c:pt>
                <c:pt idx="286" formatCode="General">
                  <c:v>864</c:v>
                </c:pt>
                <c:pt idx="287" formatCode="General">
                  <c:v>861</c:v>
                </c:pt>
                <c:pt idx="288" formatCode="General">
                  <c:v>861</c:v>
                </c:pt>
                <c:pt idx="289" formatCode="General">
                  <c:v>865</c:v>
                </c:pt>
                <c:pt idx="290" formatCode="General">
                  <c:v>868</c:v>
                </c:pt>
                <c:pt idx="291" formatCode="General">
                  <c:v>869</c:v>
                </c:pt>
                <c:pt idx="292" formatCode="General">
                  <c:v>871</c:v>
                </c:pt>
                <c:pt idx="293" formatCode="General">
                  <c:v>873</c:v>
                </c:pt>
                <c:pt idx="294" formatCode="General">
                  <c:v>869</c:v>
                </c:pt>
                <c:pt idx="295" formatCode="General">
                  <c:v>884</c:v>
                </c:pt>
                <c:pt idx="296" formatCode="General">
                  <c:v>880</c:v>
                </c:pt>
                <c:pt idx="297" formatCode="General">
                  <c:v>874</c:v>
                </c:pt>
                <c:pt idx="298" formatCode="General">
                  <c:v>874</c:v>
                </c:pt>
                <c:pt idx="299" formatCode="General">
                  <c:v>874</c:v>
                </c:pt>
                <c:pt idx="300" formatCode="General">
                  <c:v>877</c:v>
                </c:pt>
                <c:pt idx="301" formatCode="General">
                  <c:v>875</c:v>
                </c:pt>
                <c:pt idx="302" formatCode="General">
                  <c:v>875</c:v>
                </c:pt>
                <c:pt idx="303" formatCode="General">
                  <c:v>873</c:v>
                </c:pt>
                <c:pt idx="304" formatCode="General">
                  <c:v>876</c:v>
                </c:pt>
                <c:pt idx="305" formatCode="General">
                  <c:v>883</c:v>
                </c:pt>
                <c:pt idx="306" formatCode="General">
                  <c:v>883</c:v>
                </c:pt>
                <c:pt idx="307" formatCode="General">
                  <c:v>886</c:v>
                </c:pt>
                <c:pt idx="308" formatCode="General">
                  <c:v>886</c:v>
                </c:pt>
                <c:pt idx="309" formatCode="General">
                  <c:v>886</c:v>
                </c:pt>
                <c:pt idx="310" formatCode="General">
                  <c:v>886</c:v>
                </c:pt>
                <c:pt idx="311" formatCode="General">
                  <c:v>886</c:v>
                </c:pt>
                <c:pt idx="312" formatCode="General">
                  <c:v>886</c:v>
                </c:pt>
              </c:numCache>
            </c:numRef>
          </c:val>
          <c:smooth val="0"/>
          <c:extLst>
            <c:ext xmlns:c16="http://schemas.microsoft.com/office/drawing/2014/chart" uri="{C3380CC4-5D6E-409C-BE32-E72D297353CC}">
              <c16:uniqueId val="{00000002-A934-4DB4-9EA4-372B71779ACC}"/>
            </c:ext>
          </c:extLst>
        </c:ser>
        <c:ser>
          <c:idx val="1"/>
          <c:order val="2"/>
          <c:tx>
            <c:strRef>
              <c:f>qto_cvd19_grafica!$Q$145</c:f>
              <c:strCache>
                <c:ptCount val="1"/>
                <c:pt idx="0">
                  <c:v>Ocupación de camas de hospitalización para COVID-19 (eje 1)</c:v>
                </c:pt>
              </c:strCache>
            </c:strRef>
          </c:tx>
          <c:spPr>
            <a:ln w="12700" cap="rnd">
              <a:solidFill>
                <a:srgbClr val="FF0000"/>
              </a:solidFill>
              <a:round/>
            </a:ln>
            <a:effectLst/>
          </c:spPr>
          <c:marker>
            <c:symbol val="none"/>
          </c:marker>
          <c:cat>
            <c:numRef>
              <c:f>qto_cvd19_camas!$A$2:$A$314</c:f>
              <c:numCache>
                <c:formatCode>yyyy\-mm\-dd</c:formatCode>
                <c:ptCount val="313"/>
                <c:pt idx="0">
                  <c:v>43994</c:v>
                </c:pt>
                <c:pt idx="1">
                  <c:v>43995</c:v>
                </c:pt>
                <c:pt idx="2">
                  <c:v>43996</c:v>
                </c:pt>
                <c:pt idx="3">
                  <c:v>43997</c:v>
                </c:pt>
                <c:pt idx="4">
                  <c:v>43998</c:v>
                </c:pt>
                <c:pt idx="5">
                  <c:v>43999</c:v>
                </c:pt>
                <c:pt idx="6">
                  <c:v>44000</c:v>
                </c:pt>
                <c:pt idx="7">
                  <c:v>44001</c:v>
                </c:pt>
                <c:pt idx="8">
                  <c:v>44002</c:v>
                </c:pt>
                <c:pt idx="9">
                  <c:v>44003</c:v>
                </c:pt>
                <c:pt idx="10">
                  <c:v>44004</c:v>
                </c:pt>
                <c:pt idx="11">
                  <c:v>44005</c:v>
                </c:pt>
                <c:pt idx="12">
                  <c:v>44006</c:v>
                </c:pt>
                <c:pt idx="13">
                  <c:v>44007</c:v>
                </c:pt>
                <c:pt idx="14">
                  <c:v>44008</c:v>
                </c:pt>
                <c:pt idx="15">
                  <c:v>44009</c:v>
                </c:pt>
                <c:pt idx="16">
                  <c:v>44010</c:v>
                </c:pt>
                <c:pt idx="17">
                  <c:v>44011</c:v>
                </c:pt>
                <c:pt idx="18">
                  <c:v>44012</c:v>
                </c:pt>
                <c:pt idx="19">
                  <c:v>44013</c:v>
                </c:pt>
                <c:pt idx="20">
                  <c:v>44014</c:v>
                </c:pt>
                <c:pt idx="21">
                  <c:v>44015</c:v>
                </c:pt>
                <c:pt idx="22">
                  <c:v>44016</c:v>
                </c:pt>
                <c:pt idx="23">
                  <c:v>44017</c:v>
                </c:pt>
                <c:pt idx="24">
                  <c:v>44018</c:v>
                </c:pt>
                <c:pt idx="25">
                  <c:v>44019</c:v>
                </c:pt>
                <c:pt idx="26">
                  <c:v>44020</c:v>
                </c:pt>
                <c:pt idx="27">
                  <c:v>44021</c:v>
                </c:pt>
                <c:pt idx="28">
                  <c:v>44022</c:v>
                </c:pt>
                <c:pt idx="29">
                  <c:v>44023</c:v>
                </c:pt>
                <c:pt idx="30">
                  <c:v>44024</c:v>
                </c:pt>
                <c:pt idx="31">
                  <c:v>44025</c:v>
                </c:pt>
                <c:pt idx="32">
                  <c:v>44026</c:v>
                </c:pt>
                <c:pt idx="33">
                  <c:v>44027</c:v>
                </c:pt>
                <c:pt idx="34">
                  <c:v>44028</c:v>
                </c:pt>
                <c:pt idx="35">
                  <c:v>44029</c:v>
                </c:pt>
                <c:pt idx="36">
                  <c:v>44030</c:v>
                </c:pt>
                <c:pt idx="37">
                  <c:v>44031</c:v>
                </c:pt>
                <c:pt idx="38">
                  <c:v>44032</c:v>
                </c:pt>
                <c:pt idx="39">
                  <c:v>44033</c:v>
                </c:pt>
                <c:pt idx="40">
                  <c:v>44034</c:v>
                </c:pt>
                <c:pt idx="41">
                  <c:v>44035</c:v>
                </c:pt>
                <c:pt idx="42">
                  <c:v>44036</c:v>
                </c:pt>
                <c:pt idx="43">
                  <c:v>44037</c:v>
                </c:pt>
                <c:pt idx="44">
                  <c:v>44038</c:v>
                </c:pt>
                <c:pt idx="45">
                  <c:v>44039</c:v>
                </c:pt>
                <c:pt idx="46">
                  <c:v>44040</c:v>
                </c:pt>
                <c:pt idx="47">
                  <c:v>44041</c:v>
                </c:pt>
                <c:pt idx="48">
                  <c:v>44042</c:v>
                </c:pt>
                <c:pt idx="49">
                  <c:v>44043</c:v>
                </c:pt>
                <c:pt idx="50">
                  <c:v>44044</c:v>
                </c:pt>
                <c:pt idx="51">
                  <c:v>44045</c:v>
                </c:pt>
                <c:pt idx="52">
                  <c:v>44046</c:v>
                </c:pt>
                <c:pt idx="53">
                  <c:v>44047</c:v>
                </c:pt>
                <c:pt idx="54">
                  <c:v>44048</c:v>
                </c:pt>
                <c:pt idx="55">
                  <c:v>44049</c:v>
                </c:pt>
                <c:pt idx="56">
                  <c:v>44050</c:v>
                </c:pt>
                <c:pt idx="57">
                  <c:v>44051</c:v>
                </c:pt>
                <c:pt idx="58">
                  <c:v>44052</c:v>
                </c:pt>
                <c:pt idx="59">
                  <c:v>44053</c:v>
                </c:pt>
                <c:pt idx="60">
                  <c:v>44054</c:v>
                </c:pt>
                <c:pt idx="61">
                  <c:v>44055</c:v>
                </c:pt>
                <c:pt idx="62">
                  <c:v>44056</c:v>
                </c:pt>
                <c:pt idx="63">
                  <c:v>44057</c:v>
                </c:pt>
                <c:pt idx="64">
                  <c:v>44058</c:v>
                </c:pt>
                <c:pt idx="65">
                  <c:v>44059</c:v>
                </c:pt>
                <c:pt idx="66">
                  <c:v>44060</c:v>
                </c:pt>
                <c:pt idx="67">
                  <c:v>44061</c:v>
                </c:pt>
                <c:pt idx="68">
                  <c:v>44062</c:v>
                </c:pt>
                <c:pt idx="69">
                  <c:v>44063</c:v>
                </c:pt>
                <c:pt idx="70">
                  <c:v>44064</c:v>
                </c:pt>
                <c:pt idx="71">
                  <c:v>44065</c:v>
                </c:pt>
                <c:pt idx="72">
                  <c:v>44066</c:v>
                </c:pt>
                <c:pt idx="73">
                  <c:v>44067</c:v>
                </c:pt>
                <c:pt idx="74">
                  <c:v>44068</c:v>
                </c:pt>
                <c:pt idx="75">
                  <c:v>44069</c:v>
                </c:pt>
                <c:pt idx="76">
                  <c:v>44070</c:v>
                </c:pt>
                <c:pt idx="77">
                  <c:v>44071</c:v>
                </c:pt>
                <c:pt idx="78">
                  <c:v>44072</c:v>
                </c:pt>
                <c:pt idx="79">
                  <c:v>44073</c:v>
                </c:pt>
                <c:pt idx="80">
                  <c:v>44074</c:v>
                </c:pt>
                <c:pt idx="81">
                  <c:v>44075</c:v>
                </c:pt>
                <c:pt idx="82">
                  <c:v>44076</c:v>
                </c:pt>
                <c:pt idx="83">
                  <c:v>44077</c:v>
                </c:pt>
                <c:pt idx="84">
                  <c:v>44078</c:v>
                </c:pt>
                <c:pt idx="85">
                  <c:v>44079</c:v>
                </c:pt>
                <c:pt idx="86">
                  <c:v>44080</c:v>
                </c:pt>
                <c:pt idx="87">
                  <c:v>44081</c:v>
                </c:pt>
                <c:pt idx="88">
                  <c:v>44082</c:v>
                </c:pt>
                <c:pt idx="89">
                  <c:v>44083</c:v>
                </c:pt>
                <c:pt idx="90">
                  <c:v>44084</c:v>
                </c:pt>
                <c:pt idx="91">
                  <c:v>44085</c:v>
                </c:pt>
                <c:pt idx="92">
                  <c:v>44086</c:v>
                </c:pt>
                <c:pt idx="93">
                  <c:v>44087</c:v>
                </c:pt>
                <c:pt idx="94">
                  <c:v>44088</c:v>
                </c:pt>
                <c:pt idx="95">
                  <c:v>44089</c:v>
                </c:pt>
                <c:pt idx="96">
                  <c:v>44090</c:v>
                </c:pt>
                <c:pt idx="97">
                  <c:v>44091</c:v>
                </c:pt>
                <c:pt idx="98">
                  <c:v>44092</c:v>
                </c:pt>
                <c:pt idx="99">
                  <c:v>44093</c:v>
                </c:pt>
                <c:pt idx="100">
                  <c:v>44094</c:v>
                </c:pt>
                <c:pt idx="101">
                  <c:v>44095</c:v>
                </c:pt>
                <c:pt idx="102">
                  <c:v>44096</c:v>
                </c:pt>
                <c:pt idx="103">
                  <c:v>44097</c:v>
                </c:pt>
                <c:pt idx="104">
                  <c:v>44098</c:v>
                </c:pt>
                <c:pt idx="105">
                  <c:v>44099</c:v>
                </c:pt>
                <c:pt idx="106">
                  <c:v>44100</c:v>
                </c:pt>
                <c:pt idx="107">
                  <c:v>44101</c:v>
                </c:pt>
                <c:pt idx="108">
                  <c:v>44102</c:v>
                </c:pt>
                <c:pt idx="109">
                  <c:v>44103</c:v>
                </c:pt>
                <c:pt idx="110">
                  <c:v>44104</c:v>
                </c:pt>
                <c:pt idx="111">
                  <c:v>44105</c:v>
                </c:pt>
                <c:pt idx="112">
                  <c:v>44106</c:v>
                </c:pt>
                <c:pt idx="113">
                  <c:v>44107</c:v>
                </c:pt>
                <c:pt idx="114">
                  <c:v>44108</c:v>
                </c:pt>
                <c:pt idx="115">
                  <c:v>44109</c:v>
                </c:pt>
                <c:pt idx="116">
                  <c:v>44110</c:v>
                </c:pt>
                <c:pt idx="117">
                  <c:v>44111</c:v>
                </c:pt>
                <c:pt idx="118">
                  <c:v>44112</c:v>
                </c:pt>
                <c:pt idx="119">
                  <c:v>44113</c:v>
                </c:pt>
                <c:pt idx="120">
                  <c:v>44114</c:v>
                </c:pt>
                <c:pt idx="121">
                  <c:v>44115</c:v>
                </c:pt>
                <c:pt idx="122">
                  <c:v>44116</c:v>
                </c:pt>
                <c:pt idx="123">
                  <c:v>44117</c:v>
                </c:pt>
                <c:pt idx="124">
                  <c:v>44118</c:v>
                </c:pt>
                <c:pt idx="125">
                  <c:v>44119</c:v>
                </c:pt>
                <c:pt idx="126">
                  <c:v>44120</c:v>
                </c:pt>
                <c:pt idx="127">
                  <c:v>44121</c:v>
                </c:pt>
                <c:pt idx="128">
                  <c:v>44122</c:v>
                </c:pt>
                <c:pt idx="129">
                  <c:v>44123</c:v>
                </c:pt>
                <c:pt idx="130">
                  <c:v>44124</c:v>
                </c:pt>
                <c:pt idx="131">
                  <c:v>44125</c:v>
                </c:pt>
                <c:pt idx="132">
                  <c:v>44126</c:v>
                </c:pt>
                <c:pt idx="133">
                  <c:v>44127</c:v>
                </c:pt>
                <c:pt idx="134">
                  <c:v>44128</c:v>
                </c:pt>
                <c:pt idx="135">
                  <c:v>44129</c:v>
                </c:pt>
                <c:pt idx="136">
                  <c:v>44130</c:v>
                </c:pt>
                <c:pt idx="137">
                  <c:v>44131</c:v>
                </c:pt>
                <c:pt idx="138">
                  <c:v>44132</c:v>
                </c:pt>
                <c:pt idx="139">
                  <c:v>44133</c:v>
                </c:pt>
                <c:pt idx="140">
                  <c:v>44134</c:v>
                </c:pt>
                <c:pt idx="141">
                  <c:v>44135</c:v>
                </c:pt>
                <c:pt idx="142">
                  <c:v>44136</c:v>
                </c:pt>
                <c:pt idx="143">
                  <c:v>44137</c:v>
                </c:pt>
                <c:pt idx="144">
                  <c:v>44138</c:v>
                </c:pt>
                <c:pt idx="145">
                  <c:v>44139</c:v>
                </c:pt>
                <c:pt idx="146">
                  <c:v>44140</c:v>
                </c:pt>
                <c:pt idx="147">
                  <c:v>44141</c:v>
                </c:pt>
                <c:pt idx="148">
                  <c:v>44142</c:v>
                </c:pt>
                <c:pt idx="149">
                  <c:v>44143</c:v>
                </c:pt>
                <c:pt idx="150">
                  <c:v>44144</c:v>
                </c:pt>
                <c:pt idx="151">
                  <c:v>44145</c:v>
                </c:pt>
                <c:pt idx="152">
                  <c:v>44146</c:v>
                </c:pt>
                <c:pt idx="153">
                  <c:v>44147</c:v>
                </c:pt>
                <c:pt idx="154">
                  <c:v>44148</c:v>
                </c:pt>
                <c:pt idx="155">
                  <c:v>44149</c:v>
                </c:pt>
                <c:pt idx="156">
                  <c:v>44150</c:v>
                </c:pt>
                <c:pt idx="157">
                  <c:v>44151</c:v>
                </c:pt>
                <c:pt idx="158">
                  <c:v>44152</c:v>
                </c:pt>
                <c:pt idx="159">
                  <c:v>44153</c:v>
                </c:pt>
                <c:pt idx="160">
                  <c:v>44154</c:v>
                </c:pt>
                <c:pt idx="161">
                  <c:v>44155</c:v>
                </c:pt>
                <c:pt idx="162">
                  <c:v>44156</c:v>
                </c:pt>
                <c:pt idx="163">
                  <c:v>44157</c:v>
                </c:pt>
                <c:pt idx="164">
                  <c:v>44158</c:v>
                </c:pt>
                <c:pt idx="165">
                  <c:v>44159</c:v>
                </c:pt>
                <c:pt idx="166">
                  <c:v>44160</c:v>
                </c:pt>
                <c:pt idx="167">
                  <c:v>44161</c:v>
                </c:pt>
                <c:pt idx="168">
                  <c:v>44162</c:v>
                </c:pt>
                <c:pt idx="169">
                  <c:v>44163</c:v>
                </c:pt>
                <c:pt idx="170">
                  <c:v>44164</c:v>
                </c:pt>
                <c:pt idx="171">
                  <c:v>44165</c:v>
                </c:pt>
                <c:pt idx="172">
                  <c:v>44166</c:v>
                </c:pt>
                <c:pt idx="173">
                  <c:v>44167</c:v>
                </c:pt>
                <c:pt idx="174">
                  <c:v>44168</c:v>
                </c:pt>
                <c:pt idx="175">
                  <c:v>44169</c:v>
                </c:pt>
                <c:pt idx="176">
                  <c:v>44170</c:v>
                </c:pt>
                <c:pt idx="177">
                  <c:v>44171</c:v>
                </c:pt>
                <c:pt idx="178">
                  <c:v>44172</c:v>
                </c:pt>
                <c:pt idx="179">
                  <c:v>44173</c:v>
                </c:pt>
                <c:pt idx="180">
                  <c:v>44174</c:v>
                </c:pt>
                <c:pt idx="181">
                  <c:v>44175</c:v>
                </c:pt>
                <c:pt idx="182">
                  <c:v>44176</c:v>
                </c:pt>
                <c:pt idx="183">
                  <c:v>44177</c:v>
                </c:pt>
                <c:pt idx="184">
                  <c:v>44178</c:v>
                </c:pt>
                <c:pt idx="185">
                  <c:v>44179</c:v>
                </c:pt>
                <c:pt idx="186">
                  <c:v>44180</c:v>
                </c:pt>
                <c:pt idx="187">
                  <c:v>44181</c:v>
                </c:pt>
                <c:pt idx="188">
                  <c:v>44182</c:v>
                </c:pt>
                <c:pt idx="189">
                  <c:v>44183</c:v>
                </c:pt>
                <c:pt idx="190">
                  <c:v>44184</c:v>
                </c:pt>
                <c:pt idx="191">
                  <c:v>44185</c:v>
                </c:pt>
                <c:pt idx="192">
                  <c:v>44186</c:v>
                </c:pt>
                <c:pt idx="193">
                  <c:v>44187</c:v>
                </c:pt>
                <c:pt idx="194">
                  <c:v>44188</c:v>
                </c:pt>
                <c:pt idx="195">
                  <c:v>44189</c:v>
                </c:pt>
                <c:pt idx="196">
                  <c:v>44190</c:v>
                </c:pt>
                <c:pt idx="197">
                  <c:v>44191</c:v>
                </c:pt>
                <c:pt idx="198">
                  <c:v>44192</c:v>
                </c:pt>
                <c:pt idx="199">
                  <c:v>44193</c:v>
                </c:pt>
                <c:pt idx="200">
                  <c:v>44194</c:v>
                </c:pt>
                <c:pt idx="201">
                  <c:v>44195</c:v>
                </c:pt>
                <c:pt idx="202">
                  <c:v>44196</c:v>
                </c:pt>
                <c:pt idx="203">
                  <c:v>44197</c:v>
                </c:pt>
                <c:pt idx="204">
                  <c:v>44198</c:v>
                </c:pt>
                <c:pt idx="205">
                  <c:v>44199</c:v>
                </c:pt>
                <c:pt idx="206">
                  <c:v>44200</c:v>
                </c:pt>
                <c:pt idx="207">
                  <c:v>44201</c:v>
                </c:pt>
                <c:pt idx="208">
                  <c:v>44202</c:v>
                </c:pt>
                <c:pt idx="209">
                  <c:v>44203</c:v>
                </c:pt>
                <c:pt idx="210">
                  <c:v>44204</c:v>
                </c:pt>
                <c:pt idx="211">
                  <c:v>44205</c:v>
                </c:pt>
                <c:pt idx="212">
                  <c:v>44206</c:v>
                </c:pt>
                <c:pt idx="213">
                  <c:v>44207</c:v>
                </c:pt>
                <c:pt idx="214">
                  <c:v>44208</c:v>
                </c:pt>
                <c:pt idx="215">
                  <c:v>44209</c:v>
                </c:pt>
                <c:pt idx="216">
                  <c:v>44210</c:v>
                </c:pt>
                <c:pt idx="217">
                  <c:v>44211</c:v>
                </c:pt>
                <c:pt idx="218">
                  <c:v>44212</c:v>
                </c:pt>
                <c:pt idx="219">
                  <c:v>44213</c:v>
                </c:pt>
                <c:pt idx="220">
                  <c:v>44214</c:v>
                </c:pt>
                <c:pt idx="221">
                  <c:v>44215</c:v>
                </c:pt>
                <c:pt idx="222">
                  <c:v>44216</c:v>
                </c:pt>
                <c:pt idx="223">
                  <c:v>44217</c:v>
                </c:pt>
                <c:pt idx="224">
                  <c:v>44218</c:v>
                </c:pt>
                <c:pt idx="225">
                  <c:v>44219</c:v>
                </c:pt>
                <c:pt idx="226">
                  <c:v>44220</c:v>
                </c:pt>
                <c:pt idx="227">
                  <c:v>44221</c:v>
                </c:pt>
                <c:pt idx="228">
                  <c:v>44222</c:v>
                </c:pt>
                <c:pt idx="229">
                  <c:v>44223</c:v>
                </c:pt>
                <c:pt idx="230">
                  <c:v>44224</c:v>
                </c:pt>
                <c:pt idx="231">
                  <c:v>44225</c:v>
                </c:pt>
                <c:pt idx="232">
                  <c:v>44226</c:v>
                </c:pt>
                <c:pt idx="233">
                  <c:v>44227</c:v>
                </c:pt>
                <c:pt idx="234">
                  <c:v>44228</c:v>
                </c:pt>
                <c:pt idx="235">
                  <c:v>44229</c:v>
                </c:pt>
                <c:pt idx="236">
                  <c:v>44230</c:v>
                </c:pt>
                <c:pt idx="237">
                  <c:v>44231</c:v>
                </c:pt>
                <c:pt idx="238">
                  <c:v>44232</c:v>
                </c:pt>
                <c:pt idx="239">
                  <c:v>44233</c:v>
                </c:pt>
                <c:pt idx="240">
                  <c:v>44234</c:v>
                </c:pt>
                <c:pt idx="241">
                  <c:v>44235</c:v>
                </c:pt>
                <c:pt idx="242">
                  <c:v>44236</c:v>
                </c:pt>
                <c:pt idx="243">
                  <c:v>44237</c:v>
                </c:pt>
                <c:pt idx="244">
                  <c:v>44238</c:v>
                </c:pt>
                <c:pt idx="245">
                  <c:v>44239</c:v>
                </c:pt>
                <c:pt idx="246">
                  <c:v>44240</c:v>
                </c:pt>
                <c:pt idx="247">
                  <c:v>44241</c:v>
                </c:pt>
                <c:pt idx="248">
                  <c:v>44242</c:v>
                </c:pt>
                <c:pt idx="249">
                  <c:v>44243</c:v>
                </c:pt>
                <c:pt idx="250">
                  <c:v>44244</c:v>
                </c:pt>
                <c:pt idx="251">
                  <c:v>44245</c:v>
                </c:pt>
                <c:pt idx="252">
                  <c:v>44246</c:v>
                </c:pt>
                <c:pt idx="253">
                  <c:v>44247</c:v>
                </c:pt>
                <c:pt idx="254">
                  <c:v>44248</c:v>
                </c:pt>
                <c:pt idx="255">
                  <c:v>44249</c:v>
                </c:pt>
                <c:pt idx="256">
                  <c:v>44250</c:v>
                </c:pt>
                <c:pt idx="257">
                  <c:v>44251</c:v>
                </c:pt>
                <c:pt idx="258">
                  <c:v>44252</c:v>
                </c:pt>
                <c:pt idx="259">
                  <c:v>44253</c:v>
                </c:pt>
                <c:pt idx="260">
                  <c:v>44254</c:v>
                </c:pt>
                <c:pt idx="261">
                  <c:v>44255</c:v>
                </c:pt>
                <c:pt idx="262">
                  <c:v>44256</c:v>
                </c:pt>
                <c:pt idx="263">
                  <c:v>44257</c:v>
                </c:pt>
                <c:pt idx="264">
                  <c:v>44258</c:v>
                </c:pt>
                <c:pt idx="265">
                  <c:v>44259</c:v>
                </c:pt>
                <c:pt idx="266">
                  <c:v>44260</c:v>
                </c:pt>
                <c:pt idx="267">
                  <c:v>44261</c:v>
                </c:pt>
                <c:pt idx="268">
                  <c:v>44262</c:v>
                </c:pt>
                <c:pt idx="269">
                  <c:v>44263</c:v>
                </c:pt>
                <c:pt idx="270">
                  <c:v>44264</c:v>
                </c:pt>
                <c:pt idx="271">
                  <c:v>44265</c:v>
                </c:pt>
                <c:pt idx="272">
                  <c:v>44266</c:v>
                </c:pt>
                <c:pt idx="273">
                  <c:v>44267</c:v>
                </c:pt>
                <c:pt idx="274">
                  <c:v>44268</c:v>
                </c:pt>
                <c:pt idx="275">
                  <c:v>44269</c:v>
                </c:pt>
                <c:pt idx="276">
                  <c:v>44270</c:v>
                </c:pt>
                <c:pt idx="277">
                  <c:v>44271</c:v>
                </c:pt>
                <c:pt idx="278">
                  <c:v>44272</c:v>
                </c:pt>
                <c:pt idx="279">
                  <c:v>44273</c:v>
                </c:pt>
                <c:pt idx="280">
                  <c:v>44274</c:v>
                </c:pt>
                <c:pt idx="281">
                  <c:v>44275</c:v>
                </c:pt>
                <c:pt idx="282">
                  <c:v>44276</c:v>
                </c:pt>
                <c:pt idx="283">
                  <c:v>44277</c:v>
                </c:pt>
                <c:pt idx="284">
                  <c:v>44278</c:v>
                </c:pt>
                <c:pt idx="285">
                  <c:v>44279</c:v>
                </c:pt>
                <c:pt idx="286">
                  <c:v>44280</c:v>
                </c:pt>
                <c:pt idx="287">
                  <c:v>44281</c:v>
                </c:pt>
                <c:pt idx="288">
                  <c:v>44282</c:v>
                </c:pt>
                <c:pt idx="289">
                  <c:v>44283</c:v>
                </c:pt>
                <c:pt idx="290">
                  <c:v>44284</c:v>
                </c:pt>
                <c:pt idx="291">
                  <c:v>44285</c:v>
                </c:pt>
                <c:pt idx="292">
                  <c:v>44286</c:v>
                </c:pt>
                <c:pt idx="293">
                  <c:v>44287</c:v>
                </c:pt>
                <c:pt idx="294">
                  <c:v>44288</c:v>
                </c:pt>
                <c:pt idx="295">
                  <c:v>44289</c:v>
                </c:pt>
                <c:pt idx="296">
                  <c:v>44290</c:v>
                </c:pt>
                <c:pt idx="297">
                  <c:v>44291</c:v>
                </c:pt>
                <c:pt idx="298">
                  <c:v>44292</c:v>
                </c:pt>
                <c:pt idx="299">
                  <c:v>44293</c:v>
                </c:pt>
                <c:pt idx="300">
                  <c:v>44294</c:v>
                </c:pt>
                <c:pt idx="301">
                  <c:v>44295</c:v>
                </c:pt>
                <c:pt idx="302">
                  <c:v>44296</c:v>
                </c:pt>
                <c:pt idx="303">
                  <c:v>44297</c:v>
                </c:pt>
                <c:pt idx="304">
                  <c:v>44298</c:v>
                </c:pt>
                <c:pt idx="305">
                  <c:v>44299</c:v>
                </c:pt>
                <c:pt idx="306">
                  <c:v>44300</c:v>
                </c:pt>
                <c:pt idx="307">
                  <c:v>44301</c:v>
                </c:pt>
                <c:pt idx="308">
                  <c:v>44302</c:v>
                </c:pt>
                <c:pt idx="309">
                  <c:v>44303</c:v>
                </c:pt>
                <c:pt idx="310">
                  <c:v>44304</c:v>
                </c:pt>
                <c:pt idx="311">
                  <c:v>44305</c:v>
                </c:pt>
                <c:pt idx="312">
                  <c:v>44306</c:v>
                </c:pt>
              </c:numCache>
            </c:numRef>
          </c:cat>
          <c:val>
            <c:numRef>
              <c:f>qto_cvd19_camas!$D$2:$D$400</c:f>
              <c:numCache>
                <c:formatCode>0</c:formatCode>
                <c:ptCount val="399"/>
                <c:pt idx="0">
                  <c:v>749</c:v>
                </c:pt>
                <c:pt idx="1">
                  <c:v>742</c:v>
                </c:pt>
                <c:pt idx="2">
                  <c:v>724</c:v>
                </c:pt>
                <c:pt idx="3">
                  <c:v>728</c:v>
                </c:pt>
                <c:pt idx="4">
                  <c:v>742</c:v>
                </c:pt>
                <c:pt idx="5">
                  <c:v>743</c:v>
                </c:pt>
                <c:pt idx="6">
                  <c:v>758</c:v>
                </c:pt>
                <c:pt idx="7">
                  <c:v>741</c:v>
                </c:pt>
                <c:pt idx="8">
                  <c:v>735</c:v>
                </c:pt>
                <c:pt idx="9">
                  <c:v>757</c:v>
                </c:pt>
                <c:pt idx="10">
                  <c:v>771</c:v>
                </c:pt>
                <c:pt idx="11">
                  <c:v>772</c:v>
                </c:pt>
                <c:pt idx="12">
                  <c:v>795</c:v>
                </c:pt>
                <c:pt idx="13">
                  <c:v>807</c:v>
                </c:pt>
                <c:pt idx="14">
                  <c:v>796</c:v>
                </c:pt>
                <c:pt idx="15">
                  <c:v>790</c:v>
                </c:pt>
                <c:pt idx="16">
                  <c:v>800</c:v>
                </c:pt>
                <c:pt idx="17">
                  <c:v>808</c:v>
                </c:pt>
                <c:pt idx="18">
                  <c:v>782</c:v>
                </c:pt>
                <c:pt idx="19">
                  <c:v>815</c:v>
                </c:pt>
                <c:pt idx="20">
                  <c:v>817</c:v>
                </c:pt>
                <c:pt idx="21">
                  <c:v>827</c:v>
                </c:pt>
                <c:pt idx="22">
                  <c:v>820</c:v>
                </c:pt>
                <c:pt idx="23">
                  <c:v>835</c:v>
                </c:pt>
                <c:pt idx="24">
                  <c:v>835</c:v>
                </c:pt>
                <c:pt idx="25">
                  <c:v>839</c:v>
                </c:pt>
                <c:pt idx="26">
                  <c:v>846</c:v>
                </c:pt>
                <c:pt idx="27">
                  <c:v>855</c:v>
                </c:pt>
                <c:pt idx="28">
                  <c:v>855</c:v>
                </c:pt>
                <c:pt idx="29">
                  <c:v>861</c:v>
                </c:pt>
                <c:pt idx="30">
                  <c:v>861</c:v>
                </c:pt>
                <c:pt idx="31">
                  <c:v>857</c:v>
                </c:pt>
                <c:pt idx="32">
                  <c:v>875</c:v>
                </c:pt>
                <c:pt idx="33">
                  <c:v>885</c:v>
                </c:pt>
                <c:pt idx="34">
                  <c:v>875</c:v>
                </c:pt>
                <c:pt idx="35">
                  <c:v>874</c:v>
                </c:pt>
                <c:pt idx="36">
                  <c:v>875</c:v>
                </c:pt>
                <c:pt idx="37">
                  <c:v>866</c:v>
                </c:pt>
                <c:pt idx="38">
                  <c:v>883</c:v>
                </c:pt>
                <c:pt idx="39">
                  <c:v>886</c:v>
                </c:pt>
                <c:pt idx="40">
                  <c:v>884</c:v>
                </c:pt>
                <c:pt idx="41">
                  <c:v>879</c:v>
                </c:pt>
                <c:pt idx="42">
                  <c:v>890</c:v>
                </c:pt>
                <c:pt idx="43">
                  <c:v>912</c:v>
                </c:pt>
                <c:pt idx="44">
                  <c:v>937</c:v>
                </c:pt>
                <c:pt idx="45">
                  <c:v>943</c:v>
                </c:pt>
                <c:pt idx="46">
                  <c:v>952</c:v>
                </c:pt>
                <c:pt idx="47">
                  <c:v>920</c:v>
                </c:pt>
                <c:pt idx="48">
                  <c:v>959</c:v>
                </c:pt>
                <c:pt idx="49">
                  <c:v>987</c:v>
                </c:pt>
                <c:pt idx="50">
                  <c:v>987</c:v>
                </c:pt>
                <c:pt idx="51">
                  <c:v>994.16666666666674</c:v>
                </c:pt>
                <c:pt idx="52">
                  <c:v>1030</c:v>
                </c:pt>
                <c:pt idx="53">
                  <c:v>1005.6666666666667</c:v>
                </c:pt>
                <c:pt idx="54">
                  <c:v>1038</c:v>
                </c:pt>
                <c:pt idx="55">
                  <c:v>1036</c:v>
                </c:pt>
                <c:pt idx="56">
                  <c:v>1027</c:v>
                </c:pt>
                <c:pt idx="57">
                  <c:v>1075.1666666666667</c:v>
                </c:pt>
                <c:pt idx="58">
                  <c:v>1075.1666666666667</c:v>
                </c:pt>
                <c:pt idx="59">
                  <c:v>1075.1666666666667</c:v>
                </c:pt>
                <c:pt idx="60">
                  <c:v>1075.1666666666667</c:v>
                </c:pt>
                <c:pt idx="61">
                  <c:v>1075.1666666666667</c:v>
                </c:pt>
                <c:pt idx="62">
                  <c:v>1075.1666666666667</c:v>
                </c:pt>
                <c:pt idx="63">
                  <c:v>1053</c:v>
                </c:pt>
                <c:pt idx="64">
                  <c:v>1097</c:v>
                </c:pt>
                <c:pt idx="65">
                  <c:v>1162</c:v>
                </c:pt>
                <c:pt idx="66">
                  <c:v>1148</c:v>
                </c:pt>
                <c:pt idx="67">
                  <c:v>1155</c:v>
                </c:pt>
                <c:pt idx="68">
                  <c:v>1161</c:v>
                </c:pt>
                <c:pt idx="69">
                  <c:v>1154</c:v>
                </c:pt>
                <c:pt idx="70">
                  <c:v>1138</c:v>
                </c:pt>
                <c:pt idx="71">
                  <c:v>1135</c:v>
                </c:pt>
                <c:pt idx="72">
                  <c:v>1134</c:v>
                </c:pt>
                <c:pt idx="73">
                  <c:v>1114</c:v>
                </c:pt>
                <c:pt idx="74">
                  <c:v>1112</c:v>
                </c:pt>
                <c:pt idx="75">
                  <c:v>1123</c:v>
                </c:pt>
                <c:pt idx="76">
                  <c:v>1122</c:v>
                </c:pt>
                <c:pt idx="77">
                  <c:v>1119</c:v>
                </c:pt>
                <c:pt idx="78">
                  <c:v>1116</c:v>
                </c:pt>
                <c:pt idx="79">
                  <c:v>1038</c:v>
                </c:pt>
                <c:pt idx="80">
                  <c:v>1038</c:v>
                </c:pt>
                <c:pt idx="81">
                  <c:v>1067</c:v>
                </c:pt>
                <c:pt idx="82">
                  <c:v>1067</c:v>
                </c:pt>
                <c:pt idx="83">
                  <c:v>1062</c:v>
                </c:pt>
                <c:pt idx="84">
                  <c:v>1053</c:v>
                </c:pt>
                <c:pt idx="85">
                  <c:v>1051</c:v>
                </c:pt>
                <c:pt idx="86">
                  <c:v>1038</c:v>
                </c:pt>
                <c:pt idx="87">
                  <c:v>1060</c:v>
                </c:pt>
                <c:pt idx="88">
                  <c:v>1059</c:v>
                </c:pt>
                <c:pt idx="89">
                  <c:v>959</c:v>
                </c:pt>
                <c:pt idx="90">
                  <c:v>958</c:v>
                </c:pt>
                <c:pt idx="91">
                  <c:v>941</c:v>
                </c:pt>
                <c:pt idx="92">
                  <c:v>953</c:v>
                </c:pt>
                <c:pt idx="93">
                  <c:v>985</c:v>
                </c:pt>
                <c:pt idx="94">
                  <c:v>977</c:v>
                </c:pt>
                <c:pt idx="95">
                  <c:v>945</c:v>
                </c:pt>
                <c:pt idx="96">
                  <c:v>947</c:v>
                </c:pt>
                <c:pt idx="97">
                  <c:v>940</c:v>
                </c:pt>
                <c:pt idx="98">
                  <c:v>918</c:v>
                </c:pt>
                <c:pt idx="99">
                  <c:v>879</c:v>
                </c:pt>
                <c:pt idx="100">
                  <c:v>891</c:v>
                </c:pt>
                <c:pt idx="101">
                  <c:v>889</c:v>
                </c:pt>
                <c:pt idx="102">
                  <c:v>925</c:v>
                </c:pt>
                <c:pt idx="103">
                  <c:v>885</c:v>
                </c:pt>
                <c:pt idx="104">
                  <c:v>866</c:v>
                </c:pt>
                <c:pt idx="105">
                  <c:v>866</c:v>
                </c:pt>
                <c:pt idx="106">
                  <c:v>871</c:v>
                </c:pt>
                <c:pt idx="107">
                  <c:v>868</c:v>
                </c:pt>
                <c:pt idx="108">
                  <c:v>864</c:v>
                </c:pt>
                <c:pt idx="109">
                  <c:v>868</c:v>
                </c:pt>
                <c:pt idx="110">
                  <c:v>833</c:v>
                </c:pt>
                <c:pt idx="111">
                  <c:v>825</c:v>
                </c:pt>
                <c:pt idx="112">
                  <c:v>839</c:v>
                </c:pt>
                <c:pt idx="113">
                  <c:v>816</c:v>
                </c:pt>
                <c:pt idx="114">
                  <c:v>844</c:v>
                </c:pt>
                <c:pt idx="115">
                  <c:v>842</c:v>
                </c:pt>
                <c:pt idx="116">
                  <c:v>859</c:v>
                </c:pt>
                <c:pt idx="117">
                  <c:v>847</c:v>
                </c:pt>
                <c:pt idx="118">
                  <c:v>829</c:v>
                </c:pt>
                <c:pt idx="119" formatCode="General">
                  <c:v>816</c:v>
                </c:pt>
                <c:pt idx="120" formatCode="General">
                  <c:v>807</c:v>
                </c:pt>
                <c:pt idx="121" formatCode="General">
                  <c:v>811</c:v>
                </c:pt>
                <c:pt idx="122" formatCode="General">
                  <c:v>807</c:v>
                </c:pt>
                <c:pt idx="123" formatCode="General">
                  <c:v>621</c:v>
                </c:pt>
                <c:pt idx="124" formatCode="General">
                  <c:v>597</c:v>
                </c:pt>
                <c:pt idx="125" formatCode="General">
                  <c:v>800</c:v>
                </c:pt>
                <c:pt idx="126" formatCode="General">
                  <c:v>598</c:v>
                </c:pt>
                <c:pt idx="127" formatCode="General">
                  <c:v>581</c:v>
                </c:pt>
                <c:pt idx="128" formatCode="General">
                  <c:v>564</c:v>
                </c:pt>
                <c:pt idx="129" formatCode="General">
                  <c:v>764</c:v>
                </c:pt>
                <c:pt idx="130" formatCode="General">
                  <c:v>574</c:v>
                </c:pt>
                <c:pt idx="131" formatCode="General">
                  <c:v>581</c:v>
                </c:pt>
                <c:pt idx="132" formatCode="General">
                  <c:v>537</c:v>
                </c:pt>
                <c:pt idx="133" formatCode="General">
                  <c:v>537</c:v>
                </c:pt>
                <c:pt idx="134" formatCode="General">
                  <c:v>576</c:v>
                </c:pt>
                <c:pt idx="135" formatCode="General">
                  <c:v>555</c:v>
                </c:pt>
                <c:pt idx="136" formatCode="General">
                  <c:v>542</c:v>
                </c:pt>
                <c:pt idx="137" formatCode="General">
                  <c:v>554</c:v>
                </c:pt>
                <c:pt idx="138" formatCode="General">
                  <c:v>530</c:v>
                </c:pt>
                <c:pt idx="139" formatCode="General">
                  <c:v>511</c:v>
                </c:pt>
                <c:pt idx="140" formatCode="General">
                  <c:v>517</c:v>
                </c:pt>
                <c:pt idx="141" formatCode="General">
                  <c:v>527</c:v>
                </c:pt>
                <c:pt idx="142" formatCode="General">
                  <c:v>472</c:v>
                </c:pt>
                <c:pt idx="143" formatCode="General">
                  <c:v>540</c:v>
                </c:pt>
                <c:pt idx="144" formatCode="General">
                  <c:v>542</c:v>
                </c:pt>
                <c:pt idx="145" formatCode="General">
                  <c:v>535</c:v>
                </c:pt>
                <c:pt idx="146" formatCode="General">
                  <c:v>547</c:v>
                </c:pt>
                <c:pt idx="147" formatCode="General">
                  <c:v>543</c:v>
                </c:pt>
                <c:pt idx="148" formatCode="General">
                  <c:v>548</c:v>
                </c:pt>
                <c:pt idx="149" formatCode="General">
                  <c:v>513</c:v>
                </c:pt>
                <c:pt idx="150" formatCode="General">
                  <c:v>491</c:v>
                </c:pt>
                <c:pt idx="151" formatCode="General">
                  <c:v>493</c:v>
                </c:pt>
                <c:pt idx="152" formatCode="General">
                  <c:v>438</c:v>
                </c:pt>
                <c:pt idx="153" formatCode="General">
                  <c:v>463</c:v>
                </c:pt>
                <c:pt idx="154" formatCode="General">
                  <c:v>476</c:v>
                </c:pt>
                <c:pt idx="155" formatCode="General">
                  <c:v>467</c:v>
                </c:pt>
                <c:pt idx="156" formatCode="General">
                  <c:v>465</c:v>
                </c:pt>
                <c:pt idx="157" formatCode="General">
                  <c:v>470</c:v>
                </c:pt>
                <c:pt idx="158" formatCode="General">
                  <c:v>492</c:v>
                </c:pt>
                <c:pt idx="159" formatCode="General">
                  <c:v>495</c:v>
                </c:pt>
                <c:pt idx="160" formatCode="General">
                  <c:v>520</c:v>
                </c:pt>
                <c:pt idx="161" formatCode="General">
                  <c:v>509</c:v>
                </c:pt>
                <c:pt idx="162" formatCode="General">
                  <c:v>503</c:v>
                </c:pt>
                <c:pt idx="163" formatCode="General">
                  <c:v>485</c:v>
                </c:pt>
                <c:pt idx="164" formatCode="General">
                  <c:v>473</c:v>
                </c:pt>
                <c:pt idx="165" formatCode="General">
                  <c:v>458</c:v>
                </c:pt>
                <c:pt idx="166" formatCode="General">
                  <c:v>457</c:v>
                </c:pt>
                <c:pt idx="167" formatCode="General">
                  <c:v>440</c:v>
                </c:pt>
                <c:pt idx="168" formatCode="General">
                  <c:v>425</c:v>
                </c:pt>
                <c:pt idx="169" formatCode="General">
                  <c:v>459</c:v>
                </c:pt>
                <c:pt idx="170" formatCode="General">
                  <c:v>450</c:v>
                </c:pt>
                <c:pt idx="171" formatCode="General">
                  <c:v>474</c:v>
                </c:pt>
                <c:pt idx="172" formatCode="General">
                  <c:v>457</c:v>
                </c:pt>
                <c:pt idx="173" formatCode="General">
                  <c:v>446</c:v>
                </c:pt>
                <c:pt idx="174" formatCode="General">
                  <c:v>429</c:v>
                </c:pt>
                <c:pt idx="175" formatCode="General">
                  <c:v>448</c:v>
                </c:pt>
                <c:pt idx="176" formatCode="General">
                  <c:v>503</c:v>
                </c:pt>
                <c:pt idx="177" formatCode="General">
                  <c:v>501</c:v>
                </c:pt>
                <c:pt idx="178" formatCode="General">
                  <c:v>515</c:v>
                </c:pt>
                <c:pt idx="179" formatCode="General">
                  <c:v>521</c:v>
                </c:pt>
                <c:pt idx="180" formatCode="General">
                  <c:v>516</c:v>
                </c:pt>
                <c:pt idx="181" formatCode="General">
                  <c:v>501</c:v>
                </c:pt>
                <c:pt idx="182" formatCode="General">
                  <c:v>469</c:v>
                </c:pt>
                <c:pt idx="183" formatCode="General">
                  <c:v>459</c:v>
                </c:pt>
                <c:pt idx="184" formatCode="General">
                  <c:v>442</c:v>
                </c:pt>
                <c:pt idx="185" formatCode="General">
                  <c:v>465</c:v>
                </c:pt>
                <c:pt idx="186" formatCode="General">
                  <c:v>502</c:v>
                </c:pt>
                <c:pt idx="187" formatCode="General">
                  <c:v>472</c:v>
                </c:pt>
                <c:pt idx="188" formatCode="General">
                  <c:v>468</c:v>
                </c:pt>
                <c:pt idx="189" formatCode="General">
                  <c:v>472</c:v>
                </c:pt>
                <c:pt idx="190" formatCode="General">
                  <c:v>449</c:v>
                </c:pt>
                <c:pt idx="191" formatCode="General">
                  <c:v>464</c:v>
                </c:pt>
                <c:pt idx="192" formatCode="General">
                  <c:v>453</c:v>
                </c:pt>
                <c:pt idx="193" formatCode="General">
                  <c:v>458</c:v>
                </c:pt>
                <c:pt idx="194" formatCode="General">
                  <c:v>499</c:v>
                </c:pt>
                <c:pt idx="195" formatCode="General">
                  <c:v>505</c:v>
                </c:pt>
                <c:pt idx="196" formatCode="General">
                  <c:v>510</c:v>
                </c:pt>
                <c:pt idx="197" formatCode="General">
                  <c:v>510</c:v>
                </c:pt>
                <c:pt idx="198" formatCode="General">
                  <c:v>491</c:v>
                </c:pt>
                <c:pt idx="199" formatCode="General">
                  <c:v>499</c:v>
                </c:pt>
                <c:pt idx="200" formatCode="General">
                  <c:v>504</c:v>
                </c:pt>
                <c:pt idx="201" formatCode="General">
                  <c:v>535</c:v>
                </c:pt>
                <c:pt idx="202" formatCode="General">
                  <c:v>511</c:v>
                </c:pt>
                <c:pt idx="203" formatCode="General">
                  <c:v>534</c:v>
                </c:pt>
                <c:pt idx="204" formatCode="General">
                  <c:v>525</c:v>
                </c:pt>
                <c:pt idx="205" formatCode="General">
                  <c:v>529</c:v>
                </c:pt>
                <c:pt idx="206" formatCode="General">
                  <c:v>546</c:v>
                </c:pt>
                <c:pt idx="207" formatCode="General">
                  <c:v>575</c:v>
                </c:pt>
                <c:pt idx="208" formatCode="General">
                  <c:v>594</c:v>
                </c:pt>
                <c:pt idx="209" formatCode="General">
                  <c:v>589</c:v>
                </c:pt>
                <c:pt idx="210" formatCode="General">
                  <c:v>595</c:v>
                </c:pt>
                <c:pt idx="211">
                  <c:v>604.79166666666674</c:v>
                </c:pt>
                <c:pt idx="212" formatCode="General">
                  <c:v>604</c:v>
                </c:pt>
                <c:pt idx="213" formatCode="General">
                  <c:v>622</c:v>
                </c:pt>
                <c:pt idx="214" formatCode="General">
                  <c:v>638</c:v>
                </c:pt>
                <c:pt idx="215" formatCode="General">
                  <c:v>639</c:v>
                </c:pt>
                <c:pt idx="216" formatCode="General">
                  <c:v>656</c:v>
                </c:pt>
                <c:pt idx="217" formatCode="General">
                  <c:v>659</c:v>
                </c:pt>
                <c:pt idx="218" formatCode="General">
                  <c:v>664</c:v>
                </c:pt>
                <c:pt idx="219" formatCode="General">
                  <c:v>660</c:v>
                </c:pt>
                <c:pt idx="220" formatCode="General">
                  <c:v>706</c:v>
                </c:pt>
                <c:pt idx="221" formatCode="General">
                  <c:v>719</c:v>
                </c:pt>
                <c:pt idx="222" formatCode="General">
                  <c:v>723</c:v>
                </c:pt>
                <c:pt idx="223" formatCode="General">
                  <c:v>764</c:v>
                </c:pt>
                <c:pt idx="224" formatCode="General">
                  <c:v>754</c:v>
                </c:pt>
                <c:pt idx="225" formatCode="General">
                  <c:v>750</c:v>
                </c:pt>
                <c:pt idx="226" formatCode="General">
                  <c:v>751</c:v>
                </c:pt>
                <c:pt idx="227" formatCode="General">
                  <c:v>741</c:v>
                </c:pt>
                <c:pt idx="228" formatCode="General">
                  <c:v>753</c:v>
                </c:pt>
                <c:pt idx="229" formatCode="General">
                  <c:v>764</c:v>
                </c:pt>
                <c:pt idx="230" formatCode="General">
                  <c:v>807</c:v>
                </c:pt>
                <c:pt idx="231" formatCode="General">
                  <c:v>814</c:v>
                </c:pt>
                <c:pt idx="232" formatCode="General">
                  <c:v>800</c:v>
                </c:pt>
                <c:pt idx="233" formatCode="General">
                  <c:v>810</c:v>
                </c:pt>
                <c:pt idx="234" formatCode="General">
                  <c:v>803</c:v>
                </c:pt>
                <c:pt idx="235" formatCode="General">
                  <c:v>813</c:v>
                </c:pt>
                <c:pt idx="236" formatCode="General">
                  <c:v>812</c:v>
                </c:pt>
                <c:pt idx="237" formatCode="General">
                  <c:v>777</c:v>
                </c:pt>
                <c:pt idx="238" formatCode="General">
                  <c:v>767</c:v>
                </c:pt>
                <c:pt idx="239" formatCode="General">
                  <c:v>779</c:v>
                </c:pt>
                <c:pt idx="240" formatCode="General">
                  <c:v>768</c:v>
                </c:pt>
                <c:pt idx="241" formatCode="General">
                  <c:v>735</c:v>
                </c:pt>
                <c:pt idx="242" formatCode="General">
                  <c:v>757</c:v>
                </c:pt>
                <c:pt idx="243" formatCode="General">
                  <c:v>752</c:v>
                </c:pt>
                <c:pt idx="244" formatCode="General">
                  <c:v>723</c:v>
                </c:pt>
                <c:pt idx="245" formatCode="General">
                  <c:v>713</c:v>
                </c:pt>
                <c:pt idx="246" formatCode="General">
                  <c:v>695</c:v>
                </c:pt>
                <c:pt idx="247" formatCode="General">
                  <c:v>697</c:v>
                </c:pt>
                <c:pt idx="248" formatCode="General">
                  <c:v>690</c:v>
                </c:pt>
                <c:pt idx="249" formatCode="General">
                  <c:v>698</c:v>
                </c:pt>
                <c:pt idx="250" formatCode="General">
                  <c:v>696</c:v>
                </c:pt>
                <c:pt idx="251" formatCode="General">
                  <c:v>701</c:v>
                </c:pt>
                <c:pt idx="252" formatCode="General">
                  <c:v>698</c:v>
                </c:pt>
                <c:pt idx="253" formatCode="General">
                  <c:v>698</c:v>
                </c:pt>
                <c:pt idx="254" formatCode="General">
                  <c:v>706</c:v>
                </c:pt>
                <c:pt idx="255" formatCode="General">
                  <c:v>697</c:v>
                </c:pt>
                <c:pt idx="256" formatCode="General">
                  <c:v>698</c:v>
                </c:pt>
                <c:pt idx="257" formatCode="General">
                  <c:v>700</c:v>
                </c:pt>
                <c:pt idx="258" formatCode="General">
                  <c:v>703</c:v>
                </c:pt>
                <c:pt idx="259" formatCode="General">
                  <c:v>711</c:v>
                </c:pt>
                <c:pt idx="260" formatCode="General">
                  <c:v>709</c:v>
                </c:pt>
                <c:pt idx="261" formatCode="General">
                  <c:v>702</c:v>
                </c:pt>
                <c:pt idx="262" formatCode="General">
                  <c:v>707</c:v>
                </c:pt>
                <c:pt idx="263" formatCode="General">
                  <c:v>705</c:v>
                </c:pt>
                <c:pt idx="264" formatCode="General">
                  <c:v>706</c:v>
                </c:pt>
                <c:pt idx="265" formatCode="General">
                  <c:v>731</c:v>
                </c:pt>
                <c:pt idx="266" formatCode="General">
                  <c:v>696</c:v>
                </c:pt>
                <c:pt idx="267" formatCode="General">
                  <c:v>695</c:v>
                </c:pt>
                <c:pt idx="268" formatCode="General">
                  <c:v>709</c:v>
                </c:pt>
                <c:pt idx="269" formatCode="General">
                  <c:v>701</c:v>
                </c:pt>
                <c:pt idx="270" formatCode="General">
                  <c:v>702</c:v>
                </c:pt>
                <c:pt idx="271" formatCode="General">
                  <c:v>713</c:v>
                </c:pt>
                <c:pt idx="272" formatCode="General">
                  <c:v>725</c:v>
                </c:pt>
                <c:pt idx="273" formatCode="General">
                  <c:v>714</c:v>
                </c:pt>
                <c:pt idx="274" formatCode="General">
                  <c:v>716</c:v>
                </c:pt>
                <c:pt idx="275" formatCode="General">
                  <c:v>709</c:v>
                </c:pt>
                <c:pt idx="276" formatCode="General">
                  <c:v>704</c:v>
                </c:pt>
                <c:pt idx="277" formatCode="General">
                  <c:v>703</c:v>
                </c:pt>
                <c:pt idx="278" formatCode="General">
                  <c:v>694</c:v>
                </c:pt>
                <c:pt idx="279" formatCode="General">
                  <c:v>708</c:v>
                </c:pt>
                <c:pt idx="280" formatCode="General">
                  <c:v>703</c:v>
                </c:pt>
                <c:pt idx="281" formatCode="General">
                  <c:v>699</c:v>
                </c:pt>
                <c:pt idx="282" formatCode="General">
                  <c:v>703</c:v>
                </c:pt>
                <c:pt idx="283" formatCode="General">
                  <c:v>704</c:v>
                </c:pt>
                <c:pt idx="284" formatCode="General">
                  <c:v>723</c:v>
                </c:pt>
                <c:pt idx="285" formatCode="General">
                  <c:v>709</c:v>
                </c:pt>
                <c:pt idx="286" formatCode="General">
                  <c:v>715</c:v>
                </c:pt>
                <c:pt idx="287" formatCode="General">
                  <c:v>723</c:v>
                </c:pt>
                <c:pt idx="288" formatCode="General">
                  <c:v>722</c:v>
                </c:pt>
                <c:pt idx="289" formatCode="General">
                  <c:v>741</c:v>
                </c:pt>
                <c:pt idx="290" formatCode="General">
                  <c:v>734</c:v>
                </c:pt>
                <c:pt idx="291" formatCode="General">
                  <c:v>727</c:v>
                </c:pt>
                <c:pt idx="292" formatCode="General">
                  <c:v>748</c:v>
                </c:pt>
                <c:pt idx="293" formatCode="General">
                  <c:v>754</c:v>
                </c:pt>
                <c:pt idx="294" formatCode="General">
                  <c:v>754</c:v>
                </c:pt>
                <c:pt idx="295" formatCode="General">
                  <c:v>775</c:v>
                </c:pt>
                <c:pt idx="296" formatCode="General">
                  <c:v>779</c:v>
                </c:pt>
                <c:pt idx="297" formatCode="General">
                  <c:v>768</c:v>
                </c:pt>
                <c:pt idx="298" formatCode="General">
                  <c:v>778</c:v>
                </c:pt>
                <c:pt idx="299" formatCode="General">
                  <c:v>771</c:v>
                </c:pt>
                <c:pt idx="300" formatCode="General">
                  <c:v>766</c:v>
                </c:pt>
                <c:pt idx="301" formatCode="General">
                  <c:v>763</c:v>
                </c:pt>
                <c:pt idx="302" formatCode="General">
                  <c:v>767</c:v>
                </c:pt>
                <c:pt idx="303" formatCode="General">
                  <c:v>765</c:v>
                </c:pt>
                <c:pt idx="304" formatCode="General">
                  <c:v>776</c:v>
                </c:pt>
                <c:pt idx="305" formatCode="General">
                  <c:v>792</c:v>
                </c:pt>
                <c:pt idx="306" formatCode="General">
                  <c:v>803</c:v>
                </c:pt>
                <c:pt idx="307" formatCode="General">
                  <c:v>804</c:v>
                </c:pt>
                <c:pt idx="308" formatCode="General">
                  <c:v>810</c:v>
                </c:pt>
                <c:pt idx="309" formatCode="General">
                  <c:v>814</c:v>
                </c:pt>
                <c:pt idx="310" formatCode="General">
                  <c:v>826</c:v>
                </c:pt>
                <c:pt idx="311" formatCode="General">
                  <c:v>820</c:v>
                </c:pt>
                <c:pt idx="312" formatCode="General">
                  <c:v>828</c:v>
                </c:pt>
              </c:numCache>
            </c:numRef>
          </c:val>
          <c:smooth val="0"/>
          <c:extLst>
            <c:ext xmlns:c16="http://schemas.microsoft.com/office/drawing/2014/chart" uri="{C3380CC4-5D6E-409C-BE32-E72D297353CC}">
              <c16:uniqueId val="{00000003-A934-4DB4-9EA4-372B71779ACC}"/>
            </c:ext>
          </c:extLst>
        </c:ser>
        <c:ser>
          <c:idx val="5"/>
          <c:order val="4"/>
          <c:tx>
            <c:strRef>
              <c:f>qto_cvd19_grafica!$Q$149</c:f>
              <c:strCache>
                <c:ptCount val="1"/>
                <c:pt idx="0">
                  <c:v>Provisión de camas para UCI/UCIP para COVID-19 (eje 1)</c:v>
                </c:pt>
              </c:strCache>
            </c:strRef>
          </c:tx>
          <c:spPr>
            <a:ln w="19050" cap="rnd">
              <a:solidFill>
                <a:schemeClr val="accent6"/>
              </a:solidFill>
              <a:round/>
            </a:ln>
            <a:effectLst/>
          </c:spPr>
          <c:marker>
            <c:symbol val="none"/>
          </c:marker>
          <c:cat>
            <c:numRef>
              <c:f>qto_cvd19_camas!$A$2:$A$314</c:f>
              <c:numCache>
                <c:formatCode>yyyy\-mm\-dd</c:formatCode>
                <c:ptCount val="313"/>
                <c:pt idx="0">
                  <c:v>43994</c:v>
                </c:pt>
                <c:pt idx="1">
                  <c:v>43995</c:v>
                </c:pt>
                <c:pt idx="2">
                  <c:v>43996</c:v>
                </c:pt>
                <c:pt idx="3">
                  <c:v>43997</c:v>
                </c:pt>
                <c:pt idx="4">
                  <c:v>43998</c:v>
                </c:pt>
                <c:pt idx="5">
                  <c:v>43999</c:v>
                </c:pt>
                <c:pt idx="6">
                  <c:v>44000</c:v>
                </c:pt>
                <c:pt idx="7">
                  <c:v>44001</c:v>
                </c:pt>
                <c:pt idx="8">
                  <c:v>44002</c:v>
                </c:pt>
                <c:pt idx="9">
                  <c:v>44003</c:v>
                </c:pt>
                <c:pt idx="10">
                  <c:v>44004</c:v>
                </c:pt>
                <c:pt idx="11">
                  <c:v>44005</c:v>
                </c:pt>
                <c:pt idx="12">
                  <c:v>44006</c:v>
                </c:pt>
                <c:pt idx="13">
                  <c:v>44007</c:v>
                </c:pt>
                <c:pt idx="14">
                  <c:v>44008</c:v>
                </c:pt>
                <c:pt idx="15">
                  <c:v>44009</c:v>
                </c:pt>
                <c:pt idx="16">
                  <c:v>44010</c:v>
                </c:pt>
                <c:pt idx="17">
                  <c:v>44011</c:v>
                </c:pt>
                <c:pt idx="18">
                  <c:v>44012</c:v>
                </c:pt>
                <c:pt idx="19">
                  <c:v>44013</c:v>
                </c:pt>
                <c:pt idx="20">
                  <c:v>44014</c:v>
                </c:pt>
                <c:pt idx="21">
                  <c:v>44015</c:v>
                </c:pt>
                <c:pt idx="22">
                  <c:v>44016</c:v>
                </c:pt>
                <c:pt idx="23">
                  <c:v>44017</c:v>
                </c:pt>
                <c:pt idx="24">
                  <c:v>44018</c:v>
                </c:pt>
                <c:pt idx="25">
                  <c:v>44019</c:v>
                </c:pt>
                <c:pt idx="26">
                  <c:v>44020</c:v>
                </c:pt>
                <c:pt idx="27">
                  <c:v>44021</c:v>
                </c:pt>
                <c:pt idx="28">
                  <c:v>44022</c:v>
                </c:pt>
                <c:pt idx="29">
                  <c:v>44023</c:v>
                </c:pt>
                <c:pt idx="30">
                  <c:v>44024</c:v>
                </c:pt>
                <c:pt idx="31">
                  <c:v>44025</c:v>
                </c:pt>
                <c:pt idx="32">
                  <c:v>44026</c:v>
                </c:pt>
                <c:pt idx="33">
                  <c:v>44027</c:v>
                </c:pt>
                <c:pt idx="34">
                  <c:v>44028</c:v>
                </c:pt>
                <c:pt idx="35">
                  <c:v>44029</c:v>
                </c:pt>
                <c:pt idx="36">
                  <c:v>44030</c:v>
                </c:pt>
                <c:pt idx="37">
                  <c:v>44031</c:v>
                </c:pt>
                <c:pt idx="38">
                  <c:v>44032</c:v>
                </c:pt>
                <c:pt idx="39">
                  <c:v>44033</c:v>
                </c:pt>
                <c:pt idx="40">
                  <c:v>44034</c:v>
                </c:pt>
                <c:pt idx="41">
                  <c:v>44035</c:v>
                </c:pt>
                <c:pt idx="42">
                  <c:v>44036</c:v>
                </c:pt>
                <c:pt idx="43">
                  <c:v>44037</c:v>
                </c:pt>
                <c:pt idx="44">
                  <c:v>44038</c:v>
                </c:pt>
                <c:pt idx="45">
                  <c:v>44039</c:v>
                </c:pt>
                <c:pt idx="46">
                  <c:v>44040</c:v>
                </c:pt>
                <c:pt idx="47">
                  <c:v>44041</c:v>
                </c:pt>
                <c:pt idx="48">
                  <c:v>44042</c:v>
                </c:pt>
                <c:pt idx="49">
                  <c:v>44043</c:v>
                </c:pt>
                <c:pt idx="50">
                  <c:v>44044</c:v>
                </c:pt>
                <c:pt idx="51">
                  <c:v>44045</c:v>
                </c:pt>
                <c:pt idx="52">
                  <c:v>44046</c:v>
                </c:pt>
                <c:pt idx="53">
                  <c:v>44047</c:v>
                </c:pt>
                <c:pt idx="54">
                  <c:v>44048</c:v>
                </c:pt>
                <c:pt idx="55">
                  <c:v>44049</c:v>
                </c:pt>
                <c:pt idx="56">
                  <c:v>44050</c:v>
                </c:pt>
                <c:pt idx="57">
                  <c:v>44051</c:v>
                </c:pt>
                <c:pt idx="58">
                  <c:v>44052</c:v>
                </c:pt>
                <c:pt idx="59">
                  <c:v>44053</c:v>
                </c:pt>
                <c:pt idx="60">
                  <c:v>44054</c:v>
                </c:pt>
                <c:pt idx="61">
                  <c:v>44055</c:v>
                </c:pt>
                <c:pt idx="62">
                  <c:v>44056</c:v>
                </c:pt>
                <c:pt idx="63">
                  <c:v>44057</c:v>
                </c:pt>
                <c:pt idx="64">
                  <c:v>44058</c:v>
                </c:pt>
                <c:pt idx="65">
                  <c:v>44059</c:v>
                </c:pt>
                <c:pt idx="66">
                  <c:v>44060</c:v>
                </c:pt>
                <c:pt idx="67">
                  <c:v>44061</c:v>
                </c:pt>
                <c:pt idx="68">
                  <c:v>44062</c:v>
                </c:pt>
                <c:pt idx="69">
                  <c:v>44063</c:v>
                </c:pt>
                <c:pt idx="70">
                  <c:v>44064</c:v>
                </c:pt>
                <c:pt idx="71">
                  <c:v>44065</c:v>
                </c:pt>
                <c:pt idx="72">
                  <c:v>44066</c:v>
                </c:pt>
                <c:pt idx="73">
                  <c:v>44067</c:v>
                </c:pt>
                <c:pt idx="74">
                  <c:v>44068</c:v>
                </c:pt>
                <c:pt idx="75">
                  <c:v>44069</c:v>
                </c:pt>
                <c:pt idx="76">
                  <c:v>44070</c:v>
                </c:pt>
                <c:pt idx="77">
                  <c:v>44071</c:v>
                </c:pt>
                <c:pt idx="78">
                  <c:v>44072</c:v>
                </c:pt>
                <c:pt idx="79">
                  <c:v>44073</c:v>
                </c:pt>
                <c:pt idx="80">
                  <c:v>44074</c:v>
                </c:pt>
                <c:pt idx="81">
                  <c:v>44075</c:v>
                </c:pt>
                <c:pt idx="82">
                  <c:v>44076</c:v>
                </c:pt>
                <c:pt idx="83">
                  <c:v>44077</c:v>
                </c:pt>
                <c:pt idx="84">
                  <c:v>44078</c:v>
                </c:pt>
                <c:pt idx="85">
                  <c:v>44079</c:v>
                </c:pt>
                <c:pt idx="86">
                  <c:v>44080</c:v>
                </c:pt>
                <c:pt idx="87">
                  <c:v>44081</c:v>
                </c:pt>
                <c:pt idx="88">
                  <c:v>44082</c:v>
                </c:pt>
                <c:pt idx="89">
                  <c:v>44083</c:v>
                </c:pt>
                <c:pt idx="90">
                  <c:v>44084</c:v>
                </c:pt>
                <c:pt idx="91">
                  <c:v>44085</c:v>
                </c:pt>
                <c:pt idx="92">
                  <c:v>44086</c:v>
                </c:pt>
                <c:pt idx="93">
                  <c:v>44087</c:v>
                </c:pt>
                <c:pt idx="94">
                  <c:v>44088</c:v>
                </c:pt>
                <c:pt idx="95">
                  <c:v>44089</c:v>
                </c:pt>
                <c:pt idx="96">
                  <c:v>44090</c:v>
                </c:pt>
                <c:pt idx="97">
                  <c:v>44091</c:v>
                </c:pt>
                <c:pt idx="98">
                  <c:v>44092</c:v>
                </c:pt>
                <c:pt idx="99">
                  <c:v>44093</c:v>
                </c:pt>
                <c:pt idx="100">
                  <c:v>44094</c:v>
                </c:pt>
                <c:pt idx="101">
                  <c:v>44095</c:v>
                </c:pt>
                <c:pt idx="102">
                  <c:v>44096</c:v>
                </c:pt>
                <c:pt idx="103">
                  <c:v>44097</c:v>
                </c:pt>
                <c:pt idx="104">
                  <c:v>44098</c:v>
                </c:pt>
                <c:pt idx="105">
                  <c:v>44099</c:v>
                </c:pt>
                <c:pt idx="106">
                  <c:v>44100</c:v>
                </c:pt>
                <c:pt idx="107">
                  <c:v>44101</c:v>
                </c:pt>
                <c:pt idx="108">
                  <c:v>44102</c:v>
                </c:pt>
                <c:pt idx="109">
                  <c:v>44103</c:v>
                </c:pt>
                <c:pt idx="110">
                  <c:v>44104</c:v>
                </c:pt>
                <c:pt idx="111">
                  <c:v>44105</c:v>
                </c:pt>
                <c:pt idx="112">
                  <c:v>44106</c:v>
                </c:pt>
                <c:pt idx="113">
                  <c:v>44107</c:v>
                </c:pt>
                <c:pt idx="114">
                  <c:v>44108</c:v>
                </c:pt>
                <c:pt idx="115">
                  <c:v>44109</c:v>
                </c:pt>
                <c:pt idx="116">
                  <c:v>44110</c:v>
                </c:pt>
                <c:pt idx="117">
                  <c:v>44111</c:v>
                </c:pt>
                <c:pt idx="118">
                  <c:v>44112</c:v>
                </c:pt>
                <c:pt idx="119">
                  <c:v>44113</c:v>
                </c:pt>
                <c:pt idx="120">
                  <c:v>44114</c:v>
                </c:pt>
                <c:pt idx="121">
                  <c:v>44115</c:v>
                </c:pt>
                <c:pt idx="122">
                  <c:v>44116</c:v>
                </c:pt>
                <c:pt idx="123">
                  <c:v>44117</c:v>
                </c:pt>
                <c:pt idx="124">
                  <c:v>44118</c:v>
                </c:pt>
                <c:pt idx="125">
                  <c:v>44119</c:v>
                </c:pt>
                <c:pt idx="126">
                  <c:v>44120</c:v>
                </c:pt>
                <c:pt idx="127">
                  <c:v>44121</c:v>
                </c:pt>
                <c:pt idx="128">
                  <c:v>44122</c:v>
                </c:pt>
                <c:pt idx="129">
                  <c:v>44123</c:v>
                </c:pt>
                <c:pt idx="130">
                  <c:v>44124</c:v>
                </c:pt>
                <c:pt idx="131">
                  <c:v>44125</c:v>
                </c:pt>
                <c:pt idx="132">
                  <c:v>44126</c:v>
                </c:pt>
                <c:pt idx="133">
                  <c:v>44127</c:v>
                </c:pt>
                <c:pt idx="134">
                  <c:v>44128</c:v>
                </c:pt>
                <c:pt idx="135">
                  <c:v>44129</c:v>
                </c:pt>
                <c:pt idx="136">
                  <c:v>44130</c:v>
                </c:pt>
                <c:pt idx="137">
                  <c:v>44131</c:v>
                </c:pt>
                <c:pt idx="138">
                  <c:v>44132</c:v>
                </c:pt>
                <c:pt idx="139">
                  <c:v>44133</c:v>
                </c:pt>
                <c:pt idx="140">
                  <c:v>44134</c:v>
                </c:pt>
                <c:pt idx="141">
                  <c:v>44135</c:v>
                </c:pt>
                <c:pt idx="142">
                  <c:v>44136</c:v>
                </c:pt>
                <c:pt idx="143">
                  <c:v>44137</c:v>
                </c:pt>
                <c:pt idx="144">
                  <c:v>44138</c:v>
                </c:pt>
                <c:pt idx="145">
                  <c:v>44139</c:v>
                </c:pt>
                <c:pt idx="146">
                  <c:v>44140</c:v>
                </c:pt>
                <c:pt idx="147">
                  <c:v>44141</c:v>
                </c:pt>
                <c:pt idx="148">
                  <c:v>44142</c:v>
                </c:pt>
                <c:pt idx="149">
                  <c:v>44143</c:v>
                </c:pt>
                <c:pt idx="150">
                  <c:v>44144</c:v>
                </c:pt>
                <c:pt idx="151">
                  <c:v>44145</c:v>
                </c:pt>
                <c:pt idx="152">
                  <c:v>44146</c:v>
                </c:pt>
                <c:pt idx="153">
                  <c:v>44147</c:v>
                </c:pt>
                <c:pt idx="154">
                  <c:v>44148</c:v>
                </c:pt>
                <c:pt idx="155">
                  <c:v>44149</c:v>
                </c:pt>
                <c:pt idx="156">
                  <c:v>44150</c:v>
                </c:pt>
                <c:pt idx="157">
                  <c:v>44151</c:v>
                </c:pt>
                <c:pt idx="158">
                  <c:v>44152</c:v>
                </c:pt>
                <c:pt idx="159">
                  <c:v>44153</c:v>
                </c:pt>
                <c:pt idx="160">
                  <c:v>44154</c:v>
                </c:pt>
                <c:pt idx="161">
                  <c:v>44155</c:v>
                </c:pt>
                <c:pt idx="162">
                  <c:v>44156</c:v>
                </c:pt>
                <c:pt idx="163">
                  <c:v>44157</c:v>
                </c:pt>
                <c:pt idx="164">
                  <c:v>44158</c:v>
                </c:pt>
                <c:pt idx="165">
                  <c:v>44159</c:v>
                </c:pt>
                <c:pt idx="166">
                  <c:v>44160</c:v>
                </c:pt>
                <c:pt idx="167">
                  <c:v>44161</c:v>
                </c:pt>
                <c:pt idx="168">
                  <c:v>44162</c:v>
                </c:pt>
                <c:pt idx="169">
                  <c:v>44163</c:v>
                </c:pt>
                <c:pt idx="170">
                  <c:v>44164</c:v>
                </c:pt>
                <c:pt idx="171">
                  <c:v>44165</c:v>
                </c:pt>
                <c:pt idx="172">
                  <c:v>44166</c:v>
                </c:pt>
                <c:pt idx="173">
                  <c:v>44167</c:v>
                </c:pt>
                <c:pt idx="174">
                  <c:v>44168</c:v>
                </c:pt>
                <c:pt idx="175">
                  <c:v>44169</c:v>
                </c:pt>
                <c:pt idx="176">
                  <c:v>44170</c:v>
                </c:pt>
                <c:pt idx="177">
                  <c:v>44171</c:v>
                </c:pt>
                <c:pt idx="178">
                  <c:v>44172</c:v>
                </c:pt>
                <c:pt idx="179">
                  <c:v>44173</c:v>
                </c:pt>
                <c:pt idx="180">
                  <c:v>44174</c:v>
                </c:pt>
                <c:pt idx="181">
                  <c:v>44175</c:v>
                </c:pt>
                <c:pt idx="182">
                  <c:v>44176</c:v>
                </c:pt>
                <c:pt idx="183">
                  <c:v>44177</c:v>
                </c:pt>
                <c:pt idx="184">
                  <c:v>44178</c:v>
                </c:pt>
                <c:pt idx="185">
                  <c:v>44179</c:v>
                </c:pt>
                <c:pt idx="186">
                  <c:v>44180</c:v>
                </c:pt>
                <c:pt idx="187">
                  <c:v>44181</c:v>
                </c:pt>
                <c:pt idx="188">
                  <c:v>44182</c:v>
                </c:pt>
                <c:pt idx="189">
                  <c:v>44183</c:v>
                </c:pt>
                <c:pt idx="190">
                  <c:v>44184</c:v>
                </c:pt>
                <c:pt idx="191">
                  <c:v>44185</c:v>
                </c:pt>
                <c:pt idx="192">
                  <c:v>44186</c:v>
                </c:pt>
                <c:pt idx="193">
                  <c:v>44187</c:v>
                </c:pt>
                <c:pt idx="194">
                  <c:v>44188</c:v>
                </c:pt>
                <c:pt idx="195">
                  <c:v>44189</c:v>
                </c:pt>
                <c:pt idx="196">
                  <c:v>44190</c:v>
                </c:pt>
                <c:pt idx="197">
                  <c:v>44191</c:v>
                </c:pt>
                <c:pt idx="198">
                  <c:v>44192</c:v>
                </c:pt>
                <c:pt idx="199">
                  <c:v>44193</c:v>
                </c:pt>
                <c:pt idx="200">
                  <c:v>44194</c:v>
                </c:pt>
                <c:pt idx="201">
                  <c:v>44195</c:v>
                </c:pt>
                <c:pt idx="202">
                  <c:v>44196</c:v>
                </c:pt>
                <c:pt idx="203">
                  <c:v>44197</c:v>
                </c:pt>
                <c:pt idx="204">
                  <c:v>44198</c:v>
                </c:pt>
                <c:pt idx="205">
                  <c:v>44199</c:v>
                </c:pt>
                <c:pt idx="206">
                  <c:v>44200</c:v>
                </c:pt>
                <c:pt idx="207">
                  <c:v>44201</c:v>
                </c:pt>
                <c:pt idx="208">
                  <c:v>44202</c:v>
                </c:pt>
                <c:pt idx="209">
                  <c:v>44203</c:v>
                </c:pt>
                <c:pt idx="210">
                  <c:v>44204</c:v>
                </c:pt>
                <c:pt idx="211">
                  <c:v>44205</c:v>
                </c:pt>
                <c:pt idx="212">
                  <c:v>44206</c:v>
                </c:pt>
                <c:pt idx="213">
                  <c:v>44207</c:v>
                </c:pt>
                <c:pt idx="214">
                  <c:v>44208</c:v>
                </c:pt>
                <c:pt idx="215">
                  <c:v>44209</c:v>
                </c:pt>
                <c:pt idx="216">
                  <c:v>44210</c:v>
                </c:pt>
                <c:pt idx="217">
                  <c:v>44211</c:v>
                </c:pt>
                <c:pt idx="218">
                  <c:v>44212</c:v>
                </c:pt>
                <c:pt idx="219">
                  <c:v>44213</c:v>
                </c:pt>
                <c:pt idx="220">
                  <c:v>44214</c:v>
                </c:pt>
                <c:pt idx="221">
                  <c:v>44215</c:v>
                </c:pt>
                <c:pt idx="222">
                  <c:v>44216</c:v>
                </c:pt>
                <c:pt idx="223">
                  <c:v>44217</c:v>
                </c:pt>
                <c:pt idx="224">
                  <c:v>44218</c:v>
                </c:pt>
                <c:pt idx="225">
                  <c:v>44219</c:v>
                </c:pt>
                <c:pt idx="226">
                  <c:v>44220</c:v>
                </c:pt>
                <c:pt idx="227">
                  <c:v>44221</c:v>
                </c:pt>
                <c:pt idx="228">
                  <c:v>44222</c:v>
                </c:pt>
                <c:pt idx="229">
                  <c:v>44223</c:v>
                </c:pt>
                <c:pt idx="230">
                  <c:v>44224</c:v>
                </c:pt>
                <c:pt idx="231">
                  <c:v>44225</c:v>
                </c:pt>
                <c:pt idx="232">
                  <c:v>44226</c:v>
                </c:pt>
                <c:pt idx="233">
                  <c:v>44227</c:v>
                </c:pt>
                <c:pt idx="234">
                  <c:v>44228</c:v>
                </c:pt>
                <c:pt idx="235">
                  <c:v>44229</c:v>
                </c:pt>
                <c:pt idx="236">
                  <c:v>44230</c:v>
                </c:pt>
                <c:pt idx="237">
                  <c:v>44231</c:v>
                </c:pt>
                <c:pt idx="238">
                  <c:v>44232</c:v>
                </c:pt>
                <c:pt idx="239">
                  <c:v>44233</c:v>
                </c:pt>
                <c:pt idx="240">
                  <c:v>44234</c:v>
                </c:pt>
                <c:pt idx="241">
                  <c:v>44235</c:v>
                </c:pt>
                <c:pt idx="242">
                  <c:v>44236</c:v>
                </c:pt>
                <c:pt idx="243">
                  <c:v>44237</c:v>
                </c:pt>
                <c:pt idx="244">
                  <c:v>44238</c:v>
                </c:pt>
                <c:pt idx="245">
                  <c:v>44239</c:v>
                </c:pt>
                <c:pt idx="246">
                  <c:v>44240</c:v>
                </c:pt>
                <c:pt idx="247">
                  <c:v>44241</c:v>
                </c:pt>
                <c:pt idx="248">
                  <c:v>44242</c:v>
                </c:pt>
                <c:pt idx="249">
                  <c:v>44243</c:v>
                </c:pt>
                <c:pt idx="250">
                  <c:v>44244</c:v>
                </c:pt>
                <c:pt idx="251">
                  <c:v>44245</c:v>
                </c:pt>
                <c:pt idx="252">
                  <c:v>44246</c:v>
                </c:pt>
                <c:pt idx="253">
                  <c:v>44247</c:v>
                </c:pt>
                <c:pt idx="254">
                  <c:v>44248</c:v>
                </c:pt>
                <c:pt idx="255">
                  <c:v>44249</c:v>
                </c:pt>
                <c:pt idx="256">
                  <c:v>44250</c:v>
                </c:pt>
                <c:pt idx="257">
                  <c:v>44251</c:v>
                </c:pt>
                <c:pt idx="258">
                  <c:v>44252</c:v>
                </c:pt>
                <c:pt idx="259">
                  <c:v>44253</c:v>
                </c:pt>
                <c:pt idx="260">
                  <c:v>44254</c:v>
                </c:pt>
                <c:pt idx="261">
                  <c:v>44255</c:v>
                </c:pt>
                <c:pt idx="262">
                  <c:v>44256</c:v>
                </c:pt>
                <c:pt idx="263">
                  <c:v>44257</c:v>
                </c:pt>
                <c:pt idx="264">
                  <c:v>44258</c:v>
                </c:pt>
                <c:pt idx="265">
                  <c:v>44259</c:v>
                </c:pt>
                <c:pt idx="266">
                  <c:v>44260</c:v>
                </c:pt>
                <c:pt idx="267">
                  <c:v>44261</c:v>
                </c:pt>
                <c:pt idx="268">
                  <c:v>44262</c:v>
                </c:pt>
                <c:pt idx="269">
                  <c:v>44263</c:v>
                </c:pt>
                <c:pt idx="270">
                  <c:v>44264</c:v>
                </c:pt>
                <c:pt idx="271">
                  <c:v>44265</c:v>
                </c:pt>
                <c:pt idx="272">
                  <c:v>44266</c:v>
                </c:pt>
                <c:pt idx="273">
                  <c:v>44267</c:v>
                </c:pt>
                <c:pt idx="274">
                  <c:v>44268</c:v>
                </c:pt>
                <c:pt idx="275">
                  <c:v>44269</c:v>
                </c:pt>
                <c:pt idx="276">
                  <c:v>44270</c:v>
                </c:pt>
                <c:pt idx="277">
                  <c:v>44271</c:v>
                </c:pt>
                <c:pt idx="278">
                  <c:v>44272</c:v>
                </c:pt>
                <c:pt idx="279">
                  <c:v>44273</c:v>
                </c:pt>
                <c:pt idx="280">
                  <c:v>44274</c:v>
                </c:pt>
                <c:pt idx="281">
                  <c:v>44275</c:v>
                </c:pt>
                <c:pt idx="282">
                  <c:v>44276</c:v>
                </c:pt>
                <c:pt idx="283">
                  <c:v>44277</c:v>
                </c:pt>
                <c:pt idx="284">
                  <c:v>44278</c:v>
                </c:pt>
                <c:pt idx="285">
                  <c:v>44279</c:v>
                </c:pt>
                <c:pt idx="286">
                  <c:v>44280</c:v>
                </c:pt>
                <c:pt idx="287">
                  <c:v>44281</c:v>
                </c:pt>
                <c:pt idx="288">
                  <c:v>44282</c:v>
                </c:pt>
                <c:pt idx="289">
                  <c:v>44283</c:v>
                </c:pt>
                <c:pt idx="290">
                  <c:v>44284</c:v>
                </c:pt>
                <c:pt idx="291">
                  <c:v>44285</c:v>
                </c:pt>
                <c:pt idx="292">
                  <c:v>44286</c:v>
                </c:pt>
                <c:pt idx="293">
                  <c:v>44287</c:v>
                </c:pt>
                <c:pt idx="294">
                  <c:v>44288</c:v>
                </c:pt>
                <c:pt idx="295">
                  <c:v>44289</c:v>
                </c:pt>
                <c:pt idx="296">
                  <c:v>44290</c:v>
                </c:pt>
                <c:pt idx="297">
                  <c:v>44291</c:v>
                </c:pt>
                <c:pt idx="298">
                  <c:v>44292</c:v>
                </c:pt>
                <c:pt idx="299">
                  <c:v>44293</c:v>
                </c:pt>
                <c:pt idx="300">
                  <c:v>44294</c:v>
                </c:pt>
                <c:pt idx="301">
                  <c:v>44295</c:v>
                </c:pt>
                <c:pt idx="302">
                  <c:v>44296</c:v>
                </c:pt>
                <c:pt idx="303">
                  <c:v>44297</c:v>
                </c:pt>
                <c:pt idx="304">
                  <c:v>44298</c:v>
                </c:pt>
                <c:pt idx="305">
                  <c:v>44299</c:v>
                </c:pt>
                <c:pt idx="306">
                  <c:v>44300</c:v>
                </c:pt>
                <c:pt idx="307">
                  <c:v>44301</c:v>
                </c:pt>
                <c:pt idx="308">
                  <c:v>44302</c:v>
                </c:pt>
                <c:pt idx="309">
                  <c:v>44303</c:v>
                </c:pt>
                <c:pt idx="310">
                  <c:v>44304</c:v>
                </c:pt>
                <c:pt idx="311">
                  <c:v>44305</c:v>
                </c:pt>
                <c:pt idx="312">
                  <c:v>44306</c:v>
                </c:pt>
              </c:numCache>
            </c:numRef>
          </c:cat>
          <c:val>
            <c:numRef>
              <c:f>qto_cvd19_camas!$G$2:$G$400</c:f>
              <c:numCache>
                <c:formatCode>0</c:formatCode>
                <c:ptCount val="399"/>
                <c:pt idx="0">
                  <c:v>233</c:v>
                </c:pt>
                <c:pt idx="1">
                  <c:v>231</c:v>
                </c:pt>
                <c:pt idx="2">
                  <c:v>241</c:v>
                </c:pt>
                <c:pt idx="3">
                  <c:v>241</c:v>
                </c:pt>
                <c:pt idx="4">
                  <c:v>241</c:v>
                </c:pt>
                <c:pt idx="5">
                  <c:v>241</c:v>
                </c:pt>
                <c:pt idx="6">
                  <c:v>241</c:v>
                </c:pt>
                <c:pt idx="7">
                  <c:v>245</c:v>
                </c:pt>
                <c:pt idx="8">
                  <c:v>245</c:v>
                </c:pt>
                <c:pt idx="9">
                  <c:v>253</c:v>
                </c:pt>
                <c:pt idx="10">
                  <c:v>255</c:v>
                </c:pt>
                <c:pt idx="11">
                  <c:v>257</c:v>
                </c:pt>
                <c:pt idx="12">
                  <c:v>257</c:v>
                </c:pt>
                <c:pt idx="13">
                  <c:v>257</c:v>
                </c:pt>
                <c:pt idx="14">
                  <c:v>261</c:v>
                </c:pt>
                <c:pt idx="15">
                  <c:v>261</c:v>
                </c:pt>
                <c:pt idx="16">
                  <c:v>266</c:v>
                </c:pt>
                <c:pt idx="17">
                  <c:v>268</c:v>
                </c:pt>
                <c:pt idx="18">
                  <c:v>263</c:v>
                </c:pt>
                <c:pt idx="19">
                  <c:v>265</c:v>
                </c:pt>
                <c:pt idx="20">
                  <c:v>266</c:v>
                </c:pt>
                <c:pt idx="21">
                  <c:v>266</c:v>
                </c:pt>
                <c:pt idx="22">
                  <c:v>266</c:v>
                </c:pt>
                <c:pt idx="23">
                  <c:v>266</c:v>
                </c:pt>
                <c:pt idx="24">
                  <c:v>266</c:v>
                </c:pt>
                <c:pt idx="25">
                  <c:v>266</c:v>
                </c:pt>
                <c:pt idx="26">
                  <c:v>266</c:v>
                </c:pt>
                <c:pt idx="27">
                  <c:v>266</c:v>
                </c:pt>
                <c:pt idx="28">
                  <c:v>266</c:v>
                </c:pt>
                <c:pt idx="29">
                  <c:v>266</c:v>
                </c:pt>
                <c:pt idx="30">
                  <c:v>266</c:v>
                </c:pt>
                <c:pt idx="31">
                  <c:v>269</c:v>
                </c:pt>
                <c:pt idx="32">
                  <c:v>271</c:v>
                </c:pt>
                <c:pt idx="33">
                  <c:v>271</c:v>
                </c:pt>
                <c:pt idx="34">
                  <c:v>271</c:v>
                </c:pt>
                <c:pt idx="35">
                  <c:v>274</c:v>
                </c:pt>
                <c:pt idx="36">
                  <c:v>271</c:v>
                </c:pt>
                <c:pt idx="37">
                  <c:v>274</c:v>
                </c:pt>
                <c:pt idx="38">
                  <c:v>271</c:v>
                </c:pt>
                <c:pt idx="39">
                  <c:v>271</c:v>
                </c:pt>
                <c:pt idx="40">
                  <c:v>271</c:v>
                </c:pt>
                <c:pt idx="41">
                  <c:v>279</c:v>
                </c:pt>
                <c:pt idx="42">
                  <c:v>269</c:v>
                </c:pt>
                <c:pt idx="43">
                  <c:v>277</c:v>
                </c:pt>
                <c:pt idx="44">
                  <c:v>279</c:v>
                </c:pt>
                <c:pt idx="45">
                  <c:v>271</c:v>
                </c:pt>
                <c:pt idx="46">
                  <c:v>271</c:v>
                </c:pt>
                <c:pt idx="47">
                  <c:v>271</c:v>
                </c:pt>
                <c:pt idx="48">
                  <c:v>273</c:v>
                </c:pt>
                <c:pt idx="49">
                  <c:v>281</c:v>
                </c:pt>
                <c:pt idx="50">
                  <c:v>281</c:v>
                </c:pt>
                <c:pt idx="51">
                  <c:v>276.29999999999995</c:v>
                </c:pt>
                <c:pt idx="52">
                  <c:v>275</c:v>
                </c:pt>
                <c:pt idx="53">
                  <c:v>278</c:v>
                </c:pt>
                <c:pt idx="54">
                  <c:v>275</c:v>
                </c:pt>
                <c:pt idx="55">
                  <c:v>278</c:v>
                </c:pt>
                <c:pt idx="56">
                  <c:v>280</c:v>
                </c:pt>
                <c:pt idx="57">
                  <c:v>287.2</c:v>
                </c:pt>
                <c:pt idx="58">
                  <c:v>287.2</c:v>
                </c:pt>
                <c:pt idx="59">
                  <c:v>287.2</c:v>
                </c:pt>
                <c:pt idx="60">
                  <c:v>287.2</c:v>
                </c:pt>
                <c:pt idx="61">
                  <c:v>287.2</c:v>
                </c:pt>
                <c:pt idx="62">
                  <c:v>287.2</c:v>
                </c:pt>
                <c:pt idx="63">
                  <c:v>298</c:v>
                </c:pt>
                <c:pt idx="64">
                  <c:v>298</c:v>
                </c:pt>
                <c:pt idx="65">
                  <c:v>298</c:v>
                </c:pt>
                <c:pt idx="66">
                  <c:v>296</c:v>
                </c:pt>
                <c:pt idx="67">
                  <c:v>296</c:v>
                </c:pt>
                <c:pt idx="68">
                  <c:v>296</c:v>
                </c:pt>
                <c:pt idx="69">
                  <c:v>296</c:v>
                </c:pt>
                <c:pt idx="70">
                  <c:v>296</c:v>
                </c:pt>
                <c:pt idx="71">
                  <c:v>296</c:v>
                </c:pt>
                <c:pt idx="72">
                  <c:v>296</c:v>
                </c:pt>
                <c:pt idx="73">
                  <c:v>296</c:v>
                </c:pt>
                <c:pt idx="74">
                  <c:v>296</c:v>
                </c:pt>
                <c:pt idx="75">
                  <c:v>296</c:v>
                </c:pt>
                <c:pt idx="76">
                  <c:v>296</c:v>
                </c:pt>
                <c:pt idx="77">
                  <c:v>296</c:v>
                </c:pt>
                <c:pt idx="78">
                  <c:v>296</c:v>
                </c:pt>
                <c:pt idx="79">
                  <c:v>296</c:v>
                </c:pt>
                <c:pt idx="80">
                  <c:v>296</c:v>
                </c:pt>
                <c:pt idx="81">
                  <c:v>296</c:v>
                </c:pt>
                <c:pt idx="82">
                  <c:v>296</c:v>
                </c:pt>
                <c:pt idx="83">
                  <c:v>296</c:v>
                </c:pt>
                <c:pt idx="84">
                  <c:v>284</c:v>
                </c:pt>
                <c:pt idx="85">
                  <c:v>284</c:v>
                </c:pt>
                <c:pt idx="86">
                  <c:v>284</c:v>
                </c:pt>
                <c:pt idx="87">
                  <c:v>286</c:v>
                </c:pt>
                <c:pt idx="88">
                  <c:v>292</c:v>
                </c:pt>
                <c:pt idx="89">
                  <c:v>280</c:v>
                </c:pt>
                <c:pt idx="90">
                  <c:v>286</c:v>
                </c:pt>
                <c:pt idx="91">
                  <c:v>286</c:v>
                </c:pt>
                <c:pt idx="92">
                  <c:v>280</c:v>
                </c:pt>
                <c:pt idx="93">
                  <c:v>280</c:v>
                </c:pt>
                <c:pt idx="94">
                  <c:v>280</c:v>
                </c:pt>
                <c:pt idx="95">
                  <c:v>280</c:v>
                </c:pt>
                <c:pt idx="96">
                  <c:v>255</c:v>
                </c:pt>
                <c:pt idx="97">
                  <c:v>255</c:v>
                </c:pt>
                <c:pt idx="98">
                  <c:v>255</c:v>
                </c:pt>
                <c:pt idx="99">
                  <c:v>255</c:v>
                </c:pt>
                <c:pt idx="100">
                  <c:v>255</c:v>
                </c:pt>
                <c:pt idx="101">
                  <c:v>255</c:v>
                </c:pt>
                <c:pt idx="102">
                  <c:v>255</c:v>
                </c:pt>
                <c:pt idx="103">
                  <c:v>248</c:v>
                </c:pt>
                <c:pt idx="104">
                  <c:v>248</c:v>
                </c:pt>
                <c:pt idx="105">
                  <c:v>248</c:v>
                </c:pt>
                <c:pt idx="106">
                  <c:v>248</c:v>
                </c:pt>
                <c:pt idx="107">
                  <c:v>252</c:v>
                </c:pt>
                <c:pt idx="108">
                  <c:v>249</c:v>
                </c:pt>
                <c:pt idx="109">
                  <c:v>249</c:v>
                </c:pt>
                <c:pt idx="110">
                  <c:v>248</c:v>
                </c:pt>
                <c:pt idx="111">
                  <c:v>247</c:v>
                </c:pt>
                <c:pt idx="112">
                  <c:v>253</c:v>
                </c:pt>
                <c:pt idx="113">
                  <c:v>253</c:v>
                </c:pt>
                <c:pt idx="114">
                  <c:v>253</c:v>
                </c:pt>
                <c:pt idx="115">
                  <c:v>250</c:v>
                </c:pt>
                <c:pt idx="116">
                  <c:v>250</c:v>
                </c:pt>
                <c:pt idx="117">
                  <c:v>250</c:v>
                </c:pt>
                <c:pt idx="118">
                  <c:v>250</c:v>
                </c:pt>
                <c:pt idx="119" formatCode="General">
                  <c:v>250</c:v>
                </c:pt>
                <c:pt idx="120" formatCode="General">
                  <c:v>253</c:v>
                </c:pt>
                <c:pt idx="121" formatCode="General">
                  <c:v>253</c:v>
                </c:pt>
                <c:pt idx="122" formatCode="General">
                  <c:v>253</c:v>
                </c:pt>
                <c:pt idx="123" formatCode="General">
                  <c:v>246</c:v>
                </c:pt>
                <c:pt idx="124" formatCode="General">
                  <c:v>244</c:v>
                </c:pt>
                <c:pt idx="125" formatCode="General">
                  <c:v>251</c:v>
                </c:pt>
                <c:pt idx="126" formatCode="General">
                  <c:v>240</c:v>
                </c:pt>
                <c:pt idx="127" formatCode="General">
                  <c:v>240</c:v>
                </c:pt>
                <c:pt idx="128" formatCode="General">
                  <c:v>240</c:v>
                </c:pt>
                <c:pt idx="129" formatCode="General">
                  <c:v>251</c:v>
                </c:pt>
                <c:pt idx="130" formatCode="General">
                  <c:v>244</c:v>
                </c:pt>
                <c:pt idx="131" formatCode="General">
                  <c:v>240</c:v>
                </c:pt>
                <c:pt idx="132" formatCode="General">
                  <c:v>241</c:v>
                </c:pt>
                <c:pt idx="133" formatCode="General">
                  <c:v>241</c:v>
                </c:pt>
                <c:pt idx="134" formatCode="General">
                  <c:v>242</c:v>
                </c:pt>
                <c:pt idx="135" formatCode="General">
                  <c:v>242</c:v>
                </c:pt>
                <c:pt idx="136" formatCode="General">
                  <c:v>242</c:v>
                </c:pt>
                <c:pt idx="137" formatCode="General">
                  <c:v>238</c:v>
                </c:pt>
                <c:pt idx="138" formatCode="General">
                  <c:v>238</c:v>
                </c:pt>
                <c:pt idx="139" formatCode="General">
                  <c:v>238</c:v>
                </c:pt>
                <c:pt idx="140" formatCode="General">
                  <c:v>231</c:v>
                </c:pt>
                <c:pt idx="141" formatCode="General">
                  <c:v>231</c:v>
                </c:pt>
                <c:pt idx="142" formatCode="General">
                  <c:v>197</c:v>
                </c:pt>
                <c:pt idx="143" formatCode="General">
                  <c:v>230</c:v>
                </c:pt>
                <c:pt idx="144" formatCode="General">
                  <c:v>234</c:v>
                </c:pt>
                <c:pt idx="145" formatCode="General">
                  <c:v>235</c:v>
                </c:pt>
                <c:pt idx="146" formatCode="General">
                  <c:v>235</c:v>
                </c:pt>
                <c:pt idx="147" formatCode="General">
                  <c:v>233</c:v>
                </c:pt>
                <c:pt idx="148" formatCode="General">
                  <c:v>234</c:v>
                </c:pt>
                <c:pt idx="149" formatCode="General">
                  <c:v>234</c:v>
                </c:pt>
                <c:pt idx="150" formatCode="General">
                  <c:v>233</c:v>
                </c:pt>
                <c:pt idx="151" formatCode="General">
                  <c:v>233</c:v>
                </c:pt>
                <c:pt idx="152" formatCode="General">
                  <c:v>233</c:v>
                </c:pt>
                <c:pt idx="153" formatCode="General">
                  <c:v>240</c:v>
                </c:pt>
                <c:pt idx="154" formatCode="General">
                  <c:v>242</c:v>
                </c:pt>
                <c:pt idx="155" formatCode="General">
                  <c:v>242</c:v>
                </c:pt>
                <c:pt idx="156" formatCode="General">
                  <c:v>242</c:v>
                </c:pt>
                <c:pt idx="157" formatCode="General">
                  <c:v>242</c:v>
                </c:pt>
                <c:pt idx="158" formatCode="General">
                  <c:v>238</c:v>
                </c:pt>
                <c:pt idx="159" formatCode="General">
                  <c:v>238</c:v>
                </c:pt>
                <c:pt idx="160" formatCode="General">
                  <c:v>236</c:v>
                </c:pt>
                <c:pt idx="161" formatCode="General">
                  <c:v>240</c:v>
                </c:pt>
                <c:pt idx="162" formatCode="General">
                  <c:v>242</c:v>
                </c:pt>
                <c:pt idx="163" formatCode="General">
                  <c:v>242</c:v>
                </c:pt>
                <c:pt idx="164" formatCode="General">
                  <c:v>240</c:v>
                </c:pt>
                <c:pt idx="165" formatCode="General">
                  <c:v>240</c:v>
                </c:pt>
                <c:pt idx="166" formatCode="General">
                  <c:v>238</c:v>
                </c:pt>
                <c:pt idx="167" formatCode="General">
                  <c:v>238</c:v>
                </c:pt>
                <c:pt idx="168" formatCode="General">
                  <c:v>239</c:v>
                </c:pt>
                <c:pt idx="169" formatCode="General">
                  <c:v>241</c:v>
                </c:pt>
                <c:pt idx="170" formatCode="General">
                  <c:v>241</c:v>
                </c:pt>
                <c:pt idx="171" formatCode="General">
                  <c:v>239</c:v>
                </c:pt>
                <c:pt idx="172" formatCode="General">
                  <c:v>235</c:v>
                </c:pt>
                <c:pt idx="173" formatCode="General">
                  <c:v>235</c:v>
                </c:pt>
                <c:pt idx="174" formatCode="General">
                  <c:v>235</c:v>
                </c:pt>
                <c:pt idx="175" formatCode="General">
                  <c:v>224</c:v>
                </c:pt>
                <c:pt idx="176" formatCode="General">
                  <c:v>233</c:v>
                </c:pt>
                <c:pt idx="177" formatCode="General">
                  <c:v>240</c:v>
                </c:pt>
                <c:pt idx="178" formatCode="General">
                  <c:v>240</c:v>
                </c:pt>
                <c:pt idx="179" formatCode="General">
                  <c:v>240</c:v>
                </c:pt>
                <c:pt idx="180" formatCode="General">
                  <c:v>240</c:v>
                </c:pt>
                <c:pt idx="181" formatCode="General">
                  <c:v>240</c:v>
                </c:pt>
                <c:pt idx="182" formatCode="General">
                  <c:v>211</c:v>
                </c:pt>
                <c:pt idx="183" formatCode="General">
                  <c:v>229</c:v>
                </c:pt>
                <c:pt idx="184" formatCode="General">
                  <c:v>229</c:v>
                </c:pt>
                <c:pt idx="185" formatCode="General">
                  <c:v>229</c:v>
                </c:pt>
                <c:pt idx="186" formatCode="General">
                  <c:v>227</c:v>
                </c:pt>
                <c:pt idx="187" formatCode="General">
                  <c:v>227</c:v>
                </c:pt>
                <c:pt idx="188" formatCode="General">
                  <c:v>227</c:v>
                </c:pt>
                <c:pt idx="189" formatCode="General">
                  <c:v>227</c:v>
                </c:pt>
                <c:pt idx="190" formatCode="General">
                  <c:v>227</c:v>
                </c:pt>
                <c:pt idx="191" formatCode="General">
                  <c:v>227</c:v>
                </c:pt>
                <c:pt idx="192" formatCode="General">
                  <c:v>227</c:v>
                </c:pt>
                <c:pt idx="193" formatCode="General">
                  <c:v>231</c:v>
                </c:pt>
                <c:pt idx="194" formatCode="General">
                  <c:v>225</c:v>
                </c:pt>
                <c:pt idx="195" formatCode="General">
                  <c:v>225</c:v>
                </c:pt>
                <c:pt idx="196" formatCode="General">
                  <c:v>225</c:v>
                </c:pt>
                <c:pt idx="197" formatCode="General">
                  <c:v>225</c:v>
                </c:pt>
                <c:pt idx="198" formatCode="General">
                  <c:v>225</c:v>
                </c:pt>
                <c:pt idx="199" formatCode="General">
                  <c:v>227</c:v>
                </c:pt>
                <c:pt idx="200" formatCode="General">
                  <c:v>225</c:v>
                </c:pt>
                <c:pt idx="201" formatCode="General">
                  <c:v>230</c:v>
                </c:pt>
                <c:pt idx="202" formatCode="General">
                  <c:v>228</c:v>
                </c:pt>
                <c:pt idx="203" formatCode="General">
                  <c:v>233</c:v>
                </c:pt>
                <c:pt idx="204" formatCode="General">
                  <c:v>233</c:v>
                </c:pt>
                <c:pt idx="205" formatCode="General">
                  <c:v>233</c:v>
                </c:pt>
                <c:pt idx="206" formatCode="General">
                  <c:v>233</c:v>
                </c:pt>
                <c:pt idx="207" formatCode="General">
                  <c:v>233</c:v>
                </c:pt>
                <c:pt idx="208" formatCode="General">
                  <c:v>245</c:v>
                </c:pt>
                <c:pt idx="209" formatCode="General">
                  <c:v>245</c:v>
                </c:pt>
                <c:pt idx="210" formatCode="General">
                  <c:v>246</c:v>
                </c:pt>
                <c:pt idx="211">
                  <c:v>244.125</c:v>
                </c:pt>
                <c:pt idx="212" formatCode="General">
                  <c:v>246</c:v>
                </c:pt>
                <c:pt idx="213" formatCode="General">
                  <c:v>246</c:v>
                </c:pt>
                <c:pt idx="214" formatCode="General">
                  <c:v>246</c:v>
                </c:pt>
                <c:pt idx="215" formatCode="General">
                  <c:v>246</c:v>
                </c:pt>
                <c:pt idx="216" formatCode="General">
                  <c:v>246</c:v>
                </c:pt>
                <c:pt idx="217" formatCode="General">
                  <c:v>246</c:v>
                </c:pt>
                <c:pt idx="218" formatCode="General">
                  <c:v>246</c:v>
                </c:pt>
                <c:pt idx="219" formatCode="General">
                  <c:v>246</c:v>
                </c:pt>
                <c:pt idx="220" formatCode="General">
                  <c:v>246</c:v>
                </c:pt>
                <c:pt idx="221" formatCode="General">
                  <c:v>254</c:v>
                </c:pt>
                <c:pt idx="222" formatCode="General">
                  <c:v>264</c:v>
                </c:pt>
                <c:pt idx="223" formatCode="General">
                  <c:v>264</c:v>
                </c:pt>
                <c:pt idx="224" formatCode="General">
                  <c:v>264</c:v>
                </c:pt>
                <c:pt idx="225" formatCode="General">
                  <c:v>264</c:v>
                </c:pt>
                <c:pt idx="226" formatCode="General">
                  <c:v>264</c:v>
                </c:pt>
                <c:pt idx="227" formatCode="General">
                  <c:v>264</c:v>
                </c:pt>
                <c:pt idx="228" formatCode="General">
                  <c:v>266</c:v>
                </c:pt>
                <c:pt idx="229" formatCode="General">
                  <c:v>266</c:v>
                </c:pt>
                <c:pt idx="230" formatCode="General">
                  <c:v>227</c:v>
                </c:pt>
                <c:pt idx="231" formatCode="General">
                  <c:v>227</c:v>
                </c:pt>
                <c:pt idx="232" formatCode="General">
                  <c:v>227</c:v>
                </c:pt>
                <c:pt idx="233" formatCode="General">
                  <c:v>227</c:v>
                </c:pt>
                <c:pt idx="234" formatCode="General">
                  <c:v>227</c:v>
                </c:pt>
                <c:pt idx="235" formatCode="General">
                  <c:v>231</c:v>
                </c:pt>
                <c:pt idx="236" formatCode="General">
                  <c:v>231</c:v>
                </c:pt>
                <c:pt idx="237" formatCode="General">
                  <c:v>231</c:v>
                </c:pt>
                <c:pt idx="238" formatCode="General">
                  <c:v>231</c:v>
                </c:pt>
                <c:pt idx="239" formatCode="General">
                  <c:v>231</c:v>
                </c:pt>
                <c:pt idx="240" formatCode="General">
                  <c:v>231</c:v>
                </c:pt>
                <c:pt idx="241" formatCode="General">
                  <c:v>231</c:v>
                </c:pt>
                <c:pt idx="242" formatCode="General">
                  <c:v>231</c:v>
                </c:pt>
                <c:pt idx="243" formatCode="General">
                  <c:v>231</c:v>
                </c:pt>
                <c:pt idx="244" formatCode="General">
                  <c:v>231</c:v>
                </c:pt>
                <c:pt idx="245" formatCode="General">
                  <c:v>231</c:v>
                </c:pt>
                <c:pt idx="246" formatCode="General">
                  <c:v>229</c:v>
                </c:pt>
                <c:pt idx="247" formatCode="General">
                  <c:v>227</c:v>
                </c:pt>
                <c:pt idx="248" formatCode="General">
                  <c:v>228</c:v>
                </c:pt>
                <c:pt idx="249" formatCode="General">
                  <c:v>228</c:v>
                </c:pt>
                <c:pt idx="250" formatCode="General">
                  <c:v>228</c:v>
                </c:pt>
                <c:pt idx="251" formatCode="General">
                  <c:v>228</c:v>
                </c:pt>
                <c:pt idx="252" formatCode="General">
                  <c:v>228</c:v>
                </c:pt>
                <c:pt idx="253" formatCode="General">
                  <c:v>228</c:v>
                </c:pt>
                <c:pt idx="254" formatCode="General">
                  <c:v>232</c:v>
                </c:pt>
                <c:pt idx="255" formatCode="General">
                  <c:v>231</c:v>
                </c:pt>
                <c:pt idx="256" formatCode="General">
                  <c:v>231</c:v>
                </c:pt>
                <c:pt idx="257" formatCode="General">
                  <c:v>230</c:v>
                </c:pt>
                <c:pt idx="258" formatCode="General">
                  <c:v>225</c:v>
                </c:pt>
                <c:pt idx="259" formatCode="General">
                  <c:v>226</c:v>
                </c:pt>
                <c:pt idx="260" formatCode="General">
                  <c:v>225</c:v>
                </c:pt>
                <c:pt idx="261" formatCode="General">
                  <c:v>227</c:v>
                </c:pt>
                <c:pt idx="262" formatCode="General">
                  <c:v>229</c:v>
                </c:pt>
                <c:pt idx="263" formatCode="General">
                  <c:v>229</c:v>
                </c:pt>
                <c:pt idx="264" formatCode="General">
                  <c:v>227</c:v>
                </c:pt>
                <c:pt idx="265" formatCode="General">
                  <c:v>227</c:v>
                </c:pt>
                <c:pt idx="266" formatCode="General">
                  <c:v>228</c:v>
                </c:pt>
                <c:pt idx="267" formatCode="General">
                  <c:v>227</c:v>
                </c:pt>
                <c:pt idx="268" formatCode="General">
                  <c:v>227</c:v>
                </c:pt>
                <c:pt idx="269" formatCode="General">
                  <c:v>227</c:v>
                </c:pt>
                <c:pt idx="270" formatCode="General">
                  <c:v>227</c:v>
                </c:pt>
                <c:pt idx="271" formatCode="General">
                  <c:v>226</c:v>
                </c:pt>
                <c:pt idx="272" formatCode="General">
                  <c:v>224</c:v>
                </c:pt>
                <c:pt idx="273" formatCode="General">
                  <c:v>226</c:v>
                </c:pt>
                <c:pt idx="274" formatCode="General">
                  <c:v>226</c:v>
                </c:pt>
                <c:pt idx="275" formatCode="General">
                  <c:v>226</c:v>
                </c:pt>
                <c:pt idx="276" formatCode="General">
                  <c:v>226</c:v>
                </c:pt>
                <c:pt idx="277" formatCode="General">
                  <c:v>230</c:v>
                </c:pt>
                <c:pt idx="278" formatCode="General">
                  <c:v>230</c:v>
                </c:pt>
                <c:pt idx="279" formatCode="General">
                  <c:v>227</c:v>
                </c:pt>
                <c:pt idx="280" formatCode="General">
                  <c:v>230</c:v>
                </c:pt>
                <c:pt idx="281" formatCode="General">
                  <c:v>229</c:v>
                </c:pt>
                <c:pt idx="282" formatCode="General">
                  <c:v>230</c:v>
                </c:pt>
                <c:pt idx="283" formatCode="General">
                  <c:v>227</c:v>
                </c:pt>
                <c:pt idx="284" formatCode="General">
                  <c:v>230</c:v>
                </c:pt>
                <c:pt idx="285" formatCode="General">
                  <c:v>231</c:v>
                </c:pt>
                <c:pt idx="286" formatCode="General">
                  <c:v>237</c:v>
                </c:pt>
                <c:pt idx="287" formatCode="General">
                  <c:v>231</c:v>
                </c:pt>
                <c:pt idx="288" formatCode="General">
                  <c:v>232</c:v>
                </c:pt>
                <c:pt idx="289" formatCode="General">
                  <c:v>233</c:v>
                </c:pt>
                <c:pt idx="290" formatCode="General">
                  <c:v>237</c:v>
                </c:pt>
                <c:pt idx="291" formatCode="General">
                  <c:v>237</c:v>
                </c:pt>
                <c:pt idx="292" formatCode="General">
                  <c:v>237</c:v>
                </c:pt>
                <c:pt idx="293" formatCode="General">
                  <c:v>233</c:v>
                </c:pt>
                <c:pt idx="294" formatCode="General">
                  <c:v>233</c:v>
                </c:pt>
                <c:pt idx="295" formatCode="General">
                  <c:v>238</c:v>
                </c:pt>
                <c:pt idx="296" formatCode="General">
                  <c:v>233</c:v>
                </c:pt>
                <c:pt idx="297" formatCode="General">
                  <c:v>233</c:v>
                </c:pt>
                <c:pt idx="298" formatCode="General">
                  <c:v>233</c:v>
                </c:pt>
                <c:pt idx="299" formatCode="General">
                  <c:v>233</c:v>
                </c:pt>
                <c:pt idx="300" formatCode="General">
                  <c:v>233</c:v>
                </c:pt>
                <c:pt idx="301" formatCode="General">
                  <c:v>233</c:v>
                </c:pt>
                <c:pt idx="302" formatCode="General">
                  <c:v>233</c:v>
                </c:pt>
                <c:pt idx="303" formatCode="General">
                  <c:v>233</c:v>
                </c:pt>
                <c:pt idx="304" formatCode="General">
                  <c:v>233</c:v>
                </c:pt>
                <c:pt idx="305" formatCode="General">
                  <c:v>233</c:v>
                </c:pt>
                <c:pt idx="306" formatCode="General">
                  <c:v>233</c:v>
                </c:pt>
                <c:pt idx="307" formatCode="General">
                  <c:v>233</c:v>
                </c:pt>
                <c:pt idx="308" formatCode="General">
                  <c:v>233</c:v>
                </c:pt>
                <c:pt idx="309" formatCode="General">
                  <c:v>233</c:v>
                </c:pt>
                <c:pt idx="310" formatCode="General">
                  <c:v>233</c:v>
                </c:pt>
                <c:pt idx="311" formatCode="General">
                  <c:v>233</c:v>
                </c:pt>
                <c:pt idx="312" formatCode="General">
                  <c:v>233</c:v>
                </c:pt>
              </c:numCache>
            </c:numRef>
          </c:val>
          <c:smooth val="0"/>
          <c:extLst>
            <c:ext xmlns:c16="http://schemas.microsoft.com/office/drawing/2014/chart" uri="{C3380CC4-5D6E-409C-BE32-E72D297353CC}">
              <c16:uniqueId val="{00000004-A934-4DB4-9EA4-372B71779ACC}"/>
            </c:ext>
          </c:extLst>
        </c:ser>
        <c:ser>
          <c:idx val="6"/>
          <c:order val="5"/>
          <c:tx>
            <c:strRef>
              <c:f>qto_cvd19_grafica!$Q$150</c:f>
              <c:strCache>
                <c:ptCount val="1"/>
                <c:pt idx="0">
                  <c:v>Ocupación de camas de UCI/UCIP para COVID-19 (eje 1)</c:v>
                </c:pt>
              </c:strCache>
            </c:strRef>
          </c:tx>
          <c:spPr>
            <a:ln w="19050" cap="rnd">
              <a:solidFill>
                <a:schemeClr val="accent4">
                  <a:lumMod val="50000"/>
                </a:schemeClr>
              </a:solidFill>
              <a:round/>
            </a:ln>
            <a:effectLst/>
          </c:spPr>
          <c:marker>
            <c:symbol val="none"/>
          </c:marker>
          <c:cat>
            <c:numRef>
              <c:f>qto_cvd19_camas!$A$2:$A$314</c:f>
              <c:numCache>
                <c:formatCode>yyyy\-mm\-dd</c:formatCode>
                <c:ptCount val="313"/>
                <c:pt idx="0">
                  <c:v>43994</c:v>
                </c:pt>
                <c:pt idx="1">
                  <c:v>43995</c:v>
                </c:pt>
                <c:pt idx="2">
                  <c:v>43996</c:v>
                </c:pt>
                <c:pt idx="3">
                  <c:v>43997</c:v>
                </c:pt>
                <c:pt idx="4">
                  <c:v>43998</c:v>
                </c:pt>
                <c:pt idx="5">
                  <c:v>43999</c:v>
                </c:pt>
                <c:pt idx="6">
                  <c:v>44000</c:v>
                </c:pt>
                <c:pt idx="7">
                  <c:v>44001</c:v>
                </c:pt>
                <c:pt idx="8">
                  <c:v>44002</c:v>
                </c:pt>
                <c:pt idx="9">
                  <c:v>44003</c:v>
                </c:pt>
                <c:pt idx="10">
                  <c:v>44004</c:v>
                </c:pt>
                <c:pt idx="11">
                  <c:v>44005</c:v>
                </c:pt>
                <c:pt idx="12">
                  <c:v>44006</c:v>
                </c:pt>
                <c:pt idx="13">
                  <c:v>44007</c:v>
                </c:pt>
                <c:pt idx="14">
                  <c:v>44008</c:v>
                </c:pt>
                <c:pt idx="15">
                  <c:v>44009</c:v>
                </c:pt>
                <c:pt idx="16">
                  <c:v>44010</c:v>
                </c:pt>
                <c:pt idx="17">
                  <c:v>44011</c:v>
                </c:pt>
                <c:pt idx="18">
                  <c:v>44012</c:v>
                </c:pt>
                <c:pt idx="19">
                  <c:v>44013</c:v>
                </c:pt>
                <c:pt idx="20">
                  <c:v>44014</c:v>
                </c:pt>
                <c:pt idx="21">
                  <c:v>44015</c:v>
                </c:pt>
                <c:pt idx="22">
                  <c:v>44016</c:v>
                </c:pt>
                <c:pt idx="23">
                  <c:v>44017</c:v>
                </c:pt>
                <c:pt idx="24">
                  <c:v>44018</c:v>
                </c:pt>
                <c:pt idx="25">
                  <c:v>44019</c:v>
                </c:pt>
                <c:pt idx="26">
                  <c:v>44020</c:v>
                </c:pt>
                <c:pt idx="27">
                  <c:v>44021</c:v>
                </c:pt>
                <c:pt idx="28">
                  <c:v>44022</c:v>
                </c:pt>
                <c:pt idx="29">
                  <c:v>44023</c:v>
                </c:pt>
                <c:pt idx="30">
                  <c:v>44024</c:v>
                </c:pt>
                <c:pt idx="31">
                  <c:v>44025</c:v>
                </c:pt>
                <c:pt idx="32">
                  <c:v>44026</c:v>
                </c:pt>
                <c:pt idx="33">
                  <c:v>44027</c:v>
                </c:pt>
                <c:pt idx="34">
                  <c:v>44028</c:v>
                </c:pt>
                <c:pt idx="35">
                  <c:v>44029</c:v>
                </c:pt>
                <c:pt idx="36">
                  <c:v>44030</c:v>
                </c:pt>
                <c:pt idx="37">
                  <c:v>44031</c:v>
                </c:pt>
                <c:pt idx="38">
                  <c:v>44032</c:v>
                </c:pt>
                <c:pt idx="39">
                  <c:v>44033</c:v>
                </c:pt>
                <c:pt idx="40">
                  <c:v>44034</c:v>
                </c:pt>
                <c:pt idx="41">
                  <c:v>44035</c:v>
                </c:pt>
                <c:pt idx="42">
                  <c:v>44036</c:v>
                </c:pt>
                <c:pt idx="43">
                  <c:v>44037</c:v>
                </c:pt>
                <c:pt idx="44">
                  <c:v>44038</c:v>
                </c:pt>
                <c:pt idx="45">
                  <c:v>44039</c:v>
                </c:pt>
                <c:pt idx="46">
                  <c:v>44040</c:v>
                </c:pt>
                <c:pt idx="47">
                  <c:v>44041</c:v>
                </c:pt>
                <c:pt idx="48">
                  <c:v>44042</c:v>
                </c:pt>
                <c:pt idx="49">
                  <c:v>44043</c:v>
                </c:pt>
                <c:pt idx="50">
                  <c:v>44044</c:v>
                </c:pt>
                <c:pt idx="51">
                  <c:v>44045</c:v>
                </c:pt>
                <c:pt idx="52">
                  <c:v>44046</c:v>
                </c:pt>
                <c:pt idx="53">
                  <c:v>44047</c:v>
                </c:pt>
                <c:pt idx="54">
                  <c:v>44048</c:v>
                </c:pt>
                <c:pt idx="55">
                  <c:v>44049</c:v>
                </c:pt>
                <c:pt idx="56">
                  <c:v>44050</c:v>
                </c:pt>
                <c:pt idx="57">
                  <c:v>44051</c:v>
                </c:pt>
                <c:pt idx="58">
                  <c:v>44052</c:v>
                </c:pt>
                <c:pt idx="59">
                  <c:v>44053</c:v>
                </c:pt>
                <c:pt idx="60">
                  <c:v>44054</c:v>
                </c:pt>
                <c:pt idx="61">
                  <c:v>44055</c:v>
                </c:pt>
                <c:pt idx="62">
                  <c:v>44056</c:v>
                </c:pt>
                <c:pt idx="63">
                  <c:v>44057</c:v>
                </c:pt>
                <c:pt idx="64">
                  <c:v>44058</c:v>
                </c:pt>
                <c:pt idx="65">
                  <c:v>44059</c:v>
                </c:pt>
                <c:pt idx="66">
                  <c:v>44060</c:v>
                </c:pt>
                <c:pt idx="67">
                  <c:v>44061</c:v>
                </c:pt>
                <c:pt idx="68">
                  <c:v>44062</c:v>
                </c:pt>
                <c:pt idx="69">
                  <c:v>44063</c:v>
                </c:pt>
                <c:pt idx="70">
                  <c:v>44064</c:v>
                </c:pt>
                <c:pt idx="71">
                  <c:v>44065</c:v>
                </c:pt>
                <c:pt idx="72">
                  <c:v>44066</c:v>
                </c:pt>
                <c:pt idx="73">
                  <c:v>44067</c:v>
                </c:pt>
                <c:pt idx="74">
                  <c:v>44068</c:v>
                </c:pt>
                <c:pt idx="75">
                  <c:v>44069</c:v>
                </c:pt>
                <c:pt idx="76">
                  <c:v>44070</c:v>
                </c:pt>
                <c:pt idx="77">
                  <c:v>44071</c:v>
                </c:pt>
                <c:pt idx="78">
                  <c:v>44072</c:v>
                </c:pt>
                <c:pt idx="79">
                  <c:v>44073</c:v>
                </c:pt>
                <c:pt idx="80">
                  <c:v>44074</c:v>
                </c:pt>
                <c:pt idx="81">
                  <c:v>44075</c:v>
                </c:pt>
                <c:pt idx="82">
                  <c:v>44076</c:v>
                </c:pt>
                <c:pt idx="83">
                  <c:v>44077</c:v>
                </c:pt>
                <c:pt idx="84">
                  <c:v>44078</c:v>
                </c:pt>
                <c:pt idx="85">
                  <c:v>44079</c:v>
                </c:pt>
                <c:pt idx="86">
                  <c:v>44080</c:v>
                </c:pt>
                <c:pt idx="87">
                  <c:v>44081</c:v>
                </c:pt>
                <c:pt idx="88">
                  <c:v>44082</c:v>
                </c:pt>
                <c:pt idx="89">
                  <c:v>44083</c:v>
                </c:pt>
                <c:pt idx="90">
                  <c:v>44084</c:v>
                </c:pt>
                <c:pt idx="91">
                  <c:v>44085</c:v>
                </c:pt>
                <c:pt idx="92">
                  <c:v>44086</c:v>
                </c:pt>
                <c:pt idx="93">
                  <c:v>44087</c:v>
                </c:pt>
                <c:pt idx="94">
                  <c:v>44088</c:v>
                </c:pt>
                <c:pt idx="95">
                  <c:v>44089</c:v>
                </c:pt>
                <c:pt idx="96">
                  <c:v>44090</c:v>
                </c:pt>
                <c:pt idx="97">
                  <c:v>44091</c:v>
                </c:pt>
                <c:pt idx="98">
                  <c:v>44092</c:v>
                </c:pt>
                <c:pt idx="99">
                  <c:v>44093</c:v>
                </c:pt>
                <c:pt idx="100">
                  <c:v>44094</c:v>
                </c:pt>
                <c:pt idx="101">
                  <c:v>44095</c:v>
                </c:pt>
                <c:pt idx="102">
                  <c:v>44096</c:v>
                </c:pt>
                <c:pt idx="103">
                  <c:v>44097</c:v>
                </c:pt>
                <c:pt idx="104">
                  <c:v>44098</c:v>
                </c:pt>
                <c:pt idx="105">
                  <c:v>44099</c:v>
                </c:pt>
                <c:pt idx="106">
                  <c:v>44100</c:v>
                </c:pt>
                <c:pt idx="107">
                  <c:v>44101</c:v>
                </c:pt>
                <c:pt idx="108">
                  <c:v>44102</c:v>
                </c:pt>
                <c:pt idx="109">
                  <c:v>44103</c:v>
                </c:pt>
                <c:pt idx="110">
                  <c:v>44104</c:v>
                </c:pt>
                <c:pt idx="111">
                  <c:v>44105</c:v>
                </c:pt>
                <c:pt idx="112">
                  <c:v>44106</c:v>
                </c:pt>
                <c:pt idx="113">
                  <c:v>44107</c:v>
                </c:pt>
                <c:pt idx="114">
                  <c:v>44108</c:v>
                </c:pt>
                <c:pt idx="115">
                  <c:v>44109</c:v>
                </c:pt>
                <c:pt idx="116">
                  <c:v>44110</c:v>
                </c:pt>
                <c:pt idx="117">
                  <c:v>44111</c:v>
                </c:pt>
                <c:pt idx="118">
                  <c:v>44112</c:v>
                </c:pt>
                <c:pt idx="119">
                  <c:v>44113</c:v>
                </c:pt>
                <c:pt idx="120">
                  <c:v>44114</c:v>
                </c:pt>
                <c:pt idx="121">
                  <c:v>44115</c:v>
                </c:pt>
                <c:pt idx="122">
                  <c:v>44116</c:v>
                </c:pt>
                <c:pt idx="123">
                  <c:v>44117</c:v>
                </c:pt>
                <c:pt idx="124">
                  <c:v>44118</c:v>
                </c:pt>
                <c:pt idx="125">
                  <c:v>44119</c:v>
                </c:pt>
                <c:pt idx="126">
                  <c:v>44120</c:v>
                </c:pt>
                <c:pt idx="127">
                  <c:v>44121</c:v>
                </c:pt>
                <c:pt idx="128">
                  <c:v>44122</c:v>
                </c:pt>
                <c:pt idx="129">
                  <c:v>44123</c:v>
                </c:pt>
                <c:pt idx="130">
                  <c:v>44124</c:v>
                </c:pt>
                <c:pt idx="131">
                  <c:v>44125</c:v>
                </c:pt>
                <c:pt idx="132">
                  <c:v>44126</c:v>
                </c:pt>
                <c:pt idx="133">
                  <c:v>44127</c:v>
                </c:pt>
                <c:pt idx="134">
                  <c:v>44128</c:v>
                </c:pt>
                <c:pt idx="135">
                  <c:v>44129</c:v>
                </c:pt>
                <c:pt idx="136">
                  <c:v>44130</c:v>
                </c:pt>
                <c:pt idx="137">
                  <c:v>44131</c:v>
                </c:pt>
                <c:pt idx="138">
                  <c:v>44132</c:v>
                </c:pt>
                <c:pt idx="139">
                  <c:v>44133</c:v>
                </c:pt>
                <c:pt idx="140">
                  <c:v>44134</c:v>
                </c:pt>
                <c:pt idx="141">
                  <c:v>44135</c:v>
                </c:pt>
                <c:pt idx="142">
                  <c:v>44136</c:v>
                </c:pt>
                <c:pt idx="143">
                  <c:v>44137</c:v>
                </c:pt>
                <c:pt idx="144">
                  <c:v>44138</c:v>
                </c:pt>
                <c:pt idx="145">
                  <c:v>44139</c:v>
                </c:pt>
                <c:pt idx="146">
                  <c:v>44140</c:v>
                </c:pt>
                <c:pt idx="147">
                  <c:v>44141</c:v>
                </c:pt>
                <c:pt idx="148">
                  <c:v>44142</c:v>
                </c:pt>
                <c:pt idx="149">
                  <c:v>44143</c:v>
                </c:pt>
                <c:pt idx="150">
                  <c:v>44144</c:v>
                </c:pt>
                <c:pt idx="151">
                  <c:v>44145</c:v>
                </c:pt>
                <c:pt idx="152">
                  <c:v>44146</c:v>
                </c:pt>
                <c:pt idx="153">
                  <c:v>44147</c:v>
                </c:pt>
                <c:pt idx="154">
                  <c:v>44148</c:v>
                </c:pt>
                <c:pt idx="155">
                  <c:v>44149</c:v>
                </c:pt>
                <c:pt idx="156">
                  <c:v>44150</c:v>
                </c:pt>
                <c:pt idx="157">
                  <c:v>44151</c:v>
                </c:pt>
                <c:pt idx="158">
                  <c:v>44152</c:v>
                </c:pt>
                <c:pt idx="159">
                  <c:v>44153</c:v>
                </c:pt>
                <c:pt idx="160">
                  <c:v>44154</c:v>
                </c:pt>
                <c:pt idx="161">
                  <c:v>44155</c:v>
                </c:pt>
                <c:pt idx="162">
                  <c:v>44156</c:v>
                </c:pt>
                <c:pt idx="163">
                  <c:v>44157</c:v>
                </c:pt>
                <c:pt idx="164">
                  <c:v>44158</c:v>
                </c:pt>
                <c:pt idx="165">
                  <c:v>44159</c:v>
                </c:pt>
                <c:pt idx="166">
                  <c:v>44160</c:v>
                </c:pt>
                <c:pt idx="167">
                  <c:v>44161</c:v>
                </c:pt>
                <c:pt idx="168">
                  <c:v>44162</c:v>
                </c:pt>
                <c:pt idx="169">
                  <c:v>44163</c:v>
                </c:pt>
                <c:pt idx="170">
                  <c:v>44164</c:v>
                </c:pt>
                <c:pt idx="171">
                  <c:v>44165</c:v>
                </c:pt>
                <c:pt idx="172">
                  <c:v>44166</c:v>
                </c:pt>
                <c:pt idx="173">
                  <c:v>44167</c:v>
                </c:pt>
                <c:pt idx="174">
                  <c:v>44168</c:v>
                </c:pt>
                <c:pt idx="175">
                  <c:v>44169</c:v>
                </c:pt>
                <c:pt idx="176">
                  <c:v>44170</c:v>
                </c:pt>
                <c:pt idx="177">
                  <c:v>44171</c:v>
                </c:pt>
                <c:pt idx="178">
                  <c:v>44172</c:v>
                </c:pt>
                <c:pt idx="179">
                  <c:v>44173</c:v>
                </c:pt>
                <c:pt idx="180">
                  <c:v>44174</c:v>
                </c:pt>
                <c:pt idx="181">
                  <c:v>44175</c:v>
                </c:pt>
                <c:pt idx="182">
                  <c:v>44176</c:v>
                </c:pt>
                <c:pt idx="183">
                  <c:v>44177</c:v>
                </c:pt>
                <c:pt idx="184">
                  <c:v>44178</c:v>
                </c:pt>
                <c:pt idx="185">
                  <c:v>44179</c:v>
                </c:pt>
                <c:pt idx="186">
                  <c:v>44180</c:v>
                </c:pt>
                <c:pt idx="187">
                  <c:v>44181</c:v>
                </c:pt>
                <c:pt idx="188">
                  <c:v>44182</c:v>
                </c:pt>
                <c:pt idx="189">
                  <c:v>44183</c:v>
                </c:pt>
                <c:pt idx="190">
                  <c:v>44184</c:v>
                </c:pt>
                <c:pt idx="191">
                  <c:v>44185</c:v>
                </c:pt>
                <c:pt idx="192">
                  <c:v>44186</c:v>
                </c:pt>
                <c:pt idx="193">
                  <c:v>44187</c:v>
                </c:pt>
                <c:pt idx="194">
                  <c:v>44188</c:v>
                </c:pt>
                <c:pt idx="195">
                  <c:v>44189</c:v>
                </c:pt>
                <c:pt idx="196">
                  <c:v>44190</c:v>
                </c:pt>
                <c:pt idx="197">
                  <c:v>44191</c:v>
                </c:pt>
                <c:pt idx="198">
                  <c:v>44192</c:v>
                </c:pt>
                <c:pt idx="199">
                  <c:v>44193</c:v>
                </c:pt>
                <c:pt idx="200">
                  <c:v>44194</c:v>
                </c:pt>
                <c:pt idx="201">
                  <c:v>44195</c:v>
                </c:pt>
                <c:pt idx="202">
                  <c:v>44196</c:v>
                </c:pt>
                <c:pt idx="203">
                  <c:v>44197</c:v>
                </c:pt>
                <c:pt idx="204">
                  <c:v>44198</c:v>
                </c:pt>
                <c:pt idx="205">
                  <c:v>44199</c:v>
                </c:pt>
                <c:pt idx="206">
                  <c:v>44200</c:v>
                </c:pt>
                <c:pt idx="207">
                  <c:v>44201</c:v>
                </c:pt>
                <c:pt idx="208">
                  <c:v>44202</c:v>
                </c:pt>
                <c:pt idx="209">
                  <c:v>44203</c:v>
                </c:pt>
                <c:pt idx="210">
                  <c:v>44204</c:v>
                </c:pt>
                <c:pt idx="211">
                  <c:v>44205</c:v>
                </c:pt>
                <c:pt idx="212">
                  <c:v>44206</c:v>
                </c:pt>
                <c:pt idx="213">
                  <c:v>44207</c:v>
                </c:pt>
                <c:pt idx="214">
                  <c:v>44208</c:v>
                </c:pt>
                <c:pt idx="215">
                  <c:v>44209</c:v>
                </c:pt>
                <c:pt idx="216">
                  <c:v>44210</c:v>
                </c:pt>
                <c:pt idx="217">
                  <c:v>44211</c:v>
                </c:pt>
                <c:pt idx="218">
                  <c:v>44212</c:v>
                </c:pt>
                <c:pt idx="219">
                  <c:v>44213</c:v>
                </c:pt>
                <c:pt idx="220">
                  <c:v>44214</c:v>
                </c:pt>
                <c:pt idx="221">
                  <c:v>44215</c:v>
                </c:pt>
                <c:pt idx="222">
                  <c:v>44216</c:v>
                </c:pt>
                <c:pt idx="223">
                  <c:v>44217</c:v>
                </c:pt>
                <c:pt idx="224">
                  <c:v>44218</c:v>
                </c:pt>
                <c:pt idx="225">
                  <c:v>44219</c:v>
                </c:pt>
                <c:pt idx="226">
                  <c:v>44220</c:v>
                </c:pt>
                <c:pt idx="227">
                  <c:v>44221</c:v>
                </c:pt>
                <c:pt idx="228">
                  <c:v>44222</c:v>
                </c:pt>
                <c:pt idx="229">
                  <c:v>44223</c:v>
                </c:pt>
                <c:pt idx="230">
                  <c:v>44224</c:v>
                </c:pt>
                <c:pt idx="231">
                  <c:v>44225</c:v>
                </c:pt>
                <c:pt idx="232">
                  <c:v>44226</c:v>
                </c:pt>
                <c:pt idx="233">
                  <c:v>44227</c:v>
                </c:pt>
                <c:pt idx="234">
                  <c:v>44228</c:v>
                </c:pt>
                <c:pt idx="235">
                  <c:v>44229</c:v>
                </c:pt>
                <c:pt idx="236">
                  <c:v>44230</c:v>
                </c:pt>
                <c:pt idx="237">
                  <c:v>44231</c:v>
                </c:pt>
                <c:pt idx="238">
                  <c:v>44232</c:v>
                </c:pt>
                <c:pt idx="239">
                  <c:v>44233</c:v>
                </c:pt>
                <c:pt idx="240">
                  <c:v>44234</c:v>
                </c:pt>
                <c:pt idx="241">
                  <c:v>44235</c:v>
                </c:pt>
                <c:pt idx="242">
                  <c:v>44236</c:v>
                </c:pt>
                <c:pt idx="243">
                  <c:v>44237</c:v>
                </c:pt>
                <c:pt idx="244">
                  <c:v>44238</c:v>
                </c:pt>
                <c:pt idx="245">
                  <c:v>44239</c:v>
                </c:pt>
                <c:pt idx="246">
                  <c:v>44240</c:v>
                </c:pt>
                <c:pt idx="247">
                  <c:v>44241</c:v>
                </c:pt>
                <c:pt idx="248">
                  <c:v>44242</c:v>
                </c:pt>
                <c:pt idx="249">
                  <c:v>44243</c:v>
                </c:pt>
                <c:pt idx="250">
                  <c:v>44244</c:v>
                </c:pt>
                <c:pt idx="251">
                  <c:v>44245</c:v>
                </c:pt>
                <c:pt idx="252">
                  <c:v>44246</c:v>
                </c:pt>
                <c:pt idx="253">
                  <c:v>44247</c:v>
                </c:pt>
                <c:pt idx="254">
                  <c:v>44248</c:v>
                </c:pt>
                <c:pt idx="255">
                  <c:v>44249</c:v>
                </c:pt>
                <c:pt idx="256">
                  <c:v>44250</c:v>
                </c:pt>
                <c:pt idx="257">
                  <c:v>44251</c:v>
                </c:pt>
                <c:pt idx="258">
                  <c:v>44252</c:v>
                </c:pt>
                <c:pt idx="259">
                  <c:v>44253</c:v>
                </c:pt>
                <c:pt idx="260">
                  <c:v>44254</c:v>
                </c:pt>
                <c:pt idx="261">
                  <c:v>44255</c:v>
                </c:pt>
                <c:pt idx="262">
                  <c:v>44256</c:v>
                </c:pt>
                <c:pt idx="263">
                  <c:v>44257</c:v>
                </c:pt>
                <c:pt idx="264">
                  <c:v>44258</c:v>
                </c:pt>
                <c:pt idx="265">
                  <c:v>44259</c:v>
                </c:pt>
                <c:pt idx="266">
                  <c:v>44260</c:v>
                </c:pt>
                <c:pt idx="267">
                  <c:v>44261</c:v>
                </c:pt>
                <c:pt idx="268">
                  <c:v>44262</c:v>
                </c:pt>
                <c:pt idx="269">
                  <c:v>44263</c:v>
                </c:pt>
                <c:pt idx="270">
                  <c:v>44264</c:v>
                </c:pt>
                <c:pt idx="271">
                  <c:v>44265</c:v>
                </c:pt>
                <c:pt idx="272">
                  <c:v>44266</c:v>
                </c:pt>
                <c:pt idx="273">
                  <c:v>44267</c:v>
                </c:pt>
                <c:pt idx="274">
                  <c:v>44268</c:v>
                </c:pt>
                <c:pt idx="275">
                  <c:v>44269</c:v>
                </c:pt>
                <c:pt idx="276">
                  <c:v>44270</c:v>
                </c:pt>
                <c:pt idx="277">
                  <c:v>44271</c:v>
                </c:pt>
                <c:pt idx="278">
                  <c:v>44272</c:v>
                </c:pt>
                <c:pt idx="279">
                  <c:v>44273</c:v>
                </c:pt>
                <c:pt idx="280">
                  <c:v>44274</c:v>
                </c:pt>
                <c:pt idx="281">
                  <c:v>44275</c:v>
                </c:pt>
                <c:pt idx="282">
                  <c:v>44276</c:v>
                </c:pt>
                <c:pt idx="283">
                  <c:v>44277</c:v>
                </c:pt>
                <c:pt idx="284">
                  <c:v>44278</c:v>
                </c:pt>
                <c:pt idx="285">
                  <c:v>44279</c:v>
                </c:pt>
                <c:pt idx="286">
                  <c:v>44280</c:v>
                </c:pt>
                <c:pt idx="287">
                  <c:v>44281</c:v>
                </c:pt>
                <c:pt idx="288">
                  <c:v>44282</c:v>
                </c:pt>
                <c:pt idx="289">
                  <c:v>44283</c:v>
                </c:pt>
                <c:pt idx="290">
                  <c:v>44284</c:v>
                </c:pt>
                <c:pt idx="291">
                  <c:v>44285</c:v>
                </c:pt>
                <c:pt idx="292">
                  <c:v>44286</c:v>
                </c:pt>
                <c:pt idx="293">
                  <c:v>44287</c:v>
                </c:pt>
                <c:pt idx="294">
                  <c:v>44288</c:v>
                </c:pt>
                <c:pt idx="295">
                  <c:v>44289</c:v>
                </c:pt>
                <c:pt idx="296">
                  <c:v>44290</c:v>
                </c:pt>
                <c:pt idx="297">
                  <c:v>44291</c:v>
                </c:pt>
                <c:pt idx="298">
                  <c:v>44292</c:v>
                </c:pt>
                <c:pt idx="299">
                  <c:v>44293</c:v>
                </c:pt>
                <c:pt idx="300">
                  <c:v>44294</c:v>
                </c:pt>
                <c:pt idx="301">
                  <c:v>44295</c:v>
                </c:pt>
                <c:pt idx="302">
                  <c:v>44296</c:v>
                </c:pt>
                <c:pt idx="303">
                  <c:v>44297</c:v>
                </c:pt>
                <c:pt idx="304">
                  <c:v>44298</c:v>
                </c:pt>
                <c:pt idx="305">
                  <c:v>44299</c:v>
                </c:pt>
                <c:pt idx="306">
                  <c:v>44300</c:v>
                </c:pt>
                <c:pt idx="307">
                  <c:v>44301</c:v>
                </c:pt>
                <c:pt idx="308">
                  <c:v>44302</c:v>
                </c:pt>
                <c:pt idx="309">
                  <c:v>44303</c:v>
                </c:pt>
                <c:pt idx="310">
                  <c:v>44304</c:v>
                </c:pt>
                <c:pt idx="311">
                  <c:v>44305</c:v>
                </c:pt>
                <c:pt idx="312">
                  <c:v>44306</c:v>
                </c:pt>
              </c:numCache>
            </c:numRef>
          </c:cat>
          <c:val>
            <c:numRef>
              <c:f>qto_cvd19_camas!$H$2:$H$400</c:f>
              <c:numCache>
                <c:formatCode>0</c:formatCode>
                <c:ptCount val="399"/>
                <c:pt idx="0">
                  <c:v>224</c:v>
                </c:pt>
                <c:pt idx="1">
                  <c:v>223</c:v>
                </c:pt>
                <c:pt idx="2">
                  <c:v>233</c:v>
                </c:pt>
                <c:pt idx="3">
                  <c:v>237</c:v>
                </c:pt>
                <c:pt idx="4">
                  <c:v>234</c:v>
                </c:pt>
                <c:pt idx="5">
                  <c:v>237</c:v>
                </c:pt>
                <c:pt idx="6">
                  <c:v>236</c:v>
                </c:pt>
                <c:pt idx="7">
                  <c:v>233</c:v>
                </c:pt>
                <c:pt idx="8">
                  <c:v>235</c:v>
                </c:pt>
                <c:pt idx="9">
                  <c:v>245</c:v>
                </c:pt>
                <c:pt idx="10">
                  <c:v>249</c:v>
                </c:pt>
                <c:pt idx="11">
                  <c:v>251</c:v>
                </c:pt>
                <c:pt idx="12">
                  <c:v>251</c:v>
                </c:pt>
                <c:pt idx="13">
                  <c:v>253</c:v>
                </c:pt>
                <c:pt idx="14">
                  <c:v>254</c:v>
                </c:pt>
                <c:pt idx="15">
                  <c:v>254</c:v>
                </c:pt>
                <c:pt idx="16">
                  <c:v>264</c:v>
                </c:pt>
                <c:pt idx="17">
                  <c:v>265</c:v>
                </c:pt>
                <c:pt idx="18">
                  <c:v>257</c:v>
                </c:pt>
                <c:pt idx="19">
                  <c:v>265</c:v>
                </c:pt>
                <c:pt idx="20">
                  <c:v>261</c:v>
                </c:pt>
                <c:pt idx="21">
                  <c:v>268</c:v>
                </c:pt>
                <c:pt idx="22">
                  <c:v>264</c:v>
                </c:pt>
                <c:pt idx="23">
                  <c:v>266</c:v>
                </c:pt>
                <c:pt idx="24">
                  <c:v>266</c:v>
                </c:pt>
                <c:pt idx="25">
                  <c:v>263</c:v>
                </c:pt>
                <c:pt idx="26">
                  <c:v>265</c:v>
                </c:pt>
                <c:pt idx="27">
                  <c:v>266</c:v>
                </c:pt>
                <c:pt idx="28">
                  <c:v>266</c:v>
                </c:pt>
                <c:pt idx="29">
                  <c:v>264</c:v>
                </c:pt>
                <c:pt idx="30">
                  <c:v>264</c:v>
                </c:pt>
                <c:pt idx="31">
                  <c:v>265</c:v>
                </c:pt>
                <c:pt idx="32">
                  <c:v>272</c:v>
                </c:pt>
                <c:pt idx="33">
                  <c:v>272</c:v>
                </c:pt>
                <c:pt idx="34">
                  <c:v>270</c:v>
                </c:pt>
                <c:pt idx="35">
                  <c:v>269</c:v>
                </c:pt>
                <c:pt idx="36">
                  <c:v>270</c:v>
                </c:pt>
                <c:pt idx="37">
                  <c:v>269</c:v>
                </c:pt>
                <c:pt idx="38">
                  <c:v>268</c:v>
                </c:pt>
                <c:pt idx="39">
                  <c:v>265</c:v>
                </c:pt>
                <c:pt idx="40">
                  <c:v>269</c:v>
                </c:pt>
                <c:pt idx="41">
                  <c:v>274</c:v>
                </c:pt>
                <c:pt idx="42">
                  <c:v>273</c:v>
                </c:pt>
                <c:pt idx="43">
                  <c:v>273</c:v>
                </c:pt>
                <c:pt idx="44">
                  <c:v>276</c:v>
                </c:pt>
                <c:pt idx="45">
                  <c:v>275</c:v>
                </c:pt>
                <c:pt idx="46">
                  <c:v>275</c:v>
                </c:pt>
                <c:pt idx="47">
                  <c:v>268</c:v>
                </c:pt>
                <c:pt idx="48">
                  <c:v>276</c:v>
                </c:pt>
                <c:pt idx="49">
                  <c:v>285</c:v>
                </c:pt>
                <c:pt idx="50">
                  <c:v>285</c:v>
                </c:pt>
                <c:pt idx="51">
                  <c:v>278.86666666666667</c:v>
                </c:pt>
                <c:pt idx="52">
                  <c:v>281</c:v>
                </c:pt>
                <c:pt idx="53">
                  <c:v>280.66666666666663</c:v>
                </c:pt>
                <c:pt idx="54">
                  <c:v>281</c:v>
                </c:pt>
                <c:pt idx="55">
                  <c:v>278</c:v>
                </c:pt>
                <c:pt idx="56">
                  <c:v>279</c:v>
                </c:pt>
                <c:pt idx="57">
                  <c:v>283.86666666666667</c:v>
                </c:pt>
                <c:pt idx="58">
                  <c:v>283.86666666666667</c:v>
                </c:pt>
                <c:pt idx="59">
                  <c:v>283.86666666666667</c:v>
                </c:pt>
                <c:pt idx="60">
                  <c:v>283.86666666666667</c:v>
                </c:pt>
                <c:pt idx="61">
                  <c:v>283.86666666666667</c:v>
                </c:pt>
                <c:pt idx="62">
                  <c:v>283.86666666666667</c:v>
                </c:pt>
                <c:pt idx="63">
                  <c:v>290</c:v>
                </c:pt>
                <c:pt idx="64">
                  <c:v>289</c:v>
                </c:pt>
                <c:pt idx="65">
                  <c:v>287</c:v>
                </c:pt>
                <c:pt idx="66">
                  <c:v>287</c:v>
                </c:pt>
                <c:pt idx="67">
                  <c:v>286</c:v>
                </c:pt>
                <c:pt idx="68">
                  <c:v>294</c:v>
                </c:pt>
                <c:pt idx="69">
                  <c:v>290</c:v>
                </c:pt>
                <c:pt idx="70">
                  <c:v>287</c:v>
                </c:pt>
                <c:pt idx="71">
                  <c:v>287</c:v>
                </c:pt>
                <c:pt idx="72">
                  <c:v>287</c:v>
                </c:pt>
                <c:pt idx="73">
                  <c:v>288</c:v>
                </c:pt>
                <c:pt idx="74">
                  <c:v>290</c:v>
                </c:pt>
                <c:pt idx="75">
                  <c:v>290</c:v>
                </c:pt>
                <c:pt idx="76">
                  <c:v>288</c:v>
                </c:pt>
                <c:pt idx="77">
                  <c:v>290</c:v>
                </c:pt>
                <c:pt idx="78">
                  <c:v>290</c:v>
                </c:pt>
                <c:pt idx="79">
                  <c:v>289</c:v>
                </c:pt>
                <c:pt idx="80">
                  <c:v>289</c:v>
                </c:pt>
                <c:pt idx="81">
                  <c:v>289</c:v>
                </c:pt>
                <c:pt idx="82">
                  <c:v>289</c:v>
                </c:pt>
                <c:pt idx="83">
                  <c:v>290</c:v>
                </c:pt>
                <c:pt idx="84">
                  <c:v>277</c:v>
                </c:pt>
                <c:pt idx="85">
                  <c:v>279</c:v>
                </c:pt>
                <c:pt idx="86">
                  <c:v>280</c:v>
                </c:pt>
                <c:pt idx="87">
                  <c:v>281</c:v>
                </c:pt>
                <c:pt idx="88">
                  <c:v>287</c:v>
                </c:pt>
                <c:pt idx="89">
                  <c:v>275</c:v>
                </c:pt>
                <c:pt idx="90">
                  <c:v>281</c:v>
                </c:pt>
                <c:pt idx="91">
                  <c:v>281</c:v>
                </c:pt>
                <c:pt idx="92">
                  <c:v>278</c:v>
                </c:pt>
                <c:pt idx="93">
                  <c:v>274</c:v>
                </c:pt>
                <c:pt idx="94">
                  <c:v>274</c:v>
                </c:pt>
                <c:pt idx="95">
                  <c:v>275</c:v>
                </c:pt>
                <c:pt idx="96">
                  <c:v>250</c:v>
                </c:pt>
                <c:pt idx="97">
                  <c:v>251</c:v>
                </c:pt>
                <c:pt idx="98">
                  <c:v>246</c:v>
                </c:pt>
                <c:pt idx="99">
                  <c:v>237</c:v>
                </c:pt>
                <c:pt idx="100">
                  <c:v>248</c:v>
                </c:pt>
                <c:pt idx="101">
                  <c:v>248</c:v>
                </c:pt>
                <c:pt idx="102">
                  <c:v>238</c:v>
                </c:pt>
                <c:pt idx="103">
                  <c:v>229</c:v>
                </c:pt>
                <c:pt idx="104">
                  <c:v>225</c:v>
                </c:pt>
                <c:pt idx="105">
                  <c:v>227</c:v>
                </c:pt>
                <c:pt idx="106">
                  <c:v>222</c:v>
                </c:pt>
                <c:pt idx="107">
                  <c:v>224</c:v>
                </c:pt>
                <c:pt idx="108">
                  <c:v>231</c:v>
                </c:pt>
                <c:pt idx="109">
                  <c:v>242</c:v>
                </c:pt>
                <c:pt idx="110">
                  <c:v>240</c:v>
                </c:pt>
                <c:pt idx="111">
                  <c:v>242</c:v>
                </c:pt>
                <c:pt idx="112">
                  <c:v>238</c:v>
                </c:pt>
                <c:pt idx="113">
                  <c:v>232</c:v>
                </c:pt>
                <c:pt idx="114">
                  <c:v>233</c:v>
                </c:pt>
                <c:pt idx="115">
                  <c:v>231</c:v>
                </c:pt>
                <c:pt idx="116">
                  <c:v>236</c:v>
                </c:pt>
                <c:pt idx="117">
                  <c:v>235</c:v>
                </c:pt>
                <c:pt idx="118">
                  <c:v>233</c:v>
                </c:pt>
                <c:pt idx="119" formatCode="General">
                  <c:v>231</c:v>
                </c:pt>
                <c:pt idx="120" formatCode="General">
                  <c:v>238</c:v>
                </c:pt>
                <c:pt idx="121" formatCode="General">
                  <c:v>240</c:v>
                </c:pt>
                <c:pt idx="122" formatCode="General">
                  <c:v>240</c:v>
                </c:pt>
                <c:pt idx="123" formatCode="General">
                  <c:v>232</c:v>
                </c:pt>
                <c:pt idx="124" formatCode="General">
                  <c:v>229</c:v>
                </c:pt>
                <c:pt idx="125" formatCode="General">
                  <c:v>236</c:v>
                </c:pt>
                <c:pt idx="126" formatCode="General">
                  <c:v>225</c:v>
                </c:pt>
                <c:pt idx="127" formatCode="General">
                  <c:v>226</c:v>
                </c:pt>
                <c:pt idx="128" formatCode="General">
                  <c:v>221</c:v>
                </c:pt>
                <c:pt idx="129" formatCode="General">
                  <c:v>232</c:v>
                </c:pt>
                <c:pt idx="130" formatCode="General">
                  <c:v>222</c:v>
                </c:pt>
                <c:pt idx="131" formatCode="General">
                  <c:v>219</c:v>
                </c:pt>
                <c:pt idx="132" formatCode="General">
                  <c:v>218</c:v>
                </c:pt>
                <c:pt idx="133" formatCode="General">
                  <c:v>218</c:v>
                </c:pt>
                <c:pt idx="134" formatCode="General">
                  <c:v>213</c:v>
                </c:pt>
                <c:pt idx="135" formatCode="General">
                  <c:v>214</c:v>
                </c:pt>
                <c:pt idx="136" formatCode="General">
                  <c:v>218</c:v>
                </c:pt>
                <c:pt idx="137" formatCode="General">
                  <c:v>217</c:v>
                </c:pt>
                <c:pt idx="138" formatCode="General">
                  <c:v>216</c:v>
                </c:pt>
                <c:pt idx="139" formatCode="General">
                  <c:v>224</c:v>
                </c:pt>
                <c:pt idx="140" formatCode="General">
                  <c:v>219</c:v>
                </c:pt>
                <c:pt idx="141" formatCode="General">
                  <c:v>208</c:v>
                </c:pt>
                <c:pt idx="142" formatCode="General">
                  <c:v>177</c:v>
                </c:pt>
                <c:pt idx="143" formatCode="General">
                  <c:v>207</c:v>
                </c:pt>
                <c:pt idx="144" formatCode="General">
                  <c:v>214</c:v>
                </c:pt>
                <c:pt idx="145" formatCode="General">
                  <c:v>220</c:v>
                </c:pt>
                <c:pt idx="146" formatCode="General">
                  <c:v>215</c:v>
                </c:pt>
                <c:pt idx="147" formatCode="General">
                  <c:v>216</c:v>
                </c:pt>
                <c:pt idx="148" formatCode="General">
                  <c:v>213</c:v>
                </c:pt>
                <c:pt idx="149" formatCode="General">
                  <c:v>215</c:v>
                </c:pt>
                <c:pt idx="150" formatCode="General">
                  <c:v>221</c:v>
                </c:pt>
                <c:pt idx="151" formatCode="General">
                  <c:v>221</c:v>
                </c:pt>
                <c:pt idx="152" formatCode="General">
                  <c:v>202</c:v>
                </c:pt>
                <c:pt idx="153" formatCode="General">
                  <c:v>203</c:v>
                </c:pt>
                <c:pt idx="154" formatCode="General">
                  <c:v>209</c:v>
                </c:pt>
                <c:pt idx="155" formatCode="General">
                  <c:v>209</c:v>
                </c:pt>
                <c:pt idx="156" formatCode="General">
                  <c:v>216</c:v>
                </c:pt>
                <c:pt idx="157" formatCode="General">
                  <c:v>216</c:v>
                </c:pt>
                <c:pt idx="158" formatCode="General">
                  <c:v>220</c:v>
                </c:pt>
                <c:pt idx="159" formatCode="General">
                  <c:v>222</c:v>
                </c:pt>
                <c:pt idx="160" formatCode="General">
                  <c:v>211</c:v>
                </c:pt>
                <c:pt idx="161" formatCode="General">
                  <c:v>215</c:v>
                </c:pt>
                <c:pt idx="162" formatCode="General">
                  <c:v>211</c:v>
                </c:pt>
                <c:pt idx="163" formatCode="General">
                  <c:v>210</c:v>
                </c:pt>
                <c:pt idx="164" formatCode="General">
                  <c:v>216</c:v>
                </c:pt>
                <c:pt idx="165" formatCode="General">
                  <c:v>220</c:v>
                </c:pt>
                <c:pt idx="166" formatCode="General">
                  <c:v>216</c:v>
                </c:pt>
                <c:pt idx="167" formatCode="General">
                  <c:v>212</c:v>
                </c:pt>
                <c:pt idx="168" formatCode="General">
                  <c:v>220</c:v>
                </c:pt>
                <c:pt idx="169" formatCode="General">
                  <c:v>221</c:v>
                </c:pt>
                <c:pt idx="170" formatCode="General">
                  <c:v>223</c:v>
                </c:pt>
                <c:pt idx="171" formatCode="General">
                  <c:v>220</c:v>
                </c:pt>
                <c:pt idx="172" formatCode="General">
                  <c:v>218</c:v>
                </c:pt>
                <c:pt idx="173" formatCode="General">
                  <c:v>216</c:v>
                </c:pt>
                <c:pt idx="174" formatCode="General">
                  <c:v>209</c:v>
                </c:pt>
                <c:pt idx="175" formatCode="General">
                  <c:v>205</c:v>
                </c:pt>
                <c:pt idx="176" formatCode="General">
                  <c:v>205</c:v>
                </c:pt>
                <c:pt idx="177" formatCode="General">
                  <c:v>212</c:v>
                </c:pt>
                <c:pt idx="178" formatCode="General">
                  <c:v>212</c:v>
                </c:pt>
                <c:pt idx="179" formatCode="General">
                  <c:v>216</c:v>
                </c:pt>
                <c:pt idx="180" formatCode="General">
                  <c:v>218</c:v>
                </c:pt>
                <c:pt idx="181" formatCode="General">
                  <c:v>216</c:v>
                </c:pt>
                <c:pt idx="182" formatCode="General">
                  <c:v>180</c:v>
                </c:pt>
                <c:pt idx="183" formatCode="General">
                  <c:v>196</c:v>
                </c:pt>
                <c:pt idx="184" formatCode="General">
                  <c:v>199</c:v>
                </c:pt>
                <c:pt idx="185" formatCode="General">
                  <c:v>204</c:v>
                </c:pt>
                <c:pt idx="186" formatCode="General">
                  <c:v>199</c:v>
                </c:pt>
                <c:pt idx="187" formatCode="General">
                  <c:v>202</c:v>
                </c:pt>
                <c:pt idx="188" formatCode="General">
                  <c:v>200</c:v>
                </c:pt>
                <c:pt idx="189" formatCode="General">
                  <c:v>205</c:v>
                </c:pt>
                <c:pt idx="190" formatCode="General">
                  <c:v>209</c:v>
                </c:pt>
                <c:pt idx="191" formatCode="General">
                  <c:v>206</c:v>
                </c:pt>
                <c:pt idx="192" formatCode="General">
                  <c:v>203</c:v>
                </c:pt>
                <c:pt idx="193" formatCode="General">
                  <c:v>209</c:v>
                </c:pt>
                <c:pt idx="194" formatCode="General">
                  <c:v>212</c:v>
                </c:pt>
                <c:pt idx="195" formatCode="General">
                  <c:v>207</c:v>
                </c:pt>
                <c:pt idx="196" formatCode="General">
                  <c:v>210</c:v>
                </c:pt>
                <c:pt idx="197" formatCode="General">
                  <c:v>205</c:v>
                </c:pt>
                <c:pt idx="198" formatCode="General">
                  <c:v>207</c:v>
                </c:pt>
                <c:pt idx="199" formatCode="General">
                  <c:v>205</c:v>
                </c:pt>
                <c:pt idx="200" formatCode="General">
                  <c:v>206</c:v>
                </c:pt>
                <c:pt idx="201" formatCode="General">
                  <c:v>213</c:v>
                </c:pt>
                <c:pt idx="202" formatCode="General">
                  <c:v>207</c:v>
                </c:pt>
                <c:pt idx="203" formatCode="General">
                  <c:v>215</c:v>
                </c:pt>
                <c:pt idx="204" formatCode="General">
                  <c:v>211</c:v>
                </c:pt>
                <c:pt idx="205" formatCode="General">
                  <c:v>212</c:v>
                </c:pt>
                <c:pt idx="206" formatCode="General">
                  <c:v>211</c:v>
                </c:pt>
                <c:pt idx="207" formatCode="General">
                  <c:v>216</c:v>
                </c:pt>
                <c:pt idx="208" formatCode="General">
                  <c:v>230</c:v>
                </c:pt>
                <c:pt idx="209" formatCode="General">
                  <c:v>227</c:v>
                </c:pt>
                <c:pt idx="210" formatCode="General">
                  <c:v>232</c:v>
                </c:pt>
                <c:pt idx="211">
                  <c:v>232.125</c:v>
                </c:pt>
                <c:pt idx="212" formatCode="General">
                  <c:v>234</c:v>
                </c:pt>
                <c:pt idx="213" formatCode="General">
                  <c:v>239</c:v>
                </c:pt>
                <c:pt idx="214" formatCode="General">
                  <c:v>241</c:v>
                </c:pt>
                <c:pt idx="215" formatCode="General">
                  <c:v>240</c:v>
                </c:pt>
                <c:pt idx="216" formatCode="General">
                  <c:v>240</c:v>
                </c:pt>
                <c:pt idx="217" formatCode="General">
                  <c:v>235</c:v>
                </c:pt>
                <c:pt idx="218" formatCode="General">
                  <c:v>235</c:v>
                </c:pt>
                <c:pt idx="219" formatCode="General">
                  <c:v>235</c:v>
                </c:pt>
                <c:pt idx="220" formatCode="General">
                  <c:v>237</c:v>
                </c:pt>
                <c:pt idx="221" formatCode="General">
                  <c:v>247</c:v>
                </c:pt>
                <c:pt idx="222" formatCode="General">
                  <c:v>258</c:v>
                </c:pt>
                <c:pt idx="223" formatCode="General">
                  <c:v>257</c:v>
                </c:pt>
                <c:pt idx="224" formatCode="General">
                  <c:v>255</c:v>
                </c:pt>
                <c:pt idx="225" formatCode="General">
                  <c:v>258</c:v>
                </c:pt>
                <c:pt idx="226" formatCode="General">
                  <c:v>253</c:v>
                </c:pt>
                <c:pt idx="227" formatCode="General">
                  <c:v>255</c:v>
                </c:pt>
                <c:pt idx="228" formatCode="General">
                  <c:v>256</c:v>
                </c:pt>
                <c:pt idx="229" formatCode="General">
                  <c:v>257</c:v>
                </c:pt>
                <c:pt idx="230" formatCode="General">
                  <c:v>219</c:v>
                </c:pt>
                <c:pt idx="231" formatCode="General">
                  <c:v>216</c:v>
                </c:pt>
                <c:pt idx="232" formatCode="General">
                  <c:v>218</c:v>
                </c:pt>
                <c:pt idx="233" formatCode="General">
                  <c:v>217</c:v>
                </c:pt>
                <c:pt idx="234" formatCode="General">
                  <c:v>222</c:v>
                </c:pt>
                <c:pt idx="235" formatCode="General">
                  <c:v>219</c:v>
                </c:pt>
                <c:pt idx="236" formatCode="General">
                  <c:v>220</c:v>
                </c:pt>
                <c:pt idx="237" formatCode="General">
                  <c:v>222</c:v>
                </c:pt>
                <c:pt idx="238" formatCode="General">
                  <c:v>216</c:v>
                </c:pt>
                <c:pt idx="239" formatCode="General">
                  <c:v>216</c:v>
                </c:pt>
                <c:pt idx="240" formatCode="General">
                  <c:v>217</c:v>
                </c:pt>
                <c:pt idx="241" formatCode="General">
                  <c:v>220</c:v>
                </c:pt>
                <c:pt idx="242" formatCode="General">
                  <c:v>222</c:v>
                </c:pt>
                <c:pt idx="243" formatCode="General">
                  <c:v>221</c:v>
                </c:pt>
                <c:pt idx="244" formatCode="General">
                  <c:v>222</c:v>
                </c:pt>
                <c:pt idx="245" formatCode="General">
                  <c:v>221</c:v>
                </c:pt>
                <c:pt idx="246" formatCode="General">
                  <c:v>221</c:v>
                </c:pt>
                <c:pt idx="247" formatCode="General">
                  <c:v>219</c:v>
                </c:pt>
                <c:pt idx="248" formatCode="General">
                  <c:v>219</c:v>
                </c:pt>
                <c:pt idx="249" formatCode="General">
                  <c:v>218</c:v>
                </c:pt>
                <c:pt idx="250" formatCode="General">
                  <c:v>222</c:v>
                </c:pt>
                <c:pt idx="251" formatCode="General">
                  <c:v>222</c:v>
                </c:pt>
                <c:pt idx="252" formatCode="General">
                  <c:v>219</c:v>
                </c:pt>
                <c:pt idx="253" formatCode="General">
                  <c:v>220</c:v>
                </c:pt>
                <c:pt idx="254" formatCode="General">
                  <c:v>221</c:v>
                </c:pt>
                <c:pt idx="255" formatCode="General">
                  <c:v>223</c:v>
                </c:pt>
                <c:pt idx="256" formatCode="General">
                  <c:v>225</c:v>
                </c:pt>
                <c:pt idx="257" formatCode="General">
                  <c:v>226</c:v>
                </c:pt>
                <c:pt idx="258" formatCode="General">
                  <c:v>213</c:v>
                </c:pt>
                <c:pt idx="259" formatCode="General">
                  <c:v>216</c:v>
                </c:pt>
                <c:pt idx="260" formatCode="General">
                  <c:v>216</c:v>
                </c:pt>
                <c:pt idx="261" formatCode="General">
                  <c:v>217</c:v>
                </c:pt>
                <c:pt idx="262" formatCode="General">
                  <c:v>219</c:v>
                </c:pt>
                <c:pt idx="263" formatCode="General">
                  <c:v>218</c:v>
                </c:pt>
                <c:pt idx="264" formatCode="General">
                  <c:v>217</c:v>
                </c:pt>
                <c:pt idx="265" formatCode="General">
                  <c:v>219</c:v>
                </c:pt>
                <c:pt idx="266" formatCode="General">
                  <c:v>220</c:v>
                </c:pt>
                <c:pt idx="267" formatCode="General">
                  <c:v>218</c:v>
                </c:pt>
                <c:pt idx="268" formatCode="General">
                  <c:v>219</c:v>
                </c:pt>
                <c:pt idx="269" formatCode="General">
                  <c:v>219</c:v>
                </c:pt>
                <c:pt idx="270" formatCode="General">
                  <c:v>221</c:v>
                </c:pt>
                <c:pt idx="271" formatCode="General">
                  <c:v>216</c:v>
                </c:pt>
                <c:pt idx="272" formatCode="General">
                  <c:v>213</c:v>
                </c:pt>
                <c:pt idx="273" formatCode="General">
                  <c:v>216</c:v>
                </c:pt>
                <c:pt idx="274" formatCode="General">
                  <c:v>215</c:v>
                </c:pt>
                <c:pt idx="275" formatCode="General">
                  <c:v>217</c:v>
                </c:pt>
                <c:pt idx="276" formatCode="General">
                  <c:v>217</c:v>
                </c:pt>
                <c:pt idx="277" formatCode="General">
                  <c:v>223</c:v>
                </c:pt>
                <c:pt idx="278" formatCode="General">
                  <c:v>222</c:v>
                </c:pt>
                <c:pt idx="279" formatCode="General">
                  <c:v>218</c:v>
                </c:pt>
                <c:pt idx="280" formatCode="General">
                  <c:v>224</c:v>
                </c:pt>
                <c:pt idx="281" formatCode="General">
                  <c:v>220</c:v>
                </c:pt>
                <c:pt idx="282" formatCode="General">
                  <c:v>220</c:v>
                </c:pt>
                <c:pt idx="283" formatCode="General">
                  <c:v>217</c:v>
                </c:pt>
                <c:pt idx="284" formatCode="General">
                  <c:v>218</c:v>
                </c:pt>
                <c:pt idx="285" formatCode="General">
                  <c:v>222</c:v>
                </c:pt>
                <c:pt idx="286" formatCode="General">
                  <c:v>228</c:v>
                </c:pt>
                <c:pt idx="287" formatCode="General">
                  <c:v>221</c:v>
                </c:pt>
                <c:pt idx="288" formatCode="General">
                  <c:v>221</c:v>
                </c:pt>
                <c:pt idx="289" formatCode="General">
                  <c:v>223</c:v>
                </c:pt>
                <c:pt idx="290" formatCode="General">
                  <c:v>226</c:v>
                </c:pt>
                <c:pt idx="291" formatCode="General">
                  <c:v>224</c:v>
                </c:pt>
                <c:pt idx="292" formatCode="General">
                  <c:v>230</c:v>
                </c:pt>
                <c:pt idx="293" formatCode="General">
                  <c:v>224</c:v>
                </c:pt>
                <c:pt idx="294" formatCode="General">
                  <c:v>227</c:v>
                </c:pt>
                <c:pt idx="295" formatCode="General">
                  <c:v>232</c:v>
                </c:pt>
                <c:pt idx="296" formatCode="General">
                  <c:v>225</c:v>
                </c:pt>
                <c:pt idx="297" formatCode="General">
                  <c:v>224</c:v>
                </c:pt>
                <c:pt idx="298" formatCode="General">
                  <c:v>223</c:v>
                </c:pt>
                <c:pt idx="299" formatCode="General">
                  <c:v>221</c:v>
                </c:pt>
                <c:pt idx="300" formatCode="General">
                  <c:v>223</c:v>
                </c:pt>
                <c:pt idx="301" formatCode="General">
                  <c:v>222</c:v>
                </c:pt>
                <c:pt idx="302" formatCode="General">
                  <c:v>224</c:v>
                </c:pt>
                <c:pt idx="303" formatCode="General">
                  <c:v>226</c:v>
                </c:pt>
                <c:pt idx="304" formatCode="General">
                  <c:v>223</c:v>
                </c:pt>
                <c:pt idx="305" formatCode="General">
                  <c:v>224</c:v>
                </c:pt>
                <c:pt idx="306" formatCode="General">
                  <c:v>225</c:v>
                </c:pt>
                <c:pt idx="307" formatCode="General">
                  <c:v>221</c:v>
                </c:pt>
                <c:pt idx="308" formatCode="General">
                  <c:v>221</c:v>
                </c:pt>
                <c:pt idx="309" formatCode="General">
                  <c:v>223</c:v>
                </c:pt>
                <c:pt idx="310" formatCode="General">
                  <c:v>226</c:v>
                </c:pt>
                <c:pt idx="311" formatCode="General">
                  <c:v>225</c:v>
                </c:pt>
                <c:pt idx="312" formatCode="General">
                  <c:v>224</c:v>
                </c:pt>
              </c:numCache>
            </c:numRef>
          </c:val>
          <c:smooth val="0"/>
          <c:extLst>
            <c:ext xmlns:c16="http://schemas.microsoft.com/office/drawing/2014/chart" uri="{C3380CC4-5D6E-409C-BE32-E72D297353CC}">
              <c16:uniqueId val="{00000005-A934-4DB4-9EA4-372B71779ACC}"/>
            </c:ext>
          </c:extLst>
        </c:ser>
        <c:dLbls>
          <c:showLegendKey val="0"/>
          <c:showVal val="0"/>
          <c:showCatName val="0"/>
          <c:showSerName val="0"/>
          <c:showPercent val="0"/>
          <c:showBubbleSize val="0"/>
        </c:dLbls>
        <c:marker val="1"/>
        <c:smooth val="0"/>
        <c:axId val="137481216"/>
        <c:axId val="80280896"/>
      </c:lineChart>
      <c:lineChart>
        <c:grouping val="standard"/>
        <c:varyColors val="0"/>
        <c:dLbls>
          <c:showLegendKey val="0"/>
          <c:showVal val="0"/>
          <c:showCatName val="0"/>
          <c:showSerName val="0"/>
          <c:showPercent val="0"/>
          <c:showBubbleSize val="0"/>
        </c:dLbls>
        <c:marker val="1"/>
        <c:smooth val="0"/>
        <c:axId val="137481728"/>
        <c:axId val="137764864"/>
        <c:extLst>
          <c:ext xmlns:c15="http://schemas.microsoft.com/office/drawing/2012/chart" uri="{02D57815-91ED-43cb-92C2-25804820EDAC}">
            <c15:filteredLineSeries>
              <c15:ser>
                <c:idx val="9"/>
                <c:order val="8"/>
                <c:tx>
                  <c:strRef>
                    <c:extLst>
                      <c:ext uri="{02D57815-91ED-43cb-92C2-25804820EDAC}">
                        <c15:formulaRef>
                          <c15:sqref>qto_cvd19_grafica!$X$1</c15:sqref>
                        </c15:formulaRef>
                      </c:ext>
                    </c:extLst>
                    <c:strCache>
                      <c:ptCount val="1"/>
                      <c:pt idx="0">
                        <c:v>Muertes generales (eje 2)</c:v>
                      </c:pt>
                    </c:strCache>
                  </c:strRef>
                </c:tx>
                <c:spPr>
                  <a:ln w="12700" cap="rnd">
                    <a:solidFill>
                      <a:schemeClr val="accent2">
                        <a:lumMod val="75000"/>
                      </a:schemeClr>
                    </a:solidFill>
                    <a:round/>
                  </a:ln>
                  <a:effectLst/>
                </c:spPr>
                <c:marker>
                  <c:symbol val="circle"/>
                  <c:size val="4"/>
                  <c:spPr>
                    <a:solidFill>
                      <a:schemeClr val="accent2">
                        <a:lumMod val="75000"/>
                      </a:schemeClr>
                    </a:solidFill>
                    <a:ln w="9525">
                      <a:solidFill>
                        <a:schemeClr val="accent2">
                          <a:lumMod val="75000"/>
                        </a:schemeClr>
                      </a:solidFill>
                    </a:ln>
                    <a:effectLst/>
                  </c:spPr>
                </c:marker>
                <c:cat>
                  <c:numRef>
                    <c:extLst>
                      <c:ext uri="{02D57815-91ED-43cb-92C2-25804820EDAC}">
                        <c15:formulaRef>
                          <c15:sqref>qto_cvd19_camas!$A$2:$A$208</c15:sqref>
                        </c15:formulaRef>
                      </c:ext>
                    </c:extLst>
                    <c:numCache>
                      <c:formatCode>yyyy\-mm\-dd</c:formatCode>
                      <c:ptCount val="207"/>
                      <c:pt idx="0">
                        <c:v>43994</c:v>
                      </c:pt>
                      <c:pt idx="1">
                        <c:v>43995</c:v>
                      </c:pt>
                      <c:pt idx="2">
                        <c:v>43996</c:v>
                      </c:pt>
                      <c:pt idx="3">
                        <c:v>43997</c:v>
                      </c:pt>
                      <c:pt idx="4">
                        <c:v>43998</c:v>
                      </c:pt>
                      <c:pt idx="5">
                        <c:v>43999</c:v>
                      </c:pt>
                      <c:pt idx="6">
                        <c:v>44000</c:v>
                      </c:pt>
                      <c:pt idx="7">
                        <c:v>44001</c:v>
                      </c:pt>
                      <c:pt idx="8">
                        <c:v>44002</c:v>
                      </c:pt>
                      <c:pt idx="9">
                        <c:v>44003</c:v>
                      </c:pt>
                      <c:pt idx="10">
                        <c:v>44004</c:v>
                      </c:pt>
                      <c:pt idx="11">
                        <c:v>44005</c:v>
                      </c:pt>
                      <c:pt idx="12">
                        <c:v>44006</c:v>
                      </c:pt>
                      <c:pt idx="13">
                        <c:v>44007</c:v>
                      </c:pt>
                      <c:pt idx="14">
                        <c:v>44008</c:v>
                      </c:pt>
                      <c:pt idx="15">
                        <c:v>44009</c:v>
                      </c:pt>
                      <c:pt idx="16">
                        <c:v>44010</c:v>
                      </c:pt>
                      <c:pt idx="17">
                        <c:v>44011</c:v>
                      </c:pt>
                      <c:pt idx="18">
                        <c:v>44012</c:v>
                      </c:pt>
                      <c:pt idx="19">
                        <c:v>44013</c:v>
                      </c:pt>
                      <c:pt idx="20">
                        <c:v>44014</c:v>
                      </c:pt>
                      <c:pt idx="21">
                        <c:v>44015</c:v>
                      </c:pt>
                      <c:pt idx="22">
                        <c:v>44016</c:v>
                      </c:pt>
                      <c:pt idx="23">
                        <c:v>44017</c:v>
                      </c:pt>
                      <c:pt idx="24">
                        <c:v>44018</c:v>
                      </c:pt>
                      <c:pt idx="25">
                        <c:v>44019</c:v>
                      </c:pt>
                      <c:pt idx="26">
                        <c:v>44020</c:v>
                      </c:pt>
                      <c:pt idx="27">
                        <c:v>44021</c:v>
                      </c:pt>
                      <c:pt idx="28">
                        <c:v>44022</c:v>
                      </c:pt>
                      <c:pt idx="29">
                        <c:v>44023</c:v>
                      </c:pt>
                      <c:pt idx="30">
                        <c:v>44024</c:v>
                      </c:pt>
                      <c:pt idx="31">
                        <c:v>44025</c:v>
                      </c:pt>
                      <c:pt idx="32">
                        <c:v>44026</c:v>
                      </c:pt>
                      <c:pt idx="33">
                        <c:v>44027</c:v>
                      </c:pt>
                      <c:pt idx="34">
                        <c:v>44028</c:v>
                      </c:pt>
                      <c:pt idx="35">
                        <c:v>44029</c:v>
                      </c:pt>
                      <c:pt idx="36">
                        <c:v>44030</c:v>
                      </c:pt>
                      <c:pt idx="37">
                        <c:v>44031</c:v>
                      </c:pt>
                      <c:pt idx="38">
                        <c:v>44032</c:v>
                      </c:pt>
                      <c:pt idx="39">
                        <c:v>44033</c:v>
                      </c:pt>
                      <c:pt idx="40">
                        <c:v>44034</c:v>
                      </c:pt>
                      <c:pt idx="41">
                        <c:v>44035</c:v>
                      </c:pt>
                      <c:pt idx="42">
                        <c:v>44036</c:v>
                      </c:pt>
                      <c:pt idx="43">
                        <c:v>44037</c:v>
                      </c:pt>
                      <c:pt idx="44">
                        <c:v>44038</c:v>
                      </c:pt>
                      <c:pt idx="45">
                        <c:v>44039</c:v>
                      </c:pt>
                      <c:pt idx="46">
                        <c:v>44040</c:v>
                      </c:pt>
                      <c:pt idx="47">
                        <c:v>44041</c:v>
                      </c:pt>
                      <c:pt idx="48">
                        <c:v>44042</c:v>
                      </c:pt>
                      <c:pt idx="49">
                        <c:v>44043</c:v>
                      </c:pt>
                      <c:pt idx="50">
                        <c:v>44044</c:v>
                      </c:pt>
                      <c:pt idx="51">
                        <c:v>44045</c:v>
                      </c:pt>
                      <c:pt idx="52">
                        <c:v>44046</c:v>
                      </c:pt>
                      <c:pt idx="53">
                        <c:v>44047</c:v>
                      </c:pt>
                      <c:pt idx="54">
                        <c:v>44048</c:v>
                      </c:pt>
                      <c:pt idx="55">
                        <c:v>44049</c:v>
                      </c:pt>
                      <c:pt idx="56">
                        <c:v>44050</c:v>
                      </c:pt>
                      <c:pt idx="57">
                        <c:v>44051</c:v>
                      </c:pt>
                      <c:pt idx="58">
                        <c:v>44052</c:v>
                      </c:pt>
                      <c:pt idx="59">
                        <c:v>44053</c:v>
                      </c:pt>
                      <c:pt idx="60">
                        <c:v>44054</c:v>
                      </c:pt>
                      <c:pt idx="61">
                        <c:v>44055</c:v>
                      </c:pt>
                      <c:pt idx="62">
                        <c:v>44056</c:v>
                      </c:pt>
                      <c:pt idx="63">
                        <c:v>44057</c:v>
                      </c:pt>
                      <c:pt idx="64">
                        <c:v>44058</c:v>
                      </c:pt>
                      <c:pt idx="65">
                        <c:v>44059</c:v>
                      </c:pt>
                      <c:pt idx="66">
                        <c:v>44060</c:v>
                      </c:pt>
                      <c:pt idx="67">
                        <c:v>44061</c:v>
                      </c:pt>
                      <c:pt idx="68">
                        <c:v>44062</c:v>
                      </c:pt>
                      <c:pt idx="69">
                        <c:v>44063</c:v>
                      </c:pt>
                      <c:pt idx="70">
                        <c:v>44064</c:v>
                      </c:pt>
                      <c:pt idx="71">
                        <c:v>44065</c:v>
                      </c:pt>
                      <c:pt idx="72">
                        <c:v>44066</c:v>
                      </c:pt>
                      <c:pt idx="73">
                        <c:v>44067</c:v>
                      </c:pt>
                      <c:pt idx="74">
                        <c:v>44068</c:v>
                      </c:pt>
                      <c:pt idx="75">
                        <c:v>44069</c:v>
                      </c:pt>
                      <c:pt idx="76">
                        <c:v>44070</c:v>
                      </c:pt>
                      <c:pt idx="77">
                        <c:v>44071</c:v>
                      </c:pt>
                      <c:pt idx="78">
                        <c:v>44072</c:v>
                      </c:pt>
                      <c:pt idx="79">
                        <c:v>44073</c:v>
                      </c:pt>
                      <c:pt idx="80">
                        <c:v>44074</c:v>
                      </c:pt>
                      <c:pt idx="81">
                        <c:v>44075</c:v>
                      </c:pt>
                      <c:pt idx="82">
                        <c:v>44076</c:v>
                      </c:pt>
                      <c:pt idx="83">
                        <c:v>44077</c:v>
                      </c:pt>
                      <c:pt idx="84">
                        <c:v>44078</c:v>
                      </c:pt>
                      <c:pt idx="85">
                        <c:v>44079</c:v>
                      </c:pt>
                      <c:pt idx="86">
                        <c:v>44080</c:v>
                      </c:pt>
                      <c:pt idx="87">
                        <c:v>44081</c:v>
                      </c:pt>
                      <c:pt idx="88">
                        <c:v>44082</c:v>
                      </c:pt>
                      <c:pt idx="89">
                        <c:v>44083</c:v>
                      </c:pt>
                      <c:pt idx="90">
                        <c:v>44084</c:v>
                      </c:pt>
                      <c:pt idx="91">
                        <c:v>44085</c:v>
                      </c:pt>
                      <c:pt idx="92">
                        <c:v>44086</c:v>
                      </c:pt>
                      <c:pt idx="93">
                        <c:v>44087</c:v>
                      </c:pt>
                      <c:pt idx="94">
                        <c:v>44088</c:v>
                      </c:pt>
                      <c:pt idx="95">
                        <c:v>44089</c:v>
                      </c:pt>
                      <c:pt idx="96">
                        <c:v>44090</c:v>
                      </c:pt>
                      <c:pt idx="97">
                        <c:v>44091</c:v>
                      </c:pt>
                      <c:pt idx="98">
                        <c:v>44092</c:v>
                      </c:pt>
                      <c:pt idx="99">
                        <c:v>44093</c:v>
                      </c:pt>
                      <c:pt idx="100">
                        <c:v>44094</c:v>
                      </c:pt>
                      <c:pt idx="101">
                        <c:v>44095</c:v>
                      </c:pt>
                      <c:pt idx="102">
                        <c:v>44096</c:v>
                      </c:pt>
                      <c:pt idx="103">
                        <c:v>44097</c:v>
                      </c:pt>
                      <c:pt idx="104">
                        <c:v>44098</c:v>
                      </c:pt>
                      <c:pt idx="105">
                        <c:v>44099</c:v>
                      </c:pt>
                      <c:pt idx="106">
                        <c:v>44100</c:v>
                      </c:pt>
                      <c:pt idx="107">
                        <c:v>44101</c:v>
                      </c:pt>
                      <c:pt idx="108">
                        <c:v>44102</c:v>
                      </c:pt>
                      <c:pt idx="109">
                        <c:v>44103</c:v>
                      </c:pt>
                      <c:pt idx="110">
                        <c:v>44104</c:v>
                      </c:pt>
                      <c:pt idx="111">
                        <c:v>44105</c:v>
                      </c:pt>
                      <c:pt idx="112">
                        <c:v>44106</c:v>
                      </c:pt>
                      <c:pt idx="113">
                        <c:v>44107</c:v>
                      </c:pt>
                      <c:pt idx="114">
                        <c:v>44108</c:v>
                      </c:pt>
                      <c:pt idx="115">
                        <c:v>44109</c:v>
                      </c:pt>
                      <c:pt idx="116">
                        <c:v>44110</c:v>
                      </c:pt>
                      <c:pt idx="117">
                        <c:v>44111</c:v>
                      </c:pt>
                      <c:pt idx="118">
                        <c:v>44112</c:v>
                      </c:pt>
                      <c:pt idx="119">
                        <c:v>44113</c:v>
                      </c:pt>
                      <c:pt idx="120">
                        <c:v>44114</c:v>
                      </c:pt>
                      <c:pt idx="121">
                        <c:v>44115</c:v>
                      </c:pt>
                      <c:pt idx="122">
                        <c:v>44116</c:v>
                      </c:pt>
                      <c:pt idx="123">
                        <c:v>44117</c:v>
                      </c:pt>
                      <c:pt idx="124">
                        <c:v>44118</c:v>
                      </c:pt>
                      <c:pt idx="125">
                        <c:v>44119</c:v>
                      </c:pt>
                      <c:pt idx="126">
                        <c:v>44120</c:v>
                      </c:pt>
                      <c:pt idx="127">
                        <c:v>44121</c:v>
                      </c:pt>
                      <c:pt idx="128">
                        <c:v>44122</c:v>
                      </c:pt>
                      <c:pt idx="129">
                        <c:v>44123</c:v>
                      </c:pt>
                      <c:pt idx="130">
                        <c:v>44124</c:v>
                      </c:pt>
                      <c:pt idx="131">
                        <c:v>44125</c:v>
                      </c:pt>
                      <c:pt idx="132">
                        <c:v>44126</c:v>
                      </c:pt>
                      <c:pt idx="133">
                        <c:v>44127</c:v>
                      </c:pt>
                      <c:pt idx="134">
                        <c:v>44128</c:v>
                      </c:pt>
                      <c:pt idx="135">
                        <c:v>44129</c:v>
                      </c:pt>
                      <c:pt idx="136">
                        <c:v>44130</c:v>
                      </c:pt>
                      <c:pt idx="137">
                        <c:v>44131</c:v>
                      </c:pt>
                      <c:pt idx="138">
                        <c:v>44132</c:v>
                      </c:pt>
                      <c:pt idx="139">
                        <c:v>44133</c:v>
                      </c:pt>
                      <c:pt idx="140">
                        <c:v>44134</c:v>
                      </c:pt>
                      <c:pt idx="141">
                        <c:v>44135</c:v>
                      </c:pt>
                      <c:pt idx="142">
                        <c:v>44136</c:v>
                      </c:pt>
                      <c:pt idx="143">
                        <c:v>44137</c:v>
                      </c:pt>
                      <c:pt idx="144">
                        <c:v>44138</c:v>
                      </c:pt>
                      <c:pt idx="145">
                        <c:v>44139</c:v>
                      </c:pt>
                      <c:pt idx="146">
                        <c:v>44140</c:v>
                      </c:pt>
                      <c:pt idx="147">
                        <c:v>44141</c:v>
                      </c:pt>
                      <c:pt idx="148">
                        <c:v>44142</c:v>
                      </c:pt>
                      <c:pt idx="149">
                        <c:v>44143</c:v>
                      </c:pt>
                      <c:pt idx="150">
                        <c:v>44144</c:v>
                      </c:pt>
                      <c:pt idx="151">
                        <c:v>44145</c:v>
                      </c:pt>
                      <c:pt idx="152">
                        <c:v>44146</c:v>
                      </c:pt>
                      <c:pt idx="153">
                        <c:v>44147</c:v>
                      </c:pt>
                      <c:pt idx="154">
                        <c:v>44148</c:v>
                      </c:pt>
                      <c:pt idx="155">
                        <c:v>44149</c:v>
                      </c:pt>
                      <c:pt idx="156">
                        <c:v>44150</c:v>
                      </c:pt>
                      <c:pt idx="157">
                        <c:v>44151</c:v>
                      </c:pt>
                      <c:pt idx="158">
                        <c:v>44152</c:v>
                      </c:pt>
                      <c:pt idx="159">
                        <c:v>44153</c:v>
                      </c:pt>
                      <c:pt idx="160">
                        <c:v>44154</c:v>
                      </c:pt>
                      <c:pt idx="161">
                        <c:v>44155</c:v>
                      </c:pt>
                      <c:pt idx="162">
                        <c:v>44156</c:v>
                      </c:pt>
                      <c:pt idx="163">
                        <c:v>44157</c:v>
                      </c:pt>
                      <c:pt idx="164">
                        <c:v>44158</c:v>
                      </c:pt>
                      <c:pt idx="165">
                        <c:v>44159</c:v>
                      </c:pt>
                      <c:pt idx="166">
                        <c:v>44160</c:v>
                      </c:pt>
                      <c:pt idx="167">
                        <c:v>44161</c:v>
                      </c:pt>
                      <c:pt idx="168">
                        <c:v>44162</c:v>
                      </c:pt>
                      <c:pt idx="169">
                        <c:v>44163</c:v>
                      </c:pt>
                      <c:pt idx="170">
                        <c:v>44164</c:v>
                      </c:pt>
                      <c:pt idx="171">
                        <c:v>44165</c:v>
                      </c:pt>
                      <c:pt idx="172">
                        <c:v>44166</c:v>
                      </c:pt>
                      <c:pt idx="173">
                        <c:v>44167</c:v>
                      </c:pt>
                      <c:pt idx="174">
                        <c:v>44168</c:v>
                      </c:pt>
                      <c:pt idx="175">
                        <c:v>44169</c:v>
                      </c:pt>
                      <c:pt idx="176">
                        <c:v>44170</c:v>
                      </c:pt>
                      <c:pt idx="177">
                        <c:v>44171</c:v>
                      </c:pt>
                      <c:pt idx="178">
                        <c:v>44172</c:v>
                      </c:pt>
                      <c:pt idx="179">
                        <c:v>44173</c:v>
                      </c:pt>
                      <c:pt idx="180">
                        <c:v>44174</c:v>
                      </c:pt>
                      <c:pt idx="181">
                        <c:v>44175</c:v>
                      </c:pt>
                      <c:pt idx="182">
                        <c:v>44176</c:v>
                      </c:pt>
                      <c:pt idx="183">
                        <c:v>44177</c:v>
                      </c:pt>
                      <c:pt idx="184">
                        <c:v>44178</c:v>
                      </c:pt>
                      <c:pt idx="185">
                        <c:v>44179</c:v>
                      </c:pt>
                      <c:pt idx="186">
                        <c:v>44180</c:v>
                      </c:pt>
                      <c:pt idx="187">
                        <c:v>44181</c:v>
                      </c:pt>
                      <c:pt idx="188">
                        <c:v>44182</c:v>
                      </c:pt>
                      <c:pt idx="189">
                        <c:v>44183</c:v>
                      </c:pt>
                      <c:pt idx="190">
                        <c:v>44184</c:v>
                      </c:pt>
                      <c:pt idx="191">
                        <c:v>44185</c:v>
                      </c:pt>
                      <c:pt idx="192">
                        <c:v>44186</c:v>
                      </c:pt>
                      <c:pt idx="193">
                        <c:v>44187</c:v>
                      </c:pt>
                      <c:pt idx="194">
                        <c:v>44188</c:v>
                      </c:pt>
                      <c:pt idx="195">
                        <c:v>44189</c:v>
                      </c:pt>
                      <c:pt idx="196">
                        <c:v>44190</c:v>
                      </c:pt>
                      <c:pt idx="197">
                        <c:v>44191</c:v>
                      </c:pt>
                      <c:pt idx="198">
                        <c:v>44192</c:v>
                      </c:pt>
                      <c:pt idx="199">
                        <c:v>44193</c:v>
                      </c:pt>
                      <c:pt idx="200">
                        <c:v>44194</c:v>
                      </c:pt>
                      <c:pt idx="201">
                        <c:v>44195</c:v>
                      </c:pt>
                      <c:pt idx="202">
                        <c:v>44196</c:v>
                      </c:pt>
                      <c:pt idx="203">
                        <c:v>44197</c:v>
                      </c:pt>
                      <c:pt idx="204">
                        <c:v>44198</c:v>
                      </c:pt>
                      <c:pt idx="205">
                        <c:v>44199</c:v>
                      </c:pt>
                      <c:pt idx="206">
                        <c:v>44200</c:v>
                      </c:pt>
                    </c:numCache>
                  </c:numRef>
                </c:cat>
                <c:val>
                  <c:numRef>
                    <c:extLst>
                      <c:ext uri="{02D57815-91ED-43cb-92C2-25804820EDAC}">
                        <c15:formulaRef>
                          <c15:sqref>qto_cvd19_grafica!$X$2:$X$230</c15:sqref>
                        </c15:formulaRef>
                      </c:ext>
                    </c:extLst>
                    <c:numCache>
                      <c:formatCode>General</c:formatCode>
                      <c:ptCount val="229"/>
                      <c:pt idx="0">
                        <c:v>57</c:v>
                      </c:pt>
                      <c:pt idx="1">
                        <c:v>56</c:v>
                      </c:pt>
                      <c:pt idx="2">
                        <c:v>50</c:v>
                      </c:pt>
                      <c:pt idx="3">
                        <c:v>56</c:v>
                      </c:pt>
                      <c:pt idx="4">
                        <c:v>45</c:v>
                      </c:pt>
                      <c:pt idx="5">
                        <c:v>55</c:v>
                      </c:pt>
                      <c:pt idx="6">
                        <c:v>66</c:v>
                      </c:pt>
                      <c:pt idx="7">
                        <c:v>52</c:v>
                      </c:pt>
                      <c:pt idx="8">
                        <c:v>70</c:v>
                      </c:pt>
                      <c:pt idx="9">
                        <c:v>45</c:v>
                      </c:pt>
                      <c:pt idx="10">
                        <c:v>72</c:v>
                      </c:pt>
                      <c:pt idx="11">
                        <c:v>59</c:v>
                      </c:pt>
                      <c:pt idx="12">
                        <c:v>65</c:v>
                      </c:pt>
                      <c:pt idx="13">
                        <c:v>42</c:v>
                      </c:pt>
                      <c:pt idx="14">
                        <c:v>78</c:v>
                      </c:pt>
                      <c:pt idx="15">
                        <c:v>64</c:v>
                      </c:pt>
                      <c:pt idx="16">
                        <c:v>78</c:v>
                      </c:pt>
                      <c:pt idx="17">
                        <c:v>57</c:v>
                      </c:pt>
                      <c:pt idx="18">
                        <c:v>64</c:v>
                      </c:pt>
                      <c:pt idx="19">
                        <c:v>66</c:v>
                      </c:pt>
                      <c:pt idx="20">
                        <c:v>62</c:v>
                      </c:pt>
                      <c:pt idx="21">
                        <c:v>66</c:v>
                      </c:pt>
                      <c:pt idx="22">
                        <c:v>89</c:v>
                      </c:pt>
                      <c:pt idx="23">
                        <c:v>78</c:v>
                      </c:pt>
                      <c:pt idx="24">
                        <c:v>69</c:v>
                      </c:pt>
                      <c:pt idx="25">
                        <c:v>82</c:v>
                      </c:pt>
                      <c:pt idx="26">
                        <c:v>92</c:v>
                      </c:pt>
                      <c:pt idx="27">
                        <c:v>79</c:v>
                      </c:pt>
                      <c:pt idx="28">
                        <c:v>94</c:v>
                      </c:pt>
                      <c:pt idx="29">
                        <c:v>81</c:v>
                      </c:pt>
                      <c:pt idx="30">
                        <c:v>85</c:v>
                      </c:pt>
                      <c:pt idx="31">
                        <c:v>92</c:v>
                      </c:pt>
                      <c:pt idx="32">
                        <c:v>87</c:v>
                      </c:pt>
                      <c:pt idx="33">
                        <c:v>92</c:v>
                      </c:pt>
                      <c:pt idx="34">
                        <c:v>60</c:v>
                      </c:pt>
                      <c:pt idx="35">
                        <c:v>98</c:v>
                      </c:pt>
                      <c:pt idx="36">
                        <c:v>89</c:v>
                      </c:pt>
                      <c:pt idx="37">
                        <c:v>89</c:v>
                      </c:pt>
                      <c:pt idx="38">
                        <c:v>98</c:v>
                      </c:pt>
                      <c:pt idx="39">
                        <c:v>85</c:v>
                      </c:pt>
                      <c:pt idx="40">
                        <c:v>82</c:v>
                      </c:pt>
                      <c:pt idx="41">
                        <c:v>86</c:v>
                      </c:pt>
                      <c:pt idx="42">
                        <c:v>88</c:v>
                      </c:pt>
                      <c:pt idx="43">
                        <c:v>83</c:v>
                      </c:pt>
                      <c:pt idx="44">
                        <c:v>85</c:v>
                      </c:pt>
                      <c:pt idx="45">
                        <c:v>89</c:v>
                      </c:pt>
                      <c:pt idx="46">
                        <c:v>91</c:v>
                      </c:pt>
                      <c:pt idx="47">
                        <c:v>82</c:v>
                      </c:pt>
                      <c:pt idx="48">
                        <c:v>83</c:v>
                      </c:pt>
                      <c:pt idx="49">
                        <c:v>98</c:v>
                      </c:pt>
                      <c:pt idx="50">
                        <c:v>87</c:v>
                      </c:pt>
                      <c:pt idx="51">
                        <c:v>81</c:v>
                      </c:pt>
                      <c:pt idx="52">
                        <c:v>91</c:v>
                      </c:pt>
                      <c:pt idx="53">
                        <c:v>92</c:v>
                      </c:pt>
                      <c:pt idx="54">
                        <c:v>91</c:v>
                      </c:pt>
                      <c:pt idx="55">
                        <c:v>84</c:v>
                      </c:pt>
                      <c:pt idx="56">
                        <c:v>86</c:v>
                      </c:pt>
                      <c:pt idx="57">
                        <c:v>79</c:v>
                      </c:pt>
                      <c:pt idx="58">
                        <c:v>85</c:v>
                      </c:pt>
                      <c:pt idx="59">
                        <c:v>73</c:v>
                      </c:pt>
                      <c:pt idx="60">
                        <c:v>81</c:v>
                      </c:pt>
                      <c:pt idx="61">
                        <c:v>96</c:v>
                      </c:pt>
                      <c:pt idx="62">
                        <c:v>78</c:v>
                      </c:pt>
                      <c:pt idx="63">
                        <c:v>67</c:v>
                      </c:pt>
                      <c:pt idx="64">
                        <c:v>89</c:v>
                      </c:pt>
                      <c:pt idx="65">
                        <c:v>57</c:v>
                      </c:pt>
                      <c:pt idx="66">
                        <c:v>63</c:v>
                      </c:pt>
                      <c:pt idx="67">
                        <c:v>66</c:v>
                      </c:pt>
                      <c:pt idx="68">
                        <c:v>75</c:v>
                      </c:pt>
                      <c:pt idx="69">
                        <c:v>59</c:v>
                      </c:pt>
                      <c:pt idx="70">
                        <c:v>66</c:v>
                      </c:pt>
                      <c:pt idx="71">
                        <c:v>69</c:v>
                      </c:pt>
                      <c:pt idx="72">
                        <c:v>70</c:v>
                      </c:pt>
                      <c:pt idx="73">
                        <c:v>72</c:v>
                      </c:pt>
                      <c:pt idx="74">
                        <c:v>71</c:v>
                      </c:pt>
                      <c:pt idx="75">
                        <c:v>46</c:v>
                      </c:pt>
                      <c:pt idx="76">
                        <c:v>57</c:v>
                      </c:pt>
                      <c:pt idx="77">
                        <c:v>70</c:v>
                      </c:pt>
                      <c:pt idx="78">
                        <c:v>60</c:v>
                      </c:pt>
                      <c:pt idx="79">
                        <c:v>53</c:v>
                      </c:pt>
                      <c:pt idx="80">
                        <c:v>52</c:v>
                      </c:pt>
                      <c:pt idx="81">
                        <c:v>53</c:v>
                      </c:pt>
                      <c:pt idx="82">
                        <c:v>70</c:v>
                      </c:pt>
                      <c:pt idx="83">
                        <c:v>70</c:v>
                      </c:pt>
                      <c:pt idx="84">
                        <c:v>49</c:v>
                      </c:pt>
                      <c:pt idx="85">
                        <c:v>59</c:v>
                      </c:pt>
                      <c:pt idx="86">
                        <c:v>58</c:v>
                      </c:pt>
                      <c:pt idx="87">
                        <c:v>52</c:v>
                      </c:pt>
                      <c:pt idx="88">
                        <c:v>57</c:v>
                      </c:pt>
                      <c:pt idx="89">
                        <c:v>68</c:v>
                      </c:pt>
                      <c:pt idx="90">
                        <c:v>51</c:v>
                      </c:pt>
                      <c:pt idx="91">
                        <c:v>54</c:v>
                      </c:pt>
                      <c:pt idx="92">
                        <c:v>49</c:v>
                      </c:pt>
                      <c:pt idx="93">
                        <c:v>60</c:v>
                      </c:pt>
                      <c:pt idx="94">
                        <c:v>84</c:v>
                      </c:pt>
                      <c:pt idx="95">
                        <c:v>45</c:v>
                      </c:pt>
                      <c:pt idx="96">
                        <c:v>50</c:v>
                      </c:pt>
                      <c:pt idx="97">
                        <c:v>54</c:v>
                      </c:pt>
                      <c:pt idx="98">
                        <c:v>63</c:v>
                      </c:pt>
                      <c:pt idx="99">
                        <c:v>48</c:v>
                      </c:pt>
                      <c:pt idx="100">
                        <c:v>56</c:v>
                      </c:pt>
                      <c:pt idx="101">
                        <c:v>52</c:v>
                      </c:pt>
                      <c:pt idx="102">
                        <c:v>48</c:v>
                      </c:pt>
                      <c:pt idx="103">
                        <c:v>51</c:v>
                      </c:pt>
                      <c:pt idx="104">
                        <c:v>40</c:v>
                      </c:pt>
                      <c:pt idx="105">
                        <c:v>43</c:v>
                      </c:pt>
                      <c:pt idx="106">
                        <c:v>52</c:v>
                      </c:pt>
                      <c:pt idx="107">
                        <c:v>49</c:v>
                      </c:pt>
                      <c:pt idx="108">
                        <c:v>41</c:v>
                      </c:pt>
                      <c:pt idx="109">
                        <c:v>51</c:v>
                      </c:pt>
                      <c:pt idx="110">
                        <c:v>48</c:v>
                      </c:pt>
                      <c:pt idx="111">
                        <c:v>43</c:v>
                      </c:pt>
                      <c:pt idx="112">
                        <c:v>46</c:v>
                      </c:pt>
                      <c:pt idx="113">
                        <c:v>36</c:v>
                      </c:pt>
                      <c:pt idx="114">
                        <c:v>40</c:v>
                      </c:pt>
                      <c:pt idx="115">
                        <c:v>43</c:v>
                      </c:pt>
                      <c:pt idx="116">
                        <c:v>46</c:v>
                      </c:pt>
                      <c:pt idx="117">
                        <c:v>40</c:v>
                      </c:pt>
                      <c:pt idx="118">
                        <c:v>44</c:v>
                      </c:pt>
                      <c:pt idx="119">
                        <c:v>40</c:v>
                      </c:pt>
                      <c:pt idx="120">
                        <c:v>40</c:v>
                      </c:pt>
                      <c:pt idx="121">
                        <c:v>39</c:v>
                      </c:pt>
                      <c:pt idx="122">
                        <c:v>45</c:v>
                      </c:pt>
                      <c:pt idx="123">
                        <c:v>43</c:v>
                      </c:pt>
                      <c:pt idx="124">
                        <c:v>45</c:v>
                      </c:pt>
                      <c:pt idx="125">
                        <c:v>34</c:v>
                      </c:pt>
                      <c:pt idx="126">
                        <c:v>41</c:v>
                      </c:pt>
                      <c:pt idx="127">
                        <c:v>43</c:v>
                      </c:pt>
                      <c:pt idx="128">
                        <c:v>37</c:v>
                      </c:pt>
                      <c:pt idx="129">
                        <c:v>34</c:v>
                      </c:pt>
                      <c:pt idx="130">
                        <c:v>53</c:v>
                      </c:pt>
                      <c:pt idx="131">
                        <c:v>39</c:v>
                      </c:pt>
                      <c:pt idx="132">
                        <c:v>42</c:v>
                      </c:pt>
                      <c:pt idx="133">
                        <c:v>40</c:v>
                      </c:pt>
                      <c:pt idx="134">
                        <c:v>42</c:v>
                      </c:pt>
                      <c:pt idx="135">
                        <c:v>52</c:v>
                      </c:pt>
                      <c:pt idx="136">
                        <c:v>37</c:v>
                      </c:pt>
                      <c:pt idx="137">
                        <c:v>39</c:v>
                      </c:pt>
                      <c:pt idx="138">
                        <c:v>41</c:v>
                      </c:pt>
                      <c:pt idx="139">
                        <c:v>39</c:v>
                      </c:pt>
                      <c:pt idx="140">
                        <c:v>48</c:v>
                      </c:pt>
                      <c:pt idx="141">
                        <c:v>46</c:v>
                      </c:pt>
                      <c:pt idx="142">
                        <c:v>52</c:v>
                      </c:pt>
                      <c:pt idx="143">
                        <c:v>49</c:v>
                      </c:pt>
                      <c:pt idx="144">
                        <c:v>32</c:v>
                      </c:pt>
                      <c:pt idx="145">
                        <c:v>29</c:v>
                      </c:pt>
                      <c:pt idx="146">
                        <c:v>41</c:v>
                      </c:pt>
                      <c:pt idx="147">
                        <c:v>34</c:v>
                      </c:pt>
                      <c:pt idx="148">
                        <c:v>36</c:v>
                      </c:pt>
                      <c:pt idx="149">
                        <c:v>38</c:v>
                      </c:pt>
                      <c:pt idx="150">
                        <c:v>43</c:v>
                      </c:pt>
                      <c:pt idx="151">
                        <c:v>41</c:v>
                      </c:pt>
                      <c:pt idx="152">
                        <c:v>33</c:v>
                      </c:pt>
                      <c:pt idx="153">
                        <c:v>43</c:v>
                      </c:pt>
                      <c:pt idx="154">
                        <c:v>53</c:v>
                      </c:pt>
                      <c:pt idx="155">
                        <c:v>33</c:v>
                      </c:pt>
                      <c:pt idx="156">
                        <c:v>42</c:v>
                      </c:pt>
                      <c:pt idx="157">
                        <c:v>41</c:v>
                      </c:pt>
                      <c:pt idx="158">
                        <c:v>49</c:v>
                      </c:pt>
                      <c:pt idx="159">
                        <c:v>43</c:v>
                      </c:pt>
                      <c:pt idx="160">
                        <c:v>50</c:v>
                      </c:pt>
                      <c:pt idx="161">
                        <c:v>45</c:v>
                      </c:pt>
                      <c:pt idx="162">
                        <c:v>45</c:v>
                      </c:pt>
                      <c:pt idx="163">
                        <c:v>39</c:v>
                      </c:pt>
                      <c:pt idx="164">
                        <c:v>34</c:v>
                      </c:pt>
                      <c:pt idx="165">
                        <c:v>59</c:v>
                      </c:pt>
                      <c:pt idx="166">
                        <c:v>35</c:v>
                      </c:pt>
                      <c:pt idx="167">
                        <c:v>30</c:v>
                      </c:pt>
                      <c:pt idx="168">
                        <c:v>31</c:v>
                      </c:pt>
                      <c:pt idx="169">
                        <c:v>25</c:v>
                      </c:pt>
                      <c:pt idx="170">
                        <c:v>30</c:v>
                      </c:pt>
                      <c:pt idx="171">
                        <c:v>13</c:v>
                      </c:pt>
                      <c:pt idx="172">
                        <c:v>46</c:v>
                      </c:pt>
                      <c:pt idx="173">
                        <c:v>34</c:v>
                      </c:pt>
                      <c:pt idx="174">
                        <c:v>55</c:v>
                      </c:pt>
                      <c:pt idx="175">
                        <c:v>43</c:v>
                      </c:pt>
                      <c:pt idx="176">
                        <c:v>36</c:v>
                      </c:pt>
                      <c:pt idx="177">
                        <c:v>51</c:v>
                      </c:pt>
                      <c:pt idx="178">
                        <c:v>31</c:v>
                      </c:pt>
                      <c:pt idx="179">
                        <c:v>44</c:v>
                      </c:pt>
                      <c:pt idx="180">
                        <c:v>38</c:v>
                      </c:pt>
                      <c:pt idx="181">
                        <c:v>37</c:v>
                      </c:pt>
                      <c:pt idx="182">
                        <c:v>47</c:v>
                      </c:pt>
                      <c:pt idx="183">
                        <c:v>43</c:v>
                      </c:pt>
                      <c:pt idx="184">
                        <c:v>47</c:v>
                      </c:pt>
                      <c:pt idx="185">
                        <c:v>53</c:v>
                      </c:pt>
                      <c:pt idx="186">
                        <c:v>39</c:v>
                      </c:pt>
                      <c:pt idx="187">
                        <c:v>41</c:v>
                      </c:pt>
                      <c:pt idx="188">
                        <c:v>47</c:v>
                      </c:pt>
                      <c:pt idx="189">
                        <c:v>53</c:v>
                      </c:pt>
                      <c:pt idx="190">
                        <c:v>47</c:v>
                      </c:pt>
                      <c:pt idx="191">
                        <c:v>59</c:v>
                      </c:pt>
                      <c:pt idx="192">
                        <c:v>43</c:v>
                      </c:pt>
                      <c:pt idx="193">
                        <c:v>38</c:v>
                      </c:pt>
                      <c:pt idx="194">
                        <c:v>62</c:v>
                      </c:pt>
                      <c:pt idx="195">
                        <c:v>41</c:v>
                      </c:pt>
                      <c:pt idx="196">
                        <c:v>49</c:v>
                      </c:pt>
                      <c:pt idx="197">
                        <c:v>40</c:v>
                      </c:pt>
                      <c:pt idx="198">
                        <c:v>40</c:v>
                      </c:pt>
                      <c:pt idx="199">
                        <c:v>45</c:v>
                      </c:pt>
                      <c:pt idx="200">
                        <c:v>41</c:v>
                      </c:pt>
                      <c:pt idx="201">
                        <c:v>42</c:v>
                      </c:pt>
                      <c:pt idx="202">
                        <c:v>22</c:v>
                      </c:pt>
                      <c:pt idx="203">
                        <c:v>52</c:v>
                      </c:pt>
                      <c:pt idx="204">
                        <c:v>40</c:v>
                      </c:pt>
                      <c:pt idx="205">
                        <c:v>49</c:v>
                      </c:pt>
                      <c:pt idx="206">
                        <c:v>49</c:v>
                      </c:pt>
                      <c:pt idx="207">
                        <c:v>46</c:v>
                      </c:pt>
                      <c:pt idx="208">
                        <c:v>48</c:v>
                      </c:pt>
                      <c:pt idx="209">
                        <c:v>50</c:v>
                      </c:pt>
                      <c:pt idx="210">
                        <c:v>50</c:v>
                      </c:pt>
                      <c:pt idx="211">
                        <c:v>46</c:v>
                      </c:pt>
                      <c:pt idx="212">
                        <c:v>48</c:v>
                      </c:pt>
                      <c:pt idx="213">
                        <c:v>42</c:v>
                      </c:pt>
                      <c:pt idx="214">
                        <c:v>46</c:v>
                      </c:pt>
                      <c:pt idx="215">
                        <c:v>45</c:v>
                      </c:pt>
                      <c:pt idx="216">
                        <c:v>42</c:v>
                      </c:pt>
                      <c:pt idx="217">
                        <c:v>55</c:v>
                      </c:pt>
                      <c:pt idx="218">
                        <c:v>72</c:v>
                      </c:pt>
                      <c:pt idx="219">
                        <c:v>50</c:v>
                      </c:pt>
                      <c:pt idx="220">
                        <c:v>57</c:v>
                      </c:pt>
                      <c:pt idx="221">
                        <c:v>78</c:v>
                      </c:pt>
                      <c:pt idx="222">
                        <c:v>48</c:v>
                      </c:pt>
                      <c:pt idx="223">
                        <c:v>55</c:v>
                      </c:pt>
                      <c:pt idx="224">
                        <c:v>69</c:v>
                      </c:pt>
                      <c:pt idx="225">
                        <c:v>70</c:v>
                      </c:pt>
                      <c:pt idx="226">
                        <c:v>49</c:v>
                      </c:pt>
                      <c:pt idx="227">
                        <c:v>41</c:v>
                      </c:pt>
                      <c:pt idx="228">
                        <c:v>62</c:v>
                      </c:pt>
                    </c:numCache>
                  </c:numRef>
                </c:val>
                <c:smooth val="0"/>
                <c:extLst>
                  <c:ext xmlns:c16="http://schemas.microsoft.com/office/drawing/2014/chart" uri="{C3380CC4-5D6E-409C-BE32-E72D297353CC}">
                    <c16:uniqueId val="{00000008-A934-4DB4-9EA4-372B71779ACC}"/>
                  </c:ext>
                </c:extLst>
              </c15:ser>
            </c15:filteredLineSeries>
          </c:ext>
        </c:extLst>
      </c:lineChart>
      <c:dateAx>
        <c:axId val="137481216"/>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s-EC" sz="1200" b="0" i="0" baseline="0" dirty="0">
                    <a:solidFill>
                      <a:sysClr val="windowText" lastClr="000000"/>
                    </a:solidFill>
                    <a:effectLst/>
                  </a:rPr>
                  <a:t>Fecha de reporte</a:t>
                </a:r>
                <a:endParaRPr lang="es-EC" sz="1200" dirty="0">
                  <a:solidFill>
                    <a:sysClr val="windowText" lastClr="000000"/>
                  </a:solidFill>
                  <a:effectLst/>
                </a:endParaRPr>
              </a:p>
            </c:rich>
          </c:tx>
          <c:layout>
            <c:manualLayout>
              <c:xMode val="edge"/>
              <c:yMode val="edge"/>
              <c:x val="0.37160736709037073"/>
              <c:y val="0.9443637301659072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EC"/>
            </a:p>
          </c:txPr>
        </c:title>
        <c:numFmt formatCode="yyyy\-mm\-d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ysClr val="windowText" lastClr="000000"/>
                </a:solidFill>
                <a:latin typeface="Arial" panose="020B0604020202020204" pitchFamily="34" charset="0"/>
                <a:ea typeface="Tahoma" panose="020B0604030504040204" pitchFamily="34" charset="0"/>
                <a:cs typeface="Arial" panose="020B0604020202020204" pitchFamily="34" charset="0"/>
              </a:defRPr>
            </a:pPr>
            <a:endParaRPr lang="es-EC"/>
          </a:p>
        </c:txPr>
        <c:crossAx val="80280896"/>
        <c:crosses val="autoZero"/>
        <c:auto val="0"/>
        <c:lblOffset val="100"/>
        <c:baseTimeUnit val="days"/>
        <c:majorUnit val="2"/>
        <c:majorTimeUnit val="days"/>
      </c:dateAx>
      <c:valAx>
        <c:axId val="80280896"/>
        <c:scaling>
          <c:orientation val="minMax"/>
        </c:scaling>
        <c:delete val="0"/>
        <c:axPos val="l"/>
        <c:majorGridlines>
          <c:spPr>
            <a:ln w="9525" cap="flat" cmpd="sng" algn="ctr">
              <a:solidFill>
                <a:schemeClr val="bg1">
                  <a:lumMod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solidFill>
                      <a:schemeClr val="bg1">
                        <a:lumMod val="50000"/>
                      </a:schemeClr>
                    </a:solidFill>
                  </a:rPr>
                  <a:t># camas (eje 1)</a:t>
                </a:r>
              </a:p>
            </c:rich>
          </c:tx>
          <c:layout>
            <c:manualLayout>
              <c:xMode val="edge"/>
              <c:yMode val="edge"/>
              <c:x val="1.0880073640084089E-2"/>
              <c:y val="0.4101290393363208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EC"/>
          </a:p>
        </c:txPr>
        <c:crossAx val="137481216"/>
        <c:crossesAt val="43994"/>
        <c:crossBetween val="between"/>
      </c:valAx>
      <c:valAx>
        <c:axId val="137764864"/>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solidFill>
                      <a:schemeClr val="bg1">
                        <a:lumMod val="50000"/>
                      </a:schemeClr>
                    </a:solidFill>
                  </a:rPr>
                  <a:t># personas (eje 2)</a:t>
                </a:r>
              </a:p>
            </c:rich>
          </c:tx>
          <c:layout>
            <c:manualLayout>
              <c:xMode val="edge"/>
              <c:yMode val="edge"/>
              <c:x val="0.7837190730305631"/>
              <c:y val="0.42045505565823565"/>
            </c:manualLayout>
          </c:layout>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EC"/>
          </a:p>
        </c:txPr>
        <c:crossAx val="137481728"/>
        <c:crosses val="max"/>
        <c:crossBetween val="between"/>
      </c:valAx>
      <c:dateAx>
        <c:axId val="137481728"/>
        <c:scaling>
          <c:orientation val="minMax"/>
        </c:scaling>
        <c:delete val="1"/>
        <c:axPos val="b"/>
        <c:numFmt formatCode="yyyy\-mm\-dd" sourceLinked="1"/>
        <c:majorTickMark val="out"/>
        <c:minorTickMark val="none"/>
        <c:tickLblPos val="nextTo"/>
        <c:crossAx val="137764864"/>
        <c:crosses val="autoZero"/>
        <c:auto val="0"/>
        <c:lblOffset val="100"/>
        <c:baseTimeUnit val="days"/>
      </c:dateAx>
      <c:spPr>
        <a:noFill/>
        <a:ln>
          <a:noFill/>
        </a:ln>
        <a:effectLst/>
      </c:spPr>
    </c:plotArea>
    <c:legend>
      <c:legendPos val="r"/>
      <c:layout>
        <c:manualLayout>
          <c:xMode val="edge"/>
          <c:yMode val="edge"/>
          <c:x val="0.80092555966049273"/>
          <c:y val="9.0679783051933555E-2"/>
          <c:w val="0.18117028025525242"/>
          <c:h val="0.8101407219436384"/>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Bambino-Regular ☞"/>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72183945756787E-2"/>
          <c:y val="3.4621369214572907E-2"/>
          <c:w val="0.633347904981997"/>
          <c:h val="0.82914994029726508"/>
        </c:manualLayout>
      </c:layout>
      <c:lineChart>
        <c:grouping val="standard"/>
        <c:varyColors val="0"/>
        <c:ser>
          <c:idx val="3"/>
          <c:order val="0"/>
          <c:tx>
            <c:strRef>
              <c:f>qto_cvd19_grafica!$O$30</c:f>
              <c:strCache>
                <c:ptCount val="1"/>
                <c:pt idx="0">
                  <c:v>Nº de pacientes en lista de espera UCI/UCIP COVID-19</c:v>
                </c:pt>
              </c:strCache>
            </c:strRef>
          </c:tx>
          <c:spPr>
            <a:ln w="12700" cap="rnd">
              <a:solidFill>
                <a:srgbClr val="A828A8"/>
              </a:solidFill>
              <a:round/>
            </a:ln>
            <a:effectLst/>
          </c:spPr>
          <c:marker>
            <c:symbol val="square"/>
            <c:size val="3"/>
            <c:spPr>
              <a:solidFill>
                <a:srgbClr val="A828A8"/>
              </a:solidFill>
              <a:ln w="9525">
                <a:solidFill>
                  <a:srgbClr val="A828A8"/>
                </a:solidFill>
              </a:ln>
              <a:effectLst/>
            </c:spPr>
          </c:marker>
          <c:dPt>
            <c:idx val="164"/>
            <c:marker>
              <c:symbol val="square"/>
              <c:size val="3"/>
              <c:spPr>
                <a:solidFill>
                  <a:srgbClr val="A828A8"/>
                </a:solidFill>
                <a:ln w="9525">
                  <a:solidFill>
                    <a:srgbClr val="A828A8"/>
                  </a:solidFill>
                </a:ln>
                <a:effectLst/>
              </c:spPr>
            </c:marker>
            <c:bubble3D val="0"/>
            <c:spPr>
              <a:ln w="12700" cap="rnd">
                <a:solidFill>
                  <a:srgbClr val="AD2994"/>
                </a:solidFill>
                <a:round/>
              </a:ln>
              <a:effectLst/>
            </c:spPr>
            <c:extLst>
              <c:ext xmlns:c16="http://schemas.microsoft.com/office/drawing/2014/chart" uri="{C3380CC4-5D6E-409C-BE32-E72D297353CC}">
                <c16:uniqueId val="{00000001-CAAC-4088-AC62-C8A9CB47FB5A}"/>
              </c:ext>
            </c:extLst>
          </c:dPt>
          <c:dLbls>
            <c:dLbl>
              <c:idx val="203"/>
              <c:layout>
                <c:manualLayout>
                  <c:x val="-1.3197618401429027E-2"/>
                  <c:y val="-3.811451400693383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A828A8"/>
                      </a:solidFill>
                      <a:latin typeface="Bambino-Regular" panose="00000500000000000000" pitchFamily="2" charset="0"/>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0E-490B-97E1-387B3DB1D7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ambino-Regular" panose="00000500000000000000" pitchFamily="2" charset="0"/>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qto_cvd19_camas!$A$111:$A$314</c:f>
              <c:numCache>
                <c:formatCode>yyyy\-mm\-dd</c:formatCode>
                <c:ptCount val="204"/>
                <c:pt idx="0">
                  <c:v>44103</c:v>
                </c:pt>
                <c:pt idx="1">
                  <c:v>44104</c:v>
                </c:pt>
                <c:pt idx="2">
                  <c:v>44105</c:v>
                </c:pt>
                <c:pt idx="3">
                  <c:v>44106</c:v>
                </c:pt>
                <c:pt idx="4">
                  <c:v>44107</c:v>
                </c:pt>
                <c:pt idx="5">
                  <c:v>44108</c:v>
                </c:pt>
                <c:pt idx="6">
                  <c:v>44109</c:v>
                </c:pt>
                <c:pt idx="7">
                  <c:v>44110</c:v>
                </c:pt>
                <c:pt idx="8">
                  <c:v>44111</c:v>
                </c:pt>
                <c:pt idx="9">
                  <c:v>44112</c:v>
                </c:pt>
                <c:pt idx="10">
                  <c:v>44113</c:v>
                </c:pt>
                <c:pt idx="11">
                  <c:v>44114</c:v>
                </c:pt>
                <c:pt idx="12">
                  <c:v>44115</c:v>
                </c:pt>
                <c:pt idx="13">
                  <c:v>44116</c:v>
                </c:pt>
                <c:pt idx="14">
                  <c:v>44117</c:v>
                </c:pt>
                <c:pt idx="15">
                  <c:v>44118</c:v>
                </c:pt>
                <c:pt idx="16">
                  <c:v>44119</c:v>
                </c:pt>
                <c:pt idx="17">
                  <c:v>44120</c:v>
                </c:pt>
                <c:pt idx="18">
                  <c:v>44121</c:v>
                </c:pt>
                <c:pt idx="19">
                  <c:v>44122</c:v>
                </c:pt>
                <c:pt idx="20">
                  <c:v>44123</c:v>
                </c:pt>
                <c:pt idx="21">
                  <c:v>44124</c:v>
                </c:pt>
                <c:pt idx="22">
                  <c:v>44125</c:v>
                </c:pt>
                <c:pt idx="23">
                  <c:v>44126</c:v>
                </c:pt>
                <c:pt idx="24">
                  <c:v>44127</c:v>
                </c:pt>
                <c:pt idx="25">
                  <c:v>44128</c:v>
                </c:pt>
                <c:pt idx="26">
                  <c:v>44129</c:v>
                </c:pt>
                <c:pt idx="27">
                  <c:v>44130</c:v>
                </c:pt>
                <c:pt idx="28">
                  <c:v>44131</c:v>
                </c:pt>
                <c:pt idx="29">
                  <c:v>44132</c:v>
                </c:pt>
                <c:pt idx="30">
                  <c:v>44133</c:v>
                </c:pt>
                <c:pt idx="31">
                  <c:v>44134</c:v>
                </c:pt>
                <c:pt idx="32">
                  <c:v>44135</c:v>
                </c:pt>
                <c:pt idx="33">
                  <c:v>44136</c:v>
                </c:pt>
                <c:pt idx="34">
                  <c:v>44137</c:v>
                </c:pt>
                <c:pt idx="35">
                  <c:v>44138</c:v>
                </c:pt>
                <c:pt idx="36">
                  <c:v>44139</c:v>
                </c:pt>
                <c:pt idx="37">
                  <c:v>44140</c:v>
                </c:pt>
                <c:pt idx="38">
                  <c:v>44141</c:v>
                </c:pt>
                <c:pt idx="39">
                  <c:v>44142</c:v>
                </c:pt>
                <c:pt idx="40">
                  <c:v>44143</c:v>
                </c:pt>
                <c:pt idx="41">
                  <c:v>44144</c:v>
                </c:pt>
                <c:pt idx="42">
                  <c:v>44145</c:v>
                </c:pt>
                <c:pt idx="43">
                  <c:v>44146</c:v>
                </c:pt>
                <c:pt idx="44">
                  <c:v>44147</c:v>
                </c:pt>
                <c:pt idx="45">
                  <c:v>44148</c:v>
                </c:pt>
                <c:pt idx="46">
                  <c:v>44149</c:v>
                </c:pt>
                <c:pt idx="47">
                  <c:v>44150</c:v>
                </c:pt>
                <c:pt idx="48">
                  <c:v>44151</c:v>
                </c:pt>
                <c:pt idx="49">
                  <c:v>44152</c:v>
                </c:pt>
                <c:pt idx="50">
                  <c:v>44153</c:v>
                </c:pt>
                <c:pt idx="51">
                  <c:v>44154</c:v>
                </c:pt>
                <c:pt idx="52">
                  <c:v>44155</c:v>
                </c:pt>
                <c:pt idx="53">
                  <c:v>44156</c:v>
                </c:pt>
                <c:pt idx="54">
                  <c:v>44157</c:v>
                </c:pt>
                <c:pt idx="55">
                  <c:v>44158</c:v>
                </c:pt>
                <c:pt idx="56">
                  <c:v>44159</c:v>
                </c:pt>
                <c:pt idx="57">
                  <c:v>44160</c:v>
                </c:pt>
                <c:pt idx="58">
                  <c:v>44161</c:v>
                </c:pt>
                <c:pt idx="59">
                  <c:v>44162</c:v>
                </c:pt>
                <c:pt idx="60">
                  <c:v>44163</c:v>
                </c:pt>
                <c:pt idx="61">
                  <c:v>44164</c:v>
                </c:pt>
                <c:pt idx="62">
                  <c:v>44165</c:v>
                </c:pt>
                <c:pt idx="63">
                  <c:v>44166</c:v>
                </c:pt>
                <c:pt idx="64">
                  <c:v>44167</c:v>
                </c:pt>
                <c:pt idx="65">
                  <c:v>44168</c:v>
                </c:pt>
                <c:pt idx="66">
                  <c:v>44169</c:v>
                </c:pt>
                <c:pt idx="67">
                  <c:v>44170</c:v>
                </c:pt>
                <c:pt idx="68">
                  <c:v>44171</c:v>
                </c:pt>
                <c:pt idx="69">
                  <c:v>44172</c:v>
                </c:pt>
                <c:pt idx="70">
                  <c:v>44173</c:v>
                </c:pt>
                <c:pt idx="71">
                  <c:v>44174</c:v>
                </c:pt>
                <c:pt idx="72">
                  <c:v>44175</c:v>
                </c:pt>
                <c:pt idx="73">
                  <c:v>44176</c:v>
                </c:pt>
                <c:pt idx="74">
                  <c:v>44177</c:v>
                </c:pt>
                <c:pt idx="75">
                  <c:v>44178</c:v>
                </c:pt>
                <c:pt idx="76">
                  <c:v>44179</c:v>
                </c:pt>
                <c:pt idx="77">
                  <c:v>44180</c:v>
                </c:pt>
                <c:pt idx="78">
                  <c:v>44181</c:v>
                </c:pt>
                <c:pt idx="79">
                  <c:v>44182</c:v>
                </c:pt>
                <c:pt idx="80">
                  <c:v>44183</c:v>
                </c:pt>
                <c:pt idx="81">
                  <c:v>44184</c:v>
                </c:pt>
                <c:pt idx="82">
                  <c:v>44185</c:v>
                </c:pt>
                <c:pt idx="83">
                  <c:v>44186</c:v>
                </c:pt>
                <c:pt idx="84">
                  <c:v>44187</c:v>
                </c:pt>
                <c:pt idx="85">
                  <c:v>44188</c:v>
                </c:pt>
                <c:pt idx="86">
                  <c:v>44189</c:v>
                </c:pt>
                <c:pt idx="87">
                  <c:v>44190</c:v>
                </c:pt>
                <c:pt idx="88">
                  <c:v>44191</c:v>
                </c:pt>
                <c:pt idx="89">
                  <c:v>44192</c:v>
                </c:pt>
                <c:pt idx="90">
                  <c:v>44193</c:v>
                </c:pt>
                <c:pt idx="91">
                  <c:v>44194</c:v>
                </c:pt>
                <c:pt idx="92">
                  <c:v>44195</c:v>
                </c:pt>
                <c:pt idx="93">
                  <c:v>44196</c:v>
                </c:pt>
                <c:pt idx="94">
                  <c:v>44197</c:v>
                </c:pt>
                <c:pt idx="95">
                  <c:v>44198</c:v>
                </c:pt>
                <c:pt idx="96">
                  <c:v>44199</c:v>
                </c:pt>
                <c:pt idx="97">
                  <c:v>44200</c:v>
                </c:pt>
                <c:pt idx="98">
                  <c:v>44201</c:v>
                </c:pt>
                <c:pt idx="99">
                  <c:v>44202</c:v>
                </c:pt>
                <c:pt idx="100">
                  <c:v>44203</c:v>
                </c:pt>
                <c:pt idx="101">
                  <c:v>44204</c:v>
                </c:pt>
                <c:pt idx="102">
                  <c:v>44205</c:v>
                </c:pt>
                <c:pt idx="103">
                  <c:v>44206</c:v>
                </c:pt>
                <c:pt idx="104">
                  <c:v>44207</c:v>
                </c:pt>
                <c:pt idx="105">
                  <c:v>44208</c:v>
                </c:pt>
                <c:pt idx="106">
                  <c:v>44209</c:v>
                </c:pt>
                <c:pt idx="107">
                  <c:v>44210</c:v>
                </c:pt>
                <c:pt idx="108">
                  <c:v>44211</c:v>
                </c:pt>
                <c:pt idx="109">
                  <c:v>44212</c:v>
                </c:pt>
                <c:pt idx="110">
                  <c:v>44213</c:v>
                </c:pt>
                <c:pt idx="111">
                  <c:v>44214</c:v>
                </c:pt>
                <c:pt idx="112">
                  <c:v>44215</c:v>
                </c:pt>
                <c:pt idx="113">
                  <c:v>44216</c:v>
                </c:pt>
                <c:pt idx="114">
                  <c:v>44217</c:v>
                </c:pt>
                <c:pt idx="115">
                  <c:v>44218</c:v>
                </c:pt>
                <c:pt idx="116">
                  <c:v>44219</c:v>
                </c:pt>
                <c:pt idx="117">
                  <c:v>44220</c:v>
                </c:pt>
                <c:pt idx="118">
                  <c:v>44221</c:v>
                </c:pt>
                <c:pt idx="119">
                  <c:v>44222</c:v>
                </c:pt>
                <c:pt idx="120">
                  <c:v>44223</c:v>
                </c:pt>
                <c:pt idx="121">
                  <c:v>44224</c:v>
                </c:pt>
                <c:pt idx="122">
                  <c:v>44225</c:v>
                </c:pt>
                <c:pt idx="123">
                  <c:v>44226</c:v>
                </c:pt>
                <c:pt idx="124">
                  <c:v>44227</c:v>
                </c:pt>
                <c:pt idx="125">
                  <c:v>44228</c:v>
                </c:pt>
                <c:pt idx="126">
                  <c:v>44229</c:v>
                </c:pt>
                <c:pt idx="127">
                  <c:v>44230</c:v>
                </c:pt>
                <c:pt idx="128">
                  <c:v>44231</c:v>
                </c:pt>
                <c:pt idx="129">
                  <c:v>44232</c:v>
                </c:pt>
                <c:pt idx="130">
                  <c:v>44233</c:v>
                </c:pt>
                <c:pt idx="131">
                  <c:v>44234</c:v>
                </c:pt>
                <c:pt idx="132">
                  <c:v>44235</c:v>
                </c:pt>
                <c:pt idx="133">
                  <c:v>44236</c:v>
                </c:pt>
                <c:pt idx="134">
                  <c:v>44237</c:v>
                </c:pt>
                <c:pt idx="135">
                  <c:v>44238</c:v>
                </c:pt>
                <c:pt idx="136">
                  <c:v>44239</c:v>
                </c:pt>
                <c:pt idx="137">
                  <c:v>44240</c:v>
                </c:pt>
                <c:pt idx="138">
                  <c:v>44241</c:v>
                </c:pt>
                <c:pt idx="139">
                  <c:v>44242</c:v>
                </c:pt>
                <c:pt idx="140">
                  <c:v>44243</c:v>
                </c:pt>
                <c:pt idx="141">
                  <c:v>44244</c:v>
                </c:pt>
                <c:pt idx="142">
                  <c:v>44245</c:v>
                </c:pt>
                <c:pt idx="143">
                  <c:v>44246</c:v>
                </c:pt>
                <c:pt idx="144">
                  <c:v>44247</c:v>
                </c:pt>
                <c:pt idx="145">
                  <c:v>44248</c:v>
                </c:pt>
                <c:pt idx="146">
                  <c:v>44249</c:v>
                </c:pt>
                <c:pt idx="147">
                  <c:v>44250</c:v>
                </c:pt>
                <c:pt idx="148">
                  <c:v>44251</c:v>
                </c:pt>
                <c:pt idx="149">
                  <c:v>44252</c:v>
                </c:pt>
                <c:pt idx="150">
                  <c:v>44253</c:v>
                </c:pt>
                <c:pt idx="151">
                  <c:v>44254</c:v>
                </c:pt>
                <c:pt idx="152">
                  <c:v>44255</c:v>
                </c:pt>
                <c:pt idx="153">
                  <c:v>44256</c:v>
                </c:pt>
                <c:pt idx="154">
                  <c:v>44257</c:v>
                </c:pt>
                <c:pt idx="155">
                  <c:v>44258</c:v>
                </c:pt>
                <c:pt idx="156">
                  <c:v>44259</c:v>
                </c:pt>
                <c:pt idx="157">
                  <c:v>44260</c:v>
                </c:pt>
                <c:pt idx="158">
                  <c:v>44261</c:v>
                </c:pt>
                <c:pt idx="159">
                  <c:v>44262</c:v>
                </c:pt>
                <c:pt idx="160">
                  <c:v>44263</c:v>
                </c:pt>
                <c:pt idx="161">
                  <c:v>44264</c:v>
                </c:pt>
                <c:pt idx="162">
                  <c:v>44265</c:v>
                </c:pt>
                <c:pt idx="163">
                  <c:v>44266</c:v>
                </c:pt>
                <c:pt idx="164">
                  <c:v>44267</c:v>
                </c:pt>
                <c:pt idx="165">
                  <c:v>44268</c:v>
                </c:pt>
                <c:pt idx="166">
                  <c:v>44269</c:v>
                </c:pt>
                <c:pt idx="167">
                  <c:v>44270</c:v>
                </c:pt>
                <c:pt idx="168">
                  <c:v>44271</c:v>
                </c:pt>
                <c:pt idx="169">
                  <c:v>44272</c:v>
                </c:pt>
                <c:pt idx="170">
                  <c:v>44273</c:v>
                </c:pt>
                <c:pt idx="171">
                  <c:v>44274</c:v>
                </c:pt>
                <c:pt idx="172">
                  <c:v>44275</c:v>
                </c:pt>
                <c:pt idx="173">
                  <c:v>44276</c:v>
                </c:pt>
                <c:pt idx="174">
                  <c:v>44277</c:v>
                </c:pt>
                <c:pt idx="175">
                  <c:v>44278</c:v>
                </c:pt>
                <c:pt idx="176">
                  <c:v>44279</c:v>
                </c:pt>
                <c:pt idx="177">
                  <c:v>44280</c:v>
                </c:pt>
                <c:pt idx="178">
                  <c:v>44281</c:v>
                </c:pt>
                <c:pt idx="179">
                  <c:v>44282</c:v>
                </c:pt>
                <c:pt idx="180">
                  <c:v>44283</c:v>
                </c:pt>
                <c:pt idx="181">
                  <c:v>44284</c:v>
                </c:pt>
                <c:pt idx="182">
                  <c:v>44285</c:v>
                </c:pt>
                <c:pt idx="183">
                  <c:v>44286</c:v>
                </c:pt>
                <c:pt idx="184">
                  <c:v>44287</c:v>
                </c:pt>
                <c:pt idx="185">
                  <c:v>44288</c:v>
                </c:pt>
                <c:pt idx="186">
                  <c:v>44289</c:v>
                </c:pt>
                <c:pt idx="187">
                  <c:v>44290</c:v>
                </c:pt>
                <c:pt idx="188">
                  <c:v>44291</c:v>
                </c:pt>
                <c:pt idx="189">
                  <c:v>44292</c:v>
                </c:pt>
                <c:pt idx="190">
                  <c:v>44293</c:v>
                </c:pt>
                <c:pt idx="191">
                  <c:v>44294</c:v>
                </c:pt>
                <c:pt idx="192">
                  <c:v>44295</c:v>
                </c:pt>
                <c:pt idx="193">
                  <c:v>44296</c:v>
                </c:pt>
                <c:pt idx="194">
                  <c:v>44297</c:v>
                </c:pt>
                <c:pt idx="195">
                  <c:v>44298</c:v>
                </c:pt>
                <c:pt idx="196">
                  <c:v>44299</c:v>
                </c:pt>
                <c:pt idx="197">
                  <c:v>44300</c:v>
                </c:pt>
                <c:pt idx="198">
                  <c:v>44301</c:v>
                </c:pt>
                <c:pt idx="199">
                  <c:v>44302</c:v>
                </c:pt>
                <c:pt idx="200">
                  <c:v>44303</c:v>
                </c:pt>
                <c:pt idx="201">
                  <c:v>44304</c:v>
                </c:pt>
                <c:pt idx="202">
                  <c:v>44305</c:v>
                </c:pt>
                <c:pt idx="203">
                  <c:v>44306</c:v>
                </c:pt>
              </c:numCache>
            </c:numRef>
          </c:cat>
          <c:val>
            <c:numRef>
              <c:f>qto_cvd19_camas!$K$111:$K$400</c:f>
              <c:numCache>
                <c:formatCode>0</c:formatCode>
                <c:ptCount val="290"/>
                <c:pt idx="0">
                  <c:v>12</c:v>
                </c:pt>
                <c:pt idx="1">
                  <c:v>16</c:v>
                </c:pt>
                <c:pt idx="2">
                  <c:v>13</c:v>
                </c:pt>
                <c:pt idx="3">
                  <c:v>10</c:v>
                </c:pt>
                <c:pt idx="4">
                  <c:v>10</c:v>
                </c:pt>
                <c:pt idx="5">
                  <c:v>7</c:v>
                </c:pt>
                <c:pt idx="6">
                  <c:v>9</c:v>
                </c:pt>
                <c:pt idx="7">
                  <c:v>7</c:v>
                </c:pt>
                <c:pt idx="8">
                  <c:v>3</c:v>
                </c:pt>
                <c:pt idx="9">
                  <c:v>3</c:v>
                </c:pt>
                <c:pt idx="10" formatCode="General">
                  <c:v>2</c:v>
                </c:pt>
                <c:pt idx="11" formatCode="General">
                  <c:v>1</c:v>
                </c:pt>
                <c:pt idx="12" formatCode="General">
                  <c:v>2</c:v>
                </c:pt>
                <c:pt idx="13" formatCode="General">
                  <c:v>5</c:v>
                </c:pt>
                <c:pt idx="14" formatCode="General">
                  <c:v>5</c:v>
                </c:pt>
                <c:pt idx="15" formatCode="General">
                  <c:v>5</c:v>
                </c:pt>
                <c:pt idx="16" formatCode="General">
                  <c:v>9</c:v>
                </c:pt>
                <c:pt idx="17" formatCode="General">
                  <c:v>6</c:v>
                </c:pt>
                <c:pt idx="18" formatCode="General">
                  <c:v>9</c:v>
                </c:pt>
                <c:pt idx="19" formatCode="General">
                  <c:v>7</c:v>
                </c:pt>
                <c:pt idx="20" formatCode="General">
                  <c:v>9</c:v>
                </c:pt>
                <c:pt idx="21" formatCode="General">
                  <c:v>11</c:v>
                </c:pt>
                <c:pt idx="22" formatCode="General">
                  <c:v>7</c:v>
                </c:pt>
                <c:pt idx="23" formatCode="General">
                  <c:v>5</c:v>
                </c:pt>
                <c:pt idx="24" formatCode="General">
                  <c:v>5</c:v>
                </c:pt>
                <c:pt idx="25" formatCode="General">
                  <c:v>6</c:v>
                </c:pt>
                <c:pt idx="26" formatCode="General">
                  <c:v>8</c:v>
                </c:pt>
                <c:pt idx="27" formatCode="General">
                  <c:v>8</c:v>
                </c:pt>
                <c:pt idx="28" formatCode="General">
                  <c:v>11</c:v>
                </c:pt>
                <c:pt idx="29" formatCode="General">
                  <c:v>8</c:v>
                </c:pt>
                <c:pt idx="30" formatCode="General">
                  <c:v>13</c:v>
                </c:pt>
                <c:pt idx="31" formatCode="General">
                  <c:v>19</c:v>
                </c:pt>
                <c:pt idx="32" formatCode="General">
                  <c:v>20</c:v>
                </c:pt>
                <c:pt idx="33" formatCode="General">
                  <c:v>24</c:v>
                </c:pt>
                <c:pt idx="34" formatCode="General">
                  <c:v>18</c:v>
                </c:pt>
                <c:pt idx="35" formatCode="General">
                  <c:v>13</c:v>
                </c:pt>
                <c:pt idx="36" formatCode="General">
                  <c:v>14</c:v>
                </c:pt>
                <c:pt idx="37" formatCode="General">
                  <c:v>17</c:v>
                </c:pt>
                <c:pt idx="38" formatCode="General">
                  <c:v>20</c:v>
                </c:pt>
                <c:pt idx="39" formatCode="General">
                  <c:v>14</c:v>
                </c:pt>
                <c:pt idx="40" formatCode="General">
                  <c:v>19</c:v>
                </c:pt>
                <c:pt idx="41" formatCode="General">
                  <c:v>19</c:v>
                </c:pt>
                <c:pt idx="42" formatCode="General">
                  <c:v>17</c:v>
                </c:pt>
                <c:pt idx="43" formatCode="General">
                  <c:v>19</c:v>
                </c:pt>
                <c:pt idx="44" formatCode="General">
                  <c:v>18</c:v>
                </c:pt>
                <c:pt idx="45" formatCode="General">
                  <c:v>12</c:v>
                </c:pt>
                <c:pt idx="46" formatCode="General">
                  <c:v>12</c:v>
                </c:pt>
                <c:pt idx="47" formatCode="General">
                  <c:v>14</c:v>
                </c:pt>
                <c:pt idx="48" formatCode="General">
                  <c:v>14</c:v>
                </c:pt>
                <c:pt idx="49" formatCode="General">
                  <c:v>15</c:v>
                </c:pt>
                <c:pt idx="50" formatCode="General">
                  <c:v>13</c:v>
                </c:pt>
                <c:pt idx="51" formatCode="General">
                  <c:v>9</c:v>
                </c:pt>
                <c:pt idx="52" formatCode="General">
                  <c:v>16</c:v>
                </c:pt>
                <c:pt idx="53" formatCode="General">
                  <c:v>13</c:v>
                </c:pt>
                <c:pt idx="54" formatCode="General">
                  <c:v>12</c:v>
                </c:pt>
                <c:pt idx="55" formatCode="General">
                  <c:v>11</c:v>
                </c:pt>
                <c:pt idx="56" formatCode="General">
                  <c:v>17</c:v>
                </c:pt>
                <c:pt idx="57" formatCode="General">
                  <c:v>11</c:v>
                </c:pt>
                <c:pt idx="58" formatCode="General">
                  <c:v>14</c:v>
                </c:pt>
                <c:pt idx="59" formatCode="General">
                  <c:v>13</c:v>
                </c:pt>
                <c:pt idx="60" formatCode="General">
                  <c:v>14</c:v>
                </c:pt>
                <c:pt idx="61" formatCode="General">
                  <c:v>15</c:v>
                </c:pt>
                <c:pt idx="62" formatCode="General">
                  <c:v>17</c:v>
                </c:pt>
                <c:pt idx="63" formatCode="General">
                  <c:v>19</c:v>
                </c:pt>
                <c:pt idx="64" formatCode="General">
                  <c:v>20</c:v>
                </c:pt>
                <c:pt idx="65" formatCode="General">
                  <c:v>17</c:v>
                </c:pt>
                <c:pt idx="66" formatCode="General">
                  <c:v>19</c:v>
                </c:pt>
                <c:pt idx="67" formatCode="General">
                  <c:v>20</c:v>
                </c:pt>
                <c:pt idx="68" formatCode="General">
                  <c:v>20</c:v>
                </c:pt>
                <c:pt idx="69" formatCode="General">
                  <c:v>20</c:v>
                </c:pt>
                <c:pt idx="70" formatCode="General">
                  <c:v>19</c:v>
                </c:pt>
                <c:pt idx="71" formatCode="General">
                  <c:v>15</c:v>
                </c:pt>
                <c:pt idx="72" formatCode="General">
                  <c:v>16</c:v>
                </c:pt>
                <c:pt idx="73" formatCode="General">
                  <c:v>19</c:v>
                </c:pt>
                <c:pt idx="74" formatCode="General">
                  <c:v>19</c:v>
                </c:pt>
                <c:pt idx="75" formatCode="General">
                  <c:v>18</c:v>
                </c:pt>
                <c:pt idx="76" formatCode="General">
                  <c:v>26</c:v>
                </c:pt>
                <c:pt idx="77" formatCode="General">
                  <c:v>28</c:v>
                </c:pt>
                <c:pt idx="78" formatCode="General">
                  <c:v>19</c:v>
                </c:pt>
                <c:pt idx="79" formatCode="General">
                  <c:v>21</c:v>
                </c:pt>
                <c:pt idx="80" formatCode="General">
                  <c:v>26</c:v>
                </c:pt>
                <c:pt idx="81" formatCode="General">
                  <c:v>28</c:v>
                </c:pt>
                <c:pt idx="82" formatCode="General">
                  <c:v>26</c:v>
                </c:pt>
                <c:pt idx="83" formatCode="General">
                  <c:v>30</c:v>
                </c:pt>
                <c:pt idx="84" formatCode="General">
                  <c:v>23</c:v>
                </c:pt>
                <c:pt idx="85" formatCode="General">
                  <c:v>31</c:v>
                </c:pt>
                <c:pt idx="86" formatCode="General">
                  <c:v>28</c:v>
                </c:pt>
                <c:pt idx="87" formatCode="General">
                  <c:v>24</c:v>
                </c:pt>
                <c:pt idx="88" formatCode="General">
                  <c:v>25</c:v>
                </c:pt>
                <c:pt idx="89" formatCode="General">
                  <c:v>28</c:v>
                </c:pt>
                <c:pt idx="90" formatCode="General">
                  <c:v>30</c:v>
                </c:pt>
                <c:pt idx="91" formatCode="General">
                  <c:v>31</c:v>
                </c:pt>
                <c:pt idx="92" formatCode="General">
                  <c:v>27</c:v>
                </c:pt>
                <c:pt idx="93" formatCode="General">
                  <c:v>34</c:v>
                </c:pt>
                <c:pt idx="94" formatCode="General">
                  <c:v>33</c:v>
                </c:pt>
                <c:pt idx="95" formatCode="General">
                  <c:v>33</c:v>
                </c:pt>
                <c:pt idx="96" formatCode="General">
                  <c:v>44</c:v>
                </c:pt>
                <c:pt idx="97" formatCode="General">
                  <c:v>50</c:v>
                </c:pt>
                <c:pt idx="98" formatCode="General">
                  <c:v>49</c:v>
                </c:pt>
                <c:pt idx="99" formatCode="General">
                  <c:v>41</c:v>
                </c:pt>
                <c:pt idx="100" formatCode="General">
                  <c:v>42</c:v>
                </c:pt>
                <c:pt idx="101" formatCode="General">
                  <c:v>37</c:v>
                </c:pt>
                <c:pt idx="102">
                  <c:v>44.958333333333329</c:v>
                </c:pt>
                <c:pt idx="103" formatCode="General">
                  <c:v>41</c:v>
                </c:pt>
                <c:pt idx="104" formatCode="General">
                  <c:v>45</c:v>
                </c:pt>
                <c:pt idx="105" formatCode="General">
                  <c:v>57</c:v>
                </c:pt>
                <c:pt idx="106" formatCode="General">
                  <c:v>57</c:v>
                </c:pt>
                <c:pt idx="107" formatCode="General">
                  <c:v>54</c:v>
                </c:pt>
                <c:pt idx="108" formatCode="General">
                  <c:v>59</c:v>
                </c:pt>
                <c:pt idx="109" formatCode="General">
                  <c:v>68</c:v>
                </c:pt>
                <c:pt idx="110" formatCode="General">
                  <c:v>69</c:v>
                </c:pt>
                <c:pt idx="111" formatCode="General">
                  <c:v>61</c:v>
                </c:pt>
                <c:pt idx="112" formatCode="General">
                  <c:v>72</c:v>
                </c:pt>
                <c:pt idx="113" formatCode="General">
                  <c:v>76</c:v>
                </c:pt>
                <c:pt idx="114" formatCode="General">
                  <c:v>72</c:v>
                </c:pt>
                <c:pt idx="115" formatCode="General">
                  <c:v>78</c:v>
                </c:pt>
                <c:pt idx="116" formatCode="General">
                  <c:v>65</c:v>
                </c:pt>
                <c:pt idx="117" formatCode="General">
                  <c:v>74</c:v>
                </c:pt>
                <c:pt idx="118" formatCode="General">
                  <c:v>88</c:v>
                </c:pt>
                <c:pt idx="119" formatCode="General">
                  <c:v>71</c:v>
                </c:pt>
                <c:pt idx="120" formatCode="General">
                  <c:v>76</c:v>
                </c:pt>
                <c:pt idx="121" formatCode="General">
                  <c:v>84</c:v>
                </c:pt>
                <c:pt idx="122" formatCode="General">
                  <c:v>81</c:v>
                </c:pt>
                <c:pt idx="123" formatCode="General">
                  <c:v>89</c:v>
                </c:pt>
                <c:pt idx="124" formatCode="General">
                  <c:v>77</c:v>
                </c:pt>
                <c:pt idx="125" formatCode="General">
                  <c:v>64</c:v>
                </c:pt>
                <c:pt idx="126" formatCode="General">
                  <c:v>66</c:v>
                </c:pt>
                <c:pt idx="127" formatCode="General">
                  <c:v>64</c:v>
                </c:pt>
                <c:pt idx="128" formatCode="General">
                  <c:v>53</c:v>
                </c:pt>
                <c:pt idx="129" formatCode="General">
                  <c:v>47</c:v>
                </c:pt>
                <c:pt idx="130" formatCode="General">
                  <c:v>41</c:v>
                </c:pt>
                <c:pt idx="131" formatCode="General">
                  <c:v>39</c:v>
                </c:pt>
                <c:pt idx="132" formatCode="General">
                  <c:v>40</c:v>
                </c:pt>
                <c:pt idx="133" formatCode="General">
                  <c:v>47</c:v>
                </c:pt>
                <c:pt idx="134" formatCode="General">
                  <c:v>54</c:v>
                </c:pt>
                <c:pt idx="135" formatCode="General">
                  <c:v>62</c:v>
                </c:pt>
                <c:pt idx="136" formatCode="General">
                  <c:v>55</c:v>
                </c:pt>
                <c:pt idx="137" formatCode="General">
                  <c:v>57</c:v>
                </c:pt>
                <c:pt idx="138" formatCode="General">
                  <c:v>53</c:v>
                </c:pt>
                <c:pt idx="139" formatCode="General">
                  <c:v>66</c:v>
                </c:pt>
                <c:pt idx="140" formatCode="General">
                  <c:v>65</c:v>
                </c:pt>
                <c:pt idx="141" formatCode="General">
                  <c:v>65</c:v>
                </c:pt>
                <c:pt idx="142" formatCode="General">
                  <c:v>65</c:v>
                </c:pt>
                <c:pt idx="143" formatCode="General">
                  <c:v>66</c:v>
                </c:pt>
                <c:pt idx="144" formatCode="General">
                  <c:v>68</c:v>
                </c:pt>
                <c:pt idx="145" formatCode="General">
                  <c:v>57</c:v>
                </c:pt>
                <c:pt idx="146" formatCode="General">
                  <c:v>59</c:v>
                </c:pt>
                <c:pt idx="147" formatCode="General">
                  <c:v>50</c:v>
                </c:pt>
                <c:pt idx="148" formatCode="General">
                  <c:v>49</c:v>
                </c:pt>
                <c:pt idx="149" formatCode="General">
                  <c:v>50</c:v>
                </c:pt>
                <c:pt idx="150" formatCode="General">
                  <c:v>43</c:v>
                </c:pt>
                <c:pt idx="151" formatCode="General">
                  <c:v>46</c:v>
                </c:pt>
                <c:pt idx="152" formatCode="General">
                  <c:v>42</c:v>
                </c:pt>
                <c:pt idx="153" formatCode="General">
                  <c:v>56</c:v>
                </c:pt>
                <c:pt idx="154" formatCode="General">
                  <c:v>49</c:v>
                </c:pt>
                <c:pt idx="155" formatCode="General">
                  <c:v>53</c:v>
                </c:pt>
                <c:pt idx="156" formatCode="General">
                  <c:v>52</c:v>
                </c:pt>
                <c:pt idx="157" formatCode="General">
                  <c:v>50</c:v>
                </c:pt>
                <c:pt idx="158" formatCode="General">
                  <c:v>67</c:v>
                </c:pt>
                <c:pt idx="159" formatCode="General">
                  <c:v>71</c:v>
                </c:pt>
                <c:pt idx="160" formatCode="General">
                  <c:v>58</c:v>
                </c:pt>
                <c:pt idx="161" formatCode="General">
                  <c:v>61</c:v>
                </c:pt>
                <c:pt idx="162" formatCode="General">
                  <c:v>65</c:v>
                </c:pt>
                <c:pt idx="163" formatCode="General">
                  <c:v>70</c:v>
                </c:pt>
                <c:pt idx="164" formatCode="General">
                  <c:v>59</c:v>
                </c:pt>
                <c:pt idx="165" formatCode="General">
                  <c:v>58</c:v>
                </c:pt>
                <c:pt idx="166" formatCode="General">
                  <c:v>55</c:v>
                </c:pt>
                <c:pt idx="167" formatCode="General">
                  <c:v>50</c:v>
                </c:pt>
                <c:pt idx="168" formatCode="General">
                  <c:v>52</c:v>
                </c:pt>
                <c:pt idx="169" formatCode="General">
                  <c:v>52</c:v>
                </c:pt>
                <c:pt idx="170" formatCode="General">
                  <c:v>66</c:v>
                </c:pt>
                <c:pt idx="171" formatCode="General">
                  <c:v>57</c:v>
                </c:pt>
                <c:pt idx="172" formatCode="General">
                  <c:v>65</c:v>
                </c:pt>
                <c:pt idx="173" formatCode="General">
                  <c:v>54</c:v>
                </c:pt>
                <c:pt idx="174" formatCode="General">
                  <c:v>61</c:v>
                </c:pt>
                <c:pt idx="175" formatCode="General">
                  <c:v>71</c:v>
                </c:pt>
                <c:pt idx="176" formatCode="General">
                  <c:v>64</c:v>
                </c:pt>
                <c:pt idx="177" formatCode="General">
                  <c:v>73</c:v>
                </c:pt>
                <c:pt idx="178" formatCode="General">
                  <c:v>63</c:v>
                </c:pt>
                <c:pt idx="179" formatCode="General">
                  <c:v>74</c:v>
                </c:pt>
                <c:pt idx="180" formatCode="General">
                  <c:v>79</c:v>
                </c:pt>
                <c:pt idx="181" formatCode="General">
                  <c:v>101</c:v>
                </c:pt>
                <c:pt idx="182" formatCode="General">
                  <c:v>96</c:v>
                </c:pt>
                <c:pt idx="183" formatCode="General">
                  <c:v>106</c:v>
                </c:pt>
                <c:pt idx="184" formatCode="General">
                  <c:v>84</c:v>
                </c:pt>
                <c:pt idx="185" formatCode="General">
                  <c:v>95</c:v>
                </c:pt>
                <c:pt idx="186" formatCode="General">
                  <c:v>90</c:v>
                </c:pt>
                <c:pt idx="187" formatCode="General">
                  <c:v>98</c:v>
                </c:pt>
                <c:pt idx="188" formatCode="General">
                  <c:v>95</c:v>
                </c:pt>
                <c:pt idx="189" formatCode="General">
                  <c:v>90</c:v>
                </c:pt>
                <c:pt idx="190" formatCode="General">
                  <c:v>108</c:v>
                </c:pt>
                <c:pt idx="191" formatCode="General">
                  <c:v>112</c:v>
                </c:pt>
                <c:pt idx="192" formatCode="General">
                  <c:v>93</c:v>
                </c:pt>
                <c:pt idx="193" formatCode="General">
                  <c:v>89</c:v>
                </c:pt>
                <c:pt idx="194" formatCode="General">
                  <c:v>92</c:v>
                </c:pt>
                <c:pt idx="195" formatCode="General">
                  <c:v>102</c:v>
                </c:pt>
                <c:pt idx="196" formatCode="General">
                  <c:v>107</c:v>
                </c:pt>
                <c:pt idx="197" formatCode="General">
                  <c:v>119</c:v>
                </c:pt>
                <c:pt idx="198" formatCode="General">
                  <c:v>130</c:v>
                </c:pt>
                <c:pt idx="199" formatCode="General">
                  <c:v>140</c:v>
                </c:pt>
                <c:pt idx="200" formatCode="General">
                  <c:v>118</c:v>
                </c:pt>
                <c:pt idx="201" formatCode="General">
                  <c:v>120</c:v>
                </c:pt>
                <c:pt idx="202" formatCode="General">
                  <c:v>148</c:v>
                </c:pt>
                <c:pt idx="203" formatCode="General">
                  <c:v>154</c:v>
                </c:pt>
              </c:numCache>
            </c:numRef>
          </c:val>
          <c:smooth val="0"/>
          <c:extLst>
            <c:ext xmlns:c16="http://schemas.microsoft.com/office/drawing/2014/chart" uri="{C3380CC4-5D6E-409C-BE32-E72D297353CC}">
              <c16:uniqueId val="{00000000-C179-4C20-B9AB-2A62C4D63AEB}"/>
            </c:ext>
          </c:extLst>
        </c:ser>
        <c:ser>
          <c:idx val="2"/>
          <c:order val="1"/>
          <c:tx>
            <c:strRef>
              <c:f>qto_cvd19_grafica!$N$30</c:f>
              <c:strCache>
                <c:ptCount val="1"/>
                <c:pt idx="0">
                  <c:v>Nº de pacientes en lista de espera para hospitalización COVID-19</c:v>
                </c:pt>
              </c:strCache>
              <c:extLst xmlns:c15="http://schemas.microsoft.com/office/drawing/2012/chart"/>
            </c:strRef>
          </c:tx>
          <c:spPr>
            <a:ln w="12700" cap="flat">
              <a:solidFill>
                <a:schemeClr val="accent5">
                  <a:lumMod val="75000"/>
                </a:schemeClr>
              </a:solidFill>
              <a:round/>
            </a:ln>
            <a:effectLst/>
          </c:spPr>
          <c:marker>
            <c:symbol val="circle"/>
            <c:size val="3"/>
            <c:spPr>
              <a:solidFill>
                <a:schemeClr val="accent1">
                  <a:lumMod val="50000"/>
                </a:schemeClr>
              </a:solidFill>
              <a:ln w="9525">
                <a:solidFill>
                  <a:schemeClr val="accent5">
                    <a:lumMod val="75000"/>
                  </a:schemeClr>
                </a:solidFill>
              </a:ln>
              <a:effectLst/>
            </c:spPr>
          </c:marker>
          <c:dLbls>
            <c:dLbl>
              <c:idx val="197"/>
              <c:layout>
                <c:manualLayout>
                  <c:x val="-9.8982138010716286E-3"/>
                  <c:y val="-3.049161120554707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47-4110-8F3E-FF479AB7C004}"/>
                </c:ext>
              </c:extLst>
            </c:dLbl>
            <c:dLbl>
              <c:idx val="20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0E-490B-97E1-387B3DB1D70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qto_cvd19_camas!$A$111:$A$314</c:f>
              <c:numCache>
                <c:formatCode>yyyy\-mm\-dd</c:formatCode>
                <c:ptCount val="204"/>
                <c:pt idx="0">
                  <c:v>44103</c:v>
                </c:pt>
                <c:pt idx="1">
                  <c:v>44104</c:v>
                </c:pt>
                <c:pt idx="2">
                  <c:v>44105</c:v>
                </c:pt>
                <c:pt idx="3">
                  <c:v>44106</c:v>
                </c:pt>
                <c:pt idx="4">
                  <c:v>44107</c:v>
                </c:pt>
                <c:pt idx="5">
                  <c:v>44108</c:v>
                </c:pt>
                <c:pt idx="6">
                  <c:v>44109</c:v>
                </c:pt>
                <c:pt idx="7">
                  <c:v>44110</c:v>
                </c:pt>
                <c:pt idx="8">
                  <c:v>44111</c:v>
                </c:pt>
                <c:pt idx="9">
                  <c:v>44112</c:v>
                </c:pt>
                <c:pt idx="10">
                  <c:v>44113</c:v>
                </c:pt>
                <c:pt idx="11">
                  <c:v>44114</c:v>
                </c:pt>
                <c:pt idx="12">
                  <c:v>44115</c:v>
                </c:pt>
                <c:pt idx="13">
                  <c:v>44116</c:v>
                </c:pt>
                <c:pt idx="14">
                  <c:v>44117</c:v>
                </c:pt>
                <c:pt idx="15">
                  <c:v>44118</c:v>
                </c:pt>
                <c:pt idx="16">
                  <c:v>44119</c:v>
                </c:pt>
                <c:pt idx="17">
                  <c:v>44120</c:v>
                </c:pt>
                <c:pt idx="18">
                  <c:v>44121</c:v>
                </c:pt>
                <c:pt idx="19">
                  <c:v>44122</c:v>
                </c:pt>
                <c:pt idx="20">
                  <c:v>44123</c:v>
                </c:pt>
                <c:pt idx="21">
                  <c:v>44124</c:v>
                </c:pt>
                <c:pt idx="22">
                  <c:v>44125</c:v>
                </c:pt>
                <c:pt idx="23">
                  <c:v>44126</c:v>
                </c:pt>
                <c:pt idx="24">
                  <c:v>44127</c:v>
                </c:pt>
                <c:pt idx="25">
                  <c:v>44128</c:v>
                </c:pt>
                <c:pt idx="26">
                  <c:v>44129</c:v>
                </c:pt>
                <c:pt idx="27">
                  <c:v>44130</c:v>
                </c:pt>
                <c:pt idx="28">
                  <c:v>44131</c:v>
                </c:pt>
                <c:pt idx="29">
                  <c:v>44132</c:v>
                </c:pt>
                <c:pt idx="30">
                  <c:v>44133</c:v>
                </c:pt>
                <c:pt idx="31">
                  <c:v>44134</c:v>
                </c:pt>
                <c:pt idx="32">
                  <c:v>44135</c:v>
                </c:pt>
                <c:pt idx="33">
                  <c:v>44136</c:v>
                </c:pt>
                <c:pt idx="34">
                  <c:v>44137</c:v>
                </c:pt>
                <c:pt idx="35">
                  <c:v>44138</c:v>
                </c:pt>
                <c:pt idx="36">
                  <c:v>44139</c:v>
                </c:pt>
                <c:pt idx="37">
                  <c:v>44140</c:v>
                </c:pt>
                <c:pt idx="38">
                  <c:v>44141</c:v>
                </c:pt>
                <c:pt idx="39">
                  <c:v>44142</c:v>
                </c:pt>
                <c:pt idx="40">
                  <c:v>44143</c:v>
                </c:pt>
                <c:pt idx="41">
                  <c:v>44144</c:v>
                </c:pt>
                <c:pt idx="42">
                  <c:v>44145</c:v>
                </c:pt>
                <c:pt idx="43">
                  <c:v>44146</c:v>
                </c:pt>
                <c:pt idx="44">
                  <c:v>44147</c:v>
                </c:pt>
                <c:pt idx="45">
                  <c:v>44148</c:v>
                </c:pt>
                <c:pt idx="46">
                  <c:v>44149</c:v>
                </c:pt>
                <c:pt idx="47">
                  <c:v>44150</c:v>
                </c:pt>
                <c:pt idx="48">
                  <c:v>44151</c:v>
                </c:pt>
                <c:pt idx="49">
                  <c:v>44152</c:v>
                </c:pt>
                <c:pt idx="50">
                  <c:v>44153</c:v>
                </c:pt>
                <c:pt idx="51">
                  <c:v>44154</c:v>
                </c:pt>
                <c:pt idx="52">
                  <c:v>44155</c:v>
                </c:pt>
                <c:pt idx="53">
                  <c:v>44156</c:v>
                </c:pt>
                <c:pt idx="54">
                  <c:v>44157</c:v>
                </c:pt>
                <c:pt idx="55">
                  <c:v>44158</c:v>
                </c:pt>
                <c:pt idx="56">
                  <c:v>44159</c:v>
                </c:pt>
                <c:pt idx="57">
                  <c:v>44160</c:v>
                </c:pt>
                <c:pt idx="58">
                  <c:v>44161</c:v>
                </c:pt>
                <c:pt idx="59">
                  <c:v>44162</c:v>
                </c:pt>
                <c:pt idx="60">
                  <c:v>44163</c:v>
                </c:pt>
                <c:pt idx="61">
                  <c:v>44164</c:v>
                </c:pt>
                <c:pt idx="62">
                  <c:v>44165</c:v>
                </c:pt>
                <c:pt idx="63">
                  <c:v>44166</c:v>
                </c:pt>
                <c:pt idx="64">
                  <c:v>44167</c:v>
                </c:pt>
                <c:pt idx="65">
                  <c:v>44168</c:v>
                </c:pt>
                <c:pt idx="66">
                  <c:v>44169</c:v>
                </c:pt>
                <c:pt idx="67">
                  <c:v>44170</c:v>
                </c:pt>
                <c:pt idx="68">
                  <c:v>44171</c:v>
                </c:pt>
                <c:pt idx="69">
                  <c:v>44172</c:v>
                </c:pt>
                <c:pt idx="70">
                  <c:v>44173</c:v>
                </c:pt>
                <c:pt idx="71">
                  <c:v>44174</c:v>
                </c:pt>
                <c:pt idx="72">
                  <c:v>44175</c:v>
                </c:pt>
                <c:pt idx="73">
                  <c:v>44176</c:v>
                </c:pt>
                <c:pt idx="74">
                  <c:v>44177</c:v>
                </c:pt>
                <c:pt idx="75">
                  <c:v>44178</c:v>
                </c:pt>
                <c:pt idx="76">
                  <c:v>44179</c:v>
                </c:pt>
                <c:pt idx="77">
                  <c:v>44180</c:v>
                </c:pt>
                <c:pt idx="78">
                  <c:v>44181</c:v>
                </c:pt>
                <c:pt idx="79">
                  <c:v>44182</c:v>
                </c:pt>
                <c:pt idx="80">
                  <c:v>44183</c:v>
                </c:pt>
                <c:pt idx="81">
                  <c:v>44184</c:v>
                </c:pt>
                <c:pt idx="82">
                  <c:v>44185</c:v>
                </c:pt>
                <c:pt idx="83">
                  <c:v>44186</c:v>
                </c:pt>
                <c:pt idx="84">
                  <c:v>44187</c:v>
                </c:pt>
                <c:pt idx="85">
                  <c:v>44188</c:v>
                </c:pt>
                <c:pt idx="86">
                  <c:v>44189</c:v>
                </c:pt>
                <c:pt idx="87">
                  <c:v>44190</c:v>
                </c:pt>
                <c:pt idx="88">
                  <c:v>44191</c:v>
                </c:pt>
                <c:pt idx="89">
                  <c:v>44192</c:v>
                </c:pt>
                <c:pt idx="90">
                  <c:v>44193</c:v>
                </c:pt>
                <c:pt idx="91">
                  <c:v>44194</c:v>
                </c:pt>
                <c:pt idx="92">
                  <c:v>44195</c:v>
                </c:pt>
                <c:pt idx="93">
                  <c:v>44196</c:v>
                </c:pt>
                <c:pt idx="94">
                  <c:v>44197</c:v>
                </c:pt>
                <c:pt idx="95">
                  <c:v>44198</c:v>
                </c:pt>
                <c:pt idx="96">
                  <c:v>44199</c:v>
                </c:pt>
                <c:pt idx="97">
                  <c:v>44200</c:v>
                </c:pt>
                <c:pt idx="98">
                  <c:v>44201</c:v>
                </c:pt>
                <c:pt idx="99">
                  <c:v>44202</c:v>
                </c:pt>
                <c:pt idx="100">
                  <c:v>44203</c:v>
                </c:pt>
                <c:pt idx="101">
                  <c:v>44204</c:v>
                </c:pt>
                <c:pt idx="102">
                  <c:v>44205</c:v>
                </c:pt>
                <c:pt idx="103">
                  <c:v>44206</c:v>
                </c:pt>
                <c:pt idx="104">
                  <c:v>44207</c:v>
                </c:pt>
                <c:pt idx="105">
                  <c:v>44208</c:v>
                </c:pt>
                <c:pt idx="106">
                  <c:v>44209</c:v>
                </c:pt>
                <c:pt idx="107">
                  <c:v>44210</c:v>
                </c:pt>
                <c:pt idx="108">
                  <c:v>44211</c:v>
                </c:pt>
                <c:pt idx="109">
                  <c:v>44212</c:v>
                </c:pt>
                <c:pt idx="110">
                  <c:v>44213</c:v>
                </c:pt>
                <c:pt idx="111">
                  <c:v>44214</c:v>
                </c:pt>
                <c:pt idx="112">
                  <c:v>44215</c:v>
                </c:pt>
                <c:pt idx="113">
                  <c:v>44216</c:v>
                </c:pt>
                <c:pt idx="114">
                  <c:v>44217</c:v>
                </c:pt>
                <c:pt idx="115">
                  <c:v>44218</c:v>
                </c:pt>
                <c:pt idx="116">
                  <c:v>44219</c:v>
                </c:pt>
                <c:pt idx="117">
                  <c:v>44220</c:v>
                </c:pt>
                <c:pt idx="118">
                  <c:v>44221</c:v>
                </c:pt>
                <c:pt idx="119">
                  <c:v>44222</c:v>
                </c:pt>
                <c:pt idx="120">
                  <c:v>44223</c:v>
                </c:pt>
                <c:pt idx="121">
                  <c:v>44224</c:v>
                </c:pt>
                <c:pt idx="122">
                  <c:v>44225</c:v>
                </c:pt>
                <c:pt idx="123">
                  <c:v>44226</c:v>
                </c:pt>
                <c:pt idx="124">
                  <c:v>44227</c:v>
                </c:pt>
                <c:pt idx="125">
                  <c:v>44228</c:v>
                </c:pt>
                <c:pt idx="126">
                  <c:v>44229</c:v>
                </c:pt>
                <c:pt idx="127">
                  <c:v>44230</c:v>
                </c:pt>
                <c:pt idx="128">
                  <c:v>44231</c:v>
                </c:pt>
                <c:pt idx="129">
                  <c:v>44232</c:v>
                </c:pt>
                <c:pt idx="130">
                  <c:v>44233</c:v>
                </c:pt>
                <c:pt idx="131">
                  <c:v>44234</c:v>
                </c:pt>
                <c:pt idx="132">
                  <c:v>44235</c:v>
                </c:pt>
                <c:pt idx="133">
                  <c:v>44236</c:v>
                </c:pt>
                <c:pt idx="134">
                  <c:v>44237</c:v>
                </c:pt>
                <c:pt idx="135">
                  <c:v>44238</c:v>
                </c:pt>
                <c:pt idx="136">
                  <c:v>44239</c:v>
                </c:pt>
                <c:pt idx="137">
                  <c:v>44240</c:v>
                </c:pt>
                <c:pt idx="138">
                  <c:v>44241</c:v>
                </c:pt>
                <c:pt idx="139">
                  <c:v>44242</c:v>
                </c:pt>
                <c:pt idx="140">
                  <c:v>44243</c:v>
                </c:pt>
                <c:pt idx="141">
                  <c:v>44244</c:v>
                </c:pt>
                <c:pt idx="142">
                  <c:v>44245</c:v>
                </c:pt>
                <c:pt idx="143">
                  <c:v>44246</c:v>
                </c:pt>
                <c:pt idx="144">
                  <c:v>44247</c:v>
                </c:pt>
                <c:pt idx="145">
                  <c:v>44248</c:v>
                </c:pt>
                <c:pt idx="146">
                  <c:v>44249</c:v>
                </c:pt>
                <c:pt idx="147">
                  <c:v>44250</c:v>
                </c:pt>
                <c:pt idx="148">
                  <c:v>44251</c:v>
                </c:pt>
                <c:pt idx="149">
                  <c:v>44252</c:v>
                </c:pt>
                <c:pt idx="150">
                  <c:v>44253</c:v>
                </c:pt>
                <c:pt idx="151">
                  <c:v>44254</c:v>
                </c:pt>
                <c:pt idx="152">
                  <c:v>44255</c:v>
                </c:pt>
                <c:pt idx="153">
                  <c:v>44256</c:v>
                </c:pt>
                <c:pt idx="154">
                  <c:v>44257</c:v>
                </c:pt>
                <c:pt idx="155">
                  <c:v>44258</c:v>
                </c:pt>
                <c:pt idx="156">
                  <c:v>44259</c:v>
                </c:pt>
                <c:pt idx="157">
                  <c:v>44260</c:v>
                </c:pt>
                <c:pt idx="158">
                  <c:v>44261</c:v>
                </c:pt>
                <c:pt idx="159">
                  <c:v>44262</c:v>
                </c:pt>
                <c:pt idx="160">
                  <c:v>44263</c:v>
                </c:pt>
                <c:pt idx="161">
                  <c:v>44264</c:v>
                </c:pt>
                <c:pt idx="162">
                  <c:v>44265</c:v>
                </c:pt>
                <c:pt idx="163">
                  <c:v>44266</c:v>
                </c:pt>
                <c:pt idx="164">
                  <c:v>44267</c:v>
                </c:pt>
                <c:pt idx="165">
                  <c:v>44268</c:v>
                </c:pt>
                <c:pt idx="166">
                  <c:v>44269</c:v>
                </c:pt>
                <c:pt idx="167">
                  <c:v>44270</c:v>
                </c:pt>
                <c:pt idx="168">
                  <c:v>44271</c:v>
                </c:pt>
                <c:pt idx="169">
                  <c:v>44272</c:v>
                </c:pt>
                <c:pt idx="170">
                  <c:v>44273</c:v>
                </c:pt>
                <c:pt idx="171">
                  <c:v>44274</c:v>
                </c:pt>
                <c:pt idx="172">
                  <c:v>44275</c:v>
                </c:pt>
                <c:pt idx="173">
                  <c:v>44276</c:v>
                </c:pt>
                <c:pt idx="174">
                  <c:v>44277</c:v>
                </c:pt>
                <c:pt idx="175">
                  <c:v>44278</c:v>
                </c:pt>
                <c:pt idx="176">
                  <c:v>44279</c:v>
                </c:pt>
                <c:pt idx="177">
                  <c:v>44280</c:v>
                </c:pt>
                <c:pt idx="178">
                  <c:v>44281</c:v>
                </c:pt>
                <c:pt idx="179">
                  <c:v>44282</c:v>
                </c:pt>
                <c:pt idx="180">
                  <c:v>44283</c:v>
                </c:pt>
                <c:pt idx="181">
                  <c:v>44284</c:v>
                </c:pt>
                <c:pt idx="182">
                  <c:v>44285</c:v>
                </c:pt>
                <c:pt idx="183">
                  <c:v>44286</c:v>
                </c:pt>
                <c:pt idx="184">
                  <c:v>44287</c:v>
                </c:pt>
                <c:pt idx="185">
                  <c:v>44288</c:v>
                </c:pt>
                <c:pt idx="186">
                  <c:v>44289</c:v>
                </c:pt>
                <c:pt idx="187">
                  <c:v>44290</c:v>
                </c:pt>
                <c:pt idx="188">
                  <c:v>44291</c:v>
                </c:pt>
                <c:pt idx="189">
                  <c:v>44292</c:v>
                </c:pt>
                <c:pt idx="190">
                  <c:v>44293</c:v>
                </c:pt>
                <c:pt idx="191">
                  <c:v>44294</c:v>
                </c:pt>
                <c:pt idx="192">
                  <c:v>44295</c:v>
                </c:pt>
                <c:pt idx="193">
                  <c:v>44296</c:v>
                </c:pt>
                <c:pt idx="194">
                  <c:v>44297</c:v>
                </c:pt>
                <c:pt idx="195">
                  <c:v>44298</c:v>
                </c:pt>
                <c:pt idx="196">
                  <c:v>44299</c:v>
                </c:pt>
                <c:pt idx="197">
                  <c:v>44300</c:v>
                </c:pt>
                <c:pt idx="198">
                  <c:v>44301</c:v>
                </c:pt>
                <c:pt idx="199">
                  <c:v>44302</c:v>
                </c:pt>
                <c:pt idx="200">
                  <c:v>44303</c:v>
                </c:pt>
                <c:pt idx="201">
                  <c:v>44304</c:v>
                </c:pt>
                <c:pt idx="202">
                  <c:v>44305</c:v>
                </c:pt>
                <c:pt idx="203">
                  <c:v>44306</c:v>
                </c:pt>
              </c:numCache>
            </c:numRef>
          </c:cat>
          <c:val>
            <c:numRef>
              <c:f>qto_cvd19_camas!$J$111:$J$400</c:f>
              <c:numCache>
                <c:formatCode>0</c:formatCode>
                <c:ptCount val="290"/>
                <c:pt idx="0">
                  <c:v>7</c:v>
                </c:pt>
                <c:pt idx="1">
                  <c:v>4</c:v>
                </c:pt>
                <c:pt idx="2">
                  <c:v>8</c:v>
                </c:pt>
                <c:pt idx="3">
                  <c:v>6</c:v>
                </c:pt>
                <c:pt idx="4">
                  <c:v>7</c:v>
                </c:pt>
                <c:pt idx="5">
                  <c:v>5</c:v>
                </c:pt>
                <c:pt idx="6">
                  <c:v>8</c:v>
                </c:pt>
                <c:pt idx="7">
                  <c:v>8</c:v>
                </c:pt>
                <c:pt idx="8">
                  <c:v>10</c:v>
                </c:pt>
                <c:pt idx="9">
                  <c:v>8</c:v>
                </c:pt>
                <c:pt idx="10" formatCode="General">
                  <c:v>4</c:v>
                </c:pt>
                <c:pt idx="11" formatCode="General">
                  <c:v>4</c:v>
                </c:pt>
                <c:pt idx="12" formatCode="General">
                  <c:v>5</c:v>
                </c:pt>
                <c:pt idx="13" formatCode="General">
                  <c:v>4</c:v>
                </c:pt>
                <c:pt idx="14" formatCode="General">
                  <c:v>4</c:v>
                </c:pt>
                <c:pt idx="15" formatCode="General">
                  <c:v>2</c:v>
                </c:pt>
                <c:pt idx="16" formatCode="General">
                  <c:v>6</c:v>
                </c:pt>
                <c:pt idx="17" formatCode="General">
                  <c:v>7</c:v>
                </c:pt>
                <c:pt idx="18" formatCode="General">
                  <c:v>8</c:v>
                </c:pt>
                <c:pt idx="19" formatCode="General">
                  <c:v>2</c:v>
                </c:pt>
                <c:pt idx="20" formatCode="General">
                  <c:v>6</c:v>
                </c:pt>
                <c:pt idx="21" formatCode="General">
                  <c:v>11</c:v>
                </c:pt>
                <c:pt idx="22" formatCode="General">
                  <c:v>2</c:v>
                </c:pt>
                <c:pt idx="23" formatCode="General">
                  <c:v>4</c:v>
                </c:pt>
                <c:pt idx="24" formatCode="General">
                  <c:v>4</c:v>
                </c:pt>
                <c:pt idx="25" formatCode="General">
                  <c:v>6</c:v>
                </c:pt>
                <c:pt idx="26" formatCode="General">
                  <c:v>6</c:v>
                </c:pt>
                <c:pt idx="27" formatCode="General">
                  <c:v>1</c:v>
                </c:pt>
                <c:pt idx="28" formatCode="General">
                  <c:v>4</c:v>
                </c:pt>
                <c:pt idx="29" formatCode="General">
                  <c:v>2</c:v>
                </c:pt>
                <c:pt idx="30" formatCode="General">
                  <c:v>2</c:v>
                </c:pt>
                <c:pt idx="31" formatCode="General">
                  <c:v>3</c:v>
                </c:pt>
                <c:pt idx="32" formatCode="General">
                  <c:v>12</c:v>
                </c:pt>
                <c:pt idx="33" formatCode="General">
                  <c:v>9</c:v>
                </c:pt>
                <c:pt idx="34" formatCode="General">
                  <c:v>4</c:v>
                </c:pt>
                <c:pt idx="35" formatCode="General">
                  <c:v>5</c:v>
                </c:pt>
                <c:pt idx="36" formatCode="General">
                  <c:v>5</c:v>
                </c:pt>
                <c:pt idx="37" formatCode="General">
                  <c:v>6</c:v>
                </c:pt>
                <c:pt idx="38" formatCode="General">
                  <c:v>7</c:v>
                </c:pt>
                <c:pt idx="39" formatCode="General">
                  <c:v>8</c:v>
                </c:pt>
                <c:pt idx="40" formatCode="General">
                  <c:v>10</c:v>
                </c:pt>
                <c:pt idx="41" formatCode="General">
                  <c:v>10</c:v>
                </c:pt>
                <c:pt idx="42" formatCode="General">
                  <c:v>8</c:v>
                </c:pt>
                <c:pt idx="43" formatCode="General">
                  <c:v>7</c:v>
                </c:pt>
                <c:pt idx="44" formatCode="General">
                  <c:v>5</c:v>
                </c:pt>
                <c:pt idx="45" formatCode="General">
                  <c:v>5</c:v>
                </c:pt>
                <c:pt idx="46" formatCode="General">
                  <c:v>3</c:v>
                </c:pt>
                <c:pt idx="47" formatCode="General">
                  <c:v>2</c:v>
                </c:pt>
                <c:pt idx="48" formatCode="General">
                  <c:v>0</c:v>
                </c:pt>
                <c:pt idx="49" formatCode="General">
                  <c:v>0</c:v>
                </c:pt>
                <c:pt idx="50" formatCode="General">
                  <c:v>3</c:v>
                </c:pt>
                <c:pt idx="51" formatCode="General">
                  <c:v>2</c:v>
                </c:pt>
                <c:pt idx="52" formatCode="General">
                  <c:v>5</c:v>
                </c:pt>
                <c:pt idx="53" formatCode="General">
                  <c:v>4</c:v>
                </c:pt>
                <c:pt idx="54" formatCode="General">
                  <c:v>6</c:v>
                </c:pt>
                <c:pt idx="55" formatCode="General">
                  <c:v>9</c:v>
                </c:pt>
                <c:pt idx="56" formatCode="General">
                  <c:v>6</c:v>
                </c:pt>
                <c:pt idx="57" formatCode="General">
                  <c:v>6</c:v>
                </c:pt>
                <c:pt idx="58" formatCode="General">
                  <c:v>9</c:v>
                </c:pt>
                <c:pt idx="59" formatCode="General">
                  <c:v>9</c:v>
                </c:pt>
                <c:pt idx="60" formatCode="General">
                  <c:v>8</c:v>
                </c:pt>
                <c:pt idx="61" formatCode="General">
                  <c:v>9</c:v>
                </c:pt>
                <c:pt idx="62" formatCode="General">
                  <c:v>5</c:v>
                </c:pt>
                <c:pt idx="63" formatCode="General">
                  <c:v>5</c:v>
                </c:pt>
                <c:pt idx="64" formatCode="General">
                  <c:v>5</c:v>
                </c:pt>
                <c:pt idx="65" formatCode="General">
                  <c:v>6</c:v>
                </c:pt>
                <c:pt idx="66" formatCode="General">
                  <c:v>4</c:v>
                </c:pt>
                <c:pt idx="67" formatCode="General">
                  <c:v>4</c:v>
                </c:pt>
                <c:pt idx="68" formatCode="General">
                  <c:v>4</c:v>
                </c:pt>
                <c:pt idx="69" formatCode="General">
                  <c:v>2</c:v>
                </c:pt>
                <c:pt idx="70" formatCode="General">
                  <c:v>2</c:v>
                </c:pt>
                <c:pt idx="71" formatCode="General">
                  <c:v>3</c:v>
                </c:pt>
                <c:pt idx="72" formatCode="General">
                  <c:v>2</c:v>
                </c:pt>
                <c:pt idx="73" formatCode="General">
                  <c:v>3</c:v>
                </c:pt>
                <c:pt idx="74" formatCode="General">
                  <c:v>2</c:v>
                </c:pt>
                <c:pt idx="75" formatCode="General">
                  <c:v>1</c:v>
                </c:pt>
                <c:pt idx="76" formatCode="General">
                  <c:v>8</c:v>
                </c:pt>
                <c:pt idx="77" formatCode="General">
                  <c:v>10</c:v>
                </c:pt>
                <c:pt idx="78" formatCode="General">
                  <c:v>10</c:v>
                </c:pt>
                <c:pt idx="79" formatCode="General">
                  <c:v>5</c:v>
                </c:pt>
                <c:pt idx="80" formatCode="General">
                  <c:v>7</c:v>
                </c:pt>
                <c:pt idx="81" formatCode="General">
                  <c:v>7</c:v>
                </c:pt>
                <c:pt idx="82" formatCode="General">
                  <c:v>5</c:v>
                </c:pt>
                <c:pt idx="83" formatCode="General">
                  <c:v>2</c:v>
                </c:pt>
                <c:pt idx="84" formatCode="General">
                  <c:v>1</c:v>
                </c:pt>
                <c:pt idx="85" formatCode="General">
                  <c:v>2</c:v>
                </c:pt>
                <c:pt idx="86" formatCode="General">
                  <c:v>8</c:v>
                </c:pt>
                <c:pt idx="87" formatCode="General">
                  <c:v>8</c:v>
                </c:pt>
                <c:pt idx="88" formatCode="General">
                  <c:v>6</c:v>
                </c:pt>
                <c:pt idx="89" formatCode="General">
                  <c:v>9</c:v>
                </c:pt>
                <c:pt idx="90" formatCode="General">
                  <c:v>10</c:v>
                </c:pt>
                <c:pt idx="91" formatCode="General">
                  <c:v>4</c:v>
                </c:pt>
                <c:pt idx="92" formatCode="General">
                  <c:v>7</c:v>
                </c:pt>
                <c:pt idx="93" formatCode="General">
                  <c:v>5</c:v>
                </c:pt>
                <c:pt idx="94" formatCode="General">
                  <c:v>6</c:v>
                </c:pt>
                <c:pt idx="95" formatCode="General">
                  <c:v>9</c:v>
                </c:pt>
                <c:pt idx="96" formatCode="General">
                  <c:v>20</c:v>
                </c:pt>
                <c:pt idx="97" formatCode="General">
                  <c:v>17</c:v>
                </c:pt>
                <c:pt idx="98" formatCode="General">
                  <c:v>18</c:v>
                </c:pt>
                <c:pt idx="99" formatCode="General">
                  <c:v>20</c:v>
                </c:pt>
                <c:pt idx="100" formatCode="General">
                  <c:v>22</c:v>
                </c:pt>
                <c:pt idx="101" formatCode="General">
                  <c:v>20</c:v>
                </c:pt>
                <c:pt idx="102">
                  <c:v>20</c:v>
                </c:pt>
                <c:pt idx="103" formatCode="General">
                  <c:v>16</c:v>
                </c:pt>
                <c:pt idx="104" formatCode="General">
                  <c:v>21</c:v>
                </c:pt>
                <c:pt idx="105" formatCode="General">
                  <c:v>23</c:v>
                </c:pt>
                <c:pt idx="106" formatCode="General">
                  <c:v>25</c:v>
                </c:pt>
                <c:pt idx="107" formatCode="General">
                  <c:v>30</c:v>
                </c:pt>
                <c:pt idx="108" formatCode="General">
                  <c:v>32</c:v>
                </c:pt>
                <c:pt idx="109" formatCode="General">
                  <c:v>25</c:v>
                </c:pt>
                <c:pt idx="110" formatCode="General">
                  <c:v>28</c:v>
                </c:pt>
                <c:pt idx="111" formatCode="General">
                  <c:v>30</c:v>
                </c:pt>
                <c:pt idx="112" formatCode="General">
                  <c:v>20</c:v>
                </c:pt>
                <c:pt idx="113" formatCode="General">
                  <c:v>14</c:v>
                </c:pt>
                <c:pt idx="114" formatCode="General">
                  <c:v>26</c:v>
                </c:pt>
                <c:pt idx="115" formatCode="General">
                  <c:v>19</c:v>
                </c:pt>
                <c:pt idx="116" formatCode="General">
                  <c:v>27</c:v>
                </c:pt>
                <c:pt idx="117" formatCode="General">
                  <c:v>18</c:v>
                </c:pt>
                <c:pt idx="118" formatCode="General">
                  <c:v>20</c:v>
                </c:pt>
                <c:pt idx="119" formatCode="General">
                  <c:v>15</c:v>
                </c:pt>
                <c:pt idx="120" formatCode="General">
                  <c:v>16</c:v>
                </c:pt>
                <c:pt idx="121" formatCode="General">
                  <c:v>16</c:v>
                </c:pt>
                <c:pt idx="122" formatCode="General">
                  <c:v>19</c:v>
                </c:pt>
                <c:pt idx="123" formatCode="General">
                  <c:v>21</c:v>
                </c:pt>
                <c:pt idx="124" formatCode="General">
                  <c:v>18</c:v>
                </c:pt>
                <c:pt idx="125" formatCode="General">
                  <c:v>19</c:v>
                </c:pt>
                <c:pt idx="126" formatCode="General">
                  <c:v>18</c:v>
                </c:pt>
                <c:pt idx="127" formatCode="General">
                  <c:v>19</c:v>
                </c:pt>
                <c:pt idx="128" formatCode="General">
                  <c:v>17</c:v>
                </c:pt>
                <c:pt idx="129" formatCode="General">
                  <c:v>12</c:v>
                </c:pt>
                <c:pt idx="130" formatCode="General">
                  <c:v>12</c:v>
                </c:pt>
                <c:pt idx="131" formatCode="General">
                  <c:v>15</c:v>
                </c:pt>
                <c:pt idx="132" formatCode="General">
                  <c:v>12</c:v>
                </c:pt>
                <c:pt idx="133" formatCode="General">
                  <c:v>13</c:v>
                </c:pt>
                <c:pt idx="134" formatCode="General">
                  <c:v>11</c:v>
                </c:pt>
                <c:pt idx="135" formatCode="General">
                  <c:v>20</c:v>
                </c:pt>
                <c:pt idx="136" formatCode="General">
                  <c:v>15</c:v>
                </c:pt>
                <c:pt idx="137" formatCode="General">
                  <c:v>17</c:v>
                </c:pt>
                <c:pt idx="138" formatCode="General">
                  <c:v>24</c:v>
                </c:pt>
                <c:pt idx="139" formatCode="General">
                  <c:v>19</c:v>
                </c:pt>
                <c:pt idx="140" formatCode="General">
                  <c:v>22</c:v>
                </c:pt>
                <c:pt idx="141" formatCode="General">
                  <c:v>22</c:v>
                </c:pt>
                <c:pt idx="142" formatCode="General">
                  <c:v>21</c:v>
                </c:pt>
                <c:pt idx="143" formatCode="General">
                  <c:v>27</c:v>
                </c:pt>
                <c:pt idx="144" formatCode="General">
                  <c:v>28</c:v>
                </c:pt>
                <c:pt idx="145" formatCode="General">
                  <c:v>27</c:v>
                </c:pt>
                <c:pt idx="146" formatCode="General">
                  <c:v>28</c:v>
                </c:pt>
                <c:pt idx="147" formatCode="General">
                  <c:v>29</c:v>
                </c:pt>
                <c:pt idx="148" formatCode="General">
                  <c:v>29</c:v>
                </c:pt>
                <c:pt idx="149" formatCode="General">
                  <c:v>29</c:v>
                </c:pt>
                <c:pt idx="150" formatCode="General">
                  <c:v>32</c:v>
                </c:pt>
                <c:pt idx="151" formatCode="General">
                  <c:v>25</c:v>
                </c:pt>
                <c:pt idx="152" formatCode="General">
                  <c:v>19</c:v>
                </c:pt>
                <c:pt idx="153" formatCode="General">
                  <c:v>21</c:v>
                </c:pt>
                <c:pt idx="154" formatCode="General">
                  <c:v>24</c:v>
                </c:pt>
                <c:pt idx="155" formatCode="General">
                  <c:v>24</c:v>
                </c:pt>
                <c:pt idx="156" formatCode="General">
                  <c:v>20</c:v>
                </c:pt>
                <c:pt idx="157" formatCode="General">
                  <c:v>16</c:v>
                </c:pt>
                <c:pt idx="158" formatCode="General">
                  <c:v>23</c:v>
                </c:pt>
                <c:pt idx="159" formatCode="General">
                  <c:v>19</c:v>
                </c:pt>
                <c:pt idx="160" formatCode="General">
                  <c:v>21</c:v>
                </c:pt>
                <c:pt idx="161" formatCode="General">
                  <c:v>18</c:v>
                </c:pt>
                <c:pt idx="162" formatCode="General">
                  <c:v>25</c:v>
                </c:pt>
                <c:pt idx="163" formatCode="General">
                  <c:v>23</c:v>
                </c:pt>
                <c:pt idx="164" formatCode="General">
                  <c:v>25</c:v>
                </c:pt>
                <c:pt idx="165" formatCode="General">
                  <c:v>23</c:v>
                </c:pt>
                <c:pt idx="166" formatCode="General">
                  <c:v>24</c:v>
                </c:pt>
                <c:pt idx="167" formatCode="General">
                  <c:v>22</c:v>
                </c:pt>
                <c:pt idx="168" formatCode="General">
                  <c:v>27</c:v>
                </c:pt>
                <c:pt idx="169" formatCode="General">
                  <c:v>36</c:v>
                </c:pt>
                <c:pt idx="170" formatCode="General">
                  <c:v>23</c:v>
                </c:pt>
                <c:pt idx="171" formatCode="General">
                  <c:v>28</c:v>
                </c:pt>
                <c:pt idx="172" formatCode="General">
                  <c:v>23</c:v>
                </c:pt>
                <c:pt idx="173" formatCode="General">
                  <c:v>21</c:v>
                </c:pt>
                <c:pt idx="174" formatCode="General">
                  <c:v>24</c:v>
                </c:pt>
                <c:pt idx="175" formatCode="General">
                  <c:v>30</c:v>
                </c:pt>
                <c:pt idx="176" formatCode="General">
                  <c:v>36</c:v>
                </c:pt>
                <c:pt idx="177" formatCode="General">
                  <c:v>28</c:v>
                </c:pt>
                <c:pt idx="178" formatCode="General">
                  <c:v>42</c:v>
                </c:pt>
                <c:pt idx="179" formatCode="General">
                  <c:v>39</c:v>
                </c:pt>
                <c:pt idx="180" formatCode="General">
                  <c:v>36</c:v>
                </c:pt>
                <c:pt idx="181" formatCode="General">
                  <c:v>32</c:v>
                </c:pt>
                <c:pt idx="182" formatCode="General">
                  <c:v>36</c:v>
                </c:pt>
                <c:pt idx="183" formatCode="General">
                  <c:v>35</c:v>
                </c:pt>
                <c:pt idx="184" formatCode="General">
                  <c:v>44</c:v>
                </c:pt>
                <c:pt idx="185" formatCode="General">
                  <c:v>38</c:v>
                </c:pt>
                <c:pt idx="186" formatCode="General">
                  <c:v>38</c:v>
                </c:pt>
                <c:pt idx="187" formatCode="General">
                  <c:v>42</c:v>
                </c:pt>
                <c:pt idx="188" formatCode="General">
                  <c:v>48</c:v>
                </c:pt>
                <c:pt idx="189" formatCode="General">
                  <c:v>53</c:v>
                </c:pt>
                <c:pt idx="190" formatCode="General">
                  <c:v>52</c:v>
                </c:pt>
                <c:pt idx="191" formatCode="General">
                  <c:v>47</c:v>
                </c:pt>
                <c:pt idx="192" formatCode="General">
                  <c:v>48</c:v>
                </c:pt>
                <c:pt idx="193" formatCode="General">
                  <c:v>46</c:v>
                </c:pt>
                <c:pt idx="194" formatCode="General">
                  <c:v>44</c:v>
                </c:pt>
                <c:pt idx="195" formatCode="General">
                  <c:v>45</c:v>
                </c:pt>
                <c:pt idx="196" formatCode="General">
                  <c:v>56</c:v>
                </c:pt>
                <c:pt idx="197" formatCode="General">
                  <c:v>57</c:v>
                </c:pt>
                <c:pt idx="198" formatCode="General">
                  <c:v>56</c:v>
                </c:pt>
                <c:pt idx="199" formatCode="General">
                  <c:v>50</c:v>
                </c:pt>
                <c:pt idx="200" formatCode="General">
                  <c:v>45</c:v>
                </c:pt>
                <c:pt idx="201" formatCode="General">
                  <c:v>51</c:v>
                </c:pt>
                <c:pt idx="202" formatCode="General">
                  <c:v>47</c:v>
                </c:pt>
                <c:pt idx="203" formatCode="General">
                  <c:v>40</c:v>
                </c:pt>
              </c:numCache>
            </c:numRef>
          </c:val>
          <c:smooth val="0"/>
          <c:extLst xmlns:c15="http://schemas.microsoft.com/office/drawing/2012/chart">
            <c:ext xmlns:c16="http://schemas.microsoft.com/office/drawing/2014/chart" uri="{C3380CC4-5D6E-409C-BE32-E72D297353CC}">
              <c16:uniqueId val="{00000001-C179-4C20-B9AB-2A62C4D63AEB}"/>
            </c:ext>
          </c:extLst>
        </c:ser>
        <c:dLbls>
          <c:showLegendKey val="0"/>
          <c:showVal val="0"/>
          <c:showCatName val="0"/>
          <c:showSerName val="0"/>
          <c:showPercent val="0"/>
          <c:showBubbleSize val="0"/>
        </c:dLbls>
        <c:marker val="1"/>
        <c:smooth val="0"/>
        <c:axId val="137857536"/>
        <c:axId val="137767168"/>
        <c:extLst/>
      </c:lineChart>
      <c:lineChart>
        <c:grouping val="standard"/>
        <c:varyColors val="0"/>
        <c:dLbls>
          <c:showLegendKey val="0"/>
          <c:showVal val="0"/>
          <c:showCatName val="0"/>
          <c:showSerName val="0"/>
          <c:showPercent val="0"/>
          <c:showBubbleSize val="0"/>
        </c:dLbls>
        <c:marker val="1"/>
        <c:smooth val="0"/>
        <c:axId val="137974272"/>
        <c:axId val="137767744"/>
        <c:extLst>
          <c:ext xmlns:c15="http://schemas.microsoft.com/office/drawing/2012/chart" uri="{02D57815-91ED-43cb-92C2-25804820EDAC}">
            <c15:filteredLineSeries>
              <c15:ser>
                <c:idx val="0"/>
                <c:order val="2"/>
                <c:tx>
                  <c:strRef>
                    <c:extLst>
                      <c:ext uri="{02D57815-91ED-43cb-92C2-25804820EDAC}">
                        <c15:formulaRef>
                          <c15:sqref>qto_cvd19_grafica!$P$30</c15:sqref>
                        </c15:formulaRef>
                      </c:ext>
                    </c:extLst>
                    <c:strCache>
                      <c:ptCount val="1"/>
                      <c:pt idx="0">
                        <c:v>Nº de muertes generales</c:v>
                      </c:pt>
                    </c:strCache>
                  </c:strRef>
                </c:tx>
                <c:spPr>
                  <a:ln w="12700" cap="rnd">
                    <a:solidFill>
                      <a:srgbClr val="C00000"/>
                    </a:solidFill>
                    <a:round/>
                  </a:ln>
                  <a:effectLst/>
                </c:spPr>
                <c:marker>
                  <c:symbol val="circle"/>
                  <c:size val="3"/>
                  <c:spPr>
                    <a:solidFill>
                      <a:schemeClr val="accent1"/>
                    </a:solidFill>
                    <a:ln w="9525">
                      <a:solidFill>
                        <a:srgbClr val="C00000"/>
                      </a:solidFill>
                    </a:ln>
                    <a:effectLst/>
                  </c:spPr>
                </c:marker>
                <c:cat>
                  <c:numRef>
                    <c:extLst>
                      <c:ext uri="{02D57815-91ED-43cb-92C2-25804820EDAC}">
                        <c15:formulaRef>
                          <c15:sqref>qto_cvd19_camas!$A$111:$A$269</c15:sqref>
                        </c15:formulaRef>
                      </c:ext>
                    </c:extLst>
                    <c:numCache>
                      <c:formatCode>yyyy\-mm\-dd</c:formatCode>
                      <c:ptCount val="159"/>
                      <c:pt idx="0">
                        <c:v>44103</c:v>
                      </c:pt>
                      <c:pt idx="1">
                        <c:v>44104</c:v>
                      </c:pt>
                      <c:pt idx="2">
                        <c:v>44105</c:v>
                      </c:pt>
                      <c:pt idx="3">
                        <c:v>44106</c:v>
                      </c:pt>
                      <c:pt idx="4">
                        <c:v>44107</c:v>
                      </c:pt>
                      <c:pt idx="5">
                        <c:v>44108</c:v>
                      </c:pt>
                      <c:pt idx="6">
                        <c:v>44109</c:v>
                      </c:pt>
                      <c:pt idx="7">
                        <c:v>44110</c:v>
                      </c:pt>
                      <c:pt idx="8">
                        <c:v>44111</c:v>
                      </c:pt>
                      <c:pt idx="9">
                        <c:v>44112</c:v>
                      </c:pt>
                      <c:pt idx="10">
                        <c:v>44113</c:v>
                      </c:pt>
                      <c:pt idx="11">
                        <c:v>44114</c:v>
                      </c:pt>
                      <c:pt idx="12">
                        <c:v>44115</c:v>
                      </c:pt>
                      <c:pt idx="13">
                        <c:v>44116</c:v>
                      </c:pt>
                      <c:pt idx="14">
                        <c:v>44117</c:v>
                      </c:pt>
                      <c:pt idx="15">
                        <c:v>44118</c:v>
                      </c:pt>
                      <c:pt idx="16">
                        <c:v>44119</c:v>
                      </c:pt>
                      <c:pt idx="17">
                        <c:v>44120</c:v>
                      </c:pt>
                      <c:pt idx="18">
                        <c:v>44121</c:v>
                      </c:pt>
                      <c:pt idx="19">
                        <c:v>44122</c:v>
                      </c:pt>
                      <c:pt idx="20">
                        <c:v>44123</c:v>
                      </c:pt>
                      <c:pt idx="21">
                        <c:v>44124</c:v>
                      </c:pt>
                      <c:pt idx="22">
                        <c:v>44125</c:v>
                      </c:pt>
                      <c:pt idx="23">
                        <c:v>44126</c:v>
                      </c:pt>
                      <c:pt idx="24">
                        <c:v>44127</c:v>
                      </c:pt>
                      <c:pt idx="25">
                        <c:v>44128</c:v>
                      </c:pt>
                      <c:pt idx="26">
                        <c:v>44129</c:v>
                      </c:pt>
                      <c:pt idx="27">
                        <c:v>44130</c:v>
                      </c:pt>
                      <c:pt idx="28">
                        <c:v>44131</c:v>
                      </c:pt>
                      <c:pt idx="29">
                        <c:v>44132</c:v>
                      </c:pt>
                      <c:pt idx="30">
                        <c:v>44133</c:v>
                      </c:pt>
                      <c:pt idx="31">
                        <c:v>44134</c:v>
                      </c:pt>
                      <c:pt idx="32">
                        <c:v>44135</c:v>
                      </c:pt>
                      <c:pt idx="33">
                        <c:v>44136</c:v>
                      </c:pt>
                      <c:pt idx="34">
                        <c:v>44137</c:v>
                      </c:pt>
                      <c:pt idx="35">
                        <c:v>44138</c:v>
                      </c:pt>
                      <c:pt idx="36">
                        <c:v>44139</c:v>
                      </c:pt>
                      <c:pt idx="37">
                        <c:v>44140</c:v>
                      </c:pt>
                      <c:pt idx="38">
                        <c:v>44141</c:v>
                      </c:pt>
                      <c:pt idx="39">
                        <c:v>44142</c:v>
                      </c:pt>
                      <c:pt idx="40">
                        <c:v>44143</c:v>
                      </c:pt>
                      <c:pt idx="41">
                        <c:v>44144</c:v>
                      </c:pt>
                      <c:pt idx="42">
                        <c:v>44145</c:v>
                      </c:pt>
                      <c:pt idx="43">
                        <c:v>44146</c:v>
                      </c:pt>
                      <c:pt idx="44">
                        <c:v>44147</c:v>
                      </c:pt>
                      <c:pt idx="45">
                        <c:v>44148</c:v>
                      </c:pt>
                      <c:pt idx="46">
                        <c:v>44149</c:v>
                      </c:pt>
                      <c:pt idx="47">
                        <c:v>44150</c:v>
                      </c:pt>
                      <c:pt idx="48">
                        <c:v>44151</c:v>
                      </c:pt>
                      <c:pt idx="49">
                        <c:v>44152</c:v>
                      </c:pt>
                      <c:pt idx="50">
                        <c:v>44153</c:v>
                      </c:pt>
                      <c:pt idx="51">
                        <c:v>44154</c:v>
                      </c:pt>
                      <c:pt idx="52">
                        <c:v>44155</c:v>
                      </c:pt>
                      <c:pt idx="53">
                        <c:v>44156</c:v>
                      </c:pt>
                      <c:pt idx="54">
                        <c:v>44157</c:v>
                      </c:pt>
                      <c:pt idx="55">
                        <c:v>44158</c:v>
                      </c:pt>
                      <c:pt idx="56">
                        <c:v>44159</c:v>
                      </c:pt>
                      <c:pt idx="57">
                        <c:v>44160</c:v>
                      </c:pt>
                      <c:pt idx="58">
                        <c:v>44161</c:v>
                      </c:pt>
                      <c:pt idx="59">
                        <c:v>44162</c:v>
                      </c:pt>
                      <c:pt idx="60">
                        <c:v>44163</c:v>
                      </c:pt>
                      <c:pt idx="61">
                        <c:v>44164</c:v>
                      </c:pt>
                      <c:pt idx="62">
                        <c:v>44165</c:v>
                      </c:pt>
                      <c:pt idx="63">
                        <c:v>44166</c:v>
                      </c:pt>
                      <c:pt idx="64">
                        <c:v>44167</c:v>
                      </c:pt>
                      <c:pt idx="65">
                        <c:v>44168</c:v>
                      </c:pt>
                      <c:pt idx="66">
                        <c:v>44169</c:v>
                      </c:pt>
                      <c:pt idx="67">
                        <c:v>44170</c:v>
                      </c:pt>
                      <c:pt idx="68">
                        <c:v>44171</c:v>
                      </c:pt>
                      <c:pt idx="69">
                        <c:v>44172</c:v>
                      </c:pt>
                      <c:pt idx="70">
                        <c:v>44173</c:v>
                      </c:pt>
                      <c:pt idx="71">
                        <c:v>44174</c:v>
                      </c:pt>
                      <c:pt idx="72">
                        <c:v>44175</c:v>
                      </c:pt>
                      <c:pt idx="73">
                        <c:v>44176</c:v>
                      </c:pt>
                      <c:pt idx="74">
                        <c:v>44177</c:v>
                      </c:pt>
                      <c:pt idx="75">
                        <c:v>44178</c:v>
                      </c:pt>
                      <c:pt idx="76">
                        <c:v>44179</c:v>
                      </c:pt>
                      <c:pt idx="77">
                        <c:v>44180</c:v>
                      </c:pt>
                      <c:pt idx="78">
                        <c:v>44181</c:v>
                      </c:pt>
                      <c:pt idx="79">
                        <c:v>44182</c:v>
                      </c:pt>
                      <c:pt idx="80">
                        <c:v>44183</c:v>
                      </c:pt>
                      <c:pt idx="81">
                        <c:v>44184</c:v>
                      </c:pt>
                      <c:pt idx="82">
                        <c:v>44185</c:v>
                      </c:pt>
                      <c:pt idx="83">
                        <c:v>44186</c:v>
                      </c:pt>
                      <c:pt idx="84">
                        <c:v>44187</c:v>
                      </c:pt>
                      <c:pt idx="85">
                        <c:v>44188</c:v>
                      </c:pt>
                      <c:pt idx="86">
                        <c:v>44189</c:v>
                      </c:pt>
                      <c:pt idx="87">
                        <c:v>44190</c:v>
                      </c:pt>
                      <c:pt idx="88">
                        <c:v>44191</c:v>
                      </c:pt>
                      <c:pt idx="89">
                        <c:v>44192</c:v>
                      </c:pt>
                      <c:pt idx="90">
                        <c:v>44193</c:v>
                      </c:pt>
                      <c:pt idx="91">
                        <c:v>44194</c:v>
                      </c:pt>
                      <c:pt idx="92">
                        <c:v>44195</c:v>
                      </c:pt>
                      <c:pt idx="93">
                        <c:v>44196</c:v>
                      </c:pt>
                      <c:pt idx="94">
                        <c:v>44197</c:v>
                      </c:pt>
                      <c:pt idx="95">
                        <c:v>44198</c:v>
                      </c:pt>
                      <c:pt idx="96">
                        <c:v>44199</c:v>
                      </c:pt>
                      <c:pt idx="97">
                        <c:v>44200</c:v>
                      </c:pt>
                      <c:pt idx="98">
                        <c:v>44201</c:v>
                      </c:pt>
                      <c:pt idx="99">
                        <c:v>44202</c:v>
                      </c:pt>
                      <c:pt idx="100">
                        <c:v>44203</c:v>
                      </c:pt>
                      <c:pt idx="101">
                        <c:v>44204</c:v>
                      </c:pt>
                      <c:pt idx="102">
                        <c:v>44205</c:v>
                      </c:pt>
                      <c:pt idx="103">
                        <c:v>44206</c:v>
                      </c:pt>
                      <c:pt idx="104">
                        <c:v>44207</c:v>
                      </c:pt>
                      <c:pt idx="105">
                        <c:v>44208</c:v>
                      </c:pt>
                      <c:pt idx="106">
                        <c:v>44209</c:v>
                      </c:pt>
                      <c:pt idx="107">
                        <c:v>44210</c:v>
                      </c:pt>
                      <c:pt idx="108">
                        <c:v>44211</c:v>
                      </c:pt>
                      <c:pt idx="109">
                        <c:v>44212</c:v>
                      </c:pt>
                      <c:pt idx="110">
                        <c:v>44213</c:v>
                      </c:pt>
                      <c:pt idx="111">
                        <c:v>44214</c:v>
                      </c:pt>
                      <c:pt idx="112">
                        <c:v>44215</c:v>
                      </c:pt>
                      <c:pt idx="113">
                        <c:v>44216</c:v>
                      </c:pt>
                      <c:pt idx="114">
                        <c:v>44217</c:v>
                      </c:pt>
                      <c:pt idx="115">
                        <c:v>44218</c:v>
                      </c:pt>
                      <c:pt idx="116">
                        <c:v>44219</c:v>
                      </c:pt>
                      <c:pt idx="117">
                        <c:v>44220</c:v>
                      </c:pt>
                      <c:pt idx="118">
                        <c:v>44221</c:v>
                      </c:pt>
                      <c:pt idx="119">
                        <c:v>44222</c:v>
                      </c:pt>
                      <c:pt idx="120">
                        <c:v>44223</c:v>
                      </c:pt>
                      <c:pt idx="121">
                        <c:v>44224</c:v>
                      </c:pt>
                      <c:pt idx="122">
                        <c:v>44225</c:v>
                      </c:pt>
                      <c:pt idx="123">
                        <c:v>44226</c:v>
                      </c:pt>
                      <c:pt idx="124">
                        <c:v>44227</c:v>
                      </c:pt>
                      <c:pt idx="125">
                        <c:v>44228</c:v>
                      </c:pt>
                      <c:pt idx="126">
                        <c:v>44229</c:v>
                      </c:pt>
                      <c:pt idx="127">
                        <c:v>44230</c:v>
                      </c:pt>
                      <c:pt idx="128">
                        <c:v>44231</c:v>
                      </c:pt>
                      <c:pt idx="129">
                        <c:v>44232</c:v>
                      </c:pt>
                      <c:pt idx="130">
                        <c:v>44233</c:v>
                      </c:pt>
                      <c:pt idx="131">
                        <c:v>44234</c:v>
                      </c:pt>
                      <c:pt idx="132">
                        <c:v>44235</c:v>
                      </c:pt>
                      <c:pt idx="133">
                        <c:v>44236</c:v>
                      </c:pt>
                      <c:pt idx="134">
                        <c:v>44237</c:v>
                      </c:pt>
                      <c:pt idx="135">
                        <c:v>44238</c:v>
                      </c:pt>
                      <c:pt idx="136">
                        <c:v>44239</c:v>
                      </c:pt>
                      <c:pt idx="137">
                        <c:v>44240</c:v>
                      </c:pt>
                      <c:pt idx="138">
                        <c:v>44241</c:v>
                      </c:pt>
                      <c:pt idx="139">
                        <c:v>44242</c:v>
                      </c:pt>
                      <c:pt idx="140">
                        <c:v>44243</c:v>
                      </c:pt>
                      <c:pt idx="141">
                        <c:v>44244</c:v>
                      </c:pt>
                      <c:pt idx="142">
                        <c:v>44245</c:v>
                      </c:pt>
                      <c:pt idx="143">
                        <c:v>44246</c:v>
                      </c:pt>
                      <c:pt idx="144">
                        <c:v>44247</c:v>
                      </c:pt>
                      <c:pt idx="145">
                        <c:v>44248</c:v>
                      </c:pt>
                      <c:pt idx="146">
                        <c:v>44249</c:v>
                      </c:pt>
                      <c:pt idx="147">
                        <c:v>44250</c:v>
                      </c:pt>
                      <c:pt idx="148">
                        <c:v>44251</c:v>
                      </c:pt>
                      <c:pt idx="149">
                        <c:v>44252</c:v>
                      </c:pt>
                      <c:pt idx="150">
                        <c:v>44253</c:v>
                      </c:pt>
                      <c:pt idx="151">
                        <c:v>44254</c:v>
                      </c:pt>
                      <c:pt idx="152">
                        <c:v>44255</c:v>
                      </c:pt>
                      <c:pt idx="153">
                        <c:v>44256</c:v>
                      </c:pt>
                      <c:pt idx="154">
                        <c:v>44257</c:v>
                      </c:pt>
                      <c:pt idx="155">
                        <c:v>44258</c:v>
                      </c:pt>
                      <c:pt idx="156">
                        <c:v>44259</c:v>
                      </c:pt>
                      <c:pt idx="157">
                        <c:v>44260</c:v>
                      </c:pt>
                      <c:pt idx="158">
                        <c:v>44261</c:v>
                      </c:pt>
                    </c:numCache>
                  </c:numRef>
                </c:cat>
                <c:val>
                  <c:numRef>
                    <c:extLst>
                      <c:ext uri="{02D57815-91ED-43cb-92C2-25804820EDAC}">
                        <c15:formulaRef>
                          <c15:sqref>qto_cvd19_grafica!$X$2:$X$267</c15:sqref>
                        </c15:formulaRef>
                      </c:ext>
                    </c:extLst>
                    <c:numCache>
                      <c:formatCode>General</c:formatCode>
                      <c:ptCount val="266"/>
                      <c:pt idx="0">
                        <c:v>57</c:v>
                      </c:pt>
                      <c:pt idx="1">
                        <c:v>56</c:v>
                      </c:pt>
                      <c:pt idx="2">
                        <c:v>50</c:v>
                      </c:pt>
                      <c:pt idx="3">
                        <c:v>56</c:v>
                      </c:pt>
                      <c:pt idx="4">
                        <c:v>45</c:v>
                      </c:pt>
                      <c:pt idx="5">
                        <c:v>55</c:v>
                      </c:pt>
                      <c:pt idx="6">
                        <c:v>66</c:v>
                      </c:pt>
                      <c:pt idx="7">
                        <c:v>52</c:v>
                      </c:pt>
                      <c:pt idx="8">
                        <c:v>70</c:v>
                      </c:pt>
                      <c:pt idx="9">
                        <c:v>45</c:v>
                      </c:pt>
                      <c:pt idx="10">
                        <c:v>72</c:v>
                      </c:pt>
                      <c:pt idx="11">
                        <c:v>59</c:v>
                      </c:pt>
                      <c:pt idx="12">
                        <c:v>65</c:v>
                      </c:pt>
                      <c:pt idx="13">
                        <c:v>42</c:v>
                      </c:pt>
                      <c:pt idx="14">
                        <c:v>78</c:v>
                      </c:pt>
                      <c:pt idx="15">
                        <c:v>64</c:v>
                      </c:pt>
                      <c:pt idx="16">
                        <c:v>78</c:v>
                      </c:pt>
                      <c:pt idx="17">
                        <c:v>57</c:v>
                      </c:pt>
                      <c:pt idx="18">
                        <c:v>64</c:v>
                      </c:pt>
                      <c:pt idx="19">
                        <c:v>66</c:v>
                      </c:pt>
                      <c:pt idx="20">
                        <c:v>62</c:v>
                      </c:pt>
                      <c:pt idx="21">
                        <c:v>66</c:v>
                      </c:pt>
                      <c:pt idx="22">
                        <c:v>89</c:v>
                      </c:pt>
                      <c:pt idx="23">
                        <c:v>78</c:v>
                      </c:pt>
                      <c:pt idx="24">
                        <c:v>69</c:v>
                      </c:pt>
                      <c:pt idx="25">
                        <c:v>82</c:v>
                      </c:pt>
                      <c:pt idx="26">
                        <c:v>92</c:v>
                      </c:pt>
                      <c:pt idx="27">
                        <c:v>79</c:v>
                      </c:pt>
                      <c:pt idx="28">
                        <c:v>94</c:v>
                      </c:pt>
                      <c:pt idx="29">
                        <c:v>81</c:v>
                      </c:pt>
                      <c:pt idx="30">
                        <c:v>85</c:v>
                      </c:pt>
                      <c:pt idx="31">
                        <c:v>92</c:v>
                      </c:pt>
                      <c:pt idx="32">
                        <c:v>87</c:v>
                      </c:pt>
                      <c:pt idx="33">
                        <c:v>92</c:v>
                      </c:pt>
                      <c:pt idx="34">
                        <c:v>60</c:v>
                      </c:pt>
                      <c:pt idx="35">
                        <c:v>98</c:v>
                      </c:pt>
                      <c:pt idx="36">
                        <c:v>89</c:v>
                      </c:pt>
                      <c:pt idx="37">
                        <c:v>89</c:v>
                      </c:pt>
                      <c:pt idx="38">
                        <c:v>98</c:v>
                      </c:pt>
                      <c:pt idx="39">
                        <c:v>85</c:v>
                      </c:pt>
                      <c:pt idx="40">
                        <c:v>82</c:v>
                      </c:pt>
                      <c:pt idx="41">
                        <c:v>86</c:v>
                      </c:pt>
                      <c:pt idx="42">
                        <c:v>88</c:v>
                      </c:pt>
                      <c:pt idx="43">
                        <c:v>83</c:v>
                      </c:pt>
                      <c:pt idx="44">
                        <c:v>85</c:v>
                      </c:pt>
                      <c:pt idx="45">
                        <c:v>89</c:v>
                      </c:pt>
                      <c:pt idx="46">
                        <c:v>91</c:v>
                      </c:pt>
                      <c:pt idx="47">
                        <c:v>82</c:v>
                      </c:pt>
                      <c:pt idx="48">
                        <c:v>83</c:v>
                      </c:pt>
                      <c:pt idx="49">
                        <c:v>98</c:v>
                      </c:pt>
                      <c:pt idx="50">
                        <c:v>87</c:v>
                      </c:pt>
                      <c:pt idx="51">
                        <c:v>81</c:v>
                      </c:pt>
                      <c:pt idx="52">
                        <c:v>91</c:v>
                      </c:pt>
                      <c:pt idx="53">
                        <c:v>92</c:v>
                      </c:pt>
                      <c:pt idx="54">
                        <c:v>91</c:v>
                      </c:pt>
                      <c:pt idx="55">
                        <c:v>84</c:v>
                      </c:pt>
                      <c:pt idx="56">
                        <c:v>86</c:v>
                      </c:pt>
                      <c:pt idx="57">
                        <c:v>79</c:v>
                      </c:pt>
                      <c:pt idx="58">
                        <c:v>85</c:v>
                      </c:pt>
                      <c:pt idx="59">
                        <c:v>73</c:v>
                      </c:pt>
                      <c:pt idx="60">
                        <c:v>81</c:v>
                      </c:pt>
                      <c:pt idx="61">
                        <c:v>96</c:v>
                      </c:pt>
                      <c:pt idx="62">
                        <c:v>78</c:v>
                      </c:pt>
                      <c:pt idx="63">
                        <c:v>67</c:v>
                      </c:pt>
                      <c:pt idx="64">
                        <c:v>89</c:v>
                      </c:pt>
                      <c:pt idx="65">
                        <c:v>57</c:v>
                      </c:pt>
                      <c:pt idx="66">
                        <c:v>63</c:v>
                      </c:pt>
                      <c:pt idx="67">
                        <c:v>66</c:v>
                      </c:pt>
                      <c:pt idx="68">
                        <c:v>75</c:v>
                      </c:pt>
                      <c:pt idx="69">
                        <c:v>59</c:v>
                      </c:pt>
                      <c:pt idx="70">
                        <c:v>66</c:v>
                      </c:pt>
                      <c:pt idx="71">
                        <c:v>69</c:v>
                      </c:pt>
                      <c:pt idx="72">
                        <c:v>70</c:v>
                      </c:pt>
                      <c:pt idx="73">
                        <c:v>72</c:v>
                      </c:pt>
                      <c:pt idx="74">
                        <c:v>71</c:v>
                      </c:pt>
                      <c:pt idx="75">
                        <c:v>46</c:v>
                      </c:pt>
                      <c:pt idx="76">
                        <c:v>57</c:v>
                      </c:pt>
                      <c:pt idx="77">
                        <c:v>70</c:v>
                      </c:pt>
                      <c:pt idx="78">
                        <c:v>60</c:v>
                      </c:pt>
                      <c:pt idx="79">
                        <c:v>53</c:v>
                      </c:pt>
                      <c:pt idx="80">
                        <c:v>52</c:v>
                      </c:pt>
                      <c:pt idx="81">
                        <c:v>53</c:v>
                      </c:pt>
                      <c:pt idx="82">
                        <c:v>70</c:v>
                      </c:pt>
                      <c:pt idx="83">
                        <c:v>70</c:v>
                      </c:pt>
                      <c:pt idx="84">
                        <c:v>49</c:v>
                      </c:pt>
                      <c:pt idx="85">
                        <c:v>59</c:v>
                      </c:pt>
                      <c:pt idx="86">
                        <c:v>58</c:v>
                      </c:pt>
                      <c:pt idx="87">
                        <c:v>52</c:v>
                      </c:pt>
                      <c:pt idx="88">
                        <c:v>57</c:v>
                      </c:pt>
                      <c:pt idx="89">
                        <c:v>68</c:v>
                      </c:pt>
                      <c:pt idx="90">
                        <c:v>51</c:v>
                      </c:pt>
                      <c:pt idx="91">
                        <c:v>54</c:v>
                      </c:pt>
                      <c:pt idx="92">
                        <c:v>49</c:v>
                      </c:pt>
                      <c:pt idx="93">
                        <c:v>60</c:v>
                      </c:pt>
                      <c:pt idx="94">
                        <c:v>84</c:v>
                      </c:pt>
                      <c:pt idx="95">
                        <c:v>45</c:v>
                      </c:pt>
                      <c:pt idx="96">
                        <c:v>50</c:v>
                      </c:pt>
                      <c:pt idx="97">
                        <c:v>54</c:v>
                      </c:pt>
                      <c:pt idx="98">
                        <c:v>63</c:v>
                      </c:pt>
                      <c:pt idx="99">
                        <c:v>48</c:v>
                      </c:pt>
                      <c:pt idx="100">
                        <c:v>56</c:v>
                      </c:pt>
                      <c:pt idx="101">
                        <c:v>52</c:v>
                      </c:pt>
                      <c:pt idx="102">
                        <c:v>48</c:v>
                      </c:pt>
                      <c:pt idx="103">
                        <c:v>51</c:v>
                      </c:pt>
                      <c:pt idx="104">
                        <c:v>40</c:v>
                      </c:pt>
                      <c:pt idx="105">
                        <c:v>43</c:v>
                      </c:pt>
                      <c:pt idx="106">
                        <c:v>52</c:v>
                      </c:pt>
                      <c:pt idx="107">
                        <c:v>49</c:v>
                      </c:pt>
                      <c:pt idx="108">
                        <c:v>41</c:v>
                      </c:pt>
                      <c:pt idx="109">
                        <c:v>51</c:v>
                      </c:pt>
                      <c:pt idx="110">
                        <c:v>48</c:v>
                      </c:pt>
                      <c:pt idx="111">
                        <c:v>43</c:v>
                      </c:pt>
                      <c:pt idx="112">
                        <c:v>46</c:v>
                      </c:pt>
                      <c:pt idx="113">
                        <c:v>36</c:v>
                      </c:pt>
                      <c:pt idx="114">
                        <c:v>40</c:v>
                      </c:pt>
                      <c:pt idx="115">
                        <c:v>43</c:v>
                      </c:pt>
                      <c:pt idx="116">
                        <c:v>46</c:v>
                      </c:pt>
                      <c:pt idx="117">
                        <c:v>40</c:v>
                      </c:pt>
                      <c:pt idx="118">
                        <c:v>44</c:v>
                      </c:pt>
                      <c:pt idx="119">
                        <c:v>40</c:v>
                      </c:pt>
                      <c:pt idx="120">
                        <c:v>40</c:v>
                      </c:pt>
                      <c:pt idx="121">
                        <c:v>39</c:v>
                      </c:pt>
                      <c:pt idx="122">
                        <c:v>45</c:v>
                      </c:pt>
                      <c:pt idx="123">
                        <c:v>43</c:v>
                      </c:pt>
                      <c:pt idx="124">
                        <c:v>45</c:v>
                      </c:pt>
                      <c:pt idx="125">
                        <c:v>34</c:v>
                      </c:pt>
                      <c:pt idx="126">
                        <c:v>41</c:v>
                      </c:pt>
                      <c:pt idx="127">
                        <c:v>43</c:v>
                      </c:pt>
                      <c:pt idx="128">
                        <c:v>37</c:v>
                      </c:pt>
                      <c:pt idx="129">
                        <c:v>34</c:v>
                      </c:pt>
                      <c:pt idx="130">
                        <c:v>53</c:v>
                      </c:pt>
                      <c:pt idx="131">
                        <c:v>39</c:v>
                      </c:pt>
                      <c:pt idx="132">
                        <c:v>42</c:v>
                      </c:pt>
                      <c:pt idx="133">
                        <c:v>40</c:v>
                      </c:pt>
                      <c:pt idx="134">
                        <c:v>42</c:v>
                      </c:pt>
                      <c:pt idx="135">
                        <c:v>52</c:v>
                      </c:pt>
                      <c:pt idx="136">
                        <c:v>37</c:v>
                      </c:pt>
                      <c:pt idx="137">
                        <c:v>39</c:v>
                      </c:pt>
                      <c:pt idx="138">
                        <c:v>41</c:v>
                      </c:pt>
                      <c:pt idx="139">
                        <c:v>39</c:v>
                      </c:pt>
                      <c:pt idx="140">
                        <c:v>48</c:v>
                      </c:pt>
                      <c:pt idx="141">
                        <c:v>46</c:v>
                      </c:pt>
                      <c:pt idx="142">
                        <c:v>52</c:v>
                      </c:pt>
                      <c:pt idx="143">
                        <c:v>49</c:v>
                      </c:pt>
                      <c:pt idx="144">
                        <c:v>32</c:v>
                      </c:pt>
                      <c:pt idx="145">
                        <c:v>29</c:v>
                      </c:pt>
                      <c:pt idx="146">
                        <c:v>41</c:v>
                      </c:pt>
                      <c:pt idx="147">
                        <c:v>34</c:v>
                      </c:pt>
                      <c:pt idx="148">
                        <c:v>36</c:v>
                      </c:pt>
                      <c:pt idx="149">
                        <c:v>38</c:v>
                      </c:pt>
                      <c:pt idx="150">
                        <c:v>43</c:v>
                      </c:pt>
                      <c:pt idx="151">
                        <c:v>41</c:v>
                      </c:pt>
                      <c:pt idx="152">
                        <c:v>33</c:v>
                      </c:pt>
                      <c:pt idx="153">
                        <c:v>43</c:v>
                      </c:pt>
                      <c:pt idx="154">
                        <c:v>53</c:v>
                      </c:pt>
                      <c:pt idx="155">
                        <c:v>33</c:v>
                      </c:pt>
                      <c:pt idx="156">
                        <c:v>42</c:v>
                      </c:pt>
                      <c:pt idx="157">
                        <c:v>41</c:v>
                      </c:pt>
                      <c:pt idx="158">
                        <c:v>49</c:v>
                      </c:pt>
                      <c:pt idx="159">
                        <c:v>43</c:v>
                      </c:pt>
                      <c:pt idx="160">
                        <c:v>50</c:v>
                      </c:pt>
                      <c:pt idx="161">
                        <c:v>45</c:v>
                      </c:pt>
                      <c:pt idx="162">
                        <c:v>45</c:v>
                      </c:pt>
                      <c:pt idx="163">
                        <c:v>39</c:v>
                      </c:pt>
                      <c:pt idx="164">
                        <c:v>34</c:v>
                      </c:pt>
                      <c:pt idx="165">
                        <c:v>59</c:v>
                      </c:pt>
                      <c:pt idx="166">
                        <c:v>35</c:v>
                      </c:pt>
                      <c:pt idx="167">
                        <c:v>30</c:v>
                      </c:pt>
                      <c:pt idx="168">
                        <c:v>31</c:v>
                      </c:pt>
                      <c:pt idx="169">
                        <c:v>25</c:v>
                      </c:pt>
                      <c:pt idx="170">
                        <c:v>30</c:v>
                      </c:pt>
                      <c:pt idx="171">
                        <c:v>13</c:v>
                      </c:pt>
                      <c:pt idx="172">
                        <c:v>46</c:v>
                      </c:pt>
                      <c:pt idx="173">
                        <c:v>34</c:v>
                      </c:pt>
                      <c:pt idx="174">
                        <c:v>55</c:v>
                      </c:pt>
                      <c:pt idx="175">
                        <c:v>43</c:v>
                      </c:pt>
                      <c:pt idx="176">
                        <c:v>36</c:v>
                      </c:pt>
                      <c:pt idx="177">
                        <c:v>51</c:v>
                      </c:pt>
                      <c:pt idx="178">
                        <c:v>31</c:v>
                      </c:pt>
                      <c:pt idx="179">
                        <c:v>44</c:v>
                      </c:pt>
                      <c:pt idx="180">
                        <c:v>38</c:v>
                      </c:pt>
                      <c:pt idx="181">
                        <c:v>37</c:v>
                      </c:pt>
                      <c:pt idx="182">
                        <c:v>47</c:v>
                      </c:pt>
                      <c:pt idx="183">
                        <c:v>43</c:v>
                      </c:pt>
                      <c:pt idx="184">
                        <c:v>47</c:v>
                      </c:pt>
                      <c:pt idx="185">
                        <c:v>53</c:v>
                      </c:pt>
                      <c:pt idx="186">
                        <c:v>39</c:v>
                      </c:pt>
                      <c:pt idx="187">
                        <c:v>41</c:v>
                      </c:pt>
                      <c:pt idx="188">
                        <c:v>47</c:v>
                      </c:pt>
                      <c:pt idx="189">
                        <c:v>53</c:v>
                      </c:pt>
                      <c:pt idx="190">
                        <c:v>47</c:v>
                      </c:pt>
                      <c:pt idx="191">
                        <c:v>59</c:v>
                      </c:pt>
                      <c:pt idx="192">
                        <c:v>43</c:v>
                      </c:pt>
                      <c:pt idx="193">
                        <c:v>38</c:v>
                      </c:pt>
                      <c:pt idx="194">
                        <c:v>62</c:v>
                      </c:pt>
                      <c:pt idx="195">
                        <c:v>41</c:v>
                      </c:pt>
                      <c:pt idx="196">
                        <c:v>49</c:v>
                      </c:pt>
                      <c:pt idx="197">
                        <c:v>40</c:v>
                      </c:pt>
                      <c:pt idx="198">
                        <c:v>40</c:v>
                      </c:pt>
                      <c:pt idx="199">
                        <c:v>45</c:v>
                      </c:pt>
                      <c:pt idx="200">
                        <c:v>41</c:v>
                      </c:pt>
                      <c:pt idx="201">
                        <c:v>42</c:v>
                      </c:pt>
                      <c:pt idx="202">
                        <c:v>22</c:v>
                      </c:pt>
                      <c:pt idx="203">
                        <c:v>52</c:v>
                      </c:pt>
                      <c:pt idx="204">
                        <c:v>40</c:v>
                      </c:pt>
                      <c:pt idx="205">
                        <c:v>49</c:v>
                      </c:pt>
                      <c:pt idx="206">
                        <c:v>49</c:v>
                      </c:pt>
                      <c:pt idx="207">
                        <c:v>46</c:v>
                      </c:pt>
                      <c:pt idx="208">
                        <c:v>48</c:v>
                      </c:pt>
                      <c:pt idx="209">
                        <c:v>50</c:v>
                      </c:pt>
                      <c:pt idx="210">
                        <c:v>50</c:v>
                      </c:pt>
                      <c:pt idx="211">
                        <c:v>46</c:v>
                      </c:pt>
                      <c:pt idx="212">
                        <c:v>48</c:v>
                      </c:pt>
                      <c:pt idx="213">
                        <c:v>42</c:v>
                      </c:pt>
                      <c:pt idx="214">
                        <c:v>46</c:v>
                      </c:pt>
                      <c:pt idx="215">
                        <c:v>45</c:v>
                      </c:pt>
                      <c:pt idx="216">
                        <c:v>42</c:v>
                      </c:pt>
                      <c:pt idx="217">
                        <c:v>55</c:v>
                      </c:pt>
                      <c:pt idx="218">
                        <c:v>72</c:v>
                      </c:pt>
                      <c:pt idx="219">
                        <c:v>50</c:v>
                      </c:pt>
                      <c:pt idx="220">
                        <c:v>57</c:v>
                      </c:pt>
                      <c:pt idx="221">
                        <c:v>78</c:v>
                      </c:pt>
                      <c:pt idx="222">
                        <c:v>48</c:v>
                      </c:pt>
                      <c:pt idx="223">
                        <c:v>55</c:v>
                      </c:pt>
                      <c:pt idx="224">
                        <c:v>69</c:v>
                      </c:pt>
                      <c:pt idx="225">
                        <c:v>70</c:v>
                      </c:pt>
                      <c:pt idx="226">
                        <c:v>49</c:v>
                      </c:pt>
                      <c:pt idx="227">
                        <c:v>41</c:v>
                      </c:pt>
                      <c:pt idx="228">
                        <c:v>62</c:v>
                      </c:pt>
                      <c:pt idx="229">
                        <c:v>57</c:v>
                      </c:pt>
                      <c:pt idx="230">
                        <c:v>62</c:v>
                      </c:pt>
                      <c:pt idx="231">
                        <c:v>58</c:v>
                      </c:pt>
                      <c:pt idx="232">
                        <c:v>28</c:v>
                      </c:pt>
                      <c:pt idx="233">
                        <c:v>7</c:v>
                      </c:pt>
                      <c:pt idx="234">
                        <c:v>58</c:v>
                      </c:pt>
                      <c:pt idx="235">
                        <c:v>54</c:v>
                      </c:pt>
                      <c:pt idx="236">
                        <c:v>47</c:v>
                      </c:pt>
                      <c:pt idx="237">
                        <c:v>57</c:v>
                      </c:pt>
                      <c:pt idx="238">
                        <c:v>58</c:v>
                      </c:pt>
                      <c:pt idx="239">
                        <c:v>46</c:v>
                      </c:pt>
                      <c:pt idx="240">
                        <c:v>64</c:v>
                      </c:pt>
                      <c:pt idx="241">
                        <c:v>60</c:v>
                      </c:pt>
                      <c:pt idx="242">
                        <c:v>43</c:v>
                      </c:pt>
                      <c:pt idx="243">
                        <c:v>57</c:v>
                      </c:pt>
                      <c:pt idx="244">
                        <c:v>53</c:v>
                      </c:pt>
                      <c:pt idx="245">
                        <c:v>62</c:v>
                      </c:pt>
                      <c:pt idx="246">
                        <c:v>53</c:v>
                      </c:pt>
                      <c:pt idx="247">
                        <c:v>47</c:v>
                      </c:pt>
                      <c:pt idx="248">
                        <c:v>59</c:v>
                      </c:pt>
                      <c:pt idx="249">
                        <c:v>49</c:v>
                      </c:pt>
                      <c:pt idx="250">
                        <c:v>55</c:v>
                      </c:pt>
                      <c:pt idx="251">
                        <c:v>52</c:v>
                      </c:pt>
                      <c:pt idx="252">
                        <c:v>52</c:v>
                      </c:pt>
                      <c:pt idx="253">
                        <c:v>55</c:v>
                      </c:pt>
                      <c:pt idx="254">
                        <c:v>47</c:v>
                      </c:pt>
                      <c:pt idx="255">
                        <c:v>51</c:v>
                      </c:pt>
                      <c:pt idx="256">
                        <c:v>56</c:v>
                      </c:pt>
                      <c:pt idx="257">
                        <c:v>50</c:v>
                      </c:pt>
                      <c:pt idx="258">
                        <c:v>49</c:v>
                      </c:pt>
                      <c:pt idx="259">
                        <c:v>51</c:v>
                      </c:pt>
                      <c:pt idx="260">
                        <c:v>28</c:v>
                      </c:pt>
                      <c:pt idx="261">
                        <c:v>5</c:v>
                      </c:pt>
                      <c:pt idx="262">
                        <c:v>50</c:v>
                      </c:pt>
                      <c:pt idx="263">
                        <c:v>58</c:v>
                      </c:pt>
                      <c:pt idx="264">
                        <c:v>44</c:v>
                      </c:pt>
                      <c:pt idx="265">
                        <c:v>54</c:v>
                      </c:pt>
                    </c:numCache>
                  </c:numRef>
                </c:val>
                <c:smooth val="0"/>
                <c:extLst>
                  <c:ext xmlns:c16="http://schemas.microsoft.com/office/drawing/2014/chart" uri="{C3380CC4-5D6E-409C-BE32-E72D297353CC}">
                    <c16:uniqueId val="{00000002-C179-4C20-B9AB-2A62C4D63AEB}"/>
                  </c:ext>
                </c:extLst>
              </c15:ser>
            </c15:filteredLineSeries>
          </c:ext>
        </c:extLst>
      </c:lineChart>
      <c:dateAx>
        <c:axId val="137857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Bambino-Regular" panose="00000500000000000000" pitchFamily="2" charset="0"/>
                    <a:ea typeface="+mn-ea"/>
                    <a:cs typeface="+mn-cs"/>
                  </a:defRPr>
                </a:pPr>
                <a:r>
                  <a:rPr lang="es-EC" dirty="0"/>
                  <a:t>Fecha de reporte</a:t>
                </a:r>
              </a:p>
            </c:rich>
          </c:tx>
          <c:layout>
            <c:manualLayout>
              <c:xMode val="edge"/>
              <c:yMode val="edge"/>
              <c:x val="0.37426081646148296"/>
              <c:y val="0.948300312759098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ambino-Regular" panose="00000500000000000000" pitchFamily="2" charset="0"/>
                  <a:ea typeface="+mn-ea"/>
                  <a:cs typeface="+mn-cs"/>
                </a:defRPr>
              </a:pPr>
              <a:endParaRPr lang="es-EC"/>
            </a:p>
          </c:txPr>
        </c:title>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1"/>
          <a:lstStyle/>
          <a:p>
            <a:pPr algn="just">
              <a:defRPr sz="5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137767168"/>
        <c:crosses val="autoZero"/>
        <c:auto val="0"/>
        <c:lblOffset val="100"/>
        <c:baseTimeUnit val="days"/>
        <c:majorUnit val="1"/>
        <c:majorTimeUnit val="days"/>
      </c:dateAx>
      <c:valAx>
        <c:axId val="137767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Bambino-Regular" panose="00000500000000000000" pitchFamily="2" charset="0"/>
                    <a:ea typeface="+mn-ea"/>
                    <a:cs typeface="+mn-cs"/>
                  </a:defRPr>
                </a:pPr>
                <a:r>
                  <a:rPr lang="es-EC" sz="1600" dirty="0"/>
                  <a:t># pacientes </a:t>
                </a:r>
              </a:p>
            </c:rich>
          </c:tx>
          <c:layout>
            <c:manualLayout>
              <c:xMode val="edge"/>
              <c:yMode val="edge"/>
              <c:x val="1.1552110673665789E-2"/>
              <c:y val="0.3922224487625173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Bambino-Regular" panose="00000500000000000000" pitchFamily="2" charset="0"/>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Bambino-Regular" panose="00000500000000000000" pitchFamily="2" charset="0"/>
                <a:ea typeface="+mn-ea"/>
                <a:cs typeface="+mn-cs"/>
              </a:defRPr>
            </a:pPr>
            <a:endParaRPr lang="es-EC"/>
          </a:p>
        </c:txPr>
        <c:crossAx val="137857536"/>
        <c:crosses val="autoZero"/>
        <c:crossBetween val="between"/>
      </c:valAx>
      <c:valAx>
        <c:axId val="137767744"/>
        <c:scaling>
          <c:orientation val="minMax"/>
        </c:scaling>
        <c:delete val="1"/>
        <c:axPos val="r"/>
        <c:numFmt formatCode="General" sourceLinked="1"/>
        <c:majorTickMark val="out"/>
        <c:minorTickMark val="none"/>
        <c:tickLblPos val="nextTo"/>
        <c:crossAx val="137974272"/>
        <c:crosses val="max"/>
        <c:crossBetween val="between"/>
      </c:valAx>
      <c:catAx>
        <c:axId val="137974272"/>
        <c:scaling>
          <c:orientation val="minMax"/>
        </c:scaling>
        <c:delete val="1"/>
        <c:axPos val="b"/>
        <c:numFmt formatCode="yyyy\-mm\-dd" sourceLinked="1"/>
        <c:majorTickMark val="out"/>
        <c:minorTickMark val="none"/>
        <c:tickLblPos val="nextTo"/>
        <c:crossAx val="137767744"/>
        <c:crosses val="autoZero"/>
        <c:auto val="1"/>
        <c:lblAlgn val="ctr"/>
        <c:lblOffset val="100"/>
        <c:noMultiLvlLbl val="1"/>
      </c:catAx>
      <c:spPr>
        <a:noFill/>
        <a:ln>
          <a:noFill/>
        </a:ln>
        <a:effectLst/>
      </c:spPr>
    </c:plotArea>
    <c:legend>
      <c:legendPos val="r"/>
      <c:layout>
        <c:manualLayout>
          <c:xMode val="edge"/>
          <c:yMode val="edge"/>
          <c:x val="0.74893626676093206"/>
          <c:y val="0.34167490818431562"/>
          <c:w val="0.24915934461527645"/>
          <c:h val="0.4325289735550667"/>
        </c:manualLayout>
      </c:layout>
      <c:overlay val="0"/>
      <c:spPr>
        <a:solidFill>
          <a:sysClr val="window" lastClr="FFFFFF"/>
        </a:solidFill>
        <a:ln>
          <a:noFill/>
        </a:ln>
        <a:effectLst/>
      </c:spPr>
      <c:txPr>
        <a:bodyPr rot="0" spcFirstLastPara="1" vertOverflow="ellipsis" vert="horz" wrap="square" anchor="ctr" anchorCtr="1"/>
        <a:lstStyle/>
        <a:p>
          <a:pPr>
            <a:defRPr sz="1400" b="0" i="0" u="none" strike="noStrike" kern="1200" baseline="0">
              <a:solidFill>
                <a:schemeClr val="tx1"/>
              </a:solidFill>
              <a:latin typeface="Bambino-Regular" panose="00000500000000000000" pitchFamily="2" charset="0"/>
              <a:ea typeface="+mn-ea"/>
              <a:cs typeface="+mn-cs"/>
            </a:defRPr>
          </a:pPr>
          <a:endParaRPr lang="es-EC"/>
        </a:p>
      </c:txPr>
    </c:legend>
    <c:plotVisOnly val="1"/>
    <c:dispBlanksAs val="gap"/>
    <c:showDLblsOverMax val="0"/>
  </c:chart>
  <c:spPr>
    <a:noFill/>
    <a:ln>
      <a:noFill/>
    </a:ln>
    <a:effectLst/>
  </c:spPr>
  <c:txPr>
    <a:bodyPr/>
    <a:lstStyle/>
    <a:p>
      <a:pPr>
        <a:defRPr>
          <a:solidFill>
            <a:schemeClr val="tx1"/>
          </a:solidFill>
          <a:latin typeface="Bambino-Regular" panose="00000500000000000000" pitchFamily="2"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8C6F7-2312-41E8-AAEF-8ED82473B071}"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DF9CE3B4-3ED1-4446-85EF-953FD837EED6}">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Reino Unido (</a:t>
          </a:r>
          <a:r>
            <a:rPr lang="es-EC" dirty="0" smtClean="0">
              <a:latin typeface="Tahoma" panose="020B0604030504040204" pitchFamily="34" charset="0"/>
              <a:ea typeface="Tahoma" panose="020B0604030504040204" pitchFamily="34" charset="0"/>
              <a:cs typeface="Tahoma" panose="020B0604030504040204" pitchFamily="34" charset="0"/>
            </a:rPr>
            <a:t>B.1.17)</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8F04226D-3524-43BD-B6E9-3D54F87FB117}" type="parTrans" cxnId="{E047A559-9356-4D3B-806D-79FCD9D3ED98}">
      <dgm:prSet/>
      <dgm:spPr/>
      <dgm:t>
        <a:bodyPr/>
        <a:lstStyle/>
        <a:p>
          <a:endParaRPr lang="en-US"/>
        </a:p>
      </dgm:t>
    </dgm:pt>
    <dgm:pt modelId="{A00C5538-BF16-4412-99F9-3EFEEF30C4EB}" type="sibTrans" cxnId="{E047A559-9356-4D3B-806D-79FCD9D3ED98}">
      <dgm:prSet/>
      <dgm:spPr/>
      <dgm:t>
        <a:bodyPr/>
        <a:lstStyle/>
        <a:p>
          <a:endParaRPr lang="en-US"/>
        </a:p>
      </dgm:t>
    </dgm:pt>
    <dgm:pt modelId="{90F48FE5-CB4A-466C-A48F-64F8D1C8C204}">
      <dgm:prSet phldrT="[Text]"/>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Brasil (P.1)</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DDE2E02F-B092-4796-895F-CE0114135D28}" type="parTrans" cxnId="{DFA08FB0-CAEE-44C0-8CB8-9C34A165FDDB}">
      <dgm:prSet/>
      <dgm:spPr/>
      <dgm:t>
        <a:bodyPr/>
        <a:lstStyle/>
        <a:p>
          <a:endParaRPr lang="en-US"/>
        </a:p>
      </dgm:t>
    </dgm:pt>
    <dgm:pt modelId="{F256B3C9-27F1-4493-824A-DD7574D679D2}" type="sibTrans" cxnId="{DFA08FB0-CAEE-44C0-8CB8-9C34A165FDDB}">
      <dgm:prSet/>
      <dgm:spPr/>
      <dgm:t>
        <a:bodyPr/>
        <a:lstStyle/>
        <a:p>
          <a:endParaRPr lang="en-US"/>
        </a:p>
      </dgm:t>
    </dgm:pt>
    <dgm:pt modelId="{92878389-A9A5-4F8F-ABD5-4D4C0C1B9250}">
      <dgm:prSet phldrT="[Text]"/>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Sudáfrica (B.1.35)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DDC6A81C-706C-4746-A15B-EE004847C67D}" type="parTrans" cxnId="{18AE00A4-B6D7-425E-A21E-982E68237800}">
      <dgm:prSet/>
      <dgm:spPr/>
      <dgm:t>
        <a:bodyPr/>
        <a:lstStyle/>
        <a:p>
          <a:endParaRPr lang="en-US"/>
        </a:p>
      </dgm:t>
    </dgm:pt>
    <dgm:pt modelId="{7899620D-16E4-4904-BA47-1BF41A939037}" type="sibTrans" cxnId="{18AE00A4-B6D7-425E-A21E-982E68237800}">
      <dgm:prSet/>
      <dgm:spPr/>
      <dgm:t>
        <a:bodyPr/>
        <a:lstStyle/>
        <a:p>
          <a:endParaRPr lang="en-US"/>
        </a:p>
      </dgm:t>
    </dgm:pt>
    <dgm:pt modelId="{232DE4F4-29D2-48BB-B5FD-31C857983E7D}">
      <dgm:prSet/>
      <dgm:spPr/>
      <dgm:t>
        <a:bodyPr/>
        <a:lstStyle/>
        <a:p>
          <a:r>
            <a:rPr lang="es-EC" dirty="0" smtClean="0">
              <a:latin typeface="Tahoma" panose="020B0604030504040204" pitchFamily="34" charset="0"/>
              <a:ea typeface="Tahoma" panose="020B0604030504040204" pitchFamily="34" charset="0"/>
              <a:cs typeface="Tahoma" panose="020B0604030504040204" pitchFamily="34" charset="0"/>
            </a:rPr>
            <a:t>California (B.1.43) </a:t>
          </a:r>
          <a:endParaRPr lang="es-EC" dirty="0">
            <a:latin typeface="Tahoma" panose="020B0604030504040204" pitchFamily="34" charset="0"/>
            <a:ea typeface="Tahoma" panose="020B0604030504040204" pitchFamily="34" charset="0"/>
            <a:cs typeface="Tahoma" panose="020B0604030504040204" pitchFamily="34" charset="0"/>
          </a:endParaRPr>
        </a:p>
      </dgm:t>
    </dgm:pt>
    <dgm:pt modelId="{9B7E8DF0-16F5-44DC-853D-D635A46E5979}" type="parTrans" cxnId="{020F2254-D5D8-4A4F-B7EF-E5ABF63D681F}">
      <dgm:prSet/>
      <dgm:spPr/>
      <dgm:t>
        <a:bodyPr/>
        <a:lstStyle/>
        <a:p>
          <a:endParaRPr lang="en-US"/>
        </a:p>
      </dgm:t>
    </dgm:pt>
    <dgm:pt modelId="{1C5641C1-2D33-435D-B429-9E6DB08F1F44}" type="sibTrans" cxnId="{020F2254-D5D8-4A4F-B7EF-E5ABF63D681F}">
      <dgm:prSet/>
      <dgm:spPr/>
      <dgm:t>
        <a:bodyPr/>
        <a:lstStyle/>
        <a:p>
          <a:endParaRPr lang="en-US"/>
        </a:p>
      </dgm:t>
    </dgm:pt>
    <dgm:pt modelId="{A415B679-03A5-4B2F-915B-03885B07DD0A}" type="pres">
      <dgm:prSet presAssocID="{1448C6F7-2312-41E8-AAEF-8ED82473B071}" presName="Name0" presStyleCnt="0">
        <dgm:presLayoutVars>
          <dgm:dir/>
          <dgm:resizeHandles val="exact"/>
        </dgm:presLayoutVars>
      </dgm:prSet>
      <dgm:spPr/>
      <dgm:t>
        <a:bodyPr/>
        <a:lstStyle/>
        <a:p>
          <a:endParaRPr lang="en-US"/>
        </a:p>
      </dgm:t>
    </dgm:pt>
    <dgm:pt modelId="{B3D6B5FC-BD3C-463A-B630-A4F2CCB5D8FB}" type="pres">
      <dgm:prSet presAssocID="{DF9CE3B4-3ED1-4446-85EF-953FD837EED6}" presName="node" presStyleLbl="node1" presStyleIdx="0" presStyleCnt="4">
        <dgm:presLayoutVars>
          <dgm:bulletEnabled val="1"/>
        </dgm:presLayoutVars>
      </dgm:prSet>
      <dgm:spPr/>
      <dgm:t>
        <a:bodyPr/>
        <a:lstStyle/>
        <a:p>
          <a:endParaRPr lang="en-US"/>
        </a:p>
      </dgm:t>
    </dgm:pt>
    <dgm:pt modelId="{C65B4C3C-E5F6-4DE5-8E23-CE75F021E409}" type="pres">
      <dgm:prSet presAssocID="{A00C5538-BF16-4412-99F9-3EFEEF30C4EB}" presName="sibTrans" presStyleLbl="sibTrans2D1" presStyleIdx="0" presStyleCnt="3"/>
      <dgm:spPr/>
      <dgm:t>
        <a:bodyPr/>
        <a:lstStyle/>
        <a:p>
          <a:endParaRPr lang="en-US"/>
        </a:p>
      </dgm:t>
    </dgm:pt>
    <dgm:pt modelId="{44F6E804-ECCB-4E00-9142-9CB19BC38B52}" type="pres">
      <dgm:prSet presAssocID="{A00C5538-BF16-4412-99F9-3EFEEF30C4EB}" presName="connectorText" presStyleLbl="sibTrans2D1" presStyleIdx="0" presStyleCnt="3"/>
      <dgm:spPr/>
      <dgm:t>
        <a:bodyPr/>
        <a:lstStyle/>
        <a:p>
          <a:endParaRPr lang="en-US"/>
        </a:p>
      </dgm:t>
    </dgm:pt>
    <dgm:pt modelId="{92D2529A-4D5C-4835-8902-9318A566F1C1}" type="pres">
      <dgm:prSet presAssocID="{90F48FE5-CB4A-466C-A48F-64F8D1C8C204}" presName="node" presStyleLbl="node1" presStyleIdx="1" presStyleCnt="4">
        <dgm:presLayoutVars>
          <dgm:bulletEnabled val="1"/>
        </dgm:presLayoutVars>
      </dgm:prSet>
      <dgm:spPr/>
      <dgm:t>
        <a:bodyPr/>
        <a:lstStyle/>
        <a:p>
          <a:endParaRPr lang="en-US"/>
        </a:p>
      </dgm:t>
    </dgm:pt>
    <dgm:pt modelId="{DA8B982A-B2C8-4668-AC10-B1E32D394C0F}" type="pres">
      <dgm:prSet presAssocID="{F256B3C9-27F1-4493-824A-DD7574D679D2}" presName="sibTrans" presStyleLbl="sibTrans2D1" presStyleIdx="1" presStyleCnt="3"/>
      <dgm:spPr/>
      <dgm:t>
        <a:bodyPr/>
        <a:lstStyle/>
        <a:p>
          <a:endParaRPr lang="en-US"/>
        </a:p>
      </dgm:t>
    </dgm:pt>
    <dgm:pt modelId="{72B6ED55-055D-433D-A2D4-E5F79F1384C0}" type="pres">
      <dgm:prSet presAssocID="{F256B3C9-27F1-4493-824A-DD7574D679D2}" presName="connectorText" presStyleLbl="sibTrans2D1" presStyleIdx="1" presStyleCnt="3"/>
      <dgm:spPr/>
      <dgm:t>
        <a:bodyPr/>
        <a:lstStyle/>
        <a:p>
          <a:endParaRPr lang="en-US"/>
        </a:p>
      </dgm:t>
    </dgm:pt>
    <dgm:pt modelId="{BEFA716B-8ED7-47C6-9C69-73D93AE935F9}" type="pres">
      <dgm:prSet presAssocID="{92878389-A9A5-4F8F-ABD5-4D4C0C1B9250}" presName="node" presStyleLbl="node1" presStyleIdx="2" presStyleCnt="4">
        <dgm:presLayoutVars>
          <dgm:bulletEnabled val="1"/>
        </dgm:presLayoutVars>
      </dgm:prSet>
      <dgm:spPr/>
      <dgm:t>
        <a:bodyPr/>
        <a:lstStyle/>
        <a:p>
          <a:endParaRPr lang="en-US"/>
        </a:p>
      </dgm:t>
    </dgm:pt>
    <dgm:pt modelId="{16621B6C-A15B-4DF9-9AC8-6DF55A5247C2}" type="pres">
      <dgm:prSet presAssocID="{7899620D-16E4-4904-BA47-1BF41A939037}" presName="sibTrans" presStyleLbl="sibTrans2D1" presStyleIdx="2" presStyleCnt="3"/>
      <dgm:spPr/>
      <dgm:t>
        <a:bodyPr/>
        <a:lstStyle/>
        <a:p>
          <a:endParaRPr lang="en-US"/>
        </a:p>
      </dgm:t>
    </dgm:pt>
    <dgm:pt modelId="{F562C732-583A-469A-97C2-9C64BD1A73DC}" type="pres">
      <dgm:prSet presAssocID="{7899620D-16E4-4904-BA47-1BF41A939037}" presName="connectorText" presStyleLbl="sibTrans2D1" presStyleIdx="2" presStyleCnt="3"/>
      <dgm:spPr/>
      <dgm:t>
        <a:bodyPr/>
        <a:lstStyle/>
        <a:p>
          <a:endParaRPr lang="en-US"/>
        </a:p>
      </dgm:t>
    </dgm:pt>
    <dgm:pt modelId="{E425BC92-7CF2-485B-BC39-6871438B26FF}" type="pres">
      <dgm:prSet presAssocID="{232DE4F4-29D2-48BB-B5FD-31C857983E7D}" presName="node" presStyleLbl="node1" presStyleIdx="3" presStyleCnt="4">
        <dgm:presLayoutVars>
          <dgm:bulletEnabled val="1"/>
        </dgm:presLayoutVars>
      </dgm:prSet>
      <dgm:spPr/>
      <dgm:t>
        <a:bodyPr/>
        <a:lstStyle/>
        <a:p>
          <a:endParaRPr lang="en-US"/>
        </a:p>
      </dgm:t>
    </dgm:pt>
  </dgm:ptLst>
  <dgm:cxnLst>
    <dgm:cxn modelId="{866A8FB7-EAAB-4793-BBC8-E856B26F34E7}" type="presOf" srcId="{7899620D-16E4-4904-BA47-1BF41A939037}" destId="{16621B6C-A15B-4DF9-9AC8-6DF55A5247C2}" srcOrd="0" destOrd="0" presId="urn:microsoft.com/office/officeart/2005/8/layout/process1"/>
    <dgm:cxn modelId="{D02BACBC-25A7-4B8C-95C2-AAF69D04B084}" type="presOf" srcId="{DF9CE3B4-3ED1-4446-85EF-953FD837EED6}" destId="{B3D6B5FC-BD3C-463A-B630-A4F2CCB5D8FB}" srcOrd="0" destOrd="0" presId="urn:microsoft.com/office/officeart/2005/8/layout/process1"/>
    <dgm:cxn modelId="{A0A0C3EA-D773-41A0-8CF4-3D8B466D1FEE}" type="presOf" srcId="{A00C5538-BF16-4412-99F9-3EFEEF30C4EB}" destId="{44F6E804-ECCB-4E00-9142-9CB19BC38B52}" srcOrd="1" destOrd="0" presId="urn:microsoft.com/office/officeart/2005/8/layout/process1"/>
    <dgm:cxn modelId="{E047A559-9356-4D3B-806D-79FCD9D3ED98}" srcId="{1448C6F7-2312-41E8-AAEF-8ED82473B071}" destId="{DF9CE3B4-3ED1-4446-85EF-953FD837EED6}" srcOrd="0" destOrd="0" parTransId="{8F04226D-3524-43BD-B6E9-3D54F87FB117}" sibTransId="{A00C5538-BF16-4412-99F9-3EFEEF30C4EB}"/>
    <dgm:cxn modelId="{A4D3C45F-8019-4338-A339-F73D604C2D08}" type="presOf" srcId="{232DE4F4-29D2-48BB-B5FD-31C857983E7D}" destId="{E425BC92-7CF2-485B-BC39-6871438B26FF}" srcOrd="0" destOrd="0" presId="urn:microsoft.com/office/officeart/2005/8/layout/process1"/>
    <dgm:cxn modelId="{020F2254-D5D8-4A4F-B7EF-E5ABF63D681F}" srcId="{1448C6F7-2312-41E8-AAEF-8ED82473B071}" destId="{232DE4F4-29D2-48BB-B5FD-31C857983E7D}" srcOrd="3" destOrd="0" parTransId="{9B7E8DF0-16F5-44DC-853D-D635A46E5979}" sibTransId="{1C5641C1-2D33-435D-B429-9E6DB08F1F44}"/>
    <dgm:cxn modelId="{DFA08FB0-CAEE-44C0-8CB8-9C34A165FDDB}" srcId="{1448C6F7-2312-41E8-AAEF-8ED82473B071}" destId="{90F48FE5-CB4A-466C-A48F-64F8D1C8C204}" srcOrd="1" destOrd="0" parTransId="{DDE2E02F-B092-4796-895F-CE0114135D28}" sibTransId="{F256B3C9-27F1-4493-824A-DD7574D679D2}"/>
    <dgm:cxn modelId="{EA31402F-BE2C-41B1-996C-94AEF418F2F1}" type="presOf" srcId="{90F48FE5-CB4A-466C-A48F-64F8D1C8C204}" destId="{92D2529A-4D5C-4835-8902-9318A566F1C1}" srcOrd="0" destOrd="0" presId="urn:microsoft.com/office/officeart/2005/8/layout/process1"/>
    <dgm:cxn modelId="{67FFB9CA-2AD6-4F5A-92D3-7038BA564484}" type="presOf" srcId="{7899620D-16E4-4904-BA47-1BF41A939037}" destId="{F562C732-583A-469A-97C2-9C64BD1A73DC}" srcOrd="1" destOrd="0" presId="urn:microsoft.com/office/officeart/2005/8/layout/process1"/>
    <dgm:cxn modelId="{000F2E48-3CC6-401B-8D98-34AB870A9C33}" type="presOf" srcId="{F256B3C9-27F1-4493-824A-DD7574D679D2}" destId="{72B6ED55-055D-433D-A2D4-E5F79F1384C0}" srcOrd="1" destOrd="0" presId="urn:microsoft.com/office/officeart/2005/8/layout/process1"/>
    <dgm:cxn modelId="{F642D3E1-C87D-402B-9FE4-D716D45C75A9}" type="presOf" srcId="{1448C6F7-2312-41E8-AAEF-8ED82473B071}" destId="{A415B679-03A5-4B2F-915B-03885B07DD0A}" srcOrd="0" destOrd="0" presId="urn:microsoft.com/office/officeart/2005/8/layout/process1"/>
    <dgm:cxn modelId="{FC435820-17D4-4095-9E30-651298B44D64}" type="presOf" srcId="{A00C5538-BF16-4412-99F9-3EFEEF30C4EB}" destId="{C65B4C3C-E5F6-4DE5-8E23-CE75F021E409}" srcOrd="0" destOrd="0" presId="urn:microsoft.com/office/officeart/2005/8/layout/process1"/>
    <dgm:cxn modelId="{18AE00A4-B6D7-425E-A21E-982E68237800}" srcId="{1448C6F7-2312-41E8-AAEF-8ED82473B071}" destId="{92878389-A9A5-4F8F-ABD5-4D4C0C1B9250}" srcOrd="2" destOrd="0" parTransId="{DDC6A81C-706C-4746-A15B-EE004847C67D}" sibTransId="{7899620D-16E4-4904-BA47-1BF41A939037}"/>
    <dgm:cxn modelId="{7363A191-7690-4501-B3EB-4F221DD7269F}" type="presOf" srcId="{92878389-A9A5-4F8F-ABD5-4D4C0C1B9250}" destId="{BEFA716B-8ED7-47C6-9C69-73D93AE935F9}" srcOrd="0" destOrd="0" presId="urn:microsoft.com/office/officeart/2005/8/layout/process1"/>
    <dgm:cxn modelId="{04B9A544-C3AD-49F2-9911-67EA67F95A0A}" type="presOf" srcId="{F256B3C9-27F1-4493-824A-DD7574D679D2}" destId="{DA8B982A-B2C8-4668-AC10-B1E32D394C0F}" srcOrd="0" destOrd="0" presId="urn:microsoft.com/office/officeart/2005/8/layout/process1"/>
    <dgm:cxn modelId="{BD210AD8-2D07-4607-928F-507302C91E0E}" type="presParOf" srcId="{A415B679-03A5-4B2F-915B-03885B07DD0A}" destId="{B3D6B5FC-BD3C-463A-B630-A4F2CCB5D8FB}" srcOrd="0" destOrd="0" presId="urn:microsoft.com/office/officeart/2005/8/layout/process1"/>
    <dgm:cxn modelId="{723A33F3-0F79-48A3-AB08-AB7B7D40FBB6}" type="presParOf" srcId="{A415B679-03A5-4B2F-915B-03885B07DD0A}" destId="{C65B4C3C-E5F6-4DE5-8E23-CE75F021E409}" srcOrd="1" destOrd="0" presId="urn:microsoft.com/office/officeart/2005/8/layout/process1"/>
    <dgm:cxn modelId="{FF0ABC91-E1F3-4335-938F-17F8EDF51ED0}" type="presParOf" srcId="{C65B4C3C-E5F6-4DE5-8E23-CE75F021E409}" destId="{44F6E804-ECCB-4E00-9142-9CB19BC38B52}" srcOrd="0" destOrd="0" presId="urn:microsoft.com/office/officeart/2005/8/layout/process1"/>
    <dgm:cxn modelId="{2EEB19BC-70FF-46EE-9FF4-06AA7F153D12}" type="presParOf" srcId="{A415B679-03A5-4B2F-915B-03885B07DD0A}" destId="{92D2529A-4D5C-4835-8902-9318A566F1C1}" srcOrd="2" destOrd="0" presId="urn:microsoft.com/office/officeart/2005/8/layout/process1"/>
    <dgm:cxn modelId="{6C8C54AD-CE55-45E0-B1DE-D87A2E483806}" type="presParOf" srcId="{A415B679-03A5-4B2F-915B-03885B07DD0A}" destId="{DA8B982A-B2C8-4668-AC10-B1E32D394C0F}" srcOrd="3" destOrd="0" presId="urn:microsoft.com/office/officeart/2005/8/layout/process1"/>
    <dgm:cxn modelId="{43B85E03-8024-42DC-93E4-04490DF1C86D}" type="presParOf" srcId="{DA8B982A-B2C8-4668-AC10-B1E32D394C0F}" destId="{72B6ED55-055D-433D-A2D4-E5F79F1384C0}" srcOrd="0" destOrd="0" presId="urn:microsoft.com/office/officeart/2005/8/layout/process1"/>
    <dgm:cxn modelId="{9B379951-4CCA-4047-8F5C-DA1274D85E50}" type="presParOf" srcId="{A415B679-03A5-4B2F-915B-03885B07DD0A}" destId="{BEFA716B-8ED7-47C6-9C69-73D93AE935F9}" srcOrd="4" destOrd="0" presId="urn:microsoft.com/office/officeart/2005/8/layout/process1"/>
    <dgm:cxn modelId="{FAE6F4D6-0FA7-4F5F-A8D0-1E4357CA65C2}" type="presParOf" srcId="{A415B679-03A5-4B2F-915B-03885B07DD0A}" destId="{16621B6C-A15B-4DF9-9AC8-6DF55A5247C2}" srcOrd="5" destOrd="0" presId="urn:microsoft.com/office/officeart/2005/8/layout/process1"/>
    <dgm:cxn modelId="{F89CC0D4-832B-4D1E-BB0F-18F60361529D}" type="presParOf" srcId="{16621B6C-A15B-4DF9-9AC8-6DF55A5247C2}" destId="{F562C732-583A-469A-97C2-9C64BD1A73DC}" srcOrd="0" destOrd="0" presId="urn:microsoft.com/office/officeart/2005/8/layout/process1"/>
    <dgm:cxn modelId="{CF8957BE-4A89-435E-8494-E4CAE2C6A005}" type="presParOf" srcId="{A415B679-03A5-4B2F-915B-03885B07DD0A}" destId="{E425BC92-7CF2-485B-BC39-6871438B26F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978E16-6E21-48C3-82B0-51CEDF4716CB}" type="doc">
      <dgm:prSet loTypeId="urn:microsoft.com/office/officeart/2005/8/layout/chevron1" loCatId="process" qsTypeId="urn:microsoft.com/office/officeart/2005/8/quickstyle/simple1" qsCatId="simple" csTypeId="urn:microsoft.com/office/officeart/2005/8/colors/colorful5" csCatId="colorful" phldr="1"/>
      <dgm:spPr/>
    </dgm:pt>
    <dgm:pt modelId="{96F7B5EF-2606-4BE8-BFAA-09E61D166415}">
      <dgm:prSet phldrT="[Text]"/>
      <dgm:spPr/>
      <dgm:t>
        <a:bodyPr/>
        <a:lstStyle/>
        <a:p>
          <a:r>
            <a:rPr lang="en-US" dirty="0"/>
            <a:t>50</a:t>
          </a:r>
        </a:p>
      </dgm:t>
    </dgm:pt>
    <dgm:pt modelId="{8A5B0579-6380-4FB8-B1B4-C7B8011F45FD}" type="parTrans" cxnId="{798BB7BB-1CC1-4771-A57B-E4DCA6C5CF1F}">
      <dgm:prSet/>
      <dgm:spPr/>
      <dgm:t>
        <a:bodyPr/>
        <a:lstStyle/>
        <a:p>
          <a:endParaRPr lang="en-US"/>
        </a:p>
      </dgm:t>
    </dgm:pt>
    <dgm:pt modelId="{2C2B423C-5A71-4E7A-9BC1-DAC9FA4D9406}" type="sibTrans" cxnId="{798BB7BB-1CC1-4771-A57B-E4DCA6C5CF1F}">
      <dgm:prSet/>
      <dgm:spPr/>
      <dgm:t>
        <a:bodyPr/>
        <a:lstStyle/>
        <a:p>
          <a:endParaRPr lang="en-US"/>
        </a:p>
      </dgm:t>
    </dgm:pt>
    <dgm:pt modelId="{365F4687-572E-4F14-B69D-12A046F3D794}">
      <dgm:prSet phldrT="[Text]"/>
      <dgm:spPr/>
      <dgm:t>
        <a:bodyPr/>
        <a:lstStyle/>
        <a:p>
          <a:r>
            <a:rPr lang="en-US" dirty="0"/>
            <a:t>23</a:t>
          </a:r>
        </a:p>
      </dgm:t>
    </dgm:pt>
    <dgm:pt modelId="{C2C16791-07A4-4E5F-A290-2534AA149188}" type="parTrans" cxnId="{10D9EC62-AF48-4C0E-A32F-B4500E8B8F7B}">
      <dgm:prSet/>
      <dgm:spPr/>
      <dgm:t>
        <a:bodyPr/>
        <a:lstStyle/>
        <a:p>
          <a:endParaRPr lang="en-US"/>
        </a:p>
      </dgm:t>
    </dgm:pt>
    <dgm:pt modelId="{9CA2BDBA-CC8F-42BF-9DAB-5F68E311ED3E}" type="sibTrans" cxnId="{10D9EC62-AF48-4C0E-A32F-B4500E8B8F7B}">
      <dgm:prSet/>
      <dgm:spPr/>
      <dgm:t>
        <a:bodyPr/>
        <a:lstStyle/>
        <a:p>
          <a:endParaRPr lang="en-US"/>
        </a:p>
      </dgm:t>
    </dgm:pt>
    <dgm:pt modelId="{0B11E79F-F930-48C7-BB9F-C38A93E38C6C}">
      <dgm:prSet phldrT="[Text]"/>
      <dgm:spPr/>
      <dgm:t>
        <a:bodyPr/>
        <a:lstStyle/>
        <a:p>
          <a:r>
            <a:rPr lang="en-US" dirty="0"/>
            <a:t>8</a:t>
          </a:r>
        </a:p>
      </dgm:t>
    </dgm:pt>
    <dgm:pt modelId="{722D3C14-A727-4CE7-A732-61983BA38A47}" type="parTrans" cxnId="{69AFD751-D7F6-4EFD-9F01-3A569DB10B96}">
      <dgm:prSet/>
      <dgm:spPr/>
      <dgm:t>
        <a:bodyPr/>
        <a:lstStyle/>
        <a:p>
          <a:endParaRPr lang="en-US"/>
        </a:p>
      </dgm:t>
    </dgm:pt>
    <dgm:pt modelId="{FB0335B1-DF99-4D5C-8E02-035C8FEE7FC0}" type="sibTrans" cxnId="{69AFD751-D7F6-4EFD-9F01-3A569DB10B96}">
      <dgm:prSet/>
      <dgm:spPr/>
      <dgm:t>
        <a:bodyPr/>
        <a:lstStyle/>
        <a:p>
          <a:endParaRPr lang="en-US"/>
        </a:p>
      </dgm:t>
    </dgm:pt>
    <dgm:pt modelId="{629A078B-E6F4-46D0-9999-973565117E9B}">
      <dgm:prSet phldrT="[Text]"/>
      <dgm:spPr/>
      <dgm:t>
        <a:bodyPr/>
        <a:lstStyle/>
        <a:p>
          <a:r>
            <a:rPr lang="en-US" dirty="0"/>
            <a:t>35</a:t>
          </a:r>
        </a:p>
      </dgm:t>
    </dgm:pt>
    <dgm:pt modelId="{4F958D9A-4D1D-42AA-81A2-AFCA2F53EC5B}" type="parTrans" cxnId="{6CC5603C-FA6C-46ED-949C-25A6D23322C0}">
      <dgm:prSet/>
      <dgm:spPr/>
      <dgm:t>
        <a:bodyPr/>
        <a:lstStyle/>
        <a:p>
          <a:endParaRPr lang="en-US"/>
        </a:p>
      </dgm:t>
    </dgm:pt>
    <dgm:pt modelId="{278C9E7A-AB02-42F5-BC40-AAE656DD8542}" type="sibTrans" cxnId="{6CC5603C-FA6C-46ED-949C-25A6D23322C0}">
      <dgm:prSet/>
      <dgm:spPr/>
      <dgm:t>
        <a:bodyPr/>
        <a:lstStyle/>
        <a:p>
          <a:endParaRPr lang="en-US"/>
        </a:p>
      </dgm:t>
    </dgm:pt>
    <dgm:pt modelId="{22869FA3-4A22-44E6-A36E-9F465281D80B}" type="pres">
      <dgm:prSet presAssocID="{7C978E16-6E21-48C3-82B0-51CEDF4716CB}" presName="Name0" presStyleCnt="0">
        <dgm:presLayoutVars>
          <dgm:dir/>
          <dgm:animLvl val="lvl"/>
          <dgm:resizeHandles val="exact"/>
        </dgm:presLayoutVars>
      </dgm:prSet>
      <dgm:spPr/>
    </dgm:pt>
    <dgm:pt modelId="{F030918E-8801-461C-A619-D7D0654448FA}" type="pres">
      <dgm:prSet presAssocID="{96F7B5EF-2606-4BE8-BFAA-09E61D166415}" presName="parTxOnly" presStyleLbl="node1" presStyleIdx="0" presStyleCnt="4">
        <dgm:presLayoutVars>
          <dgm:chMax val="0"/>
          <dgm:chPref val="0"/>
          <dgm:bulletEnabled val="1"/>
        </dgm:presLayoutVars>
      </dgm:prSet>
      <dgm:spPr/>
      <dgm:t>
        <a:bodyPr/>
        <a:lstStyle/>
        <a:p>
          <a:endParaRPr lang="en-US"/>
        </a:p>
      </dgm:t>
    </dgm:pt>
    <dgm:pt modelId="{8B781997-E6D8-412A-ACEF-5D760887ECD5}" type="pres">
      <dgm:prSet presAssocID="{2C2B423C-5A71-4E7A-9BC1-DAC9FA4D9406}" presName="parTxOnlySpace" presStyleCnt="0"/>
      <dgm:spPr/>
    </dgm:pt>
    <dgm:pt modelId="{A397191E-99DE-4931-9829-30B019ED7FED}" type="pres">
      <dgm:prSet presAssocID="{629A078B-E6F4-46D0-9999-973565117E9B}" presName="parTxOnly" presStyleLbl="node1" presStyleIdx="1" presStyleCnt="4">
        <dgm:presLayoutVars>
          <dgm:chMax val="0"/>
          <dgm:chPref val="0"/>
          <dgm:bulletEnabled val="1"/>
        </dgm:presLayoutVars>
      </dgm:prSet>
      <dgm:spPr/>
      <dgm:t>
        <a:bodyPr/>
        <a:lstStyle/>
        <a:p>
          <a:endParaRPr lang="en-US"/>
        </a:p>
      </dgm:t>
    </dgm:pt>
    <dgm:pt modelId="{433794C7-E489-48FF-873D-7FE20B6C85CF}" type="pres">
      <dgm:prSet presAssocID="{278C9E7A-AB02-42F5-BC40-AAE656DD8542}" presName="parTxOnlySpace" presStyleCnt="0"/>
      <dgm:spPr/>
    </dgm:pt>
    <dgm:pt modelId="{45DBA041-CD1F-465A-AC3A-F772DB4EF175}" type="pres">
      <dgm:prSet presAssocID="{365F4687-572E-4F14-B69D-12A046F3D794}" presName="parTxOnly" presStyleLbl="node1" presStyleIdx="2" presStyleCnt="4">
        <dgm:presLayoutVars>
          <dgm:chMax val="0"/>
          <dgm:chPref val="0"/>
          <dgm:bulletEnabled val="1"/>
        </dgm:presLayoutVars>
      </dgm:prSet>
      <dgm:spPr/>
      <dgm:t>
        <a:bodyPr/>
        <a:lstStyle/>
        <a:p>
          <a:endParaRPr lang="en-US"/>
        </a:p>
      </dgm:t>
    </dgm:pt>
    <dgm:pt modelId="{F8E74FE0-6BCB-4CD0-9546-6CA8B5E69A0F}" type="pres">
      <dgm:prSet presAssocID="{9CA2BDBA-CC8F-42BF-9DAB-5F68E311ED3E}" presName="parTxOnlySpace" presStyleCnt="0"/>
      <dgm:spPr/>
    </dgm:pt>
    <dgm:pt modelId="{113017CA-33D4-4155-93FE-AE441E943C6E}" type="pres">
      <dgm:prSet presAssocID="{0B11E79F-F930-48C7-BB9F-C38A93E38C6C}" presName="parTxOnly" presStyleLbl="node1" presStyleIdx="3" presStyleCnt="4">
        <dgm:presLayoutVars>
          <dgm:chMax val="0"/>
          <dgm:chPref val="0"/>
          <dgm:bulletEnabled val="1"/>
        </dgm:presLayoutVars>
      </dgm:prSet>
      <dgm:spPr/>
      <dgm:t>
        <a:bodyPr/>
        <a:lstStyle/>
        <a:p>
          <a:endParaRPr lang="en-US"/>
        </a:p>
      </dgm:t>
    </dgm:pt>
  </dgm:ptLst>
  <dgm:cxnLst>
    <dgm:cxn modelId="{6CC5603C-FA6C-46ED-949C-25A6D23322C0}" srcId="{7C978E16-6E21-48C3-82B0-51CEDF4716CB}" destId="{629A078B-E6F4-46D0-9999-973565117E9B}" srcOrd="1" destOrd="0" parTransId="{4F958D9A-4D1D-42AA-81A2-AFCA2F53EC5B}" sibTransId="{278C9E7A-AB02-42F5-BC40-AAE656DD8542}"/>
    <dgm:cxn modelId="{674F07BC-9722-4C3A-8CAB-33B9525D5C16}" type="presOf" srcId="{96F7B5EF-2606-4BE8-BFAA-09E61D166415}" destId="{F030918E-8801-461C-A619-D7D0654448FA}" srcOrd="0" destOrd="0" presId="urn:microsoft.com/office/officeart/2005/8/layout/chevron1"/>
    <dgm:cxn modelId="{798BB7BB-1CC1-4771-A57B-E4DCA6C5CF1F}" srcId="{7C978E16-6E21-48C3-82B0-51CEDF4716CB}" destId="{96F7B5EF-2606-4BE8-BFAA-09E61D166415}" srcOrd="0" destOrd="0" parTransId="{8A5B0579-6380-4FB8-B1B4-C7B8011F45FD}" sibTransId="{2C2B423C-5A71-4E7A-9BC1-DAC9FA4D9406}"/>
    <dgm:cxn modelId="{4932B978-72B5-494D-805C-5C1402A1D0F6}" type="presOf" srcId="{0B11E79F-F930-48C7-BB9F-C38A93E38C6C}" destId="{113017CA-33D4-4155-93FE-AE441E943C6E}" srcOrd="0" destOrd="0" presId="urn:microsoft.com/office/officeart/2005/8/layout/chevron1"/>
    <dgm:cxn modelId="{10D9EC62-AF48-4C0E-A32F-B4500E8B8F7B}" srcId="{7C978E16-6E21-48C3-82B0-51CEDF4716CB}" destId="{365F4687-572E-4F14-B69D-12A046F3D794}" srcOrd="2" destOrd="0" parTransId="{C2C16791-07A4-4E5F-A290-2534AA149188}" sibTransId="{9CA2BDBA-CC8F-42BF-9DAB-5F68E311ED3E}"/>
    <dgm:cxn modelId="{69AFD751-D7F6-4EFD-9F01-3A569DB10B96}" srcId="{7C978E16-6E21-48C3-82B0-51CEDF4716CB}" destId="{0B11E79F-F930-48C7-BB9F-C38A93E38C6C}" srcOrd="3" destOrd="0" parTransId="{722D3C14-A727-4CE7-A732-61983BA38A47}" sibTransId="{FB0335B1-DF99-4D5C-8E02-035C8FEE7FC0}"/>
    <dgm:cxn modelId="{A3283B85-32A6-4FFB-9E8A-0197ED6ACDA6}" type="presOf" srcId="{7C978E16-6E21-48C3-82B0-51CEDF4716CB}" destId="{22869FA3-4A22-44E6-A36E-9F465281D80B}" srcOrd="0" destOrd="0" presId="urn:microsoft.com/office/officeart/2005/8/layout/chevron1"/>
    <dgm:cxn modelId="{16858E06-6844-42E2-ADA0-6BE12BFDFE0F}" type="presOf" srcId="{365F4687-572E-4F14-B69D-12A046F3D794}" destId="{45DBA041-CD1F-465A-AC3A-F772DB4EF175}" srcOrd="0" destOrd="0" presId="urn:microsoft.com/office/officeart/2005/8/layout/chevron1"/>
    <dgm:cxn modelId="{30B38B70-4391-4DBB-A88A-6D1B5465354C}" type="presOf" srcId="{629A078B-E6F4-46D0-9999-973565117E9B}" destId="{A397191E-99DE-4931-9829-30B019ED7FED}" srcOrd="0" destOrd="0" presId="urn:microsoft.com/office/officeart/2005/8/layout/chevron1"/>
    <dgm:cxn modelId="{41837289-4A9F-468C-97A0-BD3EEBD12D72}" type="presParOf" srcId="{22869FA3-4A22-44E6-A36E-9F465281D80B}" destId="{F030918E-8801-461C-A619-D7D0654448FA}" srcOrd="0" destOrd="0" presId="urn:microsoft.com/office/officeart/2005/8/layout/chevron1"/>
    <dgm:cxn modelId="{9511C9D5-A78A-4909-866D-10361C1E4095}" type="presParOf" srcId="{22869FA3-4A22-44E6-A36E-9F465281D80B}" destId="{8B781997-E6D8-412A-ACEF-5D760887ECD5}" srcOrd="1" destOrd="0" presId="urn:microsoft.com/office/officeart/2005/8/layout/chevron1"/>
    <dgm:cxn modelId="{9A4E57EF-D16D-4FC4-A9FC-00C021E62C1C}" type="presParOf" srcId="{22869FA3-4A22-44E6-A36E-9F465281D80B}" destId="{A397191E-99DE-4931-9829-30B019ED7FED}" srcOrd="2" destOrd="0" presId="urn:microsoft.com/office/officeart/2005/8/layout/chevron1"/>
    <dgm:cxn modelId="{44F0B78A-DC28-4AE4-A994-88EA9E4D707D}" type="presParOf" srcId="{22869FA3-4A22-44E6-A36E-9F465281D80B}" destId="{433794C7-E489-48FF-873D-7FE20B6C85CF}" srcOrd="3" destOrd="0" presId="urn:microsoft.com/office/officeart/2005/8/layout/chevron1"/>
    <dgm:cxn modelId="{E80C3231-680D-42D8-896C-1C6870E374C5}" type="presParOf" srcId="{22869FA3-4A22-44E6-A36E-9F465281D80B}" destId="{45DBA041-CD1F-465A-AC3A-F772DB4EF175}" srcOrd="4" destOrd="0" presId="urn:microsoft.com/office/officeart/2005/8/layout/chevron1"/>
    <dgm:cxn modelId="{489A4C47-50A5-4101-979F-CFC8976DBF89}" type="presParOf" srcId="{22869FA3-4A22-44E6-A36E-9F465281D80B}" destId="{F8E74FE0-6BCB-4CD0-9546-6CA8B5E69A0F}" srcOrd="5" destOrd="0" presId="urn:microsoft.com/office/officeart/2005/8/layout/chevron1"/>
    <dgm:cxn modelId="{8C1A21D6-D26A-4246-8457-51B90BBDB84E}" type="presParOf" srcId="{22869FA3-4A22-44E6-A36E-9F465281D80B}" destId="{113017CA-33D4-4155-93FE-AE441E943C6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6B5FC-BD3C-463A-B630-A4F2CCB5D8FB}">
      <dsp:nvSpPr>
        <dsp:cNvPr id="0" name=""/>
        <dsp:cNvSpPr/>
      </dsp:nvSpPr>
      <dsp:spPr>
        <a:xfrm>
          <a:off x="3986" y="132621"/>
          <a:ext cx="1742972" cy="104578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Tahoma" panose="020B0604030504040204" pitchFamily="34" charset="0"/>
              <a:ea typeface="Tahoma" panose="020B0604030504040204" pitchFamily="34" charset="0"/>
              <a:cs typeface="Tahoma" panose="020B0604030504040204" pitchFamily="34" charset="0"/>
            </a:rPr>
            <a:t>Reino Unido (</a:t>
          </a:r>
          <a:r>
            <a:rPr lang="es-EC" sz="2200" kern="1200" dirty="0" smtClean="0">
              <a:latin typeface="Tahoma" panose="020B0604030504040204" pitchFamily="34" charset="0"/>
              <a:ea typeface="Tahoma" panose="020B0604030504040204" pitchFamily="34" charset="0"/>
              <a:cs typeface="Tahoma" panose="020B0604030504040204" pitchFamily="34" charset="0"/>
            </a:rPr>
            <a:t>B.1.17)</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34616" y="163251"/>
        <a:ext cx="1681712" cy="984523"/>
      </dsp:txXfrm>
    </dsp:sp>
    <dsp:sp modelId="{C65B4C3C-E5F6-4DE5-8E23-CE75F021E409}">
      <dsp:nvSpPr>
        <dsp:cNvPr id="0" name=""/>
        <dsp:cNvSpPr/>
      </dsp:nvSpPr>
      <dsp:spPr>
        <a:xfrm>
          <a:off x="1921256" y="439384"/>
          <a:ext cx="369510" cy="43225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21256" y="525835"/>
        <a:ext cx="258657" cy="259355"/>
      </dsp:txXfrm>
    </dsp:sp>
    <dsp:sp modelId="{92D2529A-4D5C-4835-8902-9318A566F1C1}">
      <dsp:nvSpPr>
        <dsp:cNvPr id="0" name=""/>
        <dsp:cNvSpPr/>
      </dsp:nvSpPr>
      <dsp:spPr>
        <a:xfrm>
          <a:off x="2444147" y="132621"/>
          <a:ext cx="1742972" cy="1045783"/>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latin typeface="Tahoma" panose="020B0604030504040204" pitchFamily="34" charset="0"/>
              <a:ea typeface="Tahoma" panose="020B0604030504040204" pitchFamily="34" charset="0"/>
              <a:cs typeface="Tahoma" panose="020B0604030504040204" pitchFamily="34" charset="0"/>
            </a:rPr>
            <a:t>Brasil (P.1)</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2474777" y="163251"/>
        <a:ext cx="1681712" cy="984523"/>
      </dsp:txXfrm>
    </dsp:sp>
    <dsp:sp modelId="{DA8B982A-B2C8-4668-AC10-B1E32D394C0F}">
      <dsp:nvSpPr>
        <dsp:cNvPr id="0" name=""/>
        <dsp:cNvSpPr/>
      </dsp:nvSpPr>
      <dsp:spPr>
        <a:xfrm>
          <a:off x="4361417" y="439384"/>
          <a:ext cx="369510" cy="432257"/>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361417" y="525835"/>
        <a:ext cx="258657" cy="259355"/>
      </dsp:txXfrm>
    </dsp:sp>
    <dsp:sp modelId="{BEFA716B-8ED7-47C6-9C69-73D93AE935F9}">
      <dsp:nvSpPr>
        <dsp:cNvPr id="0" name=""/>
        <dsp:cNvSpPr/>
      </dsp:nvSpPr>
      <dsp:spPr>
        <a:xfrm>
          <a:off x="4884309" y="132621"/>
          <a:ext cx="1742972" cy="1045783"/>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latin typeface="Tahoma" panose="020B0604030504040204" pitchFamily="34" charset="0"/>
              <a:ea typeface="Tahoma" panose="020B0604030504040204" pitchFamily="34" charset="0"/>
              <a:cs typeface="Tahoma" panose="020B0604030504040204" pitchFamily="34" charset="0"/>
            </a:rPr>
            <a:t>Sudáfrica (B.1.35) </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4914939" y="163251"/>
        <a:ext cx="1681712" cy="984523"/>
      </dsp:txXfrm>
    </dsp:sp>
    <dsp:sp modelId="{16621B6C-A15B-4DF9-9AC8-6DF55A5247C2}">
      <dsp:nvSpPr>
        <dsp:cNvPr id="0" name=""/>
        <dsp:cNvSpPr/>
      </dsp:nvSpPr>
      <dsp:spPr>
        <a:xfrm>
          <a:off x="6801579" y="439384"/>
          <a:ext cx="369510" cy="43225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801579" y="525835"/>
        <a:ext cx="258657" cy="259355"/>
      </dsp:txXfrm>
    </dsp:sp>
    <dsp:sp modelId="{E425BC92-7CF2-485B-BC39-6871438B26FF}">
      <dsp:nvSpPr>
        <dsp:cNvPr id="0" name=""/>
        <dsp:cNvSpPr/>
      </dsp:nvSpPr>
      <dsp:spPr>
        <a:xfrm>
          <a:off x="7324471" y="132621"/>
          <a:ext cx="1742972" cy="104578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latin typeface="Tahoma" panose="020B0604030504040204" pitchFamily="34" charset="0"/>
              <a:ea typeface="Tahoma" panose="020B0604030504040204" pitchFamily="34" charset="0"/>
              <a:cs typeface="Tahoma" panose="020B0604030504040204" pitchFamily="34" charset="0"/>
            </a:rPr>
            <a:t>California (B.1.43) </a:t>
          </a:r>
          <a:endParaRPr lang="es-EC" sz="2200" kern="1200" dirty="0">
            <a:latin typeface="Tahoma" panose="020B0604030504040204" pitchFamily="34" charset="0"/>
            <a:ea typeface="Tahoma" panose="020B0604030504040204" pitchFamily="34" charset="0"/>
            <a:cs typeface="Tahoma" panose="020B0604030504040204" pitchFamily="34" charset="0"/>
          </a:endParaRPr>
        </a:p>
      </dsp:txBody>
      <dsp:txXfrm>
        <a:off x="7355101" y="163251"/>
        <a:ext cx="1681712" cy="984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0918E-8801-461C-A619-D7D0654448FA}">
      <dsp:nvSpPr>
        <dsp:cNvPr id="0" name=""/>
        <dsp:cNvSpPr/>
      </dsp:nvSpPr>
      <dsp:spPr>
        <a:xfrm>
          <a:off x="3548" y="883209"/>
          <a:ext cx="2065817" cy="82632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a:lnSpc>
              <a:spcPct val="90000"/>
            </a:lnSpc>
            <a:spcBef>
              <a:spcPct val="0"/>
            </a:spcBef>
            <a:spcAft>
              <a:spcPct val="35000"/>
            </a:spcAft>
          </a:pPr>
          <a:r>
            <a:rPr lang="en-US" sz="4900" kern="1200" dirty="0"/>
            <a:t>50</a:t>
          </a:r>
        </a:p>
      </dsp:txBody>
      <dsp:txXfrm>
        <a:off x="416712" y="883209"/>
        <a:ext cx="1239490" cy="826327"/>
      </dsp:txXfrm>
    </dsp:sp>
    <dsp:sp modelId="{A397191E-99DE-4931-9829-30B019ED7FED}">
      <dsp:nvSpPr>
        <dsp:cNvPr id="0" name=""/>
        <dsp:cNvSpPr/>
      </dsp:nvSpPr>
      <dsp:spPr>
        <a:xfrm>
          <a:off x="1862784" y="883209"/>
          <a:ext cx="2065817" cy="826327"/>
        </a:xfrm>
        <a:prstGeom prst="chevron">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a:lnSpc>
              <a:spcPct val="90000"/>
            </a:lnSpc>
            <a:spcBef>
              <a:spcPct val="0"/>
            </a:spcBef>
            <a:spcAft>
              <a:spcPct val="35000"/>
            </a:spcAft>
          </a:pPr>
          <a:r>
            <a:rPr lang="en-US" sz="4900" kern="1200" dirty="0"/>
            <a:t>35</a:t>
          </a:r>
        </a:p>
      </dsp:txBody>
      <dsp:txXfrm>
        <a:off x="2275948" y="883209"/>
        <a:ext cx="1239490" cy="826327"/>
      </dsp:txXfrm>
    </dsp:sp>
    <dsp:sp modelId="{45DBA041-CD1F-465A-AC3A-F772DB4EF175}">
      <dsp:nvSpPr>
        <dsp:cNvPr id="0" name=""/>
        <dsp:cNvSpPr/>
      </dsp:nvSpPr>
      <dsp:spPr>
        <a:xfrm>
          <a:off x="3722021" y="883209"/>
          <a:ext cx="2065817" cy="826327"/>
        </a:xfrm>
        <a:prstGeom prst="chevron">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a:lnSpc>
              <a:spcPct val="90000"/>
            </a:lnSpc>
            <a:spcBef>
              <a:spcPct val="0"/>
            </a:spcBef>
            <a:spcAft>
              <a:spcPct val="35000"/>
            </a:spcAft>
          </a:pPr>
          <a:r>
            <a:rPr lang="en-US" sz="4900" kern="1200" dirty="0"/>
            <a:t>23</a:t>
          </a:r>
        </a:p>
      </dsp:txBody>
      <dsp:txXfrm>
        <a:off x="4135185" y="883209"/>
        <a:ext cx="1239490" cy="826327"/>
      </dsp:txXfrm>
    </dsp:sp>
    <dsp:sp modelId="{113017CA-33D4-4155-93FE-AE441E943C6E}">
      <dsp:nvSpPr>
        <dsp:cNvPr id="0" name=""/>
        <dsp:cNvSpPr/>
      </dsp:nvSpPr>
      <dsp:spPr>
        <a:xfrm>
          <a:off x="5581257" y="883209"/>
          <a:ext cx="2065817" cy="826327"/>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a:lnSpc>
              <a:spcPct val="90000"/>
            </a:lnSpc>
            <a:spcBef>
              <a:spcPct val="0"/>
            </a:spcBef>
            <a:spcAft>
              <a:spcPct val="35000"/>
            </a:spcAft>
          </a:pPr>
          <a:r>
            <a:rPr lang="en-US" sz="4900" kern="1200" dirty="0"/>
            <a:t>8</a:t>
          </a:r>
        </a:p>
      </dsp:txBody>
      <dsp:txXfrm>
        <a:off x="5994421" y="883209"/>
        <a:ext cx="1239490" cy="8263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0.02906</cdr:x>
      <cdr:y>0.89541</cdr:y>
    </cdr:from>
    <cdr:to>
      <cdr:x>0.5644</cdr:x>
      <cdr:y>0.99606</cdr:y>
    </cdr:to>
    <cdr:sp macro="" textlink="">
      <cdr:nvSpPr>
        <cdr:cNvPr id="2" name="CuadroTexto 1"/>
        <cdr:cNvSpPr txBox="1"/>
      </cdr:nvSpPr>
      <cdr:spPr>
        <a:xfrm xmlns:a="http://schemas.openxmlformats.org/drawingml/2006/main">
          <a:off x="218180" y="4670901"/>
          <a:ext cx="4019672" cy="525038"/>
        </a:xfrm>
        <a:prstGeom xmlns:a="http://schemas.openxmlformats.org/drawingml/2006/main" prst="rect">
          <a:avLst/>
        </a:prstGeom>
      </cdr:spPr>
      <cdr:txBody>
        <a:bodyPr xmlns:a="http://schemas.openxmlformats.org/drawingml/2006/main" wrap="square" rtlCol="0"/>
        <a:lstStyle xmlns:a="http://schemas.openxmlformats.org/drawingml/2006/main">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C" sz="700" b="0" dirty="0">
              <a:solidFill>
                <a:schemeClr val="tx1"/>
              </a:solidFill>
              <a:latin typeface="Bambino-Regular" panose="00000500000000000000" pitchFamily="2" charset="0"/>
            </a:rPr>
            <a:t>Fuente: </a:t>
          </a:r>
          <a:r>
            <a:rPr lang="es-EC" sz="700" b="0" dirty="0" smtClean="0">
              <a:solidFill>
                <a:schemeClr val="tx1"/>
              </a:solidFill>
              <a:latin typeface="Bambino-Regular" panose="00000500000000000000" pitchFamily="2" charset="0"/>
            </a:rPr>
            <a:t>Ministerio de Salud Pública a </a:t>
          </a:r>
          <a:r>
            <a:rPr lang="es-EC" sz="700" b="0" dirty="0">
              <a:solidFill>
                <a:schemeClr val="tx1"/>
              </a:solidFill>
              <a:latin typeface="Bambino-Regular" panose="00000500000000000000" pitchFamily="2" charset="0"/>
            </a:rPr>
            <a:t>través</a:t>
          </a:r>
          <a:r>
            <a:rPr lang="es-EC" sz="700" b="0" baseline="0" dirty="0">
              <a:solidFill>
                <a:schemeClr val="tx1"/>
              </a:solidFill>
              <a:latin typeface="Bambino-Regular" panose="00000500000000000000" pitchFamily="2" charset="0"/>
            </a:rPr>
            <a:t> del </a:t>
          </a:r>
          <a:r>
            <a:rPr lang="es-EC" sz="700" b="0" dirty="0">
              <a:solidFill>
                <a:schemeClr val="tx1"/>
              </a:solidFill>
              <a:latin typeface="Bambino-Regular" panose="00000500000000000000" pitchFamily="2" charset="0"/>
            </a:rPr>
            <a:t>COE</a:t>
          </a:r>
          <a:r>
            <a:rPr lang="es-EC" sz="700" b="0" baseline="0" dirty="0">
              <a:solidFill>
                <a:schemeClr val="tx1"/>
              </a:solidFill>
              <a:latin typeface="Bambino-Regular" panose="00000500000000000000" pitchFamily="2" charset="0"/>
            </a:rPr>
            <a:t> </a:t>
          </a:r>
          <a:r>
            <a:rPr lang="es-EC" sz="700" b="0" baseline="0" dirty="0" smtClean="0">
              <a:solidFill>
                <a:schemeClr val="tx1"/>
              </a:solidFill>
              <a:latin typeface="Bambino-Regular" panose="00000500000000000000" pitchFamily="2" charset="0"/>
            </a:rPr>
            <a:t>Provincial</a:t>
          </a:r>
          <a:r>
            <a:rPr lang="es-EC" sz="700" b="0" dirty="0" smtClean="0">
              <a:solidFill>
                <a:schemeClr val="tx1"/>
              </a:solidFill>
              <a:latin typeface="Bambino-Regular" panose="00000500000000000000" pitchFamily="2" charset="0"/>
            </a:rPr>
            <a:t> de Pichincha </a:t>
          </a:r>
          <a:r>
            <a:rPr lang="es-EC" sz="700" b="0" baseline="0" dirty="0" smtClean="0">
              <a:solidFill>
                <a:schemeClr val="tx1"/>
              </a:solidFill>
              <a:latin typeface="Bambino-Regular" panose="00000500000000000000" pitchFamily="2" charset="0"/>
            </a:rPr>
            <a:t>del</a:t>
          </a:r>
          <a:r>
            <a:rPr lang="es-EC" sz="700" b="0" dirty="0" smtClean="0">
              <a:solidFill>
                <a:schemeClr val="tx1"/>
              </a:solidFill>
              <a:latin typeface="Bambino-Regular" panose="00000500000000000000" pitchFamily="2" charset="0"/>
            </a:rPr>
            <a:t> </a:t>
          </a:r>
          <a:r>
            <a:rPr lang="es-EC" sz="700" b="0" dirty="0">
              <a:solidFill>
                <a:schemeClr val="tx1"/>
              </a:solidFill>
              <a:latin typeface="Bambino-Regular" panose="00000500000000000000" pitchFamily="2" charset="0"/>
            </a:rPr>
            <a:t>Ecuador</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s-EC" sz="700" b="0" dirty="0">
              <a:solidFill>
                <a:schemeClr val="tx1"/>
              </a:solidFill>
              <a:latin typeface="Bambino-Regular" panose="00000500000000000000" pitchFamily="2" charset="0"/>
              <a:ea typeface="+mn-ea"/>
              <a:cs typeface="+mn-cs"/>
            </a:rPr>
            <a:t>Elaborado por: Secretaría de Salud </a:t>
          </a:r>
          <a:r>
            <a:rPr lang="es-EC" sz="700" b="0" dirty="0" smtClean="0">
              <a:solidFill>
                <a:schemeClr val="tx1"/>
              </a:solidFill>
              <a:latin typeface="Bambino-Regular" panose="00000500000000000000" pitchFamily="2" charset="0"/>
              <a:ea typeface="+mn-ea"/>
              <a:cs typeface="+mn-cs"/>
            </a:rPr>
            <a:t>– DMPPS a través de la UIEIS</a:t>
          </a:r>
          <a:endParaRPr lang="es-EC" sz="700" b="0" dirty="0">
            <a:solidFill>
              <a:schemeClr val="tx1"/>
            </a:solidFill>
            <a:latin typeface="Bambino-Regular" panose="00000500000000000000" pitchFamily="2" charset="0"/>
            <a:ea typeface="+mn-ea"/>
            <a:cs typeface="+mn-cs"/>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s-EC" sz="700" b="0" dirty="0">
              <a:solidFill>
                <a:schemeClr val="tx1"/>
              </a:solidFill>
              <a:latin typeface="Bambino-Regular" panose="00000500000000000000" pitchFamily="2" charset="0"/>
              <a:ea typeface="+mn-ea"/>
              <a:cs typeface="+mn-cs"/>
            </a:rPr>
            <a:t>Fecha de actualización:</a:t>
          </a:r>
          <a:r>
            <a:rPr lang="es-EC" sz="700" b="0" baseline="0" dirty="0">
              <a:solidFill>
                <a:schemeClr val="tx1"/>
              </a:solidFill>
              <a:latin typeface="Bambino-Regular" panose="00000500000000000000" pitchFamily="2" charset="0"/>
              <a:ea typeface="+mn-ea"/>
              <a:cs typeface="+mn-cs"/>
            </a:rPr>
            <a:t> </a:t>
          </a:r>
          <a:r>
            <a:rPr lang="es-EC" sz="700" b="0" baseline="0" dirty="0" smtClean="0">
              <a:solidFill>
                <a:schemeClr val="tx1"/>
              </a:solidFill>
              <a:latin typeface="Bambino-Regular" panose="00000500000000000000" pitchFamily="2" charset="0"/>
              <a:ea typeface="+mn-ea"/>
              <a:cs typeface="+mn-cs"/>
            </a:rPr>
            <a:t>12 </a:t>
          </a:r>
          <a:r>
            <a:rPr lang="es-EC" sz="700" b="0" baseline="0" dirty="0">
              <a:solidFill>
                <a:schemeClr val="tx1"/>
              </a:solidFill>
              <a:latin typeface="Bambino-Regular" panose="00000500000000000000" pitchFamily="2" charset="0"/>
              <a:ea typeface="+mn-ea"/>
              <a:cs typeface="+mn-cs"/>
            </a:rPr>
            <a:t>de abril de 2021</a:t>
          </a:r>
          <a:endParaRPr lang="es-EC" sz="700" b="0" dirty="0">
            <a:solidFill>
              <a:schemeClr val="tx1"/>
            </a:solidFill>
            <a:latin typeface="Bambino-Regular" panose="00000500000000000000" pitchFamily="2" charset="0"/>
            <a:ea typeface="+mn-ea"/>
            <a:cs typeface="+mn-cs"/>
          </a:endParaRPr>
        </a:p>
        <a:p xmlns:a="http://schemas.openxmlformats.org/drawingml/2006/main">
          <a:endParaRPr lang="es-EC" sz="700" b="0" dirty="0">
            <a:solidFill>
              <a:schemeClr val="tx1"/>
            </a:solidFill>
            <a:latin typeface="Bambino-Regular" panose="00000500000000000000" pitchFamily="2" charset="0"/>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0.04875</cdr:x>
      <cdr:y>0.84731</cdr:y>
    </cdr:from>
    <cdr:to>
      <cdr:x>0.57849</cdr:x>
      <cdr:y>0.93851</cdr:y>
    </cdr:to>
    <cdr:sp macro="" textlink="">
      <cdr:nvSpPr>
        <cdr:cNvPr id="2" name="CuadroTexto 1"/>
        <cdr:cNvSpPr txBox="1"/>
      </cdr:nvSpPr>
      <cdr:spPr>
        <a:xfrm xmlns:a="http://schemas.openxmlformats.org/drawingml/2006/main">
          <a:off x="369949" y="4393792"/>
          <a:ext cx="4019681" cy="4729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C" sz="700" b="0" dirty="0">
              <a:solidFill>
                <a:schemeClr val="tx1"/>
              </a:solidFill>
              <a:latin typeface="Bambino-Regular" panose="00000500000000000000" pitchFamily="2" charset="0"/>
            </a:rPr>
            <a:t>Fuente: </a:t>
          </a:r>
          <a:r>
            <a:rPr lang="es-EC" sz="700" b="0" dirty="0" smtClean="0">
              <a:solidFill>
                <a:schemeClr val="tx1"/>
              </a:solidFill>
              <a:latin typeface="Bambino-Regular" panose="00000500000000000000" pitchFamily="2" charset="0"/>
            </a:rPr>
            <a:t>Ministerio de Salud Pública a </a:t>
          </a:r>
          <a:r>
            <a:rPr lang="es-EC" sz="700" b="0" dirty="0">
              <a:solidFill>
                <a:schemeClr val="tx1"/>
              </a:solidFill>
              <a:latin typeface="Bambino-Regular" panose="00000500000000000000" pitchFamily="2" charset="0"/>
            </a:rPr>
            <a:t>través</a:t>
          </a:r>
          <a:r>
            <a:rPr lang="es-EC" sz="700" b="0" baseline="0" dirty="0">
              <a:solidFill>
                <a:schemeClr val="tx1"/>
              </a:solidFill>
              <a:latin typeface="Bambino-Regular" panose="00000500000000000000" pitchFamily="2" charset="0"/>
            </a:rPr>
            <a:t> del </a:t>
          </a:r>
          <a:r>
            <a:rPr lang="es-EC" sz="700" b="0" dirty="0">
              <a:solidFill>
                <a:schemeClr val="tx1"/>
              </a:solidFill>
              <a:latin typeface="Bambino-Regular" panose="00000500000000000000" pitchFamily="2" charset="0"/>
            </a:rPr>
            <a:t>COE</a:t>
          </a:r>
          <a:r>
            <a:rPr lang="es-EC" sz="700" b="0" baseline="0" dirty="0">
              <a:solidFill>
                <a:schemeClr val="tx1"/>
              </a:solidFill>
              <a:latin typeface="Bambino-Regular" panose="00000500000000000000" pitchFamily="2" charset="0"/>
            </a:rPr>
            <a:t> </a:t>
          </a:r>
          <a:r>
            <a:rPr lang="es-EC" sz="700" b="0" baseline="0" dirty="0" smtClean="0">
              <a:solidFill>
                <a:schemeClr val="tx1"/>
              </a:solidFill>
              <a:latin typeface="Bambino-Regular" panose="00000500000000000000" pitchFamily="2" charset="0"/>
            </a:rPr>
            <a:t>Provincial</a:t>
          </a:r>
          <a:r>
            <a:rPr lang="es-EC" sz="700" b="0" dirty="0" smtClean="0">
              <a:solidFill>
                <a:schemeClr val="tx1"/>
              </a:solidFill>
              <a:latin typeface="Bambino-Regular" panose="00000500000000000000" pitchFamily="2" charset="0"/>
            </a:rPr>
            <a:t> de Pichincha </a:t>
          </a:r>
          <a:r>
            <a:rPr lang="es-EC" sz="700" b="0" baseline="0" dirty="0" smtClean="0">
              <a:solidFill>
                <a:schemeClr val="tx1"/>
              </a:solidFill>
              <a:latin typeface="Bambino-Regular" panose="00000500000000000000" pitchFamily="2" charset="0"/>
            </a:rPr>
            <a:t>del</a:t>
          </a:r>
          <a:r>
            <a:rPr lang="es-EC" sz="700" b="0" dirty="0" smtClean="0">
              <a:solidFill>
                <a:schemeClr val="tx1"/>
              </a:solidFill>
              <a:latin typeface="Bambino-Regular" panose="00000500000000000000" pitchFamily="2" charset="0"/>
            </a:rPr>
            <a:t> </a:t>
          </a:r>
          <a:r>
            <a:rPr lang="es-EC" sz="700" b="0" dirty="0">
              <a:solidFill>
                <a:schemeClr val="tx1"/>
              </a:solidFill>
              <a:latin typeface="Bambino-Regular" panose="00000500000000000000" pitchFamily="2" charset="0"/>
            </a:rPr>
            <a:t>Ecuador</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s-EC" sz="700" b="0" dirty="0">
              <a:solidFill>
                <a:schemeClr val="tx1"/>
              </a:solidFill>
              <a:latin typeface="Bambino-Regular" panose="00000500000000000000" pitchFamily="2" charset="0"/>
              <a:ea typeface="+mn-ea"/>
              <a:cs typeface="+mn-cs"/>
            </a:rPr>
            <a:t>Elaborado por: Secretaría de Salud </a:t>
          </a:r>
          <a:r>
            <a:rPr lang="es-EC" sz="700" b="0" dirty="0" smtClean="0">
              <a:solidFill>
                <a:schemeClr val="tx1"/>
              </a:solidFill>
              <a:latin typeface="Bambino-Regular" panose="00000500000000000000" pitchFamily="2" charset="0"/>
              <a:ea typeface="+mn-ea"/>
              <a:cs typeface="+mn-cs"/>
            </a:rPr>
            <a:t>– DMPPS a través de la UIEIS</a:t>
          </a:r>
          <a:endParaRPr lang="es-EC" sz="700" b="0" dirty="0">
            <a:solidFill>
              <a:schemeClr val="tx1"/>
            </a:solidFill>
            <a:latin typeface="Bambino-Regular" panose="00000500000000000000" pitchFamily="2" charset="0"/>
            <a:ea typeface="+mn-ea"/>
            <a:cs typeface="+mn-cs"/>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s-EC" sz="700" b="0" dirty="0">
              <a:solidFill>
                <a:schemeClr val="tx1"/>
              </a:solidFill>
              <a:latin typeface="Bambino-Regular" panose="00000500000000000000" pitchFamily="2" charset="0"/>
              <a:ea typeface="+mn-ea"/>
              <a:cs typeface="+mn-cs"/>
            </a:rPr>
            <a:t>Fecha de actualización:</a:t>
          </a:r>
          <a:r>
            <a:rPr lang="es-EC" sz="700" b="0" baseline="0" dirty="0">
              <a:solidFill>
                <a:schemeClr val="tx1"/>
              </a:solidFill>
              <a:latin typeface="Bambino-Regular" panose="00000500000000000000" pitchFamily="2" charset="0"/>
              <a:ea typeface="+mn-ea"/>
              <a:cs typeface="+mn-cs"/>
            </a:rPr>
            <a:t> </a:t>
          </a:r>
          <a:r>
            <a:rPr lang="es-EC" sz="700" b="0" baseline="0" dirty="0" smtClean="0">
              <a:solidFill>
                <a:schemeClr val="tx1"/>
              </a:solidFill>
              <a:latin typeface="Bambino-Regular" panose="00000500000000000000" pitchFamily="2" charset="0"/>
              <a:ea typeface="+mn-ea"/>
              <a:cs typeface="+mn-cs"/>
            </a:rPr>
            <a:t>12 </a:t>
          </a:r>
          <a:r>
            <a:rPr lang="es-EC" sz="700" b="0" baseline="0" dirty="0">
              <a:solidFill>
                <a:schemeClr val="tx1"/>
              </a:solidFill>
              <a:latin typeface="Bambino-Regular" panose="00000500000000000000" pitchFamily="2" charset="0"/>
              <a:ea typeface="+mn-ea"/>
              <a:cs typeface="+mn-cs"/>
            </a:rPr>
            <a:t>de abril de 2021</a:t>
          </a:r>
          <a:endParaRPr lang="es-EC" sz="700" b="0" dirty="0">
            <a:solidFill>
              <a:schemeClr val="tx1"/>
            </a:solidFill>
            <a:latin typeface="Bambino-Regular" panose="00000500000000000000" pitchFamily="2" charset="0"/>
            <a:ea typeface="+mn-ea"/>
            <a:cs typeface="+mn-cs"/>
          </a:endParaRPr>
        </a:p>
        <a:p xmlns:a="http://schemas.openxmlformats.org/drawingml/2006/main">
          <a:endParaRPr lang="es-EC" sz="700" b="0" dirty="0">
            <a:solidFill>
              <a:schemeClr val="tx1"/>
            </a:solidFill>
            <a:latin typeface="Bambino-Regular" panose="00000500000000000000" pitchFamily="2" charset="0"/>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0.00666</cdr:x>
      <cdr:y>0.012</cdr:y>
    </cdr:from>
    <cdr:to>
      <cdr:x>0.34019</cdr:x>
      <cdr:y>0.09794</cdr:y>
    </cdr:to>
    <cdr:sp macro="" textlink="">
      <cdr:nvSpPr>
        <cdr:cNvPr id="5" name="TextBox 1"/>
        <cdr:cNvSpPr txBox="1"/>
      </cdr:nvSpPr>
      <cdr:spPr>
        <a:xfrm xmlns:a="http://schemas.openxmlformats.org/drawingml/2006/main">
          <a:off x="26664" y="50783"/>
          <a:ext cx="1335311" cy="3636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C" sz="1400" dirty="0">
              <a:latin typeface="Bambino-Regular" panose="00000500000000000000" pitchFamily="2" charset="0"/>
            </a:rPr>
            <a:t>b) 5 primeras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0.01133</cdr:y>
    </cdr:from>
    <cdr:to>
      <cdr:x>0.24745</cdr:x>
      <cdr:y>0.11355</cdr:y>
    </cdr:to>
    <cdr:sp macro="" textlink="">
      <cdr:nvSpPr>
        <cdr:cNvPr id="3" name="TextBox 2"/>
        <cdr:cNvSpPr txBox="1"/>
      </cdr:nvSpPr>
      <cdr:spPr>
        <a:xfrm xmlns:a="http://schemas.openxmlformats.org/drawingml/2006/main">
          <a:off x="0" y="48238"/>
          <a:ext cx="1970415" cy="435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400">
              <a:latin typeface="Bambino-Regular" panose="00000500000000000000" pitchFamily="2" charset="0"/>
            </a:rPr>
            <a:t>a) 10 primeras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vl1pPr>
          </a:lstStyle>
          <a:p>
            <a:endParaRPr lang="es-EC" dirty="0"/>
          </a:p>
        </p:txBody>
      </p:sp>
      <p:sp>
        <p:nvSpPr>
          <p:cNvPr id="3" name="Date Placeholder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50D44AFF-BA62-4346-877E-C503B6DD0EF6}" type="datetimeFigureOut">
              <a:rPr lang="es-EC" smtClean="0"/>
              <a:t>22/4/2021</a:t>
            </a:fld>
            <a:endParaRPr lang="es-EC" dirty="0"/>
          </a:p>
        </p:txBody>
      </p:sp>
      <p:sp>
        <p:nvSpPr>
          <p:cNvPr id="4" name="Footer Placeholder 3"/>
          <p:cNvSpPr>
            <a:spLocks noGrp="1"/>
          </p:cNvSpPr>
          <p:nvPr>
            <p:ph type="ftr" sz="quarter" idx="2"/>
          </p:nvPr>
        </p:nvSpPr>
        <p:spPr>
          <a:xfrm>
            <a:off x="1" y="9430092"/>
            <a:ext cx="2945659" cy="498134"/>
          </a:xfrm>
          <a:prstGeom prst="rect">
            <a:avLst/>
          </a:prstGeom>
        </p:spPr>
        <p:txBody>
          <a:bodyPr vert="horz" lIns="91440" tIns="45720" rIns="91440" bIns="45720" rtlCol="0" anchor="b"/>
          <a:lstStyle>
            <a:lvl1pPr algn="l">
              <a:defRPr sz="1200"/>
            </a:lvl1pPr>
          </a:lstStyle>
          <a:p>
            <a:endParaRPr lang="es-EC" dirty="0"/>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440" tIns="45720" rIns="91440" bIns="45720" rtlCol="0" anchor="b"/>
          <a:lstStyle>
            <a:lvl1pPr algn="r">
              <a:defRPr sz="1200"/>
            </a:lvl1pPr>
          </a:lstStyle>
          <a:p>
            <a:fld id="{2CFD665A-358A-4E49-8F9F-AFE86A6D9AEA}" type="slidenum">
              <a:rPr lang="es-EC" smtClean="0"/>
              <a:t>‹#›</a:t>
            </a:fld>
            <a:endParaRPr lang="es-EC" dirty="0"/>
          </a:p>
        </p:txBody>
      </p:sp>
    </p:spTree>
    <p:extLst>
      <p:ext uri="{BB962C8B-B14F-4D97-AF65-F5344CB8AC3E}">
        <p14:creationId xmlns:p14="http://schemas.microsoft.com/office/powerpoint/2010/main" val="167937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293" cy="497885"/>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50815" y="0"/>
            <a:ext cx="2945293" cy="497885"/>
          </a:xfrm>
          <a:prstGeom prst="rect">
            <a:avLst/>
          </a:prstGeom>
        </p:spPr>
        <p:txBody>
          <a:bodyPr vert="horz" lIns="91440" tIns="45720" rIns="91440" bIns="45720" rtlCol="0"/>
          <a:lstStyle>
            <a:lvl1pPr algn="r">
              <a:defRPr sz="1200"/>
            </a:lvl1pPr>
          </a:lstStyle>
          <a:p>
            <a:fld id="{9088A9EA-BD99-485E-9AAE-376D746F691C}" type="datetimeFigureOut">
              <a:rPr lang="es-EC" smtClean="0"/>
              <a:t>22/4/2021</a:t>
            </a:fld>
            <a:endParaRPr lang="es-EC"/>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79924" y="4777406"/>
            <a:ext cx="5437827" cy="390938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9430340"/>
            <a:ext cx="2945293" cy="497885"/>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50815" y="9430340"/>
            <a:ext cx="2945293" cy="497885"/>
          </a:xfrm>
          <a:prstGeom prst="rect">
            <a:avLst/>
          </a:prstGeom>
        </p:spPr>
        <p:txBody>
          <a:bodyPr vert="horz" lIns="91440" tIns="45720" rIns="91440" bIns="45720" rtlCol="0" anchor="b"/>
          <a:lstStyle>
            <a:lvl1pPr algn="r">
              <a:defRPr sz="1200"/>
            </a:lvl1pPr>
          </a:lstStyle>
          <a:p>
            <a:fld id="{A0D8BE70-1337-4CC2-9350-C261B762F412}" type="slidenum">
              <a:rPr lang="es-EC" smtClean="0"/>
              <a:t>‹#›</a:t>
            </a:fld>
            <a:endParaRPr lang="es-EC"/>
          </a:p>
        </p:txBody>
      </p:sp>
    </p:spTree>
    <p:extLst>
      <p:ext uri="{BB962C8B-B14F-4D97-AF65-F5344CB8AC3E}">
        <p14:creationId xmlns:p14="http://schemas.microsoft.com/office/powerpoint/2010/main" val="300134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3175" y="0"/>
            <a:ext cx="12185650" cy="6858000"/>
          </a:xfrm>
          <a:prstGeom prst="rect">
            <a:avLst/>
          </a:prstGeom>
        </p:spPr>
      </p:pic>
    </p:spTree>
    <p:extLst>
      <p:ext uri="{BB962C8B-B14F-4D97-AF65-F5344CB8AC3E}">
        <p14:creationId xmlns:p14="http://schemas.microsoft.com/office/powerpoint/2010/main" val="9484830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272BD15-FD4E-8A41-A803-E99675C883C6}" type="datetimeFigureOut">
              <a:rPr lang="es-ES_tradnl" smtClean="0"/>
              <a:t>22/04/2021</a:t>
            </a:fld>
            <a:endParaRPr lang="es-ES_tradnl" dirty="0"/>
          </a:p>
        </p:txBody>
      </p:sp>
      <p:sp>
        <p:nvSpPr>
          <p:cNvPr id="3" name="Marcador de pie de página 2"/>
          <p:cNvSpPr>
            <a:spLocks noGrp="1"/>
          </p:cNvSpPr>
          <p:nvPr>
            <p:ph type="ftr" sz="quarter" idx="11"/>
          </p:nvPr>
        </p:nvSpPr>
        <p:spPr/>
        <p:txBody>
          <a:bodyPr/>
          <a:lstStyle/>
          <a:p>
            <a:endParaRPr lang="es-ES_tradnl" dirty="0"/>
          </a:p>
        </p:txBody>
      </p:sp>
      <p:sp>
        <p:nvSpPr>
          <p:cNvPr id="4" name="Marcador de número de diapositiva 3"/>
          <p:cNvSpPr>
            <a:spLocks noGrp="1"/>
          </p:cNvSpPr>
          <p:nvPr>
            <p:ph type="sldNum" sz="quarter" idx="12"/>
          </p:nvPr>
        </p:nvSpPr>
        <p:spPr/>
        <p:txBody>
          <a:bodyPr/>
          <a:lstStyle/>
          <a:p>
            <a:fld id="{13BD83F8-617C-8F47-82CA-06DFAE4A2F3F}" type="slidenum">
              <a:rPr lang="es-ES_tradnl" smtClean="0"/>
              <a:t>‹#›</a:t>
            </a:fld>
            <a:endParaRPr lang="es-ES_tradnl" dirty="0"/>
          </a:p>
        </p:txBody>
      </p:sp>
    </p:spTree>
    <p:extLst>
      <p:ext uri="{BB962C8B-B14F-4D97-AF65-F5344CB8AC3E}">
        <p14:creationId xmlns:p14="http://schemas.microsoft.com/office/powerpoint/2010/main" val="15090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Marcador de fecha 4"/>
          <p:cNvSpPr>
            <a:spLocks noGrp="1"/>
          </p:cNvSpPr>
          <p:nvPr>
            <p:ph type="dt" sz="half" idx="10"/>
          </p:nvPr>
        </p:nvSpPr>
        <p:spPr/>
        <p:txBody>
          <a:bodyPr/>
          <a:lstStyle/>
          <a:p>
            <a:fld id="{D272BD15-FD4E-8A41-A803-E99675C883C6}" type="datetimeFigureOut">
              <a:rPr lang="es-ES_tradnl" smtClean="0"/>
              <a:t>22/04/2021</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13BD83F8-617C-8F47-82CA-06DFAE4A2F3F}" type="slidenum">
              <a:rPr lang="es-ES_tradnl" smtClean="0"/>
              <a:t>‹#›</a:t>
            </a:fld>
            <a:endParaRPr lang="es-ES_tradnl" dirty="0"/>
          </a:p>
        </p:txBody>
      </p:sp>
    </p:spTree>
    <p:extLst>
      <p:ext uri="{BB962C8B-B14F-4D97-AF65-F5344CB8AC3E}">
        <p14:creationId xmlns:p14="http://schemas.microsoft.com/office/powerpoint/2010/main" val="10537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Haga clic para modificar el estilo de título del patrón</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los estilos de texto del patrón</a:t>
            </a:r>
          </a:p>
        </p:txBody>
      </p:sp>
      <p:sp>
        <p:nvSpPr>
          <p:cNvPr id="5" name="Marcador de fecha 4"/>
          <p:cNvSpPr>
            <a:spLocks noGrp="1"/>
          </p:cNvSpPr>
          <p:nvPr>
            <p:ph type="dt" sz="half" idx="10"/>
          </p:nvPr>
        </p:nvSpPr>
        <p:spPr/>
        <p:txBody>
          <a:bodyPr/>
          <a:lstStyle/>
          <a:p>
            <a:fld id="{D272BD15-FD4E-8A41-A803-E99675C883C6}" type="datetimeFigureOut">
              <a:rPr lang="es-ES_tradnl" smtClean="0"/>
              <a:t>22/04/2021</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13BD83F8-617C-8F47-82CA-06DFAE4A2F3F}" type="slidenum">
              <a:rPr lang="es-ES_tradnl" smtClean="0"/>
              <a:t>‹#›</a:t>
            </a:fld>
            <a:endParaRPr lang="es-ES_tradnl" dirty="0"/>
          </a:p>
        </p:txBody>
      </p:sp>
    </p:spTree>
    <p:extLst>
      <p:ext uri="{BB962C8B-B14F-4D97-AF65-F5344CB8AC3E}">
        <p14:creationId xmlns:p14="http://schemas.microsoft.com/office/powerpoint/2010/main" val="151390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D272BD15-FD4E-8A41-A803-E99675C883C6}" type="datetimeFigureOut">
              <a:rPr lang="es-ES_tradnl" smtClean="0"/>
              <a:t>22/04/2021</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13BD83F8-617C-8F47-82CA-06DFAE4A2F3F}" type="slidenum">
              <a:rPr lang="es-ES_tradnl" smtClean="0"/>
              <a:t>‹#›</a:t>
            </a:fld>
            <a:endParaRPr lang="es-ES_tradnl" dirty="0"/>
          </a:p>
        </p:txBody>
      </p:sp>
    </p:spTree>
    <p:extLst>
      <p:ext uri="{BB962C8B-B14F-4D97-AF65-F5344CB8AC3E}">
        <p14:creationId xmlns:p14="http://schemas.microsoft.com/office/powerpoint/2010/main" val="842665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D272BD15-FD4E-8A41-A803-E99675C883C6}" type="datetimeFigureOut">
              <a:rPr lang="es-ES_tradnl" smtClean="0"/>
              <a:t>22/04/2021</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13BD83F8-617C-8F47-82CA-06DFAE4A2F3F}" type="slidenum">
              <a:rPr lang="es-ES_tradnl" smtClean="0"/>
              <a:t>‹#›</a:t>
            </a:fld>
            <a:endParaRPr lang="es-ES_tradnl" dirty="0"/>
          </a:p>
        </p:txBody>
      </p:sp>
    </p:spTree>
    <p:extLst>
      <p:ext uri="{BB962C8B-B14F-4D97-AF65-F5344CB8AC3E}">
        <p14:creationId xmlns:p14="http://schemas.microsoft.com/office/powerpoint/2010/main" val="26608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5BFADEDE-369B-4CE4-8B96-9C59F3AC0FCD}" type="datetimeFigureOut">
              <a:rPr lang="es-EC" smtClean="0"/>
              <a:t>22/4/2021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776D233-2AA9-4112-904E-2F7E2CC8CFE0}" type="slidenum">
              <a:rPr lang="es-EC" smtClean="0"/>
              <a:t>‹#›</a:t>
            </a:fld>
            <a:endParaRPr lang="es-EC"/>
          </a:p>
        </p:txBody>
      </p:sp>
    </p:spTree>
    <p:extLst>
      <p:ext uri="{BB962C8B-B14F-4D97-AF65-F5344CB8AC3E}">
        <p14:creationId xmlns:p14="http://schemas.microsoft.com/office/powerpoint/2010/main" val="1902502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70455" y="458074"/>
            <a:ext cx="11357112" cy="562528"/>
          </a:xfrm>
        </p:spPr>
        <p:txBody>
          <a:bodyPr>
            <a:noAutofit/>
          </a:bodyPr>
          <a:lstStyle>
            <a:lvl1pPr algn="ctr">
              <a:defRPr sz="432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68698"/>
            <a:ext cx="11357112" cy="436908"/>
          </a:xfrm>
        </p:spPr>
        <p:txBody>
          <a:bodyPr>
            <a:normAutofit/>
          </a:bodyPr>
          <a:lstStyle>
            <a:lvl1pPr marL="0" indent="0" algn="ctr">
              <a:buNone/>
              <a:defRPr sz="16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616773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Rectángulo redondeado 9"/>
          <p:cNvSpPr/>
          <p:nvPr userDrawn="1"/>
        </p:nvSpPr>
        <p:spPr>
          <a:xfrm rot="2700000">
            <a:off x="4326828" y="2657681"/>
            <a:ext cx="1453896" cy="1453896"/>
          </a:xfrm>
          <a:prstGeom prst="roundRect">
            <a:avLst>
              <a:gd name="adj" fmla="val 7862"/>
            </a:avLst>
          </a:prstGeom>
          <a:solidFill>
            <a:srgbClr val="0070C0">
              <a:alpha val="10000"/>
            </a:srgbClr>
          </a:solidFill>
          <a:ln w="38100">
            <a:solidFill>
              <a:srgbClr val="002060">
                <a:alpha val="30000"/>
              </a:srgb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redondeado 10"/>
          <p:cNvSpPr/>
          <p:nvPr userDrawn="1"/>
        </p:nvSpPr>
        <p:spPr>
          <a:xfrm rot="18900000">
            <a:off x="5373958" y="1612724"/>
            <a:ext cx="1453896" cy="1453896"/>
          </a:xfrm>
          <a:prstGeom prst="roundRect">
            <a:avLst>
              <a:gd name="adj" fmla="val 7862"/>
            </a:avLst>
          </a:prstGeom>
          <a:solidFill>
            <a:srgbClr val="C45003">
              <a:alpha val="10000"/>
            </a:srgbClr>
          </a:solidFill>
          <a:ln w="38100">
            <a:solidFill>
              <a:schemeClr val="accent2">
                <a:lumMod val="50000"/>
                <a:alpha val="3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ángulo redondeado 11"/>
          <p:cNvSpPr/>
          <p:nvPr userDrawn="1"/>
        </p:nvSpPr>
        <p:spPr>
          <a:xfrm rot="2700000">
            <a:off x="6434026" y="2664030"/>
            <a:ext cx="1453896" cy="1453896"/>
          </a:xfrm>
          <a:prstGeom prst="roundRect">
            <a:avLst>
              <a:gd name="adj" fmla="val 7862"/>
            </a:avLst>
          </a:prstGeom>
          <a:solidFill>
            <a:srgbClr val="00B050">
              <a:alpha val="10000"/>
            </a:srgbClr>
          </a:solidFill>
          <a:ln w="38100">
            <a:solidFill>
              <a:schemeClr val="accent6">
                <a:lumMod val="50000"/>
                <a:alpha val="3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redondeado 12"/>
          <p:cNvSpPr/>
          <p:nvPr userDrawn="1"/>
        </p:nvSpPr>
        <p:spPr>
          <a:xfrm rot="2700000">
            <a:off x="5370242" y="3721686"/>
            <a:ext cx="1453896" cy="1453896"/>
          </a:xfrm>
          <a:prstGeom prst="roundRect">
            <a:avLst>
              <a:gd name="adj" fmla="val 7862"/>
            </a:avLst>
          </a:prstGeom>
          <a:solidFill>
            <a:schemeClr val="accent4">
              <a:lumMod val="60000"/>
              <a:lumOff val="40000"/>
              <a:alpha val="10000"/>
            </a:schemeClr>
          </a:solidFill>
          <a:ln w="38100">
            <a:solidFill>
              <a:schemeClr val="accent4">
                <a:lumMod val="50000"/>
                <a:alpha val="3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ángulo 14"/>
          <p:cNvSpPr/>
          <p:nvPr userDrawn="1"/>
        </p:nvSpPr>
        <p:spPr>
          <a:xfrm>
            <a:off x="3866885" y="1120758"/>
            <a:ext cx="4508277" cy="448683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ángulo 6"/>
          <p:cNvSpPr/>
          <p:nvPr userDrawn="1"/>
        </p:nvSpPr>
        <p:spPr>
          <a:xfrm rot="16200000">
            <a:off x="4599730" y="1897626"/>
            <a:ext cx="2981670" cy="2987529"/>
          </a:xfrm>
          <a:prstGeom prst="rect">
            <a:avLst/>
          </a:prstGeom>
          <a:no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9" name="Imagen 8"/>
          <p:cNvPicPr>
            <a:picLocks noChangeAspect="1"/>
          </p:cNvPicPr>
          <p:nvPr userDrawn="1"/>
        </p:nvPicPr>
        <p:blipFill rotWithShape="1">
          <a:blip r:embed="rId3"/>
          <a:srcRect t="2" r="16755" b="-179058"/>
          <a:stretch/>
        </p:blipFill>
        <p:spPr>
          <a:xfrm>
            <a:off x="350876" y="6419439"/>
            <a:ext cx="10092536" cy="446582"/>
          </a:xfrm>
          <a:prstGeom prst="rect">
            <a:avLst/>
          </a:prstGeom>
        </p:spPr>
      </p:pic>
      <p:pic>
        <p:nvPicPr>
          <p:cNvPr id="14" name="Imagen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0778" y="185306"/>
            <a:ext cx="1751581" cy="560305"/>
          </a:xfrm>
          <a:prstGeom prst="rect">
            <a:avLst/>
          </a:prstGeom>
        </p:spPr>
      </p:pic>
    </p:spTree>
    <p:extLst>
      <p:ext uri="{BB962C8B-B14F-4D97-AF65-F5344CB8AC3E}">
        <p14:creationId xmlns:p14="http://schemas.microsoft.com/office/powerpoint/2010/main" val="308278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upo 6"/>
          <p:cNvGrpSpPr/>
          <p:nvPr userDrawn="1"/>
        </p:nvGrpSpPr>
        <p:grpSpPr>
          <a:xfrm>
            <a:off x="-380808" y="1648458"/>
            <a:ext cx="4150689" cy="4126737"/>
            <a:chOff x="-359807" y="1629888"/>
            <a:chExt cx="4150689" cy="4126737"/>
          </a:xfrm>
        </p:grpSpPr>
        <p:sp>
          <p:nvSpPr>
            <p:cNvPr id="8" name="Rectángulo redondeado 7"/>
            <p:cNvSpPr/>
            <p:nvPr/>
          </p:nvSpPr>
          <p:spPr>
            <a:xfrm rot="18900000">
              <a:off x="1954303" y="1629888"/>
              <a:ext cx="1060208" cy="1060208"/>
            </a:xfrm>
            <a:prstGeom prst="roundRect">
              <a:avLst>
                <a:gd name="adj" fmla="val 7862"/>
              </a:avLst>
            </a:prstGeom>
            <a:solidFill>
              <a:schemeClr val="accent6">
                <a:lumMod val="60000"/>
                <a:lumOff val="40000"/>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8"/>
            <p:cNvSpPr/>
            <p:nvPr/>
          </p:nvSpPr>
          <p:spPr>
            <a:xfrm rot="18900000">
              <a:off x="1190624" y="2396520"/>
              <a:ext cx="1060208" cy="1060208"/>
            </a:xfrm>
            <a:prstGeom prst="roundRect">
              <a:avLst>
                <a:gd name="adj" fmla="val 7862"/>
              </a:avLst>
            </a:prstGeom>
            <a:solidFill>
              <a:schemeClr val="accent5">
                <a:lumMod val="20000"/>
                <a:lumOff val="80000"/>
                <a:alpha val="4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redondeado 9"/>
            <p:cNvSpPr/>
            <p:nvPr/>
          </p:nvSpPr>
          <p:spPr>
            <a:xfrm rot="18900000">
              <a:off x="-359807" y="3930586"/>
              <a:ext cx="1060208" cy="1060208"/>
            </a:xfrm>
            <a:prstGeom prst="roundRect">
              <a:avLst>
                <a:gd name="adj" fmla="val 7862"/>
              </a:avLst>
            </a:prstGeom>
            <a:solidFill>
              <a:srgbClr val="0070C0">
                <a:alpha val="10000"/>
              </a:srgbClr>
            </a:solidFill>
            <a:ln w="38100">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redondeado 10"/>
            <p:cNvSpPr/>
            <p:nvPr/>
          </p:nvSpPr>
          <p:spPr>
            <a:xfrm rot="18900000">
              <a:off x="1952232" y="3167783"/>
              <a:ext cx="1060208" cy="1060208"/>
            </a:xfrm>
            <a:prstGeom prst="roundRect">
              <a:avLst>
                <a:gd name="adj" fmla="val 7862"/>
              </a:avLst>
            </a:prstGeom>
            <a:solidFill>
              <a:schemeClr val="accent4">
                <a:lumMod val="40000"/>
                <a:lumOff val="60000"/>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ángulo redondeado 11"/>
            <p:cNvSpPr/>
            <p:nvPr/>
          </p:nvSpPr>
          <p:spPr>
            <a:xfrm rot="18900000">
              <a:off x="1181363" y="3929785"/>
              <a:ext cx="1060208" cy="1060208"/>
            </a:xfrm>
            <a:prstGeom prst="roundRect">
              <a:avLst>
                <a:gd name="adj" fmla="val 7862"/>
              </a:avLst>
            </a:prstGeom>
            <a:solidFill>
              <a:schemeClr val="accent2">
                <a:lumMod val="60000"/>
                <a:lumOff val="40000"/>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redondeado 12"/>
            <p:cNvSpPr/>
            <p:nvPr/>
          </p:nvSpPr>
          <p:spPr>
            <a:xfrm rot="18900000">
              <a:off x="1954384" y="4696417"/>
              <a:ext cx="1060208" cy="1060208"/>
            </a:xfrm>
            <a:prstGeom prst="roundRect">
              <a:avLst>
                <a:gd name="adj" fmla="val 7862"/>
              </a:avLst>
            </a:prstGeom>
            <a:solidFill>
              <a:srgbClr val="00B050">
                <a:alpha val="10000"/>
              </a:srgbClr>
            </a:solidFill>
            <a:ln w="38100">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redondeado 13"/>
            <p:cNvSpPr/>
            <p:nvPr/>
          </p:nvSpPr>
          <p:spPr>
            <a:xfrm rot="18900000">
              <a:off x="414752" y="4695814"/>
              <a:ext cx="1060208" cy="1060208"/>
            </a:xfrm>
            <a:prstGeom prst="roundRect">
              <a:avLst>
                <a:gd name="adj" fmla="val 7862"/>
              </a:avLst>
            </a:prstGeom>
            <a:solidFill>
              <a:schemeClr val="accent6">
                <a:lumMod val="60000"/>
                <a:lumOff val="40000"/>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ángulo redondeado 14"/>
            <p:cNvSpPr/>
            <p:nvPr/>
          </p:nvSpPr>
          <p:spPr>
            <a:xfrm rot="18900000">
              <a:off x="2730674" y="2400796"/>
              <a:ext cx="1060208" cy="1060208"/>
            </a:xfrm>
            <a:prstGeom prst="roundRect">
              <a:avLst>
                <a:gd name="adj" fmla="val 7862"/>
              </a:avLst>
            </a:prstGeom>
            <a:solidFill>
              <a:schemeClr val="accent4">
                <a:lumMod val="60000"/>
                <a:lumOff val="40000"/>
                <a:alpha val="10000"/>
              </a:schemeClr>
            </a:solidFill>
            <a:ln w="38100">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redondeado 15"/>
            <p:cNvSpPr/>
            <p:nvPr/>
          </p:nvSpPr>
          <p:spPr>
            <a:xfrm rot="18900000">
              <a:off x="392842" y="1629888"/>
              <a:ext cx="1060208" cy="1060208"/>
            </a:xfrm>
            <a:prstGeom prst="roundRect">
              <a:avLst>
                <a:gd name="adj" fmla="val 7862"/>
              </a:avLst>
            </a:prstGeom>
            <a:solidFill>
              <a:srgbClr val="C45003">
                <a:alpha val="5000"/>
              </a:srgbClr>
            </a:solidFill>
            <a:ln w="38100">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18" name="Imagen 17"/>
          <p:cNvPicPr>
            <a:picLocks noChangeAspect="1"/>
          </p:cNvPicPr>
          <p:nvPr userDrawn="1"/>
        </p:nvPicPr>
        <p:blipFill rotWithShape="1">
          <a:blip r:embed="rId3"/>
          <a:srcRect t="2" r="16755" b="-179058"/>
          <a:stretch/>
        </p:blipFill>
        <p:spPr>
          <a:xfrm>
            <a:off x="350876" y="6419439"/>
            <a:ext cx="10092536" cy="446582"/>
          </a:xfrm>
          <a:prstGeom prst="rect">
            <a:avLst/>
          </a:prstGeom>
        </p:spPr>
      </p:pic>
      <p:pic>
        <p:nvPicPr>
          <p:cNvPr id="19" name="Imagen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6426" y="546976"/>
            <a:ext cx="1751581" cy="560305"/>
          </a:xfrm>
          <a:prstGeom prst="rect">
            <a:avLst/>
          </a:prstGeom>
        </p:spPr>
      </p:pic>
    </p:spTree>
    <p:extLst>
      <p:ext uri="{BB962C8B-B14F-4D97-AF65-F5344CB8AC3E}">
        <p14:creationId xmlns:p14="http://schemas.microsoft.com/office/powerpoint/2010/main" val="41070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89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IFRAS">
    <p:spTree>
      <p:nvGrpSpPr>
        <p:cNvPr id="1" name=""/>
        <p:cNvGrpSpPr/>
        <p:nvPr/>
      </p:nvGrpSpPr>
      <p:grpSpPr>
        <a:xfrm>
          <a:off x="0" y="0"/>
          <a:ext cx="0" cy="0"/>
          <a:chOff x="0" y="0"/>
          <a:chExt cx="0" cy="0"/>
        </a:xfrm>
      </p:grpSpPr>
      <p:pic>
        <p:nvPicPr>
          <p:cNvPr id="67" name="Imagen 66"/>
          <p:cNvPicPr>
            <a:picLocks noChangeAspect="1"/>
          </p:cNvPicPr>
          <p:nvPr userDrawn="1"/>
        </p:nvPicPr>
        <p:blipFill>
          <a:blip r:embed="rId2"/>
          <a:stretch>
            <a:fillRect/>
          </a:stretch>
        </p:blipFill>
        <p:spPr>
          <a:xfrm>
            <a:off x="4675157" y="2852436"/>
            <a:ext cx="1269748" cy="1347381"/>
          </a:xfrm>
          <a:prstGeom prst="rect">
            <a:avLst/>
          </a:prstGeom>
        </p:spPr>
      </p:pic>
      <p:pic>
        <p:nvPicPr>
          <p:cNvPr id="6" name="Imagen 5"/>
          <p:cNvPicPr>
            <a:picLocks noChangeAspect="1"/>
          </p:cNvPicPr>
          <p:nvPr userDrawn="1"/>
        </p:nvPicPr>
        <p:blipFill>
          <a:blip r:embed="rId3"/>
          <a:stretch>
            <a:fillRect/>
          </a:stretch>
        </p:blipFill>
        <p:spPr>
          <a:xfrm>
            <a:off x="9399766" y="558800"/>
            <a:ext cx="2252484" cy="558800"/>
          </a:xfrm>
          <a:prstGeom prst="rect">
            <a:avLst/>
          </a:prstGeom>
        </p:spPr>
      </p:pic>
      <p:sp>
        <p:nvSpPr>
          <p:cNvPr id="12" name="Marcador de texto 11"/>
          <p:cNvSpPr>
            <a:spLocks noGrp="1"/>
          </p:cNvSpPr>
          <p:nvPr>
            <p:ph type="body" sz="quarter" idx="12" hasCustomPrompt="1"/>
          </p:nvPr>
        </p:nvSpPr>
        <p:spPr>
          <a:xfrm>
            <a:off x="336420" y="548249"/>
            <a:ext cx="8952723" cy="524506"/>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600" baseline="0">
                <a:solidFill>
                  <a:srgbClr val="095DA6"/>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 sz="2800" dirty="0" smtClean="0">
                <a:solidFill>
                  <a:schemeClr val="bg1">
                    <a:lumMod val="50000"/>
                  </a:schemeClr>
                </a:solidFill>
                <a:latin typeface="Bambino-Regular" panose="00000500000000000000" pitchFamily="2" charset="0"/>
              </a:rPr>
              <a:t>Información de casos corresponde a pruebas PCR</a:t>
            </a:r>
            <a:endParaRPr lang="es-EC" sz="2800" dirty="0" smtClean="0">
              <a:solidFill>
                <a:schemeClr val="bg1">
                  <a:lumMod val="50000"/>
                </a:schemeClr>
              </a:solidFill>
              <a:latin typeface="Bambino-Regular"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pic>
        <p:nvPicPr>
          <p:cNvPr id="13" name="Imagen 12"/>
          <p:cNvPicPr>
            <a:picLocks noChangeAspect="1"/>
          </p:cNvPicPr>
          <p:nvPr userDrawn="1"/>
        </p:nvPicPr>
        <p:blipFill>
          <a:blip r:embed="rId4"/>
          <a:stretch>
            <a:fillRect/>
          </a:stretch>
        </p:blipFill>
        <p:spPr>
          <a:xfrm>
            <a:off x="577862" y="1463512"/>
            <a:ext cx="2300255" cy="3573812"/>
          </a:xfrm>
          <a:prstGeom prst="rect">
            <a:avLst/>
          </a:prstGeom>
        </p:spPr>
      </p:pic>
      <p:sp>
        <p:nvSpPr>
          <p:cNvPr id="14" name="Marcador de texto 11"/>
          <p:cNvSpPr>
            <a:spLocks noGrp="1"/>
          </p:cNvSpPr>
          <p:nvPr>
            <p:ph type="body" sz="quarter" idx="13"/>
          </p:nvPr>
        </p:nvSpPr>
        <p:spPr>
          <a:xfrm>
            <a:off x="1385593" y="1704525"/>
            <a:ext cx="1299285" cy="366851"/>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E73122"/>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18" name="Marcador de texto 11"/>
          <p:cNvSpPr>
            <a:spLocks noGrp="1"/>
          </p:cNvSpPr>
          <p:nvPr>
            <p:ph type="body" sz="quarter" idx="14"/>
          </p:nvPr>
        </p:nvSpPr>
        <p:spPr>
          <a:xfrm>
            <a:off x="1396428" y="2571005"/>
            <a:ext cx="1288450" cy="366851"/>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1599D6"/>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19" name="Marcador de texto 11"/>
          <p:cNvSpPr>
            <a:spLocks noGrp="1"/>
          </p:cNvSpPr>
          <p:nvPr>
            <p:ph type="body" sz="quarter" idx="15"/>
          </p:nvPr>
        </p:nvSpPr>
        <p:spPr>
          <a:xfrm>
            <a:off x="1396428" y="3485405"/>
            <a:ext cx="1288450" cy="366851"/>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EF5B3F"/>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20" name="Marcador de texto 11"/>
          <p:cNvSpPr>
            <a:spLocks noGrp="1"/>
          </p:cNvSpPr>
          <p:nvPr>
            <p:ph type="body" sz="quarter" idx="16"/>
          </p:nvPr>
        </p:nvSpPr>
        <p:spPr>
          <a:xfrm>
            <a:off x="1396428" y="4450605"/>
            <a:ext cx="1288450" cy="366851"/>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095DA6"/>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22" name="Rectángulo 21"/>
          <p:cNvSpPr/>
          <p:nvPr userDrawn="1"/>
        </p:nvSpPr>
        <p:spPr>
          <a:xfrm>
            <a:off x="1205202" y="1303163"/>
            <a:ext cx="1672915" cy="246221"/>
          </a:xfrm>
          <a:prstGeom prst="rect">
            <a:avLst/>
          </a:prstGeom>
        </p:spPr>
        <p:txBody>
          <a:bodyPr wrap="square">
            <a:spAutoFit/>
          </a:bodyPr>
          <a:lstStyle/>
          <a:p>
            <a:r>
              <a:rPr lang="es-ES_tradnl" sz="1000" dirty="0" smtClean="0">
                <a:solidFill>
                  <a:srgbClr val="E73122"/>
                </a:solidFill>
                <a:latin typeface="Bambino-Regular ☞" charset="0"/>
                <a:ea typeface="Bambino-Regular ☞" charset="0"/>
                <a:cs typeface="Bambino-Regular ☞" charset="0"/>
              </a:rPr>
              <a:t>CASOS CONFIRMADOS</a:t>
            </a:r>
            <a:endParaRPr lang="es-ES_tradnl" sz="1000" dirty="0">
              <a:solidFill>
                <a:srgbClr val="E73122"/>
              </a:solidFill>
              <a:latin typeface="Bambino-Regular ☞" charset="0"/>
              <a:ea typeface="Bambino-Regular ☞" charset="0"/>
              <a:cs typeface="Bambino-Regular ☞" charset="0"/>
            </a:endParaRPr>
          </a:p>
        </p:txBody>
      </p:sp>
      <p:sp>
        <p:nvSpPr>
          <p:cNvPr id="26" name="Rectángulo 25"/>
          <p:cNvSpPr/>
          <p:nvPr userDrawn="1"/>
        </p:nvSpPr>
        <p:spPr>
          <a:xfrm>
            <a:off x="1203289" y="2199303"/>
            <a:ext cx="1674827" cy="246221"/>
          </a:xfrm>
          <a:prstGeom prst="rect">
            <a:avLst/>
          </a:prstGeom>
        </p:spPr>
        <p:txBody>
          <a:bodyPr wrap="square">
            <a:spAutoFit/>
          </a:bodyPr>
          <a:lstStyle/>
          <a:p>
            <a:r>
              <a:rPr lang="es-ES_tradnl" sz="1000" dirty="0" smtClean="0">
                <a:solidFill>
                  <a:srgbClr val="1599D6"/>
                </a:solidFill>
                <a:latin typeface="Bambino-Regular ☞" charset="0"/>
                <a:ea typeface="Bambino-Regular ☞" charset="0"/>
                <a:cs typeface="Bambino-Regular ☞" charset="0"/>
              </a:rPr>
              <a:t>CASOS DESCARTADOS</a:t>
            </a:r>
            <a:endParaRPr lang="es-ES_tradnl" sz="1000" dirty="0">
              <a:solidFill>
                <a:srgbClr val="1599D6"/>
              </a:solidFill>
              <a:latin typeface="Bambino-Regular ☞" charset="0"/>
              <a:ea typeface="Bambino-Regular ☞" charset="0"/>
              <a:cs typeface="Bambino-Regular ☞" charset="0"/>
            </a:endParaRPr>
          </a:p>
        </p:txBody>
      </p:sp>
      <p:sp>
        <p:nvSpPr>
          <p:cNvPr id="27" name="Rectángulo 26"/>
          <p:cNvSpPr/>
          <p:nvPr userDrawn="1"/>
        </p:nvSpPr>
        <p:spPr>
          <a:xfrm>
            <a:off x="1205202" y="3175156"/>
            <a:ext cx="1735630" cy="246221"/>
          </a:xfrm>
          <a:prstGeom prst="rect">
            <a:avLst/>
          </a:prstGeom>
        </p:spPr>
        <p:txBody>
          <a:bodyPr wrap="square">
            <a:spAutoFit/>
          </a:bodyPr>
          <a:lstStyle/>
          <a:p>
            <a:r>
              <a:rPr lang="es-ES_tradnl" sz="1000" dirty="0" smtClean="0">
                <a:solidFill>
                  <a:srgbClr val="EF5B3F"/>
                </a:solidFill>
                <a:latin typeface="Bambino-Regular ☞" charset="0"/>
                <a:ea typeface="Bambino-Regular ☞" charset="0"/>
                <a:cs typeface="Bambino-Regular ☞" charset="0"/>
              </a:rPr>
              <a:t>CASOS CON SOSPECHA</a:t>
            </a:r>
            <a:endParaRPr lang="es-ES_tradnl" sz="1000" dirty="0">
              <a:solidFill>
                <a:srgbClr val="EF5B3F"/>
              </a:solidFill>
              <a:latin typeface="Bambino-Regular ☞" charset="0"/>
              <a:ea typeface="Bambino-Regular ☞" charset="0"/>
              <a:cs typeface="Bambino-Regular ☞" charset="0"/>
            </a:endParaRPr>
          </a:p>
        </p:txBody>
      </p:sp>
      <p:sp>
        <p:nvSpPr>
          <p:cNvPr id="28" name="Rectángulo 27"/>
          <p:cNvSpPr/>
          <p:nvPr userDrawn="1"/>
        </p:nvSpPr>
        <p:spPr>
          <a:xfrm>
            <a:off x="1201574" y="4108109"/>
            <a:ext cx="1676542" cy="246221"/>
          </a:xfrm>
          <a:prstGeom prst="rect">
            <a:avLst/>
          </a:prstGeom>
        </p:spPr>
        <p:txBody>
          <a:bodyPr wrap="square">
            <a:spAutoFit/>
          </a:bodyPr>
          <a:lstStyle/>
          <a:p>
            <a:r>
              <a:rPr lang="es-ES_tradnl" sz="1000" dirty="0" smtClean="0">
                <a:solidFill>
                  <a:srgbClr val="095DA6"/>
                </a:solidFill>
                <a:latin typeface="Bambino-Regular ☞" charset="0"/>
                <a:ea typeface="Bambino-Regular ☞" charset="0"/>
                <a:cs typeface="Bambino-Regular ☞" charset="0"/>
              </a:rPr>
              <a:t>MUESTRAS TOMADAS</a:t>
            </a:r>
            <a:endParaRPr lang="es-ES_tradnl" sz="1000" dirty="0">
              <a:solidFill>
                <a:srgbClr val="095DA6"/>
              </a:solidFill>
              <a:latin typeface="Bambino-Regular ☞" charset="0"/>
              <a:ea typeface="Bambino-Regular ☞" charset="0"/>
              <a:cs typeface="Bambino-Regular ☞" charset="0"/>
            </a:endParaRPr>
          </a:p>
        </p:txBody>
      </p:sp>
      <p:sp>
        <p:nvSpPr>
          <p:cNvPr id="32" name="Rectángulo 31"/>
          <p:cNvSpPr/>
          <p:nvPr userDrawn="1"/>
        </p:nvSpPr>
        <p:spPr>
          <a:xfrm>
            <a:off x="0" y="6350000"/>
            <a:ext cx="1219200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050" dirty="0">
              <a:solidFill>
                <a:srgbClr val="095DA6"/>
              </a:solidFill>
            </a:endParaRPr>
          </a:p>
        </p:txBody>
      </p:sp>
      <p:sp>
        <p:nvSpPr>
          <p:cNvPr id="30" name="Marcador de texto 11"/>
          <p:cNvSpPr>
            <a:spLocks noGrp="1"/>
          </p:cNvSpPr>
          <p:nvPr>
            <p:ph type="body" sz="quarter" idx="18" hasCustomPrompt="1"/>
          </p:nvPr>
        </p:nvSpPr>
        <p:spPr>
          <a:xfrm>
            <a:off x="125387" y="6403364"/>
            <a:ext cx="3949700" cy="370116"/>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Fuente:</a:t>
            </a:r>
            <a:endParaRPr lang="es-ES_tradnl" dirty="0"/>
          </a:p>
        </p:txBody>
      </p:sp>
      <p:sp>
        <p:nvSpPr>
          <p:cNvPr id="31" name="Marcador de texto 11"/>
          <p:cNvSpPr>
            <a:spLocks noGrp="1"/>
          </p:cNvSpPr>
          <p:nvPr>
            <p:ph type="body" sz="quarter" idx="19" hasCustomPrompt="1"/>
          </p:nvPr>
        </p:nvSpPr>
        <p:spPr>
          <a:xfrm>
            <a:off x="8491263" y="6403364"/>
            <a:ext cx="3557637" cy="363841"/>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Fecha de última actualización:</a:t>
            </a:r>
            <a:endParaRPr lang="es-ES_tradnl" dirty="0"/>
          </a:p>
        </p:txBody>
      </p:sp>
      <p:sp>
        <p:nvSpPr>
          <p:cNvPr id="38" name="Rectángulo 37"/>
          <p:cNvSpPr/>
          <p:nvPr userDrawn="1"/>
        </p:nvSpPr>
        <p:spPr>
          <a:xfrm>
            <a:off x="7300135" y="1653430"/>
            <a:ext cx="2331087" cy="246221"/>
          </a:xfrm>
          <a:prstGeom prst="rect">
            <a:avLst/>
          </a:prstGeom>
        </p:spPr>
        <p:txBody>
          <a:bodyPr wrap="none">
            <a:spAutoFit/>
          </a:bodyPr>
          <a:lstStyle/>
          <a:p>
            <a:r>
              <a:rPr lang="es-ES_tradnl" sz="1000" dirty="0" smtClean="0">
                <a:solidFill>
                  <a:srgbClr val="E73122"/>
                </a:solidFill>
                <a:latin typeface="Bambino-Regular ☞" charset="0"/>
                <a:ea typeface="Bambino-Regular ☞" charset="0"/>
                <a:cs typeface="Bambino-Regular ☞" charset="0"/>
              </a:rPr>
              <a:t>CASOS CONFIRMADOS POR</a:t>
            </a:r>
            <a:r>
              <a:rPr lang="es-ES_tradnl" sz="1000" baseline="0" dirty="0" smtClean="0">
                <a:solidFill>
                  <a:srgbClr val="E73122"/>
                </a:solidFill>
                <a:latin typeface="Bambino-Regular ☞" charset="0"/>
                <a:ea typeface="Bambino-Regular ☞" charset="0"/>
                <a:cs typeface="Bambino-Regular ☞" charset="0"/>
              </a:rPr>
              <a:t> SEXO</a:t>
            </a:r>
            <a:endParaRPr lang="es-ES_tradnl" sz="1000" dirty="0">
              <a:solidFill>
                <a:srgbClr val="E73122"/>
              </a:solidFill>
              <a:latin typeface="Bambino-Regular ☞" charset="0"/>
              <a:ea typeface="Bambino-Regular ☞" charset="0"/>
              <a:cs typeface="Bambino-Regular ☞" charset="0"/>
            </a:endParaRPr>
          </a:p>
        </p:txBody>
      </p:sp>
      <p:pic>
        <p:nvPicPr>
          <p:cNvPr id="39" name="Imagen 38"/>
          <p:cNvPicPr>
            <a:picLocks noChangeAspect="1"/>
          </p:cNvPicPr>
          <p:nvPr userDrawn="1"/>
        </p:nvPicPr>
        <p:blipFill>
          <a:blip r:embed="rId5"/>
          <a:stretch>
            <a:fillRect/>
          </a:stretch>
        </p:blipFill>
        <p:spPr>
          <a:xfrm>
            <a:off x="7369525" y="1979857"/>
            <a:ext cx="3690179" cy="1221619"/>
          </a:xfrm>
          <a:prstGeom prst="rect">
            <a:avLst/>
          </a:prstGeom>
        </p:spPr>
      </p:pic>
      <p:sp>
        <p:nvSpPr>
          <p:cNvPr id="40" name="Marcador de texto 11"/>
          <p:cNvSpPr>
            <a:spLocks noGrp="1"/>
          </p:cNvSpPr>
          <p:nvPr>
            <p:ph type="body" sz="quarter" idx="22"/>
          </p:nvPr>
        </p:nvSpPr>
        <p:spPr>
          <a:xfrm>
            <a:off x="7908734" y="2138614"/>
            <a:ext cx="1213309" cy="382587"/>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E73122"/>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41" name="Marcador de texto 11"/>
          <p:cNvSpPr>
            <a:spLocks noGrp="1"/>
          </p:cNvSpPr>
          <p:nvPr>
            <p:ph type="body" sz="quarter" idx="23"/>
          </p:nvPr>
        </p:nvSpPr>
        <p:spPr>
          <a:xfrm>
            <a:off x="10118534" y="2140670"/>
            <a:ext cx="1264109" cy="382587"/>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E73122"/>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42" name="Marcador de texto 11"/>
          <p:cNvSpPr>
            <a:spLocks noGrp="1"/>
          </p:cNvSpPr>
          <p:nvPr>
            <p:ph type="body" sz="quarter" idx="24"/>
          </p:nvPr>
        </p:nvSpPr>
        <p:spPr>
          <a:xfrm>
            <a:off x="7501092" y="2750245"/>
            <a:ext cx="1227252" cy="382587"/>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000" baseline="0">
                <a:solidFill>
                  <a:schemeClr val="bg1">
                    <a:lumMod val="50000"/>
                  </a:schemeClr>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43" name="Marcador de texto 11"/>
          <p:cNvSpPr>
            <a:spLocks noGrp="1"/>
          </p:cNvSpPr>
          <p:nvPr>
            <p:ph type="body" sz="quarter" idx="25"/>
          </p:nvPr>
        </p:nvSpPr>
        <p:spPr>
          <a:xfrm>
            <a:off x="9604184" y="2733356"/>
            <a:ext cx="1333959" cy="382587"/>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000" baseline="0">
                <a:solidFill>
                  <a:schemeClr val="bg1">
                    <a:lumMod val="50000"/>
                  </a:schemeClr>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52" name="Rectángulo 37"/>
          <p:cNvSpPr/>
          <p:nvPr userDrawn="1"/>
        </p:nvSpPr>
        <p:spPr>
          <a:xfrm>
            <a:off x="7300135" y="3440508"/>
            <a:ext cx="4082508" cy="400110"/>
          </a:xfrm>
          <a:prstGeom prst="rect">
            <a:avLst/>
          </a:prstGeom>
        </p:spPr>
        <p:txBody>
          <a:bodyPr wrap="square">
            <a:spAutoFit/>
          </a:bodyPr>
          <a:lstStyle/>
          <a:p>
            <a:pPr algn="l"/>
            <a:r>
              <a:rPr lang="es-ES_tradnl" sz="1000" dirty="0" smtClean="0">
                <a:solidFill>
                  <a:srgbClr val="FF0000"/>
                </a:solidFill>
                <a:latin typeface="Bambino-Regular ☞" charset="0"/>
                <a:ea typeface="Bambino-Regular ☞" charset="0"/>
                <a:cs typeface="Bambino-Regular ☞" charset="0"/>
              </a:rPr>
              <a:t>PORCENTAJE</a:t>
            </a:r>
            <a:r>
              <a:rPr lang="es-ES_tradnl" sz="1000" baseline="0" dirty="0" smtClean="0">
                <a:solidFill>
                  <a:srgbClr val="FF0000"/>
                </a:solidFill>
                <a:latin typeface="Bambino-Regular ☞" charset="0"/>
                <a:ea typeface="Bambino-Regular ☞" charset="0"/>
                <a:cs typeface="Bambino-Regular ☞" charset="0"/>
              </a:rPr>
              <a:t> DE CASOS CONFIRMADOS POR GRUPO ETARIO CON RESPECTO AL TOTAL DE CASOS CONFIRMADOS</a:t>
            </a:r>
            <a:endParaRPr lang="es-ES_tradnl" sz="1000" dirty="0">
              <a:solidFill>
                <a:srgbClr val="FF0000"/>
              </a:solidFill>
              <a:latin typeface="Bambino-Regular ☞" charset="0"/>
              <a:ea typeface="Bambino-Regular ☞" charset="0"/>
              <a:cs typeface="Bambino-Regular ☞" charset="0"/>
            </a:endParaRPr>
          </a:p>
        </p:txBody>
      </p:sp>
      <p:pic>
        <p:nvPicPr>
          <p:cNvPr id="53" name="Imagen 52"/>
          <p:cNvPicPr>
            <a:picLocks noChangeAspect="1"/>
          </p:cNvPicPr>
          <p:nvPr userDrawn="1"/>
        </p:nvPicPr>
        <p:blipFill>
          <a:blip r:embed="rId2"/>
          <a:stretch>
            <a:fillRect/>
          </a:stretch>
        </p:blipFill>
        <p:spPr>
          <a:xfrm>
            <a:off x="4634194" y="4317824"/>
            <a:ext cx="1421861" cy="1508794"/>
          </a:xfrm>
          <a:prstGeom prst="rect">
            <a:avLst/>
          </a:prstGeom>
        </p:spPr>
      </p:pic>
      <p:sp>
        <p:nvSpPr>
          <p:cNvPr id="34" name="Rectángulo 33"/>
          <p:cNvSpPr/>
          <p:nvPr userDrawn="1"/>
        </p:nvSpPr>
        <p:spPr>
          <a:xfrm>
            <a:off x="4687883" y="3202577"/>
            <a:ext cx="1257522" cy="400110"/>
          </a:xfrm>
          <a:prstGeom prst="rect">
            <a:avLst/>
          </a:prstGeom>
        </p:spPr>
        <p:txBody>
          <a:bodyPr wrap="square">
            <a:spAutoFit/>
          </a:bodyPr>
          <a:lstStyle/>
          <a:p>
            <a:pPr algn="ctr"/>
            <a:r>
              <a:rPr lang="es-ES_tradnl" sz="1000" dirty="0" smtClean="0">
                <a:solidFill>
                  <a:schemeClr val="bg1"/>
                </a:solidFill>
                <a:latin typeface="Bambino-Regular ☞" charset="0"/>
                <a:ea typeface="Bambino-Regular ☞" charset="0"/>
                <a:cs typeface="Bambino-Regular ☞" charset="0"/>
              </a:rPr>
              <a:t>TASA DE</a:t>
            </a:r>
          </a:p>
          <a:p>
            <a:pPr algn="ctr"/>
            <a:r>
              <a:rPr lang="es-ES_tradnl" sz="1000" dirty="0" smtClean="0">
                <a:solidFill>
                  <a:schemeClr val="bg1"/>
                </a:solidFill>
                <a:latin typeface="Bambino-Regular ☞" charset="0"/>
                <a:ea typeface="Bambino-Regular ☞" charset="0"/>
                <a:cs typeface="Bambino-Regular ☞" charset="0"/>
              </a:rPr>
              <a:t> POSITIVIDAD</a:t>
            </a:r>
            <a:endParaRPr lang="es-ES_tradnl" sz="1000" dirty="0">
              <a:solidFill>
                <a:schemeClr val="bg1"/>
              </a:solidFill>
              <a:latin typeface="Bambino-Regular ☞" charset="0"/>
              <a:ea typeface="Bambino-Regular ☞" charset="0"/>
              <a:cs typeface="Bambino-Regular ☞" charset="0"/>
            </a:endParaRPr>
          </a:p>
        </p:txBody>
      </p:sp>
      <p:sp>
        <p:nvSpPr>
          <p:cNvPr id="54" name="Rectángulo 53"/>
          <p:cNvSpPr/>
          <p:nvPr userDrawn="1"/>
        </p:nvSpPr>
        <p:spPr>
          <a:xfrm>
            <a:off x="4534435" y="4587005"/>
            <a:ext cx="1621377" cy="62324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dirty="0" smtClean="0">
                <a:solidFill>
                  <a:schemeClr val="bg1"/>
                </a:solidFill>
                <a:latin typeface="Bambino-Regular ☞" charset="0"/>
                <a:ea typeface="Bambino-Regular ☞" charset="0"/>
                <a:cs typeface="Bambino-Regular ☞" charset="0"/>
              </a:rPr>
              <a:t>Velocidad de contagio</a:t>
            </a:r>
            <a:endParaRPr lang="es-ES_tradnl" sz="800" dirty="0" smtClean="0">
              <a:solidFill>
                <a:schemeClr val="bg1"/>
              </a:solidFill>
              <a:latin typeface="Bambino-Regular ☞" charset="0"/>
              <a:ea typeface="Bambino-Regular ☞" charset="0"/>
              <a:cs typeface="Bambino-Regular ☞" charset="0"/>
            </a:endParaRPr>
          </a:p>
          <a:p>
            <a:pPr algn="ctr"/>
            <a:r>
              <a:rPr lang="es-ES_tradnl" sz="800" dirty="0" smtClean="0">
                <a:solidFill>
                  <a:schemeClr val="bg1"/>
                </a:solidFill>
                <a:latin typeface="Bambino-Regular ☞" charset="0"/>
                <a:ea typeface="Bambino-Regular ☞" charset="0"/>
                <a:cs typeface="Bambino-Regular ☞" charset="0"/>
              </a:rPr>
              <a:t>NÚMERO</a:t>
            </a:r>
          </a:p>
          <a:p>
            <a:pPr algn="ctr"/>
            <a:r>
              <a:rPr lang="es-ES_tradnl" sz="800" dirty="0" smtClean="0">
                <a:solidFill>
                  <a:schemeClr val="bg1"/>
                </a:solidFill>
                <a:latin typeface="Bambino-Regular ☞" charset="0"/>
                <a:ea typeface="Bambino-Regular ☞" charset="0"/>
                <a:cs typeface="Bambino-Regular ☞" charset="0"/>
              </a:rPr>
              <a:t> REPRODUCTIVO</a:t>
            </a:r>
          </a:p>
          <a:p>
            <a:pPr algn="ctr"/>
            <a:r>
              <a:rPr lang="es-ES_tradnl" sz="800" dirty="0" smtClean="0">
                <a:solidFill>
                  <a:schemeClr val="bg1"/>
                </a:solidFill>
                <a:latin typeface="Bambino-Regular ☞" charset="0"/>
                <a:ea typeface="Bambino-Regular ☞" charset="0"/>
                <a:cs typeface="Bambino-Regular ☞" charset="0"/>
              </a:rPr>
              <a:t>EFECTIVO (Rt)</a:t>
            </a:r>
            <a:endParaRPr lang="es-ES_tradnl" sz="800" dirty="0">
              <a:solidFill>
                <a:schemeClr val="bg1"/>
              </a:solidFill>
              <a:latin typeface="Bambino-Regular ☞" charset="0"/>
              <a:ea typeface="Bambino-Regular ☞" charset="0"/>
              <a:cs typeface="Bambino-Regular ☞" charset="0"/>
            </a:endParaRPr>
          </a:p>
        </p:txBody>
      </p:sp>
      <p:sp>
        <p:nvSpPr>
          <p:cNvPr id="56" name="Marcador de texto 11"/>
          <p:cNvSpPr>
            <a:spLocks noGrp="1"/>
          </p:cNvSpPr>
          <p:nvPr>
            <p:ph type="body" sz="quarter" idx="27"/>
          </p:nvPr>
        </p:nvSpPr>
        <p:spPr>
          <a:xfrm>
            <a:off x="4855831" y="5337406"/>
            <a:ext cx="1024700" cy="360058"/>
          </a:xfrm>
        </p:spPr>
        <p:txBody>
          <a:bodyPr>
            <a:noAutofit/>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1800" baseline="0">
                <a:solidFill>
                  <a:srgbClr val="E73122"/>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44" name="Marcador de texto 11"/>
          <p:cNvSpPr>
            <a:spLocks noGrp="1"/>
          </p:cNvSpPr>
          <p:nvPr>
            <p:ph type="body" sz="quarter" idx="28" hasCustomPrompt="1"/>
          </p:nvPr>
        </p:nvSpPr>
        <p:spPr>
          <a:xfrm>
            <a:off x="4379875" y="6403365"/>
            <a:ext cx="3949700" cy="363842"/>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Elaborado por:</a:t>
            </a:r>
            <a:endParaRPr lang="es-ES_tradnl" dirty="0"/>
          </a:p>
        </p:txBody>
      </p:sp>
      <p:grpSp>
        <p:nvGrpSpPr>
          <p:cNvPr id="47" name="Group 46"/>
          <p:cNvGrpSpPr/>
          <p:nvPr userDrawn="1"/>
        </p:nvGrpSpPr>
        <p:grpSpPr>
          <a:xfrm>
            <a:off x="4066193" y="1567762"/>
            <a:ext cx="2539703" cy="1221047"/>
            <a:chOff x="446616" y="201572"/>
            <a:chExt cx="2489312" cy="1196820"/>
          </a:xfrm>
        </p:grpSpPr>
        <p:pic>
          <p:nvPicPr>
            <p:cNvPr id="49" name="Imagen 14"/>
            <p:cNvPicPr>
              <a:picLocks noChangeAspect="1"/>
            </p:cNvPicPr>
            <p:nvPr userDrawn="1"/>
          </p:nvPicPr>
          <p:blipFill rotWithShape="1">
            <a:blip r:embed="rId6"/>
            <a:srcRect b="386"/>
            <a:stretch/>
          </p:blipFill>
          <p:spPr>
            <a:xfrm>
              <a:off x="446616" y="201572"/>
              <a:ext cx="2402930" cy="1196820"/>
            </a:xfrm>
            <a:prstGeom prst="rect">
              <a:avLst/>
            </a:prstGeom>
          </p:spPr>
        </p:pic>
        <p:sp>
          <p:nvSpPr>
            <p:cNvPr id="50" name="Rectángulo 15"/>
            <p:cNvSpPr/>
            <p:nvPr userDrawn="1"/>
          </p:nvSpPr>
          <p:spPr>
            <a:xfrm>
              <a:off x="1151465" y="329163"/>
              <a:ext cx="1784463" cy="430887"/>
            </a:xfrm>
            <a:prstGeom prst="rect">
              <a:avLst/>
            </a:prstGeom>
          </p:spPr>
          <p:txBody>
            <a:bodyPr wrap="none">
              <a:spAutoFit/>
            </a:bodyPr>
            <a:lstStyle/>
            <a:p>
              <a:r>
                <a:rPr lang="es-ES_tradnl" sz="1100" dirty="0" smtClean="0">
                  <a:solidFill>
                    <a:srgbClr val="E73122"/>
                  </a:solidFill>
                  <a:latin typeface="Bambino-Regular ☞" charset="0"/>
                  <a:ea typeface="Bambino-Regular ☞" charset="0"/>
                  <a:cs typeface="Bambino-Regular ☞" charset="0"/>
                </a:rPr>
                <a:t>TASA DE LETALIDAD / </a:t>
              </a:r>
            </a:p>
            <a:p>
              <a:r>
                <a:rPr lang="es-ES_tradnl" sz="1100" dirty="0" smtClean="0">
                  <a:solidFill>
                    <a:srgbClr val="E73122"/>
                  </a:solidFill>
                  <a:latin typeface="Bambino-Regular ☞" charset="0"/>
                  <a:ea typeface="Bambino-Regular ☞" charset="0"/>
                  <a:cs typeface="Bambino-Regular ☞" charset="0"/>
                </a:rPr>
                <a:t>LETALIDAD CONTEXTO</a:t>
              </a:r>
              <a:endParaRPr lang="es-ES_tradnl" sz="1100" dirty="0">
                <a:solidFill>
                  <a:srgbClr val="E73122"/>
                </a:solidFill>
                <a:latin typeface="Bambino-Regular ☞" charset="0"/>
                <a:ea typeface="Bambino-Regular ☞" charset="0"/>
                <a:cs typeface="Bambino-Regular ☞" charset="0"/>
              </a:endParaRPr>
            </a:p>
          </p:txBody>
        </p:sp>
      </p:grpSp>
      <p:sp>
        <p:nvSpPr>
          <p:cNvPr id="51" name="Marcador de texto 11"/>
          <p:cNvSpPr>
            <a:spLocks noGrp="1"/>
          </p:cNvSpPr>
          <p:nvPr>
            <p:ph type="body" sz="quarter" idx="29"/>
          </p:nvPr>
        </p:nvSpPr>
        <p:spPr>
          <a:xfrm>
            <a:off x="4205085" y="2390134"/>
            <a:ext cx="987782" cy="333426"/>
          </a:xfrm>
        </p:spPr>
        <p:txBody>
          <a:bodyPr>
            <a:noAutofit/>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1800" baseline="0">
                <a:solidFill>
                  <a:schemeClr val="bg1"/>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57" name="Marcador de texto 11"/>
          <p:cNvSpPr>
            <a:spLocks noGrp="1"/>
          </p:cNvSpPr>
          <p:nvPr>
            <p:ph type="body" sz="quarter" idx="30"/>
          </p:nvPr>
        </p:nvSpPr>
        <p:spPr>
          <a:xfrm>
            <a:off x="5380363" y="2416645"/>
            <a:ext cx="1073189" cy="333426"/>
          </a:xfrm>
        </p:spPr>
        <p:txBody>
          <a:bodyPr>
            <a:noAutofit/>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1800" baseline="0">
                <a:solidFill>
                  <a:schemeClr val="bg1"/>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36" name="Marcador de texto 11"/>
          <p:cNvSpPr>
            <a:spLocks noGrp="1"/>
          </p:cNvSpPr>
          <p:nvPr>
            <p:ph type="body" sz="quarter" idx="20"/>
          </p:nvPr>
        </p:nvSpPr>
        <p:spPr>
          <a:xfrm>
            <a:off x="4785424" y="3738009"/>
            <a:ext cx="1061691" cy="360058"/>
          </a:xfrm>
        </p:spPr>
        <p:txBody>
          <a:bodyPr>
            <a:noAutofit/>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1800" baseline="0">
                <a:solidFill>
                  <a:srgbClr val="E73122"/>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45" name="Rectángulo 27"/>
          <p:cNvSpPr/>
          <p:nvPr userDrawn="1"/>
        </p:nvSpPr>
        <p:spPr>
          <a:xfrm>
            <a:off x="632513" y="5125519"/>
            <a:ext cx="2322815" cy="307777"/>
          </a:xfrm>
          <a:prstGeom prst="rect">
            <a:avLst/>
          </a:prstGeom>
        </p:spPr>
        <p:txBody>
          <a:bodyPr wrap="none">
            <a:spAutoFit/>
          </a:bodyPr>
          <a:lstStyle/>
          <a:p>
            <a:r>
              <a:rPr lang="es-ES_tradnl" sz="1400" dirty="0" smtClean="0">
                <a:solidFill>
                  <a:schemeClr val="tx1"/>
                </a:solidFill>
                <a:latin typeface="Bambino-Regular ☞" charset="0"/>
                <a:ea typeface="Bambino-Regular ☞" charset="0"/>
                <a:cs typeface="Bambino-Regular ☞" charset="0"/>
              </a:rPr>
              <a:t>PERSONAS</a:t>
            </a:r>
            <a:r>
              <a:rPr lang="es-ES_tradnl" sz="1400" baseline="0" dirty="0" smtClean="0">
                <a:solidFill>
                  <a:schemeClr val="tx1"/>
                </a:solidFill>
                <a:latin typeface="Bambino-Regular ☞" charset="0"/>
                <a:ea typeface="Bambino-Regular ☞" charset="0"/>
                <a:cs typeface="Bambino-Regular ☞" charset="0"/>
              </a:rPr>
              <a:t> FALLECIDAS</a:t>
            </a:r>
            <a:endParaRPr lang="es-ES_tradnl" sz="1400" dirty="0">
              <a:solidFill>
                <a:schemeClr val="tx1"/>
              </a:solidFill>
              <a:latin typeface="Bambino-Regular ☞" charset="0"/>
              <a:ea typeface="Bambino-Regular ☞" charset="0"/>
              <a:cs typeface="Bambino-Regular ☞" charset="0"/>
            </a:endParaRPr>
          </a:p>
        </p:txBody>
      </p:sp>
      <p:sp>
        <p:nvSpPr>
          <p:cNvPr id="63" name="Marcador de texto 11"/>
          <p:cNvSpPr>
            <a:spLocks noGrp="1"/>
          </p:cNvSpPr>
          <p:nvPr>
            <p:ph type="body" sz="quarter" idx="31"/>
          </p:nvPr>
        </p:nvSpPr>
        <p:spPr>
          <a:xfrm>
            <a:off x="2895165" y="5426520"/>
            <a:ext cx="1418449" cy="366851"/>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095DA6"/>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64" name="Marcador de texto 11"/>
          <p:cNvSpPr>
            <a:spLocks noGrp="1"/>
          </p:cNvSpPr>
          <p:nvPr>
            <p:ph type="body" sz="quarter" idx="32"/>
          </p:nvPr>
        </p:nvSpPr>
        <p:spPr>
          <a:xfrm>
            <a:off x="2892131" y="5891573"/>
            <a:ext cx="1421484" cy="366851"/>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095DA6"/>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65" name="Rectángulo 64"/>
          <p:cNvSpPr/>
          <p:nvPr userDrawn="1"/>
        </p:nvSpPr>
        <p:spPr>
          <a:xfrm>
            <a:off x="1903005" y="5460767"/>
            <a:ext cx="989125" cy="251932"/>
          </a:xfrm>
          <a:prstGeom prst="rect">
            <a:avLst/>
          </a:prstGeom>
        </p:spPr>
        <p:txBody>
          <a:bodyPr wrap="square">
            <a:spAutoFit/>
          </a:bodyPr>
          <a:lstStyle/>
          <a:p>
            <a:r>
              <a:rPr lang="es-ES_tradnl" sz="1000" dirty="0" smtClean="0">
                <a:solidFill>
                  <a:srgbClr val="E73122"/>
                </a:solidFill>
                <a:latin typeface="Bambino-Regular ☞" charset="0"/>
                <a:ea typeface="Bambino-Regular ☞" charset="0"/>
                <a:cs typeface="Bambino-Regular ☞" charset="0"/>
              </a:rPr>
              <a:t>PROBABLES</a:t>
            </a:r>
            <a:endParaRPr lang="es-ES_tradnl" sz="1000" dirty="0">
              <a:solidFill>
                <a:srgbClr val="E73122"/>
              </a:solidFill>
              <a:latin typeface="Bambino-Regular ☞" charset="0"/>
              <a:ea typeface="Bambino-Regular ☞" charset="0"/>
              <a:cs typeface="Bambino-Regular ☞" charset="0"/>
            </a:endParaRPr>
          </a:p>
        </p:txBody>
      </p:sp>
      <p:sp>
        <p:nvSpPr>
          <p:cNvPr id="66" name="Rectángulo 65"/>
          <p:cNvSpPr/>
          <p:nvPr userDrawn="1"/>
        </p:nvSpPr>
        <p:spPr>
          <a:xfrm>
            <a:off x="1670557" y="5805881"/>
            <a:ext cx="1221574" cy="246221"/>
          </a:xfrm>
          <a:prstGeom prst="rect">
            <a:avLst/>
          </a:prstGeom>
        </p:spPr>
        <p:txBody>
          <a:bodyPr wrap="square">
            <a:spAutoFit/>
          </a:bodyPr>
          <a:lstStyle/>
          <a:p>
            <a:r>
              <a:rPr lang="es-ES_tradnl" sz="1000" dirty="0" smtClean="0">
                <a:solidFill>
                  <a:srgbClr val="E73122"/>
                </a:solidFill>
                <a:latin typeface="Bambino-Regular ☞" charset="0"/>
                <a:ea typeface="Bambino-Regular ☞" charset="0"/>
                <a:cs typeface="Bambino-Regular ☞" charset="0"/>
              </a:rPr>
              <a:t>CON</a:t>
            </a:r>
            <a:r>
              <a:rPr lang="es-ES_tradnl" sz="1000" baseline="0" dirty="0" smtClean="0">
                <a:solidFill>
                  <a:srgbClr val="E73122"/>
                </a:solidFill>
                <a:latin typeface="Bambino-Regular ☞" charset="0"/>
                <a:ea typeface="Bambino-Regular ☞" charset="0"/>
                <a:cs typeface="Bambino-Regular ☞" charset="0"/>
              </a:rPr>
              <a:t> SOSPECHA</a:t>
            </a:r>
            <a:endParaRPr lang="es-ES_tradnl" sz="1000" dirty="0">
              <a:solidFill>
                <a:srgbClr val="E73122"/>
              </a:solidFill>
              <a:latin typeface="Bambino-Regular ☞" charset="0"/>
              <a:ea typeface="Bambino-Regular ☞" charset="0"/>
              <a:cs typeface="Bambino-Regular ☞" charset="0"/>
            </a:endParaRPr>
          </a:p>
        </p:txBody>
      </p:sp>
      <p:sp>
        <p:nvSpPr>
          <p:cNvPr id="5" name="Rectángulo redondeado 4"/>
          <p:cNvSpPr/>
          <p:nvPr userDrawn="1"/>
        </p:nvSpPr>
        <p:spPr>
          <a:xfrm>
            <a:off x="652935" y="5105443"/>
            <a:ext cx="2239195" cy="285383"/>
          </a:xfrm>
          <a:prstGeom prst="roundRect">
            <a:avLst/>
          </a:prstGeom>
          <a:noFill/>
          <a:ln>
            <a:solidFill>
              <a:srgbClr val="E73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Rectángulo redondeado 6"/>
          <p:cNvSpPr/>
          <p:nvPr userDrawn="1"/>
        </p:nvSpPr>
        <p:spPr>
          <a:xfrm>
            <a:off x="3725452" y="1344965"/>
            <a:ext cx="3251743" cy="4606097"/>
          </a:xfrm>
          <a:prstGeom prst="roundRect">
            <a:avLst/>
          </a:prstGeom>
          <a:noFill/>
          <a:ln>
            <a:solidFill>
              <a:srgbClr val="E73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64296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34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58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6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80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35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52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08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5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A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9399766" y="558800"/>
            <a:ext cx="2252484" cy="558800"/>
          </a:xfrm>
          <a:prstGeom prst="rect">
            <a:avLst/>
          </a:prstGeom>
        </p:spPr>
      </p:pic>
      <p:sp>
        <p:nvSpPr>
          <p:cNvPr id="10" name="Rectángulo 9"/>
          <p:cNvSpPr/>
          <p:nvPr userDrawn="1"/>
        </p:nvSpPr>
        <p:spPr>
          <a:xfrm>
            <a:off x="0" y="6350000"/>
            <a:ext cx="1219200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000" dirty="0">
              <a:solidFill>
                <a:srgbClr val="095DA6"/>
              </a:solidFill>
            </a:endParaRPr>
          </a:p>
        </p:txBody>
      </p:sp>
      <p:sp>
        <p:nvSpPr>
          <p:cNvPr id="13" name="Marcador de texto 11"/>
          <p:cNvSpPr>
            <a:spLocks noGrp="1"/>
          </p:cNvSpPr>
          <p:nvPr>
            <p:ph type="body" sz="quarter" idx="12"/>
          </p:nvPr>
        </p:nvSpPr>
        <p:spPr>
          <a:xfrm>
            <a:off x="838200" y="558800"/>
            <a:ext cx="7734300" cy="524506"/>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000" baseline="0">
                <a:solidFill>
                  <a:srgbClr val="095DA6"/>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8" name="Marcador de texto 11"/>
          <p:cNvSpPr>
            <a:spLocks noGrp="1"/>
          </p:cNvSpPr>
          <p:nvPr>
            <p:ph type="body" sz="quarter" idx="17"/>
          </p:nvPr>
        </p:nvSpPr>
        <p:spPr>
          <a:xfrm>
            <a:off x="8757042" y="1202173"/>
            <a:ext cx="3504532" cy="384634"/>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400" baseline="0">
                <a:solidFill>
                  <a:schemeClr val="bg1">
                    <a:lumMod val="65000"/>
                  </a:schemeClr>
                </a:solidFill>
                <a:latin typeface="Bambino-Regular ☞" charset="0"/>
                <a:ea typeface="Bambino-Regular ☞" charset="0"/>
                <a:cs typeface="Bambino-Regular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9" name="Marcador de texto 11"/>
          <p:cNvSpPr>
            <a:spLocks noGrp="1"/>
          </p:cNvSpPr>
          <p:nvPr>
            <p:ph type="body" sz="quarter" idx="18" hasCustomPrompt="1"/>
          </p:nvPr>
        </p:nvSpPr>
        <p:spPr>
          <a:xfrm>
            <a:off x="125387" y="6403364"/>
            <a:ext cx="3949700" cy="370116"/>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Fuente:</a:t>
            </a:r>
            <a:endParaRPr lang="es-ES_tradnl" dirty="0"/>
          </a:p>
        </p:txBody>
      </p:sp>
      <p:sp>
        <p:nvSpPr>
          <p:cNvPr id="11" name="Marcador de texto 11"/>
          <p:cNvSpPr>
            <a:spLocks noGrp="1"/>
          </p:cNvSpPr>
          <p:nvPr>
            <p:ph type="body" sz="quarter" idx="19" hasCustomPrompt="1"/>
          </p:nvPr>
        </p:nvSpPr>
        <p:spPr>
          <a:xfrm>
            <a:off x="8491263" y="6403364"/>
            <a:ext cx="3557637" cy="363841"/>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Fecha de última actualización:</a:t>
            </a:r>
            <a:endParaRPr lang="es-ES_tradnl" dirty="0"/>
          </a:p>
        </p:txBody>
      </p:sp>
      <p:sp>
        <p:nvSpPr>
          <p:cNvPr id="12" name="Marcador de texto 11"/>
          <p:cNvSpPr>
            <a:spLocks noGrp="1"/>
          </p:cNvSpPr>
          <p:nvPr>
            <p:ph type="body" sz="quarter" idx="28" hasCustomPrompt="1"/>
          </p:nvPr>
        </p:nvSpPr>
        <p:spPr>
          <a:xfrm>
            <a:off x="4379875" y="6403365"/>
            <a:ext cx="3949700" cy="363842"/>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Elaborado por:</a:t>
            </a:r>
            <a:endParaRPr lang="es-ES_tradnl" dirty="0"/>
          </a:p>
        </p:txBody>
      </p:sp>
    </p:spTree>
    <p:extLst>
      <p:ext uri="{BB962C8B-B14F-4D97-AF65-F5344CB8AC3E}">
        <p14:creationId xmlns:p14="http://schemas.microsoft.com/office/powerpoint/2010/main" val="384215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S GENERALE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9399766" y="558800"/>
            <a:ext cx="2252484" cy="558800"/>
          </a:xfrm>
          <a:prstGeom prst="rect">
            <a:avLst/>
          </a:prstGeom>
        </p:spPr>
      </p:pic>
      <p:sp>
        <p:nvSpPr>
          <p:cNvPr id="8" name="Título 7"/>
          <p:cNvSpPr>
            <a:spLocks noGrp="1"/>
          </p:cNvSpPr>
          <p:nvPr>
            <p:ph type="title"/>
          </p:nvPr>
        </p:nvSpPr>
        <p:spPr>
          <a:xfrm>
            <a:off x="1576742" y="2566458"/>
            <a:ext cx="8949266" cy="1325563"/>
          </a:xfrm>
        </p:spPr>
        <p:txBody>
          <a:bodyPr>
            <a:noAutofit/>
          </a:bodyPr>
          <a:lstStyle>
            <a:lvl1pPr algn="ctr">
              <a:defRPr sz="4800">
                <a:solidFill>
                  <a:srgbClr val="095DA6"/>
                </a:solidFill>
                <a:latin typeface="Bambino-Bold ☞" charset="0"/>
                <a:ea typeface="Bambino-Bold ☞" charset="0"/>
                <a:cs typeface="Bambino-Bold ☞" charset="0"/>
              </a:defRPr>
            </a:lvl1pPr>
          </a:lstStyle>
          <a:p>
            <a:r>
              <a:rPr lang="es-ES_tradnl" dirty="0" smtClean="0"/>
              <a:t>Haga clic para modificar el estilo de título del patrón</a:t>
            </a:r>
            <a:endParaRPr lang="es-ES_tradnl" dirty="0"/>
          </a:p>
        </p:txBody>
      </p:sp>
    </p:spTree>
    <p:extLst>
      <p:ext uri="{BB962C8B-B14F-4D97-AF65-F5344CB8AC3E}">
        <p14:creationId xmlns:p14="http://schemas.microsoft.com/office/powerpoint/2010/main" val="276408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RTALIDAD">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stretch>
            <a:fillRect/>
          </a:stretch>
        </p:blipFill>
        <p:spPr>
          <a:xfrm>
            <a:off x="9399766" y="558800"/>
            <a:ext cx="2252484" cy="558800"/>
          </a:xfrm>
          <a:prstGeom prst="rect">
            <a:avLst/>
          </a:prstGeom>
        </p:spPr>
      </p:pic>
      <p:sp>
        <p:nvSpPr>
          <p:cNvPr id="9" name="Rectángulo 8"/>
          <p:cNvSpPr/>
          <p:nvPr userDrawn="1"/>
        </p:nvSpPr>
        <p:spPr>
          <a:xfrm>
            <a:off x="0" y="6350000"/>
            <a:ext cx="1219200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dirty="0">
              <a:solidFill>
                <a:srgbClr val="095DA6"/>
              </a:solidFill>
            </a:endParaRPr>
          </a:p>
        </p:txBody>
      </p:sp>
      <p:sp>
        <p:nvSpPr>
          <p:cNvPr id="12" name="Marcador de texto 11"/>
          <p:cNvSpPr>
            <a:spLocks noGrp="1"/>
          </p:cNvSpPr>
          <p:nvPr>
            <p:ph type="body" sz="quarter" idx="12"/>
          </p:nvPr>
        </p:nvSpPr>
        <p:spPr>
          <a:xfrm>
            <a:off x="323197" y="429351"/>
            <a:ext cx="7734300" cy="408849"/>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000" baseline="0">
                <a:solidFill>
                  <a:srgbClr val="095DA6"/>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14" name="Rectángulo 37"/>
          <p:cNvSpPr/>
          <p:nvPr userDrawn="1"/>
        </p:nvSpPr>
        <p:spPr>
          <a:xfrm>
            <a:off x="323197" y="986795"/>
            <a:ext cx="5401585" cy="261610"/>
          </a:xfrm>
          <a:prstGeom prst="rect">
            <a:avLst/>
          </a:prstGeom>
        </p:spPr>
        <p:txBody>
          <a:bodyPr wrap="square">
            <a:spAutoFit/>
          </a:bodyPr>
          <a:lstStyle/>
          <a:p>
            <a:pPr algn="l"/>
            <a:r>
              <a:rPr lang="es-ES" sz="1100" kern="1200" baseline="0" dirty="0" smtClean="0">
                <a:solidFill>
                  <a:srgbClr val="FF0000"/>
                </a:solidFill>
                <a:latin typeface="Bambino-Regular ☞" charset="0"/>
                <a:ea typeface="Bambino-Regular ☞" charset="0"/>
                <a:cs typeface="Bambino-Regular ☞" charset="0"/>
              </a:rPr>
              <a:t>VALORES ABSOLUTOS</a:t>
            </a:r>
            <a:endParaRPr lang="es-ES_tradnl" sz="1100" kern="1200" baseline="0" dirty="0">
              <a:solidFill>
                <a:srgbClr val="FF0000"/>
              </a:solidFill>
              <a:latin typeface="Bambino-Regular ☞" charset="0"/>
              <a:ea typeface="Bambino-Regular ☞" charset="0"/>
              <a:cs typeface="Bambino-Regular ☞" charset="0"/>
            </a:endParaRPr>
          </a:p>
        </p:txBody>
      </p:sp>
      <p:sp>
        <p:nvSpPr>
          <p:cNvPr id="19" name="Rectángulo 37"/>
          <p:cNvSpPr/>
          <p:nvPr userDrawn="1"/>
        </p:nvSpPr>
        <p:spPr>
          <a:xfrm>
            <a:off x="6250665" y="986795"/>
            <a:ext cx="5401585" cy="26161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rgbClr val="FF0000"/>
                </a:solidFill>
                <a:latin typeface="Bambino-Regular ☞" charset="0"/>
                <a:ea typeface="Bambino-Regular ☞" charset="0"/>
                <a:cs typeface="Bambino-Regular ☞" charset="0"/>
              </a:rPr>
              <a:t>PORCENTAJE</a:t>
            </a:r>
          </a:p>
        </p:txBody>
      </p:sp>
      <p:sp>
        <p:nvSpPr>
          <p:cNvPr id="10" name="Marcador de texto 11"/>
          <p:cNvSpPr>
            <a:spLocks noGrp="1"/>
          </p:cNvSpPr>
          <p:nvPr>
            <p:ph type="body" sz="quarter" idx="18" hasCustomPrompt="1"/>
          </p:nvPr>
        </p:nvSpPr>
        <p:spPr>
          <a:xfrm>
            <a:off x="125387" y="6403364"/>
            <a:ext cx="3949700" cy="370116"/>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Fuente:</a:t>
            </a:r>
            <a:endParaRPr lang="es-ES_tradnl" dirty="0"/>
          </a:p>
        </p:txBody>
      </p:sp>
      <p:sp>
        <p:nvSpPr>
          <p:cNvPr id="11" name="Marcador de texto 11"/>
          <p:cNvSpPr>
            <a:spLocks noGrp="1"/>
          </p:cNvSpPr>
          <p:nvPr>
            <p:ph type="body" sz="quarter" idx="19" hasCustomPrompt="1"/>
          </p:nvPr>
        </p:nvSpPr>
        <p:spPr>
          <a:xfrm>
            <a:off x="8491263" y="6403364"/>
            <a:ext cx="3557637" cy="363841"/>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Fecha de última actualización:</a:t>
            </a:r>
            <a:endParaRPr lang="es-ES_tradnl" dirty="0"/>
          </a:p>
        </p:txBody>
      </p:sp>
      <p:sp>
        <p:nvSpPr>
          <p:cNvPr id="13" name="Marcador de texto 11"/>
          <p:cNvSpPr>
            <a:spLocks noGrp="1"/>
          </p:cNvSpPr>
          <p:nvPr>
            <p:ph type="body" sz="quarter" idx="28" hasCustomPrompt="1"/>
          </p:nvPr>
        </p:nvSpPr>
        <p:spPr>
          <a:xfrm>
            <a:off x="4379875" y="6403365"/>
            <a:ext cx="3949700" cy="363842"/>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Elaborado por:</a:t>
            </a:r>
            <a:endParaRPr lang="es-ES_tradnl" dirty="0"/>
          </a:p>
        </p:txBody>
      </p:sp>
    </p:spTree>
    <p:extLst>
      <p:ext uri="{BB962C8B-B14F-4D97-AF65-F5344CB8AC3E}">
        <p14:creationId xmlns:p14="http://schemas.microsoft.com/office/powerpoint/2010/main" val="702659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PA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9399766" y="558800"/>
            <a:ext cx="2252484" cy="558800"/>
          </a:xfrm>
          <a:prstGeom prst="rect">
            <a:avLst/>
          </a:prstGeom>
        </p:spPr>
      </p:pic>
      <p:sp>
        <p:nvSpPr>
          <p:cNvPr id="10" name="Rectángulo 9"/>
          <p:cNvSpPr/>
          <p:nvPr userDrawn="1"/>
        </p:nvSpPr>
        <p:spPr>
          <a:xfrm>
            <a:off x="0" y="6350000"/>
            <a:ext cx="1219200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95DA6"/>
              </a:solidFill>
            </a:endParaRPr>
          </a:p>
        </p:txBody>
      </p:sp>
      <p:sp>
        <p:nvSpPr>
          <p:cNvPr id="6" name="Marcador de texto 11"/>
          <p:cNvSpPr>
            <a:spLocks noGrp="1"/>
          </p:cNvSpPr>
          <p:nvPr>
            <p:ph type="body" sz="quarter" idx="12"/>
          </p:nvPr>
        </p:nvSpPr>
        <p:spPr>
          <a:xfrm>
            <a:off x="838200" y="558800"/>
            <a:ext cx="7734300" cy="431800"/>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000" baseline="0">
                <a:solidFill>
                  <a:srgbClr val="095DA6"/>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8" name="Marcador de texto 11"/>
          <p:cNvSpPr>
            <a:spLocks noGrp="1"/>
          </p:cNvSpPr>
          <p:nvPr>
            <p:ph type="body" sz="quarter" idx="17"/>
          </p:nvPr>
        </p:nvSpPr>
        <p:spPr>
          <a:xfrm>
            <a:off x="838200" y="1117600"/>
            <a:ext cx="7734300" cy="308046"/>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chemeClr val="bg1">
                    <a:lumMod val="65000"/>
                  </a:schemeClr>
                </a:solidFill>
                <a:latin typeface="Bambino-Regular ☞" charset="0"/>
                <a:ea typeface="Bambino-Regular ☞" charset="0"/>
                <a:cs typeface="Bambino-Regular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9" name="Marcador de texto 11"/>
          <p:cNvSpPr>
            <a:spLocks noGrp="1"/>
          </p:cNvSpPr>
          <p:nvPr>
            <p:ph type="body" sz="quarter" idx="18" hasCustomPrompt="1"/>
          </p:nvPr>
        </p:nvSpPr>
        <p:spPr>
          <a:xfrm>
            <a:off x="125387" y="6403364"/>
            <a:ext cx="3949700" cy="370116"/>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Fuente:</a:t>
            </a:r>
            <a:endParaRPr lang="es-ES_tradnl" dirty="0"/>
          </a:p>
        </p:txBody>
      </p:sp>
      <p:sp>
        <p:nvSpPr>
          <p:cNvPr id="11" name="Marcador de texto 11"/>
          <p:cNvSpPr>
            <a:spLocks noGrp="1"/>
          </p:cNvSpPr>
          <p:nvPr>
            <p:ph type="body" sz="quarter" idx="19" hasCustomPrompt="1"/>
          </p:nvPr>
        </p:nvSpPr>
        <p:spPr>
          <a:xfrm>
            <a:off x="8491263" y="6403364"/>
            <a:ext cx="3557637" cy="363841"/>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Fecha de última actualización:</a:t>
            </a:r>
            <a:endParaRPr lang="es-ES_tradnl" dirty="0"/>
          </a:p>
        </p:txBody>
      </p:sp>
      <p:sp>
        <p:nvSpPr>
          <p:cNvPr id="12" name="Marcador de texto 11"/>
          <p:cNvSpPr>
            <a:spLocks noGrp="1"/>
          </p:cNvSpPr>
          <p:nvPr>
            <p:ph type="body" sz="quarter" idx="28" hasCustomPrompt="1"/>
          </p:nvPr>
        </p:nvSpPr>
        <p:spPr>
          <a:xfrm>
            <a:off x="4379875" y="6403365"/>
            <a:ext cx="3949700" cy="363842"/>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Elaborado por:</a:t>
            </a:r>
            <a:endParaRPr lang="es-ES_tradnl" dirty="0"/>
          </a:p>
        </p:txBody>
      </p:sp>
    </p:spTree>
    <p:extLst>
      <p:ext uri="{BB962C8B-B14F-4D97-AF65-F5344CB8AC3E}">
        <p14:creationId xmlns:p14="http://schemas.microsoft.com/office/powerpoint/2010/main" val="4360150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MAPA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9399766" y="558800"/>
            <a:ext cx="2252484" cy="558800"/>
          </a:xfrm>
          <a:prstGeom prst="rect">
            <a:avLst/>
          </a:prstGeom>
        </p:spPr>
      </p:pic>
      <p:sp>
        <p:nvSpPr>
          <p:cNvPr id="10" name="Rectángulo 9"/>
          <p:cNvSpPr/>
          <p:nvPr userDrawn="1"/>
        </p:nvSpPr>
        <p:spPr>
          <a:xfrm>
            <a:off x="0" y="6350000"/>
            <a:ext cx="1219200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dirty="0">
              <a:solidFill>
                <a:srgbClr val="095DA6"/>
              </a:solidFill>
            </a:endParaRPr>
          </a:p>
        </p:txBody>
      </p:sp>
      <p:sp>
        <p:nvSpPr>
          <p:cNvPr id="6" name="Marcador de texto 11"/>
          <p:cNvSpPr>
            <a:spLocks noGrp="1"/>
          </p:cNvSpPr>
          <p:nvPr>
            <p:ph type="body" sz="quarter" idx="12" hasCustomPrompt="1"/>
          </p:nvPr>
        </p:nvSpPr>
        <p:spPr>
          <a:xfrm>
            <a:off x="838200" y="558800"/>
            <a:ext cx="7734300" cy="431800"/>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800" baseline="0">
                <a:solidFill>
                  <a:srgbClr val="095DA6"/>
                </a:solidFill>
                <a:latin typeface="Bambino-Bold ☞" charset="0"/>
                <a:ea typeface="Bambino-Bold ☞" charset="0"/>
                <a:cs typeface="Bambino-Bold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Conclusiones</a:t>
            </a:r>
            <a:endParaRPr lang="es-ES_tradnl" dirty="0"/>
          </a:p>
        </p:txBody>
      </p:sp>
      <p:sp>
        <p:nvSpPr>
          <p:cNvPr id="8" name="Marcador de texto 11"/>
          <p:cNvSpPr>
            <a:spLocks noGrp="1"/>
          </p:cNvSpPr>
          <p:nvPr>
            <p:ph type="body" sz="quarter" idx="17"/>
          </p:nvPr>
        </p:nvSpPr>
        <p:spPr>
          <a:xfrm>
            <a:off x="838200" y="1286932"/>
            <a:ext cx="10608733" cy="4120445"/>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sz="1800" baseline="0">
                <a:solidFill>
                  <a:schemeClr val="bg1">
                    <a:lumMod val="65000"/>
                  </a:schemeClr>
                </a:solidFill>
                <a:latin typeface="Bambino-Regular ☞" charset="0"/>
                <a:ea typeface="Bambino-Regular ☞" charset="0"/>
                <a:cs typeface="Bambino-Regular ☞"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s-ES_tradnl" dirty="0"/>
          </a:p>
        </p:txBody>
      </p:sp>
      <p:sp>
        <p:nvSpPr>
          <p:cNvPr id="9" name="Marcador de texto 11"/>
          <p:cNvSpPr>
            <a:spLocks noGrp="1"/>
          </p:cNvSpPr>
          <p:nvPr>
            <p:ph type="body" sz="quarter" idx="18" hasCustomPrompt="1"/>
          </p:nvPr>
        </p:nvSpPr>
        <p:spPr>
          <a:xfrm>
            <a:off x="125387" y="6403364"/>
            <a:ext cx="3949700" cy="370116"/>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Fuente:</a:t>
            </a:r>
            <a:endParaRPr lang="es-ES_tradnl" dirty="0"/>
          </a:p>
        </p:txBody>
      </p:sp>
      <p:sp>
        <p:nvSpPr>
          <p:cNvPr id="11" name="Marcador de texto 11"/>
          <p:cNvSpPr>
            <a:spLocks noGrp="1"/>
          </p:cNvSpPr>
          <p:nvPr>
            <p:ph type="body" sz="quarter" idx="19" hasCustomPrompt="1"/>
          </p:nvPr>
        </p:nvSpPr>
        <p:spPr>
          <a:xfrm>
            <a:off x="8491263" y="6403364"/>
            <a:ext cx="3557637" cy="363841"/>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Fecha de última actualización:</a:t>
            </a:r>
            <a:endParaRPr lang="es-ES_tradnl" dirty="0"/>
          </a:p>
        </p:txBody>
      </p:sp>
      <p:sp>
        <p:nvSpPr>
          <p:cNvPr id="12" name="Marcador de texto 11"/>
          <p:cNvSpPr>
            <a:spLocks noGrp="1"/>
          </p:cNvSpPr>
          <p:nvPr>
            <p:ph type="body" sz="quarter" idx="28" hasCustomPrompt="1"/>
          </p:nvPr>
        </p:nvSpPr>
        <p:spPr>
          <a:xfrm>
            <a:off x="4379875" y="6403365"/>
            <a:ext cx="3949700" cy="363842"/>
          </a:xfrm>
        </p:spPr>
        <p:txBody>
          <a:bodyPr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000" baseline="0">
                <a:solidFill>
                  <a:schemeClr val="accent4">
                    <a:lumMod val="60000"/>
                    <a:lumOff val="40000"/>
                  </a:schemeClr>
                </a:solidFill>
                <a:latin typeface="Bambino-Light" panose="00000400000000000000" pitchFamily="2" charset="0"/>
                <a:ea typeface="Bambino-Light" panose="00000400000000000000" pitchFamily="2" charset="0"/>
                <a:cs typeface="Bambino-Light" panose="000004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s-ES_tradnl" dirty="0" smtClean="0"/>
              <a:t>Elaborado por:</a:t>
            </a:r>
            <a:endParaRPr lang="es-ES_tradnl" dirty="0"/>
          </a:p>
        </p:txBody>
      </p:sp>
    </p:spTree>
    <p:extLst>
      <p:ext uri="{BB962C8B-B14F-4D97-AF65-F5344CB8AC3E}">
        <p14:creationId xmlns:p14="http://schemas.microsoft.com/office/powerpoint/2010/main" val="17322651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D272BD15-FD4E-8A41-A803-E99675C883C6}" type="datetimeFigureOut">
              <a:rPr lang="es-ES_tradnl" smtClean="0"/>
              <a:t>22/04/2021</a:t>
            </a:fld>
            <a:endParaRPr lang="es-ES_tradnl" dirty="0"/>
          </a:p>
        </p:txBody>
      </p:sp>
      <p:sp>
        <p:nvSpPr>
          <p:cNvPr id="8" name="Marcador de pie de página 7"/>
          <p:cNvSpPr>
            <a:spLocks noGrp="1"/>
          </p:cNvSpPr>
          <p:nvPr>
            <p:ph type="ftr" sz="quarter" idx="11"/>
          </p:nvPr>
        </p:nvSpPr>
        <p:spPr/>
        <p:txBody>
          <a:bodyPr/>
          <a:lstStyle/>
          <a:p>
            <a:endParaRPr lang="es-ES_tradnl" dirty="0"/>
          </a:p>
        </p:txBody>
      </p:sp>
      <p:sp>
        <p:nvSpPr>
          <p:cNvPr id="9" name="Marcador de número de diapositiva 8"/>
          <p:cNvSpPr>
            <a:spLocks noGrp="1"/>
          </p:cNvSpPr>
          <p:nvPr>
            <p:ph type="sldNum" sz="quarter" idx="12"/>
          </p:nvPr>
        </p:nvSpPr>
        <p:spPr/>
        <p:txBody>
          <a:bodyPr/>
          <a:lstStyle/>
          <a:p>
            <a:fld id="{13BD83F8-617C-8F47-82CA-06DFAE4A2F3F}" type="slidenum">
              <a:rPr lang="es-ES_tradnl" smtClean="0"/>
              <a:t>‹#›</a:t>
            </a:fld>
            <a:endParaRPr lang="es-ES_tradnl" dirty="0"/>
          </a:p>
        </p:txBody>
      </p:sp>
    </p:spTree>
    <p:extLst>
      <p:ext uri="{BB962C8B-B14F-4D97-AF65-F5344CB8AC3E}">
        <p14:creationId xmlns:p14="http://schemas.microsoft.com/office/powerpoint/2010/main" val="5861794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D272BD15-FD4E-8A41-A803-E99675C883C6}" type="datetimeFigureOut">
              <a:rPr lang="es-ES_tradnl" smtClean="0"/>
              <a:t>22/04/2021</a:t>
            </a:fld>
            <a:endParaRPr lang="es-ES_tradnl" dirty="0"/>
          </a:p>
        </p:txBody>
      </p:sp>
      <p:sp>
        <p:nvSpPr>
          <p:cNvPr id="4" name="Marcador de pie de página 3"/>
          <p:cNvSpPr>
            <a:spLocks noGrp="1"/>
          </p:cNvSpPr>
          <p:nvPr>
            <p:ph type="ftr" sz="quarter" idx="11"/>
          </p:nvPr>
        </p:nvSpPr>
        <p:spPr/>
        <p:txBody>
          <a:bodyPr/>
          <a:lstStyle/>
          <a:p>
            <a:endParaRPr lang="es-ES_tradnl" dirty="0"/>
          </a:p>
        </p:txBody>
      </p:sp>
      <p:sp>
        <p:nvSpPr>
          <p:cNvPr id="5" name="Marcador de número de diapositiva 4"/>
          <p:cNvSpPr>
            <a:spLocks noGrp="1"/>
          </p:cNvSpPr>
          <p:nvPr>
            <p:ph type="sldNum" sz="quarter" idx="12"/>
          </p:nvPr>
        </p:nvSpPr>
        <p:spPr/>
        <p:txBody>
          <a:bodyPr/>
          <a:lstStyle/>
          <a:p>
            <a:fld id="{13BD83F8-617C-8F47-82CA-06DFAE4A2F3F}" type="slidenum">
              <a:rPr lang="es-ES_tradnl" smtClean="0"/>
              <a:t>‹#›</a:t>
            </a:fld>
            <a:endParaRPr lang="es-ES_tradnl" dirty="0"/>
          </a:p>
        </p:txBody>
      </p:sp>
    </p:spTree>
    <p:extLst>
      <p:ext uri="{BB962C8B-B14F-4D97-AF65-F5344CB8AC3E}">
        <p14:creationId xmlns:p14="http://schemas.microsoft.com/office/powerpoint/2010/main" val="141088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2BD15-FD4E-8A41-A803-E99675C883C6}" type="datetimeFigureOut">
              <a:rPr lang="es-ES_tradnl" smtClean="0"/>
              <a:t>22/04/2021</a:t>
            </a:fld>
            <a:endParaRPr lang="es-ES_tradn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D83F8-617C-8F47-82CA-06DFAE4A2F3F}" type="slidenum">
              <a:rPr lang="es-ES_tradnl" smtClean="0"/>
              <a:t>‹#›</a:t>
            </a:fld>
            <a:endParaRPr lang="es-ES_tradnl" dirty="0"/>
          </a:p>
        </p:txBody>
      </p:sp>
    </p:spTree>
    <p:extLst>
      <p:ext uri="{BB962C8B-B14F-4D97-AF65-F5344CB8AC3E}">
        <p14:creationId xmlns:p14="http://schemas.microsoft.com/office/powerpoint/2010/main" val="17069781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57" r:id="rId12"/>
    <p:sldLayoutId id="2147483658" r:id="rId13"/>
    <p:sldLayoutId id="2147483659" r:id="rId14"/>
    <p:sldLayoutId id="2147483677" r:id="rId15"/>
    <p:sldLayoutId id="2147483678"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38E9CB-C5E4-D447-87EB-F9BE3040ECD0}"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22/04/2021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23825F-3E91-9148-B63E-ED6A1E11E9D3}"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8" name="Imagen 7"/>
          <p:cNvPicPr>
            <a:picLocks noChangeAspect="1"/>
          </p:cNvPicPr>
          <p:nvPr userDrawn="1"/>
        </p:nvPicPr>
        <p:blipFill rotWithShape="1">
          <a:blip r:embed="rId14"/>
          <a:srcRect t="2" r="16755" b="-179058"/>
          <a:stretch/>
        </p:blipFill>
        <p:spPr>
          <a:xfrm>
            <a:off x="350876" y="6419439"/>
            <a:ext cx="10092536" cy="446582"/>
          </a:xfrm>
          <a:prstGeom prst="rect">
            <a:avLst/>
          </a:prstGeom>
        </p:spPr>
      </p:pic>
    </p:spTree>
    <p:extLst>
      <p:ext uri="{BB962C8B-B14F-4D97-AF65-F5344CB8AC3E}">
        <p14:creationId xmlns:p14="http://schemas.microsoft.com/office/powerpoint/2010/main" val="27583803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pp.powerbi.com/groups/me/reports/d4f0155c-1077-49b7-827c-361ad2996b89/ReportSection?pbi_source=PowerPoint"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cdc.gov/coronavirus/2019-ncov/cases-updates/variant-surveillance/variant-info.html" TargetMode="Externa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coronavirus/2019-ncov/cases-updates/variant-surveillance/variant-info.html"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s://covid19.who.int/" TargetMode="External"/><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hyperlink" Target="https://ourworldindata.org/covid-vaccinations" TargetMode="External"/><Relationship Id="rId5" Type="http://schemas.openxmlformats.org/officeDocument/2006/relationships/chart" Target="../charts/chart1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565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7937" y="296546"/>
            <a:ext cx="9026374" cy="742031"/>
          </a:xfrm>
        </p:spPr>
        <p:txBody>
          <a:bodyPr vert="horz" lIns="91440" tIns="45720" rIns="91440" bIns="45720" rtlCol="0">
            <a:noAutofit/>
          </a:bodyPr>
          <a:lstStyle/>
          <a:p>
            <a:pPr algn="just"/>
            <a:r>
              <a:rPr lang="es-EC" sz="2600" b="1" dirty="0"/>
              <a:t>Tasa de incidencia semanal por 1000 </a:t>
            </a:r>
            <a:r>
              <a:rPr lang="es-EC" sz="2600" b="1" dirty="0" smtClean="0"/>
              <a:t>habitantes en </a:t>
            </a:r>
            <a:r>
              <a:rPr lang="es-EC" sz="2600" b="1" dirty="0"/>
              <a:t>el DMQ según parroquias urbanas (10 primeras</a:t>
            </a:r>
            <a:r>
              <a:rPr lang="es-EC" sz="2600" dirty="0"/>
              <a:t>)</a:t>
            </a:r>
          </a:p>
        </p:txBody>
      </p:sp>
      <p:sp>
        <p:nvSpPr>
          <p:cNvPr id="3" name="Text Placeholder 2"/>
          <p:cNvSpPr>
            <a:spLocks noGrp="1"/>
          </p:cNvSpPr>
          <p:nvPr>
            <p:ph type="body" sz="quarter" idx="4294967295"/>
          </p:nvPr>
        </p:nvSpPr>
        <p:spPr>
          <a:xfrm>
            <a:off x="125387" y="6333460"/>
            <a:ext cx="3949700" cy="493555"/>
          </a:xfrm>
        </p:spPr>
        <p:txBody>
          <a:bodyPr anchor="ctr">
            <a:normAutofit/>
          </a:bodyPr>
          <a:lstStyle/>
          <a:p>
            <a:pPr marL="0" indent="0">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Fuente: </a:t>
            </a:r>
            <a:r>
              <a:rPr lang="es-EC" sz="1000" dirty="0" smtClean="0">
                <a:solidFill>
                  <a:schemeClr val="bg1"/>
                </a:solidFill>
                <a:latin typeface="Arial" panose="020B0604020202020204" pitchFamily="34" charset="0"/>
                <a:cs typeface="Arial" panose="020B0604020202020204" pitchFamily="34" charset="0"/>
              </a:rPr>
              <a:t>MSP </a:t>
            </a:r>
            <a:r>
              <a:rPr lang="es-EC" sz="1000" dirty="0">
                <a:solidFill>
                  <a:schemeClr val="bg1"/>
                </a:solidFill>
                <a:latin typeface="Arial" panose="020B0604020202020204" pitchFamily="34" charset="0"/>
                <a:cs typeface="Arial" panose="020B0604020202020204" pitchFamily="34" charset="0"/>
              </a:rPr>
              <a:t>a través de las infografías del COE Provincial de </a:t>
            </a:r>
            <a:r>
              <a:rPr lang="es-EC" sz="1000" dirty="0" smtClean="0">
                <a:solidFill>
                  <a:schemeClr val="bg1"/>
                </a:solidFill>
                <a:latin typeface="Arial" panose="020B0604020202020204" pitchFamily="34" charset="0"/>
                <a:cs typeface="Arial" panose="020B0604020202020204" pitchFamily="34" charset="0"/>
              </a:rPr>
              <a:t>Pichincha. Ecuador</a:t>
            </a:r>
            <a:endParaRPr lang="es-EC" sz="1000"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308325" y="6333460"/>
            <a:ext cx="3949700" cy="493555"/>
          </a:xfrm>
        </p:spPr>
        <p:txBody>
          <a:bodyPr anchor="ctr">
            <a:normAutofit/>
          </a:bodyPr>
          <a:lstStyle/>
          <a:p>
            <a:pPr marL="0" indent="0">
              <a:buNone/>
            </a:pPr>
            <a:r>
              <a:rPr lang="es-ES_tradnl" sz="1000" dirty="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a:solidFill>
                  <a:schemeClr val="bg1"/>
                </a:solidFill>
                <a:latin typeface="Arial" panose="020B0604020202020204" pitchFamily="34" charset="0"/>
                <a:cs typeface="Arial" panose="020B0604020202020204" pitchFamily="34" charset="0"/>
              </a:rPr>
              <a:t>DMPPS a través de la UIEIS de la </a:t>
            </a:r>
            <a:r>
              <a:rPr lang="es-ES_tradnl" sz="1000" dirty="0" smtClean="0">
                <a:solidFill>
                  <a:schemeClr val="bg1"/>
                </a:solidFill>
                <a:latin typeface="Arial" panose="020B0604020202020204" pitchFamily="34" charset="0"/>
                <a:cs typeface="Arial" panose="020B0604020202020204" pitchFamily="34" charset="0"/>
              </a:rPr>
              <a:t>SS</a:t>
            </a:r>
            <a:endParaRPr lang="es-ES_tradnl" sz="1000" dirty="0">
              <a:solidFill>
                <a:schemeClr val="bg1"/>
              </a:solidFill>
              <a:latin typeface="Arial" panose="020B0604020202020204" pitchFamily="34" charset="0"/>
              <a:cs typeface="Arial" panose="020B0604020202020204" pitchFamily="34" charset="0"/>
            </a:endParaRPr>
          </a:p>
        </p:txBody>
      </p:sp>
      <p:sp>
        <p:nvSpPr>
          <p:cNvPr id="9" name="Rectángulo redondeado 8"/>
          <p:cNvSpPr/>
          <p:nvPr/>
        </p:nvSpPr>
        <p:spPr>
          <a:xfrm>
            <a:off x="535912" y="1256802"/>
            <a:ext cx="3312187" cy="38149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200" dirty="0">
                <a:latin typeface="Bambino-Regular" panose="00000500000000000000" pitchFamily="2" charset="0"/>
              </a:rPr>
              <a:t>Hasta la semana epidemiológica Nro. </a:t>
            </a:r>
            <a:r>
              <a:rPr lang="es-ES_tradnl" sz="1200" dirty="0" smtClean="0">
                <a:latin typeface="Bambino-Regular" panose="00000500000000000000" pitchFamily="2" charset="0"/>
              </a:rPr>
              <a:t>15</a:t>
            </a:r>
            <a:endParaRPr lang="es-ES_tradnl" sz="1200" dirty="0">
              <a:latin typeface="Bambino-Regular" panose="00000500000000000000" pitchFamily="2" charset="0"/>
            </a:endParaRPr>
          </a:p>
        </p:txBody>
      </p:sp>
      <p:sp>
        <p:nvSpPr>
          <p:cNvPr id="12" name="Marcador de texto 8"/>
          <p:cNvSpPr>
            <a:spLocks noGrp="1"/>
          </p:cNvSpPr>
          <p:nvPr>
            <p:ph type="body" sz="quarter" idx="4294967295"/>
          </p:nvPr>
        </p:nvSpPr>
        <p:spPr>
          <a:xfrm>
            <a:off x="8802477" y="6333460"/>
            <a:ext cx="3099685"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12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graphicFrame>
        <p:nvGraphicFramePr>
          <p:cNvPr id="10" name="Chart 1"/>
          <p:cNvGraphicFramePr>
            <a:graphicFrameLocks/>
          </p:cNvGraphicFramePr>
          <p:nvPr>
            <p:extLst>
              <p:ext uri="{D42A27DB-BD31-4B8C-83A1-F6EECF244321}">
                <p14:modId xmlns:p14="http://schemas.microsoft.com/office/powerpoint/2010/main" val="598358881"/>
              </p:ext>
            </p:extLst>
          </p:nvPr>
        </p:nvGraphicFramePr>
        <p:xfrm>
          <a:off x="535912" y="1856525"/>
          <a:ext cx="11090031" cy="4297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46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22148" y="336739"/>
            <a:ext cx="9050451" cy="796735"/>
          </a:xfrm>
        </p:spPr>
        <p:txBody>
          <a:bodyPr vert="horz" lIns="91440" tIns="45720" rIns="91440" bIns="45720" rtlCol="0">
            <a:noAutofit/>
          </a:bodyPr>
          <a:lstStyle/>
          <a:p>
            <a:r>
              <a:rPr lang="es-EC" sz="2600" b="1" dirty="0">
                <a:latin typeface="Bambino-Bold ☞"/>
              </a:rPr>
              <a:t>Tasa</a:t>
            </a:r>
            <a:r>
              <a:rPr lang="es-EC" sz="2600" b="1" dirty="0"/>
              <a:t> de incidencia </a:t>
            </a:r>
            <a:r>
              <a:rPr lang="es-EC" sz="2600" b="1" dirty="0" smtClean="0"/>
              <a:t>semanal por </a:t>
            </a:r>
            <a:r>
              <a:rPr lang="es-EC" sz="2600" b="1" dirty="0"/>
              <a:t>1000 habitantes en </a:t>
            </a:r>
            <a:r>
              <a:rPr lang="es-EC" sz="2600" b="1" dirty="0" smtClean="0"/>
              <a:t>Quito, </a:t>
            </a:r>
            <a:r>
              <a:rPr lang="es-EC" sz="2600" b="1" dirty="0"/>
              <a:t>según parroquias rurales</a:t>
            </a:r>
          </a:p>
          <a:p>
            <a:endParaRPr lang="es-EC" sz="2600" dirty="0"/>
          </a:p>
        </p:txBody>
      </p:sp>
      <p:sp>
        <p:nvSpPr>
          <p:cNvPr id="17" name="Text Placeholder 4"/>
          <p:cNvSpPr txBox="1">
            <a:spLocks/>
          </p:cNvSpPr>
          <p:nvPr/>
        </p:nvSpPr>
        <p:spPr>
          <a:xfrm>
            <a:off x="4394338" y="6333460"/>
            <a:ext cx="3949700" cy="524540"/>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900" kern="1200" baseline="0">
                <a:solidFill>
                  <a:schemeClr val="bg1"/>
                </a:solidFill>
                <a:latin typeface="Bambino-ThinItalic ☞" charset="0"/>
                <a:ea typeface="Bambino-ThinItalic ☞" charset="0"/>
                <a:cs typeface="Bambino-ThinItalic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smtClean="0">
                <a:latin typeface="Arial" panose="020B0604020202020204" pitchFamily="34" charset="0"/>
                <a:cs typeface="Arial" panose="020B0604020202020204" pitchFamily="34" charset="0"/>
              </a:rPr>
              <a:t>DMPPS a través de la UIEIS de la SS</a:t>
            </a:r>
            <a:endParaRPr lang="es-ES_tradnl" sz="1000" dirty="0">
              <a:latin typeface="Arial" panose="020B0604020202020204" pitchFamily="34" charset="0"/>
              <a:cs typeface="Arial" panose="020B0604020202020204" pitchFamily="34" charset="0"/>
            </a:endParaRPr>
          </a:p>
        </p:txBody>
      </p:sp>
      <p:sp>
        <p:nvSpPr>
          <p:cNvPr id="10" name="Rectángulo redondeado 9"/>
          <p:cNvSpPr/>
          <p:nvPr/>
        </p:nvSpPr>
        <p:spPr>
          <a:xfrm>
            <a:off x="535912" y="1196974"/>
            <a:ext cx="3369337" cy="35768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200" dirty="0">
                <a:latin typeface="Bambino-Regular" panose="00000500000000000000" pitchFamily="2" charset="0"/>
              </a:rPr>
              <a:t>Hasta la semana epidemiológica Nro. </a:t>
            </a:r>
            <a:r>
              <a:rPr lang="es-ES_tradnl" sz="1200" dirty="0" smtClean="0">
                <a:latin typeface="Bambino-Regular" panose="00000500000000000000" pitchFamily="2" charset="0"/>
              </a:rPr>
              <a:t>15</a:t>
            </a:r>
            <a:endParaRPr lang="es-ES_tradnl" sz="1200" dirty="0">
              <a:latin typeface="Bambino-Regular" panose="00000500000000000000" pitchFamily="2" charset="0"/>
            </a:endParaRPr>
          </a:p>
        </p:txBody>
      </p:sp>
      <p:sp>
        <p:nvSpPr>
          <p:cNvPr id="13" name="Marcador de texto 8"/>
          <p:cNvSpPr>
            <a:spLocks noGrp="1"/>
          </p:cNvSpPr>
          <p:nvPr>
            <p:ph type="body" sz="quarter" idx="4294967295"/>
          </p:nvPr>
        </p:nvSpPr>
        <p:spPr>
          <a:xfrm>
            <a:off x="8747393" y="6333460"/>
            <a:ext cx="3154769"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12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18" name="Text Placeholder 2"/>
          <p:cNvSpPr>
            <a:spLocks noGrp="1"/>
          </p:cNvSpPr>
          <p:nvPr>
            <p:ph type="body" sz="quarter" idx="4294967295"/>
          </p:nvPr>
        </p:nvSpPr>
        <p:spPr>
          <a:xfrm>
            <a:off x="125387" y="6333460"/>
            <a:ext cx="3949700" cy="524540"/>
          </a:xfrm>
        </p:spPr>
        <p:txBody>
          <a:bodyPr anchor="ctr">
            <a:normAutofit/>
          </a:bodyPr>
          <a:lstStyle/>
          <a:p>
            <a:pPr marL="0" indent="0">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Fuente: </a:t>
            </a:r>
            <a:r>
              <a:rPr lang="es-EC" sz="1000" dirty="0" smtClean="0">
                <a:solidFill>
                  <a:schemeClr val="bg1"/>
                </a:solidFill>
                <a:latin typeface="Arial" panose="020B0604020202020204" pitchFamily="34" charset="0"/>
                <a:cs typeface="Arial" panose="020B0604020202020204" pitchFamily="34" charset="0"/>
              </a:rPr>
              <a:t>MSP </a:t>
            </a:r>
            <a:r>
              <a:rPr lang="es-EC" sz="1000" dirty="0">
                <a:solidFill>
                  <a:schemeClr val="bg1"/>
                </a:solidFill>
                <a:latin typeface="Arial" panose="020B0604020202020204" pitchFamily="34" charset="0"/>
                <a:cs typeface="Arial" panose="020B0604020202020204" pitchFamily="34" charset="0"/>
              </a:rPr>
              <a:t>a través de las infografías del COE Provincial de </a:t>
            </a:r>
            <a:r>
              <a:rPr lang="es-EC" sz="1000" dirty="0" smtClean="0">
                <a:solidFill>
                  <a:schemeClr val="bg1"/>
                </a:solidFill>
                <a:latin typeface="Arial" panose="020B0604020202020204" pitchFamily="34" charset="0"/>
                <a:cs typeface="Arial" panose="020B0604020202020204" pitchFamily="34" charset="0"/>
              </a:rPr>
              <a:t>Pichincha. Ecuador</a:t>
            </a:r>
            <a:endParaRPr lang="es-EC" sz="1000" dirty="0">
              <a:solidFill>
                <a:schemeClr val="bg1"/>
              </a:solidFill>
              <a:latin typeface="Arial" panose="020B0604020202020204" pitchFamily="34" charset="0"/>
              <a:cs typeface="Arial" panose="020B0604020202020204" pitchFamily="34" charset="0"/>
            </a:endParaRPr>
          </a:p>
        </p:txBody>
      </p:sp>
      <p:graphicFrame>
        <p:nvGraphicFramePr>
          <p:cNvPr id="16" name="Chart 1"/>
          <p:cNvGraphicFramePr>
            <a:graphicFrameLocks/>
          </p:cNvGraphicFramePr>
          <p:nvPr>
            <p:extLst>
              <p:ext uri="{D42A27DB-BD31-4B8C-83A1-F6EECF244321}">
                <p14:modId xmlns:p14="http://schemas.microsoft.com/office/powerpoint/2010/main" val="2318024013"/>
              </p:ext>
            </p:extLst>
          </p:nvPr>
        </p:nvGraphicFramePr>
        <p:xfrm>
          <a:off x="7547429" y="1713441"/>
          <a:ext cx="4194629" cy="4556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4"/>
          <p:cNvGraphicFramePr>
            <a:graphicFrameLocks/>
          </p:cNvGraphicFramePr>
          <p:nvPr>
            <p:extLst>
              <p:ext uri="{D42A27DB-BD31-4B8C-83A1-F6EECF244321}">
                <p14:modId xmlns:p14="http://schemas.microsoft.com/office/powerpoint/2010/main" val="2994023447"/>
              </p:ext>
            </p:extLst>
          </p:nvPr>
        </p:nvGraphicFramePr>
        <p:xfrm>
          <a:off x="141800" y="1618163"/>
          <a:ext cx="7405629" cy="471529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8"/>
          <p:cNvSpPr/>
          <p:nvPr/>
        </p:nvSpPr>
        <p:spPr>
          <a:xfrm>
            <a:off x="125387" y="1611485"/>
            <a:ext cx="11776775" cy="4658476"/>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EC" sz="1100"/>
          </a:p>
        </p:txBody>
      </p:sp>
    </p:spTree>
    <p:extLst>
      <p:ext uri="{BB962C8B-B14F-4D97-AF65-F5344CB8AC3E}">
        <p14:creationId xmlns:p14="http://schemas.microsoft.com/office/powerpoint/2010/main" val="292774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3225" y="542053"/>
            <a:ext cx="8788400" cy="524506"/>
          </a:xfrm>
        </p:spPr>
        <p:txBody>
          <a:bodyPr/>
          <a:lstStyle/>
          <a:p>
            <a:r>
              <a:rPr lang="es-EC" sz="2600" b="1" dirty="0">
                <a:latin typeface="Bambino-Bold ☞"/>
              </a:rPr>
              <a:t>Ocupación</a:t>
            </a:r>
            <a:r>
              <a:rPr lang="es-EC" sz="2600" b="1" dirty="0"/>
              <a:t> de camas destinadas para </a:t>
            </a:r>
            <a:r>
              <a:rPr lang="es-EC" sz="2600" b="1" dirty="0" smtClean="0"/>
              <a:t>COVID-19</a:t>
            </a:r>
            <a:endParaRPr lang="es-EC" sz="2600" b="1" dirty="0"/>
          </a:p>
        </p:txBody>
      </p:sp>
      <p:sp>
        <p:nvSpPr>
          <p:cNvPr id="3" name="Text Placeholder 2"/>
          <p:cNvSpPr>
            <a:spLocks noGrp="1"/>
          </p:cNvSpPr>
          <p:nvPr>
            <p:ph type="body" sz="quarter" idx="4294967295"/>
          </p:nvPr>
        </p:nvSpPr>
        <p:spPr>
          <a:xfrm>
            <a:off x="125387" y="6336064"/>
            <a:ext cx="3949700" cy="521936"/>
          </a:xfrm>
        </p:spPr>
        <p:txBody>
          <a:bodyPr anchor="ctr"/>
          <a:lstStyle/>
          <a:p>
            <a:pPr marL="0" indent="0">
              <a:buNone/>
            </a:pPr>
            <a:r>
              <a:rPr lang="es-EC" sz="1000"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Fuente</a:t>
            </a:r>
            <a:r>
              <a:rPr lang="es-EC" sz="1000" dirty="0">
                <a:solidFill>
                  <a:schemeClr val="bg1"/>
                </a:solidFill>
                <a:latin typeface="Arial" panose="020B0604020202020204" pitchFamily="34" charset="0"/>
                <a:ea typeface="Tahoma" panose="020B0604030504040204" pitchFamily="34" charset="0"/>
                <a:cs typeface="Arial" panose="020B0604020202020204" pitchFamily="34" charset="0"/>
              </a:rPr>
              <a:t>: Red pública </a:t>
            </a:r>
            <a:r>
              <a:rPr lang="es-EC" sz="1000" dirty="0" smtClean="0">
                <a:solidFill>
                  <a:schemeClr val="bg1"/>
                </a:solidFill>
                <a:latin typeface="Arial" panose="020B0604020202020204" pitchFamily="34" charset="0"/>
                <a:ea typeface="Tahoma" panose="020B0604030504040204" pitchFamily="34" charset="0"/>
                <a:cs typeface="Arial" panose="020B0604020202020204" pitchFamily="34" charset="0"/>
              </a:rPr>
              <a:t>hospitalaria</a:t>
            </a:r>
            <a:endParaRPr lang="es-EC" sz="10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4210432745"/>
              </p:ext>
            </p:extLst>
          </p:nvPr>
        </p:nvGraphicFramePr>
        <p:xfrm>
          <a:off x="160075" y="939800"/>
          <a:ext cx="11845925" cy="5396264"/>
        </p:xfrm>
        <a:graphic>
          <a:graphicData uri="http://schemas.openxmlformats.org/drawingml/2006/chart">
            <c:chart xmlns:c="http://schemas.openxmlformats.org/drawingml/2006/chart" xmlns:r="http://schemas.openxmlformats.org/officeDocument/2006/relationships" r:id="rId2"/>
          </a:graphicData>
        </a:graphic>
      </p:graphicFrame>
      <p:sp>
        <p:nvSpPr>
          <p:cNvPr id="7" name="Marcador de texto 8"/>
          <p:cNvSpPr>
            <a:spLocks noGrp="1"/>
          </p:cNvSpPr>
          <p:nvPr>
            <p:ph type="body" sz="quarter" idx="4294967295"/>
          </p:nvPr>
        </p:nvSpPr>
        <p:spPr>
          <a:xfrm>
            <a:off x="8482989" y="6367511"/>
            <a:ext cx="3419174" cy="490490"/>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18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9" name="Text Placeholder 4"/>
          <p:cNvSpPr txBox="1">
            <a:spLocks/>
          </p:cNvSpPr>
          <p:nvPr/>
        </p:nvSpPr>
        <p:spPr>
          <a:xfrm>
            <a:off x="4394338" y="6367511"/>
            <a:ext cx="3949700" cy="513088"/>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900" kern="1200" baseline="0">
                <a:solidFill>
                  <a:schemeClr val="bg1"/>
                </a:solidFill>
                <a:latin typeface="Bambino-ThinItalic ☞" charset="0"/>
                <a:ea typeface="Bambino-ThinItalic ☞" charset="0"/>
                <a:cs typeface="Bambino-ThinItalic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smtClean="0">
                <a:latin typeface="Arial" panose="020B0604020202020204" pitchFamily="34" charset="0"/>
                <a:cs typeface="Arial" panose="020B0604020202020204" pitchFamily="34" charset="0"/>
              </a:rPr>
              <a:t>DMPPS a través de la UIEIS de la SS</a:t>
            </a:r>
            <a:endParaRPr lang="es-ES_tradnl" sz="1000" dirty="0">
              <a:latin typeface="Arial" panose="020B0604020202020204" pitchFamily="34" charset="0"/>
              <a:cs typeface="Arial" panose="020B0604020202020204" pitchFamily="34" charset="0"/>
            </a:endParaRPr>
          </a:p>
        </p:txBody>
      </p:sp>
      <p:sp>
        <p:nvSpPr>
          <p:cNvPr id="4" name="Rectángulo 3"/>
          <p:cNvSpPr/>
          <p:nvPr/>
        </p:nvSpPr>
        <p:spPr>
          <a:xfrm>
            <a:off x="1" y="0"/>
            <a:ext cx="12191999" cy="461665"/>
          </a:xfrm>
          <a:prstGeom prst="rect">
            <a:avLst/>
          </a:prstGeom>
          <a:solidFill>
            <a:schemeClr val="accent3">
              <a:lumMod val="20000"/>
              <a:lumOff val="80000"/>
            </a:schemeClr>
          </a:solidFill>
        </p:spPr>
        <p:txBody>
          <a:bodyPr wrap="square">
            <a:spAutoFit/>
          </a:bodyPr>
          <a:lstStyle/>
          <a:p>
            <a:pPr algn="ctr"/>
            <a:r>
              <a:rPr lang="es-ES" sz="2400" b="1" dirty="0">
                <a:latin typeface="Bambino-Bold ☞" charset="0"/>
                <a:ea typeface="Bambino-Bold ☞" charset="0"/>
                <a:cs typeface="Bambino-Bold ☞" charset="0"/>
              </a:rPr>
              <a:t>Situación de camas hospitalarias de COVID-19</a:t>
            </a:r>
            <a:endParaRPr lang="es-EC" sz="2400" b="1" dirty="0">
              <a:latin typeface="Bambino-Bold ☞" charset="0"/>
              <a:ea typeface="Bambino-Bold ☞" charset="0"/>
              <a:cs typeface="Bambino-Bold ☞" charset="0"/>
            </a:endParaRPr>
          </a:p>
        </p:txBody>
      </p:sp>
    </p:spTree>
    <p:extLst>
      <p:ext uri="{BB962C8B-B14F-4D97-AF65-F5344CB8AC3E}">
        <p14:creationId xmlns:p14="http://schemas.microsoft.com/office/powerpoint/2010/main" val="267816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31520" y="523875"/>
            <a:ext cx="8431530" cy="811489"/>
          </a:xfrm>
        </p:spPr>
        <p:txBody>
          <a:bodyPr/>
          <a:lstStyle/>
          <a:p>
            <a:r>
              <a:rPr lang="es-EC" sz="2600" b="1" dirty="0" smtClean="0">
                <a:latin typeface="Bambino-Bold ☞"/>
              </a:rPr>
              <a:t>Pacientes </a:t>
            </a:r>
            <a:r>
              <a:rPr lang="es-EC" sz="2600" b="1" dirty="0">
                <a:latin typeface="Bambino-Bold ☞"/>
              </a:rPr>
              <a:t>en espera por camas para hospitalización y UCI/UCIP destinadas para </a:t>
            </a:r>
            <a:r>
              <a:rPr lang="es-EC" sz="2600" b="1" dirty="0" smtClean="0">
                <a:latin typeface="Bambino-Bold ☞"/>
              </a:rPr>
              <a:t>COVID-19</a:t>
            </a:r>
            <a:endParaRPr lang="es-EC" sz="2600" b="1" dirty="0">
              <a:latin typeface="Bambino-Bold ☞"/>
            </a:endParaRPr>
          </a:p>
        </p:txBody>
      </p:sp>
      <p:sp>
        <p:nvSpPr>
          <p:cNvPr id="3" name="Text Placeholder 2"/>
          <p:cNvSpPr>
            <a:spLocks noGrp="1"/>
          </p:cNvSpPr>
          <p:nvPr>
            <p:ph type="body" sz="quarter" idx="4294967295"/>
          </p:nvPr>
        </p:nvSpPr>
        <p:spPr>
          <a:xfrm>
            <a:off x="125387" y="6333460"/>
            <a:ext cx="3949700" cy="524540"/>
          </a:xfrm>
        </p:spPr>
        <p:txBody>
          <a:bodyPr anchor="ctr"/>
          <a:lstStyle/>
          <a:p>
            <a:pPr marL="0" indent="0">
              <a:buNone/>
            </a:pPr>
            <a:r>
              <a:rPr lang="es-EC" sz="1000"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Fuente: </a:t>
            </a:r>
            <a:r>
              <a:rPr lang="es-EC" sz="1000" dirty="0">
                <a:solidFill>
                  <a:schemeClr val="bg1"/>
                </a:solidFill>
                <a:latin typeface="Arial" panose="020B0604020202020204" pitchFamily="34" charset="0"/>
                <a:ea typeface="Tahoma" panose="020B0604030504040204" pitchFamily="34" charset="0"/>
                <a:cs typeface="Arial" panose="020B0604020202020204" pitchFamily="34" charset="0"/>
              </a:rPr>
              <a:t>Red pública </a:t>
            </a:r>
            <a:r>
              <a:rPr lang="es-EC" sz="1000" dirty="0" smtClean="0">
                <a:solidFill>
                  <a:schemeClr val="bg1"/>
                </a:solidFill>
                <a:latin typeface="Arial" panose="020B0604020202020204" pitchFamily="34" charset="0"/>
                <a:ea typeface="Tahoma" panose="020B0604030504040204" pitchFamily="34" charset="0"/>
                <a:cs typeface="Arial" panose="020B0604020202020204" pitchFamily="34" charset="0"/>
              </a:rPr>
              <a:t>hospitalaria</a:t>
            </a:r>
            <a:endParaRPr lang="es-EC" sz="10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Gráfico 7"/>
          <p:cNvGraphicFramePr>
            <a:graphicFrameLocks/>
          </p:cNvGraphicFramePr>
          <p:nvPr>
            <p:extLst>
              <p:ext uri="{D42A27DB-BD31-4B8C-83A1-F6EECF244321}">
                <p14:modId xmlns:p14="http://schemas.microsoft.com/office/powerpoint/2010/main" val="1484248082"/>
              </p:ext>
            </p:extLst>
          </p:nvPr>
        </p:nvGraphicFramePr>
        <p:xfrm>
          <a:off x="209033" y="1335364"/>
          <a:ext cx="11547538" cy="4998096"/>
        </p:xfrm>
        <a:graphic>
          <a:graphicData uri="http://schemas.openxmlformats.org/drawingml/2006/chart">
            <c:chart xmlns:c="http://schemas.openxmlformats.org/drawingml/2006/chart" xmlns:r="http://schemas.openxmlformats.org/officeDocument/2006/relationships" r:id="rId2"/>
          </a:graphicData>
        </a:graphic>
      </p:graphicFrame>
      <p:sp>
        <p:nvSpPr>
          <p:cNvPr id="8" name="Marcador de texto 8"/>
          <p:cNvSpPr>
            <a:spLocks noGrp="1"/>
          </p:cNvSpPr>
          <p:nvPr>
            <p:ph type="body" sz="quarter" idx="4294967295"/>
          </p:nvPr>
        </p:nvSpPr>
        <p:spPr>
          <a:xfrm>
            <a:off x="8344039" y="6333460"/>
            <a:ext cx="3558124"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20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9" name="Text Placeholder 4"/>
          <p:cNvSpPr txBox="1">
            <a:spLocks/>
          </p:cNvSpPr>
          <p:nvPr/>
        </p:nvSpPr>
        <p:spPr>
          <a:xfrm>
            <a:off x="4394338" y="6433670"/>
            <a:ext cx="3949700" cy="363842"/>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900" kern="1200" baseline="0">
                <a:solidFill>
                  <a:schemeClr val="bg1"/>
                </a:solidFill>
                <a:latin typeface="Bambino-ThinItalic ☞" charset="0"/>
                <a:ea typeface="Bambino-ThinItalic ☞" charset="0"/>
                <a:cs typeface="Bambino-ThinItalic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smtClean="0">
                <a:latin typeface="Arial" panose="020B0604020202020204" pitchFamily="34" charset="0"/>
                <a:cs typeface="Arial" panose="020B0604020202020204" pitchFamily="34" charset="0"/>
              </a:rPr>
              <a:t>DMPPS a través de la UIEIS de la SS</a:t>
            </a:r>
            <a:endParaRPr lang="es-ES_trad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041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8"/>
          </p:nvPr>
        </p:nvSpPr>
        <p:spPr/>
        <p:txBody>
          <a:bodyPr/>
          <a:lstStyle/>
          <a:p>
            <a:r>
              <a:rPr lang="es-ES" sz="1050" dirty="0" smtClean="0">
                <a:latin typeface="Arial" panose="020B0604020202020204" pitchFamily="34" charset="0"/>
                <a:cs typeface="Arial" panose="020B0604020202020204" pitchFamily="34" charset="0"/>
              </a:rPr>
              <a:t>Fuente: </a:t>
            </a:r>
            <a:r>
              <a:rPr lang="es-ES" sz="1050" dirty="0" smtClean="0">
                <a:solidFill>
                  <a:schemeClr val="bg1"/>
                </a:solidFill>
                <a:latin typeface="Arial" panose="020B0604020202020204" pitchFamily="34" charset="0"/>
                <a:cs typeface="Arial" panose="020B0604020202020204" pitchFamily="34" charset="0"/>
              </a:rPr>
              <a:t>Cuerpo de bomberos</a:t>
            </a:r>
            <a:endParaRPr lang="es-EC" sz="1050" dirty="0">
              <a:solidFill>
                <a:schemeClr val="bg1"/>
              </a:solidFill>
              <a:latin typeface="Arial" panose="020B0604020202020204" pitchFamily="34" charset="0"/>
              <a:cs typeface="Arial" panose="020B0604020202020204" pitchFamily="34" charset="0"/>
            </a:endParaRPr>
          </a:p>
        </p:txBody>
      </p:sp>
      <p:sp>
        <p:nvSpPr>
          <p:cNvPr id="5" name="Marcador de texto 4"/>
          <p:cNvSpPr>
            <a:spLocks noGrp="1"/>
          </p:cNvSpPr>
          <p:nvPr>
            <p:ph type="body" sz="quarter" idx="19"/>
          </p:nvPr>
        </p:nvSpPr>
        <p:spPr/>
        <p:txBody>
          <a:bodyPr/>
          <a:lstStyle/>
          <a:p>
            <a:r>
              <a:rPr lang="es-ES" sz="1050" dirty="0" smtClean="0">
                <a:latin typeface="Arial" panose="020B0604020202020204" pitchFamily="34" charset="0"/>
                <a:cs typeface="Arial" panose="020B0604020202020204" pitchFamily="34" charset="0"/>
              </a:rPr>
              <a:t>Fecha de última actualización: </a:t>
            </a:r>
            <a:r>
              <a:rPr lang="es-ES" sz="1050" dirty="0" smtClean="0">
                <a:solidFill>
                  <a:schemeClr val="bg1"/>
                </a:solidFill>
                <a:latin typeface="Arial" panose="020B0604020202020204" pitchFamily="34" charset="0"/>
                <a:cs typeface="Arial" panose="020B0604020202020204" pitchFamily="34" charset="0"/>
              </a:rPr>
              <a:t>16 de abril de 2021  (desde el 16 de marzo de 2020)</a:t>
            </a:r>
            <a:endParaRPr lang="es-EC" sz="1050" dirty="0">
              <a:solidFill>
                <a:schemeClr val="bg1"/>
              </a:solidFill>
              <a:latin typeface="Arial" panose="020B0604020202020204" pitchFamily="34" charset="0"/>
              <a:cs typeface="Arial" panose="020B0604020202020204" pitchFamily="34" charset="0"/>
            </a:endParaRPr>
          </a:p>
        </p:txBody>
      </p:sp>
      <p:sp>
        <p:nvSpPr>
          <p:cNvPr id="6" name="Marcador de texto 5"/>
          <p:cNvSpPr>
            <a:spLocks noGrp="1"/>
          </p:cNvSpPr>
          <p:nvPr>
            <p:ph type="body" sz="quarter" idx="28"/>
          </p:nvPr>
        </p:nvSpPr>
        <p:spPr/>
        <p:txBody>
          <a:bodyPr/>
          <a:lstStyle/>
          <a:p>
            <a:r>
              <a:rPr lang="es-ES" sz="1050" dirty="0" smtClean="0">
                <a:latin typeface="Arial" panose="020B0604020202020204" pitchFamily="34" charset="0"/>
                <a:cs typeface="Arial" panose="020B0604020202020204" pitchFamily="34" charset="0"/>
              </a:rPr>
              <a:t>Elaborado por: </a:t>
            </a:r>
            <a:r>
              <a:rPr lang="es-ES" sz="1050" dirty="0">
                <a:solidFill>
                  <a:schemeClr val="bg1"/>
                </a:solidFill>
                <a:latin typeface="Arial" panose="020B0604020202020204" pitchFamily="34" charset="0"/>
                <a:cs typeface="Arial" panose="020B0604020202020204" pitchFamily="34" charset="0"/>
              </a:rPr>
              <a:t>Cuerpo de bomberos</a:t>
            </a:r>
            <a:endParaRPr lang="es-EC" sz="1050" dirty="0">
              <a:latin typeface="Arial" panose="020B0604020202020204" pitchFamily="34" charset="0"/>
              <a:cs typeface="Arial" panose="020B0604020202020204" pitchFamily="34" charset="0"/>
            </a:endParaRPr>
          </a:p>
        </p:txBody>
      </p:sp>
      <p:graphicFrame>
        <p:nvGraphicFramePr>
          <p:cNvPr id="9" name="Gráfico 8">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702144574"/>
              </p:ext>
            </p:extLst>
          </p:nvPr>
        </p:nvGraphicFramePr>
        <p:xfrm>
          <a:off x="419451" y="1571625"/>
          <a:ext cx="7133875" cy="451485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9"/>
          <p:cNvSpPr/>
          <p:nvPr/>
        </p:nvSpPr>
        <p:spPr>
          <a:xfrm>
            <a:off x="419451" y="406778"/>
            <a:ext cx="8781700" cy="1077218"/>
          </a:xfrm>
          <a:prstGeom prst="rect">
            <a:avLst/>
          </a:prstGeom>
        </p:spPr>
        <p:txBody>
          <a:bodyPr wrap="square">
            <a:spAutoFit/>
          </a:bodyPr>
          <a:lstStyle/>
          <a:p>
            <a:r>
              <a:rPr lang="es-EC" sz="3200" b="1" dirty="0" smtClean="0">
                <a:solidFill>
                  <a:srgbClr val="095DA6"/>
                </a:solidFill>
                <a:latin typeface="Bambino-Bold ☞"/>
                <a:ea typeface="Bambino-Bold ☞" charset="0"/>
                <a:cs typeface="Bambino-Bold ☞" charset="0"/>
              </a:rPr>
              <a:t>Emergencias </a:t>
            </a:r>
            <a:r>
              <a:rPr lang="es-EC" sz="3200" b="1" dirty="0">
                <a:solidFill>
                  <a:srgbClr val="095DA6"/>
                </a:solidFill>
                <a:latin typeface="Bambino-Bold ☞"/>
                <a:ea typeface="Bambino-Bold ☞" charset="0"/>
                <a:cs typeface="Bambino-Bold ☞" charset="0"/>
              </a:rPr>
              <a:t>atendidas de contagiados de COVID-19</a:t>
            </a:r>
          </a:p>
        </p:txBody>
      </p:sp>
      <p:graphicFrame>
        <p:nvGraphicFramePr>
          <p:cNvPr id="12" name="Objeto 11"/>
          <p:cNvGraphicFramePr>
            <a:graphicFrameLocks noChangeAspect="1"/>
          </p:cNvGraphicFramePr>
          <p:nvPr>
            <p:extLst>
              <p:ext uri="{D42A27DB-BD31-4B8C-83A1-F6EECF244321}">
                <p14:modId xmlns:p14="http://schemas.microsoft.com/office/powerpoint/2010/main" val="3326403372"/>
              </p:ext>
            </p:extLst>
          </p:nvPr>
        </p:nvGraphicFramePr>
        <p:xfrm>
          <a:off x="7867651" y="1571625"/>
          <a:ext cx="3899553" cy="4514850"/>
        </p:xfrm>
        <a:graphic>
          <a:graphicData uri="http://schemas.openxmlformats.org/presentationml/2006/ole">
            <mc:AlternateContent xmlns:mc="http://schemas.openxmlformats.org/markup-compatibility/2006">
              <mc:Choice xmlns:v="urn:schemas-microsoft-com:vml" Requires="v">
                <p:oleObj spid="_x0000_s1161" name="Hoja de cálculo" r:id="rId4" imgW="2838584" imgH="3057425" progId="Excel.Sheet.12">
                  <p:embed/>
                </p:oleObj>
              </mc:Choice>
              <mc:Fallback>
                <p:oleObj name="Hoja de cálculo" r:id="rId4" imgW="2838584" imgH="3057425" progId="Excel.Sheet.12">
                  <p:embed/>
                  <p:pic>
                    <p:nvPicPr>
                      <p:cNvPr id="0" name=""/>
                      <p:cNvPicPr/>
                      <p:nvPr/>
                    </p:nvPicPr>
                    <p:blipFill>
                      <a:blip r:embed="rId5"/>
                      <a:stretch>
                        <a:fillRect/>
                      </a:stretch>
                    </p:blipFill>
                    <p:spPr>
                      <a:xfrm>
                        <a:off x="7867651" y="1571625"/>
                        <a:ext cx="3899553" cy="4514850"/>
                      </a:xfrm>
                      <a:prstGeom prst="rect">
                        <a:avLst/>
                      </a:prstGeom>
                    </p:spPr>
                  </p:pic>
                </p:oleObj>
              </mc:Fallback>
            </mc:AlternateContent>
          </a:graphicData>
        </a:graphic>
      </p:graphicFrame>
      <p:sp>
        <p:nvSpPr>
          <p:cNvPr id="13" name="Rectángulo 12"/>
          <p:cNvSpPr/>
          <p:nvPr/>
        </p:nvSpPr>
        <p:spPr>
          <a:xfrm>
            <a:off x="419451" y="1591361"/>
            <a:ext cx="3523899" cy="646331"/>
          </a:xfrm>
          <a:prstGeom prst="rect">
            <a:avLst/>
          </a:prstGeom>
        </p:spPr>
        <p:txBody>
          <a:bodyPr wrap="square">
            <a:spAutoFit/>
          </a:bodyPr>
          <a:lstStyle/>
          <a:p>
            <a:r>
              <a:rPr lang="es-ES" b="1" dirty="0">
                <a:latin typeface="Bambino-Bold ☞"/>
              </a:rPr>
              <a:t>Cuerpo de bomberos de Quito</a:t>
            </a:r>
            <a:br>
              <a:rPr lang="es-ES" b="1" dirty="0">
                <a:latin typeface="Bambino-Bold ☞"/>
              </a:rPr>
            </a:br>
            <a:endParaRPr lang="es-EC" dirty="0"/>
          </a:p>
        </p:txBody>
      </p:sp>
      <p:sp>
        <p:nvSpPr>
          <p:cNvPr id="11" name="Rectángulo 10"/>
          <p:cNvSpPr/>
          <p:nvPr/>
        </p:nvSpPr>
        <p:spPr>
          <a:xfrm>
            <a:off x="1" y="0"/>
            <a:ext cx="12191999" cy="461665"/>
          </a:xfrm>
          <a:prstGeom prst="rect">
            <a:avLst/>
          </a:prstGeom>
          <a:solidFill>
            <a:schemeClr val="accent3">
              <a:lumMod val="20000"/>
              <a:lumOff val="80000"/>
            </a:schemeClr>
          </a:solidFill>
        </p:spPr>
        <p:txBody>
          <a:bodyPr wrap="square">
            <a:spAutoFit/>
          </a:bodyPr>
          <a:lstStyle/>
          <a:p>
            <a:pPr algn="ctr"/>
            <a:r>
              <a:rPr lang="es-ES" sz="2400" b="1" dirty="0" smtClean="0">
                <a:latin typeface="Bambino-Bold ☞"/>
              </a:rPr>
              <a:t>Cuerpo </a:t>
            </a:r>
            <a:r>
              <a:rPr lang="es-ES" sz="2400" b="1" dirty="0">
                <a:latin typeface="Bambino-Bold ☞"/>
              </a:rPr>
              <a:t>de </a:t>
            </a:r>
            <a:r>
              <a:rPr lang="es-ES" sz="2400" b="1" dirty="0" smtClean="0">
                <a:latin typeface="Bambino-Bold ☞"/>
              </a:rPr>
              <a:t>Bomberos </a:t>
            </a:r>
            <a:r>
              <a:rPr lang="es-ES" sz="2400" b="1" dirty="0">
                <a:latin typeface="Bambino-Bold ☞"/>
              </a:rPr>
              <a:t>de </a:t>
            </a:r>
            <a:r>
              <a:rPr lang="es-ES" sz="2400" b="1" dirty="0" smtClean="0">
                <a:latin typeface="Bambino-Bold ☞"/>
              </a:rPr>
              <a:t>Quito</a:t>
            </a:r>
            <a:endParaRPr lang="es-EC" sz="2400" b="1" dirty="0">
              <a:latin typeface="Bambino-Bold ☞" charset="0"/>
              <a:ea typeface="Bambino-Bold ☞" charset="0"/>
              <a:cs typeface="Bambino-Bold ☞" charset="0"/>
            </a:endParaRPr>
          </a:p>
        </p:txBody>
      </p:sp>
    </p:spTree>
    <p:extLst>
      <p:ext uri="{BB962C8B-B14F-4D97-AF65-F5344CB8AC3E}">
        <p14:creationId xmlns:p14="http://schemas.microsoft.com/office/powerpoint/2010/main" val="91202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2"/>
          </p:nvPr>
        </p:nvSpPr>
        <p:spPr>
          <a:xfrm>
            <a:off x="323197" y="458692"/>
            <a:ext cx="7734300" cy="447675"/>
          </a:xfrm>
        </p:spPr>
        <p:txBody>
          <a:bodyPr/>
          <a:lstStyle/>
          <a:p>
            <a:r>
              <a:rPr lang="es-ES_tradnl" sz="2800" b="1" dirty="0" smtClean="0">
                <a:latin typeface="Bambino-Bold ☞"/>
              </a:rPr>
              <a:t>Exceso de mortalidad</a:t>
            </a:r>
            <a:endParaRPr lang="es-ES_tradnl" sz="2800" b="1" dirty="0">
              <a:latin typeface="Bambino-Bold ☞"/>
            </a:endParaRPr>
          </a:p>
        </p:txBody>
      </p:sp>
      <p:sp>
        <p:nvSpPr>
          <p:cNvPr id="2" name="Marcador de texto 1"/>
          <p:cNvSpPr>
            <a:spLocks noGrp="1"/>
          </p:cNvSpPr>
          <p:nvPr>
            <p:ph type="body" sz="quarter" idx="4294967295"/>
          </p:nvPr>
        </p:nvSpPr>
        <p:spPr>
          <a:xfrm>
            <a:off x="240647" y="6333460"/>
            <a:ext cx="2700857" cy="524540"/>
          </a:xfrm>
        </p:spPr>
        <p:txBody>
          <a:bodyPr vert="horz" lIns="91440" tIns="45720" rIns="91440" bIns="45720" rtlCol="0" anchor="ctr">
            <a:noAutofit/>
          </a:bodyPr>
          <a:lstStyle/>
          <a:p>
            <a:pPr>
              <a:buNone/>
            </a:pPr>
            <a:r>
              <a:rPr lang="es-ES_tradnl" sz="1000"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Fuente: </a:t>
            </a:r>
            <a:r>
              <a:rPr lang="es-ES_tradnl" sz="1000" dirty="0" smtClean="0">
                <a:solidFill>
                  <a:schemeClr val="bg1"/>
                </a:solidFill>
                <a:latin typeface="Arial" panose="020B0604020202020204" pitchFamily="34" charset="0"/>
                <a:ea typeface="Tahoma" panose="020B0604030504040204" pitchFamily="34" charset="0"/>
                <a:cs typeface="Arial" panose="020B0604020202020204" pitchFamily="34" charset="0"/>
              </a:rPr>
              <a:t>Registro </a:t>
            </a:r>
            <a:r>
              <a:rPr lang="es-ES_tradnl" sz="1000" dirty="0">
                <a:solidFill>
                  <a:schemeClr val="bg1"/>
                </a:solidFill>
                <a:latin typeface="Arial" panose="020B0604020202020204" pitchFamily="34" charset="0"/>
                <a:ea typeface="Tahoma" panose="020B0604030504040204" pitchFamily="34" charset="0"/>
                <a:cs typeface="Arial" panose="020B0604020202020204" pitchFamily="34" charset="0"/>
              </a:rPr>
              <a:t>Civil del Ecuador</a:t>
            </a:r>
          </a:p>
        </p:txBody>
      </p:sp>
      <p:graphicFrame>
        <p:nvGraphicFramePr>
          <p:cNvPr id="9" name="Gráfico 5"/>
          <p:cNvGraphicFramePr>
            <a:graphicFrameLocks/>
          </p:cNvGraphicFramePr>
          <p:nvPr>
            <p:extLst>
              <p:ext uri="{D42A27DB-BD31-4B8C-83A1-F6EECF244321}">
                <p14:modId xmlns:p14="http://schemas.microsoft.com/office/powerpoint/2010/main" val="1871074686"/>
              </p:ext>
            </p:extLst>
          </p:nvPr>
        </p:nvGraphicFramePr>
        <p:xfrm>
          <a:off x="323196" y="1208314"/>
          <a:ext cx="5849003" cy="5116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2"/>
          <p:cNvGraphicFramePr>
            <a:graphicFrameLocks/>
          </p:cNvGraphicFramePr>
          <p:nvPr>
            <p:extLst>
              <p:ext uri="{D42A27DB-BD31-4B8C-83A1-F6EECF244321}">
                <p14:modId xmlns:p14="http://schemas.microsoft.com/office/powerpoint/2010/main" val="2968910083"/>
              </p:ext>
            </p:extLst>
          </p:nvPr>
        </p:nvGraphicFramePr>
        <p:xfrm>
          <a:off x="6375400" y="1371146"/>
          <a:ext cx="5537199" cy="4953453"/>
        </p:xfrm>
        <a:graphic>
          <a:graphicData uri="http://schemas.openxmlformats.org/drawingml/2006/chart">
            <c:chart xmlns:c="http://schemas.openxmlformats.org/drawingml/2006/chart" xmlns:r="http://schemas.openxmlformats.org/officeDocument/2006/relationships" r:id="rId3"/>
          </a:graphicData>
        </a:graphic>
      </p:graphicFrame>
      <p:sp>
        <p:nvSpPr>
          <p:cNvPr id="8" name="Marcador de texto 8"/>
          <p:cNvSpPr>
            <a:spLocks noGrp="1"/>
          </p:cNvSpPr>
          <p:nvPr>
            <p:ph type="body" sz="quarter" idx="4294967295"/>
          </p:nvPr>
        </p:nvSpPr>
        <p:spPr>
          <a:xfrm>
            <a:off x="8824511" y="6333460"/>
            <a:ext cx="3077651" cy="524540"/>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19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11" name="Text Placeholder 4"/>
          <p:cNvSpPr txBox="1">
            <a:spLocks/>
          </p:cNvSpPr>
          <p:nvPr/>
        </p:nvSpPr>
        <p:spPr>
          <a:xfrm>
            <a:off x="4394338" y="6333460"/>
            <a:ext cx="3949700" cy="524540"/>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900" kern="1200" baseline="0">
                <a:solidFill>
                  <a:schemeClr val="bg1"/>
                </a:solidFill>
                <a:latin typeface="Bambino-ThinItalic ☞" charset="0"/>
                <a:ea typeface="Bambino-ThinItalic ☞" charset="0"/>
                <a:cs typeface="Bambino-ThinItalic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smtClean="0">
                <a:latin typeface="Arial" panose="020B0604020202020204" pitchFamily="34" charset="0"/>
                <a:cs typeface="Arial" panose="020B0604020202020204" pitchFamily="34" charset="0"/>
              </a:rPr>
              <a:t>DMPPS a través de la UIEIS de la SS</a:t>
            </a:r>
            <a:endParaRPr lang="es-ES_tradnl" sz="1000" dirty="0">
              <a:latin typeface="Arial" panose="020B0604020202020204" pitchFamily="34" charset="0"/>
              <a:cs typeface="Arial" panose="020B0604020202020204" pitchFamily="34" charset="0"/>
            </a:endParaRPr>
          </a:p>
        </p:txBody>
      </p:sp>
      <p:sp>
        <p:nvSpPr>
          <p:cNvPr id="12" name="Rectángulo 11"/>
          <p:cNvSpPr/>
          <p:nvPr/>
        </p:nvSpPr>
        <p:spPr>
          <a:xfrm>
            <a:off x="1" y="0"/>
            <a:ext cx="12191999" cy="461665"/>
          </a:xfrm>
          <a:prstGeom prst="rect">
            <a:avLst/>
          </a:prstGeom>
          <a:solidFill>
            <a:schemeClr val="accent3">
              <a:lumMod val="20000"/>
              <a:lumOff val="80000"/>
            </a:schemeClr>
          </a:solidFill>
        </p:spPr>
        <p:txBody>
          <a:bodyPr wrap="square">
            <a:spAutoFit/>
          </a:bodyPr>
          <a:lstStyle/>
          <a:p>
            <a:pPr algn="ctr"/>
            <a:r>
              <a:rPr lang="es-ES" sz="2400" b="1" dirty="0" smtClean="0">
                <a:latin typeface="Bambino-Bold ☞"/>
              </a:rPr>
              <a:t>Mortalidad en general</a:t>
            </a:r>
            <a:endParaRPr lang="es-EC" sz="2400" b="1" dirty="0">
              <a:latin typeface="Bambino-Bold ☞" charset="0"/>
              <a:ea typeface="Bambino-Bold ☞" charset="0"/>
              <a:cs typeface="Bambino-Bold ☞" charset="0"/>
            </a:endParaRPr>
          </a:p>
        </p:txBody>
      </p:sp>
    </p:spTree>
    <p:extLst>
      <p:ext uri="{BB962C8B-B14F-4D97-AF65-F5344CB8AC3E}">
        <p14:creationId xmlns:p14="http://schemas.microsoft.com/office/powerpoint/2010/main" val="2092493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9191" y="1091461"/>
            <a:ext cx="11543629" cy="5774314"/>
            <a:chOff x="956931" y="1107703"/>
            <a:chExt cx="10005236" cy="5774314"/>
          </a:xfrm>
        </p:grpSpPr>
        <p:pic>
          <p:nvPicPr>
            <p:cNvPr id="12" name="Picture 11"/>
            <p:cNvPicPr>
              <a:picLocks noChangeAspect="1"/>
            </p:cNvPicPr>
            <p:nvPr/>
          </p:nvPicPr>
          <p:blipFill rotWithShape="1">
            <a:blip r:embed="rId2"/>
            <a:srcRect t="7136" b="377"/>
            <a:stretch/>
          </p:blipFill>
          <p:spPr>
            <a:xfrm>
              <a:off x="956931" y="1107703"/>
              <a:ext cx="10005236" cy="5123332"/>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22756" y="6016588"/>
              <a:ext cx="1822703" cy="865429"/>
            </a:xfrm>
            <a:prstGeom prst="rect">
              <a:avLst/>
            </a:prstGeom>
          </p:spPr>
        </p:pic>
        <p:sp>
          <p:nvSpPr>
            <p:cNvPr id="13" name="TextBox 12"/>
            <p:cNvSpPr txBox="1"/>
            <p:nvPr/>
          </p:nvSpPr>
          <p:spPr>
            <a:xfrm>
              <a:off x="7934377" y="1184514"/>
              <a:ext cx="708917" cy="261610"/>
            </a:xfrm>
            <a:prstGeom prst="rect">
              <a:avLst/>
            </a:prstGeom>
            <a:noFill/>
          </p:spPr>
          <p:txBody>
            <a:bodyPr wrap="square" rtlCol="0">
              <a:spAutoFit/>
            </a:bodyPr>
            <a:lstStyle/>
            <a:p>
              <a:r>
                <a:rPr lang="en-US" sz="1100" dirty="0" smtClean="0">
                  <a:solidFill>
                    <a:schemeClr val="bg1">
                      <a:lumMod val="50000"/>
                    </a:schemeClr>
                  </a:solidFill>
                </a:rPr>
                <a:t>2021</a:t>
              </a:r>
              <a:endParaRPr lang="es-EC" sz="1100" dirty="0">
                <a:solidFill>
                  <a:schemeClr val="bg1">
                    <a:lumMod val="50000"/>
                  </a:schemeClr>
                </a:solidFill>
              </a:endParaRPr>
            </a:p>
          </p:txBody>
        </p:sp>
      </p:grpSp>
      <p:sp>
        <p:nvSpPr>
          <p:cNvPr id="7" name="Marcador de texto 3"/>
          <p:cNvSpPr txBox="1">
            <a:spLocks/>
          </p:cNvSpPr>
          <p:nvPr/>
        </p:nvSpPr>
        <p:spPr>
          <a:xfrm>
            <a:off x="323196" y="458692"/>
            <a:ext cx="9278003" cy="44767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a:lnSpc>
                <a:spcPct val="90000"/>
              </a:lnSpc>
              <a:spcBef>
                <a:spcPts val="1000"/>
              </a:spcBef>
            </a:pPr>
            <a:r>
              <a:rPr lang="es-ES_tradnl" sz="2800" b="1" dirty="0" smtClean="0">
                <a:solidFill>
                  <a:srgbClr val="095DA6"/>
                </a:solidFill>
                <a:latin typeface="Bambino-Bold ☞"/>
                <a:ea typeface="Bambino-Bold ☞" charset="0"/>
                <a:cs typeface="Bambino-Bold ☞" charset="0"/>
              </a:rPr>
              <a:t>Mortalidad en general en Quito, Ecuador (n:21423)</a:t>
            </a:r>
            <a:endParaRPr lang="es-ES_tradnl" sz="2800" b="1" dirty="0">
              <a:solidFill>
                <a:srgbClr val="095DA6"/>
              </a:solidFill>
              <a:latin typeface="Bambino-Bold ☞"/>
              <a:ea typeface="Bambino-Bold ☞" charset="0"/>
              <a:cs typeface="Bambino-Bold ☞" charset="0"/>
            </a:endParaRPr>
          </a:p>
        </p:txBody>
      </p:sp>
    </p:spTree>
    <p:extLst>
      <p:ext uri="{BB962C8B-B14F-4D97-AF65-F5344CB8AC3E}">
        <p14:creationId xmlns:p14="http://schemas.microsoft.com/office/powerpoint/2010/main" val="176944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p:cNvSpPr txBox="1"/>
          <p:nvPr/>
        </p:nvSpPr>
        <p:spPr>
          <a:xfrm>
            <a:off x="427132" y="446275"/>
            <a:ext cx="9790659" cy="1077218"/>
          </a:xfrm>
          <a:prstGeom prst="rect">
            <a:avLst/>
          </a:prstGeom>
          <a:noFill/>
        </p:spPr>
        <p:txBody>
          <a:bodyPr wrap="square" rtlCol="0">
            <a:spAutoFit/>
          </a:bodyPr>
          <a:lstStyle/>
          <a:p>
            <a:pPr>
              <a:defRPr/>
            </a:pPr>
            <a:r>
              <a:rPr lang="es-ES_tradnl" sz="3200" b="1" dirty="0">
                <a:solidFill>
                  <a:srgbClr val="0070C0"/>
                </a:solidFill>
              </a:rPr>
              <a:t>Informe de levantamiento de cadáveres por COVID-19 o </a:t>
            </a:r>
            <a:r>
              <a:rPr lang="es-ES_tradnl" sz="3200" b="1" dirty="0" smtClean="0">
                <a:solidFill>
                  <a:srgbClr val="0070C0"/>
                </a:solidFill>
              </a:rPr>
              <a:t>presunción</a:t>
            </a:r>
            <a:endParaRPr kumimoji="0" lang="es-ES_tradnl"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CuadroTexto 4"/>
          <p:cNvSpPr txBox="1"/>
          <p:nvPr/>
        </p:nvSpPr>
        <p:spPr>
          <a:xfrm>
            <a:off x="659829" y="6173544"/>
            <a:ext cx="63138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dirty="0" smtClean="0">
                <a:ln>
                  <a:noFill/>
                </a:ln>
                <a:solidFill>
                  <a:srgbClr val="0070C0"/>
                </a:solidFill>
                <a:effectLst/>
                <a:uLnTx/>
                <a:uFillTx/>
                <a:latin typeface="Calibri" panose="020F0502020204030204"/>
                <a:ea typeface="+mn-ea"/>
                <a:cs typeface="+mn-cs"/>
              </a:rPr>
              <a:t>* Fecha de corte: 18 de abril de 2021 a las 22h00</a:t>
            </a:r>
            <a:endParaRPr kumimoji="0" lang="es-ES_tradnl" sz="1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8 CuadroTexto"/>
          <p:cNvSpPr txBox="1"/>
          <p:nvPr/>
        </p:nvSpPr>
        <p:spPr>
          <a:xfrm>
            <a:off x="4577952" y="1415770"/>
            <a:ext cx="7069861" cy="553998"/>
          </a:xfrm>
          <a:prstGeom prst="rect">
            <a:avLst/>
          </a:prstGeom>
          <a:noFill/>
        </p:spPr>
        <p:txBody>
          <a:bodyPr wrap="square">
            <a:spAutoFit/>
          </a:bodyPr>
          <a:lstStyle/>
          <a:p>
            <a:pPr marL="0" marR="0" lvl="0" indent="0" algn="r" defTabSz="903418" rtl="0" eaLnBrk="1" fontAlgn="auto" latinLnBrk="0" hangingPunct="1">
              <a:lnSpc>
                <a:spcPts val="3645"/>
              </a:lnSpc>
              <a:spcBef>
                <a:spcPts val="0"/>
              </a:spcBef>
              <a:spcAft>
                <a:spcPts val="0"/>
              </a:spcAft>
              <a:buClrTx/>
              <a:buSzTx/>
              <a:buFontTx/>
              <a:buNone/>
              <a:tabLst/>
              <a:defRPr/>
            </a:pPr>
            <a:r>
              <a:rPr kumimoji="0" lang="es-MX" sz="3200" b="0" i="0" u="none" strike="noStrike" kern="1200" cap="none" spc="0" normalizeH="0" baseline="0" noProof="0" dirty="0" smtClean="0">
                <a:ln>
                  <a:noFill/>
                </a:ln>
                <a:solidFill>
                  <a:srgbClr val="70AD47">
                    <a:lumMod val="50000"/>
                  </a:srgbClr>
                </a:solidFill>
                <a:effectLst/>
                <a:uLnTx/>
                <a:uFillTx/>
                <a:latin typeface="Tw Cen MT" panose="020B0602020104020603" pitchFamily="34" charset="0"/>
                <a:ea typeface="+mn-ea"/>
                <a:cs typeface="Helvetica"/>
              </a:rPr>
              <a:t>ANÁLISIS DE CASOS POR MES</a:t>
            </a:r>
            <a:endParaRPr kumimoji="0" lang="es-MX" sz="3200" b="0" i="0" u="none" strike="noStrike" kern="1200" cap="none" spc="0" normalizeH="0" baseline="0" noProof="0" dirty="0">
              <a:ln>
                <a:noFill/>
              </a:ln>
              <a:solidFill>
                <a:srgbClr val="70AD47">
                  <a:lumMod val="50000"/>
                </a:srgbClr>
              </a:solidFill>
              <a:effectLst/>
              <a:uLnTx/>
              <a:uFillTx/>
              <a:latin typeface="Tw Cen MT" panose="020B0602020104020603" pitchFamily="34" charset="0"/>
              <a:ea typeface="+mn-ea"/>
              <a:cs typeface="Helvetica"/>
            </a:endParaRPr>
          </a:p>
        </p:txBody>
      </p:sp>
      <p:sp>
        <p:nvSpPr>
          <p:cNvPr id="8" name="8 CuadroTexto"/>
          <p:cNvSpPr txBox="1"/>
          <p:nvPr/>
        </p:nvSpPr>
        <p:spPr>
          <a:xfrm>
            <a:off x="7046195" y="1756049"/>
            <a:ext cx="4601618" cy="504433"/>
          </a:xfrm>
          <a:prstGeom prst="rect">
            <a:avLst/>
          </a:prstGeom>
          <a:noFill/>
        </p:spPr>
        <p:txBody>
          <a:bodyPr wrap="square">
            <a:spAutoFit/>
          </a:bodyPr>
          <a:lstStyle/>
          <a:p>
            <a:pPr marL="0" marR="0" lvl="0" indent="0" algn="r" defTabSz="903418" rtl="0" eaLnBrk="1" fontAlgn="auto" latinLnBrk="0" hangingPunct="1">
              <a:lnSpc>
                <a:spcPts val="3645"/>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srgbClr val="70AD47">
                    <a:lumMod val="50000"/>
                  </a:srgbClr>
                </a:solidFill>
                <a:effectLst/>
                <a:uLnTx/>
                <a:uFillTx/>
                <a:latin typeface="Tw Cen MT" panose="020B0602020104020603" pitchFamily="34" charset="0"/>
                <a:ea typeface="+mn-ea"/>
                <a:cs typeface="Helvetica"/>
              </a:rPr>
              <a:t>ESTADÍSTICAS</a:t>
            </a:r>
            <a:endParaRPr kumimoji="0" lang="es-EC" sz="2000" b="0" i="0" u="none" strike="noStrike" kern="1200" cap="none" spc="0" normalizeH="0" baseline="0" noProof="0" dirty="0">
              <a:ln>
                <a:noFill/>
              </a:ln>
              <a:solidFill>
                <a:srgbClr val="70AD47">
                  <a:lumMod val="50000"/>
                </a:srgbClr>
              </a:solidFill>
              <a:effectLst/>
              <a:uLnTx/>
              <a:uFillTx/>
              <a:latin typeface="Tw Cen MT" panose="020B0602020104020603" pitchFamily="34" charset="0"/>
              <a:ea typeface="+mn-ea"/>
              <a:cs typeface="Helvetica"/>
            </a:endParaRPr>
          </a:p>
        </p:txBody>
      </p:sp>
      <p:graphicFrame>
        <p:nvGraphicFramePr>
          <p:cNvPr id="9" name="Gráfico 8"/>
          <p:cNvGraphicFramePr>
            <a:graphicFrameLocks/>
          </p:cNvGraphicFramePr>
          <p:nvPr>
            <p:extLst>
              <p:ext uri="{D42A27DB-BD31-4B8C-83A1-F6EECF244321}">
                <p14:modId xmlns:p14="http://schemas.microsoft.com/office/powerpoint/2010/main" val="1003195827"/>
              </p:ext>
            </p:extLst>
          </p:nvPr>
        </p:nvGraphicFramePr>
        <p:xfrm>
          <a:off x="659829" y="2309437"/>
          <a:ext cx="10987984" cy="381231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ángulo 10"/>
          <p:cNvSpPr/>
          <p:nvPr/>
        </p:nvSpPr>
        <p:spPr>
          <a:xfrm>
            <a:off x="0" y="0"/>
            <a:ext cx="12191999" cy="461665"/>
          </a:xfrm>
          <a:prstGeom prst="rect">
            <a:avLst/>
          </a:prstGeom>
          <a:solidFill>
            <a:schemeClr val="accent3">
              <a:lumMod val="20000"/>
              <a:lumOff val="80000"/>
            </a:schemeClr>
          </a:solidFill>
        </p:spPr>
        <p:txBody>
          <a:bodyPr wrap="square">
            <a:spAutoFit/>
          </a:bodyPr>
          <a:lstStyle/>
          <a:p>
            <a:pPr algn="ctr"/>
            <a:r>
              <a:rPr lang="es-EC" sz="2400" b="1" dirty="0" smtClean="0"/>
              <a:t>Empresa </a:t>
            </a:r>
            <a:r>
              <a:rPr lang="es-EC" sz="2400" b="1" dirty="0"/>
              <a:t>Pública Metropolitana de Gestión Integral de Residuos </a:t>
            </a:r>
            <a:r>
              <a:rPr lang="es-EC" sz="2400" b="1" dirty="0" smtClean="0"/>
              <a:t>Sólidos</a:t>
            </a:r>
            <a:endParaRPr lang="es-EC" sz="2400" b="1" dirty="0"/>
          </a:p>
        </p:txBody>
      </p:sp>
    </p:spTree>
    <p:extLst>
      <p:ext uri="{BB962C8B-B14F-4D97-AF65-F5344CB8AC3E}">
        <p14:creationId xmlns:p14="http://schemas.microsoft.com/office/powerpoint/2010/main" val="40409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56963" y="511960"/>
            <a:ext cx="8332608" cy="1296943"/>
          </a:xfrm>
        </p:spPr>
        <p:txBody>
          <a:bodyPr vert="horz" lIns="91440" tIns="45720" rIns="91440" bIns="45720" rtlCol="0">
            <a:noAutofit/>
          </a:bodyPr>
          <a:lstStyle/>
          <a:p>
            <a:pPr algn="just"/>
            <a:r>
              <a:rPr lang="es-ES" sz="2600" b="1" dirty="0" smtClean="0">
                <a:latin typeface="Bambino-Bold ☞"/>
              </a:rPr>
              <a:t>Número </a:t>
            </a:r>
            <a:r>
              <a:rPr lang="es-ES" sz="2600" b="1" dirty="0">
                <a:latin typeface="Bambino-Bold ☞"/>
              </a:rPr>
              <a:t>de muestras tomadas para detección </a:t>
            </a:r>
            <a:r>
              <a:rPr lang="es-ES" sz="2600" b="1" dirty="0" smtClean="0">
                <a:latin typeface="Bambino-Bold ☞"/>
              </a:rPr>
              <a:t>de </a:t>
            </a:r>
            <a:r>
              <a:rPr lang="es-ES" sz="2600" b="1" dirty="0">
                <a:latin typeface="Bambino-Bold ☞"/>
              </a:rPr>
              <a:t>SARS-CoV-2 según semana de </a:t>
            </a:r>
            <a:r>
              <a:rPr lang="es-ES" sz="2600" b="1" dirty="0" smtClean="0">
                <a:latin typeface="Bambino-Bold ☞"/>
              </a:rPr>
              <a:t>atención, </a:t>
            </a:r>
            <a:r>
              <a:rPr lang="es-EC" sz="2600" b="1" dirty="0" smtClean="0">
                <a:latin typeface="Bambino-Bold ☞"/>
              </a:rPr>
              <a:t>Quito, Ecuador</a:t>
            </a:r>
            <a:endParaRPr lang="es-EC" sz="2600" b="1" dirty="0">
              <a:latin typeface="Bambino-Bold ☞"/>
            </a:endParaRPr>
          </a:p>
        </p:txBody>
      </p:sp>
      <p:sp>
        <p:nvSpPr>
          <p:cNvPr id="3" name="Text Placeholder 2"/>
          <p:cNvSpPr>
            <a:spLocks noGrp="1"/>
          </p:cNvSpPr>
          <p:nvPr>
            <p:ph type="body" sz="quarter" idx="4294967295"/>
          </p:nvPr>
        </p:nvSpPr>
        <p:spPr>
          <a:xfrm>
            <a:off x="125387" y="6403364"/>
            <a:ext cx="3949700" cy="370116"/>
          </a:xfrm>
        </p:spPr>
        <p:txBody>
          <a:bodyPr vert="horz" lIns="91440" tIns="45720" rIns="91440" bIns="45720" rtlCol="0" anchor="ctr">
            <a:noAutofit/>
          </a:bodyPr>
          <a:lstStyle/>
          <a:p>
            <a:pPr marL="0" indent="0">
              <a:buNone/>
            </a:pPr>
            <a:r>
              <a:rPr lang="es-EC" sz="1000"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Fuente: </a:t>
            </a:r>
            <a:r>
              <a:rPr lang="es-EC" sz="1000" dirty="0" smtClean="0">
                <a:solidFill>
                  <a:schemeClr val="bg1"/>
                </a:solidFill>
                <a:latin typeface="Arial" panose="020B0604020202020204" pitchFamily="34" charset="0"/>
                <a:ea typeface="Tahoma" panose="020B0604030504040204" pitchFamily="34" charset="0"/>
                <a:cs typeface="Arial" panose="020B0604020202020204" pitchFamily="34" charset="0"/>
              </a:rPr>
              <a:t>Sistema ORION de la Secretaría </a:t>
            </a:r>
            <a:r>
              <a:rPr lang="es-EC" sz="1000" dirty="0">
                <a:solidFill>
                  <a:schemeClr val="bg1"/>
                </a:solidFill>
                <a:latin typeface="Arial" panose="020B0604020202020204" pitchFamily="34" charset="0"/>
                <a:ea typeface="Tahoma" panose="020B0604030504040204" pitchFamily="34" charset="0"/>
                <a:cs typeface="Arial" panose="020B0604020202020204" pitchFamily="34" charset="0"/>
              </a:rPr>
              <a:t>de Salud – </a:t>
            </a:r>
            <a:r>
              <a:rPr lang="es-EC" sz="1000" dirty="0" smtClean="0">
                <a:solidFill>
                  <a:schemeClr val="bg1"/>
                </a:solidFill>
                <a:latin typeface="Arial" panose="020B0604020202020204" pitchFamily="34" charset="0"/>
                <a:ea typeface="Tahoma" panose="020B0604030504040204" pitchFamily="34" charset="0"/>
                <a:cs typeface="Arial" panose="020B0604020202020204" pitchFamily="34" charset="0"/>
              </a:rPr>
              <a:t>UIEIS</a:t>
            </a:r>
            <a:endParaRPr lang="es-EC" sz="10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7" name="Marcador de texto 8"/>
          <p:cNvSpPr>
            <a:spLocks noGrp="1"/>
          </p:cNvSpPr>
          <p:nvPr>
            <p:ph type="body" sz="quarter" idx="4294967295"/>
          </p:nvPr>
        </p:nvSpPr>
        <p:spPr>
          <a:xfrm>
            <a:off x="8344039" y="6333460"/>
            <a:ext cx="3558124"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16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9" name="Text Placeholder 4"/>
          <p:cNvSpPr txBox="1">
            <a:spLocks/>
          </p:cNvSpPr>
          <p:nvPr/>
        </p:nvSpPr>
        <p:spPr>
          <a:xfrm>
            <a:off x="4394338" y="6433670"/>
            <a:ext cx="3949700" cy="363842"/>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900" kern="1200" baseline="0">
                <a:solidFill>
                  <a:schemeClr val="bg1"/>
                </a:solidFill>
                <a:latin typeface="Bambino-ThinItalic ☞" charset="0"/>
                <a:ea typeface="Bambino-ThinItalic ☞" charset="0"/>
                <a:cs typeface="Bambino-ThinItalic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smtClean="0">
                <a:latin typeface="Arial" panose="020B0604020202020204" pitchFamily="34" charset="0"/>
                <a:cs typeface="Arial" panose="020B0604020202020204" pitchFamily="34" charset="0"/>
              </a:rPr>
              <a:t>DMPPS a través de la UIEIS de la SS</a:t>
            </a:r>
            <a:endParaRPr lang="es-ES_tradnl" sz="1000" dirty="0">
              <a:latin typeface="Arial" panose="020B0604020202020204" pitchFamily="34" charset="0"/>
              <a:cs typeface="Arial" panose="020B0604020202020204" pitchFamily="34" charset="0"/>
            </a:endParaRPr>
          </a:p>
        </p:txBody>
      </p:sp>
      <p:pic>
        <p:nvPicPr>
          <p:cNvPr id="8" name="Imagen 12"/>
          <p:cNvPicPr/>
          <p:nvPr/>
        </p:nvPicPr>
        <p:blipFill>
          <a:blip r:embed="rId2"/>
          <a:stretch>
            <a:fillRect/>
          </a:stretch>
        </p:blipFill>
        <p:spPr>
          <a:xfrm>
            <a:off x="293551" y="1909113"/>
            <a:ext cx="11463020" cy="4385894"/>
          </a:xfrm>
          <a:prstGeom prst="rect">
            <a:avLst/>
          </a:prstGeom>
        </p:spPr>
      </p:pic>
      <p:sp>
        <p:nvSpPr>
          <p:cNvPr id="10" name="Rectángulo 9"/>
          <p:cNvSpPr/>
          <p:nvPr/>
        </p:nvSpPr>
        <p:spPr>
          <a:xfrm>
            <a:off x="0" y="0"/>
            <a:ext cx="12192000" cy="461665"/>
          </a:xfrm>
          <a:prstGeom prst="rect">
            <a:avLst/>
          </a:prstGeom>
          <a:solidFill>
            <a:schemeClr val="accent3">
              <a:lumMod val="20000"/>
              <a:lumOff val="80000"/>
            </a:schemeClr>
          </a:solidFill>
        </p:spPr>
        <p:txBody>
          <a:bodyPr wrap="square">
            <a:spAutoFit/>
          </a:bodyPr>
          <a:lstStyle/>
          <a:p>
            <a:pPr algn="ctr"/>
            <a:r>
              <a:rPr lang="es-EC" sz="2400" b="1" dirty="0">
                <a:latin typeface="Bambino-Bold ☞"/>
              </a:rPr>
              <a:t>Modelo de intervención </a:t>
            </a:r>
            <a:r>
              <a:rPr lang="es-EC" sz="2400" b="1" dirty="0" smtClean="0">
                <a:latin typeface="Bambino-Bold ☞"/>
              </a:rPr>
              <a:t>COVID-19 por </a:t>
            </a:r>
            <a:r>
              <a:rPr lang="es-EC" sz="2400" b="1" dirty="0">
                <a:latin typeface="Bambino-Bold ☞"/>
              </a:rPr>
              <a:t>el Municipio del </a:t>
            </a:r>
            <a:r>
              <a:rPr lang="es-ES" sz="2400" b="1" dirty="0" smtClean="0">
                <a:latin typeface="Bambino-Bold ☞"/>
              </a:rPr>
              <a:t>DMQ</a:t>
            </a:r>
            <a:endParaRPr lang="es-EC" sz="2400" b="1" dirty="0"/>
          </a:p>
        </p:txBody>
      </p:sp>
    </p:spTree>
    <p:extLst>
      <p:ext uri="{BB962C8B-B14F-4D97-AF65-F5344CB8AC3E}">
        <p14:creationId xmlns:p14="http://schemas.microsoft.com/office/powerpoint/2010/main" val="3440406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14995" y="477552"/>
            <a:ext cx="8608027" cy="1208027"/>
          </a:xfrm>
        </p:spPr>
        <p:txBody>
          <a:bodyPr/>
          <a:lstStyle/>
          <a:p>
            <a:pPr algn="just"/>
            <a:r>
              <a:rPr lang="es-EC" sz="2600" b="1" dirty="0" smtClean="0">
                <a:latin typeface="Bambino-Bold ☞"/>
              </a:rPr>
              <a:t>Resultados </a:t>
            </a:r>
            <a:r>
              <a:rPr lang="es-EC" sz="2600" b="1" dirty="0">
                <a:latin typeface="Bambino-Bold ☞"/>
              </a:rPr>
              <a:t>de </a:t>
            </a:r>
            <a:r>
              <a:rPr lang="es-EC" sz="2600" b="1" dirty="0" smtClean="0">
                <a:latin typeface="Bambino-Bold ☞"/>
              </a:rPr>
              <a:t>pruebas de diagnóstico molecular para COVID-19 realizadas </a:t>
            </a:r>
            <a:r>
              <a:rPr lang="es-EC" sz="2600" b="1" dirty="0">
                <a:latin typeface="Bambino-Bold ☞"/>
              </a:rPr>
              <a:t>en brigadas móviles </a:t>
            </a:r>
            <a:r>
              <a:rPr lang="es-EC" sz="2600" b="1" dirty="0" smtClean="0">
                <a:latin typeface="Bambino-Bold ☞"/>
              </a:rPr>
              <a:t>y punto fijos de triaje, según semana epidemiológica</a:t>
            </a:r>
            <a:endParaRPr lang="es-EC" sz="2600" b="1" dirty="0">
              <a:latin typeface="Bambino-Bold ☞"/>
            </a:endParaRPr>
          </a:p>
        </p:txBody>
      </p:sp>
      <p:graphicFrame>
        <p:nvGraphicFramePr>
          <p:cNvPr id="12" name="Chart 10">
            <a:extLst>
              <a:ext uri="{FF2B5EF4-FFF2-40B4-BE49-F238E27FC236}">
                <a16:creationId xmlns:a16="http://schemas.microsoft.com/office/drawing/2014/main" id="{3CCB1F67-F953-0546-81B0-9D79D601D62E}"/>
              </a:ext>
            </a:extLst>
          </p:cNvPr>
          <p:cNvGraphicFramePr>
            <a:graphicFrameLocks/>
          </p:cNvGraphicFramePr>
          <p:nvPr>
            <p:extLst>
              <p:ext uri="{D42A27DB-BD31-4B8C-83A1-F6EECF244321}">
                <p14:modId xmlns:p14="http://schemas.microsoft.com/office/powerpoint/2010/main" val="3169856731"/>
              </p:ext>
            </p:extLst>
          </p:nvPr>
        </p:nvGraphicFramePr>
        <p:xfrm>
          <a:off x="-462895" y="2084128"/>
          <a:ext cx="3673643" cy="4086506"/>
        </p:xfrm>
        <a:graphic>
          <a:graphicData uri="http://schemas.openxmlformats.org/drawingml/2006/chart">
            <c:chart xmlns:c="http://schemas.openxmlformats.org/drawingml/2006/chart" xmlns:r="http://schemas.openxmlformats.org/officeDocument/2006/relationships" r:id="rId2"/>
          </a:graphicData>
        </a:graphic>
      </p:graphicFrame>
      <p:sp>
        <p:nvSpPr>
          <p:cNvPr id="15" name="CuadroTexto 14"/>
          <p:cNvSpPr txBox="1"/>
          <p:nvPr/>
        </p:nvSpPr>
        <p:spPr>
          <a:xfrm>
            <a:off x="9213080" y="2207923"/>
            <a:ext cx="1440382" cy="338554"/>
          </a:xfrm>
          <a:prstGeom prst="rect">
            <a:avLst/>
          </a:prstGeom>
          <a:noFill/>
        </p:spPr>
        <p:txBody>
          <a:bodyPr wrap="square" rtlCol="0">
            <a:spAutoFit/>
          </a:bodyPr>
          <a:lstStyle/>
          <a:p>
            <a:pPr algn="ctr">
              <a:defRPr sz="1600" b="0" i="0" u="none" strike="noStrike" kern="1200" spc="0" baseline="0">
                <a:solidFill>
                  <a:prstClr val="black"/>
                </a:solidFill>
                <a:latin typeface="Bambino-Regular" panose="00000500000000000000" pitchFamily="2" charset="0"/>
                <a:ea typeface="+mn-ea"/>
                <a:cs typeface="+mn-cs"/>
              </a:defRPr>
            </a:pPr>
            <a:r>
              <a:rPr lang="en-US" dirty="0"/>
              <a:t>SEMANA </a:t>
            </a:r>
            <a:r>
              <a:rPr lang="en-US" dirty="0" smtClean="0"/>
              <a:t>15</a:t>
            </a:r>
            <a:endParaRPr lang="en-US" dirty="0"/>
          </a:p>
        </p:txBody>
      </p:sp>
      <p:sp>
        <p:nvSpPr>
          <p:cNvPr id="17" name="CuadroTexto 16"/>
          <p:cNvSpPr txBox="1"/>
          <p:nvPr/>
        </p:nvSpPr>
        <p:spPr>
          <a:xfrm>
            <a:off x="1360644" y="2249371"/>
            <a:ext cx="1440382" cy="338554"/>
          </a:xfrm>
          <a:prstGeom prst="rect">
            <a:avLst/>
          </a:prstGeom>
          <a:noFill/>
        </p:spPr>
        <p:txBody>
          <a:bodyPr wrap="square" rtlCol="0">
            <a:spAutoFit/>
          </a:bodyPr>
          <a:lstStyle/>
          <a:p>
            <a:pPr algn="ctr">
              <a:defRPr sz="1600" b="0" i="0" u="none" strike="noStrike" kern="1200" spc="0" baseline="0">
                <a:solidFill>
                  <a:prstClr val="black"/>
                </a:solidFill>
                <a:latin typeface="Bambino-Regular" panose="00000500000000000000" pitchFamily="2" charset="0"/>
                <a:ea typeface="+mn-ea"/>
                <a:cs typeface="+mn-cs"/>
              </a:defRPr>
            </a:pPr>
            <a:r>
              <a:rPr lang="en-US" dirty="0"/>
              <a:t>SEMANA </a:t>
            </a:r>
            <a:r>
              <a:rPr lang="en-US" dirty="0" smtClean="0"/>
              <a:t>13</a:t>
            </a:r>
            <a:endParaRPr lang="en-US" dirty="0"/>
          </a:p>
        </p:txBody>
      </p:sp>
      <p:sp>
        <p:nvSpPr>
          <p:cNvPr id="18" name="CuadroTexto 16"/>
          <p:cNvSpPr txBox="1"/>
          <p:nvPr/>
        </p:nvSpPr>
        <p:spPr>
          <a:xfrm>
            <a:off x="5149737" y="2182902"/>
            <a:ext cx="1440382" cy="338554"/>
          </a:xfrm>
          <a:prstGeom prst="rect">
            <a:avLst/>
          </a:prstGeom>
          <a:noFill/>
        </p:spPr>
        <p:txBody>
          <a:bodyPr wrap="square" rtlCol="0">
            <a:spAutoFit/>
          </a:bodyPr>
          <a:lstStyle/>
          <a:p>
            <a:pPr algn="ctr">
              <a:defRPr sz="1600" b="0" i="0" u="none" strike="noStrike" kern="1200" spc="0" baseline="0">
                <a:solidFill>
                  <a:prstClr val="black"/>
                </a:solidFill>
                <a:latin typeface="Bambino-Regular" panose="00000500000000000000" pitchFamily="2" charset="0"/>
                <a:ea typeface="+mn-ea"/>
                <a:cs typeface="+mn-cs"/>
              </a:defRPr>
            </a:pPr>
            <a:r>
              <a:rPr lang="en-US" dirty="0"/>
              <a:t>SEMANA </a:t>
            </a:r>
            <a:r>
              <a:rPr lang="en-US" dirty="0" smtClean="0"/>
              <a:t>14</a:t>
            </a:r>
            <a:endParaRPr lang="en-US" dirty="0"/>
          </a:p>
        </p:txBody>
      </p:sp>
      <p:graphicFrame>
        <p:nvGraphicFramePr>
          <p:cNvPr id="19" name="Chart 10">
            <a:extLst>
              <a:ext uri="{FF2B5EF4-FFF2-40B4-BE49-F238E27FC236}">
                <a16:creationId xmlns:a16="http://schemas.microsoft.com/office/drawing/2014/main" id="{3CCB1F67-F953-0546-81B0-9D79D601D62E}"/>
              </a:ext>
            </a:extLst>
          </p:cNvPr>
          <p:cNvGraphicFramePr>
            <a:graphicFrameLocks/>
          </p:cNvGraphicFramePr>
          <p:nvPr>
            <p:extLst>
              <p:ext uri="{D42A27DB-BD31-4B8C-83A1-F6EECF244321}">
                <p14:modId xmlns:p14="http://schemas.microsoft.com/office/powerpoint/2010/main" val="1228242503"/>
              </p:ext>
            </p:extLst>
          </p:nvPr>
        </p:nvGraphicFramePr>
        <p:xfrm>
          <a:off x="131192" y="2311856"/>
          <a:ext cx="3747691" cy="366002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Placeholder 2"/>
          <p:cNvSpPr>
            <a:spLocks noGrp="1"/>
          </p:cNvSpPr>
          <p:nvPr>
            <p:ph type="body" sz="quarter" idx="4294967295"/>
          </p:nvPr>
        </p:nvSpPr>
        <p:spPr>
          <a:xfrm>
            <a:off x="125387" y="6403364"/>
            <a:ext cx="3949700" cy="370116"/>
          </a:xfrm>
        </p:spPr>
        <p:txBody>
          <a:bodyPr>
            <a:normAutofit/>
          </a:bodyPr>
          <a:lstStyle/>
          <a:p>
            <a:pPr marL="0" indent="0">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Fuente:</a:t>
            </a:r>
            <a:r>
              <a:rPr lang="es-EC" sz="1000" dirty="0" smtClean="0">
                <a:latin typeface="Arial" panose="020B0604020202020204" pitchFamily="34" charset="0"/>
                <a:cs typeface="Arial" panose="020B0604020202020204" pitchFamily="34" charset="0"/>
              </a:rPr>
              <a:t> </a:t>
            </a:r>
            <a:r>
              <a:rPr lang="es-EC" sz="1000" dirty="0" smtClean="0">
                <a:solidFill>
                  <a:schemeClr val="bg1"/>
                </a:solidFill>
                <a:latin typeface="Arial" panose="020B0604020202020204" pitchFamily="34" charset="0"/>
                <a:cs typeface="Arial" panose="020B0604020202020204" pitchFamily="34" charset="0"/>
              </a:rPr>
              <a:t>Secretaría de Salud de Quito</a:t>
            </a:r>
            <a:endParaRPr lang="es-EC" sz="1000" dirty="0">
              <a:solidFill>
                <a:schemeClr val="bg1"/>
              </a:solidFill>
              <a:latin typeface="Arial" panose="020B0604020202020204" pitchFamily="34" charset="0"/>
              <a:cs typeface="Arial" panose="020B0604020202020204" pitchFamily="34" charset="0"/>
            </a:endParaRPr>
          </a:p>
        </p:txBody>
      </p:sp>
      <p:sp>
        <p:nvSpPr>
          <p:cNvPr id="21" name="Text Placeholder 4"/>
          <p:cNvSpPr>
            <a:spLocks noGrp="1"/>
          </p:cNvSpPr>
          <p:nvPr>
            <p:ph type="body" sz="quarter" idx="4294967295"/>
          </p:nvPr>
        </p:nvSpPr>
        <p:spPr>
          <a:xfrm>
            <a:off x="3338111" y="6403365"/>
            <a:ext cx="4991464" cy="432600"/>
          </a:xfrm>
        </p:spPr>
        <p:txBody>
          <a:bodyPr vert="horz" lIns="91440" tIns="45720" rIns="91440" bIns="45720" rtlCol="0" anchor="ctr">
            <a:noAutofit/>
          </a:bodyPr>
          <a:lstStyle/>
          <a:p>
            <a:pPr algn="just">
              <a:buNone/>
            </a:pPr>
            <a:r>
              <a:rPr lang="es-EC" sz="1000" dirty="0">
                <a:solidFill>
                  <a:schemeClr val="accent4">
                    <a:lumMod val="60000"/>
                    <a:lumOff val="40000"/>
                  </a:schemeClr>
                </a:solidFill>
                <a:latin typeface="Arial" panose="020B0604020202020204" pitchFamily="34" charset="0"/>
                <a:cs typeface="Arial" panose="020B0604020202020204" pitchFamily="34" charset="0"/>
              </a:rPr>
              <a:t>Elaborado por: </a:t>
            </a:r>
            <a:r>
              <a:rPr lang="es-EC" sz="1000" dirty="0">
                <a:solidFill>
                  <a:schemeClr val="bg1"/>
                </a:solidFill>
                <a:latin typeface="Arial" panose="020B0604020202020204" pitchFamily="34" charset="0"/>
                <a:cs typeface="Arial" panose="020B0604020202020204" pitchFamily="34" charset="0"/>
              </a:rPr>
              <a:t>Coordinación de brigadas de la Dirección Metropolitana de Gestión de Subsistemas de Salud (DMGSS)</a:t>
            </a:r>
          </a:p>
        </p:txBody>
      </p:sp>
      <p:sp>
        <p:nvSpPr>
          <p:cNvPr id="22" name="Marcador de texto 8"/>
          <p:cNvSpPr>
            <a:spLocks noGrp="1"/>
          </p:cNvSpPr>
          <p:nvPr>
            <p:ph type="body" sz="quarter" idx="4294967295"/>
          </p:nvPr>
        </p:nvSpPr>
        <p:spPr>
          <a:xfrm>
            <a:off x="8329575" y="6333460"/>
            <a:ext cx="3572587"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15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graphicFrame>
        <p:nvGraphicFramePr>
          <p:cNvPr id="14" name="Chart 10">
            <a:extLst>
              <a:ext uri="{FF2B5EF4-FFF2-40B4-BE49-F238E27FC236}">
                <a16:creationId xmlns:a16="http://schemas.microsoft.com/office/drawing/2014/main" id="{3CCB1F67-F953-0546-81B0-9D79D601D62E}"/>
              </a:ext>
            </a:extLst>
          </p:cNvPr>
          <p:cNvGraphicFramePr>
            <a:graphicFrameLocks/>
          </p:cNvGraphicFramePr>
          <p:nvPr>
            <p:extLst>
              <p:ext uri="{D42A27DB-BD31-4B8C-83A1-F6EECF244321}">
                <p14:modId xmlns:p14="http://schemas.microsoft.com/office/powerpoint/2010/main" val="584345992"/>
              </p:ext>
            </p:extLst>
          </p:nvPr>
        </p:nvGraphicFramePr>
        <p:xfrm>
          <a:off x="4065314" y="2222878"/>
          <a:ext cx="3609228" cy="38090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0">
            <a:extLst>
              <a:ext uri="{FF2B5EF4-FFF2-40B4-BE49-F238E27FC236}">
                <a16:creationId xmlns:a16="http://schemas.microsoft.com/office/drawing/2014/main" id="{3CCB1F67-F953-0546-81B0-9D79D601D62E}"/>
              </a:ext>
            </a:extLst>
          </p:cNvPr>
          <p:cNvGraphicFramePr>
            <a:graphicFrameLocks/>
          </p:cNvGraphicFramePr>
          <p:nvPr>
            <p:extLst>
              <p:ext uri="{D42A27DB-BD31-4B8C-83A1-F6EECF244321}">
                <p14:modId xmlns:p14="http://schemas.microsoft.com/office/powerpoint/2010/main" val="4012294756"/>
              </p:ext>
            </p:extLst>
          </p:nvPr>
        </p:nvGraphicFramePr>
        <p:xfrm>
          <a:off x="7948792" y="2271816"/>
          <a:ext cx="3968958" cy="39677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4991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30927" y="1759300"/>
            <a:ext cx="11443062" cy="3356986"/>
          </a:xfrm>
        </p:spPr>
        <p:txBody>
          <a:bodyPr/>
          <a:lstStyle/>
          <a:p>
            <a:r>
              <a:rPr lang="es-ES_tradnl" dirty="0"/>
              <a:t>Informe </a:t>
            </a:r>
            <a:r>
              <a:rPr lang="es-ES_tradnl" dirty="0" smtClean="0"/>
              <a:t>epidemiológico </a:t>
            </a:r>
            <a:r>
              <a:rPr lang="es-ES" dirty="0" smtClean="0"/>
              <a:t>de </a:t>
            </a:r>
            <a:r>
              <a:rPr lang="es-ES" dirty="0"/>
              <a:t>COVID-19 del Distrito Metropolitano de </a:t>
            </a:r>
            <a:r>
              <a:rPr lang="es-ES" dirty="0" smtClean="0"/>
              <a:t>Quito, </a:t>
            </a:r>
            <a:br>
              <a:rPr lang="es-ES" dirty="0" smtClean="0"/>
            </a:br>
            <a:r>
              <a:rPr lang="es-ES" dirty="0" smtClean="0"/>
              <a:t>Ecuador 2021</a:t>
            </a:r>
            <a:br>
              <a:rPr lang="es-ES" dirty="0" smtClean="0"/>
            </a:br>
            <a:r>
              <a:rPr lang="es-ES" dirty="0"/>
              <a:t/>
            </a:r>
            <a:br>
              <a:rPr lang="es-ES" dirty="0"/>
            </a:br>
            <a:r>
              <a:rPr lang="es-ES" dirty="0" smtClean="0"/>
              <a:t>22 </a:t>
            </a:r>
            <a:r>
              <a:rPr lang="es-ES" dirty="0" smtClean="0"/>
              <a:t>de abril de 2021</a:t>
            </a:r>
            <a:endParaRPr lang="es-ES_tradnl" dirty="0"/>
          </a:p>
        </p:txBody>
      </p:sp>
    </p:spTree>
    <p:extLst>
      <p:ext uri="{BB962C8B-B14F-4D97-AF65-F5344CB8AC3E}">
        <p14:creationId xmlns:p14="http://schemas.microsoft.com/office/powerpoint/2010/main" val="1342144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p:txBody>
          <a:bodyPr/>
          <a:lstStyle/>
          <a:p>
            <a:endParaRPr lang="es-EC"/>
          </a:p>
        </p:txBody>
      </p:sp>
      <p:sp>
        <p:nvSpPr>
          <p:cNvPr id="3" name="Marcador de texto 2"/>
          <p:cNvSpPr>
            <a:spLocks noGrp="1"/>
          </p:cNvSpPr>
          <p:nvPr>
            <p:ph type="body" sz="quarter" idx="17"/>
          </p:nvPr>
        </p:nvSpPr>
        <p:spPr/>
        <p:txBody>
          <a:bodyPr/>
          <a:lstStyle/>
          <a:p>
            <a:endParaRPr lang="es-EC"/>
          </a:p>
        </p:txBody>
      </p:sp>
      <p:sp>
        <p:nvSpPr>
          <p:cNvPr id="4" name="Marcador de texto 3"/>
          <p:cNvSpPr>
            <a:spLocks noGrp="1"/>
          </p:cNvSpPr>
          <p:nvPr>
            <p:ph type="body" sz="quarter" idx="18"/>
          </p:nvPr>
        </p:nvSpPr>
        <p:spPr/>
        <p:txBody>
          <a:bodyPr/>
          <a:lstStyle/>
          <a:p>
            <a:endParaRPr lang="es-EC"/>
          </a:p>
        </p:txBody>
      </p:sp>
      <p:sp>
        <p:nvSpPr>
          <p:cNvPr id="5" name="Marcador de texto 4"/>
          <p:cNvSpPr>
            <a:spLocks noGrp="1"/>
          </p:cNvSpPr>
          <p:nvPr>
            <p:ph type="body" sz="quarter" idx="19"/>
          </p:nvPr>
        </p:nvSpPr>
        <p:spPr/>
        <p:txBody>
          <a:bodyPr/>
          <a:lstStyle/>
          <a:p>
            <a:endParaRPr lang="es-EC"/>
          </a:p>
        </p:txBody>
      </p:sp>
      <p:sp>
        <p:nvSpPr>
          <p:cNvPr id="6" name="Marcador de texto 5"/>
          <p:cNvSpPr>
            <a:spLocks noGrp="1"/>
          </p:cNvSpPr>
          <p:nvPr>
            <p:ph type="body" sz="quarter" idx="28"/>
          </p:nvPr>
        </p:nvSpPr>
        <p:spPr/>
        <p:txBody>
          <a:bodyPr/>
          <a:lstStyle/>
          <a:p>
            <a:endParaRPr lang="es-EC"/>
          </a:p>
        </p:txBody>
      </p:sp>
      <p:pic>
        <p:nvPicPr>
          <p:cNvPr id="7" name="Picture" title="This slide contains the following visuals: NOTIFICADOS, Casos Notificados según el resultado, CONTACTOS RASTREADOS, slicer, Número de notificaciones diarias, slicer, Llamadas realizadas, Porcentaje de Positivos Aislados, image, Total de Positivos, Condición de los pacinetes Positivos. Please refer to the notes on this slide for details.">
            <a:hlinkClick r:id="rId2"/>
          </p:cNvPr>
          <p:cNvPicPr>
            <a:picLocks noChangeAspect="1"/>
          </p:cNvPicPr>
          <p:nvPr/>
        </p:nvPicPr>
        <p:blipFill>
          <a:blip r:embed="rId3"/>
          <a:stretch>
            <a:fillRect/>
          </a:stretch>
        </p:blipFill>
        <p:spPr>
          <a:xfrm>
            <a:off x="430823" y="126668"/>
            <a:ext cx="9433041" cy="6276696"/>
          </a:xfrm>
          <a:prstGeom prst="rect">
            <a:avLst/>
          </a:prstGeom>
          <a:noFill/>
        </p:spPr>
      </p:pic>
      <p:sp>
        <p:nvSpPr>
          <p:cNvPr id="8" name="Rectángulo 7">
            <a:extLst>
              <a:ext uri="{FF2B5EF4-FFF2-40B4-BE49-F238E27FC236}">
                <a16:creationId xmlns:a16="http://schemas.microsoft.com/office/drawing/2014/main" id="{4255A04B-113F-422E-918F-153CF879B432}"/>
              </a:ext>
            </a:extLst>
          </p:cNvPr>
          <p:cNvSpPr/>
          <p:nvPr/>
        </p:nvSpPr>
        <p:spPr>
          <a:xfrm>
            <a:off x="9863864" y="-76568"/>
            <a:ext cx="2346724" cy="64799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De un total de </a:t>
            </a:r>
            <a:r>
              <a:rPr lang="es-EC" sz="2400" dirty="0" smtClean="0">
                <a:solidFill>
                  <a:schemeClr val="tx1"/>
                </a:solidFill>
              </a:rPr>
              <a:t>9509 </a:t>
            </a:r>
            <a:r>
              <a:rPr lang="es-EC" sz="2400" dirty="0">
                <a:solidFill>
                  <a:schemeClr val="tx1"/>
                </a:solidFill>
              </a:rPr>
              <a:t>pacientes </a:t>
            </a:r>
            <a:r>
              <a:rPr lang="es-EC" sz="2400" dirty="0" smtClean="0">
                <a:solidFill>
                  <a:schemeClr val="tx1"/>
                </a:solidFill>
              </a:rPr>
              <a:t> </a:t>
            </a:r>
            <a:r>
              <a:rPr lang="es-EC" sz="2400" dirty="0">
                <a:solidFill>
                  <a:schemeClr val="tx1"/>
                </a:solidFill>
              </a:rPr>
              <a:t>notificados desde el 4 de enero, se han rastreado </a:t>
            </a:r>
            <a:r>
              <a:rPr lang="es-EC" sz="2400" dirty="0" smtClean="0">
                <a:solidFill>
                  <a:schemeClr val="tx1"/>
                </a:solidFill>
              </a:rPr>
              <a:t>8005 contactos </a:t>
            </a:r>
            <a:endParaRPr lang="es-EC" sz="2400" dirty="0">
              <a:solidFill>
                <a:schemeClr val="tx1"/>
              </a:solidFill>
            </a:endParaRPr>
          </a:p>
        </p:txBody>
      </p:sp>
    </p:spTree>
    <p:extLst>
      <p:ext uri="{BB962C8B-B14F-4D97-AF65-F5344CB8AC3E}">
        <p14:creationId xmlns:p14="http://schemas.microsoft.com/office/powerpoint/2010/main" val="316238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a:xfrm>
            <a:off x="435429" y="602846"/>
            <a:ext cx="8569233" cy="982113"/>
          </a:xfrm>
        </p:spPr>
        <p:txBody>
          <a:bodyPr/>
          <a:lstStyle/>
          <a:p>
            <a:r>
              <a:rPr lang="es-ES" sz="2800" b="1" dirty="0" smtClean="0">
                <a:latin typeface="Bambino-Bold ☞"/>
              </a:rPr>
              <a:t>Comparación </a:t>
            </a:r>
            <a:r>
              <a:rPr lang="es-ES" sz="2800" b="1" dirty="0">
                <a:latin typeface="Bambino-Bold ☞"/>
              </a:rPr>
              <a:t>de datos </a:t>
            </a:r>
            <a:r>
              <a:rPr lang="es-ES" sz="2800" b="1" dirty="0" smtClean="0">
                <a:latin typeface="Bambino-Bold ☞"/>
              </a:rPr>
              <a:t>epidemiológicos entre ciudades capitales</a:t>
            </a:r>
            <a:endParaRPr lang="es-EC" sz="2800" b="1" dirty="0">
              <a:latin typeface="Bambino-Bold ☞"/>
            </a:endParaRPr>
          </a:p>
        </p:txBody>
      </p:sp>
      <p:sp>
        <p:nvSpPr>
          <p:cNvPr id="3" name="Marcador de texto 2"/>
          <p:cNvSpPr>
            <a:spLocks noGrp="1"/>
          </p:cNvSpPr>
          <p:nvPr>
            <p:ph type="body" sz="quarter" idx="4294967295"/>
          </p:nvPr>
        </p:nvSpPr>
        <p:spPr>
          <a:xfrm>
            <a:off x="125387" y="6403364"/>
            <a:ext cx="3949700" cy="370116"/>
          </a:xfrm>
        </p:spPr>
        <p:txBody>
          <a:bodyPr anchor="ctr">
            <a:normAutofit/>
          </a:bodyPr>
          <a:lstStyle/>
          <a:p>
            <a:pPr marL="0" indent="0">
              <a:buNone/>
            </a:pPr>
            <a:r>
              <a:rPr lang="es-ES" sz="1000" dirty="0" smtClean="0">
                <a:solidFill>
                  <a:schemeClr val="accent4">
                    <a:lumMod val="60000"/>
                    <a:lumOff val="40000"/>
                  </a:schemeClr>
                </a:solidFill>
                <a:latin typeface="Arial" panose="020B0604020202020204" pitchFamily="34" charset="0"/>
                <a:cs typeface="Arial" panose="020B0604020202020204" pitchFamily="34" charset="0"/>
              </a:rPr>
              <a:t>Fuente: </a:t>
            </a:r>
            <a:r>
              <a:rPr lang="es-ES" sz="1000" dirty="0" smtClean="0">
                <a:solidFill>
                  <a:schemeClr val="bg1"/>
                </a:solidFill>
                <a:latin typeface="Arial" panose="020B0604020202020204" pitchFamily="34" charset="0"/>
                <a:cs typeface="Arial" panose="020B0604020202020204" pitchFamily="34" charset="0"/>
              </a:rPr>
              <a:t>Situación epidemiológica de los gobiernos y sus capitales</a:t>
            </a:r>
          </a:p>
        </p:txBody>
      </p:sp>
      <p:graphicFrame>
        <p:nvGraphicFramePr>
          <p:cNvPr id="7" name="Table 6"/>
          <p:cNvGraphicFramePr>
            <a:graphicFrameLocks noGrp="1"/>
          </p:cNvGraphicFramePr>
          <p:nvPr>
            <p:extLst>
              <p:ext uri="{D42A27DB-BD31-4B8C-83A1-F6EECF244321}">
                <p14:modId xmlns:p14="http://schemas.microsoft.com/office/powerpoint/2010/main" val="231092914"/>
              </p:ext>
            </p:extLst>
          </p:nvPr>
        </p:nvGraphicFramePr>
        <p:xfrm>
          <a:off x="290286" y="1509483"/>
          <a:ext cx="11524345" cy="4564719"/>
        </p:xfrm>
        <a:graphic>
          <a:graphicData uri="http://schemas.openxmlformats.org/drawingml/2006/table">
            <a:tbl>
              <a:tblPr>
                <a:tableStyleId>{69CF1AB2-1976-4502-BF36-3FF5EA218861}</a:tableStyleId>
              </a:tblPr>
              <a:tblGrid>
                <a:gridCol w="2830285">
                  <a:extLst>
                    <a:ext uri="{9D8B030D-6E8A-4147-A177-3AD203B41FA5}">
                      <a16:colId xmlns:a16="http://schemas.microsoft.com/office/drawing/2014/main" val="345496391"/>
                    </a:ext>
                  </a:extLst>
                </a:gridCol>
                <a:gridCol w="1054822">
                  <a:extLst>
                    <a:ext uri="{9D8B030D-6E8A-4147-A177-3AD203B41FA5}">
                      <a16:colId xmlns:a16="http://schemas.microsoft.com/office/drawing/2014/main" val="326638503"/>
                    </a:ext>
                  </a:extLst>
                </a:gridCol>
                <a:gridCol w="1222872">
                  <a:extLst>
                    <a:ext uri="{9D8B030D-6E8A-4147-A177-3AD203B41FA5}">
                      <a16:colId xmlns:a16="http://schemas.microsoft.com/office/drawing/2014/main" val="1646054577"/>
                    </a:ext>
                  </a:extLst>
                </a:gridCol>
                <a:gridCol w="1454227">
                  <a:extLst>
                    <a:ext uri="{9D8B030D-6E8A-4147-A177-3AD203B41FA5}">
                      <a16:colId xmlns:a16="http://schemas.microsoft.com/office/drawing/2014/main" val="1988788291"/>
                    </a:ext>
                  </a:extLst>
                </a:gridCol>
                <a:gridCol w="1189027">
                  <a:extLst>
                    <a:ext uri="{9D8B030D-6E8A-4147-A177-3AD203B41FA5}">
                      <a16:colId xmlns:a16="http://schemas.microsoft.com/office/drawing/2014/main" val="1449696832"/>
                    </a:ext>
                  </a:extLst>
                </a:gridCol>
                <a:gridCol w="1210519">
                  <a:extLst>
                    <a:ext uri="{9D8B030D-6E8A-4147-A177-3AD203B41FA5}">
                      <a16:colId xmlns:a16="http://schemas.microsoft.com/office/drawing/2014/main" val="1248828918"/>
                    </a:ext>
                  </a:extLst>
                </a:gridCol>
                <a:gridCol w="1394191">
                  <a:extLst>
                    <a:ext uri="{9D8B030D-6E8A-4147-A177-3AD203B41FA5}">
                      <a16:colId xmlns:a16="http://schemas.microsoft.com/office/drawing/2014/main" val="1707387022"/>
                    </a:ext>
                  </a:extLst>
                </a:gridCol>
                <a:gridCol w="1168402">
                  <a:extLst>
                    <a:ext uri="{9D8B030D-6E8A-4147-A177-3AD203B41FA5}">
                      <a16:colId xmlns:a16="http://schemas.microsoft.com/office/drawing/2014/main" val="3251891903"/>
                    </a:ext>
                  </a:extLst>
                </a:gridCol>
              </a:tblGrid>
              <a:tr h="1111094">
                <a:tc>
                  <a:txBody>
                    <a:bodyPr/>
                    <a:lstStyle/>
                    <a:p>
                      <a:pPr marL="0" algn="ctr" defTabSz="914400" rtl="0" eaLnBrk="1" fontAlgn="ctr" latinLnBrk="0" hangingPunct="1"/>
                      <a:r>
                        <a:rPr lang="es-EC" sz="1800" u="none" strike="noStrike" kern="1200" dirty="0">
                          <a:solidFill>
                            <a:schemeClr val="bg1"/>
                          </a:solidFill>
                          <a:effectLst/>
                          <a:latin typeface="Bambino-Bold ☞"/>
                          <a:cs typeface="Arial" panose="020B0604020202020204" pitchFamily="34" charset="0"/>
                        </a:rPr>
                        <a:t>Indicadores epidemiológicos COVID-19 </a:t>
                      </a:r>
                      <a:r>
                        <a:rPr lang="es-EC" sz="1800" u="none" strike="noStrike" kern="1200" dirty="0" smtClean="0">
                          <a:solidFill>
                            <a:schemeClr val="bg1"/>
                          </a:solidFill>
                          <a:effectLst/>
                          <a:latin typeface="Bambino-Bold ☞"/>
                          <a:cs typeface="Arial" panose="020B0604020202020204" pitchFamily="34" charset="0"/>
                        </a:rPr>
                        <a:t>(2021)</a:t>
                      </a:r>
                      <a:endParaRPr lang="es-EC" sz="1800" u="none" strike="noStrike" kern="1200" dirty="0">
                        <a:solidFill>
                          <a:schemeClr val="bg1"/>
                        </a:solidFill>
                        <a:effectLst/>
                        <a:latin typeface="Bambino-Bold ☞"/>
                        <a:ea typeface="+mn-ea"/>
                        <a:cs typeface="Arial" panose="020B0604020202020204" pitchFamily="34" charset="0"/>
                      </a:endParaRPr>
                    </a:p>
                  </a:txBody>
                  <a:tcPr marL="9525" marR="9525" marT="9525" marB="0" anchor="ctr">
                    <a:solidFill>
                      <a:schemeClr val="accent1">
                        <a:lumMod val="75000"/>
                      </a:schemeClr>
                    </a:solidFill>
                  </a:tcPr>
                </a:tc>
                <a:tc>
                  <a:txBody>
                    <a:bodyPr/>
                    <a:lstStyle/>
                    <a:p>
                      <a:pPr marL="0" algn="ctr" defTabSz="914400" rtl="0" eaLnBrk="1" fontAlgn="ctr" latinLnBrk="0" hangingPunct="1"/>
                      <a:r>
                        <a:rPr lang="es-EC" sz="1800" u="none" strike="noStrike" kern="1200" dirty="0">
                          <a:solidFill>
                            <a:schemeClr val="bg1"/>
                          </a:solidFill>
                          <a:effectLst/>
                          <a:latin typeface="Bambino-Bold ☞"/>
                          <a:cs typeface="Arial" panose="020B0604020202020204" pitchFamily="34" charset="0"/>
                        </a:rPr>
                        <a:t>Quito, Ecuador</a:t>
                      </a:r>
                      <a:endParaRPr lang="es-EC" sz="1800" u="none" strike="noStrike" kern="1200" dirty="0">
                        <a:solidFill>
                          <a:schemeClr val="bg1"/>
                        </a:solidFill>
                        <a:effectLst/>
                        <a:latin typeface="Bambino-Bold ☞"/>
                        <a:ea typeface="+mn-ea"/>
                        <a:cs typeface="Arial" panose="020B0604020202020204" pitchFamily="34" charset="0"/>
                      </a:endParaRPr>
                    </a:p>
                  </a:txBody>
                  <a:tcPr marL="9525" marR="9525" marT="9525" marB="0" anchor="ctr">
                    <a:solidFill>
                      <a:schemeClr val="accent1">
                        <a:lumMod val="75000"/>
                      </a:schemeClr>
                    </a:solidFill>
                  </a:tcPr>
                </a:tc>
                <a:tc>
                  <a:txBody>
                    <a:bodyPr/>
                    <a:lstStyle/>
                    <a:p>
                      <a:pPr marL="0" algn="ctr" defTabSz="914400" rtl="0" eaLnBrk="1" fontAlgn="ctr" latinLnBrk="0" hangingPunct="1"/>
                      <a:r>
                        <a:rPr lang="es-EC" sz="1800" u="none" strike="noStrike" kern="1200" dirty="0" smtClean="0">
                          <a:solidFill>
                            <a:schemeClr val="bg1"/>
                          </a:solidFill>
                          <a:effectLst/>
                          <a:latin typeface="Bambino-Bold ☞"/>
                          <a:cs typeface="Arial" panose="020B0604020202020204" pitchFamily="34" charset="0"/>
                        </a:rPr>
                        <a:t>Montevideo, </a:t>
                      </a:r>
                      <a:r>
                        <a:rPr lang="es-EC" sz="1800" u="none" strike="noStrike" kern="1200" dirty="0">
                          <a:solidFill>
                            <a:schemeClr val="bg1"/>
                          </a:solidFill>
                          <a:effectLst/>
                          <a:latin typeface="Bambino-Bold ☞"/>
                          <a:cs typeface="Arial" panose="020B0604020202020204" pitchFamily="34" charset="0"/>
                        </a:rPr>
                        <a:t>Uruguay</a:t>
                      </a:r>
                      <a:endParaRPr lang="es-EC" sz="1800" u="none" strike="noStrike" kern="1200" dirty="0">
                        <a:solidFill>
                          <a:schemeClr val="bg1"/>
                        </a:solidFill>
                        <a:effectLst/>
                        <a:latin typeface="Bambino-Bold ☞"/>
                        <a:ea typeface="+mn-ea"/>
                        <a:cs typeface="Arial" panose="020B0604020202020204" pitchFamily="34" charset="0"/>
                      </a:endParaRPr>
                    </a:p>
                  </a:txBody>
                  <a:tcPr marL="9525" marR="9525" marT="9525" marB="0" anchor="ctr">
                    <a:solidFill>
                      <a:schemeClr val="accent1">
                        <a:lumMod val="75000"/>
                      </a:schemeClr>
                    </a:solidFill>
                  </a:tcPr>
                </a:tc>
                <a:tc>
                  <a:txBody>
                    <a:bodyPr/>
                    <a:lstStyle/>
                    <a:p>
                      <a:pPr marL="0" algn="ctr" defTabSz="914400" rtl="0" eaLnBrk="1" fontAlgn="ctr" latinLnBrk="0" hangingPunct="1"/>
                      <a:r>
                        <a:rPr lang="es-EC" sz="1800" u="none" strike="noStrike" kern="1200" dirty="0">
                          <a:solidFill>
                            <a:schemeClr val="bg1"/>
                          </a:solidFill>
                          <a:effectLst/>
                          <a:latin typeface="Bambino-Bold ☞"/>
                          <a:cs typeface="Arial" panose="020B0604020202020204" pitchFamily="34" charset="0"/>
                        </a:rPr>
                        <a:t>Buenos Aires, Argentina</a:t>
                      </a:r>
                      <a:endParaRPr lang="es-EC" sz="1800" u="none" strike="noStrike" kern="1200" dirty="0">
                        <a:solidFill>
                          <a:schemeClr val="bg1"/>
                        </a:solidFill>
                        <a:effectLst/>
                        <a:latin typeface="Bambino-Bold ☞"/>
                        <a:ea typeface="+mn-ea"/>
                        <a:cs typeface="Arial" panose="020B0604020202020204" pitchFamily="34" charset="0"/>
                      </a:endParaRPr>
                    </a:p>
                  </a:txBody>
                  <a:tcPr marL="9525" marR="9525" marT="9525" marB="0" anchor="ctr">
                    <a:solidFill>
                      <a:schemeClr val="accent1">
                        <a:lumMod val="75000"/>
                      </a:schemeClr>
                    </a:solidFill>
                  </a:tcPr>
                </a:tc>
                <a:tc>
                  <a:txBody>
                    <a:bodyPr/>
                    <a:lstStyle/>
                    <a:p>
                      <a:pPr marL="0" algn="ctr" defTabSz="914400" rtl="0" eaLnBrk="1" fontAlgn="ctr" latinLnBrk="0" hangingPunct="1"/>
                      <a:r>
                        <a:rPr lang="es-EC" sz="1800" u="none" strike="noStrike" kern="1200" dirty="0">
                          <a:solidFill>
                            <a:schemeClr val="bg1"/>
                          </a:solidFill>
                          <a:effectLst/>
                          <a:latin typeface="Bambino-Bold ☞"/>
                          <a:cs typeface="Arial" panose="020B0604020202020204" pitchFamily="34" charset="0"/>
                        </a:rPr>
                        <a:t>Madrid, España</a:t>
                      </a:r>
                      <a:endParaRPr lang="es-EC" sz="1800" u="none" strike="noStrike" kern="1200" dirty="0">
                        <a:solidFill>
                          <a:schemeClr val="bg1"/>
                        </a:solidFill>
                        <a:effectLst/>
                        <a:latin typeface="Bambino-Bold ☞"/>
                        <a:ea typeface="+mn-ea"/>
                        <a:cs typeface="Arial" panose="020B0604020202020204" pitchFamily="34" charset="0"/>
                      </a:endParaRPr>
                    </a:p>
                  </a:txBody>
                  <a:tcPr marL="9525" marR="9525" marT="9525" marB="0" anchor="ctr">
                    <a:solidFill>
                      <a:schemeClr val="accent1">
                        <a:lumMod val="75000"/>
                      </a:schemeClr>
                    </a:solidFill>
                  </a:tcPr>
                </a:tc>
                <a:tc>
                  <a:txBody>
                    <a:bodyPr/>
                    <a:lstStyle/>
                    <a:p>
                      <a:pPr marL="0" algn="ctr" defTabSz="914400" rtl="0" eaLnBrk="1" fontAlgn="ctr" latinLnBrk="0" hangingPunct="1"/>
                      <a:r>
                        <a:rPr lang="es-EC" sz="1800" u="none" strike="noStrike" kern="1200" dirty="0">
                          <a:solidFill>
                            <a:schemeClr val="bg1"/>
                          </a:solidFill>
                          <a:effectLst/>
                          <a:latin typeface="Bambino-Bold ☞"/>
                          <a:cs typeface="Arial" panose="020B0604020202020204" pitchFamily="34" charset="0"/>
                        </a:rPr>
                        <a:t>Bogotá, Colombia</a:t>
                      </a:r>
                      <a:endParaRPr lang="es-EC" sz="1800" u="none" strike="noStrike" kern="1200" dirty="0">
                        <a:solidFill>
                          <a:schemeClr val="bg1"/>
                        </a:solidFill>
                        <a:effectLst/>
                        <a:latin typeface="Bambino-Bold ☞"/>
                        <a:ea typeface="+mn-ea"/>
                        <a:cs typeface="Arial" panose="020B0604020202020204" pitchFamily="34" charset="0"/>
                      </a:endParaRPr>
                    </a:p>
                  </a:txBody>
                  <a:tcPr marL="9525" marR="9525" marT="9525" marB="0" anchor="ctr">
                    <a:solidFill>
                      <a:schemeClr val="accent1">
                        <a:lumMod val="75000"/>
                      </a:schemeClr>
                    </a:solidFill>
                  </a:tcPr>
                </a:tc>
                <a:tc>
                  <a:txBody>
                    <a:bodyPr/>
                    <a:lstStyle/>
                    <a:p>
                      <a:pPr marL="0" algn="ctr" defTabSz="914400" rtl="0" eaLnBrk="1" fontAlgn="ctr" latinLnBrk="0" hangingPunct="1"/>
                      <a:r>
                        <a:rPr lang="es-EC" sz="1800" u="none" strike="noStrike" kern="1200" dirty="0">
                          <a:solidFill>
                            <a:schemeClr val="bg1"/>
                          </a:solidFill>
                          <a:effectLst/>
                          <a:latin typeface="Bambino-Bold ☞"/>
                          <a:cs typeface="Arial" panose="020B0604020202020204" pitchFamily="34" charset="0"/>
                        </a:rPr>
                        <a:t>Santiago de Chile, Chile</a:t>
                      </a:r>
                      <a:endParaRPr lang="es-EC" sz="1800" u="none" strike="noStrike" kern="1200" dirty="0">
                        <a:solidFill>
                          <a:schemeClr val="bg1"/>
                        </a:solidFill>
                        <a:effectLst/>
                        <a:latin typeface="Bambino-Bold ☞"/>
                        <a:ea typeface="+mn-ea"/>
                        <a:cs typeface="Arial" panose="020B0604020202020204" pitchFamily="34" charset="0"/>
                      </a:endParaRPr>
                    </a:p>
                  </a:txBody>
                  <a:tcPr marL="9525" marR="9525" marT="9525" marB="0" anchor="ctr">
                    <a:solidFill>
                      <a:schemeClr val="accent1">
                        <a:lumMod val="75000"/>
                      </a:schemeClr>
                    </a:solidFill>
                  </a:tcPr>
                </a:tc>
                <a:tc>
                  <a:txBody>
                    <a:bodyPr/>
                    <a:lstStyle/>
                    <a:p>
                      <a:pPr marL="0" algn="ctr" defTabSz="914400" rtl="0" eaLnBrk="1" fontAlgn="ctr" latinLnBrk="0" hangingPunct="1"/>
                      <a:r>
                        <a:rPr lang="es-EC" sz="1800" u="none" strike="noStrike" kern="1200" dirty="0">
                          <a:solidFill>
                            <a:schemeClr val="bg1"/>
                          </a:solidFill>
                          <a:effectLst/>
                          <a:latin typeface="Bambino-Bold ☞"/>
                          <a:cs typeface="Arial" panose="020B0604020202020204" pitchFamily="34" charset="0"/>
                        </a:rPr>
                        <a:t>Lima, </a:t>
                      </a:r>
                      <a:r>
                        <a:rPr lang="es-EC" sz="1800" u="none" strike="noStrike" kern="1200" dirty="0" smtClean="0">
                          <a:solidFill>
                            <a:schemeClr val="bg1"/>
                          </a:solidFill>
                          <a:effectLst/>
                          <a:latin typeface="Bambino-Bold ☞"/>
                          <a:cs typeface="Arial" panose="020B0604020202020204" pitchFamily="34" charset="0"/>
                        </a:rPr>
                        <a:t>Perú</a:t>
                      </a:r>
                      <a:endParaRPr lang="es-EC" sz="1800" u="none" strike="noStrike" kern="1200" dirty="0">
                        <a:solidFill>
                          <a:schemeClr val="bg1"/>
                        </a:solidFill>
                        <a:effectLst/>
                        <a:latin typeface="Bambino-Bold ☞"/>
                        <a:ea typeface="+mn-ea"/>
                        <a:cs typeface="Arial" panose="020B0604020202020204" pitchFamily="34" charset="0"/>
                      </a:endParaRPr>
                    </a:p>
                  </a:txBody>
                  <a:tcPr marL="9525" marR="9525" marT="9525" marB="0" anchor="ctr">
                    <a:solidFill>
                      <a:schemeClr val="accent1">
                        <a:lumMod val="75000"/>
                      </a:schemeClr>
                    </a:solidFill>
                  </a:tcPr>
                </a:tc>
                <a:extLst>
                  <a:ext uri="{0D108BD9-81ED-4DB2-BD59-A6C34878D82A}">
                    <a16:rowId xmlns:a16="http://schemas.microsoft.com/office/drawing/2014/main" val="439517608"/>
                  </a:ext>
                </a:extLst>
              </a:tr>
              <a:tr h="475734">
                <a:tc>
                  <a:txBody>
                    <a:bodyPr/>
                    <a:lstStyle/>
                    <a:p>
                      <a:pPr algn="l" rtl="0" fontAlgn="ctr"/>
                      <a:r>
                        <a:rPr lang="es-EC" sz="1800" u="none" strike="noStrike" kern="1200" dirty="0">
                          <a:solidFill>
                            <a:schemeClr val="tx1"/>
                          </a:solidFill>
                          <a:effectLst/>
                          <a:latin typeface="Bambino-Bold ☞"/>
                          <a:ea typeface="+mn-ea"/>
                          <a:cs typeface="Arial" panose="020B0604020202020204" pitchFamily="34" charset="0"/>
                        </a:rPr>
                        <a:t>Fecha de reporte:</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20-Abr</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20-Abr</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16-Abr</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20-Abr</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20-Abr</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20-Abr</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20-Abr</a:t>
                      </a:r>
                    </a:p>
                  </a:txBody>
                  <a:tcPr marL="9525" marR="9525" marT="9525" marB="0" anchor="ctr">
                    <a:noFill/>
                  </a:tcPr>
                </a:tc>
                <a:extLst>
                  <a:ext uri="{0D108BD9-81ED-4DB2-BD59-A6C34878D82A}">
                    <a16:rowId xmlns:a16="http://schemas.microsoft.com/office/drawing/2014/main" val="3723335648"/>
                  </a:ext>
                </a:extLst>
              </a:tr>
              <a:tr h="528942">
                <a:tc>
                  <a:txBody>
                    <a:bodyPr/>
                    <a:lstStyle/>
                    <a:p>
                      <a:pPr algn="l" rtl="0" fontAlgn="ctr"/>
                      <a:r>
                        <a:rPr lang="es-EC" sz="1800" u="none" strike="noStrike" kern="1200" dirty="0">
                          <a:solidFill>
                            <a:schemeClr val="tx1"/>
                          </a:solidFill>
                          <a:effectLst/>
                          <a:latin typeface="Bambino-Bold ☞"/>
                          <a:ea typeface="+mn-ea"/>
                          <a:cs typeface="Arial" panose="020B0604020202020204" pitchFamily="34" charset="0"/>
                        </a:rPr>
                        <a:t>Población:</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2 781 641</a:t>
                      </a:r>
                    </a:p>
                  </a:txBody>
                  <a:tcPr marL="9525" marR="9525" marT="9525" marB="0" anchor="ctr">
                    <a:noFill/>
                  </a:tcPr>
                </a:tc>
                <a:tc>
                  <a:txBody>
                    <a:bodyPr/>
                    <a:lstStyle/>
                    <a:p>
                      <a:pPr algn="ctr" rtl="0" fontAlgn="b"/>
                      <a:r>
                        <a:rPr lang="es-EC" sz="1800" u="none" strike="noStrike" kern="1200" dirty="0">
                          <a:solidFill>
                            <a:schemeClr val="tx1"/>
                          </a:solidFill>
                          <a:effectLst/>
                          <a:latin typeface="Bambino-Bold ☞"/>
                          <a:ea typeface="+mn-ea"/>
                          <a:cs typeface="Arial" panose="020B0604020202020204" pitchFamily="34" charset="0"/>
                        </a:rPr>
                        <a:t>1 304 700</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3 075 646</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3 266 126</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7 743 955</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8 032 437</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9 674 755</a:t>
                      </a:r>
                    </a:p>
                  </a:txBody>
                  <a:tcPr marL="9525" marR="9525" marT="9525" marB="0" anchor="ctr">
                    <a:noFill/>
                  </a:tcPr>
                </a:tc>
                <a:extLst>
                  <a:ext uri="{0D108BD9-81ED-4DB2-BD59-A6C34878D82A}">
                    <a16:rowId xmlns:a16="http://schemas.microsoft.com/office/drawing/2014/main" val="113604264"/>
                  </a:ext>
                </a:extLst>
              </a:tr>
              <a:tr h="442374">
                <a:tc>
                  <a:txBody>
                    <a:bodyPr/>
                    <a:lstStyle/>
                    <a:p>
                      <a:pPr algn="l" rtl="0" fontAlgn="ctr"/>
                      <a:r>
                        <a:rPr lang="es-EC" sz="1800" u="none" strike="noStrike" kern="1200" dirty="0">
                          <a:solidFill>
                            <a:schemeClr val="tx1"/>
                          </a:solidFill>
                          <a:effectLst/>
                          <a:latin typeface="Bambino-Bold ☞"/>
                          <a:ea typeface="+mn-ea"/>
                          <a:cs typeface="Arial" panose="020B0604020202020204" pitchFamily="34" charset="0"/>
                        </a:rPr>
                        <a:t>Casos confirmados: </a:t>
                      </a:r>
                    </a:p>
                  </a:txBody>
                  <a:tcPr marL="9525" marR="9525" marT="9525" marB="0" anchor="ctr">
                    <a:noFill/>
                  </a:tcPr>
                </a:tc>
                <a:tc>
                  <a:txBody>
                    <a:bodyPr/>
                    <a:lstStyle/>
                    <a:p>
                      <a:pPr algn="ctr" rtl="0" fontAlgn="b"/>
                      <a:r>
                        <a:rPr lang="es-EC" sz="1800" u="none" strike="noStrike" kern="1200" dirty="0" smtClean="0">
                          <a:solidFill>
                            <a:schemeClr val="tx1"/>
                          </a:solidFill>
                          <a:effectLst/>
                          <a:latin typeface="Bambino-Bold ☞"/>
                          <a:ea typeface="+mn-ea"/>
                          <a:cs typeface="Arial" panose="020B0604020202020204" pitchFamily="34" charset="0"/>
                        </a:rPr>
                        <a:t>116 434</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b"/>
                      <a:r>
                        <a:rPr lang="es-EC" sz="1800" u="none" strike="noStrike" kern="1200" dirty="0" smtClean="0">
                          <a:solidFill>
                            <a:schemeClr val="tx1"/>
                          </a:solidFill>
                          <a:effectLst/>
                          <a:latin typeface="Bambino-Bold ☞"/>
                          <a:ea typeface="+mn-ea"/>
                          <a:cs typeface="Arial" panose="020B0604020202020204" pitchFamily="34" charset="0"/>
                        </a:rPr>
                        <a:t>86 167</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519 271</a:t>
                      </a:r>
                    </a:p>
                  </a:txBody>
                  <a:tcPr marL="9525" marR="9525" marT="9525" marB="0" anchor="ctr">
                    <a:noFill/>
                  </a:tcPr>
                </a:tc>
                <a:tc>
                  <a:txBody>
                    <a:bodyPr/>
                    <a:lstStyle/>
                    <a:p>
                      <a:pPr algn="ctr" rtl="0" fontAlgn="ctr"/>
                      <a:r>
                        <a:rPr lang="es-EC" sz="1800" u="none" strike="noStrike" kern="1200" dirty="0" smtClean="0">
                          <a:solidFill>
                            <a:schemeClr val="tx1"/>
                          </a:solidFill>
                          <a:effectLst/>
                          <a:latin typeface="Bambino-Bold ☞"/>
                          <a:ea typeface="+mn-ea"/>
                          <a:cs typeface="Arial" panose="020B0604020202020204" pitchFamily="34" charset="0"/>
                        </a:rPr>
                        <a:t>672</a:t>
                      </a:r>
                      <a:r>
                        <a:rPr lang="es-EC" sz="1800" u="none" strike="noStrike" kern="1200" baseline="0" dirty="0" smtClean="0">
                          <a:solidFill>
                            <a:schemeClr val="tx1"/>
                          </a:solidFill>
                          <a:effectLst/>
                          <a:latin typeface="Bambino-Bold ☞"/>
                          <a:ea typeface="+mn-ea"/>
                          <a:cs typeface="Arial" panose="020B0604020202020204" pitchFamily="34" charset="0"/>
                        </a:rPr>
                        <a:t> </a:t>
                      </a:r>
                      <a:r>
                        <a:rPr lang="es-EC" sz="1800" u="none" strike="noStrike" kern="1200" dirty="0" smtClean="0">
                          <a:solidFill>
                            <a:schemeClr val="tx1"/>
                          </a:solidFill>
                          <a:effectLst/>
                          <a:latin typeface="Bambino-Bold ☞"/>
                          <a:ea typeface="+mn-ea"/>
                          <a:cs typeface="Arial" panose="020B0604020202020204" pitchFamily="34" charset="0"/>
                        </a:rPr>
                        <a:t>671</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ctr"/>
                      <a:r>
                        <a:rPr lang="es-EC" sz="1800" u="none" strike="noStrike" kern="1200" dirty="0" smtClean="0">
                          <a:solidFill>
                            <a:schemeClr val="tx1"/>
                          </a:solidFill>
                          <a:effectLst/>
                          <a:latin typeface="Bambino-Bold ☞"/>
                          <a:ea typeface="+mn-ea"/>
                          <a:cs typeface="Arial" panose="020B0604020202020204" pitchFamily="34" charset="0"/>
                        </a:rPr>
                        <a:t>743</a:t>
                      </a:r>
                      <a:r>
                        <a:rPr lang="es-EC" sz="1800" u="none" strike="noStrike" kern="1200" baseline="0" dirty="0" smtClean="0">
                          <a:solidFill>
                            <a:schemeClr val="tx1"/>
                          </a:solidFill>
                          <a:effectLst/>
                          <a:latin typeface="Bambino-Bold ☞"/>
                          <a:ea typeface="+mn-ea"/>
                          <a:cs typeface="Arial" panose="020B0604020202020204" pitchFamily="34" charset="0"/>
                        </a:rPr>
                        <a:t> </a:t>
                      </a:r>
                      <a:r>
                        <a:rPr lang="es-EC" sz="1800" u="none" strike="noStrike" kern="1200" dirty="0" smtClean="0">
                          <a:solidFill>
                            <a:schemeClr val="tx1"/>
                          </a:solidFill>
                          <a:effectLst/>
                          <a:latin typeface="Bambino-Bold ☞"/>
                          <a:ea typeface="+mn-ea"/>
                          <a:cs typeface="Arial" panose="020B0604020202020204" pitchFamily="34" charset="0"/>
                        </a:rPr>
                        <a:t>694</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fontAlgn="ctr"/>
                      <a:r>
                        <a:rPr lang="es-EC" sz="1800" u="none" strike="noStrike" kern="1200">
                          <a:solidFill>
                            <a:schemeClr val="tx1"/>
                          </a:solidFill>
                          <a:effectLst/>
                          <a:latin typeface="Bambino-Bold ☞"/>
                          <a:ea typeface="+mn-ea"/>
                          <a:cs typeface="Arial" panose="020B0604020202020204" pitchFamily="34" charset="0"/>
                        </a:rPr>
                        <a:t>473 595</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738 827</a:t>
                      </a:r>
                    </a:p>
                  </a:txBody>
                  <a:tcPr marL="9525" marR="9525" marT="9525" marB="0" anchor="ctr">
                    <a:noFill/>
                  </a:tcPr>
                </a:tc>
                <a:extLst>
                  <a:ext uri="{0D108BD9-81ED-4DB2-BD59-A6C34878D82A}">
                    <a16:rowId xmlns:a16="http://schemas.microsoft.com/office/drawing/2014/main" val="624289760"/>
                  </a:ext>
                </a:extLst>
              </a:tr>
              <a:tr h="487031">
                <a:tc>
                  <a:txBody>
                    <a:bodyPr/>
                    <a:lstStyle/>
                    <a:p>
                      <a:pPr algn="l" rtl="0" fontAlgn="ctr"/>
                      <a:r>
                        <a:rPr lang="es-EC" sz="1800" u="none" strike="noStrike" kern="1200" dirty="0">
                          <a:solidFill>
                            <a:schemeClr val="tx1"/>
                          </a:solidFill>
                          <a:effectLst/>
                          <a:latin typeface="Bambino-Bold ☞"/>
                          <a:ea typeface="+mn-ea"/>
                          <a:cs typeface="Arial" panose="020B0604020202020204" pitchFamily="34" charset="0"/>
                        </a:rPr>
                        <a:t>Pruebas realizas </a:t>
                      </a:r>
                      <a:r>
                        <a:rPr lang="es-EC" sz="1800" u="none" strike="noStrike" kern="1200" dirty="0" smtClean="0">
                          <a:solidFill>
                            <a:schemeClr val="tx1"/>
                          </a:solidFill>
                          <a:effectLst/>
                          <a:latin typeface="Bambino-Bold ☞"/>
                          <a:ea typeface="+mn-ea"/>
                          <a:cs typeface="Arial" panose="020B0604020202020204" pitchFamily="34" charset="0"/>
                        </a:rPr>
                        <a:t>PCR:</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b"/>
                      <a:r>
                        <a:rPr lang="es-EC" sz="1800" u="none" strike="noStrike" kern="1200" dirty="0" smtClean="0">
                          <a:solidFill>
                            <a:schemeClr val="tx1"/>
                          </a:solidFill>
                          <a:effectLst/>
                          <a:latin typeface="Bambino-Bold ☞"/>
                          <a:ea typeface="+mn-ea"/>
                          <a:cs typeface="Arial" panose="020B0604020202020204" pitchFamily="34" charset="0"/>
                        </a:rPr>
                        <a:t>448 062</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2 104 296</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3 752 861</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315 415</a:t>
                      </a:r>
                    </a:p>
                  </a:txBody>
                  <a:tcPr marL="9525" marR="9525" marT="9525" marB="0" anchor="ctr">
                    <a:noFill/>
                  </a:tcPr>
                </a:tc>
                <a:extLst>
                  <a:ext uri="{0D108BD9-81ED-4DB2-BD59-A6C34878D82A}">
                    <a16:rowId xmlns:a16="http://schemas.microsoft.com/office/drawing/2014/main" val="3217989250"/>
                  </a:ext>
                </a:extLst>
              </a:tr>
              <a:tr h="379886">
                <a:tc>
                  <a:txBody>
                    <a:bodyPr/>
                    <a:lstStyle/>
                    <a:p>
                      <a:pPr algn="l" rtl="0" fontAlgn="ctr"/>
                      <a:r>
                        <a:rPr lang="es-EC" sz="1800" u="none" strike="noStrike" kern="1200" dirty="0">
                          <a:solidFill>
                            <a:schemeClr val="tx1"/>
                          </a:solidFill>
                          <a:effectLst/>
                          <a:latin typeface="Bambino-Bold ☞"/>
                          <a:ea typeface="+mn-ea"/>
                          <a:cs typeface="Arial" panose="020B0604020202020204" pitchFamily="34" charset="0"/>
                        </a:rPr>
                        <a:t>Velocidad de contagio (Rt):</a:t>
                      </a:r>
                    </a:p>
                  </a:txBody>
                  <a:tcPr marL="9525" marR="9525" marT="9525" marB="0" anchor="ctr">
                    <a:noFill/>
                  </a:tcPr>
                </a:tc>
                <a:tc>
                  <a:txBody>
                    <a:bodyPr/>
                    <a:lstStyle/>
                    <a:p>
                      <a:pPr algn="ctr" rtl="0" fontAlgn="b"/>
                      <a:r>
                        <a:rPr lang="es-EC" sz="1800" u="none" strike="noStrike" kern="1200" dirty="0">
                          <a:solidFill>
                            <a:schemeClr val="tx1"/>
                          </a:solidFill>
                          <a:effectLst/>
                          <a:latin typeface="Bambino-Bold ☞"/>
                          <a:ea typeface="+mn-ea"/>
                          <a:cs typeface="Arial" panose="020B0604020202020204" pitchFamily="34" charset="0"/>
                        </a:rPr>
                        <a:t> </a:t>
                      </a:r>
                      <a:r>
                        <a:rPr lang="es-EC" sz="1800" u="none" strike="noStrike" kern="1200" dirty="0" smtClean="0">
                          <a:solidFill>
                            <a:schemeClr val="tx1"/>
                          </a:solidFill>
                          <a:effectLst/>
                          <a:latin typeface="Bambino-Bold ☞"/>
                          <a:ea typeface="+mn-ea"/>
                          <a:cs typeface="Arial" panose="020B0604020202020204" pitchFamily="34" charset="0"/>
                        </a:rPr>
                        <a:t>1.13</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1</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a:t>
                      </a:r>
                    </a:p>
                  </a:txBody>
                  <a:tcPr marL="9525" marR="9525" marT="9525" marB="0" anchor="ctr">
                    <a:noFill/>
                  </a:tcPr>
                </a:tc>
                <a:extLst>
                  <a:ext uri="{0D108BD9-81ED-4DB2-BD59-A6C34878D82A}">
                    <a16:rowId xmlns:a16="http://schemas.microsoft.com/office/drawing/2014/main" val="1535192576"/>
                  </a:ext>
                </a:extLst>
              </a:tr>
              <a:tr h="379886">
                <a:tc>
                  <a:txBody>
                    <a:bodyPr/>
                    <a:lstStyle/>
                    <a:p>
                      <a:pPr algn="l" rtl="0" fontAlgn="ctr"/>
                      <a:r>
                        <a:rPr lang="es-EC" sz="1800" u="none" strike="noStrike" kern="1200" dirty="0">
                          <a:solidFill>
                            <a:schemeClr val="tx1"/>
                          </a:solidFill>
                          <a:effectLst/>
                          <a:latin typeface="Bambino-Bold ☞"/>
                          <a:ea typeface="+mn-ea"/>
                          <a:cs typeface="Arial" panose="020B0604020202020204" pitchFamily="34" charset="0"/>
                        </a:rPr>
                        <a:t>Ocupación camas </a:t>
                      </a:r>
                      <a:r>
                        <a:rPr lang="es-EC" sz="1800" u="none" strike="noStrike" kern="1200" dirty="0" smtClean="0">
                          <a:solidFill>
                            <a:schemeClr val="tx1"/>
                          </a:solidFill>
                          <a:effectLst/>
                          <a:latin typeface="Bambino-Bold ☞"/>
                          <a:ea typeface="+mn-ea"/>
                          <a:cs typeface="Arial" panose="020B0604020202020204" pitchFamily="34" charset="0"/>
                        </a:rPr>
                        <a:t>UCI (%):</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b"/>
                      <a:r>
                        <a:rPr lang="es-EC" sz="1800" u="none" strike="noStrike" kern="1200" dirty="0" smtClean="0">
                          <a:solidFill>
                            <a:schemeClr val="tx1"/>
                          </a:solidFill>
                          <a:effectLst/>
                          <a:latin typeface="Bambino-Bold ☞"/>
                          <a:ea typeface="+mn-ea"/>
                          <a:cs typeface="Arial" panose="020B0604020202020204" pitchFamily="34" charset="0"/>
                        </a:rPr>
                        <a:t>96</a:t>
                      </a:r>
                      <a:r>
                        <a:rPr lang="es-EC" sz="1800" u="none" strike="noStrike" kern="1200" dirty="0">
                          <a:solidFill>
                            <a:schemeClr val="tx1"/>
                          </a:solidFill>
                          <a:effectLst/>
                          <a:latin typeface="Bambino-Bold ☞"/>
                          <a:ea typeface="+mn-ea"/>
                          <a:cs typeface="Arial" panose="020B0604020202020204" pitchFamily="34" charset="0"/>
                        </a:rPr>
                        <a:t> </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61.1</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86.9</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70</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a:t>
                      </a:r>
                    </a:p>
                  </a:txBody>
                  <a:tcPr marL="9525" marR="9525" marT="9525" marB="0" anchor="ctr">
                    <a:noFill/>
                  </a:tcPr>
                </a:tc>
                <a:extLst>
                  <a:ext uri="{0D108BD9-81ED-4DB2-BD59-A6C34878D82A}">
                    <a16:rowId xmlns:a16="http://schemas.microsoft.com/office/drawing/2014/main" val="292240489"/>
                  </a:ext>
                </a:extLst>
              </a:tr>
              <a:tr h="379886">
                <a:tc>
                  <a:txBody>
                    <a:bodyPr/>
                    <a:lstStyle/>
                    <a:p>
                      <a:pPr algn="l" rtl="0" fontAlgn="ctr"/>
                      <a:r>
                        <a:rPr lang="es-EC" sz="1800" u="none" strike="noStrike" kern="1200" dirty="0">
                          <a:solidFill>
                            <a:schemeClr val="tx1"/>
                          </a:solidFill>
                          <a:effectLst/>
                          <a:latin typeface="Bambino-Bold ☞"/>
                          <a:ea typeface="+mn-ea"/>
                          <a:cs typeface="Arial" panose="020B0604020202020204" pitchFamily="34" charset="0"/>
                        </a:rPr>
                        <a:t>Fallecidos:</a:t>
                      </a:r>
                    </a:p>
                  </a:txBody>
                  <a:tcPr marL="9525" marR="9525" marT="9525" marB="0" anchor="ctr">
                    <a:noFill/>
                  </a:tcPr>
                </a:tc>
                <a:tc>
                  <a:txBody>
                    <a:bodyPr/>
                    <a:lstStyle/>
                    <a:p>
                      <a:pPr algn="ctr" rtl="0" fontAlgn="b"/>
                      <a:r>
                        <a:rPr lang="es-EC" sz="1800" u="none" strike="noStrike" kern="1200" dirty="0" smtClean="0">
                          <a:solidFill>
                            <a:schemeClr val="tx1"/>
                          </a:solidFill>
                          <a:effectLst/>
                          <a:latin typeface="Bambino-Bold ☞"/>
                          <a:ea typeface="+mn-ea"/>
                          <a:cs typeface="Arial" panose="020B0604020202020204" pitchFamily="34" charset="0"/>
                        </a:rPr>
                        <a:t>2 438</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ctr"/>
                      <a:r>
                        <a:rPr lang="es-EC" sz="1800" u="none" strike="noStrike" kern="1200" dirty="0" smtClean="0">
                          <a:solidFill>
                            <a:schemeClr val="tx1"/>
                          </a:solidFill>
                          <a:effectLst/>
                          <a:latin typeface="Bambino-Bold ☞"/>
                          <a:ea typeface="+mn-ea"/>
                          <a:cs typeface="Arial" panose="020B0604020202020204" pitchFamily="34" charset="0"/>
                        </a:rPr>
                        <a:t>1</a:t>
                      </a:r>
                      <a:r>
                        <a:rPr lang="es-EC" sz="1800" u="none" strike="noStrike" kern="1200" baseline="0" dirty="0" smtClean="0">
                          <a:solidFill>
                            <a:schemeClr val="tx1"/>
                          </a:solidFill>
                          <a:effectLst/>
                          <a:latin typeface="Bambino-Bold ☞"/>
                          <a:ea typeface="+mn-ea"/>
                          <a:cs typeface="Arial" panose="020B0604020202020204" pitchFamily="34" charset="0"/>
                        </a:rPr>
                        <a:t> </a:t>
                      </a:r>
                      <a:r>
                        <a:rPr lang="es-EC" sz="1800" u="none" strike="noStrike" kern="1200" dirty="0" smtClean="0">
                          <a:solidFill>
                            <a:schemeClr val="tx1"/>
                          </a:solidFill>
                          <a:effectLst/>
                          <a:latin typeface="Bambino-Bold ☞"/>
                          <a:ea typeface="+mn-ea"/>
                          <a:cs typeface="Arial" panose="020B0604020202020204" pitchFamily="34" charset="0"/>
                        </a:rPr>
                        <a:t>097</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9 748</a:t>
                      </a:r>
                    </a:p>
                  </a:txBody>
                  <a:tcPr marL="9525" marR="9525" marT="9525" marB="0" anchor="ctr">
                    <a:noFill/>
                  </a:tcPr>
                </a:tc>
                <a:tc>
                  <a:txBody>
                    <a:bodyPr/>
                    <a:lstStyle/>
                    <a:p>
                      <a:pPr algn="ctr" rtl="0" fontAlgn="ctr"/>
                      <a:r>
                        <a:rPr lang="es-EC" sz="1800" u="none" strike="noStrike" kern="1200" dirty="0" smtClean="0">
                          <a:solidFill>
                            <a:schemeClr val="tx1"/>
                          </a:solidFill>
                          <a:effectLst/>
                          <a:latin typeface="Bambino-Bold ☞"/>
                          <a:ea typeface="+mn-ea"/>
                          <a:cs typeface="Arial" panose="020B0604020202020204" pitchFamily="34" charset="0"/>
                        </a:rPr>
                        <a:t>23 529</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15 022</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13 706</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22 958</a:t>
                      </a:r>
                    </a:p>
                  </a:txBody>
                  <a:tcPr marL="9525" marR="9525" marT="9525" marB="0" anchor="ctr">
                    <a:noFill/>
                  </a:tcPr>
                </a:tc>
                <a:extLst>
                  <a:ext uri="{0D108BD9-81ED-4DB2-BD59-A6C34878D82A}">
                    <a16:rowId xmlns:a16="http://schemas.microsoft.com/office/drawing/2014/main" val="4160601380"/>
                  </a:ext>
                </a:extLst>
              </a:tr>
              <a:tr h="379886">
                <a:tc>
                  <a:txBody>
                    <a:bodyPr/>
                    <a:lstStyle/>
                    <a:p>
                      <a:pPr algn="l" rtl="0" fontAlgn="ctr"/>
                      <a:r>
                        <a:rPr lang="es-EC" sz="1800" u="none" strike="noStrike" kern="1200" dirty="0">
                          <a:solidFill>
                            <a:schemeClr val="tx1"/>
                          </a:solidFill>
                          <a:effectLst/>
                          <a:latin typeface="Bambino-Bold ☞"/>
                          <a:ea typeface="+mn-ea"/>
                          <a:cs typeface="Arial" panose="020B0604020202020204" pitchFamily="34" charset="0"/>
                        </a:rPr>
                        <a:t>Tasa de letalidad </a:t>
                      </a:r>
                      <a:r>
                        <a:rPr lang="es-EC" sz="1800" u="none" strike="noStrike" kern="1200" dirty="0" smtClean="0">
                          <a:solidFill>
                            <a:schemeClr val="tx1"/>
                          </a:solidFill>
                          <a:effectLst/>
                          <a:latin typeface="Bambino-Bold ☞"/>
                          <a:ea typeface="+mn-ea"/>
                          <a:cs typeface="Arial" panose="020B0604020202020204" pitchFamily="34" charset="0"/>
                        </a:rPr>
                        <a:t>(%):</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b"/>
                      <a:r>
                        <a:rPr lang="es-EC" sz="1800" u="none" strike="noStrike" kern="1200" dirty="0" smtClean="0">
                          <a:solidFill>
                            <a:schemeClr val="tx1"/>
                          </a:solidFill>
                          <a:effectLst/>
                          <a:latin typeface="Bambino-Bold ☞"/>
                          <a:ea typeface="+mn-ea"/>
                          <a:cs typeface="Arial" panose="020B0604020202020204" pitchFamily="34" charset="0"/>
                        </a:rPr>
                        <a:t>2.1</a:t>
                      </a:r>
                      <a:endParaRPr lang="es-EC" sz="1800" u="none" strike="noStrike" kern="1200" dirty="0">
                        <a:solidFill>
                          <a:schemeClr val="tx1"/>
                        </a:solidFill>
                        <a:effectLst/>
                        <a:latin typeface="Bambino-Bold ☞"/>
                        <a:ea typeface="+mn-ea"/>
                        <a:cs typeface="Arial" panose="020B0604020202020204" pitchFamily="34" charset="0"/>
                      </a:endParaRP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2.52</a:t>
                      </a:r>
                    </a:p>
                  </a:txBody>
                  <a:tcPr marL="9525" marR="9525" marT="9525" marB="0" anchor="ctr">
                    <a:noFill/>
                  </a:tcPr>
                </a:tc>
                <a:tc>
                  <a:txBody>
                    <a:bodyPr/>
                    <a:lstStyle/>
                    <a:p>
                      <a:pPr algn="ctr" rtl="0" fontAlgn="ctr"/>
                      <a:r>
                        <a:rPr lang="es-EC" sz="1800" u="none" strike="noStrike" kern="120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2.02</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a:t>
                      </a:r>
                    </a:p>
                  </a:txBody>
                  <a:tcPr marL="9525" marR="9525" marT="9525" marB="0" anchor="ctr">
                    <a:noFill/>
                  </a:tcPr>
                </a:tc>
                <a:tc>
                  <a:txBody>
                    <a:bodyPr/>
                    <a:lstStyle/>
                    <a:p>
                      <a:pPr algn="ctr" rtl="0" fontAlgn="ctr"/>
                      <a:r>
                        <a:rPr lang="es-EC" sz="1800" u="none" strike="noStrike" kern="1200" dirty="0">
                          <a:solidFill>
                            <a:schemeClr val="tx1"/>
                          </a:solidFill>
                          <a:effectLst/>
                          <a:latin typeface="Bambino-Bold ☞"/>
                          <a:ea typeface="+mn-ea"/>
                          <a:cs typeface="Arial" panose="020B0604020202020204" pitchFamily="34" charset="0"/>
                        </a:rPr>
                        <a:t>3.11</a:t>
                      </a:r>
                    </a:p>
                  </a:txBody>
                  <a:tcPr marL="9525" marR="9525" marT="9525" marB="0" anchor="ctr">
                    <a:noFill/>
                  </a:tcPr>
                </a:tc>
                <a:extLst>
                  <a:ext uri="{0D108BD9-81ED-4DB2-BD59-A6C34878D82A}">
                    <a16:rowId xmlns:a16="http://schemas.microsoft.com/office/drawing/2014/main" val="305955645"/>
                  </a:ext>
                </a:extLst>
              </a:tr>
            </a:tbl>
          </a:graphicData>
        </a:graphic>
      </p:graphicFrame>
      <p:sp>
        <p:nvSpPr>
          <p:cNvPr id="9" name="Marcador de texto 8"/>
          <p:cNvSpPr>
            <a:spLocks noGrp="1"/>
          </p:cNvSpPr>
          <p:nvPr>
            <p:ph type="body" sz="quarter" idx="4294967295"/>
          </p:nvPr>
        </p:nvSpPr>
        <p:spPr>
          <a:xfrm>
            <a:off x="8460955" y="6333460"/>
            <a:ext cx="3441208"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17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10" name="Text Placeholder 4"/>
          <p:cNvSpPr txBox="1">
            <a:spLocks/>
          </p:cNvSpPr>
          <p:nvPr/>
        </p:nvSpPr>
        <p:spPr>
          <a:xfrm>
            <a:off x="4394338" y="6433670"/>
            <a:ext cx="3949700" cy="363842"/>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900" kern="1200" baseline="0">
                <a:solidFill>
                  <a:schemeClr val="bg1"/>
                </a:solidFill>
                <a:latin typeface="Bambino-ThinItalic ☞" charset="0"/>
                <a:ea typeface="Bambino-ThinItalic ☞" charset="0"/>
                <a:cs typeface="Bambino-ThinItalic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smtClean="0">
                <a:latin typeface="Arial" panose="020B0604020202020204" pitchFamily="34" charset="0"/>
                <a:cs typeface="Arial" panose="020B0604020202020204" pitchFamily="34" charset="0"/>
              </a:rPr>
              <a:t>DMPPS a través de la UIEIS de la SS</a:t>
            </a:r>
            <a:endParaRPr lang="es-ES_trad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576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a:xfrm>
            <a:off x="435429" y="568158"/>
            <a:ext cx="8569233" cy="444150"/>
          </a:xfrm>
        </p:spPr>
        <p:txBody>
          <a:bodyPr/>
          <a:lstStyle/>
          <a:p>
            <a:r>
              <a:rPr lang="es-EC" sz="2800" b="1" dirty="0" smtClean="0">
                <a:latin typeface="Bambino-Bold ☞"/>
              </a:rPr>
              <a:t>Variantes </a:t>
            </a:r>
            <a:r>
              <a:rPr lang="es-EC" sz="2800" b="1" dirty="0">
                <a:latin typeface="Bambino-Bold ☞"/>
              </a:rPr>
              <a:t>de mayor </a:t>
            </a:r>
            <a:r>
              <a:rPr lang="es-EC" sz="2800" b="1" dirty="0" smtClean="0">
                <a:latin typeface="Bambino-Bold ☞"/>
              </a:rPr>
              <a:t>preocupación</a:t>
            </a:r>
            <a:endParaRPr lang="es-EC" sz="2800" b="1" dirty="0">
              <a:latin typeface="Bambino-Bold ☞"/>
            </a:endParaRPr>
          </a:p>
        </p:txBody>
      </p:sp>
      <p:sp>
        <p:nvSpPr>
          <p:cNvPr id="9" name="Marcador de texto 8"/>
          <p:cNvSpPr>
            <a:spLocks noGrp="1"/>
          </p:cNvSpPr>
          <p:nvPr>
            <p:ph type="body" sz="quarter" idx="4294967295"/>
          </p:nvPr>
        </p:nvSpPr>
        <p:spPr>
          <a:xfrm>
            <a:off x="8460955" y="6333460"/>
            <a:ext cx="3441208"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20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10" name="Text Placeholder 4"/>
          <p:cNvSpPr txBox="1">
            <a:spLocks/>
          </p:cNvSpPr>
          <p:nvPr/>
        </p:nvSpPr>
        <p:spPr>
          <a:xfrm>
            <a:off x="4394338" y="6433670"/>
            <a:ext cx="3949700" cy="363842"/>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900" kern="1200" baseline="0">
                <a:solidFill>
                  <a:schemeClr val="bg1"/>
                </a:solidFill>
                <a:latin typeface="Bambino-ThinItalic ☞" charset="0"/>
                <a:ea typeface="Bambino-ThinItalic ☞" charset="0"/>
                <a:cs typeface="Bambino-ThinItalic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smtClean="0">
                <a:latin typeface="Arial" panose="020B0604020202020204" pitchFamily="34" charset="0"/>
                <a:cs typeface="Arial" panose="020B0604020202020204" pitchFamily="34" charset="0"/>
              </a:rPr>
              <a:t>DMPPS a través de la UIEIS de la SS</a:t>
            </a:r>
            <a:endParaRPr lang="es-ES_tradnl" sz="1000" dirty="0">
              <a:latin typeface="Arial" panose="020B0604020202020204" pitchFamily="34" charset="0"/>
              <a:cs typeface="Arial" panose="020B0604020202020204" pitchFamily="34" charset="0"/>
            </a:endParaRPr>
          </a:p>
        </p:txBody>
      </p:sp>
      <p:sp>
        <p:nvSpPr>
          <p:cNvPr id="8" name="Rectángulo 11"/>
          <p:cNvSpPr/>
          <p:nvPr/>
        </p:nvSpPr>
        <p:spPr>
          <a:xfrm>
            <a:off x="1" y="0"/>
            <a:ext cx="12191999" cy="461665"/>
          </a:xfrm>
          <a:prstGeom prst="rect">
            <a:avLst/>
          </a:prstGeom>
          <a:solidFill>
            <a:schemeClr val="accent3">
              <a:lumMod val="20000"/>
              <a:lumOff val="80000"/>
            </a:schemeClr>
          </a:solidFill>
        </p:spPr>
        <p:txBody>
          <a:bodyPr wrap="square">
            <a:spAutoFit/>
          </a:bodyPr>
          <a:lstStyle/>
          <a:p>
            <a:pPr algn="ctr"/>
            <a:r>
              <a:rPr lang="es-ES" sz="2400" b="1" dirty="0" smtClean="0">
                <a:latin typeface="Bambino-Bold ☞"/>
              </a:rPr>
              <a:t>Variantes del virus SARS-CoV-2</a:t>
            </a:r>
            <a:endParaRPr lang="es-EC" sz="2400" b="1" dirty="0">
              <a:latin typeface="Bambino-Bold ☞" charset="0"/>
              <a:ea typeface="Bambino-Bold ☞" charset="0"/>
              <a:cs typeface="Bambino-Bold ☞" charset="0"/>
            </a:endParaRPr>
          </a:p>
        </p:txBody>
      </p:sp>
      <p:sp>
        <p:nvSpPr>
          <p:cNvPr id="11" name="Title 1"/>
          <p:cNvSpPr txBox="1">
            <a:spLocks/>
          </p:cNvSpPr>
          <p:nvPr/>
        </p:nvSpPr>
        <p:spPr>
          <a:xfrm>
            <a:off x="838200" y="1449260"/>
            <a:ext cx="10515600" cy="706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Diagram 11"/>
          <p:cNvGraphicFramePr/>
          <p:nvPr>
            <p:extLst>
              <p:ext uri="{D42A27DB-BD31-4B8C-83A1-F6EECF244321}">
                <p14:modId xmlns:p14="http://schemas.microsoft.com/office/powerpoint/2010/main" val="1943037799"/>
              </p:ext>
            </p:extLst>
          </p:nvPr>
        </p:nvGraphicFramePr>
        <p:xfrm>
          <a:off x="1678422" y="1421864"/>
          <a:ext cx="9071430" cy="1311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ounded Rectangle 12"/>
          <p:cNvSpPr/>
          <p:nvPr/>
        </p:nvSpPr>
        <p:spPr>
          <a:xfrm>
            <a:off x="570984" y="3338583"/>
            <a:ext cx="2690947" cy="39188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latin typeface="Tahoma" panose="020B0604030504040204" pitchFamily="34" charset="0"/>
                <a:ea typeface="Tahoma" panose="020B0604030504040204" pitchFamily="34" charset="0"/>
                <a:cs typeface="Tahoma" panose="020B0604030504040204" pitchFamily="34" charset="0"/>
              </a:rPr>
              <a:t>mayor transmisibilidad</a:t>
            </a:r>
          </a:p>
        </p:txBody>
      </p:sp>
      <p:sp>
        <p:nvSpPr>
          <p:cNvPr id="14" name="Rounded Rectangle 13"/>
          <p:cNvSpPr/>
          <p:nvPr/>
        </p:nvSpPr>
        <p:spPr>
          <a:xfrm>
            <a:off x="570984" y="5057277"/>
            <a:ext cx="3875313" cy="30044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fallas </a:t>
            </a:r>
            <a:r>
              <a:rPr lang="es-EC" dirty="0">
                <a:solidFill>
                  <a:schemeClr val="tx1"/>
                </a:solidFill>
                <a:latin typeface="Tahoma" panose="020B0604030504040204" pitchFamily="34" charset="0"/>
                <a:ea typeface="Tahoma" panose="020B0604030504040204" pitchFamily="34" charset="0"/>
                <a:cs typeface="Tahoma" panose="020B0604030504040204" pitchFamily="34" charset="0"/>
              </a:rPr>
              <a:t>de detección de diagnóstico</a:t>
            </a:r>
          </a:p>
        </p:txBody>
      </p:sp>
      <p:sp>
        <p:nvSpPr>
          <p:cNvPr id="15" name="Rounded Rectangle 14"/>
          <p:cNvSpPr/>
          <p:nvPr/>
        </p:nvSpPr>
        <p:spPr>
          <a:xfrm>
            <a:off x="555017" y="3862956"/>
            <a:ext cx="3682274" cy="30044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latin typeface="Tahoma" panose="020B0604030504040204" pitchFamily="34" charset="0"/>
                <a:ea typeface="Tahoma" panose="020B0604030504040204" pitchFamily="34" charset="0"/>
                <a:cs typeface="Tahoma" panose="020B0604030504040204" pitchFamily="34" charset="0"/>
              </a:rPr>
              <a:t>casos más graves de enfermedad </a:t>
            </a:r>
          </a:p>
        </p:txBody>
      </p:sp>
      <p:sp>
        <p:nvSpPr>
          <p:cNvPr id="16" name="Rounded Rectangle 15"/>
          <p:cNvSpPr/>
          <p:nvPr/>
        </p:nvSpPr>
        <p:spPr>
          <a:xfrm>
            <a:off x="553566" y="4295889"/>
            <a:ext cx="6583680" cy="61894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latin typeface="Tahoma" panose="020B0604030504040204" pitchFamily="34" charset="0"/>
                <a:ea typeface="Tahoma" panose="020B0604030504040204" pitchFamily="34" charset="0"/>
                <a:cs typeface="Tahoma" panose="020B0604030504040204" pitchFamily="34" charset="0"/>
              </a:rPr>
              <a:t>reducción significativa en la neutralización por los anticuerpos generados durante una infección anterior o la vacunación</a:t>
            </a:r>
          </a:p>
        </p:txBody>
      </p:sp>
      <p:sp>
        <p:nvSpPr>
          <p:cNvPr id="17" name="Rounded Rectangle 16"/>
          <p:cNvSpPr/>
          <p:nvPr/>
        </p:nvSpPr>
        <p:spPr>
          <a:xfrm>
            <a:off x="553566" y="5500166"/>
            <a:ext cx="5643153" cy="32035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latin typeface="Tahoma" panose="020B0604030504040204" pitchFamily="34" charset="0"/>
                <a:ea typeface="Tahoma" panose="020B0604030504040204" pitchFamily="34" charset="0"/>
                <a:cs typeface="Tahoma" panose="020B0604030504040204" pitchFamily="34" charset="0"/>
              </a:rPr>
              <a:t>menor efectividad de los tratamientos o las vacunas</a:t>
            </a:r>
          </a:p>
        </p:txBody>
      </p:sp>
      <p:sp>
        <p:nvSpPr>
          <p:cNvPr id="18" name="Rounded Rectangle 17"/>
          <p:cNvSpPr/>
          <p:nvPr/>
        </p:nvSpPr>
        <p:spPr>
          <a:xfrm>
            <a:off x="7505949" y="3337392"/>
            <a:ext cx="4044367" cy="2285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solidFill>
                  <a:schemeClr val="tx1"/>
                </a:solidFill>
              </a:rPr>
              <a:t>En las provincias de Pichincha, Loja y Sucumbios </a:t>
            </a:r>
            <a:r>
              <a:rPr lang="es-EC" sz="2400" dirty="0">
                <a:solidFill>
                  <a:schemeClr val="tx1"/>
                </a:solidFill>
              </a:rPr>
              <a:t>la variante británica del covid-19 B.1.1.7 circula </a:t>
            </a:r>
            <a:r>
              <a:rPr lang="es-EC" sz="2400" dirty="0" smtClean="0">
                <a:solidFill>
                  <a:schemeClr val="tx1"/>
                </a:solidFill>
              </a:rPr>
              <a:t>de forma comunitaria </a:t>
            </a:r>
            <a:endParaRPr lang="es-EC" sz="2400" dirty="0">
              <a:solidFill>
                <a:schemeClr val="tx1"/>
              </a:solidFill>
            </a:endParaRPr>
          </a:p>
        </p:txBody>
      </p:sp>
      <p:sp>
        <p:nvSpPr>
          <p:cNvPr id="19" name="Marcador de texto 2"/>
          <p:cNvSpPr>
            <a:spLocks noGrp="1"/>
          </p:cNvSpPr>
          <p:nvPr>
            <p:ph type="body" sz="quarter" idx="4294967295"/>
          </p:nvPr>
        </p:nvSpPr>
        <p:spPr>
          <a:xfrm>
            <a:off x="125387" y="6403364"/>
            <a:ext cx="3949700" cy="370116"/>
          </a:xfrm>
        </p:spPr>
        <p:txBody>
          <a:bodyPr anchor="ctr">
            <a:noAutofit/>
          </a:bodyPr>
          <a:lstStyle/>
          <a:p>
            <a:pPr marL="0" lvl="0" indent="0">
              <a:buNone/>
            </a:pPr>
            <a:r>
              <a:rPr lang="es-ES" sz="800" dirty="0" smtClean="0">
                <a:solidFill>
                  <a:schemeClr val="accent4">
                    <a:lumMod val="60000"/>
                    <a:lumOff val="40000"/>
                  </a:schemeClr>
                </a:solidFill>
                <a:latin typeface="Arial" panose="020B0604020202020204" pitchFamily="34" charset="0"/>
                <a:cs typeface="Arial" panose="020B0604020202020204" pitchFamily="34" charset="0"/>
              </a:rPr>
              <a:t>Fuente: </a:t>
            </a:r>
            <a:r>
              <a:rPr lang="en-US" sz="800" dirty="0">
                <a:solidFill>
                  <a:schemeClr val="bg1"/>
                </a:solidFill>
                <a:latin typeface="Arial" panose="020B0604020202020204" pitchFamily="34" charset="0"/>
                <a:cs typeface="Arial" panose="020B0604020202020204" pitchFamily="34" charset="0"/>
              </a:rPr>
              <a:t>Centers for Disease Control and Prevention. </a:t>
            </a:r>
            <a:r>
              <a:rPr lang="es-ES" sz="800" dirty="0">
                <a:solidFill>
                  <a:schemeClr val="bg1"/>
                </a:solidFill>
                <a:latin typeface="Arial" panose="020B0604020202020204" pitchFamily="34" charset="0"/>
                <a:cs typeface="Arial" panose="020B0604020202020204" pitchFamily="34" charset="0"/>
              </a:rPr>
              <a:t>Clasificaciones y definiciones de las variantes del SARS-CoV-2 [Internet]. </a:t>
            </a:r>
            <a:r>
              <a:rPr lang="en-US" sz="800" dirty="0">
                <a:solidFill>
                  <a:schemeClr val="bg1"/>
                </a:solidFill>
                <a:latin typeface="Arial" panose="020B0604020202020204" pitchFamily="34" charset="0"/>
                <a:cs typeface="Arial" panose="020B0604020202020204" pitchFamily="34" charset="0"/>
              </a:rPr>
              <a:t>2021. Available from: </a:t>
            </a:r>
            <a:r>
              <a:rPr lang="en-US" sz="800" u="sng" dirty="0">
                <a:solidFill>
                  <a:schemeClr val="bg1"/>
                </a:solidFill>
                <a:latin typeface="Arial" panose="020B0604020202020204" pitchFamily="34" charset="0"/>
                <a:cs typeface="Arial" panose="020B0604020202020204" pitchFamily="34" charset="0"/>
                <a:hlinkClick r:id="rId7"/>
              </a:rPr>
              <a:t>https://www.cdc.gov/coronavirus/2019-ncov/cases-updates/variant-surveillance/variant-info.html</a:t>
            </a:r>
            <a:endParaRPr lang="es-EC"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851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a:xfrm>
            <a:off x="333827" y="649289"/>
            <a:ext cx="5106391" cy="444150"/>
          </a:xfrm>
        </p:spPr>
        <p:txBody>
          <a:bodyPr/>
          <a:lstStyle/>
          <a:p>
            <a:r>
              <a:rPr lang="es-EC" sz="2400" b="1" dirty="0" smtClean="0">
                <a:latin typeface="Bambino-Bold ☞"/>
              </a:rPr>
              <a:t>Variantes </a:t>
            </a:r>
            <a:r>
              <a:rPr lang="es-EC" sz="2400" b="1" dirty="0">
                <a:latin typeface="Bambino-Bold ☞"/>
              </a:rPr>
              <a:t>de mayor </a:t>
            </a:r>
            <a:r>
              <a:rPr lang="es-EC" sz="2400" b="1" dirty="0" smtClean="0">
                <a:latin typeface="Bambino-Bold ☞"/>
              </a:rPr>
              <a:t>preocupación</a:t>
            </a:r>
            <a:endParaRPr lang="es-EC" sz="2400" b="1" dirty="0">
              <a:latin typeface="Bambino-Bold ☞"/>
            </a:endParaRPr>
          </a:p>
        </p:txBody>
      </p:sp>
      <p:sp>
        <p:nvSpPr>
          <p:cNvPr id="3" name="Marcador de texto 2"/>
          <p:cNvSpPr>
            <a:spLocks noGrp="1"/>
          </p:cNvSpPr>
          <p:nvPr>
            <p:ph type="body" sz="quarter" idx="4294967295"/>
          </p:nvPr>
        </p:nvSpPr>
        <p:spPr>
          <a:xfrm>
            <a:off x="125387" y="6403364"/>
            <a:ext cx="3949700" cy="370116"/>
          </a:xfrm>
        </p:spPr>
        <p:txBody>
          <a:bodyPr anchor="ctr">
            <a:noAutofit/>
          </a:bodyPr>
          <a:lstStyle/>
          <a:p>
            <a:pPr marL="0" lvl="0" indent="0">
              <a:buNone/>
            </a:pPr>
            <a:r>
              <a:rPr lang="es-ES" sz="800" dirty="0" smtClean="0">
                <a:solidFill>
                  <a:schemeClr val="accent4">
                    <a:lumMod val="60000"/>
                    <a:lumOff val="40000"/>
                  </a:schemeClr>
                </a:solidFill>
                <a:latin typeface="Arial" panose="020B0604020202020204" pitchFamily="34" charset="0"/>
                <a:cs typeface="Arial" panose="020B0604020202020204" pitchFamily="34" charset="0"/>
              </a:rPr>
              <a:t>Fuente: </a:t>
            </a:r>
            <a:r>
              <a:rPr lang="en-US" sz="800" dirty="0">
                <a:solidFill>
                  <a:schemeClr val="bg1"/>
                </a:solidFill>
                <a:latin typeface="Arial" panose="020B0604020202020204" pitchFamily="34" charset="0"/>
                <a:cs typeface="Arial" panose="020B0604020202020204" pitchFamily="34" charset="0"/>
              </a:rPr>
              <a:t>Centers for Disease Control and Prevention. </a:t>
            </a:r>
            <a:r>
              <a:rPr lang="es-ES" sz="800" dirty="0">
                <a:solidFill>
                  <a:schemeClr val="bg1"/>
                </a:solidFill>
                <a:latin typeface="Arial" panose="020B0604020202020204" pitchFamily="34" charset="0"/>
                <a:cs typeface="Arial" panose="020B0604020202020204" pitchFamily="34" charset="0"/>
              </a:rPr>
              <a:t>Clasificaciones y definiciones de las variantes del SARS-CoV-2 [Internet]. </a:t>
            </a:r>
            <a:r>
              <a:rPr lang="en-US" sz="800" dirty="0">
                <a:solidFill>
                  <a:schemeClr val="bg1"/>
                </a:solidFill>
                <a:latin typeface="Arial" panose="020B0604020202020204" pitchFamily="34" charset="0"/>
                <a:cs typeface="Arial" panose="020B0604020202020204" pitchFamily="34" charset="0"/>
              </a:rPr>
              <a:t>2021. Available from: </a:t>
            </a:r>
            <a:r>
              <a:rPr lang="en-US" sz="800" u="sng" dirty="0">
                <a:solidFill>
                  <a:schemeClr val="bg1"/>
                </a:solidFill>
                <a:latin typeface="Arial" panose="020B0604020202020204" pitchFamily="34" charset="0"/>
                <a:cs typeface="Arial" panose="020B0604020202020204" pitchFamily="34" charset="0"/>
                <a:hlinkClick r:id="rId2"/>
              </a:rPr>
              <a:t>https://www.cdc.gov/coronavirus/2019-ncov/cases-updates/variant-surveillance/variant-info.html</a:t>
            </a:r>
            <a:endParaRPr lang="es-EC" sz="800" dirty="0">
              <a:solidFill>
                <a:schemeClr val="bg1"/>
              </a:solidFill>
              <a:latin typeface="Arial" panose="020B0604020202020204" pitchFamily="34" charset="0"/>
              <a:cs typeface="Arial" panose="020B0604020202020204" pitchFamily="34" charset="0"/>
            </a:endParaRPr>
          </a:p>
        </p:txBody>
      </p:sp>
      <p:sp>
        <p:nvSpPr>
          <p:cNvPr id="9" name="Marcador de texto 8"/>
          <p:cNvSpPr>
            <a:spLocks noGrp="1"/>
          </p:cNvSpPr>
          <p:nvPr>
            <p:ph type="body" sz="quarter" idx="4294967295"/>
          </p:nvPr>
        </p:nvSpPr>
        <p:spPr>
          <a:xfrm>
            <a:off x="8460955" y="6333460"/>
            <a:ext cx="3441208"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20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10" name="Text Placeholder 4"/>
          <p:cNvSpPr txBox="1">
            <a:spLocks/>
          </p:cNvSpPr>
          <p:nvPr/>
        </p:nvSpPr>
        <p:spPr>
          <a:xfrm>
            <a:off x="4394338" y="6433670"/>
            <a:ext cx="3949700" cy="363842"/>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900" kern="1200" baseline="0">
                <a:solidFill>
                  <a:schemeClr val="bg1"/>
                </a:solidFill>
                <a:latin typeface="Bambino-ThinItalic ☞" charset="0"/>
                <a:ea typeface="Bambino-ThinItalic ☞" charset="0"/>
                <a:cs typeface="Bambino-ThinItalic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smtClean="0">
                <a:latin typeface="Arial" panose="020B0604020202020204" pitchFamily="34" charset="0"/>
                <a:cs typeface="Arial" panose="020B0604020202020204" pitchFamily="34" charset="0"/>
              </a:rPr>
              <a:t>DMPPS a través de la UIEIS de la SS</a:t>
            </a:r>
            <a:endParaRPr lang="es-ES_tradnl" sz="1000" dirty="0">
              <a:latin typeface="Arial" panose="020B0604020202020204" pitchFamily="34" charset="0"/>
              <a:cs typeface="Arial" panose="020B0604020202020204" pitchFamily="34" charset="0"/>
            </a:endParaRPr>
          </a:p>
        </p:txBody>
      </p:sp>
      <p:sp>
        <p:nvSpPr>
          <p:cNvPr id="8" name="Rectángulo 11"/>
          <p:cNvSpPr/>
          <p:nvPr/>
        </p:nvSpPr>
        <p:spPr>
          <a:xfrm>
            <a:off x="1" y="0"/>
            <a:ext cx="12191999" cy="461665"/>
          </a:xfrm>
          <a:prstGeom prst="rect">
            <a:avLst/>
          </a:prstGeom>
          <a:solidFill>
            <a:schemeClr val="accent3">
              <a:lumMod val="20000"/>
              <a:lumOff val="80000"/>
            </a:schemeClr>
          </a:solidFill>
        </p:spPr>
        <p:txBody>
          <a:bodyPr wrap="square">
            <a:spAutoFit/>
          </a:bodyPr>
          <a:lstStyle/>
          <a:p>
            <a:pPr algn="ctr"/>
            <a:r>
              <a:rPr lang="es-ES" sz="2400" b="1" dirty="0">
                <a:latin typeface="Bambino-Bold ☞"/>
              </a:rPr>
              <a:t>Variantes del virus </a:t>
            </a:r>
            <a:r>
              <a:rPr lang="es-ES" sz="2400" b="1" dirty="0" smtClean="0">
                <a:latin typeface="Bambino-Bold ☞"/>
              </a:rPr>
              <a:t>SARS-CoV-2</a:t>
            </a:r>
            <a:endParaRPr lang="es-EC" sz="2400" b="1" dirty="0">
              <a:latin typeface="Bambino-Bold ☞" charset="0"/>
              <a:ea typeface="Bambino-Bold ☞" charset="0"/>
              <a:cs typeface="Bambino-Bold ☞"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539236474"/>
              </p:ext>
            </p:extLst>
          </p:nvPr>
        </p:nvGraphicFramePr>
        <p:xfrm>
          <a:off x="333827" y="1169133"/>
          <a:ext cx="11664209" cy="5054531"/>
        </p:xfrm>
        <a:graphic>
          <a:graphicData uri="http://schemas.openxmlformats.org/drawingml/2006/table">
            <a:tbl>
              <a:tblPr firstRow="1" firstCol="1" bandRow="1">
                <a:tableStyleId>{69012ECD-51FC-41F1-AA8D-1B2483CD663E}</a:tableStyleId>
              </a:tblPr>
              <a:tblGrid>
                <a:gridCol w="876137">
                  <a:extLst>
                    <a:ext uri="{9D8B030D-6E8A-4147-A177-3AD203B41FA5}">
                      <a16:colId xmlns:a16="http://schemas.microsoft.com/office/drawing/2014/main" val="2556228018"/>
                    </a:ext>
                  </a:extLst>
                </a:gridCol>
                <a:gridCol w="1533236">
                  <a:extLst>
                    <a:ext uri="{9D8B030D-6E8A-4147-A177-3AD203B41FA5}">
                      <a16:colId xmlns:a16="http://schemas.microsoft.com/office/drawing/2014/main" val="3927195330"/>
                    </a:ext>
                  </a:extLst>
                </a:gridCol>
                <a:gridCol w="9254836">
                  <a:extLst>
                    <a:ext uri="{9D8B030D-6E8A-4147-A177-3AD203B41FA5}">
                      <a16:colId xmlns:a16="http://schemas.microsoft.com/office/drawing/2014/main" val="47013036"/>
                    </a:ext>
                  </a:extLst>
                </a:gridCol>
              </a:tblGrid>
              <a:tr h="596460">
                <a:tc>
                  <a:txBody>
                    <a:bodyPr/>
                    <a:lstStyle/>
                    <a:p>
                      <a:pPr marL="0" marR="0" indent="0" algn="ctr">
                        <a:lnSpc>
                          <a:spcPct val="150000"/>
                        </a:lnSpc>
                        <a:spcBef>
                          <a:spcPts val="0"/>
                        </a:spcBef>
                        <a:spcAft>
                          <a:spcPts val="0"/>
                        </a:spcAft>
                        <a:tabLst>
                          <a:tab pos="368935" algn="l"/>
                        </a:tabLst>
                      </a:pPr>
                      <a:r>
                        <a:rPr lang="es-ES" sz="1400" dirty="0">
                          <a:effectLst/>
                          <a:latin typeface="Bambino-Bold ☞"/>
                          <a:ea typeface="Tahoma" panose="020B0604030504040204" pitchFamily="34" charset="0"/>
                          <a:cs typeface="Tahoma" panose="020B0604030504040204" pitchFamily="34" charset="0"/>
                        </a:rPr>
                        <a:t>Nombre</a:t>
                      </a:r>
                      <a:endParaRPr lang="es-EC" sz="1400" b="1" dirty="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nchor="ctr"/>
                </a:tc>
                <a:tc>
                  <a:txBody>
                    <a:bodyPr/>
                    <a:lstStyle/>
                    <a:p>
                      <a:pPr marL="0" marR="0" indent="0" algn="ctr">
                        <a:lnSpc>
                          <a:spcPct val="150000"/>
                        </a:lnSpc>
                        <a:spcBef>
                          <a:spcPts val="0"/>
                        </a:spcBef>
                        <a:spcAft>
                          <a:spcPts val="0"/>
                        </a:spcAft>
                        <a:tabLst>
                          <a:tab pos="368935" algn="l"/>
                        </a:tabLst>
                      </a:pPr>
                      <a:r>
                        <a:rPr lang="es-ES" sz="1400" dirty="0">
                          <a:effectLst/>
                          <a:latin typeface="Bambino-Bold ☞"/>
                          <a:ea typeface="Tahoma" panose="020B0604030504040204" pitchFamily="34" charset="0"/>
                          <a:cs typeface="Tahoma" panose="020B0604030504040204" pitchFamily="34" charset="0"/>
                        </a:rPr>
                        <a:t>Primer lugar detectado </a:t>
                      </a:r>
                      <a:endParaRPr lang="es-EC" sz="1400" b="1" dirty="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nchor="ctr"/>
                </a:tc>
                <a:tc>
                  <a:txBody>
                    <a:bodyPr/>
                    <a:lstStyle/>
                    <a:p>
                      <a:pPr marL="0" marR="0" indent="0" algn="ctr">
                        <a:lnSpc>
                          <a:spcPct val="150000"/>
                        </a:lnSpc>
                        <a:spcBef>
                          <a:spcPts val="0"/>
                        </a:spcBef>
                        <a:spcAft>
                          <a:spcPts val="0"/>
                        </a:spcAft>
                        <a:tabLst>
                          <a:tab pos="368935" algn="l"/>
                        </a:tabLst>
                      </a:pPr>
                      <a:r>
                        <a:rPr lang="es-ES" sz="1400" dirty="0">
                          <a:effectLst/>
                          <a:latin typeface="Bambino-Bold ☞"/>
                          <a:ea typeface="Tahoma" panose="020B0604030504040204" pitchFamily="34" charset="0"/>
                          <a:cs typeface="Tahoma" panose="020B0604030504040204" pitchFamily="34" charset="0"/>
                        </a:rPr>
                        <a:t>Lo que se conoce hasta el momento</a:t>
                      </a:r>
                      <a:endParaRPr lang="es-EC" sz="1400" b="1" dirty="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nchor="ctr"/>
                </a:tc>
                <a:extLst>
                  <a:ext uri="{0D108BD9-81ED-4DB2-BD59-A6C34878D82A}">
                    <a16:rowId xmlns:a16="http://schemas.microsoft.com/office/drawing/2014/main" val="3597597066"/>
                  </a:ext>
                </a:extLst>
              </a:tr>
              <a:tr h="1324925">
                <a:tc>
                  <a:txBody>
                    <a:bodyPr/>
                    <a:lstStyle/>
                    <a:p>
                      <a:pPr marL="0" marR="0" indent="0" algn="just">
                        <a:lnSpc>
                          <a:spcPct val="150000"/>
                        </a:lnSpc>
                        <a:spcBef>
                          <a:spcPts val="0"/>
                        </a:spcBef>
                        <a:spcAft>
                          <a:spcPts val="0"/>
                        </a:spcAft>
                        <a:tabLst>
                          <a:tab pos="368935" algn="l"/>
                        </a:tabLst>
                      </a:pPr>
                      <a:r>
                        <a:rPr lang="es-ES" sz="1400" dirty="0">
                          <a:effectLst/>
                          <a:latin typeface="Bambino-Bold ☞"/>
                          <a:ea typeface="Tahoma" panose="020B0604030504040204" pitchFamily="34" charset="0"/>
                          <a:cs typeface="Tahoma" panose="020B0604030504040204" pitchFamily="34" charset="0"/>
                        </a:rPr>
                        <a:t>B.1.1.7</a:t>
                      </a:r>
                      <a:endParaRPr lang="es-EC" sz="1400" dirty="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tc>
                  <a:txBody>
                    <a:bodyPr/>
                    <a:lstStyle/>
                    <a:p>
                      <a:pPr marL="0" marR="0" indent="0" algn="just">
                        <a:lnSpc>
                          <a:spcPct val="150000"/>
                        </a:lnSpc>
                        <a:spcBef>
                          <a:spcPts val="0"/>
                        </a:spcBef>
                        <a:spcAft>
                          <a:spcPts val="0"/>
                        </a:spcAft>
                        <a:tabLst>
                          <a:tab pos="368935" algn="l"/>
                        </a:tabLst>
                      </a:pPr>
                      <a:r>
                        <a:rPr lang="es-ES" sz="1400" dirty="0">
                          <a:effectLst/>
                          <a:latin typeface="Bambino-Bold ☞"/>
                          <a:ea typeface="Tahoma" panose="020B0604030504040204" pitchFamily="34" charset="0"/>
                          <a:cs typeface="Tahoma" panose="020B0604030504040204" pitchFamily="34" charset="0"/>
                        </a:rPr>
                        <a:t>Reino Unido</a:t>
                      </a:r>
                      <a:endParaRPr lang="es-EC" sz="1400" dirty="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tc>
                  <a:txBody>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~50 % de aumento de transmisión</a:t>
                      </a:r>
                      <a:endParaRPr lang="es-EC" sz="1400" dirty="0">
                        <a:effectLst/>
                        <a:latin typeface="Bambino-Bold ☞"/>
                        <a:ea typeface="Tahoma" panose="020B0604030504040204" pitchFamily="34" charset="0"/>
                        <a:cs typeface="Tahoma" panose="020B0604030504040204" pitchFamily="34"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Probable aumento en la gravedad con base en las tasas de hospitalización y muerte</a:t>
                      </a:r>
                      <a:endParaRPr lang="es-EC" sz="1400" dirty="0">
                        <a:effectLst/>
                        <a:latin typeface="Bambino-Bold ☞"/>
                        <a:ea typeface="Tahoma" panose="020B0604030504040204" pitchFamily="34" charset="0"/>
                        <a:cs typeface="Tahoma" panose="020B0604030504040204" pitchFamily="34"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Mínimo impacto en la neutralización por tratamientos de anticuerpos monoclonales con EUA</a:t>
                      </a:r>
                      <a:endParaRPr lang="es-EC" sz="1400" dirty="0">
                        <a:effectLst/>
                        <a:latin typeface="Bambino-Bold ☞"/>
                        <a:ea typeface="Tahoma" panose="020B0604030504040204" pitchFamily="34" charset="0"/>
                        <a:cs typeface="Tahoma" panose="020B0604030504040204" pitchFamily="34"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Mínimo impacto en la neutralización por sueros de convaleciente y </a:t>
                      </a:r>
                      <a:r>
                        <a:rPr lang="es-ES" sz="1400" dirty="0" smtClean="0">
                          <a:effectLst/>
                          <a:latin typeface="Bambino-Bold ☞"/>
                          <a:ea typeface="Tahoma" panose="020B0604030504040204" pitchFamily="34" charset="0"/>
                          <a:cs typeface="Tahoma" panose="020B0604030504040204" pitchFamily="34" charset="0"/>
                        </a:rPr>
                        <a:t>post-vacunación</a:t>
                      </a:r>
                      <a:endParaRPr lang="es-EC" sz="1400" dirty="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extLst>
                  <a:ext uri="{0D108BD9-81ED-4DB2-BD59-A6C34878D82A}">
                    <a16:rowId xmlns:a16="http://schemas.microsoft.com/office/drawing/2014/main" val="1753960876"/>
                  </a:ext>
                </a:extLst>
              </a:tr>
              <a:tr h="1137190">
                <a:tc>
                  <a:txBody>
                    <a:bodyPr/>
                    <a:lstStyle/>
                    <a:p>
                      <a:pPr marL="0" marR="0" indent="0" algn="just">
                        <a:lnSpc>
                          <a:spcPct val="150000"/>
                        </a:lnSpc>
                        <a:spcBef>
                          <a:spcPts val="0"/>
                        </a:spcBef>
                        <a:spcAft>
                          <a:spcPts val="0"/>
                        </a:spcAft>
                        <a:tabLst>
                          <a:tab pos="368935" algn="l"/>
                        </a:tabLst>
                      </a:pPr>
                      <a:r>
                        <a:rPr lang="es-ES" sz="1400">
                          <a:effectLst/>
                          <a:latin typeface="Bambino-Bold ☞"/>
                          <a:ea typeface="Tahoma" panose="020B0604030504040204" pitchFamily="34" charset="0"/>
                          <a:cs typeface="Tahoma" panose="020B0604030504040204" pitchFamily="34" charset="0"/>
                        </a:rPr>
                        <a:t>B.1.35</a:t>
                      </a:r>
                      <a:endParaRPr lang="es-EC" sz="140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tc>
                  <a:txBody>
                    <a:bodyPr/>
                    <a:lstStyle/>
                    <a:p>
                      <a:pPr marL="0" marR="0" indent="0" algn="just">
                        <a:lnSpc>
                          <a:spcPct val="150000"/>
                        </a:lnSpc>
                        <a:spcBef>
                          <a:spcPts val="0"/>
                        </a:spcBef>
                        <a:spcAft>
                          <a:spcPts val="0"/>
                        </a:spcAft>
                        <a:tabLst>
                          <a:tab pos="368935" algn="l"/>
                        </a:tabLst>
                      </a:pPr>
                      <a:r>
                        <a:rPr lang="es-ES" sz="1400">
                          <a:effectLst/>
                          <a:latin typeface="Bambino-Bold ☞"/>
                          <a:ea typeface="Tahoma" panose="020B0604030504040204" pitchFamily="34" charset="0"/>
                          <a:cs typeface="Tahoma" panose="020B0604030504040204" pitchFamily="34" charset="0"/>
                        </a:rPr>
                        <a:t>Sudáfrica</a:t>
                      </a:r>
                      <a:endParaRPr lang="es-EC" sz="140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tc>
                  <a:txBody>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~50 % de aumento de transmisión</a:t>
                      </a:r>
                      <a:endParaRPr lang="es-EC" sz="1400" dirty="0">
                        <a:effectLst/>
                        <a:latin typeface="Bambino-Bold ☞"/>
                        <a:ea typeface="Tahoma" panose="020B0604030504040204" pitchFamily="34" charset="0"/>
                        <a:cs typeface="Tahoma" panose="020B0604030504040204" pitchFamily="34"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Impacto moderado en la neutralización por tratamientos de anticuerpos monoclonales con EUA</a:t>
                      </a:r>
                      <a:endParaRPr lang="es-EC" sz="1400" dirty="0">
                        <a:effectLst/>
                        <a:latin typeface="Bambino-Bold ☞"/>
                        <a:ea typeface="Tahoma" panose="020B0604030504040204" pitchFamily="34" charset="0"/>
                        <a:cs typeface="Tahoma" panose="020B0604030504040204" pitchFamily="34"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Reducción moderada en la neutralización por sueros de convaleciente y </a:t>
                      </a:r>
                      <a:r>
                        <a:rPr lang="es-ES" sz="1400" dirty="0" smtClean="0">
                          <a:effectLst/>
                          <a:latin typeface="Bambino-Bold ☞"/>
                          <a:ea typeface="Tahoma" panose="020B0604030504040204" pitchFamily="34" charset="0"/>
                          <a:cs typeface="Tahoma" panose="020B0604030504040204" pitchFamily="34" charset="0"/>
                        </a:rPr>
                        <a:t>post-vacunación</a:t>
                      </a:r>
                      <a:endParaRPr lang="es-EC" sz="1400" dirty="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extLst>
                  <a:ext uri="{0D108BD9-81ED-4DB2-BD59-A6C34878D82A}">
                    <a16:rowId xmlns:a16="http://schemas.microsoft.com/office/drawing/2014/main" val="1312075559"/>
                  </a:ext>
                </a:extLst>
              </a:tr>
              <a:tr h="720491">
                <a:tc>
                  <a:txBody>
                    <a:bodyPr/>
                    <a:lstStyle/>
                    <a:p>
                      <a:pPr marL="0" marR="0" indent="0" algn="just">
                        <a:lnSpc>
                          <a:spcPct val="150000"/>
                        </a:lnSpc>
                        <a:spcBef>
                          <a:spcPts val="0"/>
                        </a:spcBef>
                        <a:spcAft>
                          <a:spcPts val="0"/>
                        </a:spcAft>
                        <a:tabLst>
                          <a:tab pos="368935" algn="l"/>
                        </a:tabLst>
                      </a:pPr>
                      <a:r>
                        <a:rPr lang="es-ES" sz="1400">
                          <a:effectLst/>
                          <a:latin typeface="Bambino-Bold ☞"/>
                          <a:ea typeface="Tahoma" panose="020B0604030504040204" pitchFamily="34" charset="0"/>
                          <a:cs typeface="Tahoma" panose="020B0604030504040204" pitchFamily="34" charset="0"/>
                        </a:rPr>
                        <a:t>P.1</a:t>
                      </a:r>
                      <a:endParaRPr lang="es-EC" sz="140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tc>
                  <a:txBody>
                    <a:bodyPr/>
                    <a:lstStyle/>
                    <a:p>
                      <a:pPr marL="0" marR="0" indent="0" algn="just">
                        <a:lnSpc>
                          <a:spcPct val="150000"/>
                        </a:lnSpc>
                        <a:spcBef>
                          <a:spcPts val="0"/>
                        </a:spcBef>
                        <a:spcAft>
                          <a:spcPts val="0"/>
                        </a:spcAft>
                        <a:tabLst>
                          <a:tab pos="368935" algn="l"/>
                        </a:tabLst>
                      </a:pPr>
                      <a:r>
                        <a:rPr lang="es-ES" sz="1400">
                          <a:effectLst/>
                          <a:latin typeface="Bambino-Bold ☞"/>
                          <a:ea typeface="Tahoma" panose="020B0604030504040204" pitchFamily="34" charset="0"/>
                          <a:cs typeface="Tahoma" panose="020B0604030504040204" pitchFamily="34" charset="0"/>
                        </a:rPr>
                        <a:t>Brasil/Japón</a:t>
                      </a:r>
                      <a:endParaRPr lang="es-EC" sz="140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tc>
                  <a:txBody>
                    <a:bodyPr/>
                    <a:lstStyle/>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Impacto moderado en la neutralización por tratamientos de anticuerpos monoclonales con EUA</a:t>
                      </a:r>
                      <a:endParaRPr lang="es-EC" sz="1400" dirty="0">
                        <a:effectLst/>
                        <a:latin typeface="Bambino-Bold ☞"/>
                        <a:ea typeface="Tahoma" panose="020B0604030504040204" pitchFamily="34" charset="0"/>
                        <a:cs typeface="Tahoma" panose="020B0604030504040204" pitchFamily="34"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Menor neutralización por sueros de convaleciente y </a:t>
                      </a:r>
                      <a:r>
                        <a:rPr lang="es-ES" sz="1400" dirty="0" smtClean="0">
                          <a:effectLst/>
                          <a:latin typeface="Bambino-Bold ☞"/>
                          <a:ea typeface="Tahoma" panose="020B0604030504040204" pitchFamily="34" charset="0"/>
                          <a:cs typeface="Tahoma" panose="020B0604030504040204" pitchFamily="34" charset="0"/>
                        </a:rPr>
                        <a:t>post-vacunación</a:t>
                      </a:r>
                      <a:endParaRPr lang="es-EC" sz="1400" dirty="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extLst>
                  <a:ext uri="{0D108BD9-81ED-4DB2-BD59-A6C34878D82A}">
                    <a16:rowId xmlns:a16="http://schemas.microsoft.com/office/drawing/2014/main" val="1406565165"/>
                  </a:ext>
                </a:extLst>
              </a:tr>
              <a:tr h="1231845">
                <a:tc>
                  <a:txBody>
                    <a:bodyPr/>
                    <a:lstStyle/>
                    <a:p>
                      <a:pPr marL="0" marR="0" indent="0" algn="just">
                        <a:lnSpc>
                          <a:spcPct val="150000"/>
                        </a:lnSpc>
                        <a:spcBef>
                          <a:spcPts val="0"/>
                        </a:spcBef>
                        <a:spcAft>
                          <a:spcPts val="0"/>
                        </a:spcAft>
                        <a:tabLst>
                          <a:tab pos="368935" algn="l"/>
                        </a:tabLst>
                      </a:pPr>
                      <a:r>
                        <a:rPr lang="es-ES" sz="1400" dirty="0">
                          <a:effectLst/>
                          <a:latin typeface="Bambino-Bold ☞"/>
                          <a:ea typeface="Tahoma" panose="020B0604030504040204" pitchFamily="34" charset="0"/>
                          <a:cs typeface="Tahoma" panose="020B0604030504040204" pitchFamily="34" charset="0"/>
                        </a:rPr>
                        <a:t>B.1.43</a:t>
                      </a:r>
                      <a:endParaRPr lang="es-EC" sz="1400" dirty="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tc>
                  <a:txBody>
                    <a:bodyPr/>
                    <a:lstStyle/>
                    <a:p>
                      <a:pPr marL="0" marR="0" indent="0" algn="just">
                        <a:lnSpc>
                          <a:spcPct val="150000"/>
                        </a:lnSpc>
                        <a:spcBef>
                          <a:spcPts val="0"/>
                        </a:spcBef>
                        <a:spcAft>
                          <a:spcPts val="0"/>
                        </a:spcAft>
                        <a:tabLst>
                          <a:tab pos="368935" algn="l"/>
                        </a:tabLst>
                      </a:pPr>
                      <a:r>
                        <a:rPr lang="es-ES" sz="1400">
                          <a:effectLst/>
                          <a:latin typeface="Bambino-Bold ☞"/>
                          <a:ea typeface="Tahoma" panose="020B0604030504040204" pitchFamily="34" charset="0"/>
                          <a:cs typeface="Tahoma" panose="020B0604030504040204" pitchFamily="34" charset="0"/>
                        </a:rPr>
                        <a:t>EE.UU/California</a:t>
                      </a:r>
                      <a:endParaRPr lang="es-EC" sz="140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tc>
                  <a: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~20 % de aumento de transmisibilidad</a:t>
                      </a:r>
                      <a:endParaRPr lang="es-EC" sz="1400" dirty="0">
                        <a:effectLst/>
                        <a:latin typeface="Bambino-Bold ☞"/>
                        <a:ea typeface="Tahoma" panose="020B0604030504040204" pitchFamily="34" charset="0"/>
                        <a:cs typeface="Tahoma" panose="020B060403050404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Impacto significativo en la neutralización por parte de algunos tratamientos con EUA, pero no todos</a:t>
                      </a:r>
                      <a:endParaRPr lang="es-EC" sz="1400" dirty="0">
                        <a:effectLst/>
                        <a:latin typeface="Bambino-Bold ☞"/>
                        <a:ea typeface="Tahoma" panose="020B0604030504040204" pitchFamily="34" charset="0"/>
                        <a:cs typeface="Tahoma" panose="020B060403050404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s-ES" sz="1400" dirty="0">
                          <a:effectLst/>
                          <a:latin typeface="Bambino-Bold ☞"/>
                          <a:ea typeface="Tahoma" panose="020B0604030504040204" pitchFamily="34" charset="0"/>
                          <a:cs typeface="Tahoma" panose="020B0604030504040204" pitchFamily="34" charset="0"/>
                        </a:rPr>
                        <a:t>Reducción moderada en la neutralización al utilizar sueros de convaleciente y post-vacunación</a:t>
                      </a:r>
                      <a:r>
                        <a:rPr lang="es-ES" sz="1400" dirty="0" smtClean="0">
                          <a:effectLst/>
                          <a:latin typeface="Bambino-Bold ☞"/>
                          <a:ea typeface="Tahoma" panose="020B0604030504040204" pitchFamily="34" charset="0"/>
                          <a:cs typeface="Tahoma" panose="020B0604030504040204" pitchFamily="34" charset="0"/>
                        </a:rPr>
                        <a:t>.</a:t>
                      </a:r>
                      <a:endParaRPr lang="es-EC" sz="1400" dirty="0">
                        <a:solidFill>
                          <a:schemeClr val="tx1"/>
                        </a:solidFill>
                        <a:effectLst/>
                        <a:latin typeface="Bambino-Bold ☞"/>
                        <a:ea typeface="Tahoma" panose="020B0604030504040204" pitchFamily="34" charset="0"/>
                        <a:cs typeface="Tahoma" panose="020B0604030504040204" pitchFamily="34" charset="0"/>
                      </a:endParaRPr>
                    </a:p>
                  </a:txBody>
                  <a:tcPr marL="38862" marR="38862" marT="0" marB="0"/>
                </a:tc>
                <a:extLst>
                  <a:ext uri="{0D108BD9-81ED-4DB2-BD59-A6C34878D82A}">
                    <a16:rowId xmlns:a16="http://schemas.microsoft.com/office/drawing/2014/main" val="123996265"/>
                  </a:ext>
                </a:extLst>
              </a:tr>
            </a:tbl>
          </a:graphicData>
        </a:graphic>
      </p:graphicFrame>
    </p:spTree>
    <p:extLst>
      <p:ext uri="{BB962C8B-B14F-4D97-AF65-F5344CB8AC3E}">
        <p14:creationId xmlns:p14="http://schemas.microsoft.com/office/powerpoint/2010/main" val="1913836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125387" y="6403364"/>
            <a:ext cx="3949700" cy="370116"/>
          </a:xfrm>
        </p:spPr>
        <p:txBody>
          <a:bodyPr anchor="ctr">
            <a:noAutofit/>
          </a:bodyPr>
          <a:lstStyle/>
          <a:p>
            <a:pPr marL="0" lvl="0" indent="0">
              <a:buNone/>
            </a:pPr>
            <a:r>
              <a:rPr lang="es-ES" sz="1000" dirty="0" smtClean="0">
                <a:solidFill>
                  <a:schemeClr val="accent4">
                    <a:lumMod val="60000"/>
                    <a:lumOff val="40000"/>
                  </a:schemeClr>
                </a:solidFill>
                <a:latin typeface="Arial" panose="020B0604020202020204" pitchFamily="34" charset="0"/>
                <a:cs typeface="Arial" panose="020B0604020202020204" pitchFamily="34" charset="0"/>
              </a:rPr>
              <a:t>Fuente: </a:t>
            </a:r>
            <a:r>
              <a:rPr lang="es-ES" sz="1000" dirty="0" smtClean="0">
                <a:solidFill>
                  <a:schemeClr val="bg1"/>
                </a:solidFill>
                <a:latin typeface="Arial" panose="020B0604020202020204" pitchFamily="34" charset="0"/>
                <a:cs typeface="Arial" panose="020B0604020202020204" pitchFamily="34" charset="0"/>
              </a:rPr>
              <a:t>Paginas gubernamentales de cada país</a:t>
            </a:r>
            <a:endParaRPr lang="es-EC" sz="1000" dirty="0">
              <a:solidFill>
                <a:schemeClr val="bg1"/>
              </a:solidFill>
              <a:latin typeface="Arial" panose="020B0604020202020204" pitchFamily="34" charset="0"/>
              <a:cs typeface="Arial" panose="020B0604020202020204" pitchFamily="34" charset="0"/>
            </a:endParaRPr>
          </a:p>
        </p:txBody>
      </p:sp>
      <p:sp>
        <p:nvSpPr>
          <p:cNvPr id="9" name="Marcador de texto 8"/>
          <p:cNvSpPr>
            <a:spLocks noGrp="1"/>
          </p:cNvSpPr>
          <p:nvPr>
            <p:ph type="body" sz="quarter" idx="4294967295"/>
          </p:nvPr>
        </p:nvSpPr>
        <p:spPr>
          <a:xfrm>
            <a:off x="8460955" y="6333460"/>
            <a:ext cx="3441208"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20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10" name="Text Placeholder 4"/>
          <p:cNvSpPr txBox="1">
            <a:spLocks/>
          </p:cNvSpPr>
          <p:nvPr/>
        </p:nvSpPr>
        <p:spPr>
          <a:xfrm>
            <a:off x="4394338" y="6433670"/>
            <a:ext cx="3949700" cy="363842"/>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900" kern="1200" baseline="0">
                <a:solidFill>
                  <a:schemeClr val="bg1"/>
                </a:solidFill>
                <a:latin typeface="Bambino-ThinItalic ☞" charset="0"/>
                <a:ea typeface="Bambino-ThinItalic ☞" charset="0"/>
                <a:cs typeface="Bambino-ThinItalic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smtClean="0">
                <a:latin typeface="Arial" panose="020B0604020202020204" pitchFamily="34" charset="0"/>
                <a:cs typeface="Arial" panose="020B0604020202020204" pitchFamily="34" charset="0"/>
              </a:rPr>
              <a:t>DMPPS a través de la UIEIS de la SS</a:t>
            </a:r>
            <a:endParaRPr lang="es-ES_tradnl" sz="1000" dirty="0">
              <a:latin typeface="Arial" panose="020B0604020202020204" pitchFamily="34" charset="0"/>
              <a:cs typeface="Arial" panose="020B0604020202020204" pitchFamily="34" charset="0"/>
            </a:endParaRPr>
          </a:p>
        </p:txBody>
      </p:sp>
      <p:sp>
        <p:nvSpPr>
          <p:cNvPr id="8" name="Rectángulo 11"/>
          <p:cNvSpPr/>
          <p:nvPr/>
        </p:nvSpPr>
        <p:spPr>
          <a:xfrm>
            <a:off x="295564" y="720438"/>
            <a:ext cx="9190181" cy="1237262"/>
          </a:xfrm>
          <a:prstGeom prst="rect">
            <a:avLst/>
          </a:prstGeom>
          <a:solidFill>
            <a:schemeClr val="bg1"/>
          </a:solidFill>
          <a:ln>
            <a:solidFill>
              <a:schemeClr val="bg1"/>
            </a:solidFill>
          </a:ln>
        </p:spPr>
        <p:txBody>
          <a:bodyPr wrap="square">
            <a:spAutoFit/>
          </a:bodyPr>
          <a:lstStyle/>
          <a:p>
            <a:pPr marL="228600" indent="-228600">
              <a:lnSpc>
                <a:spcPct val="90000"/>
              </a:lnSpc>
              <a:spcBef>
                <a:spcPts val="1000"/>
              </a:spcBef>
            </a:pPr>
            <a:r>
              <a:rPr lang="es-EC" sz="2800" b="1" dirty="0">
                <a:solidFill>
                  <a:srgbClr val="095DA6"/>
                </a:solidFill>
                <a:latin typeface="Bambino-Bold ☞"/>
                <a:ea typeface="Bambino-Bold ☞" charset="0"/>
                <a:cs typeface="Bambino-Bold ☞" charset="0"/>
              </a:rPr>
              <a:t>Medidas de restricción adoptadas en diferentes países</a:t>
            </a:r>
          </a:p>
          <a:p>
            <a:pPr algn="ctr"/>
            <a:endParaRPr lang="es-EC" sz="2400" b="1" dirty="0">
              <a:latin typeface="Bambino-Bold ☞" charset="0"/>
              <a:ea typeface="Bambino-Bold ☞" charset="0"/>
              <a:cs typeface="Bambino-Bold ☞"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29148485"/>
              </p:ext>
            </p:extLst>
          </p:nvPr>
        </p:nvGraphicFramePr>
        <p:xfrm>
          <a:off x="1219079" y="1957700"/>
          <a:ext cx="9291781" cy="3893820"/>
        </p:xfrm>
        <a:graphic>
          <a:graphicData uri="http://schemas.openxmlformats.org/drawingml/2006/table">
            <a:tbl>
              <a:tblPr>
                <a:tableStyleId>{BC89EF96-8CEA-46FF-86C4-4CE0E7609802}</a:tableStyleId>
              </a:tblPr>
              <a:tblGrid>
                <a:gridCol w="2345498">
                  <a:extLst>
                    <a:ext uri="{9D8B030D-6E8A-4147-A177-3AD203B41FA5}">
                      <a16:colId xmlns:a16="http://schemas.microsoft.com/office/drawing/2014/main" val="2310905199"/>
                    </a:ext>
                  </a:extLst>
                </a:gridCol>
                <a:gridCol w="2345498">
                  <a:extLst>
                    <a:ext uri="{9D8B030D-6E8A-4147-A177-3AD203B41FA5}">
                      <a16:colId xmlns:a16="http://schemas.microsoft.com/office/drawing/2014/main" val="407209902"/>
                    </a:ext>
                  </a:extLst>
                </a:gridCol>
                <a:gridCol w="2405639">
                  <a:extLst>
                    <a:ext uri="{9D8B030D-6E8A-4147-A177-3AD203B41FA5}">
                      <a16:colId xmlns:a16="http://schemas.microsoft.com/office/drawing/2014/main" val="3296660798"/>
                    </a:ext>
                  </a:extLst>
                </a:gridCol>
                <a:gridCol w="2195146">
                  <a:extLst>
                    <a:ext uri="{9D8B030D-6E8A-4147-A177-3AD203B41FA5}">
                      <a16:colId xmlns:a16="http://schemas.microsoft.com/office/drawing/2014/main" val="2252016071"/>
                    </a:ext>
                  </a:extLst>
                </a:gridCol>
              </a:tblGrid>
              <a:tr h="229108">
                <a:tc>
                  <a:txBody>
                    <a:bodyPr/>
                    <a:lstStyle/>
                    <a:p>
                      <a:pPr algn="l" fontAlgn="b"/>
                      <a:r>
                        <a:rPr lang="es-EC" sz="1500" u="none" strike="noStrike" dirty="0" smtClean="0">
                          <a:solidFill>
                            <a:schemeClr val="bg1"/>
                          </a:solidFill>
                          <a:effectLst/>
                          <a:latin typeface="Bambino-Bold ☞"/>
                          <a:ea typeface="Tahoma" panose="020B0604030504040204" pitchFamily="34" charset="0"/>
                          <a:cs typeface="Tahoma" panose="020B0604030504040204" pitchFamily="34" charset="0"/>
                        </a:rPr>
                        <a:t>Bogotá </a:t>
                      </a:r>
                      <a:r>
                        <a:rPr lang="es-EC" sz="1500" u="none" strike="noStrike" dirty="0">
                          <a:solidFill>
                            <a:schemeClr val="bg1"/>
                          </a:solidFill>
                          <a:effectLst/>
                          <a:latin typeface="Bambino-Bold ☞"/>
                          <a:ea typeface="Tahoma" panose="020B0604030504040204" pitchFamily="34" charset="0"/>
                          <a:cs typeface="Tahoma" panose="020B0604030504040204" pitchFamily="34" charset="0"/>
                        </a:rPr>
                        <a:t>- Colombia</a:t>
                      </a:r>
                      <a:endParaRPr lang="es-EC" sz="1500" b="0" i="0" u="none" strike="noStrike" dirty="0">
                        <a:solidFill>
                          <a:schemeClr val="bg1"/>
                        </a:solidFill>
                        <a:effectLst/>
                        <a:latin typeface="Bambino-Bold ☞"/>
                        <a:ea typeface="Tahoma" panose="020B0604030504040204" pitchFamily="34" charset="0"/>
                        <a:cs typeface="Tahoma" panose="020B0604030504040204" pitchFamily="34" charset="0"/>
                      </a:endParaRPr>
                    </a:p>
                  </a:txBody>
                  <a:tcPr marL="7620" marR="7620" marT="7620" marB="0" anchor="b">
                    <a:solidFill>
                      <a:schemeClr val="accent1"/>
                    </a:solidFill>
                  </a:tcPr>
                </a:tc>
                <a:tc>
                  <a:txBody>
                    <a:bodyPr/>
                    <a:lstStyle/>
                    <a:p>
                      <a:pPr algn="l" fontAlgn="b"/>
                      <a:r>
                        <a:rPr lang="es-EC" sz="1500" u="none" strike="noStrike" dirty="0">
                          <a:solidFill>
                            <a:schemeClr val="bg1"/>
                          </a:solidFill>
                          <a:effectLst/>
                          <a:latin typeface="Bambino-Bold ☞"/>
                          <a:ea typeface="Tahoma" panose="020B0604030504040204" pitchFamily="34" charset="0"/>
                          <a:cs typeface="Tahoma" panose="020B0604030504040204" pitchFamily="34" charset="0"/>
                        </a:rPr>
                        <a:t>Lima - </a:t>
                      </a:r>
                      <a:r>
                        <a:rPr lang="es-EC" sz="1500" u="none" strike="noStrike" dirty="0" smtClean="0">
                          <a:solidFill>
                            <a:schemeClr val="bg1"/>
                          </a:solidFill>
                          <a:effectLst/>
                          <a:latin typeface="Bambino-Bold ☞"/>
                          <a:ea typeface="Tahoma" panose="020B0604030504040204" pitchFamily="34" charset="0"/>
                          <a:cs typeface="Tahoma" panose="020B0604030504040204" pitchFamily="34" charset="0"/>
                        </a:rPr>
                        <a:t>Perú</a:t>
                      </a:r>
                      <a:endParaRPr lang="es-EC" sz="1500" b="0" i="0" u="none" strike="noStrike" dirty="0">
                        <a:solidFill>
                          <a:schemeClr val="bg1"/>
                        </a:solidFill>
                        <a:effectLst/>
                        <a:latin typeface="Bambino-Bold ☞"/>
                        <a:ea typeface="Tahoma" panose="020B0604030504040204" pitchFamily="34" charset="0"/>
                        <a:cs typeface="Tahoma" panose="020B0604030504040204" pitchFamily="34" charset="0"/>
                      </a:endParaRPr>
                    </a:p>
                  </a:txBody>
                  <a:tcPr marL="7620" marR="7620" marT="7620" marB="0" anchor="b">
                    <a:solidFill>
                      <a:schemeClr val="accent1"/>
                    </a:solidFill>
                  </a:tcPr>
                </a:tc>
                <a:tc>
                  <a:txBody>
                    <a:bodyPr/>
                    <a:lstStyle/>
                    <a:p>
                      <a:pPr algn="l" fontAlgn="b"/>
                      <a:r>
                        <a:rPr lang="es-EC" sz="1500" u="none" strike="noStrike" dirty="0">
                          <a:solidFill>
                            <a:schemeClr val="bg1"/>
                          </a:solidFill>
                          <a:effectLst/>
                          <a:latin typeface="Bambino-Bold ☞"/>
                          <a:ea typeface="Tahoma" panose="020B0604030504040204" pitchFamily="34" charset="0"/>
                          <a:cs typeface="Tahoma" panose="020B0604030504040204" pitchFamily="34" charset="0"/>
                        </a:rPr>
                        <a:t>Madrid - España</a:t>
                      </a:r>
                      <a:endParaRPr lang="es-EC" sz="1500" b="0" i="0" u="none" strike="noStrike" dirty="0">
                        <a:solidFill>
                          <a:schemeClr val="bg1"/>
                        </a:solidFill>
                        <a:effectLst/>
                        <a:latin typeface="Bambino-Bold ☞"/>
                        <a:ea typeface="Tahoma" panose="020B0604030504040204" pitchFamily="34" charset="0"/>
                        <a:cs typeface="Tahoma" panose="020B0604030504040204" pitchFamily="34" charset="0"/>
                      </a:endParaRPr>
                    </a:p>
                  </a:txBody>
                  <a:tcPr marL="7620" marR="7620" marT="7620" marB="0" anchor="b">
                    <a:solidFill>
                      <a:schemeClr val="accent1"/>
                    </a:solidFill>
                  </a:tcPr>
                </a:tc>
                <a:tc>
                  <a:txBody>
                    <a:bodyPr/>
                    <a:lstStyle/>
                    <a:p>
                      <a:pPr algn="l" fontAlgn="b"/>
                      <a:r>
                        <a:rPr lang="es-EC" sz="1500" u="none" strike="noStrike" dirty="0">
                          <a:solidFill>
                            <a:schemeClr val="bg1"/>
                          </a:solidFill>
                          <a:effectLst/>
                          <a:latin typeface="Bambino-Bold ☞"/>
                          <a:ea typeface="Tahoma" panose="020B0604030504040204" pitchFamily="34" charset="0"/>
                          <a:cs typeface="Tahoma" panose="020B0604030504040204" pitchFamily="34" charset="0"/>
                        </a:rPr>
                        <a:t>Buenos Aires - Argentina</a:t>
                      </a:r>
                      <a:endParaRPr lang="es-EC" sz="1500" b="0" i="0" u="none" strike="noStrike" dirty="0">
                        <a:solidFill>
                          <a:schemeClr val="bg1"/>
                        </a:solidFill>
                        <a:effectLst/>
                        <a:latin typeface="Bambino-Bold ☞"/>
                        <a:ea typeface="Tahoma" panose="020B0604030504040204" pitchFamily="34" charset="0"/>
                        <a:cs typeface="Tahoma" panose="020B0604030504040204" pitchFamily="34" charset="0"/>
                      </a:endParaRPr>
                    </a:p>
                  </a:txBody>
                  <a:tcPr marL="7620" marR="7620" marT="7620" marB="0" anchor="b">
                    <a:solidFill>
                      <a:schemeClr val="accent1"/>
                    </a:solidFill>
                  </a:tcPr>
                </a:tc>
                <a:extLst>
                  <a:ext uri="{0D108BD9-81ED-4DB2-BD59-A6C34878D82A}">
                    <a16:rowId xmlns:a16="http://schemas.microsoft.com/office/drawing/2014/main" val="1563922769"/>
                  </a:ext>
                </a:extLst>
              </a:tr>
              <a:tr h="539512">
                <a:tc>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Toque de queda nocturno irá desde las 8:00 pm hasta las 4:00 am del día siguiente.</a:t>
                      </a:r>
                      <a:endParaRPr lang="es-EC" sz="1400" b="0" i="0" u="none" strike="noStrike" dirty="0">
                        <a:solidFill>
                          <a:srgbClr val="000000"/>
                        </a:solidFill>
                        <a:effectLst/>
                        <a:latin typeface="Bambino-Bold ☞"/>
                        <a:ea typeface="Tahoma" panose="020B0604030504040204" pitchFamily="34" charset="0"/>
                        <a:cs typeface="Tahoma" panose="020B0604030504040204" pitchFamily="34" charset="0"/>
                      </a:endParaRPr>
                    </a:p>
                  </a:txBody>
                  <a:tcPr marL="7620" marR="7620" marT="7620" marB="0"/>
                </a:tc>
                <a:tc>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Restricción vehicular los días domingo</a:t>
                      </a:r>
                      <a:endParaRPr lang="es-EC" sz="1400" b="0" i="0" u="none" strike="noStrike" dirty="0">
                        <a:solidFill>
                          <a:srgbClr val="000000"/>
                        </a:solidFill>
                        <a:effectLst/>
                        <a:latin typeface="Bambino-Bold ☞"/>
                        <a:ea typeface="Tahoma" panose="020B0604030504040204" pitchFamily="34" charset="0"/>
                        <a:cs typeface="Tahoma" panose="020B0604030504040204" pitchFamily="34" charset="0"/>
                      </a:endParaRPr>
                    </a:p>
                  </a:txBody>
                  <a:tcPr marL="7620" marR="7620" marT="7620" marB="0"/>
                </a:tc>
                <a:tc>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Se limita la movilidad nocturna y la circulación de personas entre las 23h00 y las 06h00</a:t>
                      </a:r>
                      <a:endParaRPr lang="es-EC" sz="1400" b="0" i="0" u="none" strike="noStrike" dirty="0">
                        <a:solidFill>
                          <a:srgbClr val="333333"/>
                        </a:solidFill>
                        <a:effectLst/>
                        <a:latin typeface="Bambino-Bold ☞"/>
                        <a:ea typeface="Tahoma" panose="020B0604030504040204" pitchFamily="34" charset="0"/>
                        <a:cs typeface="Tahoma" panose="020B0604030504040204" pitchFamily="34" charset="0"/>
                      </a:endParaRPr>
                    </a:p>
                  </a:txBody>
                  <a:tcPr marL="7620" marR="7620" marT="7620" marB="0"/>
                </a:tc>
                <a:tc>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Restricción de la circulación: de 20:00 a 06:00 </a:t>
                      </a:r>
                      <a:endParaRPr lang="es-EC" sz="1400" b="0" i="0" u="none" strike="noStrike" dirty="0">
                        <a:solidFill>
                          <a:srgbClr val="333333"/>
                        </a:solidFill>
                        <a:effectLst/>
                        <a:latin typeface="Bambino-Bold ☞"/>
                        <a:ea typeface="Tahoma" panose="020B0604030504040204" pitchFamily="34" charset="0"/>
                        <a:cs typeface="Tahoma" panose="020B0604030504040204" pitchFamily="34" charset="0"/>
                      </a:endParaRPr>
                    </a:p>
                  </a:txBody>
                  <a:tcPr marL="7620" marR="7620" marT="7620" marB="0"/>
                </a:tc>
                <a:extLst>
                  <a:ext uri="{0D108BD9-81ED-4DB2-BD59-A6C34878D82A}">
                    <a16:rowId xmlns:a16="http://schemas.microsoft.com/office/drawing/2014/main" val="1863753038"/>
                  </a:ext>
                </a:extLst>
              </a:tr>
              <a:tr h="894260">
                <a:tc>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Restricción vehicular por placa y cedula.</a:t>
                      </a:r>
                      <a:endParaRPr lang="es-EC" sz="1400" b="0" i="0" u="none" strike="noStrike" dirty="0">
                        <a:solidFill>
                          <a:srgbClr val="000000"/>
                        </a:solidFill>
                        <a:effectLst/>
                        <a:latin typeface="Bambino-Bold ☞"/>
                        <a:ea typeface="Tahoma" panose="020B0604030504040204" pitchFamily="34" charset="0"/>
                        <a:cs typeface="Tahoma" panose="020B0604030504040204" pitchFamily="34" charset="0"/>
                      </a:endParaRPr>
                    </a:p>
                  </a:txBody>
                  <a:tcPr marL="7620" marR="7620" marT="7620" marB="0"/>
                </a:tc>
                <a:tc>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Toque de queda de lunes a sábado de 21h00 a 04h00 y los domingos todo el día.</a:t>
                      </a:r>
                      <a:endParaRPr lang="es-EC" sz="1400" b="0" i="0" u="none" strike="noStrike" dirty="0">
                        <a:solidFill>
                          <a:srgbClr val="000000"/>
                        </a:solidFill>
                        <a:effectLst/>
                        <a:latin typeface="Bambino-Bold ☞"/>
                        <a:ea typeface="Tahoma" panose="020B0604030504040204" pitchFamily="34" charset="0"/>
                        <a:cs typeface="Tahoma" panose="020B0604030504040204" pitchFamily="34" charset="0"/>
                      </a:endParaRPr>
                    </a:p>
                  </a:txBody>
                  <a:tcPr marL="7620" marR="7620" marT="7620" marB="0"/>
                </a:tc>
                <a:tc>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Actividad comercial cerrar antes de las 22h00 y no pueden abrir antes de las 06h00</a:t>
                      </a:r>
                      <a:endParaRPr lang="es-EC" sz="1400" b="0" i="0" u="none" strike="noStrike" dirty="0">
                        <a:solidFill>
                          <a:srgbClr val="333333"/>
                        </a:solidFill>
                        <a:effectLst/>
                        <a:latin typeface="Bambino-Bold ☞"/>
                        <a:ea typeface="Tahoma" panose="020B0604030504040204" pitchFamily="34" charset="0"/>
                        <a:cs typeface="Tahoma" panose="020B0604030504040204" pitchFamily="34" charset="0"/>
                      </a:endParaRPr>
                    </a:p>
                  </a:txBody>
                  <a:tcPr marL="7620" marR="7620" marT="7620" marB="0"/>
                </a:tc>
                <a:tc>
                  <a:txBody>
                    <a:bodyPr/>
                    <a:lstStyle/>
                    <a:p>
                      <a:pPr algn="l" fontAlgn="t"/>
                      <a:r>
                        <a:rPr lang="es-EC" sz="1400" u="none" strike="noStrike">
                          <a:effectLst/>
                          <a:latin typeface="Bambino-Bold ☞"/>
                          <a:ea typeface="Tahoma" panose="020B0604030504040204" pitchFamily="34" charset="0"/>
                          <a:cs typeface="Tahoma" panose="020B0604030504040204" pitchFamily="34" charset="0"/>
                        </a:rPr>
                        <a:t>Quedan suspendidas todas las actividades recreativas, sociales, culturales, deportivas y religiosas que se hagan en lugares cerrados.</a:t>
                      </a:r>
                      <a:endParaRPr lang="es-EC" sz="1400" b="0" i="0" u="none" strike="noStrike">
                        <a:solidFill>
                          <a:srgbClr val="333333"/>
                        </a:solidFill>
                        <a:effectLst/>
                        <a:latin typeface="Bambino-Bold ☞"/>
                        <a:ea typeface="Tahoma" panose="020B0604030504040204" pitchFamily="34" charset="0"/>
                        <a:cs typeface="Tahoma" panose="020B0604030504040204" pitchFamily="34" charset="0"/>
                      </a:endParaRPr>
                    </a:p>
                  </a:txBody>
                  <a:tcPr marL="7620" marR="7620" marT="7620" marB="0"/>
                </a:tc>
                <a:extLst>
                  <a:ext uri="{0D108BD9-81ED-4DB2-BD59-A6C34878D82A}">
                    <a16:rowId xmlns:a16="http://schemas.microsoft.com/office/drawing/2014/main" val="1364998463"/>
                  </a:ext>
                </a:extLst>
              </a:tr>
              <a:tr h="362138">
                <a:tc rowSpan="2">
                  <a:txBody>
                    <a:bodyPr/>
                    <a:lstStyle/>
                    <a:p>
                      <a:pPr algn="l" fontAlgn="t"/>
                      <a:r>
                        <a:rPr lang="es-EC" sz="1400" u="none" strike="noStrike">
                          <a:effectLst/>
                          <a:latin typeface="Bambino-Bold ☞"/>
                          <a:ea typeface="Tahoma" panose="020B0604030504040204" pitchFamily="34" charset="0"/>
                          <a:cs typeface="Tahoma" panose="020B0604030504040204" pitchFamily="34" charset="0"/>
                        </a:rPr>
                        <a:t>Cuarentena general desde el próximo jueves 22 de abril a las 00:00 horas, hasta el lunes 26 de abril a las 4:00 am.</a:t>
                      </a:r>
                      <a:endParaRPr lang="es-EC" sz="1400" b="0" i="0" u="none" strike="noStrike">
                        <a:solidFill>
                          <a:srgbClr val="000000"/>
                        </a:solidFill>
                        <a:effectLst/>
                        <a:latin typeface="Bambino-Bold ☞"/>
                        <a:ea typeface="Tahoma" panose="020B0604030504040204" pitchFamily="34" charset="0"/>
                        <a:cs typeface="Tahoma" panose="020B0604030504040204" pitchFamily="34" charset="0"/>
                      </a:endParaRPr>
                    </a:p>
                  </a:txBody>
                  <a:tcPr marL="7620" marR="7620" marT="7620" marB="0"/>
                </a:tc>
                <a:tc>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Cierre de locales comerciales 3 horas antes del toque de queda.</a:t>
                      </a:r>
                      <a:endParaRPr lang="es-EC" sz="1400" b="0" i="0" u="none" strike="noStrike" dirty="0">
                        <a:solidFill>
                          <a:srgbClr val="000000"/>
                        </a:solidFill>
                        <a:effectLst/>
                        <a:latin typeface="Bambino-Bold ☞"/>
                        <a:ea typeface="Tahoma" panose="020B0604030504040204" pitchFamily="34" charset="0"/>
                        <a:cs typeface="Tahoma" panose="020B0604030504040204" pitchFamily="34" charset="0"/>
                      </a:endParaRPr>
                    </a:p>
                  </a:txBody>
                  <a:tcPr marL="7620" marR="7620" marT="7620" marB="0"/>
                </a:tc>
                <a:tc rowSpan="2">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Restricciones de </a:t>
                      </a:r>
                      <a:r>
                        <a:rPr lang="es-EC" sz="1400" u="none" strike="noStrike" dirty="0" smtClean="0">
                          <a:effectLst/>
                          <a:latin typeface="Bambino-Bold ☞"/>
                          <a:ea typeface="Tahoma" panose="020B0604030504040204" pitchFamily="34" charset="0"/>
                          <a:cs typeface="Tahoma" panose="020B0604030504040204" pitchFamily="34" charset="0"/>
                        </a:rPr>
                        <a:t>movilidad </a:t>
                      </a:r>
                      <a:r>
                        <a:rPr lang="es-EC" sz="1400" u="none" strike="noStrike" dirty="0">
                          <a:effectLst/>
                          <a:latin typeface="Bambino-Bold ☞"/>
                          <a:ea typeface="Tahoma" panose="020B0604030504040204" pitchFamily="34" charset="0"/>
                          <a:cs typeface="Tahoma" panose="020B0604030504040204" pitchFamily="34" charset="0"/>
                        </a:rPr>
                        <a:t>sectorizadas</a:t>
                      </a:r>
                      <a:endParaRPr lang="es-EC" sz="1400" b="0" i="0" u="none" strike="noStrike" dirty="0">
                        <a:solidFill>
                          <a:srgbClr val="000000"/>
                        </a:solidFill>
                        <a:effectLst/>
                        <a:latin typeface="Bambino-Bold ☞"/>
                        <a:ea typeface="Tahoma" panose="020B0604030504040204" pitchFamily="34" charset="0"/>
                        <a:cs typeface="Tahoma" panose="020B0604030504040204" pitchFamily="34" charset="0"/>
                      </a:endParaRPr>
                    </a:p>
                  </a:txBody>
                  <a:tcPr marL="7620" marR="7620" marT="7620" marB="0"/>
                </a:tc>
                <a:tc rowSpan="2">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Toda actividad comercial deberá desarrollarse entre las 09:00 y las 19:00</a:t>
                      </a:r>
                      <a:endParaRPr lang="es-EC" sz="1400" b="0" i="0" u="none" strike="noStrike" dirty="0">
                        <a:solidFill>
                          <a:srgbClr val="333333"/>
                        </a:solidFill>
                        <a:effectLst/>
                        <a:latin typeface="Bambino-Bold ☞"/>
                        <a:ea typeface="Tahoma" panose="020B0604030504040204" pitchFamily="34" charset="0"/>
                        <a:cs typeface="Tahoma" panose="020B0604030504040204" pitchFamily="34" charset="0"/>
                      </a:endParaRPr>
                    </a:p>
                  </a:txBody>
                  <a:tcPr marL="7620" marR="7620" marT="7620" marB="0"/>
                </a:tc>
                <a:extLst>
                  <a:ext uri="{0D108BD9-81ED-4DB2-BD59-A6C34878D82A}">
                    <a16:rowId xmlns:a16="http://schemas.microsoft.com/office/drawing/2014/main" val="3953574047"/>
                  </a:ext>
                </a:extLst>
              </a:tr>
              <a:tr h="718457">
                <a:tc vMerge="1">
                  <a:txBody>
                    <a:bodyPr/>
                    <a:lstStyle/>
                    <a:p>
                      <a:endParaRPr lang="es-EC"/>
                    </a:p>
                  </a:txBody>
                  <a:tcPr/>
                </a:tc>
                <a:tc>
                  <a:txBody>
                    <a:bodyPr/>
                    <a:lstStyle/>
                    <a:p>
                      <a:pPr algn="l" fontAlgn="t"/>
                      <a:r>
                        <a:rPr lang="es-EC" sz="1400" u="none" strike="noStrike" dirty="0">
                          <a:effectLst/>
                          <a:latin typeface="Bambino-Bold ☞"/>
                          <a:ea typeface="Tahoma" panose="020B0604030504040204" pitchFamily="34" charset="0"/>
                          <a:cs typeface="Tahoma" panose="020B0604030504040204" pitchFamily="34" charset="0"/>
                        </a:rPr>
                        <a:t>Aforos reducidos: 20% centros comerciales, 40% supermercados y farmacias, 30% restaurantes.</a:t>
                      </a:r>
                      <a:endParaRPr lang="es-EC" sz="1400" b="0" i="0" u="none" strike="noStrike" dirty="0">
                        <a:solidFill>
                          <a:srgbClr val="000000"/>
                        </a:solidFill>
                        <a:effectLst/>
                        <a:latin typeface="Bambino-Bold ☞"/>
                        <a:ea typeface="Tahoma" panose="020B0604030504040204" pitchFamily="34" charset="0"/>
                        <a:cs typeface="Tahoma" panose="020B0604030504040204" pitchFamily="34" charset="0"/>
                      </a:endParaRPr>
                    </a:p>
                  </a:txBody>
                  <a:tcPr marL="7620" marR="7620" marT="7620" marB="0"/>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792138759"/>
                  </a:ext>
                </a:extLst>
              </a:tr>
            </a:tbl>
          </a:graphicData>
        </a:graphic>
      </p:graphicFrame>
    </p:spTree>
    <p:extLst>
      <p:ext uri="{BB962C8B-B14F-4D97-AF65-F5344CB8AC3E}">
        <p14:creationId xmlns:p14="http://schemas.microsoft.com/office/powerpoint/2010/main" val="4211741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125387" y="6403364"/>
            <a:ext cx="3949700" cy="370116"/>
          </a:xfrm>
        </p:spPr>
        <p:txBody>
          <a:bodyPr anchor="ctr">
            <a:noAutofit/>
          </a:bodyPr>
          <a:lstStyle/>
          <a:p>
            <a:pPr marL="0" lvl="0" indent="0">
              <a:buNone/>
            </a:pPr>
            <a:r>
              <a:rPr lang="es-ES" sz="1000" dirty="0" smtClean="0">
                <a:solidFill>
                  <a:schemeClr val="accent4">
                    <a:lumMod val="60000"/>
                    <a:lumOff val="40000"/>
                  </a:schemeClr>
                </a:solidFill>
                <a:latin typeface="Arial" panose="020B0604020202020204" pitchFamily="34" charset="0"/>
                <a:cs typeface="Arial" panose="020B0604020202020204" pitchFamily="34" charset="0"/>
              </a:rPr>
              <a:t>Fuente: </a:t>
            </a:r>
            <a:r>
              <a:rPr lang="es-EC" sz="1000" dirty="0" smtClean="0">
                <a:solidFill>
                  <a:schemeClr val="bg1"/>
                </a:solidFill>
              </a:rPr>
              <a:t>Registro </a:t>
            </a:r>
            <a:r>
              <a:rPr lang="es-EC" sz="1000" dirty="0">
                <a:solidFill>
                  <a:schemeClr val="bg1"/>
                </a:solidFill>
              </a:rPr>
              <a:t>Estadístico de Recursos y Actividades de Salud </a:t>
            </a:r>
            <a:r>
              <a:rPr lang="es-EC" sz="1000" dirty="0" smtClean="0">
                <a:solidFill>
                  <a:schemeClr val="bg1"/>
                </a:solidFill>
              </a:rPr>
              <a:t>2018</a:t>
            </a:r>
            <a:endParaRPr lang="es-EC" sz="1000" dirty="0">
              <a:solidFill>
                <a:schemeClr val="bg1"/>
              </a:solidFill>
              <a:latin typeface="Arial" panose="020B0604020202020204" pitchFamily="34" charset="0"/>
              <a:cs typeface="Arial" panose="020B0604020202020204" pitchFamily="34" charset="0"/>
            </a:endParaRPr>
          </a:p>
        </p:txBody>
      </p:sp>
      <p:sp>
        <p:nvSpPr>
          <p:cNvPr id="9" name="Marcador de texto 8"/>
          <p:cNvSpPr>
            <a:spLocks noGrp="1"/>
          </p:cNvSpPr>
          <p:nvPr>
            <p:ph type="body" sz="quarter" idx="4294967295"/>
          </p:nvPr>
        </p:nvSpPr>
        <p:spPr>
          <a:xfrm>
            <a:off x="8460955" y="6333460"/>
            <a:ext cx="3441208"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20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10" name="Text Placeholder 4"/>
          <p:cNvSpPr txBox="1">
            <a:spLocks/>
          </p:cNvSpPr>
          <p:nvPr/>
        </p:nvSpPr>
        <p:spPr>
          <a:xfrm>
            <a:off x="4394338" y="6433670"/>
            <a:ext cx="3949700" cy="363842"/>
          </a:xfrm>
          <a:prstGeom prst="rect">
            <a:avLst/>
          </a:prstGeom>
        </p:spPr>
        <p:txBody>
          <a:bodyPr vert="horz" lIns="91440" tIns="45720" rIns="91440" bIns="45720" rtlCol="0" anchor="ctr">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900" kern="1200" baseline="0">
                <a:solidFill>
                  <a:schemeClr val="bg1"/>
                </a:solidFill>
                <a:latin typeface="Bambino-ThinItalic ☞" charset="0"/>
                <a:ea typeface="Bambino-ThinItalic ☞" charset="0"/>
                <a:cs typeface="Bambino-ThinItalic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smtClean="0">
                <a:latin typeface="Arial" panose="020B0604020202020204" pitchFamily="34" charset="0"/>
                <a:cs typeface="Arial" panose="020B0604020202020204" pitchFamily="34" charset="0"/>
              </a:rPr>
              <a:t>DMPPS a través de la UIEIS de la SS</a:t>
            </a:r>
            <a:endParaRPr lang="es-ES_tradnl" sz="1000" dirty="0">
              <a:latin typeface="Arial" panose="020B0604020202020204" pitchFamily="34" charset="0"/>
              <a:cs typeface="Arial" panose="020B0604020202020204" pitchFamily="34" charset="0"/>
            </a:endParaRPr>
          </a:p>
        </p:txBody>
      </p:sp>
      <p:sp>
        <p:nvSpPr>
          <p:cNvPr id="8" name="Rectángulo 11"/>
          <p:cNvSpPr/>
          <p:nvPr/>
        </p:nvSpPr>
        <p:spPr>
          <a:xfrm>
            <a:off x="554180" y="458509"/>
            <a:ext cx="8782325" cy="867930"/>
          </a:xfrm>
          <a:prstGeom prst="rect">
            <a:avLst/>
          </a:prstGeom>
          <a:solidFill>
            <a:schemeClr val="bg1"/>
          </a:solidFill>
          <a:ln>
            <a:solidFill>
              <a:schemeClr val="bg1"/>
            </a:solidFill>
          </a:ln>
        </p:spPr>
        <p:txBody>
          <a:bodyPr wrap="square">
            <a:spAutoFit/>
          </a:bodyPr>
          <a:lstStyle/>
          <a:p>
            <a:pPr marL="228600" indent="-228600">
              <a:lnSpc>
                <a:spcPct val="90000"/>
              </a:lnSpc>
              <a:spcBef>
                <a:spcPts val="1000"/>
              </a:spcBef>
            </a:pPr>
            <a:r>
              <a:rPr lang="es-EC" sz="2800" b="1" dirty="0">
                <a:solidFill>
                  <a:srgbClr val="095DA6"/>
                </a:solidFill>
                <a:latin typeface="Bambino-Bold ☞"/>
                <a:ea typeface="Bambino-Bold ☞" charset="0"/>
                <a:cs typeface="Bambino-Bold ☞" charset="0"/>
              </a:rPr>
              <a:t>Tasa de profesionales de la salud por 10000 habitantes, periodo 2000-2018</a:t>
            </a:r>
          </a:p>
        </p:txBody>
      </p:sp>
      <p:graphicFrame>
        <p:nvGraphicFramePr>
          <p:cNvPr id="7" name="Chart 6"/>
          <p:cNvGraphicFramePr>
            <a:graphicFrameLocks/>
          </p:cNvGraphicFramePr>
          <p:nvPr>
            <p:extLst>
              <p:ext uri="{D42A27DB-BD31-4B8C-83A1-F6EECF244321}">
                <p14:modId xmlns:p14="http://schemas.microsoft.com/office/powerpoint/2010/main" val="3966661471"/>
              </p:ext>
            </p:extLst>
          </p:nvPr>
        </p:nvGraphicFramePr>
        <p:xfrm>
          <a:off x="877288" y="1384149"/>
          <a:ext cx="9469869" cy="4821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3207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950" y="1172142"/>
            <a:ext cx="11005457" cy="5170646"/>
          </a:xfrm>
          <a:prstGeom prst="rect">
            <a:avLst/>
          </a:prstGeom>
          <a:noFill/>
        </p:spPr>
        <p:txBody>
          <a:bodyPr wrap="square" rtlCol="0">
            <a:spAutoFit/>
          </a:bodyPr>
          <a:lstStyle/>
          <a:p>
            <a:pPr marL="342900" lvl="0" indent="-342900" algn="just" fontAlgn="base">
              <a:buFont typeface="Arial" panose="020B0604020202020204" pitchFamily="34" charset="0"/>
              <a:buChar char="•"/>
            </a:pPr>
            <a:r>
              <a:rPr lang="es-ES_tradnl" sz="2200" dirty="0" smtClean="0">
                <a:latin typeface="Bambino-Regular ☞"/>
              </a:rPr>
              <a:t>El DMQ en la semana epidemiológica Nro.15 ha reportado </a:t>
            </a:r>
            <a:r>
              <a:rPr lang="es-ES_tradnl" sz="2200" b="1" dirty="0" smtClean="0">
                <a:latin typeface="Bambino-Regular ☞"/>
              </a:rPr>
              <a:t>aumento </a:t>
            </a:r>
            <a:r>
              <a:rPr lang="es-ES_tradnl" sz="2200" dirty="0" smtClean="0">
                <a:latin typeface="Bambino-Regular ☞"/>
              </a:rPr>
              <a:t>en el </a:t>
            </a:r>
            <a:r>
              <a:rPr lang="es-ES_tradnl" sz="2200" b="1" dirty="0" smtClean="0">
                <a:latin typeface="Bambino-Regular ☞"/>
              </a:rPr>
              <a:t>número de casos </a:t>
            </a:r>
            <a:r>
              <a:rPr lang="es-ES_tradnl" sz="2200" b="1" dirty="0">
                <a:latin typeface="Bambino-Regular ☞"/>
              </a:rPr>
              <a:t>notificados</a:t>
            </a:r>
            <a:r>
              <a:rPr lang="es-ES_tradnl" sz="2200" dirty="0">
                <a:latin typeface="Bambino-Regular ☞"/>
              </a:rPr>
              <a:t> </a:t>
            </a:r>
            <a:r>
              <a:rPr lang="es-ES_tradnl" sz="2200" dirty="0" smtClean="0">
                <a:latin typeface="Bambino-Regular ☞"/>
              </a:rPr>
              <a:t>en comparación con las dos semanas anteriores, provocando aumento en la </a:t>
            </a:r>
            <a:r>
              <a:rPr lang="es-ES_tradnl" sz="2200" dirty="0">
                <a:latin typeface="Bambino-Regular ☞"/>
              </a:rPr>
              <a:t>velocidad de </a:t>
            </a:r>
            <a:r>
              <a:rPr lang="es-ES_tradnl" sz="2200" dirty="0" smtClean="0">
                <a:latin typeface="Bambino-Regular ☞"/>
              </a:rPr>
              <a:t>contagio;</a:t>
            </a:r>
          </a:p>
          <a:p>
            <a:pPr marL="342900" lvl="0" indent="-342900" algn="just" fontAlgn="base">
              <a:buFont typeface="Arial" panose="020B0604020202020204" pitchFamily="34" charset="0"/>
              <a:buChar char="•"/>
            </a:pPr>
            <a:r>
              <a:rPr lang="es-ES" sz="2200" dirty="0">
                <a:latin typeface="Bambino-Regular ☞"/>
              </a:rPr>
              <a:t>La </a:t>
            </a:r>
            <a:r>
              <a:rPr lang="es-ES" sz="2200" b="1" dirty="0">
                <a:latin typeface="Bambino-Regular ☞"/>
              </a:rPr>
              <a:t>tasa de positividad </a:t>
            </a:r>
            <a:r>
              <a:rPr lang="es-ES" sz="2200" dirty="0">
                <a:latin typeface="Bambino-Regular ☞"/>
              </a:rPr>
              <a:t>de las pruebas COVID-19 ha </a:t>
            </a:r>
            <a:r>
              <a:rPr lang="es-ES" sz="2200" b="1" dirty="0">
                <a:latin typeface="Bambino-Regular ☞"/>
              </a:rPr>
              <a:t>aumentado </a:t>
            </a:r>
            <a:r>
              <a:rPr lang="es-ES" sz="2200" dirty="0" smtClean="0">
                <a:latin typeface="Bambino-Regular ☞"/>
              </a:rPr>
              <a:t>considerablemente; </a:t>
            </a:r>
            <a:endParaRPr lang="es-ES_tradnl" sz="2200" dirty="0">
              <a:latin typeface="Bambino-Regular ☞"/>
            </a:endParaRPr>
          </a:p>
          <a:p>
            <a:pPr marL="342900" lvl="0" indent="-342900" algn="just" fontAlgn="base">
              <a:buFont typeface="Arial" panose="020B0604020202020204" pitchFamily="34" charset="0"/>
              <a:buChar char="•"/>
            </a:pPr>
            <a:r>
              <a:rPr lang="es-ES_tradnl" sz="2200" dirty="0" smtClean="0">
                <a:latin typeface="Bambino-Regular ☞"/>
              </a:rPr>
              <a:t>La situación de la ocupación de camas para UCI es de </a:t>
            </a:r>
            <a:r>
              <a:rPr lang="es-ES_tradnl" sz="2200" b="1" dirty="0" smtClean="0">
                <a:latin typeface="Bambino-Regular ☞"/>
              </a:rPr>
              <a:t>96% de ocupación por COVID-19</a:t>
            </a:r>
            <a:r>
              <a:rPr lang="es-ES_tradnl" sz="2200" dirty="0" smtClean="0">
                <a:latin typeface="Bambino-Regular ☞"/>
              </a:rPr>
              <a:t>; </a:t>
            </a:r>
          </a:p>
          <a:p>
            <a:pPr marL="342900" lvl="0" indent="-342900" algn="just" fontAlgn="base">
              <a:buFont typeface="Arial" panose="020B0604020202020204" pitchFamily="34" charset="0"/>
              <a:buChar char="•"/>
            </a:pPr>
            <a:r>
              <a:rPr lang="es-ES_tradnl" sz="2200" dirty="0" smtClean="0">
                <a:latin typeface="Bambino-Regular ☞"/>
              </a:rPr>
              <a:t>En las últimas semanas se reportó </a:t>
            </a:r>
            <a:r>
              <a:rPr lang="es-ES_tradnl" sz="2200" dirty="0">
                <a:latin typeface="Bambino-Regular ☞"/>
              </a:rPr>
              <a:t>el </a:t>
            </a:r>
            <a:r>
              <a:rPr lang="es-ES_tradnl" sz="2200" dirty="0" smtClean="0">
                <a:latin typeface="Bambino-Regular ☞"/>
              </a:rPr>
              <a:t>máximo número de personas </a:t>
            </a:r>
            <a:r>
              <a:rPr lang="es-ES_tradnl" sz="2200" dirty="0">
                <a:latin typeface="Bambino-Regular ☞"/>
              </a:rPr>
              <a:t>en “</a:t>
            </a:r>
            <a:r>
              <a:rPr lang="es-ES_tradnl" sz="2200" b="1" dirty="0">
                <a:latin typeface="Bambino-Regular ☞"/>
              </a:rPr>
              <a:t>lista de espera</a:t>
            </a:r>
            <a:r>
              <a:rPr lang="es-ES_tradnl" sz="2200" dirty="0">
                <a:latin typeface="Bambino-Regular ☞"/>
              </a:rPr>
              <a:t>” </a:t>
            </a:r>
            <a:r>
              <a:rPr lang="es-ES_tradnl" sz="2200" dirty="0" smtClean="0">
                <a:latin typeface="Bambino-Regular ☞"/>
              </a:rPr>
              <a:t>para </a:t>
            </a:r>
            <a:r>
              <a:rPr lang="es-ES_tradnl" sz="2200" dirty="0">
                <a:latin typeface="Bambino-Regular ☞"/>
              </a:rPr>
              <a:t>cuidados intensivos </a:t>
            </a:r>
            <a:r>
              <a:rPr lang="es-ES_tradnl" sz="2200" dirty="0" smtClean="0">
                <a:latin typeface="Bambino-Regular ☞"/>
              </a:rPr>
              <a:t>(154) desde el inicio de la pandemia;</a:t>
            </a:r>
          </a:p>
          <a:p>
            <a:pPr marL="342900" lvl="0" indent="-342900" algn="just" fontAlgn="base">
              <a:buFont typeface="Arial" panose="020B0604020202020204" pitchFamily="34" charset="0"/>
              <a:buChar char="•"/>
            </a:pPr>
            <a:r>
              <a:rPr lang="es-ES_tradnl" sz="2200" dirty="0" smtClean="0">
                <a:latin typeface="Bambino-Regular ☞"/>
              </a:rPr>
              <a:t>La </a:t>
            </a:r>
            <a:r>
              <a:rPr lang="es-ES_tradnl" sz="2200" b="1" dirty="0">
                <a:latin typeface="Bambino-Regular ☞"/>
              </a:rPr>
              <a:t>mortalidad en </a:t>
            </a:r>
            <a:r>
              <a:rPr lang="es-ES_tradnl" sz="2200" b="1" dirty="0" smtClean="0">
                <a:latin typeface="Bambino-Regular ☞"/>
              </a:rPr>
              <a:t>exceso </a:t>
            </a:r>
            <a:r>
              <a:rPr lang="es-ES_tradnl" sz="2200" dirty="0" smtClean="0">
                <a:latin typeface="Bambino-Regular ☞"/>
              </a:rPr>
              <a:t>es </a:t>
            </a:r>
            <a:r>
              <a:rPr lang="es-ES_tradnl" sz="2200" dirty="0">
                <a:latin typeface="Bambino-Regular ☞"/>
              </a:rPr>
              <a:t>del </a:t>
            </a:r>
            <a:r>
              <a:rPr lang="es-ES_tradnl" sz="2200" dirty="0" smtClean="0">
                <a:latin typeface="Bambino-Regular ☞"/>
              </a:rPr>
              <a:t>98% a</a:t>
            </a:r>
            <a:r>
              <a:rPr lang="es-ES_tradnl" sz="2200" b="1" dirty="0" smtClean="0">
                <a:latin typeface="Bambino-Regular ☞"/>
              </a:rPr>
              <a:t> </a:t>
            </a:r>
            <a:r>
              <a:rPr lang="es-ES_tradnl" sz="2200" dirty="0">
                <a:latin typeface="Bambino-Regular ☞"/>
              </a:rPr>
              <a:t>los </a:t>
            </a:r>
            <a:r>
              <a:rPr lang="es-ES_tradnl" sz="2200" dirty="0" smtClean="0">
                <a:latin typeface="Bambino-Regular ☞"/>
              </a:rPr>
              <a:t>19 </a:t>
            </a:r>
            <a:r>
              <a:rPr lang="es-ES_tradnl" sz="2200" dirty="0">
                <a:latin typeface="Bambino-Regular ☞"/>
              </a:rPr>
              <a:t>días del mes de abril </a:t>
            </a:r>
            <a:r>
              <a:rPr lang="es-ES_tradnl" sz="2200" dirty="0" smtClean="0">
                <a:latin typeface="Bambino-Regular ☞"/>
              </a:rPr>
              <a:t>(</a:t>
            </a:r>
            <a:r>
              <a:rPr lang="es-ES_tradnl" sz="2200" dirty="0">
                <a:latin typeface="Bambino-Regular ☞"/>
              </a:rPr>
              <a:t>sujeto a </a:t>
            </a:r>
            <a:r>
              <a:rPr lang="es-ES_tradnl" sz="2200" dirty="0" smtClean="0">
                <a:latin typeface="Bambino-Regular ☞"/>
              </a:rPr>
              <a:t>variaciones por actualización de datos);</a:t>
            </a:r>
          </a:p>
          <a:p>
            <a:pPr marL="342900" indent="-342900" algn="just">
              <a:buFont typeface="Arial" panose="020B0604020202020204" pitchFamily="34" charset="0"/>
              <a:buChar char="•"/>
            </a:pPr>
            <a:r>
              <a:rPr lang="es-ES_tradnl" sz="2200" dirty="0">
                <a:latin typeface="Bambino-Regular ☞"/>
              </a:rPr>
              <a:t>El </a:t>
            </a:r>
            <a:r>
              <a:rPr lang="es-ES_tradnl" sz="2200" dirty="0" smtClean="0">
                <a:latin typeface="Bambino-Regular ☞"/>
              </a:rPr>
              <a:t>reporte de </a:t>
            </a:r>
            <a:r>
              <a:rPr lang="es-ES_tradnl" sz="2200" b="1" dirty="0" smtClean="0">
                <a:latin typeface="Bambino-Regular ☞"/>
              </a:rPr>
              <a:t>levantamiento </a:t>
            </a:r>
            <a:r>
              <a:rPr lang="es-ES_tradnl" sz="2200" b="1" dirty="0">
                <a:latin typeface="Bambino-Regular ☞"/>
              </a:rPr>
              <a:t>de cadáveres </a:t>
            </a:r>
            <a:r>
              <a:rPr lang="es-ES_tradnl" sz="2200" dirty="0" smtClean="0">
                <a:latin typeface="Bambino-Regular ☞"/>
              </a:rPr>
              <a:t>superó al mes de marzo; </a:t>
            </a:r>
            <a:r>
              <a:rPr lang="es-ES_tradnl" sz="2200" dirty="0">
                <a:latin typeface="Bambino-Regular ☞"/>
              </a:rPr>
              <a:t>siendo más del </a:t>
            </a:r>
            <a:r>
              <a:rPr lang="es-ES_tradnl" sz="2200" dirty="0" smtClean="0">
                <a:latin typeface="Bambino-Regular ☞"/>
              </a:rPr>
              <a:t>58% </a:t>
            </a:r>
            <a:r>
              <a:rPr lang="es-ES_tradnl" sz="2200" dirty="0">
                <a:latin typeface="Bambino-Regular ☞"/>
              </a:rPr>
              <a:t>adultos mayores de 65 años</a:t>
            </a:r>
            <a:r>
              <a:rPr lang="es-ES_tradnl" sz="2200" dirty="0" smtClean="0">
                <a:latin typeface="Bambino-Regular ☞"/>
              </a:rPr>
              <a:t>;</a:t>
            </a:r>
            <a:endParaRPr lang="es-ES_tradnl" sz="2200" dirty="0">
              <a:latin typeface="Bambino-Regular ☞"/>
            </a:endParaRPr>
          </a:p>
          <a:p>
            <a:pPr marL="342900" indent="-342900" algn="just">
              <a:buFont typeface="Arial" panose="020B0604020202020204" pitchFamily="34" charset="0"/>
              <a:buChar char="•"/>
            </a:pPr>
            <a:r>
              <a:rPr lang="es-ES_tradnl" sz="2200" dirty="0" smtClean="0">
                <a:latin typeface="Bambino-Regular ☞"/>
              </a:rPr>
              <a:t>Se debe </a:t>
            </a:r>
            <a:r>
              <a:rPr lang="es-ES_tradnl" sz="2200" b="1" dirty="0" smtClean="0">
                <a:latin typeface="Bambino-Regular ☞"/>
              </a:rPr>
              <a:t>mantener la toma de muestras </a:t>
            </a:r>
            <a:r>
              <a:rPr lang="es-ES_tradnl" sz="2200" dirty="0" smtClean="0">
                <a:latin typeface="Bambino-Regular ☞"/>
              </a:rPr>
              <a:t>por lo que hay que </a:t>
            </a:r>
            <a:r>
              <a:rPr lang="es-ES_tradnl" sz="2200" b="1" dirty="0" smtClean="0">
                <a:latin typeface="Bambino-Regular ☞"/>
              </a:rPr>
              <a:t>reforzar </a:t>
            </a:r>
            <a:r>
              <a:rPr lang="es-ES_tradnl" sz="2200" dirty="0">
                <a:latin typeface="Bambino-Regular ☞"/>
              </a:rPr>
              <a:t>la Estrategia Epidemiológica del Modelo de Intervención Integral de la Secretaría de Salud</a:t>
            </a:r>
            <a:r>
              <a:rPr lang="es-ES_tradnl" sz="2200" dirty="0" smtClean="0">
                <a:latin typeface="Bambino-Regular ☞"/>
              </a:rPr>
              <a:t>.</a:t>
            </a:r>
            <a:endParaRPr lang="es-EC" sz="2200" dirty="0">
              <a:latin typeface="Bambino-Regular ☞"/>
            </a:endParaRPr>
          </a:p>
        </p:txBody>
      </p:sp>
      <p:sp>
        <p:nvSpPr>
          <p:cNvPr id="5" name="Title 1"/>
          <p:cNvSpPr txBox="1">
            <a:spLocks/>
          </p:cNvSpPr>
          <p:nvPr/>
        </p:nvSpPr>
        <p:spPr>
          <a:xfrm>
            <a:off x="457200" y="682025"/>
            <a:ext cx="4604980" cy="504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rgbClr val="095DA6"/>
                </a:solidFill>
                <a:latin typeface="Bambino-Bold ☞" charset="0"/>
                <a:ea typeface="Bambino-Bold ☞" charset="0"/>
                <a:cs typeface="Bambino-Bold ☞" charset="0"/>
              </a:defRPr>
            </a:lvl1pPr>
          </a:lstStyle>
          <a:p>
            <a:pPr algn="l"/>
            <a:r>
              <a:rPr lang="es-EC" sz="4000" b="1" dirty="0" smtClean="0"/>
              <a:t>Conclusiones</a:t>
            </a:r>
            <a:endParaRPr lang="es-EC" sz="2800" b="1" dirty="0"/>
          </a:p>
        </p:txBody>
      </p:sp>
    </p:spTree>
    <p:extLst>
      <p:ext uri="{BB962C8B-B14F-4D97-AF65-F5344CB8AC3E}">
        <p14:creationId xmlns:p14="http://schemas.microsoft.com/office/powerpoint/2010/main" val="2162142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839511" y="161030"/>
            <a:ext cx="100359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S" sz="3200" b="1" i="0" u="none" strike="noStrike" cap="none" normalizeH="0" baseline="0" dirty="0">
                <a:ln>
                  <a:noFill/>
                </a:ln>
                <a:solidFill>
                  <a:schemeClr val="accent5"/>
                </a:solidFill>
                <a:effectLst/>
                <a:latin typeface="Tahoma" panose="020B0604030504040204" pitchFamily="34" charset="0"/>
                <a:ea typeface="Tahoma" panose="020B0604030504040204" pitchFamily="34" charset="0"/>
                <a:cs typeface="Tahoma" panose="020B0604030504040204" pitchFamily="34" charset="0"/>
              </a:rPr>
              <a:t>Resumen estado de las vacunas </a:t>
            </a:r>
          </a:p>
        </p:txBody>
      </p:sp>
      <p:pic>
        <p:nvPicPr>
          <p:cNvPr id="9" name="Imagen 8"/>
          <p:cNvPicPr>
            <a:picLocks noChangeAspect="1"/>
          </p:cNvPicPr>
          <p:nvPr/>
        </p:nvPicPr>
        <p:blipFill>
          <a:blip r:embed="rId2"/>
          <a:stretch>
            <a:fillRect/>
          </a:stretch>
        </p:blipFill>
        <p:spPr>
          <a:xfrm>
            <a:off x="10323031" y="86904"/>
            <a:ext cx="1868969" cy="913979"/>
          </a:xfrm>
          <a:prstGeom prst="rect">
            <a:avLst/>
          </a:prstGeom>
        </p:spPr>
      </p:pic>
      <p:graphicFrame>
        <p:nvGraphicFramePr>
          <p:cNvPr id="4" name="Diagram 3"/>
          <p:cNvGraphicFramePr/>
          <p:nvPr>
            <p:extLst/>
          </p:nvPr>
        </p:nvGraphicFramePr>
        <p:xfrm>
          <a:off x="1026201" y="317109"/>
          <a:ext cx="7650624" cy="2592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224511" y="2079753"/>
            <a:ext cx="1574157" cy="39353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dirty="0">
                <a:solidFill>
                  <a:schemeClr val="accent5"/>
                </a:solidFill>
              </a:rPr>
              <a:t>Fase I</a:t>
            </a:r>
          </a:p>
        </p:txBody>
      </p:sp>
      <p:sp>
        <p:nvSpPr>
          <p:cNvPr id="10" name="Rectangle 9"/>
          <p:cNvSpPr/>
          <p:nvPr/>
        </p:nvSpPr>
        <p:spPr>
          <a:xfrm>
            <a:off x="3072105" y="2081439"/>
            <a:ext cx="1574157" cy="393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accent5"/>
                </a:solidFill>
              </a:rPr>
              <a:t>Fase II</a:t>
            </a:r>
          </a:p>
        </p:txBody>
      </p:sp>
      <p:sp>
        <p:nvSpPr>
          <p:cNvPr id="11" name="Rectangle 10"/>
          <p:cNvSpPr/>
          <p:nvPr/>
        </p:nvSpPr>
        <p:spPr>
          <a:xfrm>
            <a:off x="4851513" y="2089683"/>
            <a:ext cx="1574157" cy="393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accent5"/>
                </a:solidFill>
              </a:rPr>
              <a:t>Fase III</a:t>
            </a:r>
          </a:p>
        </p:txBody>
      </p:sp>
      <p:sp>
        <p:nvSpPr>
          <p:cNvPr id="12" name="Rectangle 11"/>
          <p:cNvSpPr/>
          <p:nvPr/>
        </p:nvSpPr>
        <p:spPr>
          <a:xfrm>
            <a:off x="6819409" y="2048325"/>
            <a:ext cx="1574157" cy="393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accent5"/>
                </a:solidFill>
              </a:rPr>
              <a:t>Aprobada</a:t>
            </a:r>
          </a:p>
        </p:txBody>
      </p:sp>
      <p:graphicFrame>
        <p:nvGraphicFramePr>
          <p:cNvPr id="6" name="Table 5"/>
          <p:cNvGraphicFramePr>
            <a:graphicFrameLocks noGrp="1"/>
          </p:cNvGraphicFramePr>
          <p:nvPr>
            <p:extLst/>
          </p:nvPr>
        </p:nvGraphicFramePr>
        <p:xfrm>
          <a:off x="590534" y="2648070"/>
          <a:ext cx="10989816" cy="3981602"/>
        </p:xfrm>
        <a:graphic>
          <a:graphicData uri="http://schemas.openxmlformats.org/drawingml/2006/table">
            <a:tbl>
              <a:tblPr firstRow="1" bandRow="1">
                <a:tableStyleId>{5C22544A-7EE6-4342-B048-85BDC9FD1C3A}</a:tableStyleId>
              </a:tblPr>
              <a:tblGrid>
                <a:gridCol w="1399192">
                  <a:extLst>
                    <a:ext uri="{9D8B030D-6E8A-4147-A177-3AD203B41FA5}">
                      <a16:colId xmlns:a16="http://schemas.microsoft.com/office/drawing/2014/main" val="1656033458"/>
                    </a:ext>
                  </a:extLst>
                </a:gridCol>
                <a:gridCol w="3984949">
                  <a:extLst>
                    <a:ext uri="{9D8B030D-6E8A-4147-A177-3AD203B41FA5}">
                      <a16:colId xmlns:a16="http://schemas.microsoft.com/office/drawing/2014/main" val="2841219200"/>
                    </a:ext>
                  </a:extLst>
                </a:gridCol>
                <a:gridCol w="1346191">
                  <a:extLst>
                    <a:ext uri="{9D8B030D-6E8A-4147-A177-3AD203B41FA5}">
                      <a16:colId xmlns:a16="http://schemas.microsoft.com/office/drawing/2014/main" val="3922119505"/>
                    </a:ext>
                  </a:extLst>
                </a:gridCol>
                <a:gridCol w="1608881">
                  <a:extLst>
                    <a:ext uri="{9D8B030D-6E8A-4147-A177-3AD203B41FA5}">
                      <a16:colId xmlns:a16="http://schemas.microsoft.com/office/drawing/2014/main" val="2844068072"/>
                    </a:ext>
                  </a:extLst>
                </a:gridCol>
                <a:gridCol w="2650603">
                  <a:extLst>
                    <a:ext uri="{9D8B030D-6E8A-4147-A177-3AD203B41FA5}">
                      <a16:colId xmlns:a16="http://schemas.microsoft.com/office/drawing/2014/main" val="956298083"/>
                    </a:ext>
                  </a:extLst>
                </a:gridCol>
              </a:tblGrid>
              <a:tr h="779021">
                <a:tc>
                  <a:txBody>
                    <a:bodyPr/>
                    <a:lstStyle/>
                    <a:p>
                      <a:r>
                        <a:rPr lang="es-EC" sz="1400" dirty="0"/>
                        <a:t>FABRICANTE</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s-EC" sz="1400" dirty="0"/>
                        <a:t>TIPO</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s-EC" sz="1400" dirty="0"/>
                        <a:t>DOSIS</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s-EC" sz="1400" dirty="0"/>
                        <a:t>EFECTIVIDAD</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s-EC" sz="1400" dirty="0"/>
                        <a:t>ALMACENAMIENTO</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480708479"/>
                  </a:ext>
                </a:extLst>
              </a:tr>
              <a:tr h="670190">
                <a:tc>
                  <a:txBody>
                    <a:bodyPr/>
                    <a:lstStyle/>
                    <a:p>
                      <a:r>
                        <a:rPr lang="es-EC" sz="1400" dirty="0" err="1"/>
                        <a:t>Pfzier-BioNTech</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ARN</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95%</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Entre -80°</a:t>
                      </a:r>
                      <a:r>
                        <a:rPr lang="es-EC" sz="1400" baseline="0" dirty="0"/>
                        <a:t> y -60°</a:t>
                      </a:r>
                    </a:p>
                    <a:p>
                      <a:r>
                        <a:rPr lang="es-EC" sz="1400" baseline="0" dirty="0"/>
                        <a:t>(6 meses)</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321920239"/>
                  </a:ext>
                </a:extLst>
              </a:tr>
              <a:tr h="614855">
                <a:tc>
                  <a:txBody>
                    <a:bodyPr/>
                    <a:lstStyle/>
                    <a:p>
                      <a:r>
                        <a:rPr lang="es-EC" sz="1400" dirty="0"/>
                        <a:t>Moderna </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ARN (parte del código genético del virus)</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95%</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Entre -25° y -15°</a:t>
                      </a:r>
                      <a:endParaRPr lang="es-EC" sz="1400" baseline="0" dirty="0"/>
                    </a:p>
                    <a:p>
                      <a:r>
                        <a:rPr lang="es-EC" sz="1400" baseline="0" dirty="0"/>
                        <a:t>(7 meses)</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46258061"/>
                  </a:ext>
                </a:extLst>
              </a:tr>
              <a:tr h="693683">
                <a:tc>
                  <a:txBody>
                    <a:bodyPr/>
                    <a:lstStyle/>
                    <a:p>
                      <a:r>
                        <a:rPr lang="es-EC" sz="1400" dirty="0" err="1"/>
                        <a:t>Gamaleya</a:t>
                      </a:r>
                      <a:endParaRPr lang="es-EC" sz="1400" dirty="0"/>
                    </a:p>
                    <a:p>
                      <a:r>
                        <a:rPr lang="es-EC" sz="1400" dirty="0"/>
                        <a:t>(</a:t>
                      </a:r>
                      <a:r>
                        <a:rPr lang="es-EC" sz="1400" dirty="0" err="1"/>
                        <a:t>Sputnik</a:t>
                      </a:r>
                      <a:r>
                        <a:rPr lang="es-EC" sz="1400" dirty="0"/>
                        <a:t> V)</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Vector viral</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91%</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-18.5°</a:t>
                      </a:r>
                      <a:r>
                        <a:rPr lang="es-EC" sz="1400" baseline="0" dirty="0"/>
                        <a:t> (en forma liquida)</a:t>
                      </a:r>
                    </a:p>
                    <a:p>
                      <a:r>
                        <a:rPr lang="es-EC" sz="1400" baseline="0" dirty="0"/>
                        <a:t>Entre 2° y 8° (forma seca)</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263460022"/>
                  </a:ext>
                </a:extLst>
              </a:tr>
              <a:tr h="677917">
                <a:tc>
                  <a:txBody>
                    <a:bodyPr/>
                    <a:lstStyle/>
                    <a:p>
                      <a:r>
                        <a:rPr lang="es-EC" sz="1400" dirty="0"/>
                        <a:t>Oxford </a:t>
                      </a:r>
                      <a:r>
                        <a:rPr lang="es-EC" sz="1400" dirty="0" err="1"/>
                        <a:t>Uni-AstraZeneca</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Vector viral (virus genéticamente modificado)</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62</a:t>
                      </a:r>
                      <a:r>
                        <a:rPr lang="es-EC" sz="1400" baseline="0" dirty="0"/>
                        <a:t> – 90%</a:t>
                      </a:r>
                      <a:endParaRPr lang="es-EC" sz="1400" baseline="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Entre 2°</a:t>
                      </a:r>
                      <a:r>
                        <a:rPr lang="es-EC" sz="1400" baseline="0" dirty="0"/>
                        <a:t> y 8°</a:t>
                      </a:r>
                    </a:p>
                    <a:p>
                      <a:r>
                        <a:rPr lang="es-EC" sz="1400" baseline="0" dirty="0"/>
                        <a:t>(6 meses)</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515053186"/>
                  </a:ext>
                </a:extLst>
              </a:tr>
              <a:tr h="545936">
                <a:tc>
                  <a:txBody>
                    <a:bodyPr/>
                    <a:lstStyle/>
                    <a:p>
                      <a:r>
                        <a:rPr lang="es-EC" sz="1400" dirty="0" err="1"/>
                        <a:t>SinoVac</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Virus inactivo</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50%</a:t>
                      </a:r>
                      <a:endParaRPr lang="es-EC"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s-EC" sz="1400" dirty="0"/>
                        <a:t>Entre 2°</a:t>
                      </a:r>
                      <a:r>
                        <a:rPr lang="es-EC" sz="1400" baseline="0" dirty="0"/>
                        <a:t> y 8°</a:t>
                      </a:r>
                      <a:endParaRPr lang="es-EC" sz="1400" baseline="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704488972"/>
                  </a:ext>
                </a:extLst>
              </a:tr>
            </a:tbl>
          </a:graphicData>
        </a:graphic>
      </p:graphicFrame>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b="21074"/>
          <a:stretch/>
        </p:blipFill>
        <p:spPr>
          <a:xfrm>
            <a:off x="6193974" y="3521233"/>
            <a:ext cx="463391" cy="365737"/>
          </a:xfrm>
          <a:prstGeom prst="rect">
            <a:avLst/>
          </a:prstGeom>
        </p:spPr>
      </p:pic>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b="21074"/>
          <a:stretch/>
        </p:blipFill>
        <p:spPr>
          <a:xfrm>
            <a:off x="6807561" y="3521233"/>
            <a:ext cx="463391" cy="365737"/>
          </a:xfrm>
          <a:prstGeom prst="rect">
            <a:avLst/>
          </a:prstGeom>
        </p:spPr>
      </p:pic>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b="21074"/>
          <a:stretch/>
        </p:blipFill>
        <p:spPr>
          <a:xfrm>
            <a:off x="6193974" y="4157227"/>
            <a:ext cx="463391" cy="365737"/>
          </a:xfrm>
          <a:prstGeom prst="rect">
            <a:avLst/>
          </a:prstGeom>
        </p:spPr>
      </p:pic>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b="21074"/>
          <a:stretch/>
        </p:blipFill>
        <p:spPr>
          <a:xfrm>
            <a:off x="6776030" y="4160262"/>
            <a:ext cx="463391" cy="365737"/>
          </a:xfrm>
          <a:prstGeom prst="rect">
            <a:avLst/>
          </a:prstGeom>
        </p:spPr>
      </p:pic>
      <p:pic>
        <p:nvPicPr>
          <p:cNvPr id="28" name="Picture 27"/>
          <p:cNvPicPr>
            <a:picLocks noChangeAspect="1"/>
          </p:cNvPicPr>
          <p:nvPr/>
        </p:nvPicPr>
        <p:blipFill rotWithShape="1">
          <a:blip r:embed="rId8" cstate="print">
            <a:extLst>
              <a:ext uri="{28A0092B-C50C-407E-A947-70E740481C1C}">
                <a14:useLocalDpi xmlns:a14="http://schemas.microsoft.com/office/drawing/2010/main" val="0"/>
              </a:ext>
            </a:extLst>
          </a:blip>
          <a:srcRect b="21074"/>
          <a:stretch/>
        </p:blipFill>
        <p:spPr>
          <a:xfrm>
            <a:off x="6193974" y="4782933"/>
            <a:ext cx="463391" cy="365737"/>
          </a:xfrm>
          <a:prstGeom prst="rect">
            <a:avLst/>
          </a:prstGeom>
        </p:spPr>
      </p:pic>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b="21074"/>
          <a:stretch/>
        </p:blipFill>
        <p:spPr>
          <a:xfrm>
            <a:off x="6744110" y="4811601"/>
            <a:ext cx="463391" cy="365737"/>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b="21074"/>
          <a:stretch/>
        </p:blipFill>
        <p:spPr>
          <a:xfrm>
            <a:off x="6193974" y="5531980"/>
            <a:ext cx="463391" cy="365737"/>
          </a:xfrm>
          <a:prstGeom prst="rect">
            <a:avLst/>
          </a:prstGeom>
        </p:spPr>
      </p:pic>
      <p:pic>
        <p:nvPicPr>
          <p:cNvPr id="31" name="Picture 30"/>
          <p:cNvPicPr>
            <a:picLocks noChangeAspect="1"/>
          </p:cNvPicPr>
          <p:nvPr/>
        </p:nvPicPr>
        <p:blipFill rotWithShape="1">
          <a:blip r:embed="rId8" cstate="print">
            <a:extLst>
              <a:ext uri="{28A0092B-C50C-407E-A947-70E740481C1C}">
                <a14:useLocalDpi xmlns:a14="http://schemas.microsoft.com/office/drawing/2010/main" val="0"/>
              </a:ext>
            </a:extLst>
          </a:blip>
          <a:srcRect b="21074"/>
          <a:stretch/>
        </p:blipFill>
        <p:spPr>
          <a:xfrm>
            <a:off x="6193973" y="6176502"/>
            <a:ext cx="463391" cy="365737"/>
          </a:xfrm>
          <a:prstGeom prst="rect">
            <a:avLst/>
          </a:prstGeom>
        </p:spPr>
      </p:pic>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b="21074"/>
          <a:stretch/>
        </p:blipFill>
        <p:spPr>
          <a:xfrm>
            <a:off x="6744110" y="5548446"/>
            <a:ext cx="463391" cy="365737"/>
          </a:xfrm>
          <a:prstGeom prst="rect">
            <a:avLst/>
          </a:prstGeom>
        </p:spPr>
      </p:pic>
      <p:pic>
        <p:nvPicPr>
          <p:cNvPr id="33" name="Picture 32"/>
          <p:cNvPicPr>
            <a:picLocks noChangeAspect="1"/>
          </p:cNvPicPr>
          <p:nvPr/>
        </p:nvPicPr>
        <p:blipFill rotWithShape="1">
          <a:blip r:embed="rId8" cstate="print">
            <a:extLst>
              <a:ext uri="{28A0092B-C50C-407E-A947-70E740481C1C}">
                <a14:useLocalDpi xmlns:a14="http://schemas.microsoft.com/office/drawing/2010/main" val="0"/>
              </a:ext>
            </a:extLst>
          </a:blip>
          <a:srcRect b="21074"/>
          <a:stretch/>
        </p:blipFill>
        <p:spPr>
          <a:xfrm>
            <a:off x="6744110" y="6176501"/>
            <a:ext cx="463391" cy="365737"/>
          </a:xfrm>
          <a:prstGeom prst="rect">
            <a:avLst/>
          </a:prstGeom>
        </p:spPr>
      </p:pic>
    </p:spTree>
    <p:extLst>
      <p:ext uri="{BB962C8B-B14F-4D97-AF65-F5344CB8AC3E}">
        <p14:creationId xmlns:p14="http://schemas.microsoft.com/office/powerpoint/2010/main" val="4258727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96" y="550111"/>
            <a:ext cx="10515600" cy="864585"/>
          </a:xfrm>
        </p:spPr>
        <p:txBody>
          <a:bodyPr/>
          <a:lstStyle/>
          <a:p>
            <a:r>
              <a:rPr lang="es-EC" b="1" dirty="0">
                <a:solidFill>
                  <a:schemeClr val="accent5"/>
                </a:solidFill>
                <a:latin typeface="Tahoma" panose="020B0604030504040204" pitchFamily="34" charset="0"/>
                <a:ea typeface="Tahoma" panose="020B0604030504040204" pitchFamily="34" charset="0"/>
                <a:cs typeface="Tahoma" panose="020B0604030504040204" pitchFamily="34" charset="0"/>
              </a:rPr>
              <a:t>Efectividad – Variantes Covid-19</a:t>
            </a:r>
          </a:p>
        </p:txBody>
      </p:sp>
      <p:graphicFrame>
        <p:nvGraphicFramePr>
          <p:cNvPr id="5" name="Content Placeholder 4"/>
          <p:cNvGraphicFramePr>
            <a:graphicFrameLocks noGrp="1"/>
          </p:cNvGraphicFramePr>
          <p:nvPr>
            <p:ph idx="1"/>
            <p:extLst/>
          </p:nvPr>
        </p:nvGraphicFramePr>
        <p:xfrm>
          <a:off x="428296" y="1555842"/>
          <a:ext cx="11127828" cy="4451392"/>
        </p:xfrm>
        <a:graphic>
          <a:graphicData uri="http://schemas.openxmlformats.org/drawingml/2006/table">
            <a:tbl>
              <a:tblPr firstRow="1" firstCol="1" bandRow="1">
                <a:tableStyleId>{B301B821-A1FF-4177-AEE7-76D212191A09}</a:tableStyleId>
              </a:tblPr>
              <a:tblGrid>
                <a:gridCol w="2299139">
                  <a:extLst>
                    <a:ext uri="{9D8B030D-6E8A-4147-A177-3AD203B41FA5}">
                      <a16:colId xmlns:a16="http://schemas.microsoft.com/office/drawing/2014/main" val="2861563199"/>
                    </a:ext>
                  </a:extLst>
                </a:gridCol>
                <a:gridCol w="1418897">
                  <a:extLst>
                    <a:ext uri="{9D8B030D-6E8A-4147-A177-3AD203B41FA5}">
                      <a16:colId xmlns:a16="http://schemas.microsoft.com/office/drawing/2014/main" val="1035784528"/>
                    </a:ext>
                  </a:extLst>
                </a:gridCol>
                <a:gridCol w="1623848">
                  <a:extLst>
                    <a:ext uri="{9D8B030D-6E8A-4147-A177-3AD203B41FA5}">
                      <a16:colId xmlns:a16="http://schemas.microsoft.com/office/drawing/2014/main" val="2915369221"/>
                    </a:ext>
                  </a:extLst>
                </a:gridCol>
                <a:gridCol w="1340069">
                  <a:extLst>
                    <a:ext uri="{9D8B030D-6E8A-4147-A177-3AD203B41FA5}">
                      <a16:colId xmlns:a16="http://schemas.microsoft.com/office/drawing/2014/main" val="1645547160"/>
                    </a:ext>
                  </a:extLst>
                </a:gridCol>
                <a:gridCol w="4445875">
                  <a:extLst>
                    <a:ext uri="{9D8B030D-6E8A-4147-A177-3AD203B41FA5}">
                      <a16:colId xmlns:a16="http://schemas.microsoft.com/office/drawing/2014/main" val="3067109319"/>
                    </a:ext>
                  </a:extLst>
                </a:gridCol>
              </a:tblGrid>
              <a:tr h="978452">
                <a:tc>
                  <a:txBody>
                    <a:bodyPr/>
                    <a:lstStyle/>
                    <a:p>
                      <a:pPr marL="0" marR="0" algn="l">
                        <a:lnSpc>
                          <a:spcPct val="107000"/>
                        </a:lnSpc>
                        <a:spcBef>
                          <a:spcPts val="0"/>
                        </a:spcBef>
                        <a:spcAft>
                          <a:spcPts val="0"/>
                        </a:spcAft>
                      </a:pPr>
                      <a:r>
                        <a:rPr lang="es-EC" sz="2000" dirty="0">
                          <a:effectLst/>
                        </a:rPr>
                        <a:t>Vacuna</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l">
                        <a:lnSpc>
                          <a:spcPct val="107000"/>
                        </a:lnSpc>
                        <a:spcBef>
                          <a:spcPts val="0"/>
                        </a:spcBef>
                        <a:spcAft>
                          <a:spcPts val="0"/>
                        </a:spcAft>
                      </a:pPr>
                      <a:r>
                        <a:rPr lang="es-EC" sz="2000" dirty="0">
                          <a:effectLst/>
                        </a:rPr>
                        <a:t>Efectividad </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l">
                        <a:lnSpc>
                          <a:spcPct val="107000"/>
                        </a:lnSpc>
                        <a:spcBef>
                          <a:spcPts val="0"/>
                        </a:spcBef>
                        <a:spcAft>
                          <a:spcPts val="0"/>
                        </a:spcAft>
                      </a:pPr>
                      <a:r>
                        <a:rPr lang="es-EC" sz="2000" dirty="0">
                          <a:effectLst/>
                        </a:rPr>
                        <a:t>B117</a:t>
                      </a:r>
                    </a:p>
                    <a:p>
                      <a:pPr marL="0" marR="0" algn="l">
                        <a:lnSpc>
                          <a:spcPct val="107000"/>
                        </a:lnSpc>
                        <a:spcBef>
                          <a:spcPts val="0"/>
                        </a:spcBef>
                        <a:spcAft>
                          <a:spcPts val="0"/>
                        </a:spcAft>
                      </a:pPr>
                      <a:r>
                        <a:rPr lang="es-EC" sz="2000" dirty="0">
                          <a:effectLst/>
                        </a:rPr>
                        <a:t>(Reino Unido)</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l">
                        <a:lnSpc>
                          <a:spcPct val="107000"/>
                        </a:lnSpc>
                        <a:spcBef>
                          <a:spcPts val="0"/>
                        </a:spcBef>
                        <a:spcAft>
                          <a:spcPts val="0"/>
                        </a:spcAft>
                      </a:pPr>
                      <a:r>
                        <a:rPr lang="es-EC" sz="2000" dirty="0">
                          <a:effectLst/>
                        </a:rPr>
                        <a:t>B1351 </a:t>
                      </a:r>
                    </a:p>
                    <a:p>
                      <a:pPr marL="0" marR="0" algn="l">
                        <a:lnSpc>
                          <a:spcPct val="107000"/>
                        </a:lnSpc>
                        <a:spcBef>
                          <a:spcPts val="0"/>
                        </a:spcBef>
                        <a:spcAft>
                          <a:spcPts val="0"/>
                        </a:spcAft>
                      </a:pPr>
                      <a:r>
                        <a:rPr lang="es-EC" sz="2000" dirty="0">
                          <a:effectLst/>
                        </a:rPr>
                        <a:t>(Suráfrica)</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l">
                        <a:lnSpc>
                          <a:spcPct val="107000"/>
                        </a:lnSpc>
                        <a:spcBef>
                          <a:spcPts val="0"/>
                        </a:spcBef>
                        <a:spcAft>
                          <a:spcPts val="0"/>
                        </a:spcAft>
                      </a:pPr>
                      <a:r>
                        <a:rPr lang="es-EC" sz="2000" dirty="0">
                          <a:effectLst/>
                        </a:rPr>
                        <a:t>P1 </a:t>
                      </a:r>
                    </a:p>
                    <a:p>
                      <a:pPr marL="0" marR="0" algn="l">
                        <a:lnSpc>
                          <a:spcPct val="107000"/>
                        </a:lnSpc>
                        <a:spcBef>
                          <a:spcPts val="0"/>
                        </a:spcBef>
                        <a:spcAft>
                          <a:spcPts val="0"/>
                        </a:spcAft>
                      </a:pPr>
                      <a:r>
                        <a:rPr lang="es-EC" sz="2000" dirty="0">
                          <a:effectLst/>
                        </a:rPr>
                        <a:t>(Brasil)</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272824654"/>
                  </a:ext>
                </a:extLst>
              </a:tr>
              <a:tr h="851914">
                <a:tc>
                  <a:txBody>
                    <a:bodyPr/>
                    <a:lstStyle/>
                    <a:p>
                      <a:pPr marL="0" marR="0">
                        <a:lnSpc>
                          <a:spcPct val="107000"/>
                        </a:lnSpc>
                        <a:spcBef>
                          <a:spcPts val="0"/>
                        </a:spcBef>
                        <a:spcAft>
                          <a:spcPts val="0"/>
                        </a:spcAft>
                      </a:pPr>
                      <a:r>
                        <a:rPr lang="es-EC" sz="2000" dirty="0" err="1">
                          <a:effectLst/>
                        </a:rPr>
                        <a:t>Pfzier-BioNTech</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95%</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90-95%</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62%</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err="1">
                          <a:effectLst/>
                        </a:rPr>
                        <a:t>Pseudovirus</a:t>
                      </a:r>
                      <a:r>
                        <a:rPr lang="es-EC" sz="2000" dirty="0">
                          <a:effectLst/>
                        </a:rPr>
                        <a:t> (fragmentos no infecciosos de ADN viral) neutralizados por vacuna</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543457308"/>
                  </a:ext>
                </a:extLst>
              </a:tr>
              <a:tr h="328771">
                <a:tc>
                  <a:txBody>
                    <a:bodyPr/>
                    <a:lstStyle/>
                    <a:p>
                      <a:pPr marL="0" marR="0">
                        <a:lnSpc>
                          <a:spcPct val="107000"/>
                        </a:lnSpc>
                        <a:spcBef>
                          <a:spcPts val="0"/>
                        </a:spcBef>
                        <a:spcAft>
                          <a:spcPts val="0"/>
                        </a:spcAft>
                      </a:pPr>
                      <a:r>
                        <a:rPr lang="es-EC" sz="2000">
                          <a:effectLst/>
                        </a:rPr>
                        <a:t>Moderna</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94%</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a:effectLst/>
                        </a:rPr>
                        <a:t>90-95%</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62%</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NI*</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76226320"/>
                  </a:ext>
                </a:extLst>
              </a:tr>
              <a:tr h="427974">
                <a:tc>
                  <a:txBody>
                    <a:bodyPr/>
                    <a:lstStyle/>
                    <a:p>
                      <a:pPr marL="0" marR="0">
                        <a:lnSpc>
                          <a:spcPct val="107000"/>
                        </a:lnSpc>
                        <a:spcBef>
                          <a:spcPts val="0"/>
                        </a:spcBef>
                        <a:spcAft>
                          <a:spcPts val="0"/>
                        </a:spcAft>
                      </a:pPr>
                      <a:r>
                        <a:rPr lang="es-EC" sz="2000">
                          <a:effectLst/>
                        </a:rPr>
                        <a:t>AstraZeneca</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70-79%</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70-80%</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10%</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NI*</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837878690"/>
                  </a:ext>
                </a:extLst>
              </a:tr>
              <a:tr h="409903">
                <a:tc>
                  <a:txBody>
                    <a:bodyPr/>
                    <a:lstStyle/>
                    <a:p>
                      <a:pPr marL="0" marR="0">
                        <a:lnSpc>
                          <a:spcPct val="107000"/>
                        </a:lnSpc>
                        <a:spcBef>
                          <a:spcPts val="0"/>
                        </a:spcBef>
                        <a:spcAft>
                          <a:spcPts val="0"/>
                        </a:spcAft>
                      </a:pPr>
                      <a:r>
                        <a:rPr lang="es-EC" sz="2000">
                          <a:effectLst/>
                        </a:rPr>
                        <a:t>Johnson &amp; Johnson</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a:effectLst/>
                        </a:rPr>
                        <a:t>66-72%</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a:effectLst/>
                        </a:rPr>
                        <a:t>70%</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47-55%</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NI*</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79331333"/>
                  </a:ext>
                </a:extLst>
              </a:tr>
              <a:tr h="328771">
                <a:tc>
                  <a:txBody>
                    <a:bodyPr/>
                    <a:lstStyle/>
                    <a:p>
                      <a:pPr marL="0" marR="0">
                        <a:lnSpc>
                          <a:spcPct val="107000"/>
                        </a:lnSpc>
                        <a:spcBef>
                          <a:spcPts val="0"/>
                        </a:spcBef>
                        <a:spcAft>
                          <a:spcPts val="0"/>
                        </a:spcAft>
                      </a:pPr>
                      <a:r>
                        <a:rPr lang="es-EC" sz="2000">
                          <a:effectLst/>
                        </a:rPr>
                        <a:t>Novavax</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a:effectLst/>
                        </a:rPr>
                        <a:t>96%</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a:effectLst/>
                        </a:rPr>
                        <a:t>85%</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a:effectLst/>
                        </a:rPr>
                        <a:t>55%</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NI*</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812609696"/>
                  </a:ext>
                </a:extLst>
              </a:tr>
              <a:tr h="427973">
                <a:tc>
                  <a:txBody>
                    <a:bodyPr/>
                    <a:lstStyle/>
                    <a:p>
                      <a:pPr marL="0" marR="0">
                        <a:lnSpc>
                          <a:spcPct val="107000"/>
                        </a:lnSpc>
                        <a:spcBef>
                          <a:spcPts val="0"/>
                        </a:spcBef>
                        <a:spcAft>
                          <a:spcPts val="0"/>
                        </a:spcAft>
                      </a:pPr>
                      <a:r>
                        <a:rPr lang="es-EC" sz="2000">
                          <a:effectLst/>
                        </a:rPr>
                        <a:t>Sputnik V</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a:effectLst/>
                        </a:rPr>
                        <a:t>92%</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NI*</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a:effectLst/>
                        </a:rPr>
                        <a:t>60%</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NI*</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843064468"/>
                  </a:ext>
                </a:extLst>
              </a:tr>
              <a:tr h="328771">
                <a:tc>
                  <a:txBody>
                    <a:bodyPr/>
                    <a:lstStyle/>
                    <a:p>
                      <a:pPr marL="0" marR="0">
                        <a:lnSpc>
                          <a:spcPct val="107000"/>
                        </a:lnSpc>
                        <a:spcBef>
                          <a:spcPts val="0"/>
                        </a:spcBef>
                        <a:spcAft>
                          <a:spcPts val="0"/>
                        </a:spcAft>
                      </a:pPr>
                      <a:r>
                        <a:rPr lang="es-EC" sz="2000">
                          <a:effectLst/>
                        </a:rPr>
                        <a:t>Sinovac</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a:effectLst/>
                        </a:rPr>
                        <a:t>50-91%</a:t>
                      </a:r>
                      <a:endParaRPr lang="es-EC"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INP**</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INP**</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0"/>
                        </a:spcAft>
                      </a:pPr>
                      <a:r>
                        <a:rPr lang="es-EC" sz="2000" dirty="0">
                          <a:effectLst/>
                        </a:rPr>
                        <a:t>INP**</a:t>
                      </a:r>
                      <a:endParaRPr lang="es-EC"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750701710"/>
                  </a:ext>
                </a:extLst>
              </a:tr>
            </a:tbl>
          </a:graphicData>
        </a:graphic>
      </p:graphicFrame>
      <p:pic>
        <p:nvPicPr>
          <p:cNvPr id="4" name="Imagen 8"/>
          <p:cNvPicPr>
            <a:picLocks noChangeAspect="1"/>
          </p:cNvPicPr>
          <p:nvPr/>
        </p:nvPicPr>
        <p:blipFill>
          <a:blip r:embed="rId2"/>
          <a:stretch>
            <a:fillRect/>
          </a:stretch>
        </p:blipFill>
        <p:spPr>
          <a:xfrm>
            <a:off x="10722424" y="6050658"/>
            <a:ext cx="1438045" cy="703245"/>
          </a:xfrm>
          <a:prstGeom prst="rect">
            <a:avLst/>
          </a:prstGeom>
        </p:spPr>
      </p:pic>
      <p:sp>
        <p:nvSpPr>
          <p:cNvPr id="6" name="Rectangle 5"/>
          <p:cNvSpPr/>
          <p:nvPr/>
        </p:nvSpPr>
        <p:spPr>
          <a:xfrm>
            <a:off x="497965" y="5742884"/>
            <a:ext cx="9396248" cy="475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a:solidFill>
                  <a:schemeClr val="tx1"/>
                </a:solidFill>
                <a:latin typeface="Tahoma" panose="020B0604030504040204" pitchFamily="34" charset="0"/>
                <a:ea typeface="Tahoma" panose="020B0604030504040204" pitchFamily="34" charset="0"/>
                <a:cs typeface="Tahoma" panose="020B0604030504040204" pitchFamily="34" charset="0"/>
              </a:rPr>
              <a:t>NI*: No hay información</a:t>
            </a:r>
          </a:p>
          <a:p>
            <a:r>
              <a:rPr lang="es-EC" sz="1400" dirty="0">
                <a:solidFill>
                  <a:schemeClr val="tx1"/>
                </a:solidFill>
                <a:latin typeface="Tahoma" panose="020B0604030504040204" pitchFamily="34" charset="0"/>
                <a:ea typeface="Tahoma" panose="020B0604030504040204" pitchFamily="34" charset="0"/>
                <a:cs typeface="Tahoma" panose="020B0604030504040204" pitchFamily="34" charset="0"/>
              </a:rPr>
              <a:t>INP**: Información en noticias de prensa </a:t>
            </a:r>
          </a:p>
        </p:txBody>
      </p:sp>
      <p:sp>
        <p:nvSpPr>
          <p:cNvPr id="8" name="Rectangle 7"/>
          <p:cNvSpPr/>
          <p:nvPr/>
        </p:nvSpPr>
        <p:spPr>
          <a:xfrm>
            <a:off x="428296" y="6544005"/>
            <a:ext cx="9396248" cy="237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National University of Singapore Yong Loo Lin school of medicine</a:t>
            </a:r>
            <a:endParaRPr lang="es-EC"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925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8"/>
          <p:cNvPicPr>
            <a:picLocks noChangeAspect="1"/>
          </p:cNvPicPr>
          <p:nvPr/>
        </p:nvPicPr>
        <p:blipFill>
          <a:blip r:embed="rId2"/>
          <a:stretch>
            <a:fillRect/>
          </a:stretch>
        </p:blipFill>
        <p:spPr>
          <a:xfrm>
            <a:off x="10323031" y="5804797"/>
            <a:ext cx="1868969" cy="913979"/>
          </a:xfrm>
          <a:prstGeom prst="rect">
            <a:avLst/>
          </a:prstGeom>
        </p:spPr>
      </p:pic>
      <p:pic>
        <p:nvPicPr>
          <p:cNvPr id="3080" name="Picture 8" descr="Millones de Imágenes PNG, Fondos y Vectores Para Descarga Gratuita |  Pngtree | Arte de mapas, Mapa dibujo, Mapa del mundo"/>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692804"/>
            <a:ext cx="6071415" cy="38670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401336" y="2208006"/>
            <a:ext cx="2551208" cy="2294687"/>
          </a:xfrm>
          <a:prstGeom prst="ellipse">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sz="2000" b="1" dirty="0"/>
          </a:p>
          <a:p>
            <a:pPr algn="ctr"/>
            <a:r>
              <a:rPr lang="es-EC" sz="2000" b="1" dirty="0">
                <a:latin typeface="Tahoma" panose="020B0604030504040204" pitchFamily="34" charset="0"/>
                <a:ea typeface="Tahoma" panose="020B0604030504040204" pitchFamily="34" charset="0"/>
                <a:cs typeface="Tahoma" panose="020B0604030504040204" pitchFamily="34" charset="0"/>
              </a:rPr>
              <a:t>732.981.684</a:t>
            </a:r>
            <a:endParaRPr lang="es-EC" sz="20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21074"/>
          <a:stretch/>
        </p:blipFill>
        <p:spPr>
          <a:xfrm>
            <a:off x="2319968" y="2574546"/>
            <a:ext cx="689658" cy="544321"/>
          </a:xfrm>
          <a:prstGeom prst="rect">
            <a:avLst/>
          </a:prstGeom>
        </p:spPr>
      </p:pic>
      <p:graphicFrame>
        <p:nvGraphicFramePr>
          <p:cNvPr id="21" name="Chart 20"/>
          <p:cNvGraphicFramePr>
            <a:graphicFrameLocks/>
          </p:cNvGraphicFramePr>
          <p:nvPr>
            <p:extLst/>
          </p:nvPr>
        </p:nvGraphicFramePr>
        <p:xfrm>
          <a:off x="5353879" y="1474029"/>
          <a:ext cx="6533322" cy="4114358"/>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1"/>
          <p:cNvSpPr/>
          <p:nvPr/>
        </p:nvSpPr>
        <p:spPr>
          <a:xfrm>
            <a:off x="6887524" y="6037701"/>
            <a:ext cx="3208418" cy="448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solidFill>
                  <a:schemeClr val="accent5"/>
                </a:solidFill>
                <a:latin typeface="Tahoma" panose="020B0604030504040204" pitchFamily="34" charset="0"/>
                <a:ea typeface="Tahoma" panose="020B0604030504040204" pitchFamily="34" charset="0"/>
                <a:cs typeface="Tahoma" panose="020B0604030504040204" pitchFamily="34" charset="0"/>
              </a:rPr>
              <a:t>Hasta el 13 de abril 2021 </a:t>
            </a:r>
          </a:p>
        </p:txBody>
      </p:sp>
      <p:sp>
        <p:nvSpPr>
          <p:cNvPr id="15" name="Rectangle 14"/>
          <p:cNvSpPr/>
          <p:nvPr/>
        </p:nvSpPr>
        <p:spPr>
          <a:xfrm>
            <a:off x="221848" y="6235442"/>
            <a:ext cx="4833257" cy="560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Our World in </a:t>
            </a:r>
            <a:r>
              <a:rPr lang="en-US" sz="800" dirty="0" err="1">
                <a:solidFill>
                  <a:schemeClr val="tx1"/>
                </a:solidFill>
              </a:rPr>
              <a:t>Data.Coronavirus</a:t>
            </a:r>
            <a:r>
              <a:rPr lang="en-US" sz="800" dirty="0">
                <a:solidFill>
                  <a:schemeClr val="tx1"/>
                </a:solidFill>
              </a:rPr>
              <a:t> (COVID-19) Vaccinations. 2021. </a:t>
            </a:r>
            <a:r>
              <a:rPr lang="en-US" sz="800" dirty="0">
                <a:solidFill>
                  <a:schemeClr val="tx1"/>
                </a:solidFill>
                <a:hlinkClick r:id="rId6"/>
              </a:rPr>
              <a:t>https://ourworldindata.org/covid-vaccinations</a:t>
            </a:r>
            <a:endParaRPr lang="es-EC" sz="800" dirty="0">
              <a:solidFill>
                <a:schemeClr val="tx1"/>
              </a:solidFill>
            </a:endParaRPr>
          </a:p>
          <a:p>
            <a:r>
              <a:rPr lang="en-US" sz="800" dirty="0">
                <a:solidFill>
                  <a:schemeClr val="tx1"/>
                </a:solidFill>
              </a:rPr>
              <a:t>World Health Organization. Who Coronavirus (COVID-19) Dashboard</a:t>
            </a:r>
            <a:r>
              <a:rPr lang="es-EC" sz="800" dirty="0">
                <a:solidFill>
                  <a:schemeClr val="tx1"/>
                </a:solidFill>
              </a:rPr>
              <a:t>. 2021. </a:t>
            </a:r>
            <a:r>
              <a:rPr lang="es-EC" sz="800" dirty="0">
                <a:solidFill>
                  <a:schemeClr val="tx1"/>
                </a:solidFill>
                <a:hlinkClick r:id="rId7"/>
              </a:rPr>
              <a:t>https://covid19.who.int/</a:t>
            </a:r>
            <a:endParaRPr lang="es-EC" sz="800" dirty="0">
              <a:solidFill>
                <a:schemeClr val="tx1"/>
              </a:solidFill>
            </a:endParaRPr>
          </a:p>
          <a:p>
            <a:r>
              <a:rPr lang="es-EC" sz="800" dirty="0">
                <a:solidFill>
                  <a:schemeClr val="tx1"/>
                </a:solidFill>
              </a:rPr>
              <a:t>Ministerio de Salud Pública. Plan Vacunarse.2021. https://www.planvacunarse.ec/</a:t>
            </a:r>
          </a:p>
        </p:txBody>
      </p:sp>
      <p:sp>
        <p:nvSpPr>
          <p:cNvPr id="2" name="CuadroTexto 1">
            <a:extLst>
              <a:ext uri="{FF2B5EF4-FFF2-40B4-BE49-F238E27FC236}">
                <a16:creationId xmlns:a16="http://schemas.microsoft.com/office/drawing/2014/main" id="{543C2418-741D-41AF-94FA-E0E38D6C3703}"/>
              </a:ext>
            </a:extLst>
          </p:cNvPr>
          <p:cNvSpPr txBox="1"/>
          <p:nvPr/>
        </p:nvSpPr>
        <p:spPr>
          <a:xfrm>
            <a:off x="330412" y="1150548"/>
            <a:ext cx="3067291" cy="400110"/>
          </a:xfrm>
          <a:prstGeom prst="rect">
            <a:avLst/>
          </a:prstGeom>
          <a:noFill/>
        </p:spPr>
        <p:txBody>
          <a:bodyPr wrap="squar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A nivel mundial</a:t>
            </a:r>
            <a:endParaRPr lang="es-ES_tradnl" sz="2000" b="1" dirty="0">
              <a:latin typeface="Tahoma" panose="020B0604030504040204" pitchFamily="34" charset="0"/>
              <a:ea typeface="Tahoma" panose="020B0604030504040204" pitchFamily="34" charset="0"/>
              <a:cs typeface="Tahoma" panose="020B0604030504040204" pitchFamily="34" charset="0"/>
            </a:endParaRPr>
          </a:p>
        </p:txBody>
      </p:sp>
      <p:sp>
        <p:nvSpPr>
          <p:cNvPr id="18" name="CuadroTexto 17">
            <a:extLst>
              <a:ext uri="{FF2B5EF4-FFF2-40B4-BE49-F238E27FC236}">
                <a16:creationId xmlns:a16="http://schemas.microsoft.com/office/drawing/2014/main" id="{71E12346-C8D6-47C7-8777-A6C7D3B0EDD7}"/>
              </a:ext>
            </a:extLst>
          </p:cNvPr>
          <p:cNvSpPr txBox="1"/>
          <p:nvPr/>
        </p:nvSpPr>
        <p:spPr>
          <a:xfrm>
            <a:off x="5353878" y="1059274"/>
            <a:ext cx="3067291" cy="400110"/>
          </a:xfrm>
          <a:prstGeom prst="rect">
            <a:avLst/>
          </a:prstGeom>
          <a:noFill/>
        </p:spPr>
        <p:txBody>
          <a:bodyPr wrap="squar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Las Americas</a:t>
            </a:r>
            <a:endParaRPr lang="es-ES_tradnl" sz="2000" b="1"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
            <a:extLst>
              <a:ext uri="{FF2B5EF4-FFF2-40B4-BE49-F238E27FC236}">
                <a16:creationId xmlns:a16="http://schemas.microsoft.com/office/drawing/2014/main" id="{543C2418-741D-41AF-94FA-E0E38D6C3703}"/>
              </a:ext>
            </a:extLst>
          </p:cNvPr>
          <p:cNvSpPr txBox="1"/>
          <p:nvPr/>
        </p:nvSpPr>
        <p:spPr>
          <a:xfrm>
            <a:off x="413872" y="268410"/>
            <a:ext cx="11221080" cy="553998"/>
          </a:xfrm>
          <a:prstGeom prst="rect">
            <a:avLst/>
          </a:prstGeom>
          <a:noFill/>
        </p:spPr>
        <p:txBody>
          <a:bodyPr wrap="square" rtlCol="0">
            <a:spAutoFit/>
          </a:bodyPr>
          <a:lstStyle/>
          <a:p>
            <a:r>
              <a:rPr lang="en-US" sz="3000" b="1" dirty="0">
                <a:solidFill>
                  <a:schemeClr val="accent5"/>
                </a:solidFill>
                <a:latin typeface="Tahoma" panose="020B0604030504040204" pitchFamily="34" charset="0"/>
                <a:ea typeface="Tahoma" panose="020B0604030504040204" pitchFamily="34" charset="0"/>
                <a:cs typeface="Tahoma" panose="020B0604030504040204" pitchFamily="34" charset="0"/>
              </a:rPr>
              <a:t>Vacunas alrededor del mundo</a:t>
            </a:r>
            <a:endParaRPr lang="es-ES_tradnl" sz="3000"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55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a:xfrm>
            <a:off x="499557" y="659072"/>
            <a:ext cx="8757953" cy="524506"/>
          </a:xfrm>
        </p:spPr>
        <p:txBody>
          <a:bodyPr/>
          <a:lstStyle/>
          <a:p>
            <a:r>
              <a:rPr lang="es-ES" b="1" dirty="0"/>
              <a:t>Información de casos corresponde a pruebas PCR</a:t>
            </a:r>
            <a:endParaRPr lang="es-EC" b="1" dirty="0"/>
          </a:p>
        </p:txBody>
      </p:sp>
      <p:sp>
        <p:nvSpPr>
          <p:cNvPr id="3" name="Marcador de texto 2"/>
          <p:cNvSpPr>
            <a:spLocks noGrp="1"/>
          </p:cNvSpPr>
          <p:nvPr>
            <p:ph type="body" sz="quarter" idx="13"/>
          </p:nvPr>
        </p:nvSpPr>
        <p:spPr/>
        <p:txBody>
          <a:bodyPr/>
          <a:lstStyle/>
          <a:p>
            <a:pPr algn="ctr"/>
            <a:r>
              <a:rPr lang="es-EC" dirty="0" smtClean="0"/>
              <a:t>117 686</a:t>
            </a:r>
            <a:endParaRPr lang="es-ES_tradnl" dirty="0"/>
          </a:p>
        </p:txBody>
      </p:sp>
      <p:sp>
        <p:nvSpPr>
          <p:cNvPr id="4" name="Marcador de texto 3"/>
          <p:cNvSpPr>
            <a:spLocks noGrp="1"/>
          </p:cNvSpPr>
          <p:nvPr>
            <p:ph type="body" sz="quarter" idx="14"/>
          </p:nvPr>
        </p:nvSpPr>
        <p:spPr/>
        <p:txBody>
          <a:bodyPr/>
          <a:lstStyle/>
          <a:p>
            <a:pPr algn="ctr"/>
            <a:r>
              <a:rPr lang="es-EC" dirty="0" smtClean="0"/>
              <a:t>301 494</a:t>
            </a:r>
            <a:endParaRPr lang="es-ES_tradnl" dirty="0"/>
          </a:p>
        </p:txBody>
      </p:sp>
      <p:sp>
        <p:nvSpPr>
          <p:cNvPr id="5" name="Marcador de texto 4"/>
          <p:cNvSpPr>
            <a:spLocks noGrp="1"/>
          </p:cNvSpPr>
          <p:nvPr>
            <p:ph type="body" sz="quarter" idx="15"/>
          </p:nvPr>
        </p:nvSpPr>
        <p:spPr/>
        <p:txBody>
          <a:bodyPr/>
          <a:lstStyle/>
          <a:p>
            <a:pPr algn="ctr"/>
            <a:r>
              <a:rPr lang="es-EC" dirty="0" smtClean="0"/>
              <a:t>30 399</a:t>
            </a:r>
            <a:endParaRPr lang="es-ES_tradnl" dirty="0"/>
          </a:p>
        </p:txBody>
      </p:sp>
      <p:sp>
        <p:nvSpPr>
          <p:cNvPr id="6" name="Marcador de texto 5"/>
          <p:cNvSpPr>
            <a:spLocks noGrp="1"/>
          </p:cNvSpPr>
          <p:nvPr>
            <p:ph type="body" sz="quarter" idx="16"/>
          </p:nvPr>
        </p:nvSpPr>
        <p:spPr/>
        <p:txBody>
          <a:bodyPr/>
          <a:lstStyle/>
          <a:p>
            <a:pPr algn="ctr"/>
            <a:r>
              <a:rPr lang="es-EC" dirty="0" smtClean="0"/>
              <a:t>448 062</a:t>
            </a:r>
            <a:endParaRPr lang="es-ES_tradnl" dirty="0"/>
          </a:p>
        </p:txBody>
      </p:sp>
      <p:sp>
        <p:nvSpPr>
          <p:cNvPr id="8" name="Marcador de texto 7"/>
          <p:cNvSpPr>
            <a:spLocks noGrp="1"/>
          </p:cNvSpPr>
          <p:nvPr>
            <p:ph type="body" sz="quarter" idx="18"/>
          </p:nvPr>
        </p:nvSpPr>
        <p:spPr>
          <a:xfrm>
            <a:off x="0" y="6403364"/>
            <a:ext cx="3294043" cy="370116"/>
          </a:xfrm>
        </p:spPr>
        <p:txBody>
          <a:bodyPr/>
          <a:lstStyle/>
          <a:p>
            <a:r>
              <a:rPr lang="es-ES_tradnl" b="1" dirty="0">
                <a:solidFill>
                  <a:schemeClr val="accent4">
                    <a:lumMod val="60000"/>
                    <a:lumOff val="40000"/>
                  </a:schemeClr>
                </a:solidFill>
                <a:latin typeface="Arial" panose="020B0604020202020204" pitchFamily="34" charset="0"/>
                <a:cs typeface="Arial" panose="020B0604020202020204" pitchFamily="34" charset="0"/>
              </a:rPr>
              <a:t>Fuente: </a:t>
            </a:r>
            <a:r>
              <a:rPr lang="es-ES_tradnl" dirty="0" smtClean="0">
                <a:solidFill>
                  <a:schemeClr val="bg1"/>
                </a:solidFill>
                <a:latin typeface="Arial" panose="020B0604020202020204" pitchFamily="34" charset="0"/>
                <a:cs typeface="Arial" panose="020B0604020202020204" pitchFamily="34" charset="0"/>
              </a:rPr>
              <a:t>Ministerio de Salud Pública (MSP) a través del COE Nacional y Provincial de Pichincha</a:t>
            </a:r>
          </a:p>
        </p:txBody>
      </p:sp>
      <p:sp>
        <p:nvSpPr>
          <p:cNvPr id="9" name="Marcador de texto 8"/>
          <p:cNvSpPr>
            <a:spLocks noGrp="1"/>
          </p:cNvSpPr>
          <p:nvPr>
            <p:ph type="body" sz="quarter" idx="19"/>
          </p:nvPr>
        </p:nvSpPr>
        <p:spPr>
          <a:xfrm>
            <a:off x="8405870" y="6360227"/>
            <a:ext cx="3633705" cy="454636"/>
          </a:xfrm>
        </p:spPr>
        <p:txBody>
          <a:bodyPr/>
          <a:lstStyle/>
          <a:p>
            <a:pPr algn="just"/>
            <a:r>
              <a:rPr lang="es-ES_tradnl" b="1" dirty="0" smtClean="0">
                <a:solidFill>
                  <a:schemeClr val="accent4">
                    <a:lumMod val="60000"/>
                    <a:lumOff val="40000"/>
                  </a:schemeClr>
                </a:solidFill>
                <a:latin typeface="Arial" panose="020B0604020202020204" pitchFamily="34" charset="0"/>
                <a:cs typeface="Arial" panose="020B0604020202020204" pitchFamily="34" charset="0"/>
              </a:rPr>
              <a:t>Fecha de actualización: </a:t>
            </a:r>
            <a:r>
              <a:rPr lang="es-ES_tradnl" dirty="0" smtClean="0">
                <a:solidFill>
                  <a:schemeClr val="bg1"/>
                </a:solidFill>
                <a:latin typeface="Arial" panose="020B0604020202020204" pitchFamily="34" charset="0"/>
                <a:cs typeface="Arial" panose="020B0604020202020204" pitchFamily="34" charset="0"/>
              </a:rPr>
              <a:t>los indicadores están actualizados al 19 de abril de 2021 (08h00), excepto el # de casos confirmados y el Rt </a:t>
            </a:r>
            <a:r>
              <a:rPr lang="es-ES_tradnl" dirty="0" smtClean="0">
                <a:solidFill>
                  <a:schemeClr val="bg1"/>
                </a:solidFill>
                <a:latin typeface="Arial" panose="020B0604020202020204" pitchFamily="34" charset="0"/>
                <a:cs typeface="Arial" panose="020B0604020202020204" pitchFamily="34" charset="0"/>
              </a:rPr>
              <a:t>(22 </a:t>
            </a:r>
            <a:r>
              <a:rPr lang="es-ES_tradnl" dirty="0" smtClean="0">
                <a:solidFill>
                  <a:schemeClr val="bg1"/>
                </a:solidFill>
                <a:latin typeface="Arial" panose="020B0604020202020204" pitchFamily="34" charset="0"/>
                <a:cs typeface="Arial" panose="020B0604020202020204" pitchFamily="34" charset="0"/>
              </a:rPr>
              <a:t>abril 2021)</a:t>
            </a:r>
            <a:endParaRPr lang="es-ES_tradnl" dirty="0">
              <a:solidFill>
                <a:schemeClr val="bg1"/>
              </a:solidFill>
              <a:latin typeface="Arial" panose="020B0604020202020204" pitchFamily="34" charset="0"/>
              <a:cs typeface="Arial" panose="020B0604020202020204" pitchFamily="34" charset="0"/>
            </a:endParaRPr>
          </a:p>
        </p:txBody>
      </p:sp>
      <p:sp>
        <p:nvSpPr>
          <p:cNvPr id="11" name="Marcador de texto 10"/>
          <p:cNvSpPr>
            <a:spLocks noGrp="1"/>
          </p:cNvSpPr>
          <p:nvPr>
            <p:ph type="body" sz="quarter" idx="22"/>
          </p:nvPr>
        </p:nvSpPr>
        <p:spPr>
          <a:xfrm>
            <a:off x="7908734" y="2062415"/>
            <a:ext cx="1213309" cy="382587"/>
          </a:xfrm>
        </p:spPr>
        <p:txBody>
          <a:bodyPr/>
          <a:lstStyle/>
          <a:p>
            <a:r>
              <a:rPr lang="es-ES_tradnl" dirty="0" smtClean="0"/>
              <a:t>49%</a:t>
            </a:r>
            <a:endParaRPr lang="es-ES_tradnl" dirty="0"/>
          </a:p>
        </p:txBody>
      </p:sp>
      <p:sp>
        <p:nvSpPr>
          <p:cNvPr id="12" name="Marcador de texto 11"/>
          <p:cNvSpPr>
            <a:spLocks noGrp="1"/>
          </p:cNvSpPr>
          <p:nvPr>
            <p:ph type="body" sz="quarter" idx="23"/>
          </p:nvPr>
        </p:nvSpPr>
        <p:spPr>
          <a:xfrm>
            <a:off x="10118534" y="2064471"/>
            <a:ext cx="1264109" cy="382587"/>
          </a:xfrm>
        </p:spPr>
        <p:txBody>
          <a:bodyPr/>
          <a:lstStyle/>
          <a:p>
            <a:r>
              <a:rPr lang="es-ES_tradnl" dirty="0" smtClean="0"/>
              <a:t>51%</a:t>
            </a:r>
            <a:endParaRPr lang="es-ES_tradnl" dirty="0"/>
          </a:p>
        </p:txBody>
      </p:sp>
      <p:sp>
        <p:nvSpPr>
          <p:cNvPr id="13" name="Marcador de texto 12"/>
          <p:cNvSpPr>
            <a:spLocks noGrp="1"/>
          </p:cNvSpPr>
          <p:nvPr>
            <p:ph type="body" sz="quarter" idx="24"/>
          </p:nvPr>
        </p:nvSpPr>
        <p:spPr/>
        <p:txBody>
          <a:bodyPr/>
          <a:lstStyle/>
          <a:p>
            <a:pPr algn="ctr"/>
            <a:r>
              <a:rPr lang="es-ES_tradnl" dirty="0" smtClean="0"/>
              <a:t>56 571</a:t>
            </a:r>
            <a:endParaRPr lang="es-ES_tradnl" dirty="0"/>
          </a:p>
        </p:txBody>
      </p:sp>
      <p:sp>
        <p:nvSpPr>
          <p:cNvPr id="14" name="Marcador de texto 13"/>
          <p:cNvSpPr>
            <a:spLocks noGrp="1"/>
          </p:cNvSpPr>
          <p:nvPr>
            <p:ph type="body" sz="quarter" idx="25"/>
          </p:nvPr>
        </p:nvSpPr>
        <p:spPr/>
        <p:txBody>
          <a:bodyPr/>
          <a:lstStyle/>
          <a:p>
            <a:pPr algn="ctr"/>
            <a:r>
              <a:rPr lang="es-ES_tradnl" dirty="0" smtClean="0"/>
              <a:t>59 598</a:t>
            </a:r>
            <a:endParaRPr lang="es-ES_tradnl" dirty="0"/>
          </a:p>
        </p:txBody>
      </p:sp>
      <p:sp>
        <p:nvSpPr>
          <p:cNvPr id="16" name="Marcador de texto 15"/>
          <p:cNvSpPr>
            <a:spLocks noGrp="1"/>
          </p:cNvSpPr>
          <p:nvPr>
            <p:ph type="body" sz="quarter" idx="27"/>
          </p:nvPr>
        </p:nvSpPr>
        <p:spPr>
          <a:xfrm>
            <a:off x="4766356" y="5270590"/>
            <a:ext cx="1024700" cy="360058"/>
          </a:xfrm>
        </p:spPr>
        <p:txBody>
          <a:bodyPr/>
          <a:lstStyle/>
          <a:p>
            <a:r>
              <a:rPr lang="es-ES_tradnl" dirty="0" smtClean="0"/>
              <a:t>0.7</a:t>
            </a:r>
            <a:endParaRPr lang="es-ES_tradnl" dirty="0"/>
          </a:p>
        </p:txBody>
      </p:sp>
      <p:sp>
        <p:nvSpPr>
          <p:cNvPr id="19" name="Marcador de texto 7"/>
          <p:cNvSpPr>
            <a:spLocks noGrp="1"/>
          </p:cNvSpPr>
          <p:nvPr>
            <p:ph type="body" sz="quarter" idx="28"/>
          </p:nvPr>
        </p:nvSpPr>
        <p:spPr>
          <a:xfrm>
            <a:off x="3294043" y="6357663"/>
            <a:ext cx="4847422" cy="468857"/>
          </a:xfrm>
        </p:spPr>
        <p:txBody>
          <a:bodyPr/>
          <a:lstStyle/>
          <a:p>
            <a:r>
              <a:rPr lang="es-ES_tradnl" b="1" dirty="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dirty="0" smtClean="0">
                <a:solidFill>
                  <a:schemeClr val="bg1"/>
                </a:solidFill>
                <a:latin typeface="Arial" panose="020B0604020202020204" pitchFamily="34" charset="0"/>
                <a:cs typeface="Arial" panose="020B0604020202020204" pitchFamily="34" charset="0"/>
              </a:rPr>
              <a:t>Dirección Metropolitana de Políticas y Determinantes de Salud (DMPPS) a través de la Unidad de Información e Investigación (UIEIS) de la Secretaría de Salud (SS)</a:t>
            </a:r>
            <a:endParaRPr lang="es-ES_tradnl" dirty="0">
              <a:solidFill>
                <a:schemeClr val="bg1"/>
              </a:solidFill>
              <a:latin typeface="Arial" panose="020B0604020202020204" pitchFamily="34" charset="0"/>
              <a:cs typeface="Arial" panose="020B0604020202020204" pitchFamily="34" charset="0"/>
            </a:endParaRPr>
          </a:p>
        </p:txBody>
      </p:sp>
      <p:sp>
        <p:nvSpPr>
          <p:cNvPr id="22" name="Marcador de texto 4"/>
          <p:cNvSpPr>
            <a:spLocks noGrp="1"/>
          </p:cNvSpPr>
          <p:nvPr>
            <p:ph type="body" sz="quarter" idx="29"/>
          </p:nvPr>
        </p:nvSpPr>
        <p:spPr/>
        <p:txBody>
          <a:bodyPr/>
          <a:lstStyle/>
          <a:p>
            <a:r>
              <a:rPr lang="es-ES_tradnl" dirty="0" smtClean="0"/>
              <a:t>2.1%</a:t>
            </a:r>
            <a:endParaRPr lang="es-ES_tradnl" dirty="0"/>
          </a:p>
        </p:txBody>
      </p:sp>
      <p:sp>
        <p:nvSpPr>
          <p:cNvPr id="24" name="Marcador de texto 5"/>
          <p:cNvSpPr>
            <a:spLocks noGrp="1"/>
          </p:cNvSpPr>
          <p:nvPr>
            <p:ph type="body" sz="quarter" idx="30"/>
          </p:nvPr>
        </p:nvSpPr>
        <p:spPr/>
        <p:txBody>
          <a:bodyPr/>
          <a:lstStyle/>
          <a:p>
            <a:r>
              <a:rPr lang="es-ES_tradnl" dirty="0" smtClean="0"/>
              <a:t>2.5%</a:t>
            </a:r>
            <a:endParaRPr lang="es-ES_tradnl" dirty="0"/>
          </a:p>
        </p:txBody>
      </p:sp>
      <p:sp>
        <p:nvSpPr>
          <p:cNvPr id="10" name="Marcador de texto 9"/>
          <p:cNvSpPr>
            <a:spLocks noGrp="1"/>
          </p:cNvSpPr>
          <p:nvPr>
            <p:ph type="body" sz="quarter" idx="20"/>
          </p:nvPr>
        </p:nvSpPr>
        <p:spPr/>
        <p:txBody>
          <a:bodyPr/>
          <a:lstStyle/>
          <a:p>
            <a:r>
              <a:rPr lang="es-ES_tradnl" dirty="0" smtClean="0"/>
              <a:t>25.9%</a:t>
            </a:r>
            <a:endParaRPr lang="es-ES_tradnl" dirty="0"/>
          </a:p>
        </p:txBody>
      </p:sp>
      <p:sp>
        <p:nvSpPr>
          <p:cNvPr id="25" name="Marcador de texto 5"/>
          <p:cNvSpPr>
            <a:spLocks noGrp="1"/>
          </p:cNvSpPr>
          <p:nvPr>
            <p:ph type="body" sz="quarter" idx="31"/>
          </p:nvPr>
        </p:nvSpPr>
        <p:spPr/>
        <p:txBody>
          <a:bodyPr/>
          <a:lstStyle/>
          <a:p>
            <a:r>
              <a:rPr lang="es-ES_tradnl" dirty="0" smtClean="0"/>
              <a:t>305</a:t>
            </a:r>
            <a:endParaRPr lang="es-ES_tradnl" dirty="0"/>
          </a:p>
        </p:txBody>
      </p:sp>
      <p:sp>
        <p:nvSpPr>
          <p:cNvPr id="26" name="Marcador de texto 5"/>
          <p:cNvSpPr>
            <a:spLocks noGrp="1"/>
          </p:cNvSpPr>
          <p:nvPr>
            <p:ph type="body" sz="quarter" idx="32"/>
          </p:nvPr>
        </p:nvSpPr>
        <p:spPr>
          <a:xfrm>
            <a:off x="2923936" y="5794271"/>
            <a:ext cx="1421484" cy="366851"/>
          </a:xfrm>
        </p:spPr>
        <p:txBody>
          <a:bodyPr/>
          <a:lstStyle/>
          <a:p>
            <a:r>
              <a:rPr lang="es-ES_tradnl" dirty="0" smtClean="0"/>
              <a:t>132</a:t>
            </a:r>
            <a:endParaRPr lang="es-ES_tradnl" dirty="0"/>
          </a:p>
        </p:txBody>
      </p:sp>
      <p:sp>
        <p:nvSpPr>
          <p:cNvPr id="23" name="Marcador de texto 5"/>
          <p:cNvSpPr txBox="1">
            <a:spLocks/>
          </p:cNvSpPr>
          <p:nvPr/>
        </p:nvSpPr>
        <p:spPr>
          <a:xfrm>
            <a:off x="757736" y="5605246"/>
            <a:ext cx="1008743" cy="343661"/>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095DA6"/>
                </a:solidFill>
                <a:latin typeface="Bambino-Bold ☞" charset="0"/>
                <a:ea typeface="Bambino-Bold ☞" charset="0"/>
                <a:cs typeface="Bambino-Bold ☞"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C" sz="2400" dirty="0" smtClean="0"/>
              <a:t>2 438</a:t>
            </a:r>
            <a:endParaRPr lang="es-ES_tradnl" sz="2400" dirty="0"/>
          </a:p>
        </p:txBody>
      </p:sp>
      <p:cxnSp>
        <p:nvCxnSpPr>
          <p:cNvPr id="20" name="Conector recto de flecha 19"/>
          <p:cNvCxnSpPr/>
          <p:nvPr/>
        </p:nvCxnSpPr>
        <p:spPr>
          <a:xfrm flipV="1">
            <a:off x="5744777" y="4019101"/>
            <a:ext cx="126480" cy="55988"/>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5825572" y="5698465"/>
            <a:ext cx="141991" cy="30073"/>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5088732" y="2738240"/>
            <a:ext cx="147112" cy="17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6204288" y="2721570"/>
            <a:ext cx="151268"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1523464" y="1928585"/>
            <a:ext cx="1288450" cy="261610"/>
          </a:xfrm>
          <a:prstGeom prst="rect">
            <a:avLst/>
          </a:prstGeom>
          <a:noFill/>
        </p:spPr>
        <p:txBody>
          <a:bodyPr wrap="square" rtlCol="0">
            <a:spAutoFit/>
          </a:bodyPr>
          <a:lstStyle/>
          <a:p>
            <a:r>
              <a:rPr lang="es-ES" sz="1100" dirty="0"/>
              <a:t>a</a:t>
            </a:r>
            <a:r>
              <a:rPr lang="es-ES" sz="1100" dirty="0" smtClean="0"/>
              <a:t>l </a:t>
            </a:r>
            <a:r>
              <a:rPr lang="es-ES" sz="1100" dirty="0" smtClean="0"/>
              <a:t>22 </a:t>
            </a:r>
            <a:r>
              <a:rPr lang="es-ES" sz="1100" dirty="0" smtClean="0"/>
              <a:t>de abril</a:t>
            </a:r>
            <a:endParaRPr lang="es-EC" sz="1100" dirty="0"/>
          </a:p>
        </p:txBody>
      </p:sp>
      <p:sp>
        <p:nvSpPr>
          <p:cNvPr id="27" name="CuadroTexto 6"/>
          <p:cNvSpPr txBox="1"/>
          <p:nvPr/>
        </p:nvSpPr>
        <p:spPr>
          <a:xfrm>
            <a:off x="4785424" y="5544279"/>
            <a:ext cx="1052782" cy="261610"/>
          </a:xfrm>
          <a:prstGeom prst="rect">
            <a:avLst/>
          </a:prstGeom>
          <a:noFill/>
        </p:spPr>
        <p:txBody>
          <a:bodyPr wrap="square" rtlCol="0">
            <a:spAutoFit/>
          </a:bodyPr>
          <a:lstStyle/>
          <a:p>
            <a:r>
              <a:rPr lang="es-ES" sz="1100" dirty="0"/>
              <a:t>a</a:t>
            </a:r>
            <a:r>
              <a:rPr lang="es-ES" sz="1100" dirty="0" smtClean="0"/>
              <a:t>l </a:t>
            </a:r>
            <a:r>
              <a:rPr lang="es-ES" sz="1100" dirty="0" smtClean="0"/>
              <a:t>22 </a:t>
            </a:r>
            <a:r>
              <a:rPr lang="es-ES" sz="1100" dirty="0" smtClean="0"/>
              <a:t>de abril</a:t>
            </a:r>
            <a:endParaRPr lang="es-EC" sz="1100" dirty="0"/>
          </a:p>
        </p:txBody>
      </p:sp>
      <p:cxnSp>
        <p:nvCxnSpPr>
          <p:cNvPr id="33" name="Conector recto de flecha 19"/>
          <p:cNvCxnSpPr/>
          <p:nvPr/>
        </p:nvCxnSpPr>
        <p:spPr>
          <a:xfrm flipV="1">
            <a:off x="7788217" y="2436113"/>
            <a:ext cx="100135" cy="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19"/>
          <p:cNvCxnSpPr/>
          <p:nvPr/>
        </p:nvCxnSpPr>
        <p:spPr>
          <a:xfrm>
            <a:off x="9875971" y="2436112"/>
            <a:ext cx="93924" cy="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duotone>
              <a:schemeClr val="accent5">
                <a:shade val="45000"/>
                <a:satMod val="135000"/>
              </a:schemeClr>
              <a:prstClr val="white"/>
            </a:duotone>
          </a:blip>
          <a:stretch>
            <a:fillRect/>
          </a:stretch>
        </p:blipFill>
        <p:spPr>
          <a:xfrm>
            <a:off x="7335826" y="3776993"/>
            <a:ext cx="4536715" cy="2497816"/>
          </a:xfrm>
          <a:prstGeom prst="rect">
            <a:avLst/>
          </a:prstGeom>
        </p:spPr>
      </p:pic>
      <p:sp>
        <p:nvSpPr>
          <p:cNvPr id="31" name="Rectángulo 30"/>
          <p:cNvSpPr/>
          <p:nvPr/>
        </p:nvSpPr>
        <p:spPr>
          <a:xfrm>
            <a:off x="1" y="0"/>
            <a:ext cx="12191999" cy="461665"/>
          </a:xfrm>
          <a:prstGeom prst="rect">
            <a:avLst/>
          </a:prstGeom>
          <a:solidFill>
            <a:schemeClr val="accent3">
              <a:lumMod val="20000"/>
              <a:lumOff val="80000"/>
            </a:schemeClr>
          </a:solidFill>
        </p:spPr>
        <p:txBody>
          <a:bodyPr wrap="square">
            <a:spAutoFit/>
          </a:bodyPr>
          <a:lstStyle/>
          <a:p>
            <a:pPr algn="ctr"/>
            <a:r>
              <a:rPr lang="es-ES_tradnl" sz="2400" b="1" dirty="0" smtClean="0"/>
              <a:t>Resumen epidemiológico</a:t>
            </a:r>
            <a:endParaRPr lang="es-ES_tradnl" sz="2400" b="1" dirty="0"/>
          </a:p>
        </p:txBody>
      </p:sp>
    </p:spTree>
    <p:extLst>
      <p:ext uri="{BB962C8B-B14F-4D97-AF65-F5344CB8AC3E}">
        <p14:creationId xmlns:p14="http://schemas.microsoft.com/office/powerpoint/2010/main" val="645821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5547" y="729849"/>
            <a:ext cx="11524232" cy="5335744"/>
          </a:xfrm>
          <a:prstGeom prst="rect">
            <a:avLst/>
          </a:prstGeom>
        </p:spPr>
      </p:pic>
    </p:spTree>
    <p:extLst>
      <p:ext uri="{BB962C8B-B14F-4D97-AF65-F5344CB8AC3E}">
        <p14:creationId xmlns:p14="http://schemas.microsoft.com/office/powerpoint/2010/main" val="1085983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FA482-BF52-514C-8AED-1CF2D813DF22}"/>
              </a:ext>
            </a:extLst>
          </p:cNvPr>
          <p:cNvSpPr>
            <a:spLocks noGrp="1"/>
          </p:cNvSpPr>
          <p:nvPr>
            <p:ph type="title"/>
          </p:nvPr>
        </p:nvSpPr>
        <p:spPr/>
        <p:txBody>
          <a:bodyPr/>
          <a:lstStyle/>
          <a:p>
            <a:r>
              <a:rPr lang="es-ES_tradnl"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Objetivos</a:t>
            </a:r>
            <a:r>
              <a:rPr lang="es-ES_tradnl" dirty="0"/>
              <a:t> </a:t>
            </a:r>
          </a:p>
        </p:txBody>
      </p:sp>
      <p:sp>
        <p:nvSpPr>
          <p:cNvPr id="3" name="Marcador de texto 2">
            <a:extLst>
              <a:ext uri="{FF2B5EF4-FFF2-40B4-BE49-F238E27FC236}">
                <a16:creationId xmlns:a16="http://schemas.microsoft.com/office/drawing/2014/main" id="{311B0244-6935-C64E-B21D-2EAD22BE2700}"/>
              </a:ext>
            </a:extLst>
          </p:cNvPr>
          <p:cNvSpPr>
            <a:spLocks noGrp="1"/>
          </p:cNvSpPr>
          <p:nvPr>
            <p:ph type="body" sz="quarter" idx="10"/>
          </p:nvPr>
        </p:nvSpPr>
        <p:spPr/>
        <p:txBody>
          <a:bodyPr/>
          <a:lstStyle/>
          <a:p>
            <a:endParaRPr lang="en-US" dirty="0"/>
          </a:p>
          <a:p>
            <a:endParaRPr lang="en-US" dirty="0"/>
          </a:p>
        </p:txBody>
      </p:sp>
      <p:sp>
        <p:nvSpPr>
          <p:cNvPr id="4" name="CuadroTexto 3">
            <a:extLst>
              <a:ext uri="{FF2B5EF4-FFF2-40B4-BE49-F238E27FC236}">
                <a16:creationId xmlns:a16="http://schemas.microsoft.com/office/drawing/2014/main" id="{82B9359E-0F45-6F40-96EA-1146DB0473F9}"/>
              </a:ext>
            </a:extLst>
          </p:cNvPr>
          <p:cNvSpPr txBox="1"/>
          <p:nvPr/>
        </p:nvSpPr>
        <p:spPr>
          <a:xfrm>
            <a:off x="1303507" y="1531226"/>
            <a:ext cx="9319098" cy="4893647"/>
          </a:xfrm>
          <a:prstGeom prst="rect">
            <a:avLst/>
          </a:prstGeom>
          <a:noFill/>
        </p:spPr>
        <p:txBody>
          <a:bodyPr wrap="square" rtlCol="0">
            <a:spAutoFit/>
          </a:bodyPr>
          <a:lstStyle/>
          <a:p>
            <a:pPr marL="285750" indent="-285750">
              <a:buFont typeface="Wingdings" pitchFamily="2" charset="2"/>
              <a:buChar char="v"/>
            </a:pPr>
            <a:r>
              <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rPr>
              <a:t>Cuidado y seguridad de pacientes</a:t>
            </a:r>
          </a:p>
          <a:p>
            <a:pPr marL="285750" indent="-285750">
              <a:buFont typeface="Wingdings" pitchFamily="2" charset="2"/>
              <a:buChar char="v"/>
            </a:pPr>
            <a:endPar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v"/>
            </a:pPr>
            <a:r>
              <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rPr>
              <a:t>Mejorar la salud pública y seguridad en uso de medicamentos</a:t>
            </a:r>
          </a:p>
          <a:p>
            <a:pPr marL="285750" indent="-285750">
              <a:buFont typeface="Wingdings" pitchFamily="2" charset="2"/>
              <a:buChar char="v"/>
            </a:pPr>
            <a:endPar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v"/>
            </a:pPr>
            <a:r>
              <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rPr>
              <a:t>Detectar problemas relacionados al uso de medicamentos</a:t>
            </a:r>
          </a:p>
          <a:p>
            <a:pPr marL="285750" indent="-285750">
              <a:buFont typeface="Wingdings" pitchFamily="2" charset="2"/>
              <a:buChar char="v"/>
            </a:pPr>
            <a:endPar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v"/>
            </a:pPr>
            <a:r>
              <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rPr>
              <a:t>Contribuir con la evaluación de beneficios, daños, efectividad y riesgos de los medicamentos</a:t>
            </a:r>
          </a:p>
          <a:p>
            <a:pPr marL="285750" indent="-285750">
              <a:buFont typeface="Wingdings" pitchFamily="2" charset="2"/>
              <a:buChar char="v"/>
            </a:pPr>
            <a:endPar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v"/>
            </a:pPr>
            <a:r>
              <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rPr>
              <a:t>Fomentar el uso de medicamentos de forma segura, racional y eficaz</a:t>
            </a:r>
          </a:p>
          <a:p>
            <a:pPr marL="285750" indent="-285750">
              <a:buFont typeface="Wingdings" pitchFamily="2" charset="2"/>
              <a:buChar char="v"/>
            </a:pPr>
            <a:endPar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v"/>
            </a:pPr>
            <a:r>
              <a:rPr lang="es-ES_tradnl" sz="2400" dirty="0">
                <a:solidFill>
                  <a:srgbClr val="0070C0"/>
                </a:solidFill>
                <a:latin typeface="Tahoma" panose="020B0604030504040204" pitchFamily="34" charset="0"/>
                <a:ea typeface="Tahoma" panose="020B0604030504040204" pitchFamily="34" charset="0"/>
                <a:cs typeface="Tahoma" panose="020B0604030504040204" pitchFamily="34" charset="0"/>
              </a:rPr>
              <a:t>Comunicar hallazgos oportunamente </a:t>
            </a:r>
          </a:p>
        </p:txBody>
      </p:sp>
      <p:pic>
        <p:nvPicPr>
          <p:cNvPr id="5" name="Imagen 4">
            <a:extLst>
              <a:ext uri="{FF2B5EF4-FFF2-40B4-BE49-F238E27FC236}">
                <a16:creationId xmlns:a16="http://schemas.microsoft.com/office/drawing/2014/main" id="{E6E2DDF8-645A-394A-9F72-1ADA9E68088D}"/>
              </a:ext>
            </a:extLst>
          </p:cNvPr>
          <p:cNvPicPr>
            <a:picLocks noChangeAspect="1"/>
          </p:cNvPicPr>
          <p:nvPr/>
        </p:nvPicPr>
        <p:blipFill>
          <a:blip r:embed="rId2"/>
          <a:stretch>
            <a:fillRect/>
          </a:stretch>
        </p:blipFill>
        <p:spPr>
          <a:xfrm>
            <a:off x="10086725" y="5745821"/>
            <a:ext cx="1868969" cy="913979"/>
          </a:xfrm>
          <a:prstGeom prst="rect">
            <a:avLst/>
          </a:prstGeom>
        </p:spPr>
      </p:pic>
    </p:spTree>
    <p:extLst>
      <p:ext uri="{BB962C8B-B14F-4D97-AF65-F5344CB8AC3E}">
        <p14:creationId xmlns:p14="http://schemas.microsoft.com/office/powerpoint/2010/main" val="2695091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¿Qué personas pueden vacunarse en la fase 1?</a:t>
            </a:r>
            <a:endParaRPr lang="es-ES" dirty="0"/>
          </a:p>
        </p:txBody>
      </p:sp>
    </p:spTree>
    <p:extLst>
      <p:ext uri="{BB962C8B-B14F-4D97-AF65-F5344CB8AC3E}">
        <p14:creationId xmlns:p14="http://schemas.microsoft.com/office/powerpoint/2010/main" val="2413188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p:txBody>
          <a:bodyPr/>
          <a:lstStyle/>
          <a:p>
            <a:endParaRPr lang="es-ES" dirty="0"/>
          </a:p>
        </p:txBody>
      </p:sp>
      <p:sp>
        <p:nvSpPr>
          <p:cNvPr id="3" name="Marcador de texto 2"/>
          <p:cNvSpPr>
            <a:spLocks noGrp="1"/>
          </p:cNvSpPr>
          <p:nvPr>
            <p:ph type="body" sz="quarter" idx="18"/>
          </p:nvPr>
        </p:nvSpPr>
        <p:spPr/>
        <p:txBody>
          <a:bodyPr/>
          <a:lstStyle/>
          <a:p>
            <a:endParaRPr lang="es-ES" dirty="0"/>
          </a:p>
        </p:txBody>
      </p:sp>
      <p:sp>
        <p:nvSpPr>
          <p:cNvPr id="4" name="Marcador de texto 3"/>
          <p:cNvSpPr>
            <a:spLocks noGrp="1"/>
          </p:cNvSpPr>
          <p:nvPr>
            <p:ph type="body" sz="quarter" idx="19"/>
          </p:nvPr>
        </p:nvSpPr>
        <p:spPr/>
        <p:txBody>
          <a:bodyPr/>
          <a:lstStyle/>
          <a:p>
            <a:endParaRPr lang="es-ES" dirty="0"/>
          </a:p>
        </p:txBody>
      </p:sp>
      <p:sp>
        <p:nvSpPr>
          <p:cNvPr id="5" name="Marcador de texto 4"/>
          <p:cNvSpPr>
            <a:spLocks noGrp="1"/>
          </p:cNvSpPr>
          <p:nvPr>
            <p:ph type="body" sz="quarter" idx="28"/>
          </p:nvPr>
        </p:nvSpPr>
        <p:spPr/>
        <p:txBody>
          <a:bodyPr/>
          <a:lstStyle/>
          <a:p>
            <a:endParaRPr lang="es-ES" dirty="0"/>
          </a:p>
        </p:txBody>
      </p:sp>
      <p:sp>
        <p:nvSpPr>
          <p:cNvPr id="6" name="Marcador de texto 5"/>
          <p:cNvSpPr>
            <a:spLocks noGrp="1"/>
          </p:cNvSpPr>
          <p:nvPr>
            <p:ph type="body" sz="quarter" idx="17"/>
          </p:nvPr>
        </p:nvSpPr>
        <p:spPr/>
        <p:txBody>
          <a:bodyPr/>
          <a:lstStyle/>
          <a:p>
            <a:endParaRPr lang="es-ES"/>
          </a:p>
        </p:txBody>
      </p:sp>
      <p:sp>
        <p:nvSpPr>
          <p:cNvPr id="7" name="Rectángulo 6"/>
          <p:cNvSpPr/>
          <p:nvPr/>
        </p:nvSpPr>
        <p:spPr>
          <a:xfrm>
            <a:off x="205385" y="1630594"/>
            <a:ext cx="6149340" cy="3000821"/>
          </a:xfrm>
          <a:prstGeom prst="rect">
            <a:avLst/>
          </a:prstGeom>
        </p:spPr>
        <p:txBody>
          <a:bodyPr wrap="square">
            <a:spAutoFit/>
          </a:bodyPr>
          <a:lstStyle/>
          <a:p>
            <a:pPr>
              <a:lnSpc>
                <a:spcPct val="150000"/>
              </a:lnSpc>
              <a:buFont typeface="Arial" panose="020B0604020202020204" pitchFamily="34" charset="0"/>
              <a:buChar char="•"/>
            </a:pPr>
            <a:r>
              <a:rPr lang="es-ES" sz="1400" dirty="0"/>
              <a:t>Personal sanitario restante.</a:t>
            </a:r>
          </a:p>
          <a:p>
            <a:pPr>
              <a:lnSpc>
                <a:spcPct val="150000"/>
              </a:lnSpc>
              <a:buFont typeface="Arial" panose="020B0604020202020204" pitchFamily="34" charset="0"/>
              <a:buChar char="•"/>
            </a:pPr>
            <a:r>
              <a:rPr lang="es-ES" sz="1400" dirty="0"/>
              <a:t>Adultos mayores restantes.</a:t>
            </a:r>
          </a:p>
          <a:p>
            <a:pPr>
              <a:lnSpc>
                <a:spcPct val="150000"/>
              </a:lnSpc>
              <a:buFont typeface="Arial" panose="020B0604020202020204" pitchFamily="34" charset="0"/>
              <a:buChar char="•"/>
            </a:pPr>
            <a:r>
              <a:rPr lang="es-ES" sz="1400" dirty="0"/>
              <a:t>Policía Nacional y Fuerza Pública.</a:t>
            </a:r>
          </a:p>
          <a:p>
            <a:pPr>
              <a:lnSpc>
                <a:spcPct val="150000"/>
              </a:lnSpc>
              <a:buFont typeface="Arial" panose="020B0604020202020204" pitchFamily="34" charset="0"/>
              <a:buChar char="•"/>
            </a:pPr>
            <a:r>
              <a:rPr lang="es-ES" sz="1400" dirty="0"/>
              <a:t>Bomberos.</a:t>
            </a:r>
          </a:p>
          <a:p>
            <a:pPr>
              <a:lnSpc>
                <a:spcPct val="150000"/>
              </a:lnSpc>
              <a:buFont typeface="Arial" panose="020B0604020202020204" pitchFamily="34" charset="0"/>
              <a:buChar char="•"/>
            </a:pPr>
            <a:r>
              <a:rPr lang="es-ES" sz="1400" dirty="0"/>
              <a:t>Personal de recolección de desechos.</a:t>
            </a:r>
          </a:p>
          <a:p>
            <a:pPr>
              <a:lnSpc>
                <a:spcPct val="150000"/>
              </a:lnSpc>
              <a:buFont typeface="Arial" panose="020B0604020202020204" pitchFamily="34" charset="0"/>
              <a:buChar char="•"/>
            </a:pPr>
            <a:r>
              <a:rPr lang="es-ES" sz="1400" dirty="0"/>
              <a:t>Profesores en todos los niveles.</a:t>
            </a:r>
          </a:p>
          <a:p>
            <a:pPr>
              <a:lnSpc>
                <a:spcPct val="150000"/>
              </a:lnSpc>
              <a:buFont typeface="Arial" panose="020B0604020202020204" pitchFamily="34" charset="0"/>
              <a:buChar char="•"/>
            </a:pPr>
            <a:r>
              <a:rPr lang="es-ES" sz="1400" dirty="0"/>
              <a:t>Población </a:t>
            </a:r>
            <a:r>
              <a:rPr lang="es-ES" sz="1400" dirty="0" smtClean="0"/>
              <a:t>vulnerable:</a:t>
            </a:r>
          </a:p>
          <a:p>
            <a:pPr>
              <a:lnSpc>
                <a:spcPct val="150000"/>
              </a:lnSpc>
            </a:pPr>
            <a:r>
              <a:rPr lang="es-ES" sz="1400" dirty="0"/>
              <a:t/>
            </a:r>
            <a:br>
              <a:rPr lang="es-ES" sz="1400" dirty="0"/>
            </a:br>
            <a:endParaRPr lang="es-ES" sz="1400" dirty="0"/>
          </a:p>
        </p:txBody>
      </p:sp>
      <p:sp>
        <p:nvSpPr>
          <p:cNvPr id="8" name="Rectángulo 7"/>
          <p:cNvSpPr/>
          <p:nvPr/>
        </p:nvSpPr>
        <p:spPr>
          <a:xfrm>
            <a:off x="6354725" y="1630594"/>
            <a:ext cx="5524500" cy="1708160"/>
          </a:xfrm>
          <a:prstGeom prst="rect">
            <a:avLst/>
          </a:prstGeom>
        </p:spPr>
        <p:txBody>
          <a:bodyPr wrap="square">
            <a:spAutoFit/>
          </a:bodyPr>
          <a:lstStyle/>
          <a:p>
            <a:pPr>
              <a:lnSpc>
                <a:spcPct val="150000"/>
              </a:lnSpc>
              <a:buFont typeface="Arial" panose="020B0604020202020204" pitchFamily="34" charset="0"/>
              <a:buChar char="•"/>
            </a:pPr>
            <a:r>
              <a:rPr lang="es-ES" sz="1400" dirty="0"/>
              <a:t>Personas con discapacidad, mayores de 65 años.</a:t>
            </a:r>
          </a:p>
          <a:p>
            <a:pPr>
              <a:lnSpc>
                <a:spcPct val="150000"/>
              </a:lnSpc>
              <a:buFont typeface="Arial" panose="020B0604020202020204" pitchFamily="34" charset="0"/>
              <a:buChar char="•"/>
            </a:pPr>
            <a:r>
              <a:rPr lang="es-ES" sz="1400" i="1" dirty="0" smtClean="0"/>
              <a:t>Personas </a:t>
            </a:r>
            <a:r>
              <a:rPr lang="es-ES" sz="1400" i="1" dirty="0"/>
              <a:t>con las siguientes enfermedades catastróficas: Diabetes, Insuficiencia renal, Tuberculosis, enfermedades respiratorias crónicas, EPOC, Cáncer, VIH y personas que se encuentren en listado de trasplantes</a:t>
            </a:r>
            <a:r>
              <a:rPr lang="es-ES" sz="1400" i="1" dirty="0" smtClean="0"/>
              <a:t>.</a:t>
            </a:r>
            <a:endParaRPr lang="es-ES" sz="1400" dirty="0"/>
          </a:p>
        </p:txBody>
      </p:sp>
      <p:sp>
        <p:nvSpPr>
          <p:cNvPr id="9" name="Rectángulo 8"/>
          <p:cNvSpPr/>
          <p:nvPr/>
        </p:nvSpPr>
        <p:spPr>
          <a:xfrm>
            <a:off x="2911244" y="4001457"/>
            <a:ext cx="9990723" cy="2354491"/>
          </a:xfrm>
          <a:prstGeom prst="rect">
            <a:avLst/>
          </a:prstGeom>
        </p:spPr>
        <p:txBody>
          <a:bodyPr wrap="square">
            <a:spAutoFit/>
          </a:bodyPr>
          <a:lstStyle/>
          <a:p>
            <a:pPr>
              <a:lnSpc>
                <a:spcPct val="150000"/>
              </a:lnSpc>
            </a:pPr>
            <a:r>
              <a:rPr lang="es-ES" sz="1400" dirty="0"/>
              <a:t>Personal de sectores estratégicos de atención:  </a:t>
            </a:r>
            <a:endParaRPr lang="es-ES" sz="1400" dirty="0" smtClean="0"/>
          </a:p>
          <a:p>
            <a:pPr marL="285750" indent="-285750">
              <a:lnSpc>
                <a:spcPct val="150000"/>
              </a:lnSpc>
              <a:buFont typeface="Arial" panose="020B0604020202020204" pitchFamily="34" charset="0"/>
              <a:buChar char="•"/>
            </a:pPr>
            <a:r>
              <a:rPr lang="es-ES" sz="1400" i="1" dirty="0" smtClean="0"/>
              <a:t>Socorristas </a:t>
            </a:r>
            <a:r>
              <a:rPr lang="es-ES" sz="1400" i="1" dirty="0"/>
              <a:t>Cruz Roja y Defensa Civil</a:t>
            </a:r>
            <a:r>
              <a:rPr lang="es-ES" sz="1400" dirty="0"/>
              <a:t> </a:t>
            </a:r>
            <a:endParaRPr lang="es-ES" sz="1400" dirty="0" smtClean="0"/>
          </a:p>
          <a:p>
            <a:pPr marL="285750" indent="-285750">
              <a:lnSpc>
                <a:spcPct val="150000"/>
              </a:lnSpc>
              <a:buFont typeface="Arial" panose="020B0604020202020204" pitchFamily="34" charset="0"/>
              <a:buChar char="•"/>
            </a:pPr>
            <a:r>
              <a:rPr lang="es-ES" sz="1400" i="1" dirty="0" smtClean="0"/>
              <a:t>Agentes </a:t>
            </a:r>
            <a:r>
              <a:rPr lang="es-ES" sz="1400" i="1" dirty="0"/>
              <a:t>de Control Municipal </a:t>
            </a:r>
            <a:endParaRPr lang="es-ES" sz="1400" dirty="0" smtClean="0"/>
          </a:p>
          <a:p>
            <a:pPr marL="285750" indent="-285750">
              <a:lnSpc>
                <a:spcPct val="150000"/>
              </a:lnSpc>
              <a:buFont typeface="Arial" panose="020B0604020202020204" pitchFamily="34" charset="0"/>
              <a:buChar char="•"/>
            </a:pPr>
            <a:r>
              <a:rPr lang="es-ES" sz="1400" i="1" dirty="0" smtClean="0"/>
              <a:t>ECU 911</a:t>
            </a:r>
            <a:endParaRPr lang="es-ES" sz="1400" dirty="0" smtClean="0"/>
          </a:p>
          <a:p>
            <a:pPr marL="285750" indent="-285750">
              <a:lnSpc>
                <a:spcPct val="150000"/>
              </a:lnSpc>
              <a:buFont typeface="Arial" panose="020B0604020202020204" pitchFamily="34" charset="0"/>
              <a:buChar char="•"/>
            </a:pPr>
            <a:r>
              <a:rPr lang="es-ES" sz="1400" i="1" dirty="0" smtClean="0"/>
              <a:t>Brigadistas </a:t>
            </a:r>
            <a:r>
              <a:rPr lang="es-ES" sz="1400" i="1" dirty="0"/>
              <a:t>del Servicio Nacional de Gestión de Riesgos y Emergencias </a:t>
            </a:r>
            <a:endParaRPr lang="es-ES" sz="1400" dirty="0" smtClean="0"/>
          </a:p>
          <a:p>
            <a:pPr marL="285750" indent="-285750">
              <a:lnSpc>
                <a:spcPct val="150000"/>
              </a:lnSpc>
              <a:buFont typeface="Arial" panose="020B0604020202020204" pitchFamily="34" charset="0"/>
              <a:buChar char="•"/>
            </a:pPr>
            <a:r>
              <a:rPr lang="es-ES" sz="1400" i="1" dirty="0" smtClean="0"/>
              <a:t>Personal </a:t>
            </a:r>
            <a:r>
              <a:rPr lang="es-ES" sz="1400" i="1" dirty="0"/>
              <a:t>de funerarias, centros crematorios y cementerios </a:t>
            </a:r>
            <a:endParaRPr lang="es-ES" sz="1400" dirty="0" smtClean="0"/>
          </a:p>
          <a:p>
            <a:pPr marL="285750" indent="-285750">
              <a:lnSpc>
                <a:spcPct val="150000"/>
              </a:lnSpc>
              <a:buFont typeface="Arial" panose="020B0604020202020204" pitchFamily="34" charset="0"/>
              <a:buChar char="•"/>
            </a:pPr>
            <a:r>
              <a:rPr lang="es-ES" sz="1400" i="1" dirty="0" smtClean="0"/>
              <a:t>Personal </a:t>
            </a:r>
            <a:r>
              <a:rPr lang="es-ES" sz="1400" i="1" dirty="0"/>
              <a:t>del sector de seguridad en alta exposición </a:t>
            </a:r>
            <a:endParaRPr lang="es-ES" sz="1400" dirty="0"/>
          </a:p>
        </p:txBody>
      </p:sp>
    </p:spTree>
    <p:extLst>
      <p:ext uri="{BB962C8B-B14F-4D97-AF65-F5344CB8AC3E}">
        <p14:creationId xmlns:p14="http://schemas.microsoft.com/office/powerpoint/2010/main" val="2907348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nvPr>
        </p:nvGraphicFramePr>
        <p:xfrm>
          <a:off x="604838" y="514350"/>
          <a:ext cx="10982325" cy="5848350"/>
        </p:xfrm>
        <a:graphic>
          <a:graphicData uri="http://schemas.openxmlformats.org/presentationml/2006/ole">
            <mc:AlternateContent xmlns:mc="http://schemas.openxmlformats.org/markup-compatibility/2006">
              <mc:Choice xmlns:v="urn:schemas-microsoft-com:vml" Requires="v">
                <p:oleObj spid="_x0000_s2055" name="Hoja de cálculo" r:id="rId3" imgW="10982371" imgH="5848419" progId="Excel.Sheet.12">
                  <p:embed/>
                </p:oleObj>
              </mc:Choice>
              <mc:Fallback>
                <p:oleObj name="Hoja de cálculo" r:id="rId3" imgW="10982371" imgH="5848419" progId="Excel.Sheet.12">
                  <p:embed/>
                  <p:pic>
                    <p:nvPicPr>
                      <p:cNvPr id="4" name="Objeto 3"/>
                      <p:cNvPicPr/>
                      <p:nvPr/>
                    </p:nvPicPr>
                    <p:blipFill>
                      <a:blip r:embed="rId4"/>
                      <a:stretch>
                        <a:fillRect/>
                      </a:stretch>
                    </p:blipFill>
                    <p:spPr>
                      <a:xfrm>
                        <a:off x="604838" y="514350"/>
                        <a:ext cx="10982325" cy="5848350"/>
                      </a:xfrm>
                      <a:prstGeom prst="rect">
                        <a:avLst/>
                      </a:prstGeom>
                    </p:spPr>
                  </p:pic>
                </p:oleObj>
              </mc:Fallback>
            </mc:AlternateContent>
          </a:graphicData>
        </a:graphic>
      </p:graphicFrame>
    </p:spTree>
    <p:extLst>
      <p:ext uri="{BB962C8B-B14F-4D97-AF65-F5344CB8AC3E}">
        <p14:creationId xmlns:p14="http://schemas.microsoft.com/office/powerpoint/2010/main" val="773887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p:txBody>
          <a:bodyPr/>
          <a:lstStyle/>
          <a:p>
            <a:r>
              <a:rPr lang="es-ES" dirty="0"/>
              <a:t>Criterio de exclusión para recibir la vacuna</a:t>
            </a:r>
            <a:r>
              <a:rPr lang="es-ES" dirty="0" smtClean="0"/>
              <a:t>:</a:t>
            </a:r>
            <a:endParaRPr lang="es-ES" dirty="0"/>
          </a:p>
        </p:txBody>
      </p:sp>
      <p:sp>
        <p:nvSpPr>
          <p:cNvPr id="3" name="Marcador de texto 2"/>
          <p:cNvSpPr>
            <a:spLocks noGrp="1"/>
          </p:cNvSpPr>
          <p:nvPr>
            <p:ph type="body" sz="quarter" idx="18"/>
          </p:nvPr>
        </p:nvSpPr>
        <p:spPr/>
        <p:txBody>
          <a:bodyPr/>
          <a:lstStyle/>
          <a:p>
            <a:endParaRPr lang="es-ES"/>
          </a:p>
        </p:txBody>
      </p:sp>
      <p:sp>
        <p:nvSpPr>
          <p:cNvPr id="4" name="Marcador de texto 3"/>
          <p:cNvSpPr>
            <a:spLocks noGrp="1"/>
          </p:cNvSpPr>
          <p:nvPr>
            <p:ph type="body" sz="quarter" idx="19"/>
          </p:nvPr>
        </p:nvSpPr>
        <p:spPr/>
        <p:txBody>
          <a:bodyPr/>
          <a:lstStyle/>
          <a:p>
            <a:endParaRPr lang="es-ES"/>
          </a:p>
        </p:txBody>
      </p:sp>
      <p:sp>
        <p:nvSpPr>
          <p:cNvPr id="5" name="Marcador de texto 4"/>
          <p:cNvSpPr>
            <a:spLocks noGrp="1"/>
          </p:cNvSpPr>
          <p:nvPr>
            <p:ph type="body" sz="quarter" idx="28"/>
          </p:nvPr>
        </p:nvSpPr>
        <p:spPr/>
        <p:txBody>
          <a:bodyPr/>
          <a:lstStyle/>
          <a:p>
            <a:endParaRPr lang="es-ES"/>
          </a:p>
        </p:txBody>
      </p:sp>
      <p:sp>
        <p:nvSpPr>
          <p:cNvPr id="6" name="Marcador de texto 5"/>
          <p:cNvSpPr>
            <a:spLocks noGrp="1"/>
          </p:cNvSpPr>
          <p:nvPr>
            <p:ph type="body" sz="quarter" idx="17"/>
          </p:nvPr>
        </p:nvSpPr>
        <p:spPr/>
        <p:txBody>
          <a:bodyPr/>
          <a:lstStyle/>
          <a:p>
            <a:endParaRPr lang="es-ES"/>
          </a:p>
        </p:txBody>
      </p:sp>
      <p:sp>
        <p:nvSpPr>
          <p:cNvPr id="7" name="Rectángulo 6"/>
          <p:cNvSpPr/>
          <p:nvPr/>
        </p:nvSpPr>
        <p:spPr>
          <a:xfrm>
            <a:off x="838200" y="1589383"/>
            <a:ext cx="9110054" cy="3831818"/>
          </a:xfrm>
          <a:prstGeom prst="rect">
            <a:avLst/>
          </a:prstGeom>
        </p:spPr>
        <p:txBody>
          <a:bodyPr wrap="square">
            <a:spAutoFit/>
          </a:bodyPr>
          <a:lstStyle/>
          <a:p>
            <a:pPr marL="285750" indent="-285750">
              <a:lnSpc>
                <a:spcPct val="150000"/>
              </a:lnSpc>
              <a:buFont typeface="Arial" panose="020B0604020202020204" pitchFamily="34" charset="0"/>
              <a:buChar char="•"/>
            </a:pPr>
            <a:r>
              <a:rPr lang="es-ES" dirty="0" smtClean="0"/>
              <a:t>Personas </a:t>
            </a:r>
            <a:r>
              <a:rPr lang="es-ES" dirty="0"/>
              <a:t>con antecedentes de reacciones alérgicas graves a cualquiera de sus </a:t>
            </a:r>
            <a:r>
              <a:rPr lang="es-ES" dirty="0" smtClean="0"/>
              <a:t>componentes</a:t>
            </a:r>
          </a:p>
          <a:p>
            <a:pPr marL="285750" indent="-285750">
              <a:lnSpc>
                <a:spcPct val="150000"/>
              </a:lnSpc>
              <a:buFont typeface="Arial" panose="020B0604020202020204" pitchFamily="34" charset="0"/>
              <a:buChar char="•"/>
            </a:pPr>
            <a:r>
              <a:rPr lang="es-ES" dirty="0" smtClean="0"/>
              <a:t> </a:t>
            </a:r>
            <a:r>
              <a:rPr lang="es-ES" dirty="0"/>
              <a:t>Mujeres </a:t>
            </a:r>
            <a:r>
              <a:rPr lang="es-ES" dirty="0" smtClean="0"/>
              <a:t>embarazadas (Se </a:t>
            </a:r>
            <a:r>
              <a:rPr lang="es-ES" dirty="0"/>
              <a:t>desaconseja iniciar un embarazo durante los 2 o 3 meses posteriores a la </a:t>
            </a:r>
            <a:r>
              <a:rPr lang="es-ES" dirty="0" smtClean="0"/>
              <a:t>vacunación).</a:t>
            </a:r>
          </a:p>
          <a:p>
            <a:pPr marL="285750" indent="-285750">
              <a:lnSpc>
                <a:spcPct val="150000"/>
              </a:lnSpc>
              <a:buFont typeface="Arial" panose="020B0604020202020204" pitchFamily="34" charset="0"/>
              <a:buChar char="•"/>
            </a:pPr>
            <a:r>
              <a:rPr lang="es-ES" dirty="0" smtClean="0"/>
              <a:t>Personas que tienen o han tenido  COVID-19 los últimos 6 meses</a:t>
            </a:r>
          </a:p>
          <a:p>
            <a:pPr marL="285750" indent="-285750">
              <a:lnSpc>
                <a:spcPct val="150000"/>
              </a:lnSpc>
              <a:buFont typeface="Arial" panose="020B0604020202020204" pitchFamily="34" charset="0"/>
              <a:buChar char="•"/>
            </a:pPr>
            <a:r>
              <a:rPr lang="es-ES" dirty="0" smtClean="0"/>
              <a:t>Trastorno </a:t>
            </a:r>
            <a:r>
              <a:rPr lang="es-ES" dirty="0"/>
              <a:t>hemorrágico o está tomando un </a:t>
            </a:r>
            <a:r>
              <a:rPr lang="es-ES" dirty="0" smtClean="0"/>
              <a:t>anticoagulante (heparina, </a:t>
            </a:r>
            <a:r>
              <a:rPr lang="es-ES" dirty="0" err="1" smtClean="0"/>
              <a:t>warfarina</a:t>
            </a:r>
            <a:r>
              <a:rPr lang="es-ES" dirty="0" smtClean="0"/>
              <a:t>)</a:t>
            </a:r>
          </a:p>
          <a:p>
            <a:pPr marL="285750" indent="-285750">
              <a:lnSpc>
                <a:spcPct val="150000"/>
              </a:lnSpc>
              <a:buFont typeface="Arial" panose="020B0604020202020204" pitchFamily="34" charset="0"/>
              <a:buChar char="•"/>
            </a:pPr>
            <a:r>
              <a:rPr lang="es-ES" dirty="0" smtClean="0"/>
              <a:t>Personas que han recibido en los últimos días una vacuna para cualquier otra patología (H1N1, Hepatitis, </a:t>
            </a:r>
            <a:r>
              <a:rPr lang="es-ES" smtClean="0"/>
              <a:t>etc)</a:t>
            </a:r>
            <a:endParaRPr lang="es-ES" dirty="0" smtClean="0"/>
          </a:p>
        </p:txBody>
      </p:sp>
    </p:spTree>
    <p:extLst>
      <p:ext uri="{BB962C8B-B14F-4D97-AF65-F5344CB8AC3E}">
        <p14:creationId xmlns:p14="http://schemas.microsoft.com/office/powerpoint/2010/main" val="2079746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p:txBody>
          <a:bodyPr/>
          <a:lstStyle/>
          <a:p>
            <a:r>
              <a:rPr lang="es-ES" dirty="0" smtClean="0"/>
              <a:t>Preparación antes de la vacuna </a:t>
            </a:r>
            <a:endParaRPr lang="es-ES" dirty="0"/>
          </a:p>
        </p:txBody>
      </p:sp>
      <p:sp>
        <p:nvSpPr>
          <p:cNvPr id="3" name="Marcador de texto 2"/>
          <p:cNvSpPr>
            <a:spLocks noGrp="1"/>
          </p:cNvSpPr>
          <p:nvPr>
            <p:ph type="body" sz="quarter" idx="18"/>
          </p:nvPr>
        </p:nvSpPr>
        <p:spPr/>
        <p:txBody>
          <a:bodyPr/>
          <a:lstStyle/>
          <a:p>
            <a:endParaRPr lang="es-ES"/>
          </a:p>
        </p:txBody>
      </p:sp>
      <p:sp>
        <p:nvSpPr>
          <p:cNvPr id="4" name="Marcador de texto 3"/>
          <p:cNvSpPr>
            <a:spLocks noGrp="1"/>
          </p:cNvSpPr>
          <p:nvPr>
            <p:ph type="body" sz="quarter" idx="19"/>
          </p:nvPr>
        </p:nvSpPr>
        <p:spPr/>
        <p:txBody>
          <a:bodyPr/>
          <a:lstStyle/>
          <a:p>
            <a:endParaRPr lang="es-ES"/>
          </a:p>
        </p:txBody>
      </p:sp>
      <p:sp>
        <p:nvSpPr>
          <p:cNvPr id="5" name="Marcador de texto 4"/>
          <p:cNvSpPr>
            <a:spLocks noGrp="1"/>
          </p:cNvSpPr>
          <p:nvPr>
            <p:ph type="body" sz="quarter" idx="28"/>
          </p:nvPr>
        </p:nvSpPr>
        <p:spPr/>
        <p:txBody>
          <a:bodyPr/>
          <a:lstStyle/>
          <a:p>
            <a:endParaRPr lang="es-ES"/>
          </a:p>
        </p:txBody>
      </p:sp>
      <p:sp>
        <p:nvSpPr>
          <p:cNvPr id="6" name="Marcador de texto 5"/>
          <p:cNvSpPr>
            <a:spLocks noGrp="1"/>
          </p:cNvSpPr>
          <p:nvPr>
            <p:ph type="body" sz="quarter" idx="17"/>
          </p:nvPr>
        </p:nvSpPr>
        <p:spPr/>
        <p:txBody>
          <a:bodyPr/>
          <a:lstStyle/>
          <a:p>
            <a:endParaRPr lang="es-ES"/>
          </a:p>
        </p:txBody>
      </p:sp>
      <p:sp>
        <p:nvSpPr>
          <p:cNvPr id="7" name="Rectángulo 6"/>
          <p:cNvSpPr/>
          <p:nvPr/>
        </p:nvSpPr>
        <p:spPr>
          <a:xfrm>
            <a:off x="1348740" y="1394490"/>
            <a:ext cx="10367010" cy="5109091"/>
          </a:xfrm>
          <a:prstGeom prst="rect">
            <a:avLst/>
          </a:prstGeom>
        </p:spPr>
        <p:txBody>
          <a:bodyPr wrap="square">
            <a:spAutoFit/>
          </a:bodyPr>
          <a:lstStyle/>
          <a:p>
            <a:r>
              <a:rPr lang="es-ES" sz="2000" i="1" dirty="0" smtClean="0">
                <a:solidFill>
                  <a:schemeClr val="accent1"/>
                </a:solidFill>
                <a:latin typeface="Calibri" panose="020F0502020204030204" pitchFamily="34" charset="0"/>
              </a:rPr>
              <a:t>Antes de la vacunación </a:t>
            </a:r>
            <a:endParaRPr lang="es-ES" sz="2000" i="1" dirty="0">
              <a:solidFill>
                <a:schemeClr val="accent1"/>
              </a:solidFill>
              <a:latin typeface="Calibri" panose="020F0502020204030204" pitchFamily="34" charset="0"/>
            </a:endParaRPr>
          </a:p>
          <a:p>
            <a:r>
              <a:rPr lang="es-ES" dirty="0" smtClean="0">
                <a:solidFill>
                  <a:srgbClr val="000000"/>
                </a:solidFill>
                <a:latin typeface="Arial" panose="020B0604020202020204" pitchFamily="34" charset="0"/>
              </a:rPr>
              <a:t>Acudir la fecha indicada  de acuerdo al grado de  priorización</a:t>
            </a:r>
          </a:p>
          <a:p>
            <a:endParaRPr lang="es-ES" dirty="0" smtClean="0">
              <a:solidFill>
                <a:srgbClr val="000000"/>
              </a:solidFill>
              <a:latin typeface="Arial" panose="020B0604020202020204" pitchFamily="34" charset="0"/>
            </a:endParaRPr>
          </a:p>
          <a:p>
            <a:r>
              <a:rPr lang="es-ES" dirty="0" smtClean="0">
                <a:solidFill>
                  <a:srgbClr val="000000"/>
                </a:solidFill>
                <a:latin typeface="Arial" panose="020B0604020202020204" pitchFamily="34" charset="0"/>
              </a:rPr>
              <a:t>Controlar la enfermedad crónica (la vacuna esta indicada a los pacientes crónicos estables y controlados)</a:t>
            </a:r>
          </a:p>
          <a:p>
            <a:endParaRPr lang="es-ES" dirty="0">
              <a:solidFill>
                <a:srgbClr val="000000"/>
              </a:solidFill>
              <a:latin typeface="Arial" panose="020B0604020202020204" pitchFamily="34" charset="0"/>
            </a:endParaRPr>
          </a:p>
          <a:p>
            <a:r>
              <a:rPr lang="es-ES" dirty="0" smtClean="0">
                <a:solidFill>
                  <a:srgbClr val="000000"/>
                </a:solidFill>
                <a:latin typeface="Arial" panose="020B0604020202020204" pitchFamily="34" charset="0"/>
              </a:rPr>
              <a:t>Llene los documentos que sean necesarios para la vacunación (Consentimiento informado)</a:t>
            </a:r>
          </a:p>
          <a:p>
            <a:endParaRPr lang="es-ES" dirty="0">
              <a:solidFill>
                <a:srgbClr val="000000"/>
              </a:solidFill>
              <a:latin typeface="Arial" panose="020B0604020202020204" pitchFamily="34" charset="0"/>
            </a:endParaRPr>
          </a:p>
          <a:p>
            <a:r>
              <a:rPr lang="es-ES" i="1" dirty="0">
                <a:solidFill>
                  <a:schemeClr val="accent1"/>
                </a:solidFill>
                <a:latin typeface="Calibri" panose="020F0502020204030204" pitchFamily="34" charset="0"/>
              </a:rPr>
              <a:t>El día de la vacunación:</a:t>
            </a:r>
          </a:p>
          <a:p>
            <a:endParaRPr lang="es-ES" dirty="0">
              <a:solidFill>
                <a:srgbClr val="000000"/>
              </a:solidFill>
              <a:latin typeface="Arial" panose="020B0604020202020204" pitchFamily="34" charset="0"/>
            </a:endParaRPr>
          </a:p>
          <a:p>
            <a:r>
              <a:rPr lang="es-ES" dirty="0" smtClean="0">
                <a:solidFill>
                  <a:srgbClr val="000000"/>
                </a:solidFill>
                <a:latin typeface="Arial" panose="020B0604020202020204" pitchFamily="34" charset="0"/>
              </a:rPr>
              <a:t>Tomar los medicamentos  habituales (No es necesario ayunar)</a:t>
            </a:r>
          </a:p>
          <a:p>
            <a:endParaRPr lang="es-ES" dirty="0">
              <a:solidFill>
                <a:srgbClr val="000000"/>
              </a:solidFill>
              <a:latin typeface="Arial" panose="020B0604020202020204" pitchFamily="34" charset="0"/>
            </a:endParaRPr>
          </a:p>
          <a:p>
            <a:r>
              <a:rPr lang="es-ES" dirty="0" smtClean="0">
                <a:solidFill>
                  <a:srgbClr val="000000"/>
                </a:solidFill>
                <a:latin typeface="Arial" panose="020B0604020202020204" pitchFamily="34" charset="0"/>
              </a:rPr>
              <a:t>Acudir con mascarilla</a:t>
            </a:r>
          </a:p>
          <a:p>
            <a:endParaRPr lang="es-ES" dirty="0">
              <a:solidFill>
                <a:srgbClr val="000000"/>
              </a:solidFill>
              <a:latin typeface="Arial" panose="020B0604020202020204" pitchFamily="34" charset="0"/>
            </a:endParaRPr>
          </a:p>
          <a:p>
            <a:r>
              <a:rPr lang="es-ES" dirty="0" smtClean="0">
                <a:solidFill>
                  <a:srgbClr val="000000"/>
                </a:solidFill>
                <a:latin typeface="Arial" panose="020B0604020202020204" pitchFamily="34" charset="0"/>
              </a:rPr>
              <a:t>Tener en cuenta que puede tener algún efecto tras la vacunación </a:t>
            </a:r>
          </a:p>
          <a:p>
            <a:endParaRPr lang="es-ES" dirty="0">
              <a:solidFill>
                <a:srgbClr val="000000"/>
              </a:solidFill>
              <a:latin typeface="Arial" panose="020B0604020202020204" pitchFamily="34" charset="0"/>
            </a:endParaRPr>
          </a:p>
          <a:p>
            <a:r>
              <a:rPr lang="es-ES" dirty="0" smtClean="0">
                <a:solidFill>
                  <a:srgbClr val="000000"/>
                </a:solidFill>
                <a:latin typeface="Arial" panose="020B0604020202020204" pitchFamily="34" charset="0"/>
              </a:rPr>
              <a:t>Planifique su segunda dosis </a:t>
            </a:r>
          </a:p>
          <a:p>
            <a:endParaRPr lang="es-ES" dirty="0"/>
          </a:p>
        </p:txBody>
      </p:sp>
    </p:spTree>
    <p:extLst>
      <p:ext uri="{BB962C8B-B14F-4D97-AF65-F5344CB8AC3E}">
        <p14:creationId xmlns:p14="http://schemas.microsoft.com/office/powerpoint/2010/main" val="3399399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p:txBody>
          <a:bodyPr/>
          <a:lstStyle/>
          <a:p>
            <a:r>
              <a:rPr lang="es-ES" dirty="0" smtClean="0"/>
              <a:t>Algunos términos para </a:t>
            </a:r>
            <a:r>
              <a:rPr lang="es-ES" dirty="0" err="1" smtClean="0"/>
              <a:t>Farmacovigilancia</a:t>
            </a:r>
            <a:r>
              <a:rPr lang="es-ES" dirty="0" smtClean="0"/>
              <a:t> </a:t>
            </a:r>
            <a:endParaRPr lang="es-ES" dirty="0"/>
          </a:p>
        </p:txBody>
      </p:sp>
      <p:sp>
        <p:nvSpPr>
          <p:cNvPr id="3" name="Marcador de texto 2"/>
          <p:cNvSpPr>
            <a:spLocks noGrp="1"/>
          </p:cNvSpPr>
          <p:nvPr>
            <p:ph type="body" sz="quarter" idx="18"/>
          </p:nvPr>
        </p:nvSpPr>
        <p:spPr/>
        <p:txBody>
          <a:bodyPr/>
          <a:lstStyle/>
          <a:p>
            <a:endParaRPr lang="es-ES"/>
          </a:p>
        </p:txBody>
      </p:sp>
      <p:sp>
        <p:nvSpPr>
          <p:cNvPr id="4" name="Marcador de texto 3"/>
          <p:cNvSpPr>
            <a:spLocks noGrp="1"/>
          </p:cNvSpPr>
          <p:nvPr>
            <p:ph type="body" sz="quarter" idx="19"/>
          </p:nvPr>
        </p:nvSpPr>
        <p:spPr/>
        <p:txBody>
          <a:bodyPr/>
          <a:lstStyle/>
          <a:p>
            <a:endParaRPr lang="es-ES"/>
          </a:p>
        </p:txBody>
      </p:sp>
      <p:sp>
        <p:nvSpPr>
          <p:cNvPr id="5" name="Marcador de texto 4"/>
          <p:cNvSpPr>
            <a:spLocks noGrp="1"/>
          </p:cNvSpPr>
          <p:nvPr>
            <p:ph type="body" sz="quarter" idx="28"/>
          </p:nvPr>
        </p:nvSpPr>
        <p:spPr/>
        <p:txBody>
          <a:bodyPr/>
          <a:lstStyle/>
          <a:p>
            <a:endParaRPr lang="es-ES"/>
          </a:p>
        </p:txBody>
      </p:sp>
      <p:sp>
        <p:nvSpPr>
          <p:cNvPr id="6" name="Marcador de texto 5"/>
          <p:cNvSpPr>
            <a:spLocks noGrp="1"/>
          </p:cNvSpPr>
          <p:nvPr>
            <p:ph type="body" sz="quarter" idx="17"/>
          </p:nvPr>
        </p:nvSpPr>
        <p:spPr/>
        <p:txBody>
          <a:bodyPr/>
          <a:lstStyle/>
          <a:p>
            <a:endParaRPr lang="es-ES"/>
          </a:p>
        </p:txBody>
      </p:sp>
      <p:sp>
        <p:nvSpPr>
          <p:cNvPr id="7" name="Rectángulo 6"/>
          <p:cNvSpPr/>
          <p:nvPr/>
        </p:nvSpPr>
        <p:spPr>
          <a:xfrm>
            <a:off x="1328631" y="1566952"/>
            <a:ext cx="9539666" cy="3031599"/>
          </a:xfrm>
          <a:prstGeom prst="rect">
            <a:avLst/>
          </a:prstGeom>
        </p:spPr>
        <p:txBody>
          <a:bodyPr wrap="square">
            <a:spAutoFit/>
          </a:bodyPr>
          <a:lstStyle/>
          <a:p>
            <a:pPr>
              <a:lnSpc>
                <a:spcPct val="150000"/>
              </a:lnSpc>
            </a:pPr>
            <a:r>
              <a:rPr lang="es-ES" b="1" dirty="0">
                <a:solidFill>
                  <a:srgbClr val="000000"/>
                </a:solidFill>
              </a:rPr>
              <a:t>Efecto adverso: </a:t>
            </a:r>
            <a:r>
              <a:rPr lang="es-ES" dirty="0">
                <a:solidFill>
                  <a:srgbClr val="000000"/>
                </a:solidFill>
              </a:rPr>
              <a:t>Cualquier evento contrario o indeseado al esperado.</a:t>
            </a:r>
          </a:p>
          <a:p>
            <a:pPr>
              <a:lnSpc>
                <a:spcPct val="150000"/>
              </a:lnSpc>
            </a:pPr>
            <a:r>
              <a:rPr lang="es-ES" dirty="0">
                <a:solidFill>
                  <a:srgbClr val="000000"/>
                </a:solidFill>
              </a:rPr>
              <a:t> </a:t>
            </a:r>
          </a:p>
          <a:p>
            <a:pPr>
              <a:lnSpc>
                <a:spcPct val="150000"/>
              </a:lnSpc>
            </a:pPr>
            <a:r>
              <a:rPr lang="es-ES" b="1" dirty="0">
                <a:solidFill>
                  <a:srgbClr val="000000"/>
                </a:solidFill>
              </a:rPr>
              <a:t>Efecto Secundario: </a:t>
            </a:r>
            <a:r>
              <a:rPr lang="es-ES" dirty="0">
                <a:solidFill>
                  <a:srgbClr val="000000"/>
                </a:solidFill>
              </a:rPr>
              <a:t>Cualquier evento diferente a la acción terapéutica buscada.</a:t>
            </a:r>
          </a:p>
          <a:p>
            <a:pPr>
              <a:lnSpc>
                <a:spcPct val="150000"/>
              </a:lnSpc>
            </a:pPr>
            <a:r>
              <a:rPr lang="es-ES" b="1" dirty="0" smtClean="0">
                <a:solidFill>
                  <a:srgbClr val="000000"/>
                </a:solidFill>
              </a:rPr>
              <a:t>Efecto</a:t>
            </a:r>
            <a:r>
              <a:rPr lang="es-ES" dirty="0">
                <a:solidFill>
                  <a:srgbClr val="000000"/>
                </a:solidFill>
              </a:rPr>
              <a:t>: Cosa producida por una causa. </a:t>
            </a:r>
          </a:p>
          <a:p>
            <a:pPr>
              <a:lnSpc>
                <a:spcPct val="150000"/>
              </a:lnSpc>
            </a:pPr>
            <a:r>
              <a:rPr lang="es-ES" b="1" dirty="0">
                <a:solidFill>
                  <a:srgbClr val="000000"/>
                </a:solidFill>
              </a:rPr>
              <a:t>Reacción</a:t>
            </a:r>
            <a:r>
              <a:rPr lang="es-ES" dirty="0">
                <a:solidFill>
                  <a:srgbClr val="000000"/>
                </a:solidFill>
              </a:rPr>
              <a:t>: Cambio producido como respuesta a un estímulo</a:t>
            </a:r>
          </a:p>
          <a:p>
            <a:r>
              <a:rPr lang="es-ES" dirty="0">
                <a:solidFill>
                  <a:srgbClr val="000000"/>
                </a:solidFill>
                <a:latin typeface="Calibri" panose="020F0502020204030204" pitchFamily="34" charset="0"/>
              </a:rPr>
              <a:t> </a:t>
            </a:r>
            <a:endParaRPr lang="es-ES" dirty="0" smtClean="0">
              <a:solidFill>
                <a:srgbClr val="000000"/>
              </a:solidFill>
              <a:latin typeface="Calibri" panose="020F0502020204030204" pitchFamily="34" charset="0"/>
            </a:endParaRPr>
          </a:p>
          <a:p>
            <a:r>
              <a:rPr lang="es-ES" b="1" dirty="0"/>
              <a:t>ESAVI: </a:t>
            </a:r>
            <a:r>
              <a:rPr lang="es-ES" b="1" dirty="0" smtClean="0"/>
              <a:t> </a:t>
            </a:r>
            <a:r>
              <a:rPr lang="es-ES" dirty="0" smtClean="0"/>
              <a:t>Eventos </a:t>
            </a:r>
            <a:r>
              <a:rPr lang="es-ES" dirty="0"/>
              <a:t>Adverso Atribuido a la Vacunación o Inmunización (ESAVI).</a:t>
            </a:r>
            <a:endParaRPr lang="es-ES" dirty="0">
              <a:solidFill>
                <a:srgbClr val="000000"/>
              </a:solidFill>
              <a:latin typeface="Calibri" panose="020F0502020204030204" pitchFamily="34" charset="0"/>
            </a:endParaRPr>
          </a:p>
          <a:p>
            <a:r>
              <a:rPr lang="es-ES" sz="2000" b="1" dirty="0">
                <a:solidFill>
                  <a:srgbClr val="FFFFFF"/>
                </a:solidFill>
                <a:latin typeface="Calibri" panose="020F0502020204030204" pitchFamily="34" charset="0"/>
              </a:rPr>
              <a:t>GLOSARIO DE TÉRMINOS</a:t>
            </a:r>
            <a:r>
              <a:rPr lang="es-ES" sz="2000" b="1" dirty="0">
                <a:solidFill>
                  <a:srgbClr val="000000"/>
                </a:solidFill>
                <a:latin typeface="Calibri" panose="020F0502020204030204" pitchFamily="34" charset="0"/>
              </a:rPr>
              <a:t> </a:t>
            </a:r>
            <a:endParaRPr lang="es-ES" dirty="0"/>
          </a:p>
        </p:txBody>
      </p:sp>
    </p:spTree>
    <p:extLst>
      <p:ext uri="{BB962C8B-B14F-4D97-AF65-F5344CB8AC3E}">
        <p14:creationId xmlns:p14="http://schemas.microsoft.com/office/powerpoint/2010/main" val="1763545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2"/>
          </p:nvPr>
        </p:nvSpPr>
        <p:spPr/>
        <p:txBody>
          <a:bodyPr/>
          <a:lstStyle/>
          <a:p>
            <a:endParaRPr lang="es-ES"/>
          </a:p>
        </p:txBody>
      </p:sp>
      <p:sp>
        <p:nvSpPr>
          <p:cNvPr id="3" name="Marcador de texto 2"/>
          <p:cNvSpPr>
            <a:spLocks noGrp="1"/>
          </p:cNvSpPr>
          <p:nvPr>
            <p:ph type="body" sz="quarter" idx="18"/>
          </p:nvPr>
        </p:nvSpPr>
        <p:spPr/>
        <p:txBody>
          <a:bodyPr/>
          <a:lstStyle/>
          <a:p>
            <a:endParaRPr lang="es-ES"/>
          </a:p>
        </p:txBody>
      </p:sp>
      <p:sp>
        <p:nvSpPr>
          <p:cNvPr id="4" name="Marcador de texto 3"/>
          <p:cNvSpPr>
            <a:spLocks noGrp="1"/>
          </p:cNvSpPr>
          <p:nvPr>
            <p:ph type="body" sz="quarter" idx="19"/>
          </p:nvPr>
        </p:nvSpPr>
        <p:spPr/>
        <p:txBody>
          <a:bodyPr/>
          <a:lstStyle/>
          <a:p>
            <a:endParaRPr lang="es-ES"/>
          </a:p>
        </p:txBody>
      </p:sp>
      <p:sp>
        <p:nvSpPr>
          <p:cNvPr id="5" name="Marcador de texto 4"/>
          <p:cNvSpPr>
            <a:spLocks noGrp="1"/>
          </p:cNvSpPr>
          <p:nvPr>
            <p:ph type="body" sz="quarter" idx="28"/>
          </p:nvPr>
        </p:nvSpPr>
        <p:spPr/>
        <p:txBody>
          <a:bodyPr/>
          <a:lstStyle/>
          <a:p>
            <a:endParaRPr lang="es-ES"/>
          </a:p>
        </p:txBody>
      </p:sp>
      <p:sp>
        <p:nvSpPr>
          <p:cNvPr id="6" name="Marcador de texto 5"/>
          <p:cNvSpPr>
            <a:spLocks noGrp="1"/>
          </p:cNvSpPr>
          <p:nvPr>
            <p:ph type="body" sz="quarter" idx="17"/>
          </p:nvPr>
        </p:nvSpPr>
        <p:spPr/>
        <p:txBody>
          <a:bodyPr/>
          <a:lstStyle/>
          <a:p>
            <a:endParaRPr lang="es-ES"/>
          </a:p>
        </p:txBody>
      </p:sp>
      <p:pic>
        <p:nvPicPr>
          <p:cNvPr id="7" name="Imagen 6"/>
          <p:cNvPicPr>
            <a:picLocks noChangeAspect="1"/>
          </p:cNvPicPr>
          <p:nvPr/>
        </p:nvPicPr>
        <p:blipFill>
          <a:blip r:embed="rId2"/>
          <a:stretch>
            <a:fillRect/>
          </a:stretch>
        </p:blipFill>
        <p:spPr>
          <a:xfrm>
            <a:off x="231278" y="0"/>
            <a:ext cx="11921939" cy="7002607"/>
          </a:xfrm>
          <a:prstGeom prst="rect">
            <a:avLst/>
          </a:prstGeom>
        </p:spPr>
      </p:pic>
    </p:spTree>
    <p:extLst>
      <p:ext uri="{BB962C8B-B14F-4D97-AF65-F5344CB8AC3E}">
        <p14:creationId xmlns:p14="http://schemas.microsoft.com/office/powerpoint/2010/main" val="1099765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Tree>
    <p:extLst>
      <p:ext uri="{BB962C8B-B14F-4D97-AF65-F5344CB8AC3E}">
        <p14:creationId xmlns:p14="http://schemas.microsoft.com/office/powerpoint/2010/main" val="212285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6440763"/>
            <a:ext cx="4336445" cy="370116"/>
          </a:xfrm>
        </p:spPr>
        <p:txBody>
          <a:bodyPr>
            <a:normAutofit/>
          </a:bodyPr>
          <a:lstStyle/>
          <a:p>
            <a:pPr marL="0" indent="0">
              <a:buNone/>
            </a:pPr>
            <a:r>
              <a:rPr lang="es-ES_tradnl" sz="1000" b="1" dirty="0">
                <a:solidFill>
                  <a:schemeClr val="accent4">
                    <a:lumMod val="60000"/>
                    <a:lumOff val="40000"/>
                  </a:schemeClr>
                </a:solidFill>
                <a:latin typeface="Arial" panose="020B0604020202020204" pitchFamily="34" charset="0"/>
                <a:cs typeface="Arial" panose="020B0604020202020204" pitchFamily="34" charset="0"/>
              </a:rPr>
              <a:t>Fuente</a:t>
            </a:r>
            <a:r>
              <a:rPr lang="es-ES_tradnl" sz="1000" dirty="0">
                <a:solidFill>
                  <a:schemeClr val="accent4">
                    <a:lumMod val="60000"/>
                    <a:lumOff val="40000"/>
                  </a:schemeClr>
                </a:solidFill>
                <a:latin typeface="Arial" panose="020B0604020202020204" pitchFamily="34" charset="0"/>
                <a:cs typeface="Arial" panose="020B0604020202020204" pitchFamily="34" charset="0"/>
              </a:rPr>
              <a:t>: </a:t>
            </a:r>
            <a:r>
              <a:rPr lang="es-ES_tradnl" sz="1000" dirty="0" smtClean="0">
                <a:solidFill>
                  <a:schemeClr val="bg1"/>
                </a:solidFill>
                <a:latin typeface="Arial" panose="020B0604020202020204" pitchFamily="34" charset="0"/>
                <a:cs typeface="Arial" panose="020B0604020202020204" pitchFamily="34" charset="0"/>
              </a:rPr>
              <a:t>MSP </a:t>
            </a:r>
            <a:r>
              <a:rPr lang="es-ES_tradnl" sz="1000" dirty="0">
                <a:solidFill>
                  <a:schemeClr val="bg1"/>
                </a:solidFill>
                <a:latin typeface="Arial" panose="020B0604020202020204" pitchFamily="34" charset="0"/>
                <a:cs typeface="Arial" panose="020B0604020202020204" pitchFamily="34" charset="0"/>
              </a:rPr>
              <a:t>a través del COE Nacional y Provincial de Pichincha</a:t>
            </a:r>
          </a:p>
        </p:txBody>
      </p:sp>
      <p:sp>
        <p:nvSpPr>
          <p:cNvPr id="4" name="Text Placeholder 3"/>
          <p:cNvSpPr>
            <a:spLocks noGrp="1"/>
          </p:cNvSpPr>
          <p:nvPr>
            <p:ph type="body" sz="quarter" idx="4294967295"/>
          </p:nvPr>
        </p:nvSpPr>
        <p:spPr>
          <a:xfrm>
            <a:off x="8433571" y="6418069"/>
            <a:ext cx="3593178" cy="363841"/>
          </a:xfrm>
        </p:spPr>
        <p:txBody>
          <a:bodyPr>
            <a:normAutofit/>
          </a:bodyPr>
          <a:lstStyle/>
          <a:p>
            <a:pPr marL="0" indent="0">
              <a:buNone/>
            </a:pPr>
            <a:r>
              <a:rPr lang="es-EC" sz="1000" b="1" dirty="0" smtClean="0">
                <a:solidFill>
                  <a:schemeClr val="accent4">
                    <a:lumMod val="60000"/>
                    <a:lumOff val="40000"/>
                  </a:schemeClr>
                </a:solidFill>
                <a:latin typeface="Arial" panose="020B0604020202020204" pitchFamily="34" charset="0"/>
                <a:cs typeface="Arial" panose="020B0604020202020204" pitchFamily="34" charset="0"/>
              </a:rPr>
              <a:t>Fecha de actualización: </a:t>
            </a:r>
            <a:r>
              <a:rPr lang="es-EC" sz="1000" dirty="0" smtClean="0">
                <a:solidFill>
                  <a:schemeClr val="bg1"/>
                </a:solidFill>
                <a:latin typeface="Arial" panose="020B0604020202020204" pitchFamily="34" charset="0"/>
                <a:cs typeface="Arial" panose="020B0604020202020204" pitchFamily="34" charset="0"/>
              </a:rPr>
              <a:t>20 de abril </a:t>
            </a:r>
            <a:r>
              <a:rPr lang="es-EC" sz="1000" dirty="0">
                <a:solidFill>
                  <a:schemeClr val="bg1"/>
                </a:solidFill>
                <a:latin typeface="Arial" panose="020B0604020202020204" pitchFamily="34" charset="0"/>
                <a:cs typeface="Arial" panose="020B0604020202020204" pitchFamily="34" charset="0"/>
              </a:rPr>
              <a:t>de </a:t>
            </a:r>
            <a:r>
              <a:rPr lang="es-EC" sz="1000" dirty="0" smtClean="0">
                <a:solidFill>
                  <a:schemeClr val="bg1"/>
                </a:solidFill>
                <a:latin typeface="Arial" panose="020B0604020202020204" pitchFamily="34" charset="0"/>
                <a:cs typeface="Arial" panose="020B0604020202020204" pitchFamily="34" charset="0"/>
              </a:rPr>
              <a:t>2021</a:t>
            </a:r>
            <a:endParaRPr lang="es-EC" sz="1000"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336445" y="6432553"/>
            <a:ext cx="4171193" cy="363842"/>
          </a:xfrm>
        </p:spPr>
        <p:txBody>
          <a:bodyPr>
            <a:normAutofit/>
          </a:bodyPr>
          <a:lstStyle/>
          <a:p>
            <a:pPr marL="0" indent="0">
              <a:buNone/>
            </a:pPr>
            <a:r>
              <a:rPr lang="es-ES_tradnl" sz="1000" b="1" dirty="0">
                <a:solidFill>
                  <a:schemeClr val="accent4">
                    <a:lumMod val="60000"/>
                    <a:lumOff val="40000"/>
                  </a:schemeClr>
                </a:solidFill>
                <a:latin typeface="Arial" panose="020B0604020202020204" pitchFamily="34" charset="0"/>
                <a:cs typeface="Arial" panose="020B0604020202020204" pitchFamily="34" charset="0"/>
              </a:rPr>
              <a:t>Elaborado por: </a:t>
            </a:r>
            <a:r>
              <a:rPr lang="es-ES_tradnl" sz="1000" dirty="0">
                <a:solidFill>
                  <a:schemeClr val="bg1"/>
                </a:solidFill>
                <a:latin typeface="Arial" panose="020B0604020202020204" pitchFamily="34" charset="0"/>
                <a:cs typeface="Arial" panose="020B0604020202020204" pitchFamily="34" charset="0"/>
              </a:rPr>
              <a:t>DMPPS a través de la UIEIS de la </a:t>
            </a:r>
            <a:r>
              <a:rPr lang="es-ES_tradnl" sz="1000" dirty="0" smtClean="0">
                <a:solidFill>
                  <a:schemeClr val="bg1"/>
                </a:solidFill>
                <a:latin typeface="Arial" panose="020B0604020202020204" pitchFamily="34" charset="0"/>
                <a:cs typeface="Arial" panose="020B0604020202020204" pitchFamily="34" charset="0"/>
              </a:rPr>
              <a:t>SS</a:t>
            </a:r>
            <a:endParaRPr lang="es-ES_tradnl" sz="1000" dirty="0">
              <a:solidFill>
                <a:schemeClr val="bg1"/>
              </a:solidFill>
              <a:latin typeface="Arial" panose="020B0604020202020204" pitchFamily="34" charset="0"/>
              <a:cs typeface="Arial" panose="020B0604020202020204" pitchFamily="34" charset="0"/>
            </a:endParaRPr>
          </a:p>
          <a:p>
            <a:endParaRPr lang="es-EC" sz="1000" dirty="0">
              <a:latin typeface="Arial" panose="020B0604020202020204" pitchFamily="34" charset="0"/>
              <a:cs typeface="Arial" panose="020B0604020202020204" pitchFamily="34" charset="0"/>
            </a:endParaRPr>
          </a:p>
        </p:txBody>
      </p:sp>
      <p:sp>
        <p:nvSpPr>
          <p:cNvPr id="7" name="Marcador de texto 1"/>
          <p:cNvSpPr>
            <a:spLocks noGrp="1"/>
          </p:cNvSpPr>
          <p:nvPr/>
        </p:nvSpPr>
        <p:spPr>
          <a:xfrm>
            <a:off x="433952" y="278220"/>
            <a:ext cx="8892927" cy="866975"/>
          </a:xfrm>
          <a:prstGeom prst="rect">
            <a:avLst/>
          </a:prstGeom>
        </p:spPr>
        <p:txBody>
          <a:bodyPr vert="horz" lIns="91440" tIns="45720" rIns="91440" bIns="45720" rtlCol="0">
            <a:noAutofit/>
          </a:bodyPr>
          <a:lstStyle/>
          <a:p>
            <a:pPr marL="228600" indent="-228600">
              <a:lnSpc>
                <a:spcPct val="90000"/>
              </a:lnSpc>
              <a:spcBef>
                <a:spcPts val="1000"/>
              </a:spcBef>
              <a:buFont typeface="Arial"/>
              <a:buNone/>
            </a:pPr>
            <a:r>
              <a:rPr lang="es-EC" sz="2800" b="1" dirty="0">
                <a:solidFill>
                  <a:srgbClr val="095DA6"/>
                </a:solidFill>
                <a:latin typeface="Bambino-Bold ☞" charset="0"/>
                <a:ea typeface="Bambino-Bold ☞" charset="0"/>
                <a:cs typeface="Bambino-Bold ☞" charset="0"/>
              </a:rPr>
              <a:t>Incremento </a:t>
            </a:r>
            <a:r>
              <a:rPr lang="es-EC" sz="2800" b="1" dirty="0" smtClean="0">
                <a:solidFill>
                  <a:srgbClr val="095DA6"/>
                </a:solidFill>
                <a:latin typeface="Bambino-Bold ☞" charset="0"/>
                <a:ea typeface="Bambino-Bold ☞" charset="0"/>
                <a:cs typeface="Bambino-Bold ☞" charset="0"/>
              </a:rPr>
              <a:t>diario </a:t>
            </a:r>
            <a:r>
              <a:rPr lang="es-EC" sz="2800" b="1" dirty="0">
                <a:solidFill>
                  <a:srgbClr val="095DA6"/>
                </a:solidFill>
                <a:latin typeface="Bambino-Bold ☞" charset="0"/>
                <a:ea typeface="Bambino-Bold ☞" charset="0"/>
                <a:cs typeface="Bambino-Bold ☞" charset="0"/>
              </a:rPr>
              <a:t>de </a:t>
            </a:r>
            <a:r>
              <a:rPr lang="es-EC" sz="2800" b="1" dirty="0" smtClean="0">
                <a:solidFill>
                  <a:srgbClr val="095DA6"/>
                </a:solidFill>
                <a:latin typeface="Bambino-Bold ☞" charset="0"/>
                <a:ea typeface="Bambino-Bold ☞" charset="0"/>
                <a:cs typeface="Bambino-Bold ☞" charset="0"/>
              </a:rPr>
              <a:t>casos </a:t>
            </a:r>
            <a:r>
              <a:rPr lang="es-EC" sz="2800" b="1" dirty="0">
                <a:solidFill>
                  <a:srgbClr val="095DA6"/>
                </a:solidFill>
                <a:latin typeface="Bambino-Bold ☞" charset="0"/>
                <a:ea typeface="Bambino-Bold ☞" charset="0"/>
                <a:cs typeface="Bambino-Bold ☞" charset="0"/>
              </a:rPr>
              <a:t>confirmados por </a:t>
            </a:r>
            <a:r>
              <a:rPr lang="es-EC" sz="2800" b="1" dirty="0" smtClean="0">
                <a:solidFill>
                  <a:srgbClr val="095DA6"/>
                </a:solidFill>
                <a:latin typeface="Bambino-Bold ☞" charset="0"/>
                <a:ea typeface="Bambino-Bold ☞" charset="0"/>
                <a:cs typeface="Bambino-Bold ☞" charset="0"/>
              </a:rPr>
              <a:t>COVID-19</a:t>
            </a:r>
            <a:endParaRPr lang="en-US" sz="2800" b="1" dirty="0">
              <a:solidFill>
                <a:srgbClr val="095DA6"/>
              </a:solidFill>
              <a:latin typeface="Bambino-Bold ☞" charset="0"/>
              <a:ea typeface="Bambino-Bold ☞" charset="0"/>
              <a:cs typeface="Bambino-Bold ☞" charset="0"/>
            </a:endParaRPr>
          </a:p>
        </p:txBody>
      </p:sp>
      <p:graphicFrame>
        <p:nvGraphicFramePr>
          <p:cNvPr id="9" name="Chart 8"/>
          <p:cNvGraphicFramePr>
            <a:graphicFrameLocks/>
          </p:cNvGraphicFramePr>
          <p:nvPr>
            <p:extLst>
              <p:ext uri="{D42A27DB-BD31-4B8C-83A1-F6EECF244321}">
                <p14:modId xmlns:p14="http://schemas.microsoft.com/office/powerpoint/2010/main" val="2647402630"/>
              </p:ext>
            </p:extLst>
          </p:nvPr>
        </p:nvGraphicFramePr>
        <p:xfrm>
          <a:off x="-101600" y="1145195"/>
          <a:ext cx="11554691" cy="3115116"/>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stretch>
            <a:fillRect/>
          </a:stretch>
        </p:blipFill>
        <p:spPr>
          <a:xfrm>
            <a:off x="1329172" y="4097613"/>
            <a:ext cx="10256267" cy="2219034"/>
          </a:xfrm>
          <a:prstGeom prst="rect">
            <a:avLst/>
          </a:prstGeom>
        </p:spPr>
      </p:pic>
    </p:spTree>
    <p:extLst>
      <p:ext uri="{BB962C8B-B14F-4D97-AF65-F5344CB8AC3E}">
        <p14:creationId xmlns:p14="http://schemas.microsoft.com/office/powerpoint/2010/main" val="3275616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p:cNvSpPr txBox="1">
            <a:spLocks/>
          </p:cNvSpPr>
          <p:nvPr/>
        </p:nvSpPr>
        <p:spPr>
          <a:xfrm>
            <a:off x="435429" y="467589"/>
            <a:ext cx="8675914" cy="916797"/>
          </a:xfrm>
          <a:prstGeom prst="rect">
            <a:avLst/>
          </a:prstGeom>
        </p:spPr>
        <p:txBody>
          <a:bodyPr vert="horz" lIns="91440" tIns="45720" rIns="91440" bIns="45720" rtlCol="0">
            <a:noAutofit/>
          </a:bodyPr>
          <a:lstStyle>
            <a:lvl1pPr marL="228600" marR="0" indent="-228600" fontAlgn="auto">
              <a:lnSpc>
                <a:spcPct val="90000"/>
              </a:lnSpc>
              <a:spcBef>
                <a:spcPts val="1000"/>
              </a:spcBef>
              <a:spcAft>
                <a:spcPts val="0"/>
              </a:spcAft>
              <a:buClrTx/>
              <a:buSzTx/>
              <a:buFont typeface="Arial"/>
              <a:buNone/>
              <a:tabLst/>
              <a:defRPr sz="2600" b="1" baseline="0">
                <a:solidFill>
                  <a:srgbClr val="095DA6"/>
                </a:solidFill>
                <a:latin typeface="Bambino-Bold ☞"/>
                <a:ea typeface="Bambino-Bold ☞" charset="0"/>
                <a:cs typeface="Bambino-Bold ☞"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ES" sz="3200" dirty="0" smtClean="0"/>
              <a:t>Información disponible en la página </a:t>
            </a:r>
            <a:r>
              <a:rPr lang="es-ES" sz="3200" dirty="0"/>
              <a:t>web de la Secretaría de Salud…</a:t>
            </a:r>
            <a:endParaRPr lang="es-EC" sz="3200" dirty="0"/>
          </a:p>
        </p:txBody>
      </p:sp>
      <p:sp>
        <p:nvSpPr>
          <p:cNvPr id="6" name="Rectangle 5"/>
          <p:cNvSpPr/>
          <p:nvPr/>
        </p:nvSpPr>
        <p:spPr>
          <a:xfrm>
            <a:off x="2763566" y="2699583"/>
            <a:ext cx="6902948" cy="830997"/>
          </a:xfrm>
          <a:prstGeom prst="rect">
            <a:avLst/>
          </a:prstGeom>
        </p:spPr>
        <p:txBody>
          <a:bodyPr wrap="square">
            <a:spAutoFit/>
          </a:bodyPr>
          <a:lstStyle/>
          <a:p>
            <a:pPr algn="ctr"/>
            <a:r>
              <a:rPr lang="es-ES_tradnl" sz="2400" dirty="0" smtClean="0">
                <a:solidFill>
                  <a:schemeClr val="accent2">
                    <a:lumMod val="50000"/>
                  </a:schemeClr>
                </a:solidFill>
              </a:rPr>
              <a:t>Informe epidemiológico </a:t>
            </a:r>
            <a:r>
              <a:rPr lang="es-ES" sz="2400" dirty="0" smtClean="0">
                <a:solidFill>
                  <a:schemeClr val="accent2">
                    <a:lumMod val="50000"/>
                  </a:schemeClr>
                </a:solidFill>
              </a:rPr>
              <a:t>de COVID-19 del Distrito Metropolitano de Quito, Ecuador 2021</a:t>
            </a:r>
            <a:endParaRPr lang="es-EC" sz="2400" dirty="0">
              <a:solidFill>
                <a:schemeClr val="accent2">
                  <a:lumMod val="50000"/>
                </a:schemeClr>
              </a:solidFill>
            </a:endParaRPr>
          </a:p>
        </p:txBody>
      </p:sp>
      <p:sp>
        <p:nvSpPr>
          <p:cNvPr id="7" name="Rectangle 6"/>
          <p:cNvSpPr/>
          <p:nvPr/>
        </p:nvSpPr>
        <p:spPr>
          <a:xfrm>
            <a:off x="917881" y="2077465"/>
            <a:ext cx="10334880" cy="523220"/>
          </a:xfrm>
          <a:prstGeom prst="rect">
            <a:avLst/>
          </a:prstGeom>
        </p:spPr>
        <p:txBody>
          <a:bodyPr wrap="none">
            <a:spAutoFit/>
          </a:bodyPr>
          <a:lstStyle/>
          <a:p>
            <a:r>
              <a:rPr lang="es-EC" sz="2800" b="1" dirty="0"/>
              <a:t>https://www.quitosaludable.gob.ec/coe-metropolitano-2/</a:t>
            </a:r>
          </a:p>
        </p:txBody>
      </p:sp>
      <p:pic>
        <p:nvPicPr>
          <p:cNvPr id="8" name="Picture 7"/>
          <p:cNvPicPr>
            <a:picLocks noChangeAspect="1"/>
          </p:cNvPicPr>
          <p:nvPr/>
        </p:nvPicPr>
        <p:blipFill>
          <a:blip r:embed="rId2"/>
          <a:stretch>
            <a:fillRect/>
          </a:stretch>
        </p:blipFill>
        <p:spPr>
          <a:xfrm>
            <a:off x="142875" y="3728377"/>
            <a:ext cx="5909582" cy="2821786"/>
          </a:xfrm>
          <a:prstGeom prst="rect">
            <a:avLst/>
          </a:prstGeom>
          <a:ln>
            <a:solidFill>
              <a:schemeClr val="tx1"/>
            </a:solidFill>
          </a:ln>
        </p:spPr>
      </p:pic>
      <p:pic>
        <p:nvPicPr>
          <p:cNvPr id="2" name="Picture 1"/>
          <p:cNvPicPr>
            <a:picLocks noChangeAspect="1"/>
          </p:cNvPicPr>
          <p:nvPr/>
        </p:nvPicPr>
        <p:blipFill rotWithShape="1">
          <a:blip r:embed="rId3"/>
          <a:srcRect b="2145"/>
          <a:stretch/>
        </p:blipFill>
        <p:spPr>
          <a:xfrm>
            <a:off x="6117979" y="3728375"/>
            <a:ext cx="5870999" cy="2813941"/>
          </a:xfrm>
          <a:prstGeom prst="rect">
            <a:avLst/>
          </a:prstGeom>
          <a:ln>
            <a:solidFill>
              <a:schemeClr val="tx1"/>
            </a:solidFill>
          </a:ln>
        </p:spPr>
      </p:pic>
      <p:sp>
        <p:nvSpPr>
          <p:cNvPr id="9" name="Rectangle 8"/>
          <p:cNvSpPr/>
          <p:nvPr/>
        </p:nvSpPr>
        <p:spPr>
          <a:xfrm>
            <a:off x="4914966" y="1627906"/>
            <a:ext cx="2274982" cy="400110"/>
          </a:xfrm>
          <a:prstGeom prst="rect">
            <a:avLst/>
          </a:prstGeom>
        </p:spPr>
        <p:txBody>
          <a:bodyPr wrap="none">
            <a:spAutoFit/>
          </a:bodyPr>
          <a:lstStyle/>
          <a:p>
            <a:r>
              <a:rPr lang="es-EC" sz="2000" dirty="0" smtClean="0"/>
              <a:t>Revisar sitio web</a:t>
            </a:r>
            <a:endParaRPr lang="es-EC" sz="2000" dirty="0"/>
          </a:p>
        </p:txBody>
      </p:sp>
    </p:spTree>
    <p:extLst>
      <p:ext uri="{BB962C8B-B14F-4D97-AF65-F5344CB8AC3E}">
        <p14:creationId xmlns:p14="http://schemas.microsoft.com/office/powerpoint/2010/main" val="7102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4294967295"/>
          </p:nvPr>
        </p:nvSpPr>
        <p:spPr>
          <a:xfrm>
            <a:off x="125387" y="6411817"/>
            <a:ext cx="4600849" cy="435165"/>
          </a:xfrm>
        </p:spPr>
        <p:txBody>
          <a:bodyPr vert="horz" lIns="91440" tIns="45720" rIns="91440" bIns="45720" rtlCol="0" anchor="ctr">
            <a:noAutofit/>
          </a:bodyPr>
          <a:lstStyle/>
          <a:p>
            <a:pPr>
              <a:buNone/>
            </a:pPr>
            <a:r>
              <a:rPr lang="es-ES_tradnl" sz="1000" dirty="0">
                <a:solidFill>
                  <a:schemeClr val="accent4">
                    <a:lumMod val="60000"/>
                    <a:lumOff val="40000"/>
                  </a:schemeClr>
                </a:solidFill>
                <a:latin typeface="Arial" panose="020B0604020202020204" pitchFamily="34" charset="0"/>
                <a:ea typeface="Bambino-ThinItalic ☞" charset="0"/>
                <a:cs typeface="Arial" panose="020B0604020202020204" pitchFamily="34" charset="0"/>
              </a:rPr>
              <a:t>Fuente:</a:t>
            </a:r>
            <a:r>
              <a:rPr lang="es-ES_tradnl" sz="1000" dirty="0">
                <a:solidFill>
                  <a:schemeClr val="bg1"/>
                </a:solidFill>
                <a:latin typeface="Arial" panose="020B0604020202020204" pitchFamily="34" charset="0"/>
                <a:ea typeface="Bambino-ThinItalic ☞" charset="0"/>
                <a:cs typeface="Arial" panose="020B0604020202020204" pitchFamily="34" charset="0"/>
              </a:rPr>
              <a:t> Ministerio de Salud Pública a través del COE Nacional y Provincial de Pichincha</a:t>
            </a:r>
          </a:p>
        </p:txBody>
      </p:sp>
      <p:sp>
        <p:nvSpPr>
          <p:cNvPr id="9" name="Marcador de texto 8"/>
          <p:cNvSpPr>
            <a:spLocks noGrp="1"/>
          </p:cNvSpPr>
          <p:nvPr>
            <p:ph type="body" sz="quarter" idx="4294967295"/>
          </p:nvPr>
        </p:nvSpPr>
        <p:spPr>
          <a:xfrm>
            <a:off x="8824511" y="6333460"/>
            <a:ext cx="3077651"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18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2" name="Marcador de texto 1"/>
          <p:cNvSpPr>
            <a:spLocks noGrp="1"/>
          </p:cNvSpPr>
          <p:nvPr>
            <p:ph type="body" sz="quarter" idx="12"/>
          </p:nvPr>
        </p:nvSpPr>
        <p:spPr>
          <a:xfrm>
            <a:off x="379962" y="384207"/>
            <a:ext cx="8929138" cy="797229"/>
          </a:xfrm>
        </p:spPr>
        <p:txBody>
          <a:bodyPr vert="horz" lIns="91440" tIns="45720" rIns="91440" bIns="45720" rtlCol="0">
            <a:noAutofit/>
          </a:bodyPr>
          <a:lstStyle/>
          <a:p>
            <a:r>
              <a:rPr lang="es-EC" sz="2600" b="1" dirty="0" smtClean="0"/>
              <a:t>Número de casos confirmados por COVID-19, según semana epidemiológica</a:t>
            </a:r>
            <a:endParaRPr lang="es-EC" sz="2600" b="1" dirty="0"/>
          </a:p>
        </p:txBody>
      </p:sp>
      <p:sp>
        <p:nvSpPr>
          <p:cNvPr id="3" name="TextBox 2"/>
          <p:cNvSpPr txBox="1"/>
          <p:nvPr/>
        </p:nvSpPr>
        <p:spPr>
          <a:xfrm>
            <a:off x="379962" y="1146830"/>
            <a:ext cx="11369673" cy="738664"/>
          </a:xfrm>
          <a:prstGeom prst="rect">
            <a:avLst/>
          </a:prstGeom>
          <a:noFill/>
        </p:spPr>
        <p:txBody>
          <a:bodyPr wrap="square" rtlCol="0">
            <a:spAutoFit/>
          </a:bodyPr>
          <a:lstStyle/>
          <a:p>
            <a:pPr algn="just"/>
            <a:r>
              <a:rPr lang="es-ES" sz="1400" dirty="0" smtClean="0">
                <a:latin typeface="Bambino-Regular" panose="00000500000000000000" pitchFamily="2" charset="0"/>
              </a:rPr>
              <a:t>En salud, </a:t>
            </a:r>
            <a:r>
              <a:rPr lang="es-ES" sz="1400" dirty="0">
                <a:latin typeface="Bambino-Regular" panose="00000500000000000000" pitchFamily="2" charset="0"/>
              </a:rPr>
              <a:t>se suele utilizar la división del año en semanas </a:t>
            </a:r>
            <a:r>
              <a:rPr lang="es-ES" sz="1400" dirty="0" smtClean="0">
                <a:latin typeface="Bambino-Regular" panose="00000500000000000000" pitchFamily="2" charset="0"/>
              </a:rPr>
              <a:t>epidemiológicas (SE) </a:t>
            </a:r>
            <a:r>
              <a:rPr lang="es-ES" sz="1400" dirty="0">
                <a:latin typeface="Bambino-Regular" panose="00000500000000000000" pitchFamily="2" charset="0"/>
              </a:rPr>
              <a:t>que tienen 7 </a:t>
            </a:r>
            <a:r>
              <a:rPr lang="es-ES" sz="1400" dirty="0" smtClean="0">
                <a:latin typeface="Bambino-Regular" panose="00000500000000000000" pitchFamily="2" charset="0"/>
              </a:rPr>
              <a:t>días, </a:t>
            </a:r>
            <a:r>
              <a:rPr lang="es-ES" sz="1400" dirty="0">
                <a:latin typeface="Bambino-Regular" panose="00000500000000000000" pitchFamily="2" charset="0"/>
              </a:rPr>
              <a:t>empezando siempre un </a:t>
            </a:r>
            <a:r>
              <a:rPr lang="es-ES" sz="1400" dirty="0" smtClean="0">
                <a:latin typeface="Bambino-Regular" panose="00000500000000000000" pitchFamily="2" charset="0"/>
              </a:rPr>
              <a:t>domingo </a:t>
            </a:r>
            <a:r>
              <a:rPr lang="es-ES" sz="1400" dirty="0">
                <a:latin typeface="Bambino-Regular" panose="00000500000000000000" pitchFamily="2" charset="0"/>
              </a:rPr>
              <a:t>y finalizando un </a:t>
            </a:r>
            <a:r>
              <a:rPr lang="es-ES" sz="1400" dirty="0" smtClean="0">
                <a:latin typeface="Bambino-Regular" panose="00000500000000000000" pitchFamily="2" charset="0"/>
              </a:rPr>
              <a:t>sábado</a:t>
            </a:r>
            <a:r>
              <a:rPr lang="es-ES" sz="1400" dirty="0">
                <a:latin typeface="Bambino-Regular" panose="00000500000000000000" pitchFamily="2" charset="0"/>
              </a:rPr>
              <a:t>; la primera semana del </a:t>
            </a:r>
            <a:r>
              <a:rPr lang="es-ES" sz="1400" dirty="0" smtClean="0">
                <a:latin typeface="Bambino-Regular" panose="00000500000000000000" pitchFamily="2" charset="0"/>
              </a:rPr>
              <a:t>año, </a:t>
            </a:r>
            <a:r>
              <a:rPr lang="es-ES" sz="1400" dirty="0">
                <a:latin typeface="Bambino-Regular" panose="00000500000000000000" pitchFamily="2" charset="0"/>
              </a:rPr>
              <a:t>debe tener a los menos 4 días de </a:t>
            </a:r>
            <a:r>
              <a:rPr lang="es-ES" sz="1400" dirty="0" smtClean="0">
                <a:latin typeface="Bambino-Regular" panose="00000500000000000000" pitchFamily="2" charset="0"/>
              </a:rPr>
              <a:t>enero, </a:t>
            </a:r>
            <a:r>
              <a:rPr lang="es-ES" sz="1400" dirty="0">
                <a:latin typeface="Bambino-Regular" panose="00000500000000000000" pitchFamily="2" charset="0"/>
              </a:rPr>
              <a:t>sino se vuelve la semana 52 o 53 del año </a:t>
            </a:r>
            <a:r>
              <a:rPr lang="es-ES" sz="1400" dirty="0" smtClean="0">
                <a:latin typeface="Bambino-Regular" panose="00000500000000000000" pitchFamily="2" charset="0"/>
              </a:rPr>
              <a:t>anterior.</a:t>
            </a:r>
            <a:endParaRPr lang="es-EC" sz="1400" dirty="0">
              <a:latin typeface="Bambino-Regular" panose="00000500000000000000" pitchFamily="2" charset="0"/>
            </a:endParaRPr>
          </a:p>
        </p:txBody>
      </p:sp>
      <p:sp>
        <p:nvSpPr>
          <p:cNvPr id="5" name="Rectángulo redondeado 4"/>
          <p:cNvSpPr/>
          <p:nvPr/>
        </p:nvSpPr>
        <p:spPr>
          <a:xfrm>
            <a:off x="465202" y="1941686"/>
            <a:ext cx="3236465" cy="35701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200" dirty="0">
                <a:latin typeface="Bambino-Regular" panose="00000500000000000000" pitchFamily="2" charset="0"/>
              </a:rPr>
              <a:t>Hasta </a:t>
            </a:r>
            <a:r>
              <a:rPr lang="es-ES_tradnl" sz="1200" dirty="0" smtClean="0">
                <a:latin typeface="Bambino-Regular" panose="00000500000000000000" pitchFamily="2" charset="0"/>
              </a:rPr>
              <a:t>la </a:t>
            </a:r>
            <a:r>
              <a:rPr lang="es-ES_tradnl" sz="1200" dirty="0">
                <a:latin typeface="Bambino-Regular" panose="00000500000000000000" pitchFamily="2" charset="0"/>
              </a:rPr>
              <a:t>semana epidemiológica Nro. </a:t>
            </a:r>
            <a:r>
              <a:rPr lang="es-ES_tradnl" sz="1200" dirty="0" smtClean="0">
                <a:latin typeface="Bambino-Regular" panose="00000500000000000000" pitchFamily="2" charset="0"/>
              </a:rPr>
              <a:t>15</a:t>
            </a:r>
            <a:endParaRPr lang="es-ES_tradnl" sz="1200" dirty="0">
              <a:latin typeface="Bambino-Regular" panose="00000500000000000000" pitchFamily="2" charset="0"/>
            </a:endParaRPr>
          </a:p>
        </p:txBody>
      </p:sp>
      <p:graphicFrame>
        <p:nvGraphicFramePr>
          <p:cNvPr id="11" name="Gráfico 1"/>
          <p:cNvGraphicFramePr>
            <a:graphicFrameLocks/>
          </p:cNvGraphicFramePr>
          <p:nvPr>
            <p:extLst>
              <p:ext uri="{D42A27DB-BD31-4B8C-83A1-F6EECF244321}">
                <p14:modId xmlns:p14="http://schemas.microsoft.com/office/powerpoint/2010/main" val="2901048558"/>
              </p:ext>
            </p:extLst>
          </p:nvPr>
        </p:nvGraphicFramePr>
        <p:xfrm>
          <a:off x="240592" y="2379643"/>
          <a:ext cx="11701692" cy="401280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4"/>
          <p:cNvSpPr>
            <a:spLocks noGrp="1"/>
          </p:cNvSpPr>
          <p:nvPr>
            <p:ph type="body" sz="quarter" idx="4294967295"/>
          </p:nvPr>
        </p:nvSpPr>
        <p:spPr>
          <a:xfrm>
            <a:off x="4987671" y="6435042"/>
            <a:ext cx="4197266" cy="389231"/>
          </a:xfrm>
        </p:spPr>
        <p:txBody>
          <a:bodyPr anchor="ctr">
            <a:normAutofit/>
          </a:bodyPr>
          <a:lstStyle/>
          <a:p>
            <a:pPr marL="0" indent="0">
              <a:buNone/>
            </a:pPr>
            <a:r>
              <a:rPr lang="es-ES_tradnl" sz="1000" dirty="0">
                <a:solidFill>
                  <a:schemeClr val="accent4">
                    <a:lumMod val="60000"/>
                    <a:lumOff val="40000"/>
                  </a:schemeClr>
                </a:solidFill>
                <a:latin typeface="Arial" panose="020B0604020202020204" pitchFamily="34" charset="0"/>
                <a:cs typeface="Arial" panose="020B0604020202020204" pitchFamily="34" charset="0"/>
              </a:rPr>
              <a:t>Elaborado </a:t>
            </a:r>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por: </a:t>
            </a:r>
            <a:r>
              <a:rPr lang="es-ES_tradnl" sz="1000" dirty="0" smtClean="0">
                <a:solidFill>
                  <a:schemeClr val="bg1"/>
                </a:solidFill>
                <a:latin typeface="Arial" panose="020B0604020202020204" pitchFamily="34" charset="0"/>
                <a:cs typeface="Arial" panose="020B0604020202020204" pitchFamily="34" charset="0"/>
              </a:rPr>
              <a:t>DMPPS </a:t>
            </a:r>
            <a:r>
              <a:rPr lang="es-ES_tradnl" sz="1000" dirty="0">
                <a:solidFill>
                  <a:schemeClr val="bg1"/>
                </a:solidFill>
                <a:latin typeface="Arial" panose="020B0604020202020204" pitchFamily="34" charset="0"/>
                <a:cs typeface="Arial" panose="020B0604020202020204" pitchFamily="34" charset="0"/>
              </a:rPr>
              <a:t>a través de la UIEIS de la </a:t>
            </a:r>
            <a:r>
              <a:rPr lang="es-ES_tradnl" sz="1000" dirty="0" smtClean="0">
                <a:solidFill>
                  <a:schemeClr val="bg1"/>
                </a:solidFill>
                <a:latin typeface="Arial" panose="020B0604020202020204" pitchFamily="34" charset="0"/>
                <a:cs typeface="Arial" panose="020B0604020202020204" pitchFamily="34" charset="0"/>
              </a:rPr>
              <a:t>SS</a:t>
            </a:r>
            <a:endParaRPr lang="es-ES_tradnl"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362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4202" r="31849" b="3099"/>
          <a:stretch/>
        </p:blipFill>
        <p:spPr>
          <a:xfrm>
            <a:off x="5658386" y="432010"/>
            <a:ext cx="6023778" cy="5794115"/>
          </a:xfrm>
          <a:prstGeom prst="rect">
            <a:avLst/>
          </a:prstGeom>
        </p:spPr>
      </p:pic>
      <p:sp>
        <p:nvSpPr>
          <p:cNvPr id="8" name="Marcador de texto 1"/>
          <p:cNvSpPr txBox="1">
            <a:spLocks/>
          </p:cNvSpPr>
          <p:nvPr/>
        </p:nvSpPr>
        <p:spPr>
          <a:xfrm>
            <a:off x="5371851" y="91141"/>
            <a:ext cx="6820149" cy="446109"/>
          </a:xfrm>
          <a:prstGeom prst="rect">
            <a:avLst/>
          </a:prstGeom>
          <a:noFill/>
        </p:spPr>
        <p:txBody>
          <a:bodyPr vert="horz" lIns="91440" tIns="45720" rIns="91440" bIns="45720" rtlCol="0">
            <a:noAutofit/>
          </a:bodyPr>
          <a:lstStyle>
            <a:lvl1pPr marL="228600" marR="0" indent="-228600" fontAlgn="auto">
              <a:lnSpc>
                <a:spcPct val="90000"/>
              </a:lnSpc>
              <a:spcBef>
                <a:spcPts val="1000"/>
              </a:spcBef>
              <a:spcAft>
                <a:spcPts val="0"/>
              </a:spcAft>
              <a:buClrTx/>
              <a:buSzTx/>
              <a:buFont typeface="Arial"/>
              <a:buNone/>
              <a:tabLst/>
              <a:defRPr sz="2800" baseline="0">
                <a:solidFill>
                  <a:srgbClr val="095DA6"/>
                </a:solidFill>
                <a:latin typeface="Bambino-Bold ☞" charset="0"/>
                <a:ea typeface="Bambino-Bold ☞" charset="0"/>
                <a:cs typeface="Bambino-Bold ☞"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gn="ctr"/>
            <a:r>
              <a:rPr lang="es-EC" sz="2400" b="1" dirty="0" smtClean="0"/>
              <a:t>Casos </a:t>
            </a:r>
            <a:r>
              <a:rPr lang="es-EC" sz="2400" b="1" dirty="0"/>
              <a:t>confirmados de </a:t>
            </a:r>
            <a:r>
              <a:rPr lang="es-EC" sz="2400" b="1" dirty="0" smtClean="0"/>
              <a:t>COVID-19 acumulados</a:t>
            </a:r>
            <a:endParaRPr lang="es-EC" sz="2400" b="1" dirty="0"/>
          </a:p>
          <a:p>
            <a:pPr algn="ctr"/>
            <a:endParaRPr lang="es-ES_tradnl" sz="2400" dirty="0"/>
          </a:p>
        </p:txBody>
      </p:sp>
      <p:sp>
        <p:nvSpPr>
          <p:cNvPr id="9" name="Marcador de texto 7"/>
          <p:cNvSpPr>
            <a:spLocks noGrp="1"/>
          </p:cNvSpPr>
          <p:nvPr>
            <p:ph type="body" sz="quarter" idx="4294967295"/>
          </p:nvPr>
        </p:nvSpPr>
        <p:spPr>
          <a:xfrm>
            <a:off x="60535" y="6303641"/>
            <a:ext cx="4783682" cy="532324"/>
          </a:xfrm>
        </p:spPr>
        <p:txBody>
          <a:bodyPr anchor="ctr">
            <a:normAutofit/>
          </a:bodyPr>
          <a:lstStyle/>
          <a:p>
            <a:pPr marL="0" indent="0">
              <a:buNone/>
            </a:pPr>
            <a:r>
              <a:rPr lang="es-ES_tradnl" sz="1050" dirty="0" smtClean="0">
                <a:solidFill>
                  <a:schemeClr val="accent4">
                    <a:lumMod val="60000"/>
                    <a:lumOff val="40000"/>
                  </a:schemeClr>
                </a:solidFill>
                <a:latin typeface="Arial" panose="020B0604020202020204" pitchFamily="34" charset="0"/>
                <a:cs typeface="Arial" panose="020B0604020202020204" pitchFamily="34" charset="0"/>
              </a:rPr>
              <a:t>Fuente</a:t>
            </a:r>
            <a:r>
              <a:rPr lang="es-ES_tradnl" sz="1050" dirty="0" smtClean="0">
                <a:solidFill>
                  <a:schemeClr val="bg1"/>
                </a:solidFill>
                <a:latin typeface="Arial" panose="020B0604020202020204" pitchFamily="34" charset="0"/>
                <a:cs typeface="Arial" panose="020B0604020202020204" pitchFamily="34" charset="0"/>
              </a:rPr>
              <a:t>: Ministerio de Salud Pública a través del COE Nacional y Provincial de Pichincha</a:t>
            </a:r>
          </a:p>
        </p:txBody>
      </p:sp>
      <p:graphicFrame>
        <p:nvGraphicFramePr>
          <p:cNvPr id="3" name="Table 2"/>
          <p:cNvGraphicFramePr>
            <a:graphicFrameLocks noGrp="1"/>
          </p:cNvGraphicFramePr>
          <p:nvPr>
            <p:extLst>
              <p:ext uri="{D42A27DB-BD31-4B8C-83A1-F6EECF244321}">
                <p14:modId xmlns:p14="http://schemas.microsoft.com/office/powerpoint/2010/main" val="3167973486"/>
              </p:ext>
            </p:extLst>
          </p:nvPr>
        </p:nvGraphicFramePr>
        <p:xfrm>
          <a:off x="285539" y="502395"/>
          <a:ext cx="4785201" cy="5784690"/>
        </p:xfrm>
        <a:graphic>
          <a:graphicData uri="http://schemas.openxmlformats.org/drawingml/2006/table">
            <a:tbl>
              <a:tblPr/>
              <a:tblGrid>
                <a:gridCol w="539821">
                  <a:extLst>
                    <a:ext uri="{9D8B030D-6E8A-4147-A177-3AD203B41FA5}">
                      <a16:colId xmlns:a16="http://schemas.microsoft.com/office/drawing/2014/main" val="1077199778"/>
                    </a:ext>
                  </a:extLst>
                </a:gridCol>
                <a:gridCol w="1830388">
                  <a:extLst>
                    <a:ext uri="{9D8B030D-6E8A-4147-A177-3AD203B41FA5}">
                      <a16:colId xmlns:a16="http://schemas.microsoft.com/office/drawing/2014/main" val="551194374"/>
                    </a:ext>
                  </a:extLst>
                </a:gridCol>
                <a:gridCol w="625057">
                  <a:extLst>
                    <a:ext uri="{9D8B030D-6E8A-4147-A177-3AD203B41FA5}">
                      <a16:colId xmlns:a16="http://schemas.microsoft.com/office/drawing/2014/main" val="3224070401"/>
                    </a:ext>
                  </a:extLst>
                </a:gridCol>
                <a:gridCol w="625057">
                  <a:extLst>
                    <a:ext uri="{9D8B030D-6E8A-4147-A177-3AD203B41FA5}">
                      <a16:colId xmlns:a16="http://schemas.microsoft.com/office/drawing/2014/main" val="3021537803"/>
                    </a:ext>
                  </a:extLst>
                </a:gridCol>
                <a:gridCol w="625057">
                  <a:extLst>
                    <a:ext uri="{9D8B030D-6E8A-4147-A177-3AD203B41FA5}">
                      <a16:colId xmlns:a16="http://schemas.microsoft.com/office/drawing/2014/main" val="3829289381"/>
                    </a:ext>
                  </a:extLst>
                </a:gridCol>
                <a:gridCol w="539821">
                  <a:extLst>
                    <a:ext uri="{9D8B030D-6E8A-4147-A177-3AD203B41FA5}">
                      <a16:colId xmlns:a16="http://schemas.microsoft.com/office/drawing/2014/main" val="3117821634"/>
                    </a:ext>
                  </a:extLst>
                </a:gridCol>
              </a:tblGrid>
              <a:tr h="99087">
                <a:tc rowSpan="2">
                  <a:txBody>
                    <a:bodyPr/>
                    <a:lstStyle/>
                    <a:p>
                      <a:pPr algn="ctr" fontAlgn="b"/>
                      <a:r>
                        <a:rPr lang="es-EC" sz="1400" b="1" i="0" u="none" strike="noStrike" dirty="0" smtClean="0">
                          <a:solidFill>
                            <a:srgbClr val="FFFFFF"/>
                          </a:solidFill>
                          <a:effectLst/>
                          <a:latin typeface="Arial" panose="020B0604020202020204" pitchFamily="34" charset="0"/>
                          <a:cs typeface="Arial" panose="020B0604020202020204" pitchFamily="34" charset="0"/>
                        </a:rPr>
                        <a:t>Nro.</a:t>
                      </a:r>
                      <a:endParaRPr lang="es-EC"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rowSpan="2">
                  <a:txBody>
                    <a:bodyPr/>
                    <a:lstStyle/>
                    <a:p>
                      <a:pPr algn="ctr" fontAlgn="b"/>
                      <a:r>
                        <a:rPr lang="es-EC" sz="1400" b="1" i="0" u="none" strike="noStrike" dirty="0">
                          <a:solidFill>
                            <a:srgbClr val="FFFFFF"/>
                          </a:solidFill>
                          <a:effectLst/>
                          <a:latin typeface="Arial" panose="020B0604020202020204" pitchFamily="34" charset="0"/>
                          <a:cs typeface="Arial" panose="020B0604020202020204" pitchFamily="34" charset="0"/>
                        </a:rPr>
                        <a:t>Parroquias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400" b="1" i="0" u="none" strike="noStrike" dirty="0" smtClean="0">
                          <a:solidFill>
                            <a:srgbClr val="FFFFFF"/>
                          </a:solidFill>
                          <a:effectLst/>
                          <a:latin typeface="Arial" panose="020B0604020202020204" pitchFamily="34" charset="0"/>
                          <a:cs typeface="Arial" panose="020B0604020202020204" pitchFamily="34" charset="0"/>
                        </a:rPr>
                        <a:t>Casos hasta la 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h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h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rowSpan="2">
                  <a:txBody>
                    <a:bodyPr/>
                    <a:lstStyle/>
                    <a:p>
                      <a:pPr algn="ctr" fontAlgn="b"/>
                      <a:r>
                        <a:rPr lang="es-EC" sz="1400" b="1" i="0" u="none" strike="noStrike" dirty="0" smtClean="0">
                          <a:solidFill>
                            <a:srgbClr val="FFFFFF"/>
                          </a:solidFill>
                          <a:effectLst/>
                          <a:latin typeface="Arial" panose="020B0604020202020204" pitchFamily="34" charset="0"/>
                          <a:cs typeface="Arial" panose="020B0604020202020204" pitchFamily="34" charset="0"/>
                        </a:rPr>
                        <a:t>% SE </a:t>
                      </a:r>
                    </a:p>
                    <a:p>
                      <a:pPr algn="ctr" fontAlgn="b"/>
                      <a:r>
                        <a:rPr lang="es-EC" sz="1400" b="1" i="0" u="none" strike="noStrike" dirty="0" smtClean="0">
                          <a:solidFill>
                            <a:srgbClr val="FFFFFF"/>
                          </a:solidFill>
                          <a:effectLst/>
                          <a:latin typeface="Arial" panose="020B0604020202020204" pitchFamily="34" charset="0"/>
                          <a:cs typeface="Arial" panose="020B0604020202020204" pitchFamily="34" charset="0"/>
                        </a:rPr>
                        <a:t>15</a:t>
                      </a:r>
                      <a:endParaRPr lang="es-EC"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3588705388"/>
                  </a:ext>
                </a:extLst>
              </a:tr>
              <a:tr h="0">
                <a:tc v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v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1" i="0" u="none" strike="noStrike" dirty="0" smtClean="0">
                          <a:solidFill>
                            <a:srgbClr val="FFFFFF"/>
                          </a:solidFill>
                          <a:effectLst/>
                          <a:latin typeface="Arial" panose="020B0604020202020204" pitchFamily="34" charset="0"/>
                          <a:cs typeface="Arial" panose="020B0604020202020204" pitchFamily="34" charset="0"/>
                        </a:rPr>
                        <a:t>13</a:t>
                      </a:r>
                      <a:endParaRPr lang="es-EC" sz="1400" b="1" i="0" u="none" strike="noStrike" dirty="0" smtClean="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b"/>
                      <a:r>
                        <a:rPr lang="es-ES" sz="1400" b="1" i="0" u="none" strike="noStrike" dirty="0" smtClean="0">
                          <a:solidFill>
                            <a:srgbClr val="FFFFFF"/>
                          </a:solidFill>
                          <a:effectLst/>
                          <a:latin typeface="Arial" panose="020B0604020202020204" pitchFamily="34" charset="0"/>
                          <a:cs typeface="Arial" panose="020B0604020202020204" pitchFamily="34" charset="0"/>
                        </a:rPr>
                        <a:t>14</a:t>
                      </a:r>
                      <a:endParaRPr lang="es-EC"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b"/>
                      <a:r>
                        <a:rPr lang="es-EC" sz="1400" b="1" i="0" u="none" strike="noStrike" dirty="0" smtClean="0">
                          <a:solidFill>
                            <a:srgbClr val="FFFFFF"/>
                          </a:solidFill>
                          <a:effectLst/>
                          <a:latin typeface="Arial" panose="020B0604020202020204" pitchFamily="34" charset="0"/>
                          <a:cs typeface="Arial" panose="020B0604020202020204" pitchFamily="34" charset="0"/>
                        </a:rPr>
                        <a:t>15</a:t>
                      </a:r>
                      <a:endParaRPr lang="es-EC"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v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4239414876"/>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Chillogallo</a:t>
                      </a:r>
                      <a:endParaRPr lang="es-EC"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9296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9579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9788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721320"/>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Iñaquito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8177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8689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9389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7.83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2819790"/>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Cotocollao</a:t>
                      </a:r>
                      <a:endParaRPr lang="es-EC"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6543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6774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7022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3859234"/>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Calderon</a:t>
                      </a:r>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Carapungo</a:t>
                      </a:r>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6583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6760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6909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4096404"/>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Guamani</a:t>
                      </a:r>
                      <a:endParaRPr lang="es-EC"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5643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5804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5935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036455"/>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La Magdalena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4446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4599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4707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4.26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686453"/>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Chimbacalle</a:t>
                      </a:r>
                      <a:endParaRPr lang="es-EC"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4364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4490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4627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01760"/>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Conocoto</a:t>
                      </a:r>
                      <a:endParaRPr lang="es-EC"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4176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4299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4406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860506"/>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Belisario Quevedo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3658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3743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3834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2787404"/>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Quitumbe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3242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3303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3362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716893"/>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Centro </a:t>
                      </a:r>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Historico</a:t>
                      </a:r>
                      <a:endParaRPr lang="es-EC"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2972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3046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3118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06746"/>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Solanda</a:t>
                      </a:r>
                      <a:endParaRPr lang="es-EC"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2527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2584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2636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691772"/>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San Bartolo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2293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2359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2412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1798711"/>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La Ecuatoriana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2127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1.99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569674"/>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Carcelen</a:t>
                      </a:r>
                      <a:endParaRPr lang="es-EC"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1999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2146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094197"/>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Puengasi</a:t>
                      </a:r>
                      <a:endParaRPr lang="es-EC"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1960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2045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0114536"/>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El Condado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1893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1940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1996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167512"/>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err="1">
                          <a:solidFill>
                            <a:srgbClr val="000000"/>
                          </a:solidFill>
                          <a:effectLst/>
                          <a:latin typeface="Arial" panose="020B0604020202020204" pitchFamily="34" charset="0"/>
                          <a:ea typeface="+mn-ea"/>
                          <a:cs typeface="Arial" panose="020B0604020202020204" pitchFamily="34" charset="0"/>
                        </a:rPr>
                        <a:t>Cumbaya</a:t>
                      </a:r>
                      <a:endParaRPr lang="es-EC"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1763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1803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1842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5348091"/>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Comité Del Pueblo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1724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1781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1822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1.65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338018"/>
                  </a:ext>
                </a:extLst>
              </a:tr>
              <a:tr h="266946">
                <a:tc>
                  <a:txBody>
                    <a:bodyPr/>
                    <a:lstStyle/>
                    <a:p>
                      <a:pPr algn="ctr" fontAlgn="b"/>
                      <a:r>
                        <a:rPr lang="es-EC" sz="14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Tumbaco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1705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a:solidFill>
                            <a:srgbClr val="000000"/>
                          </a:solidFill>
                          <a:effectLst/>
                          <a:latin typeface="Arial" panose="020B0604020202020204" pitchFamily="34" charset="0"/>
                          <a:ea typeface="+mn-ea"/>
                          <a:cs typeface="Arial" panose="020B0604020202020204" pitchFamily="34" charset="0"/>
                        </a:rPr>
                        <a:t>1761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1815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400" b="0" i="0" u="none" strike="noStrike" kern="1200" dirty="0">
                          <a:solidFill>
                            <a:srgbClr val="000000"/>
                          </a:solidFill>
                          <a:effectLst/>
                          <a:latin typeface="Arial" panose="020B0604020202020204" pitchFamily="34" charset="0"/>
                          <a:ea typeface="+mn-ea"/>
                          <a:cs typeface="Arial" panose="020B0604020202020204" pitchFamily="34" charset="0"/>
                        </a:rPr>
                        <a:t>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607615"/>
                  </a:ext>
                </a:extLst>
              </a:tr>
            </a:tbl>
          </a:graphicData>
        </a:graphic>
      </p:graphicFrame>
      <p:sp>
        <p:nvSpPr>
          <p:cNvPr id="10" name="Marcador de texto 1"/>
          <p:cNvSpPr txBox="1">
            <a:spLocks/>
          </p:cNvSpPr>
          <p:nvPr/>
        </p:nvSpPr>
        <p:spPr>
          <a:xfrm>
            <a:off x="292126" y="49164"/>
            <a:ext cx="4778614" cy="421797"/>
          </a:xfrm>
          <a:prstGeom prst="rect">
            <a:avLst/>
          </a:prstGeom>
        </p:spPr>
        <p:txBody>
          <a:bodyPr vert="horz" lIns="91440" tIns="45720" rIns="91440" bIns="45720" rtlCol="0">
            <a:noAutofit/>
          </a:bodyPr>
          <a:lstStyle>
            <a:lvl1pPr marL="228600" marR="0" indent="-228600" fontAlgn="auto">
              <a:lnSpc>
                <a:spcPct val="90000"/>
              </a:lnSpc>
              <a:spcBef>
                <a:spcPts val="1000"/>
              </a:spcBef>
              <a:spcAft>
                <a:spcPts val="0"/>
              </a:spcAft>
              <a:buClrTx/>
              <a:buSzTx/>
              <a:buFont typeface="Arial"/>
              <a:buNone/>
              <a:tabLst/>
              <a:defRPr sz="2800" baseline="0">
                <a:solidFill>
                  <a:srgbClr val="095DA6"/>
                </a:solidFill>
                <a:latin typeface="Bambino-Bold ☞" charset="0"/>
                <a:ea typeface="Bambino-Bold ☞" charset="0"/>
                <a:cs typeface="Bambino-Bold ☞"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lgn="ctr"/>
            <a:r>
              <a:rPr lang="es-EC" sz="2400" b="1" dirty="0" smtClean="0"/>
              <a:t>Situación de las parroquias</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034" y="5678130"/>
            <a:ext cx="976928" cy="547995"/>
          </a:xfrm>
          <a:prstGeom prst="rect">
            <a:avLst/>
          </a:prstGeom>
        </p:spPr>
      </p:pic>
      <p:sp>
        <p:nvSpPr>
          <p:cNvPr id="11" name="Text Placeholder 4"/>
          <p:cNvSpPr>
            <a:spLocks noGrp="1"/>
          </p:cNvSpPr>
          <p:nvPr>
            <p:ph type="body" sz="quarter" idx="4294967295"/>
          </p:nvPr>
        </p:nvSpPr>
        <p:spPr>
          <a:xfrm>
            <a:off x="4987671" y="6333460"/>
            <a:ext cx="4197266" cy="524540"/>
          </a:xfrm>
        </p:spPr>
        <p:txBody>
          <a:bodyPr anchor="ctr"/>
          <a:lstStyle/>
          <a:p>
            <a:pPr marL="0" indent="0">
              <a:buNone/>
            </a:pPr>
            <a:r>
              <a:rPr lang="es-ES_tradnl" sz="1050" dirty="0">
                <a:solidFill>
                  <a:schemeClr val="accent4">
                    <a:lumMod val="60000"/>
                    <a:lumOff val="40000"/>
                  </a:schemeClr>
                </a:solidFill>
                <a:latin typeface="Arial" panose="020B0604020202020204" pitchFamily="34" charset="0"/>
                <a:cs typeface="Arial" panose="020B0604020202020204" pitchFamily="34" charset="0"/>
              </a:rPr>
              <a:t>Elaborado por:</a:t>
            </a:r>
            <a:r>
              <a:rPr lang="es-ES_tradnl" sz="1050" dirty="0">
                <a:solidFill>
                  <a:schemeClr val="bg1"/>
                </a:solidFill>
                <a:latin typeface="Arial" panose="020B0604020202020204" pitchFamily="34" charset="0"/>
                <a:cs typeface="Arial" panose="020B0604020202020204" pitchFamily="34" charset="0"/>
              </a:rPr>
              <a:t> DMPPS a través de la UIEIS de la </a:t>
            </a:r>
            <a:r>
              <a:rPr lang="es-ES_tradnl" sz="1050" dirty="0" smtClean="0">
                <a:solidFill>
                  <a:schemeClr val="bg1"/>
                </a:solidFill>
                <a:latin typeface="Arial" panose="020B0604020202020204" pitchFamily="34" charset="0"/>
                <a:cs typeface="Arial" panose="020B0604020202020204" pitchFamily="34" charset="0"/>
              </a:rPr>
              <a:t>SS</a:t>
            </a:r>
            <a:endParaRPr lang="es-ES_tradnl" sz="1050" dirty="0">
              <a:solidFill>
                <a:schemeClr val="bg1"/>
              </a:solidFill>
              <a:latin typeface="Arial" panose="020B0604020202020204" pitchFamily="34" charset="0"/>
              <a:cs typeface="Arial" panose="020B0604020202020204" pitchFamily="34" charset="0"/>
            </a:endParaRPr>
          </a:p>
        </p:txBody>
      </p:sp>
      <p:sp>
        <p:nvSpPr>
          <p:cNvPr id="13" name="Marcador de texto 8"/>
          <p:cNvSpPr>
            <a:spLocks noGrp="1"/>
          </p:cNvSpPr>
          <p:nvPr>
            <p:ph type="body" sz="quarter" idx="4294967295"/>
          </p:nvPr>
        </p:nvSpPr>
        <p:spPr>
          <a:xfrm>
            <a:off x="8670275" y="6333460"/>
            <a:ext cx="3231887" cy="502505"/>
          </a:xfrm>
        </p:spPr>
        <p:txBody>
          <a:bodyPr vert="horz" lIns="91440" tIns="45720" rIns="91440" bIns="45720" rtlCol="0" anchor="ctr">
            <a:noAutofit/>
          </a:bodyPr>
          <a:lstStyle/>
          <a:p>
            <a:pPr algn="ctr">
              <a:buNone/>
            </a:pPr>
            <a:r>
              <a:rPr lang="es-EC" sz="105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5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50" dirty="0" smtClean="0">
                <a:solidFill>
                  <a:schemeClr val="bg1"/>
                </a:solidFill>
                <a:latin typeface="Arial" panose="020B0604020202020204" pitchFamily="34" charset="0"/>
                <a:ea typeface="Bambino-ThinItalic ☞" charset="0"/>
                <a:cs typeface="Arial" panose="020B0604020202020204" pitchFamily="34" charset="0"/>
              </a:rPr>
              <a:t>12 de abril de 2021</a:t>
            </a:r>
            <a:endParaRPr lang="es-ES_tradnl" sz="1050" dirty="0">
              <a:solidFill>
                <a:schemeClr val="bg1"/>
              </a:solidFill>
              <a:latin typeface="Arial" panose="020B0604020202020204" pitchFamily="34" charset="0"/>
              <a:ea typeface="Bambino-ThinItalic ☞" charset="0"/>
              <a:cs typeface="Arial" panose="020B0604020202020204" pitchFamily="34" charset="0"/>
            </a:endParaRPr>
          </a:p>
        </p:txBody>
      </p:sp>
      <p:pic>
        <p:nvPicPr>
          <p:cNvPr id="14" name="Imagen 1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1204" t="33017" r="2754" b="18420"/>
          <a:stretch/>
        </p:blipFill>
        <p:spPr>
          <a:xfrm>
            <a:off x="5180701" y="4337443"/>
            <a:ext cx="1513542" cy="1996017"/>
          </a:xfrm>
          <a:prstGeom prst="rect">
            <a:avLst/>
          </a:prstGeom>
        </p:spPr>
      </p:pic>
    </p:spTree>
    <p:extLst>
      <p:ext uri="{BB962C8B-B14F-4D97-AF65-F5344CB8AC3E}">
        <p14:creationId xmlns:p14="http://schemas.microsoft.com/office/powerpoint/2010/main" val="350954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629" t="4602" r="32024" b="3899"/>
          <a:stretch/>
        </p:blipFill>
        <p:spPr>
          <a:xfrm>
            <a:off x="6076324" y="479079"/>
            <a:ext cx="6022633" cy="5873440"/>
          </a:xfrm>
          <a:prstGeom prst="rect">
            <a:avLst/>
          </a:prstGeom>
        </p:spPr>
      </p:pic>
      <p:sp>
        <p:nvSpPr>
          <p:cNvPr id="9" name="Marcador de texto 7"/>
          <p:cNvSpPr>
            <a:spLocks noGrp="1"/>
          </p:cNvSpPr>
          <p:nvPr>
            <p:ph type="body" sz="quarter" idx="4294967295"/>
          </p:nvPr>
        </p:nvSpPr>
        <p:spPr>
          <a:xfrm>
            <a:off x="125388" y="6352518"/>
            <a:ext cx="4050005" cy="472772"/>
          </a:xfrm>
        </p:spPr>
        <p:txBody>
          <a:bodyPr anchor="ctr">
            <a:normAutofit/>
          </a:bodyPr>
          <a:lstStyle/>
          <a:p>
            <a:pPr marL="0" indent="0">
              <a:buNone/>
            </a:pPr>
            <a:r>
              <a:rPr lang="es-ES_tradnl" sz="1000" dirty="0" smtClean="0">
                <a:solidFill>
                  <a:schemeClr val="accent4">
                    <a:lumMod val="60000"/>
                    <a:lumOff val="40000"/>
                  </a:schemeClr>
                </a:solidFill>
                <a:latin typeface="Arial" panose="020B0604020202020204" pitchFamily="34" charset="0"/>
                <a:cs typeface="Arial" panose="020B0604020202020204" pitchFamily="34" charset="0"/>
              </a:rPr>
              <a:t>Fuente: </a:t>
            </a:r>
            <a:r>
              <a:rPr lang="es-ES_tradnl" sz="1000" dirty="0" smtClean="0">
                <a:solidFill>
                  <a:schemeClr val="bg1"/>
                </a:solidFill>
                <a:latin typeface="Arial" panose="020B0604020202020204" pitchFamily="34" charset="0"/>
                <a:cs typeface="Arial" panose="020B0604020202020204" pitchFamily="34" charset="0"/>
              </a:rPr>
              <a:t>Ministerio de Salud Pública a través del COE Nacional y Provincial de Pichincha</a:t>
            </a:r>
          </a:p>
        </p:txBody>
      </p:sp>
      <p:sp>
        <p:nvSpPr>
          <p:cNvPr id="4" name="Rectangle 3"/>
          <p:cNvSpPr/>
          <p:nvPr/>
        </p:nvSpPr>
        <p:spPr>
          <a:xfrm>
            <a:off x="235558" y="98665"/>
            <a:ext cx="11810082" cy="380413"/>
          </a:xfrm>
          <a:prstGeom prst="rect">
            <a:avLst/>
          </a:prstGeom>
        </p:spPr>
        <p:txBody>
          <a:bodyPr vert="horz" lIns="91440" tIns="45720" rIns="91440" bIns="45720" rtlCol="0">
            <a:noAutofit/>
          </a:bodyPr>
          <a:lstStyle/>
          <a:p>
            <a:pPr marL="228600" indent="-228600">
              <a:lnSpc>
                <a:spcPct val="90000"/>
              </a:lnSpc>
              <a:spcBef>
                <a:spcPts val="1000"/>
              </a:spcBef>
              <a:buFont typeface="Arial"/>
              <a:buNone/>
            </a:pPr>
            <a:r>
              <a:rPr lang="es-EC" sz="2400" b="1" dirty="0">
                <a:solidFill>
                  <a:srgbClr val="095DA6"/>
                </a:solidFill>
                <a:latin typeface="Bambino-Bold ☞" charset="0"/>
                <a:ea typeface="Bambino-Bold ☞" charset="0"/>
                <a:cs typeface="Bambino-Bold ☞" charset="0"/>
              </a:rPr>
              <a:t>Tasa de incidencia acumulada de </a:t>
            </a:r>
            <a:r>
              <a:rPr lang="es-EC" sz="2400" b="1" dirty="0" smtClean="0">
                <a:solidFill>
                  <a:srgbClr val="095DA6"/>
                </a:solidFill>
                <a:latin typeface="Bambino-Bold ☞" charset="0"/>
                <a:ea typeface="Bambino-Bold ☞" charset="0"/>
                <a:cs typeface="Bambino-Bold ☞" charset="0"/>
              </a:rPr>
              <a:t>casos de </a:t>
            </a:r>
            <a:r>
              <a:rPr lang="es-EC" sz="2400" b="1" dirty="0">
                <a:solidFill>
                  <a:srgbClr val="095DA6"/>
                </a:solidFill>
                <a:latin typeface="Bambino-Bold ☞" charset="0"/>
                <a:ea typeface="Bambino-Bold ☞" charset="0"/>
                <a:cs typeface="Bambino-Bold ☞" charset="0"/>
              </a:rPr>
              <a:t>COVID-19 por cada </a:t>
            </a:r>
            <a:r>
              <a:rPr lang="es-EC" sz="2400" b="1" dirty="0" smtClean="0">
                <a:solidFill>
                  <a:srgbClr val="095DA6"/>
                </a:solidFill>
                <a:latin typeface="Bambino-Bold ☞" charset="0"/>
                <a:ea typeface="Bambino-Bold ☞" charset="0"/>
                <a:cs typeface="Bambino-Bold ☞" charset="0"/>
              </a:rPr>
              <a:t>1000 habitantes</a:t>
            </a:r>
            <a:endParaRPr lang="es-EC" sz="2400" b="1" dirty="0">
              <a:solidFill>
                <a:srgbClr val="095DA6"/>
              </a:solidFill>
              <a:latin typeface="Bambino-Bold ☞" charset="0"/>
              <a:ea typeface="Bambino-Bold ☞" charset="0"/>
              <a:cs typeface="Bambino-Bold ☞" charset="0"/>
            </a:endParaRPr>
          </a:p>
        </p:txBody>
      </p:sp>
      <p:sp>
        <p:nvSpPr>
          <p:cNvPr id="11" name="TextBox 10"/>
          <p:cNvSpPr txBox="1"/>
          <p:nvPr/>
        </p:nvSpPr>
        <p:spPr>
          <a:xfrm>
            <a:off x="137612" y="6090908"/>
            <a:ext cx="7733841" cy="261610"/>
          </a:xfrm>
          <a:prstGeom prst="rect">
            <a:avLst/>
          </a:prstGeom>
          <a:noFill/>
        </p:spPr>
        <p:txBody>
          <a:bodyPr wrap="square" rtlCol="0">
            <a:spAutoFit/>
          </a:bodyPr>
          <a:lstStyle/>
          <a:p>
            <a:pPr lvl="0" algn="just" fontAlgn="b">
              <a:defRPr/>
            </a:pPr>
            <a:r>
              <a:rPr lang="es-EC" sz="1100" b="1" dirty="0" smtClean="0">
                <a:latin typeface="Arial" panose="020B0604020202020204" pitchFamily="34" charset="0"/>
                <a:cs typeface="Arial" panose="020B0604020202020204" pitchFamily="34" charset="0"/>
              </a:rPr>
              <a:t>Tasa de incidencia acumulada (x </a:t>
            </a:r>
            <a:r>
              <a:rPr lang="es-EC" sz="1100" b="1" dirty="0">
                <a:latin typeface="Arial" panose="020B0604020202020204" pitchFamily="34" charset="0"/>
                <a:cs typeface="Arial" panose="020B0604020202020204" pitchFamily="34" charset="0"/>
              </a:rPr>
              <a:t>1000 hab</a:t>
            </a:r>
            <a:r>
              <a:rPr lang="es-EC" sz="1100" b="1" dirty="0" smtClean="0">
                <a:latin typeface="Arial" panose="020B0604020202020204" pitchFamily="34" charset="0"/>
                <a:cs typeface="Arial" panose="020B0604020202020204" pitchFamily="34" charset="0"/>
              </a:rPr>
              <a:t>.) del DMQ: </a:t>
            </a:r>
            <a:r>
              <a:rPr lang="es-EC" sz="1100" dirty="0" smtClean="0"/>
              <a:t>42 casos confirmados por cada 1000 habitantes del DMQ </a:t>
            </a:r>
            <a:endParaRPr lang="es-EC" sz="1100"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452" y="5380455"/>
            <a:ext cx="976928" cy="547995"/>
          </a:xfrm>
          <a:prstGeom prst="rect">
            <a:avLst/>
          </a:prstGeom>
        </p:spPr>
      </p:pic>
      <p:sp>
        <p:nvSpPr>
          <p:cNvPr id="12" name="Marcador de texto 8"/>
          <p:cNvSpPr>
            <a:spLocks noGrp="1"/>
          </p:cNvSpPr>
          <p:nvPr>
            <p:ph type="body" sz="quarter" idx="4294967295"/>
          </p:nvPr>
        </p:nvSpPr>
        <p:spPr>
          <a:xfrm>
            <a:off x="8662657" y="6333460"/>
            <a:ext cx="3529343" cy="502505"/>
          </a:xfrm>
        </p:spPr>
        <p:txBody>
          <a:bodyPr vert="horz" lIns="91440" tIns="45720" rIns="91440" bIns="45720" rtlCol="0" anchor="ctr">
            <a:noAutofit/>
          </a:bodyPr>
          <a:lstStyle/>
          <a:p>
            <a:pPr algn="ctr">
              <a:buNone/>
            </a:pPr>
            <a:r>
              <a:rPr lang="es-EC" sz="1000" dirty="0" smtClean="0">
                <a:solidFill>
                  <a:schemeClr val="accent4">
                    <a:lumMod val="60000"/>
                    <a:lumOff val="40000"/>
                  </a:schemeClr>
                </a:solidFill>
                <a:latin typeface="Arial" panose="020B0604020202020204" pitchFamily="34" charset="0"/>
                <a:cs typeface="Arial" panose="020B0604020202020204" pitchFamily="34" charset="0"/>
              </a:rPr>
              <a:t>Fecha de actualización:</a:t>
            </a:r>
            <a:r>
              <a:rPr lang="es-ES_tradnl" sz="1000" dirty="0" smtClean="0">
                <a:solidFill>
                  <a:schemeClr val="accent4">
                    <a:lumMod val="60000"/>
                    <a:lumOff val="40000"/>
                  </a:schemeClr>
                </a:solidFill>
                <a:latin typeface="Arial" panose="020B0604020202020204" pitchFamily="34" charset="0"/>
                <a:ea typeface="Bambino-ThinItalic ☞" charset="0"/>
                <a:cs typeface="Arial" panose="020B0604020202020204" pitchFamily="34" charset="0"/>
              </a:rPr>
              <a:t> </a:t>
            </a:r>
            <a:r>
              <a:rPr lang="es-ES_tradnl" sz="1000" dirty="0" smtClean="0">
                <a:solidFill>
                  <a:schemeClr val="bg1"/>
                </a:solidFill>
                <a:latin typeface="Arial" panose="020B0604020202020204" pitchFamily="34" charset="0"/>
                <a:ea typeface="Bambino-ThinItalic ☞" charset="0"/>
                <a:cs typeface="Arial" panose="020B0604020202020204" pitchFamily="34" charset="0"/>
              </a:rPr>
              <a:t>12 de abril de 2021</a:t>
            </a:r>
            <a:endParaRPr lang="es-ES_tradnl" sz="1000" dirty="0">
              <a:solidFill>
                <a:schemeClr val="bg1"/>
              </a:solidFill>
              <a:latin typeface="Arial" panose="020B0604020202020204" pitchFamily="34" charset="0"/>
              <a:ea typeface="Bambino-ThinItalic ☞" charset="0"/>
              <a:cs typeface="Arial" panose="020B0604020202020204" pitchFamily="34" charset="0"/>
            </a:endParaRPr>
          </a:p>
        </p:txBody>
      </p:sp>
      <p:sp>
        <p:nvSpPr>
          <p:cNvPr id="17" name="Text Placeholder 4"/>
          <p:cNvSpPr>
            <a:spLocks noGrp="1"/>
          </p:cNvSpPr>
          <p:nvPr>
            <p:ph type="body" sz="quarter" idx="4294967295"/>
          </p:nvPr>
        </p:nvSpPr>
        <p:spPr>
          <a:xfrm>
            <a:off x="4733285" y="6352518"/>
            <a:ext cx="4197266" cy="471755"/>
          </a:xfrm>
        </p:spPr>
        <p:txBody>
          <a:bodyPr anchor="ctr">
            <a:normAutofit/>
          </a:bodyPr>
          <a:lstStyle/>
          <a:p>
            <a:pPr marL="0" indent="0">
              <a:buNone/>
            </a:pPr>
            <a:r>
              <a:rPr lang="es-ES_tradnl" sz="1000" dirty="0">
                <a:solidFill>
                  <a:schemeClr val="accent4">
                    <a:lumMod val="60000"/>
                    <a:lumOff val="40000"/>
                  </a:schemeClr>
                </a:solidFill>
                <a:latin typeface="Arial" panose="020B0604020202020204" pitchFamily="34" charset="0"/>
                <a:cs typeface="Arial" panose="020B0604020202020204" pitchFamily="34" charset="0"/>
              </a:rPr>
              <a:t>Elaborado por:</a:t>
            </a:r>
            <a:r>
              <a:rPr lang="es-ES_tradnl" sz="1000" dirty="0">
                <a:solidFill>
                  <a:schemeClr val="bg1"/>
                </a:solidFill>
                <a:latin typeface="Arial" panose="020B0604020202020204" pitchFamily="34" charset="0"/>
                <a:cs typeface="Arial" panose="020B0604020202020204" pitchFamily="34" charset="0"/>
              </a:rPr>
              <a:t> DMPPS a través de la UIEIS de la </a:t>
            </a:r>
            <a:r>
              <a:rPr lang="es-ES_tradnl" sz="1000" dirty="0" smtClean="0">
                <a:solidFill>
                  <a:schemeClr val="bg1"/>
                </a:solidFill>
                <a:latin typeface="Arial" panose="020B0604020202020204" pitchFamily="34" charset="0"/>
                <a:cs typeface="Arial" panose="020B0604020202020204" pitchFamily="34" charset="0"/>
              </a:rPr>
              <a:t>SS</a:t>
            </a:r>
            <a:endParaRPr lang="es-ES_tradnl" sz="1000" dirty="0">
              <a:solidFill>
                <a:schemeClr val="bg1"/>
              </a:solidFill>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524985088"/>
              </p:ext>
            </p:extLst>
          </p:nvPr>
        </p:nvGraphicFramePr>
        <p:xfrm>
          <a:off x="246742" y="516035"/>
          <a:ext cx="5140505" cy="5579550"/>
        </p:xfrm>
        <a:graphic>
          <a:graphicData uri="http://schemas.openxmlformats.org/drawingml/2006/table">
            <a:tbl>
              <a:tblPr/>
              <a:tblGrid>
                <a:gridCol w="464980">
                  <a:extLst>
                    <a:ext uri="{9D8B030D-6E8A-4147-A177-3AD203B41FA5}">
                      <a16:colId xmlns:a16="http://schemas.microsoft.com/office/drawing/2014/main" val="1077199778"/>
                    </a:ext>
                  </a:extLst>
                </a:gridCol>
                <a:gridCol w="1959670">
                  <a:extLst>
                    <a:ext uri="{9D8B030D-6E8A-4147-A177-3AD203B41FA5}">
                      <a16:colId xmlns:a16="http://schemas.microsoft.com/office/drawing/2014/main" val="551194374"/>
                    </a:ext>
                  </a:extLst>
                </a:gridCol>
                <a:gridCol w="905285">
                  <a:extLst>
                    <a:ext uri="{9D8B030D-6E8A-4147-A177-3AD203B41FA5}">
                      <a16:colId xmlns:a16="http://schemas.microsoft.com/office/drawing/2014/main" val="3224070401"/>
                    </a:ext>
                  </a:extLst>
                </a:gridCol>
                <a:gridCol w="905285">
                  <a:extLst>
                    <a:ext uri="{9D8B030D-6E8A-4147-A177-3AD203B41FA5}">
                      <a16:colId xmlns:a16="http://schemas.microsoft.com/office/drawing/2014/main" val="3021537803"/>
                    </a:ext>
                  </a:extLst>
                </a:gridCol>
                <a:gridCol w="905285">
                  <a:extLst>
                    <a:ext uri="{9D8B030D-6E8A-4147-A177-3AD203B41FA5}">
                      <a16:colId xmlns:a16="http://schemas.microsoft.com/office/drawing/2014/main" val="3829289381"/>
                    </a:ext>
                  </a:extLst>
                </a:gridCol>
              </a:tblGrid>
              <a:tr h="207080">
                <a:tc rowSpan="2">
                  <a:txBody>
                    <a:bodyPr/>
                    <a:lstStyle/>
                    <a:p>
                      <a:pPr algn="ctr" fontAlgn="b"/>
                      <a:r>
                        <a:rPr lang="es-EC" sz="1400" b="1" i="0" u="none" strike="noStrike" dirty="0" smtClean="0">
                          <a:solidFill>
                            <a:srgbClr val="FFFFFF"/>
                          </a:solidFill>
                          <a:effectLst/>
                          <a:latin typeface="Arial" panose="020B0604020202020204" pitchFamily="34" charset="0"/>
                          <a:cs typeface="Arial" panose="020B0604020202020204" pitchFamily="34" charset="0"/>
                        </a:rPr>
                        <a:t>Nro.</a:t>
                      </a:r>
                      <a:endParaRPr lang="es-EC"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rowSpan="2">
                  <a:txBody>
                    <a:bodyPr/>
                    <a:lstStyle/>
                    <a:p>
                      <a:pPr algn="ctr" fontAlgn="b"/>
                      <a:r>
                        <a:rPr lang="es-EC" sz="1400" b="1" i="0" u="none" strike="noStrike" dirty="0">
                          <a:solidFill>
                            <a:srgbClr val="FFFFFF"/>
                          </a:solidFill>
                          <a:effectLst/>
                          <a:latin typeface="Arial" panose="020B0604020202020204" pitchFamily="34" charset="0"/>
                          <a:cs typeface="Arial" panose="020B0604020202020204" pitchFamily="34" charset="0"/>
                        </a:rPr>
                        <a:t>Parroquias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C" sz="1300" b="1" i="0" u="none" strike="noStrike" dirty="0" smtClean="0">
                          <a:solidFill>
                            <a:srgbClr val="FFFFFF"/>
                          </a:solidFill>
                          <a:effectLst/>
                          <a:latin typeface="Arial" panose="020B0604020202020204" pitchFamily="34" charset="0"/>
                          <a:cs typeface="Arial" panose="020B0604020202020204" pitchFamily="34" charset="0"/>
                        </a:rPr>
                        <a:t>Tasa (x 1000 hab.) hasta la 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h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h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3588705388"/>
                  </a:ext>
                </a:extLst>
              </a:tr>
              <a:tr h="207080">
                <a:tc v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v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1" i="0" u="none" strike="noStrike" dirty="0" smtClean="0">
                          <a:solidFill>
                            <a:srgbClr val="FFFFFF"/>
                          </a:solidFill>
                          <a:effectLst/>
                          <a:latin typeface="Arial" panose="020B0604020202020204" pitchFamily="34" charset="0"/>
                          <a:cs typeface="Arial" panose="020B0604020202020204" pitchFamily="34" charset="0"/>
                        </a:rPr>
                        <a:t>13</a:t>
                      </a:r>
                      <a:endParaRPr lang="es-EC" sz="1400" b="1" i="0" u="none" strike="noStrike" dirty="0" smtClean="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b"/>
                      <a:r>
                        <a:rPr lang="es-ES" sz="1400" b="1" i="0" u="none" strike="noStrike" dirty="0" smtClean="0">
                          <a:solidFill>
                            <a:srgbClr val="FFFFFF"/>
                          </a:solidFill>
                          <a:effectLst/>
                          <a:latin typeface="Arial" panose="020B0604020202020204" pitchFamily="34" charset="0"/>
                          <a:cs typeface="Arial" panose="020B0604020202020204" pitchFamily="34" charset="0"/>
                        </a:rPr>
                        <a:t>14</a:t>
                      </a:r>
                      <a:endParaRPr lang="es-EC"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b"/>
                      <a:r>
                        <a:rPr lang="es-EC" sz="1400" b="1" i="0" u="none" strike="noStrike" dirty="0" smtClean="0">
                          <a:solidFill>
                            <a:srgbClr val="FFFFFF"/>
                          </a:solidFill>
                          <a:effectLst/>
                          <a:latin typeface="Arial" panose="020B0604020202020204" pitchFamily="34" charset="0"/>
                          <a:cs typeface="Arial" panose="020B0604020202020204" pitchFamily="34" charset="0"/>
                        </a:rPr>
                        <a:t>15</a:t>
                      </a:r>
                      <a:endParaRPr lang="es-EC" sz="1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4239414876"/>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Cotocollao</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168.75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174.7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181.1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721320"/>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Iñaquito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157.2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167.04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180.5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2819790"/>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Chillogallo</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129.29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133.23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136.13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3859234"/>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La Magdalena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119.14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123.24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126.14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4096404"/>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Chimbacalle</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89.82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92.41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95.23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036455"/>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Chavezpamba</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78.65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80.69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83.76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686453"/>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Guamani</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66.35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68.25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69.79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01760"/>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Belisario Quevedo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62.08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63.53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65.07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860506"/>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Centro Historico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55.83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57.22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58.57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2787404"/>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Zambiza</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52.32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55.57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56.38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716893"/>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Tababela</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50.04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51.47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54.05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06746"/>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Llano Chico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47.63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49.06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50.24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691772"/>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Cumbaya</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44.26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45.27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46.25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1798711"/>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Lloa</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44.5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45.58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46.11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569674"/>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Atahualpa (</a:t>
                      </a:r>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Habaspamba</a:t>
                      </a:r>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41.84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43.39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45.33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094197"/>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Conocoto</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40.47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41.66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0114536"/>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Mariscal Sucre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40.6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42.32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167512"/>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Perucho</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41.75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41.75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41.75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5348091"/>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Itchimbia</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a:solidFill>
                            <a:srgbClr val="000000"/>
                          </a:solidFill>
                          <a:effectLst/>
                          <a:latin typeface="Arial" panose="020B0604020202020204" pitchFamily="34" charset="0"/>
                          <a:ea typeface="+mn-ea"/>
                          <a:cs typeface="Arial" panose="020B0604020202020204" pitchFamily="34" charset="0"/>
                        </a:rPr>
                        <a:t>37.42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38.25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39.13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338018"/>
                  </a:ext>
                </a:extLst>
              </a:tr>
              <a:tr h="257451">
                <a:tc>
                  <a:txBody>
                    <a:bodyPr/>
                    <a:lstStyle/>
                    <a:p>
                      <a:pPr algn="ctr" fontAlgn="b"/>
                      <a:r>
                        <a:rPr lang="es-EC" sz="13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300" b="0" i="0" u="none" strike="noStrike" kern="1200" dirty="0" err="1">
                          <a:solidFill>
                            <a:srgbClr val="000000"/>
                          </a:solidFill>
                          <a:effectLst/>
                          <a:latin typeface="Arial" panose="020B0604020202020204" pitchFamily="34" charset="0"/>
                          <a:ea typeface="+mn-ea"/>
                          <a:cs typeface="Arial" panose="020B0604020202020204" pitchFamily="34" charset="0"/>
                        </a:rPr>
                        <a:t>Pomasqui</a:t>
                      </a:r>
                      <a:endParaRPr lang="es-EC" sz="13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35.4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36.47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300" b="0" i="0" u="none" strike="noStrike" kern="1200" dirty="0">
                          <a:solidFill>
                            <a:srgbClr val="000000"/>
                          </a:solidFill>
                          <a:effectLst/>
                          <a:latin typeface="Arial" panose="020B0604020202020204" pitchFamily="34" charset="0"/>
                          <a:ea typeface="+mn-ea"/>
                          <a:cs typeface="Arial" panose="020B0604020202020204" pitchFamily="34" charset="0"/>
                        </a:rPr>
                        <a:t>37.84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607615"/>
                  </a:ext>
                </a:extLst>
              </a:tr>
            </a:tbl>
          </a:graphicData>
        </a:graphic>
      </p:graphicFrame>
      <p:pic>
        <p:nvPicPr>
          <p:cNvPr id="14" name="Imagen 1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1422" t="42590" r="3665" b="23648"/>
          <a:stretch/>
        </p:blipFill>
        <p:spPr>
          <a:xfrm>
            <a:off x="5588588" y="4452775"/>
            <a:ext cx="1697156" cy="1626441"/>
          </a:xfrm>
          <a:prstGeom prst="rect">
            <a:avLst/>
          </a:prstGeom>
        </p:spPr>
      </p:pic>
    </p:spTree>
    <p:extLst>
      <p:ext uri="{BB962C8B-B14F-4D97-AF65-F5344CB8AC3E}">
        <p14:creationId xmlns:p14="http://schemas.microsoft.com/office/powerpoint/2010/main" val="320241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946843513"/>
              </p:ext>
            </p:extLst>
          </p:nvPr>
        </p:nvGraphicFramePr>
        <p:xfrm>
          <a:off x="4572000" y="1278914"/>
          <a:ext cx="7508618" cy="521651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0400" y="5661174"/>
            <a:ext cx="1994555" cy="92092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44489957"/>
              </p:ext>
            </p:extLst>
          </p:nvPr>
        </p:nvGraphicFramePr>
        <p:xfrm>
          <a:off x="207936" y="1622941"/>
          <a:ext cx="4325258" cy="4959152"/>
        </p:xfrm>
        <a:graphic>
          <a:graphicData uri="http://schemas.openxmlformats.org/drawingml/2006/table">
            <a:tbl>
              <a:tblPr/>
              <a:tblGrid>
                <a:gridCol w="391238">
                  <a:extLst>
                    <a:ext uri="{9D8B030D-6E8A-4147-A177-3AD203B41FA5}">
                      <a16:colId xmlns:a16="http://schemas.microsoft.com/office/drawing/2014/main" val="1077199778"/>
                    </a:ext>
                  </a:extLst>
                </a:gridCol>
                <a:gridCol w="1648881">
                  <a:extLst>
                    <a:ext uri="{9D8B030D-6E8A-4147-A177-3AD203B41FA5}">
                      <a16:colId xmlns:a16="http://schemas.microsoft.com/office/drawing/2014/main" val="551194374"/>
                    </a:ext>
                  </a:extLst>
                </a:gridCol>
                <a:gridCol w="761713">
                  <a:extLst>
                    <a:ext uri="{9D8B030D-6E8A-4147-A177-3AD203B41FA5}">
                      <a16:colId xmlns:a16="http://schemas.microsoft.com/office/drawing/2014/main" val="3224070401"/>
                    </a:ext>
                  </a:extLst>
                </a:gridCol>
                <a:gridCol w="761713">
                  <a:extLst>
                    <a:ext uri="{9D8B030D-6E8A-4147-A177-3AD203B41FA5}">
                      <a16:colId xmlns:a16="http://schemas.microsoft.com/office/drawing/2014/main" val="3021537803"/>
                    </a:ext>
                  </a:extLst>
                </a:gridCol>
                <a:gridCol w="761713">
                  <a:extLst>
                    <a:ext uri="{9D8B030D-6E8A-4147-A177-3AD203B41FA5}">
                      <a16:colId xmlns:a16="http://schemas.microsoft.com/office/drawing/2014/main" val="3829289381"/>
                    </a:ext>
                  </a:extLst>
                </a:gridCol>
              </a:tblGrid>
              <a:tr h="184596">
                <a:tc rowSpan="2">
                  <a:txBody>
                    <a:bodyPr/>
                    <a:lstStyle/>
                    <a:p>
                      <a:pPr algn="ctr" fontAlgn="b"/>
                      <a:r>
                        <a:rPr lang="es-EC" sz="1100" b="1" i="0" u="none" strike="noStrike" dirty="0" smtClean="0">
                          <a:solidFill>
                            <a:srgbClr val="FFFFFF"/>
                          </a:solidFill>
                          <a:effectLst/>
                          <a:latin typeface="Arial" panose="020B0604020202020204" pitchFamily="34" charset="0"/>
                          <a:cs typeface="Arial" panose="020B0604020202020204" pitchFamily="34" charset="0"/>
                        </a:rPr>
                        <a:t>Nro.</a:t>
                      </a:r>
                      <a:endParaRPr lang="es-EC"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rowSpan="2">
                  <a:txBody>
                    <a:bodyPr/>
                    <a:lstStyle/>
                    <a:p>
                      <a:pPr algn="ctr" fontAlgn="b"/>
                      <a:r>
                        <a:rPr lang="es-EC" sz="1100" b="1" i="0" u="none" strike="noStrike" dirty="0">
                          <a:solidFill>
                            <a:srgbClr val="FFFFFF"/>
                          </a:solidFill>
                          <a:effectLst/>
                          <a:latin typeface="Arial" panose="020B0604020202020204" pitchFamily="34" charset="0"/>
                          <a:cs typeface="Arial" panose="020B0604020202020204" pitchFamily="34" charset="0"/>
                        </a:rPr>
                        <a:t>Parroquias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C" sz="1100" b="1" i="0" u="none" strike="noStrike" dirty="0" smtClean="0">
                          <a:solidFill>
                            <a:srgbClr val="FFFFFF"/>
                          </a:solidFill>
                          <a:effectLst/>
                          <a:latin typeface="Arial" panose="020B0604020202020204" pitchFamily="34" charset="0"/>
                          <a:cs typeface="Arial" panose="020B0604020202020204" pitchFamily="34" charset="0"/>
                        </a:rPr>
                        <a:t>Tasa (x 100000 hab.) hasta la 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h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h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3588705388"/>
                  </a:ext>
                </a:extLst>
              </a:tr>
              <a:tr h="184596">
                <a:tc v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v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effectLst/>
                          <a:latin typeface="Arial" panose="020B0604020202020204" pitchFamily="34" charset="0"/>
                          <a:cs typeface="Arial" panose="020B0604020202020204" pitchFamily="34" charset="0"/>
                        </a:rPr>
                        <a:t>13</a:t>
                      </a:r>
                      <a:endParaRPr lang="es-EC" sz="1100" b="1" i="0" u="none" strike="noStrike" dirty="0" smtClean="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b"/>
                      <a:r>
                        <a:rPr lang="es-ES" sz="1100" b="1" i="0" u="none" strike="noStrike" dirty="0" smtClean="0">
                          <a:solidFill>
                            <a:srgbClr val="FFFFFF"/>
                          </a:solidFill>
                          <a:effectLst/>
                          <a:latin typeface="Arial" panose="020B0604020202020204" pitchFamily="34" charset="0"/>
                          <a:cs typeface="Arial" panose="020B0604020202020204" pitchFamily="34" charset="0"/>
                        </a:rPr>
                        <a:t>14</a:t>
                      </a:r>
                      <a:endParaRPr lang="es-EC"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b"/>
                      <a:r>
                        <a:rPr lang="es-EC" sz="1100" b="1" i="0" u="none" strike="noStrike" dirty="0" smtClean="0">
                          <a:solidFill>
                            <a:srgbClr val="FFFFFF"/>
                          </a:solidFill>
                          <a:effectLst/>
                          <a:latin typeface="Arial" panose="020B0604020202020204" pitchFamily="34" charset="0"/>
                          <a:cs typeface="Arial" panose="020B0604020202020204" pitchFamily="34" charset="0"/>
                        </a:rPr>
                        <a:t>15</a:t>
                      </a:r>
                      <a:endParaRPr lang="es-EC"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4239414876"/>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Iñaquito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1161.04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1181.68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1642.11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721320"/>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Cotocollao</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977.32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721.88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781.05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2819790"/>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Chillogallo</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892.91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336.49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3859234"/>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Chavezpamba</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443.46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222.22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334.45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4096404"/>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La Magdalena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848.8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467.65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036455"/>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Chimbacalle</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728.14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285.74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311.65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686453"/>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Tababela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120.41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150.74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272.07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01760"/>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Nanegal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92.05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215.25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246.61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860506"/>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Atahualpa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80.87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162.01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202.92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2787404"/>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La Concepción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155.12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96.73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191.27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716893"/>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Nono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187.35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06746"/>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Guamani</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421.9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203.18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165.59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691772"/>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Belisario Quevedo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154.05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165.2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1798711"/>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Centro Historico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250.68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147.44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143.66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569674"/>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Guangopolo</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28.62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114.61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143.47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094197"/>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Pomasqui</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144.85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110.21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142.31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0114536"/>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Nanegalito</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139.43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167512"/>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Mariscal Sucre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152.78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46.52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133.09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5348091"/>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Llano Chico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185.56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150.44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124.05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338018"/>
                  </a:ext>
                </a:extLst>
              </a:tr>
              <a:tr h="229498">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Conocoto</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166.64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124.38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108.31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607615"/>
                  </a:ext>
                </a:extLst>
              </a:tr>
            </a:tbl>
          </a:graphicData>
        </a:graphic>
      </p:graphicFrame>
      <p:sp>
        <p:nvSpPr>
          <p:cNvPr id="6" name="Text Placeholder 1"/>
          <p:cNvSpPr txBox="1">
            <a:spLocks/>
          </p:cNvSpPr>
          <p:nvPr/>
        </p:nvSpPr>
        <p:spPr>
          <a:xfrm>
            <a:off x="207936" y="296546"/>
            <a:ext cx="11872681" cy="742031"/>
          </a:xfrm>
          <a:prstGeom prst="rect">
            <a:avLst/>
          </a:prstGeom>
        </p:spPr>
        <p:txBody>
          <a:bodyPr vert="horz" lIns="91440" tIns="45720" rIns="91440" bIns="45720" rtlCol="0">
            <a:noAutofit/>
          </a:bodyPr>
          <a:lstStyle>
            <a:lvl1pPr marL="228600" marR="0" indent="-228600" algn="just" fontAlgn="auto">
              <a:lnSpc>
                <a:spcPct val="90000"/>
              </a:lnSpc>
              <a:spcBef>
                <a:spcPts val="1000"/>
              </a:spcBef>
              <a:spcAft>
                <a:spcPts val="0"/>
              </a:spcAft>
              <a:buClrTx/>
              <a:buSzTx/>
              <a:buFont typeface="Arial"/>
              <a:buNone/>
              <a:tabLst/>
              <a:defRPr sz="2600" b="1" baseline="0">
                <a:solidFill>
                  <a:srgbClr val="095DA6"/>
                </a:solidFill>
                <a:latin typeface="Bambino-Bold ☞" charset="0"/>
                <a:ea typeface="Bambino-Bold ☞" charset="0"/>
                <a:cs typeface="Bambino-Bold ☞"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EC" dirty="0"/>
              <a:t>Tasa de incidencia semanal (semana epidemiológica (SE)) de casos confirmados de COVID-19 por cada </a:t>
            </a:r>
            <a:r>
              <a:rPr lang="es-EC" dirty="0" smtClean="0"/>
              <a:t>10.0000 habitantes (10 </a:t>
            </a:r>
            <a:r>
              <a:rPr lang="es-EC" dirty="0"/>
              <a:t>primeras parroquias)</a:t>
            </a:r>
          </a:p>
        </p:txBody>
      </p:sp>
    </p:spTree>
    <p:extLst>
      <p:ext uri="{BB962C8B-B14F-4D97-AF65-F5344CB8AC3E}">
        <p14:creationId xmlns:p14="http://schemas.microsoft.com/office/powerpoint/2010/main" val="3500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046223801"/>
              </p:ext>
            </p:extLst>
          </p:nvPr>
        </p:nvGraphicFramePr>
        <p:xfrm>
          <a:off x="4603974" y="1310962"/>
          <a:ext cx="7588026" cy="530640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0601" y="5635746"/>
            <a:ext cx="1994555" cy="92092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333018083"/>
              </p:ext>
            </p:extLst>
          </p:nvPr>
        </p:nvGraphicFramePr>
        <p:xfrm>
          <a:off x="165694" y="1310962"/>
          <a:ext cx="4633484" cy="5210592"/>
        </p:xfrm>
        <a:graphic>
          <a:graphicData uri="http://schemas.openxmlformats.org/drawingml/2006/table">
            <a:tbl>
              <a:tblPr/>
              <a:tblGrid>
                <a:gridCol w="356360">
                  <a:extLst>
                    <a:ext uri="{9D8B030D-6E8A-4147-A177-3AD203B41FA5}">
                      <a16:colId xmlns:a16="http://schemas.microsoft.com/office/drawing/2014/main" val="1077199778"/>
                    </a:ext>
                  </a:extLst>
                </a:gridCol>
                <a:gridCol w="1501888">
                  <a:extLst>
                    <a:ext uri="{9D8B030D-6E8A-4147-A177-3AD203B41FA5}">
                      <a16:colId xmlns:a16="http://schemas.microsoft.com/office/drawing/2014/main" val="551194374"/>
                    </a:ext>
                  </a:extLst>
                </a:gridCol>
                <a:gridCol w="693809">
                  <a:extLst>
                    <a:ext uri="{9D8B030D-6E8A-4147-A177-3AD203B41FA5}">
                      <a16:colId xmlns:a16="http://schemas.microsoft.com/office/drawing/2014/main" val="3224070401"/>
                    </a:ext>
                  </a:extLst>
                </a:gridCol>
                <a:gridCol w="693809">
                  <a:extLst>
                    <a:ext uri="{9D8B030D-6E8A-4147-A177-3AD203B41FA5}">
                      <a16:colId xmlns:a16="http://schemas.microsoft.com/office/drawing/2014/main" val="2341149043"/>
                    </a:ext>
                  </a:extLst>
                </a:gridCol>
                <a:gridCol w="693809">
                  <a:extLst>
                    <a:ext uri="{9D8B030D-6E8A-4147-A177-3AD203B41FA5}">
                      <a16:colId xmlns:a16="http://schemas.microsoft.com/office/drawing/2014/main" val="3021537803"/>
                    </a:ext>
                  </a:extLst>
                </a:gridCol>
                <a:gridCol w="693809">
                  <a:extLst>
                    <a:ext uri="{9D8B030D-6E8A-4147-A177-3AD203B41FA5}">
                      <a16:colId xmlns:a16="http://schemas.microsoft.com/office/drawing/2014/main" val="3829289381"/>
                    </a:ext>
                  </a:extLst>
                </a:gridCol>
              </a:tblGrid>
              <a:tr h="193956">
                <a:tc rowSpan="2">
                  <a:txBody>
                    <a:bodyPr/>
                    <a:lstStyle/>
                    <a:p>
                      <a:pPr algn="ctr" fontAlgn="b"/>
                      <a:r>
                        <a:rPr lang="es-EC" sz="1100" b="1" i="0" u="none" strike="noStrike" dirty="0" smtClean="0">
                          <a:solidFill>
                            <a:srgbClr val="FFFFFF"/>
                          </a:solidFill>
                          <a:effectLst/>
                          <a:latin typeface="Arial" panose="020B0604020202020204" pitchFamily="34" charset="0"/>
                          <a:cs typeface="Arial" panose="020B0604020202020204" pitchFamily="34" charset="0"/>
                        </a:rPr>
                        <a:t>Nro.</a:t>
                      </a:r>
                      <a:endParaRPr lang="es-EC"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rowSpan="2">
                  <a:txBody>
                    <a:bodyPr/>
                    <a:lstStyle/>
                    <a:p>
                      <a:pPr algn="ctr" fontAlgn="b"/>
                      <a:r>
                        <a:rPr lang="es-EC" sz="1100" b="1" i="0" u="none" strike="noStrike" dirty="0">
                          <a:solidFill>
                            <a:srgbClr val="FFFFFF"/>
                          </a:solidFill>
                          <a:effectLst/>
                          <a:latin typeface="Arial" panose="020B0604020202020204" pitchFamily="34" charset="0"/>
                          <a:cs typeface="Arial" panose="020B0604020202020204" pitchFamily="34" charset="0"/>
                        </a:rPr>
                        <a:t>Parroquias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C" sz="1100" b="1" i="0" u="none" strike="noStrike" dirty="0" smtClean="0">
                          <a:solidFill>
                            <a:srgbClr val="FFFFFF"/>
                          </a:solidFill>
                          <a:effectLst/>
                          <a:latin typeface="Arial" panose="020B0604020202020204" pitchFamily="34" charset="0"/>
                          <a:cs typeface="Arial" panose="020B0604020202020204" pitchFamily="34" charset="0"/>
                        </a:rPr>
                        <a:t>Tasa (x 100000 hab.) por día</a:t>
                      </a:r>
                      <a:r>
                        <a:rPr lang="es-EC" sz="1100" b="1" i="0" u="none" strike="noStrike" baseline="0" dirty="0" smtClean="0">
                          <a:solidFill>
                            <a:srgbClr val="FFFFFF"/>
                          </a:solidFill>
                          <a:effectLst/>
                          <a:latin typeface="Arial" panose="020B0604020202020204" pitchFamily="34" charset="0"/>
                          <a:cs typeface="Arial" panose="020B0604020202020204" pitchFamily="34" charset="0"/>
                        </a:rPr>
                        <a:t> de reporte</a:t>
                      </a:r>
                      <a:endParaRPr lang="es-EC" sz="1100" b="1" i="0" u="none" strike="noStrike" dirty="0" smtClean="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hMerge="1">
                  <a:txBody>
                    <a:bodyPr/>
                    <a:lstStyle/>
                    <a:p>
                      <a:endParaRPr lang="es-EC"/>
                    </a:p>
                  </a:txBody>
                  <a:tcPr/>
                </a:tc>
                <a:tc h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h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3588705388"/>
                  </a:ext>
                </a:extLst>
              </a:tr>
              <a:tr h="193956">
                <a:tc v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vMerge="1">
                  <a:txBody>
                    <a:bodyPr/>
                    <a:lstStyle/>
                    <a:p>
                      <a:pPr algn="ctr" fontAlgn="b"/>
                      <a:endParaRPr lang="es-EC"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s-EC" sz="1100" b="1" i="0" u="none" strike="noStrike" kern="1200" dirty="0">
                          <a:solidFill>
                            <a:srgbClr val="FFFFFF"/>
                          </a:solidFill>
                          <a:effectLst/>
                          <a:latin typeface="Arial" panose="020B0604020202020204" pitchFamily="34" charset="0"/>
                          <a:ea typeface="+mn-ea"/>
                          <a:cs typeface="Arial" panose="020B0604020202020204" pitchFamily="34" charset="0"/>
                        </a:rPr>
                        <a:t>22-Mar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s-EC" sz="1100" b="1" i="0" u="none" strike="noStrike" kern="1200">
                          <a:solidFill>
                            <a:srgbClr val="FFFFFF"/>
                          </a:solidFill>
                          <a:effectLst/>
                          <a:latin typeface="Arial" panose="020B0604020202020204" pitchFamily="34" charset="0"/>
                          <a:ea typeface="+mn-ea"/>
                          <a:cs typeface="Arial" panose="020B0604020202020204" pitchFamily="34" charset="0"/>
                        </a:rPr>
                        <a:t>29-Mar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s-EC" sz="1100" b="1" i="0" u="none" strike="noStrike" kern="1200" dirty="0">
                          <a:solidFill>
                            <a:srgbClr val="FFFFFF"/>
                          </a:solidFill>
                          <a:effectLst/>
                          <a:latin typeface="Arial" panose="020B0604020202020204" pitchFamily="34" charset="0"/>
                          <a:ea typeface="+mn-ea"/>
                          <a:cs typeface="Arial" panose="020B0604020202020204" pitchFamily="34" charset="0"/>
                        </a:rPr>
                        <a:t>5-Apr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s-EC" sz="1100" b="1" i="0" u="none" strike="noStrike" kern="1200" dirty="0">
                          <a:solidFill>
                            <a:srgbClr val="FFFFFF"/>
                          </a:solidFill>
                          <a:effectLst/>
                          <a:latin typeface="Arial" panose="020B0604020202020204" pitchFamily="34" charset="0"/>
                          <a:ea typeface="+mn-ea"/>
                          <a:cs typeface="Arial" panose="020B0604020202020204" pitchFamily="34" charset="0"/>
                        </a:rPr>
                        <a:t>9-Apr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4239414876"/>
                  </a:ext>
                </a:extLst>
              </a:tr>
              <a:tr h="241134">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Cotocollao</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16062.31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16874.71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17470.47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18110.07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721320"/>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Iñaquito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14741.33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15719.86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16704.15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18049.87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2819790"/>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Chillogallo</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12151.6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12929.07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13322.67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13613.35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3859234"/>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La Magdalena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11166.79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11914.46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12324.47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12613.89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4096404"/>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Chimbacalle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8319.269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8982.011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9241.345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9523.319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036455"/>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Chavezpamba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7456.588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7865.169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8069.459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8375.894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686453"/>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Guamani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6241.328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6635.233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6824.542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6978.576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01760"/>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Belisario Quevedo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5906.314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6208.418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6352.682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6507.128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860506"/>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Centro </a:t>
                      </a:r>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Historico</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5346.006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5582.688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5721.692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5856.939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2787404"/>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Zambiza</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5110.525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5232.204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5556.682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5637.802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716893"/>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Tababela</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4889.906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5004.289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5147.269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5404.633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06746"/>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Llano Chico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4586.384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4763.107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4906.168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5023.984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691772"/>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Cumbaya</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4257.99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4426.201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4526.625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4624.539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1798711"/>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Lloa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4235.925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4450.402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4557.641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4611.26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569674"/>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Atahualpa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4106.935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4184.425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4339.403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4533.127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094197"/>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Conocoto</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3886.929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4046.825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4166.021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4269.711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0114536"/>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Mariscal Sucre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3913.071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4059.652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4104.264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4231.725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167512"/>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Perucho</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4175.365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4175.365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4175.365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4175.365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5348091"/>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Itchimbia</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3579.317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3741.604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3825.001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3912.906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338018"/>
                  </a:ext>
                </a:extLst>
              </a:tr>
              <a:tr h="241134">
                <a:tc>
                  <a:txBody>
                    <a:bodyPr/>
                    <a:lstStyle/>
                    <a:p>
                      <a:pPr algn="ctr" fontAlgn="b"/>
                      <a:r>
                        <a:rPr lang="es-EC" sz="11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s-EC" sz="1100" b="0" i="0" u="none" strike="noStrike" kern="1200" dirty="0" err="1">
                          <a:solidFill>
                            <a:srgbClr val="000000"/>
                          </a:solidFill>
                          <a:effectLst/>
                          <a:latin typeface="Arial" panose="020B0604020202020204" pitchFamily="34" charset="0"/>
                          <a:ea typeface="+mn-ea"/>
                          <a:cs typeface="Arial" panose="020B0604020202020204" pitchFamily="34" charset="0"/>
                        </a:rPr>
                        <a:t>Pomasqui</a:t>
                      </a:r>
                      <a:endParaRPr lang="es-EC"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3400.771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3540.491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a:solidFill>
                            <a:srgbClr val="000000"/>
                          </a:solidFill>
                          <a:effectLst/>
                          <a:latin typeface="Arial" panose="020B0604020202020204" pitchFamily="34" charset="0"/>
                          <a:ea typeface="+mn-ea"/>
                          <a:cs typeface="Arial" panose="020B0604020202020204" pitchFamily="34" charset="0"/>
                        </a:rPr>
                        <a:t>3646.677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3783.603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607615"/>
                  </a:ext>
                </a:extLst>
              </a:tr>
            </a:tbl>
          </a:graphicData>
        </a:graphic>
      </p:graphicFrame>
      <p:sp>
        <p:nvSpPr>
          <p:cNvPr id="8" name="Text Placeholder 1"/>
          <p:cNvSpPr txBox="1">
            <a:spLocks/>
          </p:cNvSpPr>
          <p:nvPr/>
        </p:nvSpPr>
        <p:spPr>
          <a:xfrm>
            <a:off x="207936" y="296546"/>
            <a:ext cx="11872681" cy="742031"/>
          </a:xfrm>
          <a:prstGeom prst="rect">
            <a:avLst/>
          </a:prstGeom>
        </p:spPr>
        <p:txBody>
          <a:bodyPr vert="horz" lIns="91440" tIns="45720" rIns="91440" bIns="45720" rtlCol="0">
            <a:noAutofit/>
          </a:bodyPr>
          <a:lstStyle>
            <a:lvl1pPr marL="228600" marR="0" indent="-228600" algn="just" fontAlgn="auto">
              <a:lnSpc>
                <a:spcPct val="90000"/>
              </a:lnSpc>
              <a:spcBef>
                <a:spcPts val="1000"/>
              </a:spcBef>
              <a:spcAft>
                <a:spcPts val="0"/>
              </a:spcAft>
              <a:buClrTx/>
              <a:buSzTx/>
              <a:buFont typeface="Arial"/>
              <a:buNone/>
              <a:tabLst/>
              <a:defRPr sz="2600" b="1" baseline="0">
                <a:solidFill>
                  <a:srgbClr val="095DA6"/>
                </a:solidFill>
                <a:latin typeface="Bambino-Bold ☞" charset="0"/>
                <a:ea typeface="Bambino-Bold ☞" charset="0"/>
                <a:cs typeface="Bambino-Bold ☞"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EC" dirty="0"/>
              <a:t>Tasa de incidencia acumulada de casos confirmados de COVID-19 por cada 100.000 </a:t>
            </a:r>
            <a:r>
              <a:rPr lang="es-EC" dirty="0" smtClean="0"/>
              <a:t>habitantes por día </a:t>
            </a:r>
            <a:r>
              <a:rPr lang="es-EC" dirty="0"/>
              <a:t>(10 primeras parroquias</a:t>
            </a:r>
            <a:r>
              <a:rPr lang="es-EC" dirty="0" smtClean="0"/>
              <a:t>)</a:t>
            </a:r>
            <a:endParaRPr lang="es-EC" dirty="0"/>
          </a:p>
        </p:txBody>
      </p:sp>
    </p:spTree>
    <p:extLst>
      <p:ext uri="{BB962C8B-B14F-4D97-AF65-F5344CB8AC3E}">
        <p14:creationId xmlns:p14="http://schemas.microsoft.com/office/powerpoint/2010/main" val="3807195904"/>
      </p:ext>
    </p:extLst>
  </p:cSld>
  <p:clrMapOvr>
    <a:masterClrMapping/>
  </p:clrMapOvr>
</p:sld>
</file>

<file path=ppt/theme/theme1.xml><?xml version="1.0" encoding="utf-8"?>
<a:theme xmlns:a="http://schemas.openxmlformats.org/drawingml/2006/main" name="PRESENTACIÓN CO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4850</TotalTime>
  <Words>3128</Words>
  <Application>Microsoft Office PowerPoint</Application>
  <PresentationFormat>Widescreen</PresentationFormat>
  <Paragraphs>908</Paragraphs>
  <Slides>40</Slides>
  <Notes>0</Notes>
  <HiddenSlides>2</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57" baseType="lpstr">
      <vt:lpstr>Arial</vt:lpstr>
      <vt:lpstr>Bambino-Bold ☞</vt:lpstr>
      <vt:lpstr>Bambino-Light</vt:lpstr>
      <vt:lpstr>Bambino-Regular</vt:lpstr>
      <vt:lpstr>Bambino-Regular ☞</vt:lpstr>
      <vt:lpstr>Bambino-ThinItalic ☞</vt:lpstr>
      <vt:lpstr>Calibri</vt:lpstr>
      <vt:lpstr>Calibri Light</vt:lpstr>
      <vt:lpstr>Century Gothic</vt:lpstr>
      <vt:lpstr>Helvetica</vt:lpstr>
      <vt:lpstr>Symbol</vt:lpstr>
      <vt:lpstr>Tahoma</vt:lpstr>
      <vt:lpstr>Tw Cen MT</vt:lpstr>
      <vt:lpstr>Wingdings</vt:lpstr>
      <vt:lpstr>PRESENTACIÓN COE</vt:lpstr>
      <vt:lpstr>Tema de Office</vt:lpstr>
      <vt:lpstr>Hoja de cálculo</vt:lpstr>
      <vt:lpstr>PowerPoint Presentation</vt:lpstr>
      <vt:lpstr>Informe epidemiológico de COVID-19 del Distrito Metropolitano de Quito,  Ecuador 2021  22 de abril de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Efectividad – Variantes Covid-19</vt:lpstr>
      <vt:lpstr>PowerPoint Presentation</vt:lpstr>
      <vt:lpstr>PowerPoint Presentation</vt:lpstr>
      <vt:lpstr>Objetivos </vt:lpstr>
      <vt:lpstr>¿Qué personas pueden vacunarse en la fase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 Mat. Karina Rivadeneira</dc:creator>
  <cp:lastModifiedBy>Kry Rivadeneira</cp:lastModifiedBy>
  <cp:revision>727</cp:revision>
  <cp:lastPrinted>2021-04-19T14:46:39Z</cp:lastPrinted>
  <dcterms:created xsi:type="dcterms:W3CDTF">2021-02-04T20:28:42Z</dcterms:created>
  <dcterms:modified xsi:type="dcterms:W3CDTF">2021-04-22T21:18:41Z</dcterms:modified>
</cp:coreProperties>
</file>