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744" r:id="rId3"/>
    <p:sldId id="754" r:id="rId4"/>
    <p:sldId id="751" r:id="rId5"/>
    <p:sldId id="753" r:id="rId6"/>
    <p:sldId id="702" r:id="rId7"/>
    <p:sldId id="562" r:id="rId8"/>
    <p:sldId id="746" r:id="rId9"/>
    <p:sldId id="707" r:id="rId10"/>
    <p:sldId id="708" r:id="rId11"/>
    <p:sldId id="748" r:id="rId12"/>
    <p:sldId id="705" r:id="rId13"/>
    <p:sldId id="747" r:id="rId14"/>
    <p:sldId id="296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D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5646"/>
  </p:normalViewPr>
  <p:slideViewPr>
    <p:cSldViewPr snapToGrid="0" snapToObjects="1">
      <p:cViewPr varScale="1">
        <p:scale>
          <a:sx n="122" d="100"/>
          <a:sy n="122" d="100"/>
        </p:scale>
        <p:origin x="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F309-E94A-DA45-A461-397CD2A525CA}" type="datetimeFigureOut">
              <a:rPr lang="es-EC" smtClean="0"/>
              <a:t>20/4/21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1E447-1E98-4343-B32B-2DB398747C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97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1E447-1E98-4343-B32B-2DB398747C6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071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1E447-1E98-4343-B32B-2DB398747C67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573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4812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40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1E447-1E98-4343-B32B-2DB398747C67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87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292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36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092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1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7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624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51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05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0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791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D7A0-6A53-4C02-8ABD-6647AD761165}" type="datetimeFigureOut">
              <a:rPr lang="es-EC" smtClean="0"/>
              <a:t>20/4/21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6071-8E90-48F6-B82F-7B151F9EEDE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3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5.emf"/><Relationship Id="rId7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D9A1F-A388-3A42-8690-5264F9763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</p:spPr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9D74E-0CF6-B144-BD53-58F12D3A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</p:spPr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F4A75B-9EC2-504E-BDA6-2EBCAACC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2F9CD2-DFE4-374F-BF4A-EDAB5147A74B}"/>
              </a:ext>
            </a:extLst>
          </p:cNvPr>
          <p:cNvSpPr txBox="1"/>
          <p:nvPr/>
        </p:nvSpPr>
        <p:spPr>
          <a:xfrm>
            <a:off x="3061335" y="4632325"/>
            <a:ext cx="6739255" cy="82994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  <a:latin typeface="NanumGothic" charset="0"/>
                <a:ea typeface="Calibri" charset="0"/>
              </a:rPr>
              <a:t>REPORTE</a:t>
            </a:r>
            <a:endParaRPr lang="ko-KR" altLang="en-US" sz="2400" b="1">
              <a:solidFill>
                <a:schemeClr val="bg1"/>
              </a:solidFill>
              <a:latin typeface="NanumGothic" charset="0"/>
              <a:ea typeface="Calibri" charset="0"/>
            </a:endParaRPr>
          </a:p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  <a:latin typeface="NanumGothic" charset="0"/>
                <a:ea typeface="Calibri" charset="0"/>
              </a:rPr>
              <a:t>20 DE ABRIL 2021 </a:t>
            </a:r>
            <a:endParaRPr lang="ko-KR" altLang="en-US" sz="2400" b="1">
              <a:solidFill>
                <a:schemeClr val="bg1"/>
              </a:solidFill>
              <a:latin typeface="NanumGothic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9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Texto, Carta&#10;&#10;Descripción generada automáticamente">
            <a:extLst>
              <a:ext uri="{FF2B5EF4-FFF2-40B4-BE49-F238E27FC236}">
                <a16:creationId xmlns:a16="http://schemas.microsoft.com/office/drawing/2014/main" id="{8FD49BB3-F40B-4833-B288-C74AB177E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618" y="438200"/>
            <a:ext cx="4109614" cy="514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AA9D1A7F-3E7A-4EEB-8517-32E9D2CD9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585" y="438200"/>
            <a:ext cx="4109614" cy="5152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 descr="Texto, Carta&#10;&#10;Descripción generada automáticamente">
            <a:extLst>
              <a:ext uri="{FF2B5EF4-FFF2-40B4-BE49-F238E27FC236}">
                <a16:creationId xmlns:a16="http://schemas.microsoft.com/office/drawing/2014/main" id="{294BEF5A-7C48-A948-80EE-97FFEA77B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0" t="14629" r="12755" b="77611"/>
          <a:stretch/>
        </p:blipFill>
        <p:spPr>
          <a:xfrm>
            <a:off x="1665618" y="3209307"/>
            <a:ext cx="8842576" cy="1186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79FFBD-B444-5F4E-83CA-1C785118DA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9669" y="960060"/>
            <a:ext cx="3646713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25DD2FF-1EA2-42AF-AF5F-605DBA3FD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65347"/>
              </p:ext>
            </p:extLst>
          </p:nvPr>
        </p:nvGraphicFramePr>
        <p:xfrm>
          <a:off x="1066798" y="3429000"/>
          <a:ext cx="10058401" cy="218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1">
                  <a:extLst>
                    <a:ext uri="{9D8B030D-6E8A-4147-A177-3AD203B41FA5}">
                      <a16:colId xmlns:a16="http://schemas.microsoft.com/office/drawing/2014/main" val="1260226662"/>
                    </a:ext>
                  </a:extLst>
                </a:gridCol>
              </a:tblGrid>
              <a:tr h="37343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RECOMENDACIONES PRINCIPALES (12|04|2021 – 16|04|2021)</a:t>
                      </a:r>
                      <a:endParaRPr lang="es-EC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53681"/>
                  </a:ext>
                </a:extLst>
              </a:tr>
              <a:tr h="3734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Diseñar distintos escenarios de servicio frente a la emergencia sanitaria.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14943"/>
                  </a:ext>
                </a:extLst>
              </a:tr>
              <a:tr h="4155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Fortalecer la coordinación interinstitucional entre entidades municipales para la toma de decisiones.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09063"/>
                  </a:ext>
                </a:extLst>
              </a:tr>
              <a:tr h="3734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Asegurar las certificaciones presupuestarias para la pre operación y operación.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93475"/>
                  </a:ext>
                </a:extLst>
              </a:tr>
              <a:tr h="644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Monitoreo permanente en la recepción de obra y en la  ejecución de pruebas de integración.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40996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7AC41FC-5D89-D048-8587-352FC8F73799}"/>
              </a:ext>
            </a:extLst>
          </p:cNvPr>
          <p:cNvSpPr/>
          <p:nvPr/>
        </p:nvSpPr>
        <p:spPr>
          <a:xfrm>
            <a:off x="465896" y="474744"/>
            <a:ext cx="6192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MISIÓN GLOBAL BANCA MULTILATERAL</a:t>
            </a:r>
          </a:p>
        </p:txBody>
      </p:sp>
      <p:pic>
        <p:nvPicPr>
          <p:cNvPr id="1026" name="Picture 2" descr="Banco Mundial aprobó $ 40 millones para apoyar a los pueblos y  nacionalidades indígenas, afroecuatorianas y montubias | Gestión">
            <a:extLst>
              <a:ext uri="{FF2B5EF4-FFF2-40B4-BE49-F238E27FC236}">
                <a16:creationId xmlns:a16="http://schemas.microsoft.com/office/drawing/2014/main" id="{E6A728C2-E8DB-A443-B05B-4524678A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6" y="1600930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83A223-7419-214F-8B39-AC586A15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84" y="1600930"/>
            <a:ext cx="2236517" cy="12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co de Desarrollo de América Latina (CAF) - Qué es, definición y concepto  | 2021 | Economipedia">
            <a:extLst>
              <a:ext uri="{FF2B5EF4-FFF2-40B4-BE49-F238E27FC236}">
                <a16:creationId xmlns:a16="http://schemas.microsoft.com/office/drawing/2014/main" id="{9F44C540-5CF7-E44C-A7EB-E5492D18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84" y="1603003"/>
            <a:ext cx="1936412" cy="12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ondos BEI">
            <a:extLst>
              <a:ext uri="{FF2B5EF4-FFF2-40B4-BE49-F238E27FC236}">
                <a16:creationId xmlns:a16="http://schemas.microsoft.com/office/drawing/2014/main" id="{2C01A9ED-25AE-F24F-802B-46B581D49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3" y="1503572"/>
            <a:ext cx="2857500" cy="14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6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ACCIONES PLANIFICADAS Y EJECUTADAS 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577B147-94BE-ED43-86D5-C92636FE954D}"/>
              </a:ext>
            </a:extLst>
          </p:cNvPr>
          <p:cNvSpPr/>
          <p:nvPr/>
        </p:nvSpPr>
        <p:spPr>
          <a:xfrm>
            <a:off x="570442" y="908643"/>
            <a:ext cx="5792906" cy="1158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B3852F2-D73B-704D-BB65-7969EA138575}"/>
              </a:ext>
            </a:extLst>
          </p:cNvPr>
          <p:cNvSpPr/>
          <p:nvPr/>
        </p:nvSpPr>
        <p:spPr>
          <a:xfrm>
            <a:off x="6672943" y="845108"/>
            <a:ext cx="5269800" cy="11772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BC35C0A-0712-4E4C-AB61-98A2F385B624}"/>
              </a:ext>
            </a:extLst>
          </p:cNvPr>
          <p:cNvSpPr/>
          <p:nvPr/>
        </p:nvSpPr>
        <p:spPr>
          <a:xfrm>
            <a:off x="585936" y="3577868"/>
            <a:ext cx="5788623" cy="1158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57E3ED3-4F8E-0E41-9C21-00E84A6E0349}"/>
              </a:ext>
            </a:extLst>
          </p:cNvPr>
          <p:cNvSpPr/>
          <p:nvPr/>
        </p:nvSpPr>
        <p:spPr>
          <a:xfrm>
            <a:off x="6672056" y="3510003"/>
            <a:ext cx="5348425" cy="1372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1CC05EA9-830D-D84A-AEE4-8C4424357624}"/>
              </a:ext>
            </a:extLst>
          </p:cNvPr>
          <p:cNvSpPr/>
          <p:nvPr/>
        </p:nvSpPr>
        <p:spPr>
          <a:xfrm>
            <a:off x="585636" y="4836562"/>
            <a:ext cx="5817499" cy="12878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8B09DB-1B13-EB4F-9EDD-53776A5CC5F9}"/>
              </a:ext>
            </a:extLst>
          </p:cNvPr>
          <p:cNvSpPr/>
          <p:nvPr/>
        </p:nvSpPr>
        <p:spPr>
          <a:xfrm>
            <a:off x="616397" y="972768"/>
            <a:ext cx="511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previos asistencia técnica: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Especialistas banca.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ED5EFA-0187-2E43-AC10-672F2E47243E}"/>
              </a:ext>
            </a:extLst>
          </p:cNvPr>
          <p:cNvSpPr/>
          <p:nvPr/>
        </p:nvSpPr>
        <p:spPr>
          <a:xfrm>
            <a:off x="6712030" y="961250"/>
            <a:ext cx="517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Contratación del estructurador técnico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7194BF-FD5E-3346-9C1B-9DDD66E11E5B}"/>
              </a:ext>
            </a:extLst>
          </p:cNvPr>
          <p:cNvSpPr/>
          <p:nvPr/>
        </p:nvSpPr>
        <p:spPr>
          <a:xfrm>
            <a:off x="663938" y="3659230"/>
            <a:ext cx="5511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Propuesta de estructura, dimensionamiento del personal y </a:t>
            </a: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definición de perfiles.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5CAB90-9203-594C-9F65-42726D723240}"/>
              </a:ext>
            </a:extLst>
          </p:cNvPr>
          <p:cNvSpPr/>
          <p:nvPr/>
        </p:nvSpPr>
        <p:spPr>
          <a:xfrm>
            <a:off x="6719579" y="3539228"/>
            <a:ext cx="498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Proceso de selección del personal mediante la Red Socio Empleo del Ministerio de Trabajo.  </a:t>
            </a:r>
            <a:endParaRPr lang="es-EC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EF3A45-D6F2-5945-8CCC-01DA6258BC22}"/>
              </a:ext>
            </a:extLst>
          </p:cNvPr>
          <p:cNvSpPr/>
          <p:nvPr/>
        </p:nvSpPr>
        <p:spPr>
          <a:xfrm>
            <a:off x="581653" y="4960771"/>
            <a:ext cx="5605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han activado los planes de capacitación del personal que se encontraban pendientes con los contratistas de la EPMMQ.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52654E42-A082-F148-BBB7-358CA57D06AB}"/>
              </a:ext>
            </a:extLst>
          </p:cNvPr>
          <p:cNvSpPr/>
          <p:nvPr/>
        </p:nvSpPr>
        <p:spPr>
          <a:xfrm>
            <a:off x="6712917" y="4918919"/>
            <a:ext cx="5307564" cy="1109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2673E0-70BE-D84F-AF93-F4E71E87AFD2}"/>
              </a:ext>
            </a:extLst>
          </p:cNvPr>
          <p:cNvSpPr txBox="1"/>
          <p:nvPr/>
        </p:nvSpPr>
        <p:spPr>
          <a:xfrm>
            <a:off x="6712916" y="4918919"/>
            <a:ext cx="4981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s-EC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mplementación de la ISO 37001: </a:t>
            </a:r>
            <a:r>
              <a:rPr lang="es-EC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de Gestión Antisobornos. Propuesta enviada a los OMF.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53B0EA6-B910-0248-9342-A881334A00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123" y="1386594"/>
            <a:ext cx="566446" cy="5609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0F9370-F88C-164C-B2F0-EC51A4E4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3749" y="1330810"/>
            <a:ext cx="525053" cy="53024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8528F4F-3E01-B349-B198-50C9104D9B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7087" y="4237412"/>
            <a:ext cx="482734" cy="584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6B96C25-E29B-A94D-8E9C-1EAC1CBC36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5359" y="4100492"/>
            <a:ext cx="535444" cy="53544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4C2BAC8-5FAE-3343-BA1E-848395F66E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0412" y="5456506"/>
            <a:ext cx="535475" cy="5443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D658D6E-7788-8D4D-B5FC-5A69CE143FA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102" y="5533626"/>
            <a:ext cx="471193" cy="478332"/>
          </a:xfrm>
          <a:prstGeom prst="rect">
            <a:avLst/>
          </a:prstGeom>
        </p:spPr>
      </p:pic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586C9CB6-9011-124F-8FA9-4D5F1FF11FE6}"/>
              </a:ext>
            </a:extLst>
          </p:cNvPr>
          <p:cNvSpPr/>
          <p:nvPr/>
        </p:nvSpPr>
        <p:spPr>
          <a:xfrm>
            <a:off x="626697" y="2192751"/>
            <a:ext cx="5560055" cy="12845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605DEFB-2DB6-A14B-8CC9-93B0D06A7B3F}"/>
              </a:ext>
            </a:extLst>
          </p:cNvPr>
          <p:cNvSpPr/>
          <p:nvPr/>
        </p:nvSpPr>
        <p:spPr>
          <a:xfrm>
            <a:off x="602103" y="2238266"/>
            <a:ext cx="53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Solicitud al SERCOP del Giro específico del negocio, como herramienta adicional y excepcional por la especificidad.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B1AE3664-7422-A348-B721-274505CB8BB8}"/>
              </a:ext>
            </a:extLst>
          </p:cNvPr>
          <p:cNvSpPr/>
          <p:nvPr/>
        </p:nvSpPr>
        <p:spPr>
          <a:xfrm>
            <a:off x="6653554" y="2125102"/>
            <a:ext cx="5269800" cy="12714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4F99BED-BB49-B345-AF60-4FB1AC91AA31}"/>
              </a:ext>
            </a:extLst>
          </p:cNvPr>
          <p:cNvSpPr/>
          <p:nvPr/>
        </p:nvSpPr>
        <p:spPr>
          <a:xfrm>
            <a:off x="6637263" y="2164065"/>
            <a:ext cx="5247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Homologación material rodante, ANT habilitó  proceso de excepcionalidad a la Empresa Pública.</a:t>
            </a: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07DB21F-65ED-2F48-9D25-C0BA43BD394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57683" y="2747223"/>
            <a:ext cx="818032" cy="61843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CB6C30A-862D-1E45-9109-95321616EBE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6537" y="2837597"/>
            <a:ext cx="589758" cy="5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C20198-D616-41AB-AD07-8688553B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8" y="1516613"/>
            <a:ext cx="5356122" cy="422737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2000" dirty="0">
                <a:solidFill>
                  <a:srgbClr val="002060"/>
                </a:solidFill>
              </a:rPr>
              <a:t>Veeduría ciudadana acreditada por el Concejo de Participación </a:t>
            </a:r>
            <a:r>
              <a:rPr lang="es-ES_tradnl" sz="2000" b="1" dirty="0">
                <a:solidFill>
                  <a:srgbClr val="002060"/>
                </a:solidFill>
              </a:rPr>
              <a:t>Ciudadana y Control Social (CPCCS) </a:t>
            </a:r>
            <a:r>
              <a:rPr lang="es-ES_tradnl" sz="2000" dirty="0">
                <a:solidFill>
                  <a:srgbClr val="002060"/>
                </a:solidFill>
              </a:rPr>
              <a:t>con el acompañamiento de la Comisión Metropolitana de Lucha Contra la Corrupción – Quito Honesto</a:t>
            </a:r>
            <a:r>
              <a:rPr lang="es-EC" sz="20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s-ES_tradnl" sz="2000" dirty="0">
                <a:solidFill>
                  <a:srgbClr val="002060"/>
                </a:solidFill>
              </a:rPr>
              <a:t>Lunes 5 de abril se realizó un recorrido técnico entre las estaciones Carolina y Labrador.</a:t>
            </a:r>
          </a:p>
          <a:p>
            <a:pPr algn="just"/>
            <a:r>
              <a:rPr lang="es-ES_tradnl" sz="2000" dirty="0">
                <a:solidFill>
                  <a:srgbClr val="002060"/>
                </a:solidFill>
              </a:rPr>
              <a:t>Protocolo de acompañamiento en los procesos de contratación EPMMMQ con Quito Honesto. </a:t>
            </a:r>
          </a:p>
          <a:p>
            <a:pPr algn="just"/>
            <a:r>
              <a:rPr lang="es-ES_tradnl" sz="2000" dirty="0">
                <a:solidFill>
                  <a:srgbClr val="002060"/>
                </a:solidFill>
              </a:rPr>
              <a:t>Solicitudes de control enviadas a la Contraloría.</a:t>
            </a:r>
          </a:p>
          <a:p>
            <a:pPr algn="just"/>
            <a:r>
              <a:rPr lang="es-ES_tradnl" sz="2000" dirty="0">
                <a:solidFill>
                  <a:srgbClr val="002060"/>
                </a:solidFill>
              </a:rPr>
              <a:t>Acto urgente presentado en Fiscalía. </a:t>
            </a:r>
          </a:p>
          <a:p>
            <a:pPr algn="just"/>
            <a:r>
              <a:rPr lang="es-ES_tradnl" sz="2000" dirty="0">
                <a:solidFill>
                  <a:srgbClr val="002060"/>
                </a:solidFill>
              </a:rPr>
              <a:t>Repositorio de información disponible en el portal web </a:t>
            </a:r>
            <a:r>
              <a:rPr lang="es-ES_tradnl" sz="2000" b="1" dirty="0">
                <a:solidFill>
                  <a:srgbClr val="002060"/>
                </a:solidFill>
              </a:rPr>
              <a:t>(www.metrodequito.gob.ec)</a:t>
            </a:r>
          </a:p>
          <a:p>
            <a:pPr marL="0" indent="0" algn="just">
              <a:buNone/>
            </a:pPr>
            <a:endParaRPr lang="es-ES_tradnl" sz="2000" dirty="0">
              <a:solidFill>
                <a:srgbClr val="002060"/>
              </a:solidFill>
            </a:endParaRPr>
          </a:p>
        </p:txBody>
      </p:sp>
      <p:pic>
        <p:nvPicPr>
          <p:cNvPr id="7" name="Imagen 6" descr="Un grupo de personas en uniforme&#10;&#10;Descripción generada automáticamente">
            <a:extLst>
              <a:ext uri="{FF2B5EF4-FFF2-40B4-BE49-F238E27FC236}">
                <a16:creationId xmlns:a16="http://schemas.microsoft.com/office/drawing/2014/main" id="{814CECD8-A05F-6C41-9AC8-CA6B8DE7A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67" y="1243013"/>
            <a:ext cx="4369252" cy="196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41E7FA97-AD1C-094D-AD69-162D6DC73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67" y="3429000"/>
            <a:ext cx="4369252" cy="196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21B6091-0F7C-A64F-AE49-9FD2D00399CD}"/>
              </a:ext>
            </a:extLst>
          </p:cNvPr>
          <p:cNvSpPr/>
          <p:nvPr/>
        </p:nvSpPr>
        <p:spPr>
          <a:xfrm>
            <a:off x="477519" y="440604"/>
            <a:ext cx="9151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VEEDURÍA CIUDADANA Y ACOMPAÑAMIENTO DE QUITO HONESTO</a:t>
            </a:r>
          </a:p>
        </p:txBody>
      </p:sp>
    </p:spTree>
    <p:extLst>
      <p:ext uri="{BB962C8B-B14F-4D97-AF65-F5344CB8AC3E}">
        <p14:creationId xmlns:p14="http://schemas.microsoft.com/office/powerpoint/2010/main" val="324341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D9A1F-A388-3A42-8690-5264F9763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9D74E-0CF6-B144-BD53-58F12D3AA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F4A75B-9EC2-504E-BDA6-2EBCAACCC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" y="0"/>
            <a:ext cx="12188214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8AECD1-DDDD-324A-89B2-B7730AC7BEE9}"/>
              </a:ext>
            </a:extLst>
          </p:cNvPr>
          <p:cNvSpPr txBox="1"/>
          <p:nvPr/>
        </p:nvSpPr>
        <p:spPr>
          <a:xfrm>
            <a:off x="3061252" y="4632326"/>
            <a:ext cx="673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581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AF452CB-C7B2-463A-B189-B4C217383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64583"/>
              </p:ext>
            </p:extLst>
          </p:nvPr>
        </p:nvGraphicFramePr>
        <p:xfrm>
          <a:off x="57873" y="178367"/>
          <a:ext cx="12056339" cy="606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40">
                  <a:extLst>
                    <a:ext uri="{9D8B030D-6E8A-4147-A177-3AD203B41FA5}">
                      <a16:colId xmlns:a16="http://schemas.microsoft.com/office/drawing/2014/main" val="39235309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1102625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820419815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4229377426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915557285"/>
                    </a:ext>
                  </a:extLst>
                </a:gridCol>
              </a:tblGrid>
              <a:tr h="284978">
                <a:tc>
                  <a:txBody>
                    <a:bodyPr/>
                    <a:lstStyle/>
                    <a:p>
                      <a:pPr algn="ctr"/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Enero 2021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Abril 2021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Acciones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Observaciones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67756"/>
                  </a:ext>
                </a:extLst>
              </a:tr>
              <a:tr h="1528812"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Avance de obra civil</a:t>
                      </a:r>
                      <a:endParaRPr lang="es-EC" sz="1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98%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99%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Regularización de documentación pendiente.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Gestión de planos, manuales, certificados de buen uso y garantías.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 Objeción OMF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Programa de obra oficial al 18 de octubre 2021.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Activación cobro multa, pendiente 2018: (153mil)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Pruebas funcionales y de integración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Equipos de control de acceso </a:t>
                      </a:r>
                      <a:endParaRPr lang="es-ES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Señalética y mobiliario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Equipamiento complementario de pozos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Iluminación de taquillas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Fondo de saco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Iluminación en bocas de acceso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Multa: Descuento en próxima planilla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02136"/>
                  </a:ext>
                </a:extLst>
              </a:tr>
              <a:tr h="486996"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Recepción de obra</a:t>
                      </a:r>
                      <a:endParaRPr lang="es-EC" sz="1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Definición del proceso de recepción de obra y cronograma de entrega. 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Entrega 15 estaciones: Inició el 31 de marzo 2021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03524"/>
                  </a:ext>
                </a:extLst>
              </a:tr>
              <a:tr h="695359"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Modelo de operación</a:t>
                      </a:r>
                      <a:endParaRPr lang="es-EC" sz="1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Definición del modelo de operación aprobado por el Directorio el 2 de marzo del 2021, gestión directa por contrato (Asistencia internacional).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TDR de Asistencia Técnica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Certificaciones presupuestarias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Contratación de Asistencia Técnica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27059"/>
                  </a:ext>
                </a:extLst>
              </a:tr>
              <a:tr h="1112085"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SIR</a:t>
                      </a:r>
                      <a:endParaRPr lang="es-EC" sz="1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Modelo de compra corporativa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Definición del medio de pago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Regularización de equipos de control de acceso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Investigación de mercado 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TDR Compra corporativa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Certificación presupuestaria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Contratación del SIR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80900"/>
                  </a:ext>
                </a:extLst>
              </a:tr>
              <a:tr h="1124299"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Pruebas subsistemas</a:t>
                      </a:r>
                      <a:endParaRPr lang="es-EC" sz="15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44%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52%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Coordinación entre contratistas para ejecución de pruebas 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Resolución de conflicto respecto de la puesta en uso temporal de la catenaria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Puesto de Control Central 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Puestos de control de estaciones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Señalización 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Comunicaciones </a:t>
                      </a:r>
                    </a:p>
                    <a:p>
                      <a:r>
                        <a:rPr lang="es-E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 Pruebas de integración </a:t>
                      </a:r>
                      <a:endParaRPr lang="es-EC" sz="15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2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4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AF452CB-C7B2-463A-B189-B4C217383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39153"/>
              </p:ext>
            </p:extLst>
          </p:nvPr>
        </p:nvGraphicFramePr>
        <p:xfrm>
          <a:off x="155575" y="1053116"/>
          <a:ext cx="12036425" cy="478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281">
                  <a:extLst>
                    <a:ext uri="{9D8B030D-6E8A-4147-A177-3AD203B41FA5}">
                      <a16:colId xmlns:a16="http://schemas.microsoft.com/office/drawing/2014/main" val="392353097"/>
                    </a:ext>
                  </a:extLst>
                </a:gridCol>
                <a:gridCol w="1318069">
                  <a:extLst>
                    <a:ext uri="{9D8B030D-6E8A-4147-A177-3AD203B41FA5}">
                      <a16:colId xmlns:a16="http://schemas.microsoft.com/office/drawing/2014/main" val="411026250"/>
                    </a:ext>
                  </a:extLst>
                </a:gridCol>
                <a:gridCol w="941477">
                  <a:extLst>
                    <a:ext uri="{9D8B030D-6E8A-4147-A177-3AD203B41FA5}">
                      <a16:colId xmlns:a16="http://schemas.microsoft.com/office/drawing/2014/main" val="820419815"/>
                    </a:ext>
                  </a:extLst>
                </a:gridCol>
                <a:gridCol w="3867299">
                  <a:extLst>
                    <a:ext uri="{9D8B030D-6E8A-4147-A177-3AD203B41FA5}">
                      <a16:colId xmlns:a16="http://schemas.microsoft.com/office/drawing/2014/main" val="4229377426"/>
                    </a:ext>
                  </a:extLst>
                </a:gridCol>
                <a:gridCol w="3867299">
                  <a:extLst>
                    <a:ext uri="{9D8B030D-6E8A-4147-A177-3AD203B41FA5}">
                      <a16:colId xmlns:a16="http://schemas.microsoft.com/office/drawing/2014/main" val="915557285"/>
                    </a:ext>
                  </a:extLst>
                </a:gridCol>
              </a:tblGrid>
              <a:tr h="284978">
                <a:tc>
                  <a:txBody>
                    <a:bodyPr/>
                    <a:lstStyle/>
                    <a:p>
                      <a:pPr algn="ctr"/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Enero 2021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Abril 2021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Acciones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</a:rPr>
                        <a:t>Observaciones</a:t>
                      </a:r>
                      <a:endParaRPr lang="es-EC" sz="1500" dirty="0">
                        <a:solidFill>
                          <a:schemeClr val="bg1"/>
                        </a:solidFill>
                      </a:endParaRPr>
                    </a:p>
                  </a:txBody>
                  <a:tcPr marL="77093" marR="77093" marT="38547" marB="3854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67756"/>
                  </a:ext>
                </a:extLst>
              </a:tr>
              <a:tr h="1320448">
                <a:tc>
                  <a:txBody>
                    <a:bodyPr/>
                    <a:lstStyle/>
                    <a:p>
                      <a:r>
                        <a:rPr lang="es-ES" sz="1500" dirty="0"/>
                        <a:t>Salvaguardas ambientales y sociales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81%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91%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- Cumplimiento a condiciones contractuales y planes de acciones correctivas </a:t>
                      </a:r>
                    </a:p>
                    <a:p>
                      <a:r>
                        <a:rPr lang="es-ES" sz="1500" dirty="0"/>
                        <a:t>- </a:t>
                      </a:r>
                      <a:r>
                        <a:rPr lang="es-ES" sz="1500" dirty="0" err="1"/>
                        <a:t>Solanda</a:t>
                      </a:r>
                      <a:r>
                        <a:rPr lang="es-ES" sz="1500" dirty="0"/>
                        <a:t>: Cuantificación de daños a predios afectados. Proceso de reclamación aseguradora.</a:t>
                      </a:r>
                    </a:p>
                    <a:p>
                      <a:r>
                        <a:rPr lang="es-ES" sz="1500" dirty="0"/>
                        <a:t>- Pradera: Proceso de definición del sujeto contaminante (Secretaría de Ambiente)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- Actualización de plan ambiental</a:t>
                      </a:r>
                    </a:p>
                    <a:p>
                      <a:r>
                        <a:rPr lang="es-ES" sz="1500" dirty="0"/>
                        <a:t>- Reubicación comerciantes El Ejido</a:t>
                      </a:r>
                    </a:p>
                    <a:p>
                      <a:r>
                        <a:rPr lang="es-ES" sz="1500" dirty="0"/>
                        <a:t>- </a:t>
                      </a:r>
                      <a:r>
                        <a:rPr lang="es-ES" sz="1500" dirty="0" err="1"/>
                        <a:t>Solanda</a:t>
                      </a:r>
                      <a:r>
                        <a:rPr lang="es-ES" sz="1500" dirty="0"/>
                        <a:t>: Activación de seguros</a:t>
                      </a:r>
                    </a:p>
                    <a:p>
                      <a:r>
                        <a:rPr lang="es-ES" sz="1500" dirty="0"/>
                        <a:t>- Pradera: Plan de remediación ambiental zona exterior.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901399"/>
                  </a:ext>
                </a:extLst>
              </a:tr>
              <a:tr h="1124299">
                <a:tc>
                  <a:txBody>
                    <a:bodyPr/>
                    <a:lstStyle/>
                    <a:p>
                      <a:r>
                        <a:rPr lang="es-ES" sz="1500" dirty="0"/>
                        <a:t>Expropiaciones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55%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75%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/>
                        <a:t>- Corrección al cálculo de la liquidación tributaria.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/>
                        <a:t>- Inicio de trámites de transferencia de dominio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/>
                        <a:t>- Notificación a predios.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/>
                        <a:t>- Corrección de la delegación de predios púbicos.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- Expedir declaratoria de utilidad pública para predios públicos.</a:t>
                      </a:r>
                    </a:p>
                    <a:p>
                      <a:r>
                        <a:rPr lang="es-EC" sz="1500" dirty="0"/>
                        <a:t>- Culminar la transferencia de dominio para predios privados.   </a:t>
                      </a:r>
                    </a:p>
                    <a:p>
                      <a:r>
                        <a:rPr lang="es-ES" sz="1500" dirty="0"/>
                        <a:t>- Resolución de Concejo Metropolitano.</a:t>
                      </a:r>
                      <a:r>
                        <a:rPr lang="es-EC" sz="1500" dirty="0"/>
                        <a:t>                                      </a:t>
                      </a:r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70197"/>
                  </a:ext>
                </a:extLst>
              </a:tr>
              <a:tr h="1124299">
                <a:tc>
                  <a:txBody>
                    <a:bodyPr/>
                    <a:lstStyle/>
                    <a:p>
                      <a:r>
                        <a:rPr lang="es-ES" sz="1500" dirty="0"/>
                        <a:t>Compensaciones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50%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72%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Informes financieros, técnicos y jurídicos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- Actualización de certificación presupuestaria</a:t>
                      </a:r>
                    </a:p>
                    <a:p>
                      <a:r>
                        <a:rPr lang="es-ES" sz="1500" dirty="0"/>
                        <a:t>- Resolución de Concejo Metropolitano</a:t>
                      </a:r>
                      <a:endParaRPr lang="es-EC" sz="1500" dirty="0"/>
                    </a:p>
                  </a:txBody>
                  <a:tcPr marL="77093" marR="77093" marT="38547" marB="385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0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9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7B3C39D-23DF-0546-A41A-C2283BF7D29D}"/>
              </a:ext>
            </a:extLst>
          </p:cNvPr>
          <p:cNvSpPr/>
          <p:nvPr/>
        </p:nvSpPr>
        <p:spPr>
          <a:xfrm>
            <a:off x="1850412" y="312369"/>
            <a:ext cx="1735677" cy="419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BD3B0B-17C9-1E43-99AE-30C8BDBE17C8}"/>
              </a:ext>
            </a:extLst>
          </p:cNvPr>
          <p:cNvSpPr txBox="1"/>
          <p:nvPr/>
        </p:nvSpPr>
        <p:spPr>
          <a:xfrm>
            <a:off x="286397" y="250629"/>
            <a:ext cx="201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OBRA CIVIL</a:t>
            </a:r>
            <a:endParaRPr lang="es-EC" sz="2400" b="1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E3E4C7-E282-3D45-8449-A3D4AFAB0403}"/>
              </a:ext>
            </a:extLst>
          </p:cNvPr>
          <p:cNvSpPr txBox="1"/>
          <p:nvPr/>
        </p:nvSpPr>
        <p:spPr>
          <a:xfrm>
            <a:off x="1850411" y="260943"/>
            <a:ext cx="124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99,12%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A7E6E2-D8DE-E344-8DED-F28D8174F0EE}"/>
              </a:ext>
            </a:extLst>
          </p:cNvPr>
          <p:cNvSpPr txBox="1"/>
          <p:nvPr/>
        </p:nvSpPr>
        <p:spPr>
          <a:xfrm>
            <a:off x="-275469" y="2165093"/>
            <a:ext cx="353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Avance físico por componente</a:t>
            </a:r>
            <a:endParaRPr lang="es-EC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7B0BD3-6DA1-2A4E-B4AD-04228F164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413" y="1488780"/>
            <a:ext cx="3411654" cy="38804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46E02E-6A52-A549-9BCD-221E25EFFDC6}"/>
              </a:ext>
            </a:extLst>
          </p:cNvPr>
          <p:cNvSpPr txBox="1"/>
          <p:nvPr/>
        </p:nvSpPr>
        <p:spPr>
          <a:xfrm>
            <a:off x="3084393" y="829736"/>
            <a:ext cx="278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Avance Estaciones</a:t>
            </a:r>
            <a:endParaRPr lang="es-EC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265248B-36DE-264E-A0F1-A3F1BC3CC58B}"/>
              </a:ext>
            </a:extLst>
          </p:cNvPr>
          <p:cNvGrpSpPr/>
          <p:nvPr/>
        </p:nvGrpSpPr>
        <p:grpSpPr>
          <a:xfrm>
            <a:off x="90076" y="2536258"/>
            <a:ext cx="2720815" cy="1226596"/>
            <a:chOff x="420752" y="2170390"/>
            <a:chExt cx="3750901" cy="169098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9B6785-8EF8-764A-B843-B516E7607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1556" y="2170390"/>
              <a:ext cx="2080097" cy="168762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B07190E-0337-B54A-B56C-7B7A09183C16}"/>
                </a:ext>
              </a:extLst>
            </p:cNvPr>
            <p:cNvSpPr txBox="1"/>
            <p:nvPr/>
          </p:nvSpPr>
          <p:spPr>
            <a:xfrm>
              <a:off x="420752" y="2567259"/>
              <a:ext cx="1932482" cy="1294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solidFill>
                    <a:srgbClr val="002060"/>
                  </a:solidFill>
                </a:rPr>
                <a:t>Instalaciones</a:t>
              </a:r>
            </a:p>
            <a:p>
              <a:endParaRPr lang="es-ES" sz="1100" b="1" dirty="0">
                <a:solidFill>
                  <a:srgbClr val="002060"/>
                </a:solidFill>
              </a:endParaRPr>
            </a:p>
            <a:p>
              <a:r>
                <a:rPr lang="es-ES" sz="1100" b="1" dirty="0">
                  <a:solidFill>
                    <a:srgbClr val="002060"/>
                  </a:solidFill>
                </a:rPr>
                <a:t>Fiscalización y GT</a:t>
              </a:r>
            </a:p>
            <a:p>
              <a:endParaRPr lang="es-ES" sz="1100" b="1" dirty="0">
                <a:solidFill>
                  <a:srgbClr val="002060"/>
                </a:solidFill>
              </a:endParaRPr>
            </a:p>
            <a:p>
              <a:r>
                <a:rPr lang="es-ES" sz="1100" b="1" dirty="0">
                  <a:solidFill>
                    <a:srgbClr val="002060"/>
                  </a:solidFill>
                </a:rPr>
                <a:t>Material Rodante</a:t>
              </a:r>
              <a:endParaRPr lang="es-EC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9DAC381-55E9-774E-9F14-9F6EF4D80DF0}"/>
                </a:ext>
              </a:extLst>
            </p:cNvPr>
            <p:cNvSpPr/>
            <p:nvPr/>
          </p:nvSpPr>
          <p:spPr>
            <a:xfrm>
              <a:off x="438020" y="2257572"/>
              <a:ext cx="1041301" cy="360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100" b="1" dirty="0">
                  <a:solidFill>
                    <a:srgbClr val="002060"/>
                  </a:solidFill>
                </a:rPr>
                <a:t>Obra Civil</a:t>
              </a: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262D5C6-6A47-E842-A993-AE6D8B95BDF8}"/>
              </a:ext>
            </a:extLst>
          </p:cNvPr>
          <p:cNvSpPr/>
          <p:nvPr/>
        </p:nvSpPr>
        <p:spPr>
          <a:xfrm>
            <a:off x="6603069" y="722608"/>
            <a:ext cx="50104" cy="52125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4159063-9E38-AB43-92A5-BFBD070BD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223" y="1520618"/>
            <a:ext cx="2790560" cy="136613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2531FFC-8C77-4347-961D-5FB0E5A892C9}"/>
              </a:ext>
            </a:extLst>
          </p:cNvPr>
          <p:cNvSpPr txBox="1"/>
          <p:nvPr/>
        </p:nvSpPr>
        <p:spPr>
          <a:xfrm>
            <a:off x="7079285" y="1094382"/>
            <a:ext cx="4481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Avance económico por Componente</a:t>
            </a:r>
            <a:endParaRPr lang="es-EC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DB850B7-DEFD-AF42-9FD9-12E4D9F115C0}"/>
              </a:ext>
            </a:extLst>
          </p:cNvPr>
          <p:cNvSpPr/>
          <p:nvPr/>
        </p:nvSpPr>
        <p:spPr>
          <a:xfrm>
            <a:off x="10070587" y="684909"/>
            <a:ext cx="1735677" cy="419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F4CAA66-2E5D-6A42-AD8C-AD333F228926}"/>
              </a:ext>
            </a:extLst>
          </p:cNvPr>
          <p:cNvSpPr txBox="1"/>
          <p:nvPr/>
        </p:nvSpPr>
        <p:spPr>
          <a:xfrm>
            <a:off x="7071649" y="217935"/>
            <a:ext cx="497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EJECUCIÓN PRESUPUESTARIA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(FASE 2)</a:t>
            </a:r>
            <a:endParaRPr lang="es-EC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6D778A-3B14-604E-AAA0-8A2517174F42}"/>
              </a:ext>
            </a:extLst>
          </p:cNvPr>
          <p:cNvSpPr txBox="1"/>
          <p:nvPr/>
        </p:nvSpPr>
        <p:spPr>
          <a:xfrm>
            <a:off x="10284878" y="663773"/>
            <a:ext cx="157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1,472 M$</a:t>
            </a:r>
            <a:endParaRPr lang="es-EC" sz="2400" b="1" dirty="0">
              <a:solidFill>
                <a:srgbClr val="FF0000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60BAC0A-A284-414D-9E1D-5755EF98802C}"/>
              </a:ext>
            </a:extLst>
          </p:cNvPr>
          <p:cNvGrpSpPr/>
          <p:nvPr/>
        </p:nvGrpSpPr>
        <p:grpSpPr>
          <a:xfrm>
            <a:off x="7624922" y="3712589"/>
            <a:ext cx="3871844" cy="2250805"/>
            <a:chOff x="6904328" y="2509257"/>
            <a:chExt cx="5287672" cy="307386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598F287-2217-904F-8230-01718B2C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2273" y="2791969"/>
              <a:ext cx="5229727" cy="2442271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32BF269-0491-7543-8BA1-D9B9C06CF42B}"/>
                </a:ext>
              </a:extLst>
            </p:cNvPr>
            <p:cNvSpPr txBox="1"/>
            <p:nvPr/>
          </p:nvSpPr>
          <p:spPr>
            <a:xfrm>
              <a:off x="6999352" y="2658999"/>
              <a:ext cx="1164069" cy="35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schemeClr val="bg1">
                      <a:lumMod val="50000"/>
                    </a:schemeClr>
                  </a:solidFill>
                </a:rPr>
                <a:t>Acumulado</a:t>
              </a:r>
              <a:endParaRPr lang="es-EC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EDFDB9D-F91A-7147-A7F5-3F04820C36B6}"/>
                </a:ext>
              </a:extLst>
            </p:cNvPr>
            <p:cNvSpPr txBox="1"/>
            <p:nvPr/>
          </p:nvSpPr>
          <p:spPr>
            <a:xfrm>
              <a:off x="6979925" y="2997553"/>
              <a:ext cx="759884" cy="35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schemeClr val="bg1">
                      <a:lumMod val="50000"/>
                    </a:schemeClr>
                  </a:solidFill>
                </a:rPr>
                <a:t>Anual</a:t>
              </a:r>
              <a:endParaRPr lang="es-EC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AABB24D-96EE-FC40-8C2C-796645F5928B}"/>
                </a:ext>
              </a:extLst>
            </p:cNvPr>
            <p:cNvSpPr txBox="1"/>
            <p:nvPr/>
          </p:nvSpPr>
          <p:spPr>
            <a:xfrm>
              <a:off x="11153870" y="2509257"/>
              <a:ext cx="1038130" cy="3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FF0000"/>
                  </a:solidFill>
                </a:rPr>
                <a:t>1,472.57 M</a:t>
              </a:r>
              <a:endParaRPr lang="es-EC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F78B63FA-482A-A348-BA6D-ABFD6B08C807}"/>
                </a:ext>
              </a:extLst>
            </p:cNvPr>
            <p:cNvSpPr txBox="1"/>
            <p:nvPr/>
          </p:nvSpPr>
          <p:spPr>
            <a:xfrm>
              <a:off x="11550406" y="4914833"/>
              <a:ext cx="452808" cy="27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00" b="1" dirty="0">
                  <a:solidFill>
                    <a:srgbClr val="FF0000"/>
                  </a:solidFill>
                </a:rPr>
                <a:t>7 M</a:t>
              </a:r>
              <a:endParaRPr lang="es-EC" sz="7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7EC9422-6B0F-934B-A2CF-B2C961888E52}"/>
                </a:ext>
              </a:extLst>
            </p:cNvPr>
            <p:cNvSpPr txBox="1"/>
            <p:nvPr/>
          </p:nvSpPr>
          <p:spPr>
            <a:xfrm>
              <a:off x="7259217" y="5246690"/>
              <a:ext cx="548610" cy="2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endParaRPr lang="es-EC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8141B8F-455B-0148-B259-F388EA8D40AD}"/>
                </a:ext>
              </a:extLst>
            </p:cNvPr>
            <p:cNvSpPr txBox="1"/>
            <p:nvPr/>
          </p:nvSpPr>
          <p:spPr>
            <a:xfrm>
              <a:off x="8173617" y="5253725"/>
              <a:ext cx="548610" cy="2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2017</a:t>
              </a:r>
              <a:endParaRPr lang="es-EC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3447CBB-D8B0-F24E-AE38-F965834421D2}"/>
                </a:ext>
              </a:extLst>
            </p:cNvPr>
            <p:cNvSpPr txBox="1"/>
            <p:nvPr/>
          </p:nvSpPr>
          <p:spPr>
            <a:xfrm>
              <a:off x="8989542" y="5274826"/>
              <a:ext cx="548610" cy="2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  <a:endParaRPr lang="es-EC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A1D1DEF-D31D-474D-994B-2C1180681737}"/>
                </a:ext>
              </a:extLst>
            </p:cNvPr>
            <p:cNvSpPr txBox="1"/>
            <p:nvPr/>
          </p:nvSpPr>
          <p:spPr>
            <a:xfrm>
              <a:off x="9805469" y="5274826"/>
              <a:ext cx="548610" cy="2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2019</a:t>
              </a:r>
              <a:endParaRPr lang="es-EC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A958E91-6BE9-7E46-A26A-A1EB8CE2BCBA}"/>
                </a:ext>
              </a:extLst>
            </p:cNvPr>
            <p:cNvSpPr txBox="1"/>
            <p:nvPr/>
          </p:nvSpPr>
          <p:spPr>
            <a:xfrm>
              <a:off x="10649530" y="5288893"/>
              <a:ext cx="548610" cy="2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2020</a:t>
              </a:r>
              <a:endParaRPr lang="es-EC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8D3DF61-ED65-D242-8BBF-51B3E93C7502}"/>
                </a:ext>
              </a:extLst>
            </p:cNvPr>
            <p:cNvSpPr txBox="1"/>
            <p:nvPr/>
          </p:nvSpPr>
          <p:spPr>
            <a:xfrm>
              <a:off x="11514693" y="5288891"/>
              <a:ext cx="548610" cy="294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solidFill>
                    <a:schemeClr val="bg1">
                      <a:lumMod val="50000"/>
                    </a:schemeClr>
                  </a:solidFill>
                </a:rPr>
                <a:t>2021</a:t>
              </a:r>
              <a:endParaRPr lang="es-EC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8E575D93-99EE-6043-9A3F-5B45B0FFFABC}"/>
                </a:ext>
              </a:extLst>
            </p:cNvPr>
            <p:cNvSpPr txBox="1"/>
            <p:nvPr/>
          </p:nvSpPr>
          <p:spPr>
            <a:xfrm>
              <a:off x="6904328" y="4669255"/>
              <a:ext cx="886522" cy="27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00" dirty="0">
                  <a:solidFill>
                    <a:schemeClr val="bg1">
                      <a:lumMod val="50000"/>
                    </a:schemeClr>
                  </a:solidFill>
                </a:rPr>
                <a:t>184.98 M</a:t>
              </a:r>
              <a:endParaRPr lang="es-EC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2A6E9F9-0E69-F046-A2F3-FDA5F0870C27}"/>
                </a:ext>
              </a:extLst>
            </p:cNvPr>
            <p:cNvSpPr txBox="1"/>
            <p:nvPr/>
          </p:nvSpPr>
          <p:spPr>
            <a:xfrm>
              <a:off x="8103020" y="4215719"/>
              <a:ext cx="886522" cy="27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00" dirty="0">
                  <a:solidFill>
                    <a:schemeClr val="bg1">
                      <a:lumMod val="85000"/>
                    </a:schemeClr>
                  </a:solidFill>
                </a:rPr>
                <a:t>446.88 M</a:t>
              </a:r>
              <a:endParaRPr lang="es-EC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0B387B90-D298-FD4F-B9F3-B94539707425}"/>
                </a:ext>
              </a:extLst>
            </p:cNvPr>
            <p:cNvSpPr txBox="1"/>
            <p:nvPr/>
          </p:nvSpPr>
          <p:spPr>
            <a:xfrm>
              <a:off x="8806634" y="4026066"/>
              <a:ext cx="886522" cy="27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00" dirty="0">
                  <a:solidFill>
                    <a:schemeClr val="bg1">
                      <a:lumMod val="85000"/>
                    </a:schemeClr>
                  </a:solidFill>
                </a:rPr>
                <a:t>575.86 M</a:t>
              </a:r>
              <a:endParaRPr lang="es-EC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D946E305-6F37-6C4C-B3F7-D27F1FF62108}"/>
                </a:ext>
              </a:extLst>
            </p:cNvPr>
            <p:cNvSpPr txBox="1"/>
            <p:nvPr/>
          </p:nvSpPr>
          <p:spPr>
            <a:xfrm>
              <a:off x="9650435" y="4652121"/>
              <a:ext cx="886522" cy="27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00" dirty="0">
                  <a:solidFill>
                    <a:schemeClr val="bg1">
                      <a:lumMod val="85000"/>
                    </a:schemeClr>
                  </a:solidFill>
                </a:rPr>
                <a:t>168.34 M</a:t>
              </a:r>
              <a:endParaRPr lang="es-EC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1D54C53-2F5D-8E4E-968E-8AE1B899F346}"/>
                </a:ext>
              </a:extLst>
            </p:cNvPr>
            <p:cNvSpPr txBox="1"/>
            <p:nvPr/>
          </p:nvSpPr>
          <p:spPr>
            <a:xfrm>
              <a:off x="10477956" y="4779775"/>
              <a:ext cx="886522" cy="27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00" dirty="0">
                  <a:solidFill>
                    <a:schemeClr val="bg1">
                      <a:lumMod val="85000"/>
                    </a:schemeClr>
                  </a:solidFill>
                </a:rPr>
                <a:t>89.50 M</a:t>
              </a:r>
              <a:endParaRPr lang="es-EC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D46627A-095B-EC43-8143-C21510F6B01A}"/>
                </a:ext>
              </a:extLst>
            </p:cNvPr>
            <p:cNvSpPr txBox="1"/>
            <p:nvPr/>
          </p:nvSpPr>
          <p:spPr>
            <a:xfrm>
              <a:off x="7809328" y="3520760"/>
              <a:ext cx="886522" cy="3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>
                      <a:lumMod val="50000"/>
                    </a:schemeClr>
                  </a:solidFill>
                </a:rPr>
                <a:t>631.86 M</a:t>
              </a:r>
              <a:endParaRPr lang="es-EC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026583D4-E474-3846-BE62-9E49B94F37BE}"/>
                </a:ext>
              </a:extLst>
            </p:cNvPr>
            <p:cNvSpPr txBox="1"/>
            <p:nvPr/>
          </p:nvSpPr>
          <p:spPr>
            <a:xfrm>
              <a:off x="8147535" y="3061568"/>
              <a:ext cx="1131277" cy="3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>
                      <a:lumMod val="50000"/>
                    </a:schemeClr>
                  </a:solidFill>
                </a:rPr>
                <a:t>1,207.72 M</a:t>
              </a:r>
              <a:endParaRPr lang="es-EC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19B235FB-8D2C-DA49-97C7-AA7AC4ABA6D2}"/>
                </a:ext>
              </a:extLst>
            </p:cNvPr>
            <p:cNvSpPr txBox="1"/>
            <p:nvPr/>
          </p:nvSpPr>
          <p:spPr>
            <a:xfrm>
              <a:off x="9084797" y="2751384"/>
              <a:ext cx="1131277" cy="3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>
                      <a:lumMod val="50000"/>
                    </a:schemeClr>
                  </a:solidFill>
                </a:rPr>
                <a:t>1,361.92 M</a:t>
              </a:r>
              <a:endParaRPr lang="es-EC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53206810-4BE7-3044-993E-F300A23702F1}"/>
                </a:ext>
              </a:extLst>
            </p:cNvPr>
            <p:cNvSpPr txBox="1"/>
            <p:nvPr/>
          </p:nvSpPr>
          <p:spPr>
            <a:xfrm>
              <a:off x="10077777" y="2545644"/>
              <a:ext cx="1075557" cy="3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>
                      <a:lumMod val="50000"/>
                    </a:schemeClr>
                  </a:solidFill>
                </a:rPr>
                <a:t>1,465.56 M</a:t>
              </a:r>
              <a:endParaRPr lang="es-EC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78C16FF-C464-AE47-89D0-4A6A571894C9}"/>
              </a:ext>
            </a:extLst>
          </p:cNvPr>
          <p:cNvSpPr txBox="1"/>
          <p:nvPr/>
        </p:nvSpPr>
        <p:spPr>
          <a:xfrm>
            <a:off x="7145864" y="3024307"/>
            <a:ext cx="487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Avance económico de la fase 2 de la PLMQ </a:t>
            </a:r>
          </a:p>
          <a:p>
            <a:pPr algn="ctr"/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(Obra civil+ Instalaciones)</a:t>
            </a:r>
            <a:endParaRPr lang="es-EC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C86DD7-E1BA-FE4D-B28E-8B95F861BAE4}"/>
              </a:ext>
            </a:extLst>
          </p:cNvPr>
          <p:cNvSpPr txBox="1"/>
          <p:nvPr/>
        </p:nvSpPr>
        <p:spPr>
          <a:xfrm>
            <a:off x="286398" y="311697"/>
            <a:ext cx="5558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002060"/>
                </a:solidFill>
              </a:rPr>
              <a:t>RECEPCIÓN DE LA OBRA</a:t>
            </a:r>
            <a:endParaRPr lang="es-EC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89B9EF39-8D3C-5941-A660-8CD5E63CD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87860"/>
              </p:ext>
            </p:extLst>
          </p:nvPr>
        </p:nvGraphicFramePr>
        <p:xfrm>
          <a:off x="1535571" y="2023344"/>
          <a:ext cx="3928250" cy="198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864">
                  <a:extLst>
                    <a:ext uri="{9D8B030D-6E8A-4147-A177-3AD203B41FA5}">
                      <a16:colId xmlns:a16="http://schemas.microsoft.com/office/drawing/2014/main" val="3828679273"/>
                    </a:ext>
                  </a:extLst>
                </a:gridCol>
                <a:gridCol w="2039007">
                  <a:extLst>
                    <a:ext uri="{9D8B030D-6E8A-4147-A177-3AD203B41FA5}">
                      <a16:colId xmlns:a16="http://schemas.microsoft.com/office/drawing/2014/main" val="2538711453"/>
                    </a:ext>
                  </a:extLst>
                </a:gridCol>
                <a:gridCol w="893379">
                  <a:extLst>
                    <a:ext uri="{9D8B030D-6E8A-4147-A177-3AD203B41FA5}">
                      <a16:colId xmlns:a16="http://schemas.microsoft.com/office/drawing/2014/main" val="324978006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bg1"/>
                          </a:solidFill>
                        </a:rPr>
                        <a:t>AVANCE DE RECEPCIÓN DE OBRA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93474"/>
                  </a:ext>
                </a:extLst>
              </a:tr>
              <a:tr h="216412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</a:rPr>
                        <a:t>ESTADO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</a:rPr>
                        <a:t>MONTO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09331"/>
                  </a:ext>
                </a:extLst>
              </a:tr>
              <a:tr h="328923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Recibido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$660.029,268.08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42%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153509"/>
                  </a:ext>
                </a:extLst>
              </a:tr>
              <a:tr h="29429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En proceso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$13,801,186.21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1%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837"/>
                  </a:ext>
                </a:extLst>
              </a:tr>
              <a:tr h="26275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Por recibir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$896,822,816.65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rgbClr val="002060"/>
                          </a:solidFill>
                        </a:rPr>
                        <a:t>57%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rgbClr val="002060"/>
                          </a:solidFill>
                        </a:rPr>
                        <a:t>$1,570,653,279.94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79400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E6AD41C-E4A1-D242-BFAD-EBC1C0F9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32831"/>
              </p:ext>
            </p:extLst>
          </p:nvPr>
        </p:nvGraphicFramePr>
        <p:xfrm>
          <a:off x="6096000" y="465493"/>
          <a:ext cx="4262662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883">
                  <a:extLst>
                    <a:ext uri="{9D8B030D-6E8A-4147-A177-3AD203B41FA5}">
                      <a16:colId xmlns:a16="http://schemas.microsoft.com/office/drawing/2014/main" val="188318057"/>
                    </a:ext>
                  </a:extLst>
                </a:gridCol>
                <a:gridCol w="1807779">
                  <a:extLst>
                    <a:ext uri="{9D8B030D-6E8A-4147-A177-3AD203B41FA5}">
                      <a16:colId xmlns:a16="http://schemas.microsoft.com/office/drawing/2014/main" val="18430926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CRONOGRAMA DE RECEPCIÓN DE PARTES DE OBRA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48783"/>
                  </a:ext>
                </a:extLst>
              </a:tr>
              <a:tr h="263394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solidFill>
                            <a:schemeClr val="bg1"/>
                          </a:solidFill>
                        </a:rPr>
                        <a:t>NOMBRE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85532"/>
                  </a:ext>
                </a:extLst>
              </a:tr>
              <a:tr h="260416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E13. Iñaquito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  <a:p>
                      <a:pPr algn="ctr"/>
                      <a:r>
                        <a:rPr lang="es-EC" sz="1200" dirty="0"/>
                        <a:t>20/04/2021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01949"/>
                  </a:ext>
                </a:extLst>
              </a:tr>
              <a:tr h="259365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E14. Jipijapa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15592"/>
                  </a:ext>
                </a:extLst>
              </a:tr>
              <a:tr h="226783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E1. Quitumbe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  <a:p>
                      <a:pPr algn="ctr"/>
                      <a:endParaRPr lang="es-EC" sz="1200" dirty="0"/>
                    </a:p>
                    <a:p>
                      <a:pPr algn="ctr"/>
                      <a:endParaRPr lang="es-EC" sz="1200" dirty="0"/>
                    </a:p>
                    <a:p>
                      <a:pPr algn="ctr"/>
                      <a:endParaRPr lang="es-EC" sz="1200" dirty="0"/>
                    </a:p>
                    <a:p>
                      <a:pPr algn="ctr"/>
                      <a:r>
                        <a:rPr lang="es-EC" sz="1200" dirty="0"/>
                        <a:t>10/05/2021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78373"/>
                  </a:ext>
                </a:extLst>
              </a:tr>
              <a:tr h="225732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E2. Morán Valverde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835825"/>
                  </a:ext>
                </a:extLst>
              </a:tr>
              <a:tr h="266722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E3. Solanda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5428"/>
                  </a:ext>
                </a:extLst>
              </a:tr>
              <a:tr h="265671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E4. Cardenal de la Torre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25283"/>
                  </a:ext>
                </a:extLst>
              </a:tr>
              <a:tr h="243600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E5. El Recreo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16603"/>
                  </a:ext>
                </a:extLst>
              </a:tr>
              <a:tr h="263569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E6. La Magdalena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92012"/>
                  </a:ext>
                </a:extLst>
              </a:tr>
              <a:tr h="241497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E7. San Francisco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06392"/>
                  </a:ext>
                </a:extLst>
              </a:tr>
              <a:tr h="261467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E8. Alameda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  <a:p>
                      <a:pPr algn="ctr"/>
                      <a:endParaRPr lang="es-EC" sz="1200" dirty="0"/>
                    </a:p>
                    <a:p>
                      <a:pPr algn="ctr"/>
                      <a:endParaRPr lang="es-EC" sz="1200" dirty="0"/>
                    </a:p>
                    <a:p>
                      <a:pPr algn="ctr"/>
                      <a:endParaRPr lang="es-EC" sz="1200" dirty="0"/>
                    </a:p>
                    <a:p>
                      <a:pPr algn="ctr"/>
                      <a:r>
                        <a:rPr lang="es-EC" sz="1200" dirty="0"/>
                        <a:t>30/05/2021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43352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E9. Ejido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50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E10. Universidad Central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05271"/>
                  </a:ext>
                </a:extLst>
              </a:tr>
              <a:tr h="256387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E11. Pradera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70073"/>
                  </a:ext>
                </a:extLst>
              </a:tr>
              <a:tr h="192274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E12. Carolina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87867"/>
                  </a:ext>
                </a:extLst>
              </a:tr>
              <a:tr h="243775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E15. Labrador y fondo de saco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99503"/>
                  </a:ext>
                </a:extLst>
              </a:tr>
              <a:tr h="232213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Talleres y Cocheras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15/06/2021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824884"/>
                  </a:ext>
                </a:extLst>
              </a:tr>
              <a:tr h="220652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Pozos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C" sz="1200" dirty="0"/>
                    </a:p>
                    <a:p>
                      <a:pPr algn="ctr"/>
                      <a:r>
                        <a:rPr lang="es-EC" sz="1200" dirty="0"/>
                        <a:t>Pruebas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65042"/>
                  </a:ext>
                </a:extLst>
              </a:tr>
              <a:tr h="251132">
                <a:tc>
                  <a:txBody>
                    <a:bodyPr/>
                    <a:lstStyle/>
                    <a:p>
                      <a:pPr algn="l"/>
                      <a:r>
                        <a:rPr lang="es-EC" sz="1200" dirty="0"/>
                        <a:t>Equipos e instalaciones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s-EC" dirty="0"/>
                        <a:t>Pruebas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2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34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90219" y="375378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MODELO DE OPERACIÓN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ED776-7CB9-F643-B433-5B232E54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208" y="3778719"/>
            <a:ext cx="1258073" cy="9686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38E28E-3F38-5143-9A11-F7D85DED10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4208" y="1932060"/>
            <a:ext cx="1077333" cy="10667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005BE0B-119D-43DC-84D0-D34183203E03}"/>
              </a:ext>
            </a:extLst>
          </p:cNvPr>
          <p:cNvSpPr txBox="1"/>
          <p:nvPr/>
        </p:nvSpPr>
        <p:spPr>
          <a:xfrm>
            <a:off x="733287" y="1859339"/>
            <a:ext cx="68018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Sesión Directorio: Aprobación 02 de marzo 2021.</a:t>
            </a:r>
          </a:p>
          <a:p>
            <a:pPr>
              <a:buClr>
                <a:srgbClr val="00B050"/>
              </a:buClr>
            </a:pPr>
            <a:endParaRPr lang="es-ES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 Resolución No. DEPMMQ-005-2021:</a:t>
            </a:r>
            <a:endParaRPr lang="es-ES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Gestión Directa por Contrato (Ordenanza de creación 2012) 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Asistencia Técnica Especializada.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Operador Internacional con amplia experiencia.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Cumplimiento del exhorto del Concejo Metropolitano.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Acompañamiento y supervisión de Quito Honesto. 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Comisión técnica para la recepción de obras, bienes y servicios (Multas FIDIC).</a:t>
            </a:r>
            <a:endParaRPr lang="es-E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552EC781-3F22-6C4C-925A-3C85A01A70DD}"/>
              </a:ext>
            </a:extLst>
          </p:cNvPr>
          <p:cNvSpPr/>
          <p:nvPr/>
        </p:nvSpPr>
        <p:spPr>
          <a:xfrm>
            <a:off x="6487225" y="1149017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redondeado 23">
            <a:extLst>
              <a:ext uri="{FF2B5EF4-FFF2-40B4-BE49-F238E27FC236}">
                <a16:creationId xmlns:a16="http://schemas.microsoft.com/office/drawing/2014/main" id="{A0ED4CA5-8034-154A-9014-E1611317ECD5}"/>
              </a:ext>
            </a:extLst>
          </p:cNvPr>
          <p:cNvSpPr/>
          <p:nvPr/>
        </p:nvSpPr>
        <p:spPr>
          <a:xfrm>
            <a:off x="848189" y="1122988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ASISTENCIA TÉCNICA ESPECIALIZADA </a:t>
            </a:r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(Operador internacional)</a:t>
            </a:r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524325-D0A7-1843-9B37-E21313D99606}"/>
              </a:ext>
            </a:extLst>
          </p:cNvPr>
          <p:cNvSpPr txBox="1"/>
          <p:nvPr/>
        </p:nvSpPr>
        <p:spPr>
          <a:xfrm>
            <a:off x="7624111" y="1710797"/>
            <a:ext cx="360171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C" dirty="0">
                <a:solidFill>
                  <a:srgbClr val="002060"/>
                </a:solidFill>
              </a:rPr>
              <a:t>Transferencia de conocimiento a profesionales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Desarrollo de nuevas competencias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Tarifa social, servicio público que prima por sobre la utilidad económica.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Optimización del tiempo y eficiencia en costos de operación.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3800C97-64C1-F843-9ED2-9A9930D1FC8C}"/>
              </a:ext>
            </a:extLst>
          </p:cNvPr>
          <p:cNvSpPr/>
          <p:nvPr/>
        </p:nvSpPr>
        <p:spPr>
          <a:xfrm>
            <a:off x="2050016" y="1471261"/>
            <a:ext cx="3572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002060"/>
                </a:solidFill>
              </a:rPr>
              <a:t>Acompañamiento, supervisión y evaluación: O&amp;M, gestión de riesgos, gestión de activos, implementación de procesos, gestión integral de calidad, gestión de recursos operacionales y no operacionales.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Externalización de servicios con empresas especializadas para el mantenimientos de infraestructura, equipos y material rodante.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3B276D9-74AF-A04F-8C83-65BA4F763C15}"/>
              </a:ext>
            </a:extLst>
          </p:cNvPr>
          <p:cNvSpPr/>
          <p:nvPr/>
        </p:nvSpPr>
        <p:spPr>
          <a:xfrm>
            <a:off x="759520" y="1396328"/>
            <a:ext cx="1770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000" b="1" dirty="0">
                <a:solidFill>
                  <a:srgbClr val="C00000"/>
                </a:solidFill>
              </a:rPr>
              <a:t>Alcance: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9B930D-DF20-9F49-BB09-8D4EBF1D7056}"/>
              </a:ext>
            </a:extLst>
          </p:cNvPr>
          <p:cNvSpPr/>
          <p:nvPr/>
        </p:nvSpPr>
        <p:spPr>
          <a:xfrm>
            <a:off x="6271733" y="1396957"/>
            <a:ext cx="180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b="1" dirty="0">
                <a:solidFill>
                  <a:srgbClr val="C00000"/>
                </a:solidFill>
              </a:rPr>
              <a:t>Beneficios: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EB3696-ED30-ED4F-90B5-316A73CF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52" y="2215069"/>
            <a:ext cx="838200" cy="850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96CC6-DF4A-3946-8B13-02D657FA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77" y="4031896"/>
            <a:ext cx="1125518" cy="850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5C8539-38FA-A04E-B479-3B396D6C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229" y="3876301"/>
            <a:ext cx="830471" cy="6256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F1F209-98A2-504B-944D-740EDBED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970" y="4695275"/>
            <a:ext cx="745286" cy="745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1F1185-968D-FC4E-B408-E2CF15CE6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16" y="1803692"/>
            <a:ext cx="632495" cy="6980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3E8D24-F054-354D-AD9E-BB5D29DFA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867229" y="2788448"/>
            <a:ext cx="875587" cy="674153"/>
          </a:xfrm>
          <a:prstGeom prst="rect">
            <a:avLst/>
          </a:prstGeom>
        </p:spPr>
      </p:pic>
      <p:pic>
        <p:nvPicPr>
          <p:cNvPr id="1026" name="Picture 2" descr="Bandera De La Ciudad De Quito Ilustración del Vector - Ilustración de quito,  ciudad: 147901708">
            <a:extLst>
              <a:ext uri="{FF2B5EF4-FFF2-40B4-BE49-F238E27FC236}">
                <a16:creationId xmlns:a16="http://schemas.microsoft.com/office/drawing/2014/main" id="{1AD88377-C694-4E4D-A5E1-4294F6D0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0937" r="3025" b="10741"/>
          <a:stretch/>
        </p:blipFill>
        <p:spPr bwMode="auto">
          <a:xfrm>
            <a:off x="7147643" y="3139628"/>
            <a:ext cx="364732" cy="2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0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8F09486-E475-5247-B0F9-4D13876D1F39}"/>
              </a:ext>
            </a:extLst>
          </p:cNvPr>
          <p:cNvSpPr/>
          <p:nvPr/>
        </p:nvSpPr>
        <p:spPr>
          <a:xfrm>
            <a:off x="352143" y="187927"/>
            <a:ext cx="9151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ASISTENCIA TÉCNICA INTERNACIONAL </a:t>
            </a:r>
            <a:r>
              <a:rPr lang="es-ES" sz="20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 LOSNPC</a:t>
            </a:r>
            <a:endParaRPr lang="es-ES" sz="2800" b="1" dirty="0">
              <a:solidFill>
                <a:srgbClr val="C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23F7FC17-D8B1-1D4A-95E9-BF9C0B352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2305"/>
              </p:ext>
            </p:extLst>
          </p:nvPr>
        </p:nvGraphicFramePr>
        <p:xfrm>
          <a:off x="471412" y="741530"/>
          <a:ext cx="11193366" cy="498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864">
                  <a:extLst>
                    <a:ext uri="{9D8B030D-6E8A-4147-A177-3AD203B41FA5}">
                      <a16:colId xmlns:a16="http://schemas.microsoft.com/office/drawing/2014/main" val="197935223"/>
                    </a:ext>
                  </a:extLst>
                </a:gridCol>
                <a:gridCol w="418454">
                  <a:extLst>
                    <a:ext uri="{9D8B030D-6E8A-4147-A177-3AD203B41FA5}">
                      <a16:colId xmlns:a16="http://schemas.microsoft.com/office/drawing/2014/main" val="1156636773"/>
                    </a:ext>
                  </a:extLst>
                </a:gridCol>
                <a:gridCol w="433953">
                  <a:extLst>
                    <a:ext uri="{9D8B030D-6E8A-4147-A177-3AD203B41FA5}">
                      <a16:colId xmlns:a16="http://schemas.microsoft.com/office/drawing/2014/main" val="4030216451"/>
                    </a:ext>
                  </a:extLst>
                </a:gridCol>
                <a:gridCol w="418454">
                  <a:extLst>
                    <a:ext uri="{9D8B030D-6E8A-4147-A177-3AD203B41FA5}">
                      <a16:colId xmlns:a16="http://schemas.microsoft.com/office/drawing/2014/main" val="190717485"/>
                    </a:ext>
                  </a:extLst>
                </a:gridCol>
                <a:gridCol w="356461">
                  <a:extLst>
                    <a:ext uri="{9D8B030D-6E8A-4147-A177-3AD203B41FA5}">
                      <a16:colId xmlns:a16="http://schemas.microsoft.com/office/drawing/2014/main" val="1491344576"/>
                    </a:ext>
                  </a:extLst>
                </a:gridCol>
                <a:gridCol w="387457">
                  <a:extLst>
                    <a:ext uri="{9D8B030D-6E8A-4147-A177-3AD203B41FA5}">
                      <a16:colId xmlns:a16="http://schemas.microsoft.com/office/drawing/2014/main" val="1799783965"/>
                    </a:ext>
                  </a:extLst>
                </a:gridCol>
                <a:gridCol w="418455">
                  <a:extLst>
                    <a:ext uri="{9D8B030D-6E8A-4147-A177-3AD203B41FA5}">
                      <a16:colId xmlns:a16="http://schemas.microsoft.com/office/drawing/2014/main" val="355814296"/>
                    </a:ext>
                  </a:extLst>
                </a:gridCol>
                <a:gridCol w="480447">
                  <a:extLst>
                    <a:ext uri="{9D8B030D-6E8A-4147-A177-3AD203B41FA5}">
                      <a16:colId xmlns:a16="http://schemas.microsoft.com/office/drawing/2014/main" val="2275697935"/>
                    </a:ext>
                  </a:extLst>
                </a:gridCol>
                <a:gridCol w="511444">
                  <a:extLst>
                    <a:ext uri="{9D8B030D-6E8A-4147-A177-3AD203B41FA5}">
                      <a16:colId xmlns:a16="http://schemas.microsoft.com/office/drawing/2014/main" val="251438295"/>
                    </a:ext>
                  </a:extLst>
                </a:gridCol>
                <a:gridCol w="542441">
                  <a:extLst>
                    <a:ext uri="{9D8B030D-6E8A-4147-A177-3AD203B41FA5}">
                      <a16:colId xmlns:a16="http://schemas.microsoft.com/office/drawing/2014/main" val="1138226462"/>
                    </a:ext>
                  </a:extLst>
                </a:gridCol>
                <a:gridCol w="402956">
                  <a:extLst>
                    <a:ext uri="{9D8B030D-6E8A-4147-A177-3AD203B41FA5}">
                      <a16:colId xmlns:a16="http://schemas.microsoft.com/office/drawing/2014/main" val="697671436"/>
                    </a:ext>
                  </a:extLst>
                </a:gridCol>
                <a:gridCol w="449451">
                  <a:extLst>
                    <a:ext uri="{9D8B030D-6E8A-4147-A177-3AD203B41FA5}">
                      <a16:colId xmlns:a16="http://schemas.microsoft.com/office/drawing/2014/main" val="3777152371"/>
                    </a:ext>
                  </a:extLst>
                </a:gridCol>
                <a:gridCol w="495945">
                  <a:extLst>
                    <a:ext uri="{9D8B030D-6E8A-4147-A177-3AD203B41FA5}">
                      <a16:colId xmlns:a16="http://schemas.microsoft.com/office/drawing/2014/main" val="1069767008"/>
                    </a:ext>
                  </a:extLst>
                </a:gridCol>
                <a:gridCol w="418455">
                  <a:extLst>
                    <a:ext uri="{9D8B030D-6E8A-4147-A177-3AD203B41FA5}">
                      <a16:colId xmlns:a16="http://schemas.microsoft.com/office/drawing/2014/main" val="632426034"/>
                    </a:ext>
                  </a:extLst>
                </a:gridCol>
                <a:gridCol w="411443">
                  <a:extLst>
                    <a:ext uri="{9D8B030D-6E8A-4147-A177-3AD203B41FA5}">
                      <a16:colId xmlns:a16="http://schemas.microsoft.com/office/drawing/2014/main" val="3986321168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313305996"/>
                    </a:ext>
                  </a:extLst>
                </a:gridCol>
                <a:gridCol w="469556">
                  <a:extLst>
                    <a:ext uri="{9D8B030D-6E8A-4147-A177-3AD203B41FA5}">
                      <a16:colId xmlns:a16="http://schemas.microsoft.com/office/drawing/2014/main" val="310855611"/>
                    </a:ext>
                  </a:extLst>
                </a:gridCol>
              </a:tblGrid>
              <a:tr h="316462">
                <a:tc gridSpan="17"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2021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2021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72581"/>
                  </a:ext>
                </a:extLst>
              </a:tr>
              <a:tr h="258923">
                <a:tc>
                  <a:txBody>
                    <a:bodyPr/>
                    <a:lstStyle/>
                    <a:p>
                      <a:pPr algn="ctr"/>
                      <a:endParaRPr lang="es-EC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200" b="1" i="0" dirty="0">
                          <a:solidFill>
                            <a:schemeClr val="bg1"/>
                          </a:solidFill>
                        </a:rPr>
                        <a:t>ABRIL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200" b="1" i="0" dirty="0">
                          <a:solidFill>
                            <a:schemeClr val="bg1"/>
                          </a:solidFill>
                        </a:rPr>
                        <a:t>MAYO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200" b="1" i="0" dirty="0">
                          <a:solidFill>
                            <a:schemeClr val="bg1"/>
                          </a:solidFill>
                        </a:rPr>
                        <a:t>JUNIO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200" b="1" i="0" dirty="0">
                          <a:solidFill>
                            <a:schemeClr val="bg1"/>
                          </a:solidFill>
                        </a:rPr>
                        <a:t>JULIO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92741"/>
                  </a:ext>
                </a:extLst>
              </a:tr>
              <a:tr h="258923">
                <a:tc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71410"/>
                  </a:ext>
                </a:extLst>
              </a:tr>
              <a:tr h="409609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_tradnl" sz="1800" b="1" dirty="0">
                          <a:solidFill>
                            <a:srgbClr val="002060"/>
                          </a:solidFill>
                        </a:rPr>
                        <a:t>FASE PREPARATORIA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Elaboración de los estudios previos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Elaboración de términos de referencia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Documentación administrativa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Elaboración de criterio jurídico y resolución de inicio de proceso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s-ES_tradnl" sz="1800" b="1" dirty="0">
                          <a:solidFill>
                            <a:srgbClr val="002060"/>
                          </a:solidFill>
                        </a:rPr>
                        <a:t>FASE PRECONTRACTUAL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Publicación del proceso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Recepción de ofertas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Convalidación de ofertas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Calificación de ofertas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Elaboración de resolución de adjudicación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s-ES_tradnl" sz="1800" dirty="0">
                          <a:solidFill>
                            <a:srgbClr val="002060"/>
                          </a:solidFill>
                        </a:rPr>
                        <a:t>Firma del contrato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02317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61D14371-1DB5-A841-A32E-556802B55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79" y="2072535"/>
            <a:ext cx="1740013" cy="61703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30CC7010-B8F0-7642-B0AF-3AB9FEFFBBA3}"/>
              </a:ext>
            </a:extLst>
          </p:cNvPr>
          <p:cNvGrpSpPr/>
          <p:nvPr/>
        </p:nvGrpSpPr>
        <p:grpSpPr>
          <a:xfrm>
            <a:off x="6148465" y="2293577"/>
            <a:ext cx="904719" cy="55943"/>
            <a:chOff x="5974204" y="2788253"/>
            <a:chExt cx="815091" cy="55944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DF865CC-A2DA-AF4E-963E-BEE9CE17400E}"/>
                </a:ext>
              </a:extLst>
            </p:cNvPr>
            <p:cNvCxnSpPr/>
            <p:nvPr/>
          </p:nvCxnSpPr>
          <p:spPr>
            <a:xfrm>
              <a:off x="6003925" y="2816225"/>
              <a:ext cx="75247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BF4FCEB-EA0D-B642-8651-D545DF1A8856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BE097AF0-D11C-B44E-AAE3-A49D30B281FD}"/>
                </a:ext>
              </a:extLst>
            </p:cNvPr>
            <p:cNvSpPr/>
            <p:nvPr/>
          </p:nvSpPr>
          <p:spPr>
            <a:xfrm>
              <a:off x="672985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6907DC5-0F3A-BD47-8F85-6EB91B769466}"/>
              </a:ext>
            </a:extLst>
          </p:cNvPr>
          <p:cNvGrpSpPr/>
          <p:nvPr/>
        </p:nvGrpSpPr>
        <p:grpSpPr>
          <a:xfrm>
            <a:off x="6579661" y="2536831"/>
            <a:ext cx="970455" cy="55942"/>
            <a:chOff x="5974204" y="2788253"/>
            <a:chExt cx="815091" cy="55944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EA9AFEC-C3FF-B74A-A9E3-6ACB3CB1E9DF}"/>
                </a:ext>
              </a:extLst>
            </p:cNvPr>
            <p:cNvCxnSpPr/>
            <p:nvPr/>
          </p:nvCxnSpPr>
          <p:spPr>
            <a:xfrm>
              <a:off x="6003925" y="2816225"/>
              <a:ext cx="75247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ED7A3DE-557E-F946-8675-1AF0D8B53A83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EA8460C-E232-F742-8BA5-109940DD8EBB}"/>
                </a:ext>
              </a:extLst>
            </p:cNvPr>
            <p:cNvSpPr/>
            <p:nvPr/>
          </p:nvSpPr>
          <p:spPr>
            <a:xfrm>
              <a:off x="672985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61ED687-BA11-FD4A-819C-346F04EB4A96}"/>
              </a:ext>
            </a:extLst>
          </p:cNvPr>
          <p:cNvGrpSpPr/>
          <p:nvPr/>
        </p:nvGrpSpPr>
        <p:grpSpPr>
          <a:xfrm>
            <a:off x="7422542" y="2940654"/>
            <a:ext cx="626084" cy="78761"/>
            <a:chOff x="5974204" y="2782506"/>
            <a:chExt cx="424566" cy="61691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1CCAC883-EF3C-9243-9515-0EACD5B9AFF9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651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1678CA12-42B8-274B-B739-2C1F5B5FE9FE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1C24C10-0AB9-F148-80A7-94965859648F}"/>
                </a:ext>
              </a:extLst>
            </p:cNvPr>
            <p:cNvSpPr/>
            <p:nvPr/>
          </p:nvSpPr>
          <p:spPr>
            <a:xfrm>
              <a:off x="6339329" y="2782506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68F7B29-430B-3147-81AE-47683C3EECE4}"/>
              </a:ext>
            </a:extLst>
          </p:cNvPr>
          <p:cNvGrpSpPr/>
          <p:nvPr/>
        </p:nvGrpSpPr>
        <p:grpSpPr>
          <a:xfrm>
            <a:off x="10363997" y="4238229"/>
            <a:ext cx="424566" cy="61691"/>
            <a:chOff x="5974204" y="2782506"/>
            <a:chExt cx="424566" cy="61691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4335C001-447E-5749-91B6-7C0A56C443EE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651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FF6B8BA6-DDF1-924A-AF21-32012526EEC3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1A32B5F-AC4A-6D4B-9284-D1678B097DC2}"/>
                </a:ext>
              </a:extLst>
            </p:cNvPr>
            <p:cNvSpPr/>
            <p:nvPr/>
          </p:nvSpPr>
          <p:spPr>
            <a:xfrm>
              <a:off x="6339329" y="2782506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96FB6E69-6300-8845-8778-B34F34C5CA67}"/>
              </a:ext>
            </a:extLst>
          </p:cNvPr>
          <p:cNvGrpSpPr/>
          <p:nvPr/>
        </p:nvGrpSpPr>
        <p:grpSpPr>
          <a:xfrm>
            <a:off x="10788563" y="4552934"/>
            <a:ext cx="424566" cy="61691"/>
            <a:chOff x="5974204" y="2782506"/>
            <a:chExt cx="424566" cy="61691"/>
          </a:xfrm>
        </p:grpSpPr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1243E1C5-5119-C646-B861-7510D468D42A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651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BA0A6C8-06BE-B448-9041-D1CD343FB64D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8CDB1B03-0714-DA4C-AC7F-61ABE4D43FBD}"/>
                </a:ext>
              </a:extLst>
            </p:cNvPr>
            <p:cNvSpPr/>
            <p:nvPr/>
          </p:nvSpPr>
          <p:spPr>
            <a:xfrm>
              <a:off x="6339329" y="2782506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21DCB536-DAED-134F-9284-1893288063D3}"/>
              </a:ext>
            </a:extLst>
          </p:cNvPr>
          <p:cNvGrpSpPr/>
          <p:nvPr/>
        </p:nvGrpSpPr>
        <p:grpSpPr>
          <a:xfrm flipV="1">
            <a:off x="11120481" y="4932572"/>
            <a:ext cx="185296" cy="55944"/>
            <a:chOff x="5974204" y="2782506"/>
            <a:chExt cx="424566" cy="61691"/>
          </a:xfrm>
        </p:grpSpPr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A4B2723C-BB78-D343-9492-904F72D24D27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651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B8DE2406-6070-0649-B1E4-8B3B758D3836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1CA423A8-32E5-0142-B862-72C849EC74F7}"/>
                </a:ext>
              </a:extLst>
            </p:cNvPr>
            <p:cNvSpPr/>
            <p:nvPr/>
          </p:nvSpPr>
          <p:spPr>
            <a:xfrm>
              <a:off x="6339329" y="2782506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30DC344-CA45-F34F-8609-DB36215A6992}"/>
              </a:ext>
            </a:extLst>
          </p:cNvPr>
          <p:cNvGrpSpPr/>
          <p:nvPr/>
        </p:nvGrpSpPr>
        <p:grpSpPr>
          <a:xfrm flipV="1">
            <a:off x="11479482" y="5437616"/>
            <a:ext cx="185296" cy="55944"/>
            <a:chOff x="5974204" y="2782506"/>
            <a:chExt cx="424566" cy="61691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618067D3-4540-304C-A9FC-37210AF34888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651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4166C7F9-4D85-6748-8A20-D38752DBB7A5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E0EEA50E-79C5-B84B-B73C-3BCAC1D9296F}"/>
                </a:ext>
              </a:extLst>
            </p:cNvPr>
            <p:cNvSpPr/>
            <p:nvPr/>
          </p:nvSpPr>
          <p:spPr>
            <a:xfrm>
              <a:off x="6339329" y="2782506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2C4FD43-0F6C-7541-9EEC-CEA889343BB9}"/>
              </a:ext>
            </a:extLst>
          </p:cNvPr>
          <p:cNvGrpSpPr/>
          <p:nvPr/>
        </p:nvGrpSpPr>
        <p:grpSpPr>
          <a:xfrm>
            <a:off x="7931288" y="3710922"/>
            <a:ext cx="669014" cy="85938"/>
            <a:chOff x="5974204" y="2782506"/>
            <a:chExt cx="424566" cy="61691"/>
          </a:xfrm>
        </p:grpSpPr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5AD3D2ED-EFCD-9B44-8F75-C68A0D9DF1F1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651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CA7FFD29-725C-714D-A20D-C1370CEC8F9E}"/>
                </a:ext>
              </a:extLst>
            </p:cNvPr>
            <p:cNvSpPr/>
            <p:nvPr/>
          </p:nvSpPr>
          <p:spPr>
            <a:xfrm>
              <a:off x="5974204" y="2788253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C0123301-84EE-CF42-BA1B-B7D8AE486E47}"/>
                </a:ext>
              </a:extLst>
            </p:cNvPr>
            <p:cNvSpPr/>
            <p:nvPr/>
          </p:nvSpPr>
          <p:spPr>
            <a:xfrm>
              <a:off x="6339329" y="2782506"/>
              <a:ext cx="59441" cy="559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7DF0537C-F2E7-C247-B9F0-DD688F52184E}"/>
              </a:ext>
            </a:extLst>
          </p:cNvPr>
          <p:cNvGrpSpPr/>
          <p:nvPr/>
        </p:nvGrpSpPr>
        <p:grpSpPr>
          <a:xfrm>
            <a:off x="8469566" y="3995462"/>
            <a:ext cx="1885395" cy="128357"/>
            <a:chOff x="5992684" y="2804291"/>
            <a:chExt cx="413021" cy="22764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31CB1086-0CEF-9E45-A2F7-4AAADDC67B2B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25" y="2816225"/>
              <a:ext cx="38944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8B38F31E-E9DC-E14E-8896-0BC5F2DF6F47}"/>
                </a:ext>
              </a:extLst>
            </p:cNvPr>
            <p:cNvSpPr/>
            <p:nvPr/>
          </p:nvSpPr>
          <p:spPr>
            <a:xfrm>
              <a:off x="6382091" y="2804830"/>
              <a:ext cx="23614" cy="222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6BF81DA9-4944-234F-B0FE-2B98B03C9E13}"/>
                </a:ext>
              </a:extLst>
            </p:cNvPr>
            <p:cNvSpPr/>
            <p:nvPr/>
          </p:nvSpPr>
          <p:spPr>
            <a:xfrm>
              <a:off x="5992684" y="2804291"/>
              <a:ext cx="23614" cy="222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60" name="Triángulo 59">
            <a:extLst>
              <a:ext uri="{FF2B5EF4-FFF2-40B4-BE49-F238E27FC236}">
                <a16:creationId xmlns:a16="http://schemas.microsoft.com/office/drawing/2014/main" id="{ED601734-2BD0-384F-B688-28E19E7870FE}"/>
              </a:ext>
            </a:extLst>
          </p:cNvPr>
          <p:cNvSpPr/>
          <p:nvPr/>
        </p:nvSpPr>
        <p:spPr>
          <a:xfrm>
            <a:off x="7989904" y="2896208"/>
            <a:ext cx="117444" cy="16031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541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6322502E-D378-42E4-B1EE-58D5B3318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47" y="436403"/>
            <a:ext cx="4329943" cy="5423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7FACD5D9-B46D-8048-8BFE-D99A6E48A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4" t="56552" r="12915" b="34414"/>
          <a:stretch/>
        </p:blipFill>
        <p:spPr>
          <a:xfrm>
            <a:off x="5340400" y="1328056"/>
            <a:ext cx="6677017" cy="1034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16E9C6E5-9680-304A-A79E-7DC2B851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5" t="74417" r="13201" b="12936"/>
          <a:stretch/>
        </p:blipFill>
        <p:spPr>
          <a:xfrm>
            <a:off x="5340399" y="3926625"/>
            <a:ext cx="6677019" cy="1465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CCF2B003-C41D-8540-BDC6-4011704A9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1" t="66188" r="12195" b="26585"/>
          <a:stretch/>
        </p:blipFill>
        <p:spPr>
          <a:xfrm>
            <a:off x="5340400" y="2725316"/>
            <a:ext cx="6677018" cy="84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4393EFA-664B-0A4B-9D08-9088C04E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389" y="3429000"/>
            <a:ext cx="3189514" cy="6204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126E79-B639-B24F-841B-A77C81EAB7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761" y="3933629"/>
            <a:ext cx="3189514" cy="6204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3D1355-C4F6-3A49-963A-A60A661E11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761" y="4510572"/>
            <a:ext cx="3189514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36 0.26621 L -2.29167E-6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81 0.16504 L -4.375E-6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21 0.07685 L 1.17961E-16 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Pages>15</Pages>
  <Words>1127</Words>
  <Characters>0</Characters>
  <Application>Microsoft Macintosh PowerPoint</Application>
  <DocSecurity>0</DocSecurity>
  <PresentationFormat>Panorámica</PresentationFormat>
  <Lines>0</Lines>
  <Paragraphs>257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NanumGothic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ALBI PC</dc:creator>
  <cp:lastModifiedBy>Paula Michelle Silva Cisneros</cp:lastModifiedBy>
  <cp:revision>8</cp:revision>
  <dcterms:modified xsi:type="dcterms:W3CDTF">2021-04-20T12:56:33Z</dcterms:modified>
</cp:coreProperties>
</file>