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3" r:id="rId1"/>
    <p:sldMasterId id="2147483705" r:id="rId2"/>
  </p:sldMasterIdLst>
  <p:handoutMasterIdLst>
    <p:handoutMasterId r:id="rId12"/>
  </p:handoutMasterIdLst>
  <p:sldIdLst>
    <p:sldId id="327" r:id="rId3"/>
    <p:sldId id="329" r:id="rId4"/>
    <p:sldId id="331" r:id="rId5"/>
    <p:sldId id="332" r:id="rId6"/>
    <p:sldId id="336" r:id="rId7"/>
    <p:sldId id="342" r:id="rId8"/>
    <p:sldId id="349" r:id="rId9"/>
    <p:sldId id="350" r:id="rId10"/>
    <p:sldId id="351" r:id="rId11"/>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91B0BB"/>
    <a:srgbClr val="53A7CC"/>
    <a:srgbClr val="8DCDDD"/>
    <a:srgbClr val="EFBA91"/>
    <a:srgbClr val="FEC077"/>
    <a:srgbClr val="F6DC14"/>
    <a:srgbClr val="FFA054"/>
    <a:srgbClr val="F16B7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38" autoAdjust="0"/>
    <p:restoredTop sz="94660"/>
  </p:normalViewPr>
  <p:slideViewPr>
    <p:cSldViewPr snapToGrid="0">
      <p:cViewPr varScale="1">
        <p:scale>
          <a:sx n="69" d="100"/>
          <a:sy n="69" d="100"/>
        </p:scale>
        <p:origin x="726" y="42"/>
      </p:cViewPr>
      <p:guideLst>
        <p:guide orient="horz" pos="2160"/>
        <p:guide pos="3840"/>
      </p:guideLst>
    </p:cSldViewPr>
  </p:slideViewPr>
  <p:notesTextViewPr>
    <p:cViewPr>
      <p:scale>
        <a:sx n="1" d="1"/>
        <a:sy n="1" d="1"/>
      </p:scale>
      <p:origin x="0" y="0"/>
    </p:cViewPr>
  </p:notesTextViewPr>
  <p:notesViewPr>
    <p:cSldViewPr snapToGrid="0">
      <p:cViewPr varScale="1">
        <p:scale>
          <a:sx n="89" d="100"/>
          <a:sy n="89" d="100"/>
        </p:scale>
        <p:origin x="348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s-EC"/>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FFEDF13E-4DE2-4760-8559-EF1D14EFEFCE}" type="datetimeFigureOut">
              <a:rPr lang="es-EC" smtClean="0"/>
              <a:t>15/4/2021</a:t>
            </a:fld>
            <a:endParaRPr lang="es-EC"/>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s-EC"/>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01064F52-F00B-40E5-B297-FF9C5A97B995}" type="slidenum">
              <a:rPr lang="es-EC" smtClean="0"/>
              <a:t>‹Nº›</a:t>
            </a:fld>
            <a:endParaRPr lang="es-EC"/>
          </a:p>
        </p:txBody>
      </p:sp>
    </p:spTree>
    <p:extLst>
      <p:ext uri="{BB962C8B-B14F-4D97-AF65-F5344CB8AC3E}">
        <p14:creationId xmlns:p14="http://schemas.microsoft.com/office/powerpoint/2010/main" val="60799567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5"/>
            <a:ext cx="103632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a:xfrm>
            <a:off x="609600" y="6356355"/>
            <a:ext cx="2844800" cy="365125"/>
          </a:xfrm>
          <a:prstGeom prst="rect">
            <a:avLst/>
          </a:prstGeom>
        </p:spPr>
        <p:txBody>
          <a:bodyPr/>
          <a:lstStyle/>
          <a:p>
            <a:fld id="{277ACEC3-FC98-4132-ADDB-58A094224F44}" type="datetime1">
              <a:rPr lang="es-EC" smtClean="0"/>
              <a:t>15/4/2021</a:t>
            </a:fld>
            <a:endParaRPr lang="es-ES"/>
          </a:p>
        </p:txBody>
      </p:sp>
      <p:sp>
        <p:nvSpPr>
          <p:cNvPr id="5" name="Marcador de pie de página 4"/>
          <p:cNvSpPr>
            <a:spLocks noGrp="1"/>
          </p:cNvSpPr>
          <p:nvPr>
            <p:ph type="ftr" sz="quarter" idx="11"/>
          </p:nvPr>
        </p:nvSpPr>
        <p:spPr>
          <a:xfrm>
            <a:off x="4165600" y="6356355"/>
            <a:ext cx="38608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p:txBody>
          <a:bodyPr/>
          <a:lstStyle/>
          <a:p>
            <a:fld id="{18C6BB6A-1E94-2F48-A3DA-4CEBF62CF989}" type="slidenum">
              <a:rPr lang="es-ES" smtClean="0"/>
              <a:t>‹Nº›</a:t>
            </a:fld>
            <a:endParaRPr lang="es-ES"/>
          </a:p>
        </p:txBody>
      </p:sp>
    </p:spTree>
    <p:extLst>
      <p:ext uri="{BB962C8B-B14F-4D97-AF65-F5344CB8AC3E}">
        <p14:creationId xmlns:p14="http://schemas.microsoft.com/office/powerpoint/2010/main" val="680565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764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4B50F1D-8AC7-4968-B8E6-C6B815A9CF69}" type="datetime1">
              <a:rPr lang="es-EC" smtClean="0"/>
              <a:t>15/4/2021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8C6BB6A-1E94-2F48-A3DA-4CEBF62CF989}" type="slidenum">
              <a:rPr lang="es-ES" smtClean="0"/>
              <a:t>‹Nº›</a:t>
            </a:fld>
            <a:endParaRPr lang="es-ES"/>
          </a:p>
        </p:txBody>
      </p:sp>
    </p:spTree>
    <p:extLst>
      <p:ext uri="{BB962C8B-B14F-4D97-AF65-F5344CB8AC3E}">
        <p14:creationId xmlns:p14="http://schemas.microsoft.com/office/powerpoint/2010/main" val="1532941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C764DE79-268F-4C1A-8933-263129D2AF90}" type="datetimeFigureOut">
              <a:rPr lang="en-US" dirty="0"/>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78410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4/15/2021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86645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4/15/2021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90755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4/15/2021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64600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47144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C764DE79-268F-4C1A-8933-263129D2AF90}" type="datetimeFigureOut">
              <a:rPr lang="en-US" dirty="0"/>
              <a:t>4/15/2021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510963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C764DE79-268F-4C1A-8933-263129D2AF90}" type="datetimeFigureOut">
              <a:rPr lang="en-US" dirty="0"/>
              <a:t>4/15/2021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74692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37633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a:xfrm>
            <a:off x="609600" y="6356355"/>
            <a:ext cx="2844800" cy="365125"/>
          </a:xfrm>
          <a:prstGeom prst="rect">
            <a:avLst/>
          </a:prstGeom>
        </p:spPr>
        <p:txBody>
          <a:bodyPr/>
          <a:lstStyle/>
          <a:p>
            <a:fld id="{24659995-DB63-4CE3-B0F9-BB48FC62CFEF}" type="datetime1">
              <a:rPr lang="es-EC" smtClean="0"/>
              <a:t>15/4/2021</a:t>
            </a:fld>
            <a:endParaRPr lang="es-ES"/>
          </a:p>
        </p:txBody>
      </p:sp>
      <p:sp>
        <p:nvSpPr>
          <p:cNvPr id="6" name="Marcador de pie de página 5"/>
          <p:cNvSpPr>
            <a:spLocks noGrp="1"/>
          </p:cNvSpPr>
          <p:nvPr>
            <p:ph type="ftr" sz="quarter" idx="11"/>
          </p:nvPr>
        </p:nvSpPr>
        <p:spPr>
          <a:xfrm>
            <a:off x="4165600" y="6356355"/>
            <a:ext cx="38608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p:txBody>
          <a:bodyPr/>
          <a:lstStyle/>
          <a:p>
            <a:fld id="{18C6BB6A-1E94-2F48-A3DA-4CEBF62CF989}" type="slidenum">
              <a:rPr lang="es-ES" smtClean="0"/>
              <a:t>‹Nº›</a:t>
            </a:fld>
            <a:endParaRPr lang="es-ES"/>
          </a:p>
        </p:txBody>
      </p:sp>
    </p:spTree>
    <p:extLst>
      <p:ext uri="{BB962C8B-B14F-4D97-AF65-F5344CB8AC3E}">
        <p14:creationId xmlns:p14="http://schemas.microsoft.com/office/powerpoint/2010/main" val="2027833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73776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C"/>
          </a:p>
        </p:txBody>
      </p:sp>
      <p:sp>
        <p:nvSpPr>
          <p:cNvPr id="3" name="Slide Number Placeholder 2"/>
          <p:cNvSpPr>
            <a:spLocks noGrp="1"/>
          </p:cNvSpPr>
          <p:nvPr>
            <p:ph type="sldNum" sz="quarter" idx="10"/>
          </p:nvPr>
        </p:nvSpPr>
        <p:spPr/>
        <p:txBody>
          <a:bodyPr/>
          <a:lstStyle/>
          <a:p>
            <a:fld id="{D57F1E4F-1CFF-5643-939E-217C01CDF565}" type="slidenum">
              <a:rPr lang="en-US" smtClean="0"/>
              <a:pPr/>
              <a:t>‹Nº›</a:t>
            </a:fld>
            <a:endParaRPr lang="en-US" dirty="0"/>
          </a:p>
        </p:txBody>
      </p:sp>
      <p:sp>
        <p:nvSpPr>
          <p:cNvPr id="4" name="Text Placeholder 13"/>
          <p:cNvSpPr>
            <a:spLocks noGrp="1"/>
          </p:cNvSpPr>
          <p:nvPr>
            <p:ph idx="1"/>
          </p:nvPr>
        </p:nvSpPr>
        <p:spPr>
          <a:xfrm>
            <a:off x="838200" y="1068149"/>
            <a:ext cx="10515600" cy="510881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C" dirty="0"/>
          </a:p>
        </p:txBody>
      </p:sp>
    </p:spTree>
    <p:extLst>
      <p:ext uri="{BB962C8B-B14F-4D97-AF65-F5344CB8AC3E}">
        <p14:creationId xmlns:p14="http://schemas.microsoft.com/office/powerpoint/2010/main" val="3767857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31"/>
            <a:ext cx="10515600" cy="620219"/>
          </a:xfrm>
          <a:prstGeom prst="rect">
            <a:avLst/>
          </a:prstGeom>
        </p:spPr>
        <p:txBody>
          <a:bodyPr/>
          <a:lstStyle>
            <a:lvl1pPr>
              <a:defRPr lang="en-US" sz="3600" b="1" kern="12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4" name="Date Placeholder 3"/>
          <p:cNvSpPr>
            <a:spLocks noGrp="1"/>
          </p:cNvSpPr>
          <p:nvPr>
            <p:ph type="dt" sz="half" idx="10"/>
          </p:nvPr>
        </p:nvSpPr>
        <p:spPr>
          <a:xfrm>
            <a:off x="838200" y="6356356"/>
            <a:ext cx="2743200" cy="365125"/>
          </a:xfrm>
          <a:prstGeom prst="rect">
            <a:avLst/>
          </a:prstGeom>
        </p:spPr>
        <p:txBody>
          <a:bodyPr/>
          <a:lstStyle/>
          <a:p>
            <a:fld id="{B61BEF0D-F0BB-DE4B-95CE-6DB70DBA9567}" type="datetimeFigureOut">
              <a:rPr lang="en-US" smtClean="0"/>
              <a:pPr/>
              <a:t>4/15/2021</a:t>
            </a:fld>
            <a:endParaRPr lang="en-US" dirty="0"/>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85365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a:xfrm>
            <a:off x="609600" y="6356355"/>
            <a:ext cx="2844800" cy="365125"/>
          </a:xfrm>
          <a:prstGeom prst="rect">
            <a:avLst/>
          </a:prstGeom>
        </p:spPr>
        <p:txBody>
          <a:bodyPr/>
          <a:lstStyle/>
          <a:p>
            <a:fld id="{061BBA28-23FF-4EFE-8D26-A62865D754A3}" type="datetime1">
              <a:rPr lang="es-EC" smtClean="0"/>
              <a:t>15/4/2021</a:t>
            </a:fld>
            <a:endParaRPr lang="es-ES"/>
          </a:p>
        </p:txBody>
      </p:sp>
      <p:sp>
        <p:nvSpPr>
          <p:cNvPr id="8" name="Marcador de pie de página 7"/>
          <p:cNvSpPr>
            <a:spLocks noGrp="1"/>
          </p:cNvSpPr>
          <p:nvPr>
            <p:ph type="ftr" sz="quarter" idx="11"/>
          </p:nvPr>
        </p:nvSpPr>
        <p:spPr>
          <a:xfrm>
            <a:off x="4165600" y="6356355"/>
            <a:ext cx="3860800" cy="365125"/>
          </a:xfrm>
          <a:prstGeom prst="rect">
            <a:avLst/>
          </a:prstGeom>
        </p:spPr>
        <p:txBody>
          <a:bodyPr/>
          <a:lstStyle/>
          <a:p>
            <a:endParaRPr lang="es-ES"/>
          </a:p>
        </p:txBody>
      </p:sp>
      <p:sp>
        <p:nvSpPr>
          <p:cNvPr id="9" name="Marcador de número de diapositiva 8"/>
          <p:cNvSpPr>
            <a:spLocks noGrp="1"/>
          </p:cNvSpPr>
          <p:nvPr>
            <p:ph type="sldNum" sz="quarter" idx="12"/>
          </p:nvPr>
        </p:nvSpPr>
        <p:spPr/>
        <p:txBody>
          <a:bodyPr/>
          <a:lstStyle/>
          <a:p>
            <a:fld id="{18C6BB6A-1E94-2F48-A3DA-4CEBF62CF989}" type="slidenum">
              <a:rPr lang="es-ES" smtClean="0"/>
              <a:t>‹Nº›</a:t>
            </a:fld>
            <a:endParaRPr lang="es-ES"/>
          </a:p>
        </p:txBody>
      </p:sp>
    </p:spTree>
    <p:extLst>
      <p:ext uri="{BB962C8B-B14F-4D97-AF65-F5344CB8AC3E}">
        <p14:creationId xmlns:p14="http://schemas.microsoft.com/office/powerpoint/2010/main" val="2979614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a:xfrm>
            <a:off x="609600" y="6356355"/>
            <a:ext cx="2844800" cy="365125"/>
          </a:xfrm>
          <a:prstGeom prst="rect">
            <a:avLst/>
          </a:prstGeom>
        </p:spPr>
        <p:txBody>
          <a:bodyPr/>
          <a:lstStyle/>
          <a:p>
            <a:fld id="{0DB2B9A1-828D-4E0F-910A-B20274426C65}" type="datetime1">
              <a:rPr lang="es-EC" smtClean="0"/>
              <a:t>15/4/2021</a:t>
            </a:fld>
            <a:endParaRPr lang="es-ES"/>
          </a:p>
        </p:txBody>
      </p:sp>
      <p:sp>
        <p:nvSpPr>
          <p:cNvPr id="4" name="Marcador de pie de página 3"/>
          <p:cNvSpPr>
            <a:spLocks noGrp="1"/>
          </p:cNvSpPr>
          <p:nvPr>
            <p:ph type="ftr" sz="quarter" idx="11"/>
          </p:nvPr>
        </p:nvSpPr>
        <p:spPr>
          <a:xfrm>
            <a:off x="4165600" y="6356355"/>
            <a:ext cx="3860800" cy="365125"/>
          </a:xfrm>
          <a:prstGeom prst="rect">
            <a:avLst/>
          </a:prstGeom>
        </p:spPr>
        <p:txBody>
          <a:bodyPr/>
          <a:lstStyle/>
          <a:p>
            <a:endParaRPr lang="es-ES"/>
          </a:p>
        </p:txBody>
      </p:sp>
      <p:sp>
        <p:nvSpPr>
          <p:cNvPr id="5" name="Marcador de número de diapositiva 4"/>
          <p:cNvSpPr>
            <a:spLocks noGrp="1"/>
          </p:cNvSpPr>
          <p:nvPr>
            <p:ph type="sldNum" sz="quarter" idx="12"/>
          </p:nvPr>
        </p:nvSpPr>
        <p:spPr/>
        <p:txBody>
          <a:bodyPr/>
          <a:lstStyle/>
          <a:p>
            <a:fld id="{18C6BB6A-1E94-2F48-A3DA-4CEBF62CF989}" type="slidenum">
              <a:rPr lang="es-ES" smtClean="0"/>
              <a:t>‹Nº›</a:t>
            </a:fld>
            <a:endParaRPr lang="es-ES"/>
          </a:p>
        </p:txBody>
      </p:sp>
    </p:spTree>
    <p:extLst>
      <p:ext uri="{BB962C8B-B14F-4D97-AF65-F5344CB8AC3E}">
        <p14:creationId xmlns:p14="http://schemas.microsoft.com/office/powerpoint/2010/main" val="2539377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09600" y="6356355"/>
            <a:ext cx="2844800" cy="365125"/>
          </a:xfrm>
          <a:prstGeom prst="rect">
            <a:avLst/>
          </a:prstGeom>
        </p:spPr>
        <p:txBody>
          <a:bodyPr/>
          <a:lstStyle/>
          <a:p>
            <a:fld id="{85478CE7-4787-452A-8EDA-994121339ECC}" type="datetime1">
              <a:rPr lang="es-EC" smtClean="0"/>
              <a:t>15/4/2021</a:t>
            </a:fld>
            <a:endParaRPr lang="es-ES"/>
          </a:p>
        </p:txBody>
      </p:sp>
      <p:sp>
        <p:nvSpPr>
          <p:cNvPr id="3" name="Marcador de pie de página 2"/>
          <p:cNvSpPr>
            <a:spLocks noGrp="1"/>
          </p:cNvSpPr>
          <p:nvPr>
            <p:ph type="ftr" sz="quarter" idx="11"/>
          </p:nvPr>
        </p:nvSpPr>
        <p:spPr>
          <a:xfrm>
            <a:off x="4165600" y="6356355"/>
            <a:ext cx="3860800" cy="365125"/>
          </a:xfrm>
          <a:prstGeom prst="rect">
            <a:avLst/>
          </a:prstGeom>
        </p:spPr>
        <p:txBody>
          <a:bodyPr/>
          <a:lstStyle/>
          <a:p>
            <a:endParaRPr lang="es-ES"/>
          </a:p>
        </p:txBody>
      </p:sp>
      <p:sp>
        <p:nvSpPr>
          <p:cNvPr id="4" name="Marcador de número de diapositiva 3"/>
          <p:cNvSpPr>
            <a:spLocks noGrp="1"/>
          </p:cNvSpPr>
          <p:nvPr>
            <p:ph type="sldNum" sz="quarter" idx="12"/>
          </p:nvPr>
        </p:nvSpPr>
        <p:spPr/>
        <p:txBody>
          <a:bodyPr/>
          <a:lstStyle/>
          <a:p>
            <a:fld id="{18C6BB6A-1E94-2F48-A3DA-4CEBF62CF989}" type="slidenum">
              <a:rPr lang="es-ES" smtClean="0"/>
              <a:t>‹Nº›</a:t>
            </a:fld>
            <a:endParaRPr lang="es-ES"/>
          </a:p>
        </p:txBody>
      </p:sp>
    </p:spTree>
    <p:extLst>
      <p:ext uri="{BB962C8B-B14F-4D97-AF65-F5344CB8AC3E}">
        <p14:creationId xmlns:p14="http://schemas.microsoft.com/office/powerpoint/2010/main" val="1947998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9603" y="273050"/>
            <a:ext cx="4011084"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a:xfrm>
            <a:off x="609600" y="6356355"/>
            <a:ext cx="2844800" cy="365125"/>
          </a:xfrm>
          <a:prstGeom prst="rect">
            <a:avLst/>
          </a:prstGeom>
        </p:spPr>
        <p:txBody>
          <a:bodyPr/>
          <a:lstStyle/>
          <a:p>
            <a:fld id="{0F56ACF3-73BB-4D9D-B34A-5D8A53EE7F35}" type="datetime1">
              <a:rPr lang="es-EC" smtClean="0"/>
              <a:t>15/4/2021</a:t>
            </a:fld>
            <a:endParaRPr lang="es-ES"/>
          </a:p>
        </p:txBody>
      </p:sp>
      <p:sp>
        <p:nvSpPr>
          <p:cNvPr id="6" name="Marcador de pie de página 5"/>
          <p:cNvSpPr>
            <a:spLocks noGrp="1"/>
          </p:cNvSpPr>
          <p:nvPr>
            <p:ph type="ftr" sz="quarter" idx="11"/>
          </p:nvPr>
        </p:nvSpPr>
        <p:spPr>
          <a:xfrm>
            <a:off x="4165600" y="6356355"/>
            <a:ext cx="38608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p:txBody>
          <a:bodyPr/>
          <a:lstStyle/>
          <a:p>
            <a:fld id="{18C6BB6A-1E94-2F48-A3DA-4CEBF62CF989}" type="slidenum">
              <a:rPr lang="es-ES" smtClean="0"/>
              <a:t>‹Nº›</a:t>
            </a:fld>
            <a:endParaRPr lang="es-ES"/>
          </a:p>
        </p:txBody>
      </p:sp>
    </p:spTree>
    <p:extLst>
      <p:ext uri="{BB962C8B-B14F-4D97-AF65-F5344CB8AC3E}">
        <p14:creationId xmlns:p14="http://schemas.microsoft.com/office/powerpoint/2010/main" val="762852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a:xfrm>
            <a:off x="609600" y="6356355"/>
            <a:ext cx="2844800" cy="365125"/>
          </a:xfrm>
          <a:prstGeom prst="rect">
            <a:avLst/>
          </a:prstGeom>
        </p:spPr>
        <p:txBody>
          <a:bodyPr/>
          <a:lstStyle/>
          <a:p>
            <a:fld id="{A2A571BF-A1CE-4607-B73A-C47113930B55}" type="datetime1">
              <a:rPr lang="es-EC" smtClean="0"/>
              <a:t>15/4/2021</a:t>
            </a:fld>
            <a:endParaRPr lang="es-ES"/>
          </a:p>
        </p:txBody>
      </p:sp>
      <p:sp>
        <p:nvSpPr>
          <p:cNvPr id="6" name="Marcador de pie de página 5"/>
          <p:cNvSpPr>
            <a:spLocks noGrp="1"/>
          </p:cNvSpPr>
          <p:nvPr>
            <p:ph type="ftr" sz="quarter" idx="11"/>
          </p:nvPr>
        </p:nvSpPr>
        <p:spPr>
          <a:xfrm>
            <a:off x="4165600" y="6356355"/>
            <a:ext cx="38608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p:txBody>
          <a:bodyPr/>
          <a:lstStyle/>
          <a:p>
            <a:fld id="{18C6BB6A-1E94-2F48-A3DA-4CEBF62CF989}" type="slidenum">
              <a:rPr lang="es-ES" smtClean="0"/>
              <a:t>‹Nº›</a:t>
            </a:fld>
            <a:endParaRPr lang="es-ES"/>
          </a:p>
        </p:txBody>
      </p:sp>
    </p:spTree>
    <p:extLst>
      <p:ext uri="{BB962C8B-B14F-4D97-AF65-F5344CB8AC3E}">
        <p14:creationId xmlns:p14="http://schemas.microsoft.com/office/powerpoint/2010/main" val="1748494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a:xfrm>
            <a:off x="609600" y="6356355"/>
            <a:ext cx="2844800" cy="365125"/>
          </a:xfrm>
          <a:prstGeom prst="rect">
            <a:avLst/>
          </a:prstGeom>
        </p:spPr>
        <p:txBody>
          <a:bodyPr/>
          <a:lstStyle/>
          <a:p>
            <a:fld id="{0DA68AFB-854D-4113-A658-DC5DCDE8E50A}" type="datetime1">
              <a:rPr lang="es-EC" smtClean="0"/>
              <a:t>15/4/2021</a:t>
            </a:fld>
            <a:endParaRPr lang="es-ES"/>
          </a:p>
        </p:txBody>
      </p:sp>
      <p:sp>
        <p:nvSpPr>
          <p:cNvPr id="5" name="Marcador de pie de página 4"/>
          <p:cNvSpPr>
            <a:spLocks noGrp="1"/>
          </p:cNvSpPr>
          <p:nvPr>
            <p:ph type="ftr" sz="quarter" idx="11"/>
          </p:nvPr>
        </p:nvSpPr>
        <p:spPr>
          <a:xfrm>
            <a:off x="4165600" y="6356355"/>
            <a:ext cx="38608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p:txBody>
          <a:bodyPr/>
          <a:lstStyle/>
          <a:p>
            <a:fld id="{18C6BB6A-1E94-2F48-A3DA-4CEBF62CF989}" type="slidenum">
              <a:rPr lang="es-ES" smtClean="0"/>
              <a:t>‹Nº›</a:t>
            </a:fld>
            <a:endParaRPr lang="es-ES"/>
          </a:p>
        </p:txBody>
      </p:sp>
    </p:spTree>
    <p:extLst>
      <p:ext uri="{BB962C8B-B14F-4D97-AF65-F5344CB8AC3E}">
        <p14:creationId xmlns:p14="http://schemas.microsoft.com/office/powerpoint/2010/main" val="1674468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43"/>
            <a:ext cx="27432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609600" y="274643"/>
            <a:ext cx="80264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a:xfrm>
            <a:off x="609600" y="6356355"/>
            <a:ext cx="2844800" cy="365125"/>
          </a:xfrm>
          <a:prstGeom prst="rect">
            <a:avLst/>
          </a:prstGeom>
        </p:spPr>
        <p:txBody>
          <a:bodyPr/>
          <a:lstStyle/>
          <a:p>
            <a:fld id="{E4A469F9-33EA-405E-B4A7-8790733B5949}" type="datetime1">
              <a:rPr lang="es-EC" smtClean="0"/>
              <a:t>15/4/2021</a:t>
            </a:fld>
            <a:endParaRPr lang="es-ES"/>
          </a:p>
        </p:txBody>
      </p:sp>
      <p:sp>
        <p:nvSpPr>
          <p:cNvPr id="5" name="Marcador de pie de página 4"/>
          <p:cNvSpPr>
            <a:spLocks noGrp="1"/>
          </p:cNvSpPr>
          <p:nvPr>
            <p:ph type="ftr" sz="quarter" idx="11"/>
          </p:nvPr>
        </p:nvSpPr>
        <p:spPr>
          <a:xfrm>
            <a:off x="4165600" y="6356355"/>
            <a:ext cx="38608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p:txBody>
          <a:bodyPr/>
          <a:lstStyle/>
          <a:p>
            <a:fld id="{18C6BB6A-1E94-2F48-A3DA-4CEBF62CF989}" type="slidenum">
              <a:rPr lang="es-ES" smtClean="0"/>
              <a:t>‹Nº›</a:t>
            </a:fld>
            <a:endParaRPr lang="es-ES"/>
          </a:p>
        </p:txBody>
      </p:sp>
    </p:spTree>
    <p:extLst>
      <p:ext uri="{BB962C8B-B14F-4D97-AF65-F5344CB8AC3E}">
        <p14:creationId xmlns:p14="http://schemas.microsoft.com/office/powerpoint/2010/main" val="3353797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6" Type="http://schemas.openxmlformats.org/officeDocument/2006/relationships/image" Target="../media/image4.emf"/><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3.png"/><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051425" y="274643"/>
            <a:ext cx="10530977" cy="589805"/>
          </a:xfrm>
          <a:prstGeom prst="rect">
            <a:avLst/>
          </a:prstGeom>
        </p:spPr>
        <p:txBody>
          <a:bodyPr vert="horz" lIns="91440" tIns="45720" rIns="91440" bIns="45720" rtlCol="0" anchor="ctr">
            <a:noAutofit/>
          </a:bodyPr>
          <a:lstStyle/>
          <a:p>
            <a:r>
              <a:rPr lang="es-ES_tradnl" dirty="0"/>
              <a:t>Clic para editar título</a:t>
            </a:r>
            <a:endParaRPr lang="es-ES" dirty="0"/>
          </a:p>
        </p:txBody>
      </p:sp>
      <p:sp>
        <p:nvSpPr>
          <p:cNvPr id="3" name="Marcador de texto 2"/>
          <p:cNvSpPr>
            <a:spLocks noGrp="1"/>
          </p:cNvSpPr>
          <p:nvPr>
            <p:ph type="body" idx="1"/>
          </p:nvPr>
        </p:nvSpPr>
        <p:spPr>
          <a:xfrm>
            <a:off x="609600" y="1002637"/>
            <a:ext cx="10972800" cy="5123531"/>
          </a:xfrm>
          <a:prstGeom prst="rect">
            <a:avLst/>
          </a:prstGeom>
        </p:spPr>
        <p:txBody>
          <a:bodyPr vert="horz" lIns="91440" tIns="45720" rIns="91440" bIns="45720" rtlCol="0">
            <a:normAutofit/>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6" name="Marcador de número de diapositiva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C6BB6A-1E94-2F48-A3DA-4CEBF62CF989}" type="slidenum">
              <a:rPr lang="es-ES" smtClean="0"/>
              <a:t>‹Nº›</a:t>
            </a:fld>
            <a:endParaRPr lang="es-ES"/>
          </a:p>
        </p:txBody>
      </p:sp>
      <p:pic>
        <p:nvPicPr>
          <p:cNvPr id="8" name="Imagen 7"/>
          <p:cNvPicPr>
            <a:picLocks noChangeAspect="1"/>
          </p:cNvPicPr>
          <p:nvPr userDrawn="1"/>
        </p:nvPicPr>
        <p:blipFill>
          <a:blip r:embed="rId11">
            <a:alphaModFix amt="9000"/>
          </a:blip>
          <a:stretch>
            <a:fillRect/>
          </a:stretch>
        </p:blipFill>
        <p:spPr>
          <a:xfrm>
            <a:off x="7281333" y="-3919"/>
            <a:ext cx="4910667" cy="6865839"/>
          </a:xfrm>
          <a:prstGeom prst="rect">
            <a:avLst/>
          </a:prstGeom>
        </p:spPr>
      </p:pic>
      <p:pic>
        <p:nvPicPr>
          <p:cNvPr id="11" name="Imagen 10"/>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71121" y="279967"/>
            <a:ext cx="880305" cy="594360"/>
          </a:xfrm>
          <a:prstGeom prst="rect">
            <a:avLst/>
          </a:prstGeom>
        </p:spPr>
      </p:pic>
    </p:spTree>
    <p:extLst>
      <p:ext uri="{BB962C8B-B14F-4D97-AF65-F5344CB8AC3E}">
        <p14:creationId xmlns:p14="http://schemas.microsoft.com/office/powerpoint/2010/main" val="423932088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Lst>
  <p:hf hdr="0" ftr="0" dt="0"/>
  <p:txStyles>
    <p:titleStyle>
      <a:lvl1pPr algn="l" defTabSz="457200" rtl="0" eaLnBrk="1" latinLnBrk="0" hangingPunct="1">
        <a:spcBef>
          <a:spcPct val="0"/>
        </a:spcBef>
        <a:buNone/>
        <a:defRPr lang="es-ES" sz="4400" b="1" kern="12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p:titleStyle>
    <p:bodyStyle>
      <a:lvl1pPr marL="342900" indent="-342900" algn="l" defTabSz="457200" rtl="0" eaLnBrk="1" latinLnBrk="0" hangingPunct="1">
        <a:spcBef>
          <a:spcPct val="20000"/>
        </a:spcBef>
        <a:buFont typeface="Arial"/>
        <a:buChar char="•"/>
        <a:defRPr sz="2800" kern="12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457200" rtl="0" eaLnBrk="1" latinLnBrk="0" hangingPunct="1">
        <a:spcBef>
          <a:spcPct val="20000"/>
        </a:spcBef>
        <a:buFont typeface="Arial"/>
        <a:buChar char="–"/>
        <a:defRPr sz="2400" kern="12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457200" rtl="0" eaLnBrk="1" latinLnBrk="0" hangingPunct="1">
        <a:spcBef>
          <a:spcPct val="20000"/>
        </a:spcBef>
        <a:buFont typeface="Arial"/>
        <a:buChar char="•"/>
        <a:defRPr sz="2000" kern="12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457200" rtl="0" eaLnBrk="1" latinLnBrk="0" hangingPunct="1">
        <a:spcBef>
          <a:spcPct val="20000"/>
        </a:spcBef>
        <a:buFont typeface="Arial"/>
        <a:buChar char="–"/>
        <a:defRPr sz="1800" kern="12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457200" rtl="0" eaLnBrk="1" latinLnBrk="0" hangingPunct="1">
        <a:spcBef>
          <a:spcPct val="20000"/>
        </a:spcBef>
        <a:buFont typeface="Arial"/>
        <a:buChar char="»"/>
        <a:defRPr sz="1800" kern="12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4/15/2021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‹Nº›</a:t>
            </a:fld>
            <a:endParaRPr lang="en-US" dirty="0"/>
          </a:p>
        </p:txBody>
      </p:sp>
      <p:pic>
        <p:nvPicPr>
          <p:cNvPr id="7" name="Imagen 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238573" y="6067112"/>
            <a:ext cx="1657497" cy="625833"/>
          </a:xfrm>
          <a:prstGeom prst="rect">
            <a:avLst/>
          </a:prstGeom>
        </p:spPr>
      </p:pic>
      <p:pic>
        <p:nvPicPr>
          <p:cNvPr id="8" name="Imagen 5"/>
          <p:cNvPicPr>
            <a:picLocks noChangeAspect="1"/>
          </p:cNvPicPr>
          <p:nvPr userDrawn="1"/>
        </p:nvPicPr>
        <p:blipFill rotWithShape="1">
          <a:blip r:embed="rId16"/>
          <a:srcRect t="2" r="16755" b="-179058"/>
          <a:stretch/>
        </p:blipFill>
        <p:spPr>
          <a:xfrm>
            <a:off x="220719" y="6380024"/>
            <a:ext cx="9879724" cy="446582"/>
          </a:xfrm>
          <a:prstGeom prst="rect">
            <a:avLst/>
          </a:prstGeom>
        </p:spPr>
      </p:pic>
    </p:spTree>
    <p:extLst>
      <p:ext uri="{BB962C8B-B14F-4D97-AF65-F5344CB8AC3E}">
        <p14:creationId xmlns:p14="http://schemas.microsoft.com/office/powerpoint/2010/main" val="302353152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692" r:id="rId12"/>
    <p:sldLayoutId id="214748368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6.xml"/><Relationship Id="rId6" Type="http://schemas.openxmlformats.org/officeDocument/2006/relationships/hyperlink" Target="https://pam.quito.gob.ec/PAM/Formularios/CalculadoraRiesgoCovid19.aspx"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s://www.bloomberg.org/" TargetMode="External"/><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1863CED-F71A-498D-81D7-F6323B7F1129}"/>
              </a:ext>
            </a:extLst>
          </p:cNvPr>
          <p:cNvPicPr>
            <a:picLocks noChangeAspect="1"/>
          </p:cNvPicPr>
          <p:nvPr/>
        </p:nvPicPr>
        <p:blipFill>
          <a:blip r:embed="rId2"/>
          <a:stretch>
            <a:fillRect/>
          </a:stretch>
        </p:blipFill>
        <p:spPr>
          <a:xfrm>
            <a:off x="626" y="-3982"/>
            <a:ext cx="12191373" cy="6100107"/>
          </a:xfrm>
          <a:prstGeom prst="rect">
            <a:avLst/>
          </a:prstGeom>
        </p:spPr>
      </p:pic>
    </p:spTree>
    <p:extLst>
      <p:ext uri="{BB962C8B-B14F-4D97-AF65-F5344CB8AC3E}">
        <p14:creationId xmlns:p14="http://schemas.microsoft.com/office/powerpoint/2010/main" val="3100935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0BBE70D-0BC9-461C-A82C-0189BC586497}"/>
              </a:ext>
            </a:extLst>
          </p:cNvPr>
          <p:cNvPicPr>
            <a:picLocks noChangeAspect="1"/>
          </p:cNvPicPr>
          <p:nvPr/>
        </p:nvPicPr>
        <p:blipFill>
          <a:blip r:embed="rId2"/>
          <a:stretch>
            <a:fillRect/>
          </a:stretch>
        </p:blipFill>
        <p:spPr>
          <a:xfrm>
            <a:off x="848139" y="161250"/>
            <a:ext cx="10495722" cy="5836464"/>
          </a:xfrm>
          <a:prstGeom prst="rect">
            <a:avLst/>
          </a:prstGeom>
        </p:spPr>
      </p:pic>
      <p:sp>
        <p:nvSpPr>
          <p:cNvPr id="2" name="CuadroTexto 1">
            <a:extLst>
              <a:ext uri="{FF2B5EF4-FFF2-40B4-BE49-F238E27FC236}">
                <a16:creationId xmlns:a16="http://schemas.microsoft.com/office/drawing/2014/main" id="{01D760F8-31F6-42FE-87D2-14207A78A84C}"/>
              </a:ext>
            </a:extLst>
          </p:cNvPr>
          <p:cNvSpPr txBox="1"/>
          <p:nvPr/>
        </p:nvSpPr>
        <p:spPr>
          <a:xfrm>
            <a:off x="2195945" y="161250"/>
            <a:ext cx="7800109"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2400" b="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ESTRATEGIA DE CONTINGENCIA A TRAVÉS DE BRIGADAS FIJAS Y MÓVILES</a:t>
            </a:r>
            <a:endParaRPr lang="es-EC" sz="2400" b="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5185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2F96878-1549-4E9E-B7E8-4B1698A8A3DA}"/>
              </a:ext>
            </a:extLst>
          </p:cNvPr>
          <p:cNvPicPr>
            <a:picLocks noChangeAspect="1"/>
          </p:cNvPicPr>
          <p:nvPr/>
        </p:nvPicPr>
        <p:blipFill>
          <a:blip r:embed="rId2"/>
          <a:stretch>
            <a:fillRect/>
          </a:stretch>
        </p:blipFill>
        <p:spPr>
          <a:xfrm>
            <a:off x="0" y="0"/>
            <a:ext cx="5768771" cy="5274365"/>
          </a:xfrm>
          <a:prstGeom prst="rect">
            <a:avLst/>
          </a:prstGeom>
        </p:spPr>
      </p:pic>
      <p:pic>
        <p:nvPicPr>
          <p:cNvPr id="13" name="Imagen 12">
            <a:extLst>
              <a:ext uri="{FF2B5EF4-FFF2-40B4-BE49-F238E27FC236}">
                <a16:creationId xmlns:a16="http://schemas.microsoft.com/office/drawing/2014/main" id="{888E043D-EE3E-45D6-A17C-7642E7792ECA}"/>
              </a:ext>
            </a:extLst>
          </p:cNvPr>
          <p:cNvPicPr>
            <a:picLocks noChangeAspect="1"/>
          </p:cNvPicPr>
          <p:nvPr/>
        </p:nvPicPr>
        <p:blipFill>
          <a:blip r:embed="rId3"/>
          <a:stretch>
            <a:fillRect/>
          </a:stretch>
        </p:blipFill>
        <p:spPr>
          <a:xfrm>
            <a:off x="6110287" y="392949"/>
            <a:ext cx="904875" cy="819150"/>
          </a:xfrm>
          <a:prstGeom prst="rect">
            <a:avLst/>
          </a:prstGeom>
        </p:spPr>
      </p:pic>
      <p:sp>
        <p:nvSpPr>
          <p:cNvPr id="15" name="CuadroTexto 14">
            <a:extLst>
              <a:ext uri="{FF2B5EF4-FFF2-40B4-BE49-F238E27FC236}">
                <a16:creationId xmlns:a16="http://schemas.microsoft.com/office/drawing/2014/main" id="{5BBECDB3-9AE3-4826-A7E3-95B5986B9433}"/>
              </a:ext>
            </a:extLst>
          </p:cNvPr>
          <p:cNvSpPr txBox="1"/>
          <p:nvPr/>
        </p:nvSpPr>
        <p:spPr>
          <a:xfrm>
            <a:off x="7129670" y="79512"/>
            <a:ext cx="4890053" cy="175432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s-MX" b="1" dirty="0">
                <a:effectLst/>
              </a:rPr>
              <a:t>MESA DE DATOS (desde 31 de agosto)</a:t>
            </a:r>
            <a:endParaRPr lang="es-MX" dirty="0">
              <a:effectLst/>
            </a:endParaRPr>
          </a:p>
          <a:p>
            <a:r>
              <a:rPr lang="es-MX" b="1" dirty="0">
                <a:effectLst/>
              </a:rPr>
              <a:t>- </a:t>
            </a:r>
            <a:r>
              <a:rPr lang="es-MX" dirty="0">
                <a:effectLst/>
              </a:rPr>
              <a:t>Manejo unificado de la información </a:t>
            </a:r>
          </a:p>
          <a:p>
            <a:r>
              <a:rPr lang="es-MX" dirty="0">
                <a:effectLst/>
              </a:rPr>
              <a:t>- Reportes epidemiológicos semanales</a:t>
            </a:r>
          </a:p>
          <a:p>
            <a:r>
              <a:rPr lang="es-MX" dirty="0">
                <a:effectLst/>
              </a:rPr>
              <a:t>- Análisis espacial de la pandemia</a:t>
            </a:r>
          </a:p>
          <a:p>
            <a:r>
              <a:rPr lang="es-MX" dirty="0">
                <a:effectLst/>
              </a:rPr>
              <a:t>- Plataforma de gestión de datos</a:t>
            </a:r>
          </a:p>
          <a:p>
            <a:r>
              <a:rPr lang="es-MX" dirty="0">
                <a:effectLst/>
              </a:rPr>
              <a:t>- </a:t>
            </a:r>
            <a:r>
              <a:rPr lang="es-MX" dirty="0"/>
              <a:t>Entrega base de datos del MSP</a:t>
            </a:r>
            <a:endParaRPr lang="es-MX" dirty="0">
              <a:effectLst/>
            </a:endParaRPr>
          </a:p>
        </p:txBody>
      </p:sp>
      <p:pic>
        <p:nvPicPr>
          <p:cNvPr id="17" name="Imagen 16">
            <a:extLst>
              <a:ext uri="{FF2B5EF4-FFF2-40B4-BE49-F238E27FC236}">
                <a16:creationId xmlns:a16="http://schemas.microsoft.com/office/drawing/2014/main" id="{8BD2F889-EE9F-4402-9803-760F90E9C321}"/>
              </a:ext>
            </a:extLst>
          </p:cNvPr>
          <p:cNvPicPr>
            <a:picLocks noChangeAspect="1"/>
          </p:cNvPicPr>
          <p:nvPr/>
        </p:nvPicPr>
        <p:blipFill>
          <a:blip r:embed="rId4"/>
          <a:stretch>
            <a:fillRect/>
          </a:stretch>
        </p:blipFill>
        <p:spPr>
          <a:xfrm>
            <a:off x="6147351" y="2478551"/>
            <a:ext cx="904875" cy="819150"/>
          </a:xfrm>
          <a:prstGeom prst="rect">
            <a:avLst/>
          </a:prstGeom>
        </p:spPr>
      </p:pic>
      <p:sp>
        <p:nvSpPr>
          <p:cNvPr id="19" name="CuadroTexto 18">
            <a:extLst>
              <a:ext uri="{FF2B5EF4-FFF2-40B4-BE49-F238E27FC236}">
                <a16:creationId xmlns:a16="http://schemas.microsoft.com/office/drawing/2014/main" id="{532D6933-3EC3-405D-8830-1E04E2CE8D08}"/>
              </a:ext>
            </a:extLst>
          </p:cNvPr>
          <p:cNvSpPr txBox="1"/>
          <p:nvPr/>
        </p:nvSpPr>
        <p:spPr>
          <a:xfrm>
            <a:off x="7129670" y="1906240"/>
            <a:ext cx="4890053" cy="230832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s-MX" b="1" dirty="0">
                <a:effectLst/>
              </a:rPr>
              <a:t>COMITÉ CIENTÍFICO (desde 15 agosto)</a:t>
            </a:r>
            <a:br>
              <a:rPr lang="es-MX" b="1" dirty="0">
                <a:effectLst/>
              </a:rPr>
            </a:br>
            <a:r>
              <a:rPr lang="es-MX" b="1" dirty="0">
                <a:effectLst/>
              </a:rPr>
              <a:t>- </a:t>
            </a:r>
            <a:r>
              <a:rPr lang="es-MX" dirty="0">
                <a:effectLst/>
              </a:rPr>
              <a:t>Asesorar a la Secretaría de Salud del DMQ para la toma de decisiones basadas en evidencia.</a:t>
            </a:r>
          </a:p>
          <a:p>
            <a:r>
              <a:rPr lang="es-MX" dirty="0"/>
              <a:t>- </a:t>
            </a:r>
            <a:r>
              <a:rPr lang="es-MX" dirty="0">
                <a:effectLst/>
              </a:rPr>
              <a:t>Aportar con medidas y estrategias de respuesta frente a la Pandemia de COVID-19. </a:t>
            </a:r>
            <a:endParaRPr lang="es-MX" dirty="0"/>
          </a:p>
          <a:p>
            <a:r>
              <a:rPr lang="es-MX" dirty="0">
                <a:effectLst/>
              </a:rPr>
              <a:t>- Supervisar la implementación de las actividades aprobadas previamente por este órgano consultivo.</a:t>
            </a:r>
            <a:endParaRPr lang="es-MX" dirty="0"/>
          </a:p>
        </p:txBody>
      </p:sp>
      <p:pic>
        <p:nvPicPr>
          <p:cNvPr id="21" name="Imagen 20">
            <a:extLst>
              <a:ext uri="{FF2B5EF4-FFF2-40B4-BE49-F238E27FC236}">
                <a16:creationId xmlns:a16="http://schemas.microsoft.com/office/drawing/2014/main" id="{4C6AB92D-FA9F-4481-B30F-35203C1F9ADE}"/>
              </a:ext>
            </a:extLst>
          </p:cNvPr>
          <p:cNvPicPr>
            <a:picLocks noChangeAspect="1"/>
          </p:cNvPicPr>
          <p:nvPr/>
        </p:nvPicPr>
        <p:blipFill>
          <a:blip r:embed="rId5"/>
          <a:stretch>
            <a:fillRect/>
          </a:stretch>
        </p:blipFill>
        <p:spPr>
          <a:xfrm>
            <a:off x="6138862" y="4214564"/>
            <a:ext cx="876300" cy="781050"/>
          </a:xfrm>
          <a:prstGeom prst="rect">
            <a:avLst/>
          </a:prstGeom>
        </p:spPr>
      </p:pic>
      <p:sp>
        <p:nvSpPr>
          <p:cNvPr id="23" name="CuadroTexto 22">
            <a:extLst>
              <a:ext uri="{FF2B5EF4-FFF2-40B4-BE49-F238E27FC236}">
                <a16:creationId xmlns:a16="http://schemas.microsoft.com/office/drawing/2014/main" id="{EF12EADF-D961-46A8-A655-0E8D066A4EF1}"/>
              </a:ext>
            </a:extLst>
          </p:cNvPr>
          <p:cNvSpPr txBox="1"/>
          <p:nvPr/>
        </p:nvSpPr>
        <p:spPr>
          <a:xfrm>
            <a:off x="7129670" y="4356778"/>
            <a:ext cx="4890053" cy="53860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s-EC" b="1" dirty="0">
                <a:effectLst/>
              </a:rPr>
              <a:t>CALCULADORA DE RIESGO </a:t>
            </a:r>
            <a:r>
              <a:rPr lang="es-MX" b="1" dirty="0">
                <a:effectLst/>
              </a:rPr>
              <a:t>(desde 30 septiembre)</a:t>
            </a:r>
            <a:br>
              <a:rPr lang="es-MX" b="1" dirty="0">
                <a:effectLst/>
              </a:rPr>
            </a:br>
            <a:r>
              <a:rPr lang="es-EC" sz="1100" dirty="0">
                <a:hlinkClick r:id="rId6"/>
              </a:rPr>
              <a:t>https://pam.quito.gob.ec/PAM/Formularios/CalculadoraRiesgoCovid19.aspx</a:t>
            </a:r>
            <a:endParaRPr lang="es-EC" sz="1100" dirty="0"/>
          </a:p>
        </p:txBody>
      </p:sp>
      <p:pic>
        <p:nvPicPr>
          <p:cNvPr id="25" name="Imagen 24">
            <a:extLst>
              <a:ext uri="{FF2B5EF4-FFF2-40B4-BE49-F238E27FC236}">
                <a16:creationId xmlns:a16="http://schemas.microsoft.com/office/drawing/2014/main" id="{2EA00EDE-E4F7-4E64-9657-277C49B4B407}"/>
              </a:ext>
            </a:extLst>
          </p:cNvPr>
          <p:cNvPicPr>
            <a:picLocks noChangeAspect="1"/>
          </p:cNvPicPr>
          <p:nvPr/>
        </p:nvPicPr>
        <p:blipFill>
          <a:blip r:embed="rId7"/>
          <a:stretch>
            <a:fillRect/>
          </a:stretch>
        </p:blipFill>
        <p:spPr>
          <a:xfrm>
            <a:off x="6173854" y="5274365"/>
            <a:ext cx="857250" cy="809625"/>
          </a:xfrm>
          <a:prstGeom prst="rect">
            <a:avLst/>
          </a:prstGeom>
        </p:spPr>
      </p:pic>
      <p:sp>
        <p:nvSpPr>
          <p:cNvPr id="27" name="CuadroTexto 26">
            <a:extLst>
              <a:ext uri="{FF2B5EF4-FFF2-40B4-BE49-F238E27FC236}">
                <a16:creationId xmlns:a16="http://schemas.microsoft.com/office/drawing/2014/main" id="{D2B0CFF3-3916-4208-9FA9-0760F815F7C9}"/>
              </a:ext>
            </a:extLst>
          </p:cNvPr>
          <p:cNvSpPr txBox="1"/>
          <p:nvPr/>
        </p:nvSpPr>
        <p:spPr>
          <a:xfrm>
            <a:off x="7046540" y="5037601"/>
            <a:ext cx="5062330" cy="150810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s-MX" b="1" dirty="0">
                <a:effectLst/>
              </a:rPr>
              <a:t>TESTEO MASIVO</a:t>
            </a:r>
            <a:endParaRPr lang="es-MX" b="1" dirty="0"/>
          </a:p>
          <a:p>
            <a:pPr algn="just"/>
            <a:r>
              <a:rPr lang="es-MX" dirty="0">
                <a:effectLst/>
              </a:rPr>
              <a:t>-</a:t>
            </a:r>
            <a:r>
              <a:rPr lang="es-MX" dirty="0">
                <a:solidFill>
                  <a:schemeClr val="tx1"/>
                </a:solidFill>
              </a:rPr>
              <a:t>Estudio de seroprevalencia en 5 parroquias priorizadas / 70 barrios.  TOTAL 1.560 personas</a:t>
            </a:r>
          </a:p>
          <a:p>
            <a:pPr marL="285750" indent="-285750">
              <a:buFontTx/>
              <a:buChar char="-"/>
            </a:pPr>
            <a:r>
              <a:rPr lang="es-MX" dirty="0">
                <a:solidFill>
                  <a:schemeClr val="tx1"/>
                </a:solidFill>
              </a:rPr>
              <a:t>Ejecución del 4 al 7 de enero</a:t>
            </a:r>
          </a:p>
          <a:p>
            <a:pPr marL="285750" indent="-285750">
              <a:buFontTx/>
              <a:buChar char="-"/>
            </a:pPr>
            <a:r>
              <a:rPr lang="es-MX" sz="2000" b="1" dirty="0">
                <a:solidFill>
                  <a:srgbClr val="FF0000"/>
                </a:solidFill>
              </a:rPr>
              <a:t>Datos preliminares: 24% de </a:t>
            </a:r>
            <a:r>
              <a:rPr lang="es-MX" sz="2000" b="1" dirty="0" err="1">
                <a:solidFill>
                  <a:srgbClr val="FF0000"/>
                </a:solidFill>
              </a:rPr>
              <a:t>seropreva</a:t>
            </a:r>
            <a:r>
              <a:rPr lang="es-MX" b="1" dirty="0" err="1">
                <a:solidFill>
                  <a:srgbClr val="FF0000"/>
                </a:solidFill>
              </a:rPr>
              <a:t>lencia</a:t>
            </a:r>
            <a:endParaRPr lang="es-MX" b="1" dirty="0">
              <a:solidFill>
                <a:srgbClr val="FF0000"/>
              </a:solidFill>
            </a:endParaRPr>
          </a:p>
        </p:txBody>
      </p:sp>
    </p:spTree>
    <p:extLst>
      <p:ext uri="{BB962C8B-B14F-4D97-AF65-F5344CB8AC3E}">
        <p14:creationId xmlns:p14="http://schemas.microsoft.com/office/powerpoint/2010/main" val="4012016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36CC5FB-8EC0-499A-9B8C-EF86B0EB0A31}"/>
              </a:ext>
            </a:extLst>
          </p:cNvPr>
          <p:cNvPicPr>
            <a:picLocks noChangeAspect="1"/>
          </p:cNvPicPr>
          <p:nvPr/>
        </p:nvPicPr>
        <p:blipFill>
          <a:blip r:embed="rId2"/>
          <a:stretch>
            <a:fillRect/>
          </a:stretch>
        </p:blipFill>
        <p:spPr>
          <a:xfrm>
            <a:off x="12893" y="2550942"/>
            <a:ext cx="6465437" cy="4307058"/>
          </a:xfrm>
          <a:prstGeom prst="rect">
            <a:avLst/>
          </a:prstGeom>
        </p:spPr>
        <p:style>
          <a:lnRef idx="2">
            <a:schemeClr val="accent1"/>
          </a:lnRef>
          <a:fillRef idx="1">
            <a:schemeClr val="lt1"/>
          </a:fillRef>
          <a:effectRef idx="0">
            <a:schemeClr val="accent1"/>
          </a:effectRef>
          <a:fontRef idx="minor">
            <a:schemeClr val="dk1"/>
          </a:fontRef>
        </p:style>
      </p:pic>
      <p:pic>
        <p:nvPicPr>
          <p:cNvPr id="3" name="Imagen 2">
            <a:extLst>
              <a:ext uri="{FF2B5EF4-FFF2-40B4-BE49-F238E27FC236}">
                <a16:creationId xmlns:a16="http://schemas.microsoft.com/office/drawing/2014/main" id="{13EC665E-C4FC-4533-9F6A-7B2AB559B944}"/>
              </a:ext>
            </a:extLst>
          </p:cNvPr>
          <p:cNvPicPr>
            <a:picLocks noChangeAspect="1"/>
          </p:cNvPicPr>
          <p:nvPr/>
        </p:nvPicPr>
        <p:blipFill>
          <a:blip r:embed="rId3"/>
          <a:stretch>
            <a:fillRect/>
          </a:stretch>
        </p:blipFill>
        <p:spPr>
          <a:xfrm>
            <a:off x="5271881" y="0"/>
            <a:ext cx="6800850" cy="3219450"/>
          </a:xfrm>
          <a:prstGeom prst="rect">
            <a:avLst/>
          </a:prstGeom>
        </p:spPr>
      </p:pic>
      <p:sp>
        <p:nvSpPr>
          <p:cNvPr id="5" name="CuadroTexto 4">
            <a:extLst>
              <a:ext uri="{FF2B5EF4-FFF2-40B4-BE49-F238E27FC236}">
                <a16:creationId xmlns:a16="http://schemas.microsoft.com/office/drawing/2014/main" id="{2A521A71-20E7-4FD7-92AC-07C3E880C0E5}"/>
              </a:ext>
            </a:extLst>
          </p:cNvPr>
          <p:cNvSpPr txBox="1"/>
          <p:nvPr/>
        </p:nvSpPr>
        <p:spPr>
          <a:xfrm>
            <a:off x="251792" y="502220"/>
            <a:ext cx="3803375"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MX" sz="2400" b="1" dirty="0"/>
              <a:t>EQUIPO DE PROFESIONALES</a:t>
            </a:r>
          </a:p>
          <a:p>
            <a:r>
              <a:rPr lang="es-MX" sz="2400" dirty="0"/>
              <a:t>Brigadas fijas          13</a:t>
            </a:r>
          </a:p>
          <a:p>
            <a:r>
              <a:rPr lang="es-MX" sz="2400" dirty="0"/>
              <a:t>Brigadas móviles    34</a:t>
            </a:r>
          </a:p>
        </p:txBody>
      </p:sp>
      <p:cxnSp>
        <p:nvCxnSpPr>
          <p:cNvPr id="15" name="Conector: angular 14">
            <a:extLst>
              <a:ext uri="{FF2B5EF4-FFF2-40B4-BE49-F238E27FC236}">
                <a16:creationId xmlns:a16="http://schemas.microsoft.com/office/drawing/2014/main" id="{95ACB0ED-3DB4-4B93-8364-A04D529E0687}"/>
              </a:ext>
            </a:extLst>
          </p:cNvPr>
          <p:cNvCxnSpPr>
            <a:cxnSpLocks/>
            <a:stCxn id="5" idx="3"/>
          </p:cNvCxnSpPr>
          <p:nvPr/>
        </p:nvCxnSpPr>
        <p:spPr>
          <a:xfrm>
            <a:off x="4055167" y="1102385"/>
            <a:ext cx="1168625" cy="913566"/>
          </a:xfrm>
          <a:prstGeom prst="bentConnector3">
            <a:avLst>
              <a:gd name="adj1" fmla="val 50000"/>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4" name="Conector: angular 3">
            <a:extLst>
              <a:ext uri="{FF2B5EF4-FFF2-40B4-BE49-F238E27FC236}">
                <a16:creationId xmlns:a16="http://schemas.microsoft.com/office/drawing/2014/main" id="{029BE502-9577-4B7B-B1C6-8DC396E1FDFB}"/>
              </a:ext>
            </a:extLst>
          </p:cNvPr>
          <p:cNvCxnSpPr>
            <a:cxnSpLocks/>
          </p:cNvCxnSpPr>
          <p:nvPr/>
        </p:nvCxnSpPr>
        <p:spPr>
          <a:xfrm rot="5400000">
            <a:off x="6130232" y="3200492"/>
            <a:ext cx="1788034" cy="127101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ángulo: esquinas redondeadas 9">
            <a:extLst>
              <a:ext uri="{FF2B5EF4-FFF2-40B4-BE49-F238E27FC236}">
                <a16:creationId xmlns:a16="http://schemas.microsoft.com/office/drawing/2014/main" id="{984480BF-469C-4FE5-B03C-719129F5963B}"/>
              </a:ext>
            </a:extLst>
          </p:cNvPr>
          <p:cNvSpPr/>
          <p:nvPr/>
        </p:nvSpPr>
        <p:spPr>
          <a:xfrm>
            <a:off x="8253891" y="3963408"/>
            <a:ext cx="3008244" cy="178803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3600" b="1" dirty="0">
                <a:solidFill>
                  <a:srgbClr val="FF0000"/>
                </a:solidFill>
              </a:rPr>
              <a:t>TOTAL      117.070</a:t>
            </a:r>
            <a:endParaRPr lang="es-EC" sz="3600" b="1" dirty="0">
              <a:solidFill>
                <a:srgbClr val="FF0000"/>
              </a:solidFill>
            </a:endParaRPr>
          </a:p>
        </p:txBody>
      </p:sp>
      <p:sp>
        <p:nvSpPr>
          <p:cNvPr id="9" name="Rectángulo: esquinas redondeadas 8">
            <a:extLst>
              <a:ext uri="{FF2B5EF4-FFF2-40B4-BE49-F238E27FC236}">
                <a16:creationId xmlns:a16="http://schemas.microsoft.com/office/drawing/2014/main" id="{6AD21500-AF8C-4C95-B2F8-082E5F602342}"/>
              </a:ext>
            </a:extLst>
          </p:cNvPr>
          <p:cNvSpPr/>
          <p:nvPr/>
        </p:nvSpPr>
        <p:spPr>
          <a:xfrm>
            <a:off x="1403940" y="3429000"/>
            <a:ext cx="2184387" cy="6801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solidFill>
                  <a:schemeClr val="tx1"/>
                </a:solidFill>
              </a:rPr>
              <a:t>2020</a:t>
            </a:r>
          </a:p>
          <a:p>
            <a:pPr algn="ctr"/>
            <a:r>
              <a:rPr lang="es-MX" b="1" dirty="0">
                <a:solidFill>
                  <a:schemeClr val="tx1"/>
                </a:solidFill>
              </a:rPr>
              <a:t>ATENCIONES 67.923</a:t>
            </a:r>
          </a:p>
        </p:txBody>
      </p:sp>
      <p:sp>
        <p:nvSpPr>
          <p:cNvPr id="11" name="Rectángulo: esquinas redondeadas 10">
            <a:extLst>
              <a:ext uri="{FF2B5EF4-FFF2-40B4-BE49-F238E27FC236}">
                <a16:creationId xmlns:a16="http://schemas.microsoft.com/office/drawing/2014/main" id="{92D4B4FD-82EB-4412-8A3E-38593372D24E}"/>
              </a:ext>
            </a:extLst>
          </p:cNvPr>
          <p:cNvSpPr/>
          <p:nvPr/>
        </p:nvSpPr>
        <p:spPr>
          <a:xfrm>
            <a:off x="4859125" y="5209742"/>
            <a:ext cx="1512055" cy="5606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solidFill>
                  <a:srgbClr val="FF0000"/>
                </a:solidFill>
              </a:rPr>
              <a:t>2021     SE 14</a:t>
            </a:r>
          </a:p>
          <a:p>
            <a:pPr algn="ctr"/>
            <a:r>
              <a:rPr lang="es-MX" b="1" dirty="0">
                <a:solidFill>
                  <a:srgbClr val="FF0000"/>
                </a:solidFill>
              </a:rPr>
              <a:t>3.604</a:t>
            </a:r>
            <a:endParaRPr lang="es-EC" b="1" dirty="0">
              <a:solidFill>
                <a:srgbClr val="FF0000"/>
              </a:solidFill>
            </a:endParaRPr>
          </a:p>
        </p:txBody>
      </p:sp>
      <p:sp>
        <p:nvSpPr>
          <p:cNvPr id="13" name="Rectángulo: esquinas redondeadas 12">
            <a:extLst>
              <a:ext uri="{FF2B5EF4-FFF2-40B4-BE49-F238E27FC236}">
                <a16:creationId xmlns:a16="http://schemas.microsoft.com/office/drawing/2014/main" id="{16488E82-FC7E-498B-B537-BFEA4FDDD595}"/>
              </a:ext>
            </a:extLst>
          </p:cNvPr>
          <p:cNvSpPr/>
          <p:nvPr/>
        </p:nvSpPr>
        <p:spPr>
          <a:xfrm>
            <a:off x="3489271" y="4136357"/>
            <a:ext cx="1680788" cy="6801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solidFill>
                  <a:srgbClr val="FF0000"/>
                </a:solidFill>
              </a:rPr>
              <a:t>2021   SE 1-14 </a:t>
            </a:r>
          </a:p>
          <a:p>
            <a:pPr algn="ctr"/>
            <a:r>
              <a:rPr lang="es-MX" b="1" dirty="0">
                <a:solidFill>
                  <a:srgbClr val="FF0000"/>
                </a:solidFill>
              </a:rPr>
              <a:t>49.147</a:t>
            </a:r>
          </a:p>
        </p:txBody>
      </p:sp>
    </p:spTree>
    <p:extLst>
      <p:ext uri="{BB962C8B-B14F-4D97-AF65-F5344CB8AC3E}">
        <p14:creationId xmlns:p14="http://schemas.microsoft.com/office/powerpoint/2010/main" val="1918711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18DEDFC-F8C2-4BC9-8C58-A16940E9CCD0}"/>
              </a:ext>
            </a:extLst>
          </p:cNvPr>
          <p:cNvPicPr>
            <a:picLocks noChangeAspect="1"/>
          </p:cNvPicPr>
          <p:nvPr/>
        </p:nvPicPr>
        <p:blipFill>
          <a:blip r:embed="rId2"/>
          <a:stretch>
            <a:fillRect/>
          </a:stretch>
        </p:blipFill>
        <p:spPr>
          <a:xfrm>
            <a:off x="0" y="126599"/>
            <a:ext cx="7315200" cy="3881993"/>
          </a:xfrm>
          <a:prstGeom prst="rect">
            <a:avLst/>
          </a:prstGeom>
        </p:spPr>
      </p:pic>
      <p:sp>
        <p:nvSpPr>
          <p:cNvPr id="8" name="Google Shape;140;p20">
            <a:extLst>
              <a:ext uri="{FF2B5EF4-FFF2-40B4-BE49-F238E27FC236}">
                <a16:creationId xmlns:a16="http://schemas.microsoft.com/office/drawing/2014/main" id="{EB0A2C77-EA5B-4A67-BDC4-F42F2C0E1DBF}"/>
              </a:ext>
            </a:extLst>
          </p:cNvPr>
          <p:cNvSpPr txBox="1"/>
          <p:nvPr/>
        </p:nvSpPr>
        <p:spPr>
          <a:xfrm>
            <a:off x="7938658" y="1"/>
            <a:ext cx="4253342" cy="2327564"/>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434343"/>
              </a:buClr>
              <a:buSzPts val="2800"/>
              <a:buFont typeface="Comfortaa"/>
              <a:buNone/>
            </a:pPr>
            <a:r>
              <a:rPr lang="es-EC" sz="2800" b="1" i="0" u="none" strike="noStrike" cap="none" dirty="0">
                <a:solidFill>
                  <a:srgbClr val="FF0000"/>
                </a:solidFill>
                <a:latin typeface="Comfortaa"/>
                <a:ea typeface="Comfortaa"/>
                <a:cs typeface="Comfortaa"/>
                <a:sym typeface="Comfortaa"/>
              </a:rPr>
              <a:t>Total de pruebas realizadas</a:t>
            </a:r>
            <a:endParaRPr lang="es-EC" sz="2800" b="1" i="0" u="none" strike="noStrike" cap="none" dirty="0">
              <a:solidFill>
                <a:srgbClr val="434343"/>
              </a:solidFill>
              <a:latin typeface="Comfortaa"/>
              <a:ea typeface="Comfortaa"/>
              <a:cs typeface="Comfortaa"/>
              <a:sym typeface="Comfortaa"/>
            </a:endParaRPr>
          </a:p>
          <a:p>
            <a:pPr marL="0" marR="0" lvl="0" indent="0" algn="ctr" rtl="0">
              <a:lnSpc>
                <a:spcPct val="100000"/>
              </a:lnSpc>
              <a:spcBef>
                <a:spcPts val="0"/>
              </a:spcBef>
              <a:spcAft>
                <a:spcPts val="0"/>
              </a:spcAft>
              <a:buClr>
                <a:srgbClr val="1C4587"/>
              </a:buClr>
              <a:buSzPts val="6000"/>
              <a:buFont typeface="Fira Sans Extra Condensed Black"/>
              <a:buNone/>
            </a:pPr>
            <a:r>
              <a:rPr lang="es-EC" sz="2800" dirty="0">
                <a:solidFill>
                  <a:srgbClr val="FF0000"/>
                </a:solidFill>
                <a:latin typeface="Fira Sans Extra Condensed Black"/>
                <a:ea typeface="Fira Sans Extra Condensed Black"/>
                <a:cs typeface="Fira Sans Extra Condensed Black"/>
                <a:sym typeface="Fira Sans Extra Condensed Black"/>
              </a:rPr>
              <a:t>(11-may-20 al 9-abril-21)</a:t>
            </a:r>
          </a:p>
          <a:p>
            <a:pPr marL="0" marR="0" lvl="0" indent="0" algn="ctr" rtl="0">
              <a:lnSpc>
                <a:spcPct val="100000"/>
              </a:lnSpc>
              <a:spcBef>
                <a:spcPts val="0"/>
              </a:spcBef>
              <a:spcAft>
                <a:spcPts val="0"/>
              </a:spcAft>
              <a:buClr>
                <a:srgbClr val="1C4587"/>
              </a:buClr>
              <a:buSzPts val="6000"/>
              <a:buFont typeface="Fira Sans Extra Condensed Black"/>
              <a:buNone/>
            </a:pPr>
            <a:r>
              <a:rPr lang="es-EC" sz="2800" b="1" dirty="0">
                <a:solidFill>
                  <a:srgbClr val="FF0000"/>
                </a:solidFill>
                <a:latin typeface="Fira Sans Extra Condensed Black"/>
                <a:ea typeface="Fira Sans Extra Condensed Black"/>
                <a:cs typeface="Fira Sans Extra Condensed Black"/>
                <a:sym typeface="Fira Sans Extra Condensed Black"/>
              </a:rPr>
              <a:t>116.000</a:t>
            </a:r>
          </a:p>
          <a:p>
            <a:pPr marL="0" marR="0" lvl="0" indent="0" algn="ctr" rtl="0">
              <a:lnSpc>
                <a:spcPct val="100000"/>
              </a:lnSpc>
              <a:spcBef>
                <a:spcPts val="0"/>
              </a:spcBef>
              <a:spcAft>
                <a:spcPts val="0"/>
              </a:spcAft>
              <a:buClr>
                <a:srgbClr val="1C4587"/>
              </a:buClr>
              <a:buSzPts val="6000"/>
              <a:buFont typeface="Fira Sans Extra Condensed Black"/>
              <a:buNone/>
            </a:pPr>
            <a:r>
              <a:rPr lang="es-EC" sz="2800" b="1" dirty="0">
                <a:solidFill>
                  <a:srgbClr val="FF0000"/>
                </a:solidFill>
                <a:latin typeface="Fira Sans Extra Condensed Black"/>
                <a:ea typeface="Fira Sans Extra Condensed Black"/>
                <a:cs typeface="Fira Sans Extra Condensed Black"/>
                <a:sym typeface="Fira Sans Extra Condensed Black"/>
              </a:rPr>
              <a:t>Pruebas PUCE</a:t>
            </a:r>
          </a:p>
          <a:p>
            <a:pPr marL="0" marR="0" lvl="0" indent="0" algn="ctr" rtl="0">
              <a:lnSpc>
                <a:spcPct val="100000"/>
              </a:lnSpc>
              <a:spcBef>
                <a:spcPts val="0"/>
              </a:spcBef>
              <a:spcAft>
                <a:spcPts val="0"/>
              </a:spcAft>
              <a:buClr>
                <a:srgbClr val="1C4587"/>
              </a:buClr>
              <a:buSzPts val="6000"/>
              <a:buFont typeface="Fira Sans Extra Condensed Black"/>
              <a:buNone/>
            </a:pPr>
            <a:r>
              <a:rPr lang="es-EC" sz="2800" b="1" dirty="0">
                <a:solidFill>
                  <a:srgbClr val="FF0000"/>
                </a:solidFill>
                <a:latin typeface="Fira Sans Extra Condensed Black"/>
                <a:ea typeface="Fira Sans Extra Condensed Black"/>
                <a:cs typeface="Fira Sans Extra Condensed Black"/>
                <a:sym typeface="Fira Sans Extra Condensed Black"/>
              </a:rPr>
              <a:t>27.334</a:t>
            </a:r>
          </a:p>
          <a:p>
            <a:pPr marL="0" marR="0" lvl="0" indent="0" algn="ctr" rtl="0">
              <a:lnSpc>
                <a:spcPct val="100000"/>
              </a:lnSpc>
              <a:spcBef>
                <a:spcPts val="0"/>
              </a:spcBef>
              <a:spcAft>
                <a:spcPts val="0"/>
              </a:spcAft>
              <a:buClr>
                <a:srgbClr val="1C4587"/>
              </a:buClr>
              <a:buSzPts val="6000"/>
              <a:buFont typeface="Fira Sans Extra Condensed Black"/>
              <a:buNone/>
            </a:pPr>
            <a:endParaRPr lang="es-EC" sz="2800" dirty="0">
              <a:solidFill>
                <a:srgbClr val="FF0000"/>
              </a:solidFill>
              <a:latin typeface="Fira Sans Extra Condensed Black"/>
              <a:ea typeface="Fira Sans Extra Condensed Black"/>
              <a:cs typeface="Fira Sans Extra Condensed Black"/>
              <a:sym typeface="Fira Sans Extra Condensed Black"/>
            </a:endParaRPr>
          </a:p>
          <a:p>
            <a:pPr marL="0" marR="0" lvl="0" indent="0" algn="ctr" rtl="0">
              <a:lnSpc>
                <a:spcPct val="60000"/>
              </a:lnSpc>
              <a:spcBef>
                <a:spcPts val="0"/>
              </a:spcBef>
              <a:spcAft>
                <a:spcPts val="0"/>
              </a:spcAft>
              <a:buClr>
                <a:srgbClr val="000000"/>
              </a:buClr>
              <a:buSzPts val="3000"/>
              <a:buFont typeface="Arial"/>
              <a:buNone/>
            </a:pPr>
            <a:r>
              <a:rPr lang="es-EC" sz="2800" dirty="0">
                <a:solidFill>
                  <a:srgbClr val="FF0000"/>
                </a:solidFill>
                <a:latin typeface="Fira Sans Extra Condensed Black"/>
                <a:ea typeface="Fira Sans Extra Condensed Black"/>
                <a:cs typeface="Fira Sans Extra Condensed Black"/>
                <a:sym typeface="Fira Sans Extra Condensed Black"/>
              </a:rPr>
              <a:t> </a:t>
            </a:r>
          </a:p>
        </p:txBody>
      </p:sp>
      <p:sp>
        <p:nvSpPr>
          <p:cNvPr id="3" name="CuadroTexto 2">
            <a:extLst>
              <a:ext uri="{FF2B5EF4-FFF2-40B4-BE49-F238E27FC236}">
                <a16:creationId xmlns:a16="http://schemas.microsoft.com/office/drawing/2014/main" id="{E9AF187A-D4FA-4EA6-9C0A-74DC4AB2D4AD}"/>
              </a:ext>
            </a:extLst>
          </p:cNvPr>
          <p:cNvSpPr txBox="1"/>
          <p:nvPr/>
        </p:nvSpPr>
        <p:spPr>
          <a:xfrm>
            <a:off x="56262" y="4456317"/>
            <a:ext cx="3601338"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MX" sz="2400" b="1" dirty="0">
                <a:solidFill>
                  <a:schemeClr val="tx1"/>
                </a:solidFill>
              </a:rPr>
              <a:t>A Diciembre</a:t>
            </a:r>
          </a:p>
          <a:p>
            <a:pPr algn="ctr"/>
            <a:r>
              <a:rPr lang="es-MX" sz="2400" b="1" dirty="0">
                <a:solidFill>
                  <a:schemeClr val="tx1"/>
                </a:solidFill>
              </a:rPr>
              <a:t>100 camas</a:t>
            </a:r>
          </a:p>
          <a:p>
            <a:pPr algn="ctr"/>
            <a:r>
              <a:rPr lang="es-MX" sz="2400" b="1" dirty="0">
                <a:solidFill>
                  <a:schemeClr val="tx1"/>
                </a:solidFill>
              </a:rPr>
              <a:t>28% ocupación</a:t>
            </a:r>
          </a:p>
          <a:p>
            <a:pPr algn="ctr"/>
            <a:r>
              <a:rPr lang="es-MX" sz="2400" b="1" dirty="0">
                <a:solidFill>
                  <a:schemeClr val="tx1"/>
                </a:solidFill>
              </a:rPr>
              <a:t>14 días estada promedio</a:t>
            </a:r>
            <a:endParaRPr lang="es-EC" sz="2400" b="1" dirty="0">
              <a:solidFill>
                <a:schemeClr val="tx1"/>
              </a:solidFill>
            </a:endParaRPr>
          </a:p>
        </p:txBody>
      </p:sp>
      <p:sp>
        <p:nvSpPr>
          <p:cNvPr id="12" name="CuadroTexto 11">
            <a:extLst>
              <a:ext uri="{FF2B5EF4-FFF2-40B4-BE49-F238E27FC236}">
                <a16:creationId xmlns:a16="http://schemas.microsoft.com/office/drawing/2014/main" id="{81D44203-350E-4C9B-89B0-3877D1899D71}"/>
              </a:ext>
            </a:extLst>
          </p:cNvPr>
          <p:cNvSpPr txBox="1"/>
          <p:nvPr/>
        </p:nvSpPr>
        <p:spPr>
          <a:xfrm>
            <a:off x="3713862" y="4456317"/>
            <a:ext cx="3601338"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MX" sz="2400" b="1" dirty="0">
                <a:solidFill>
                  <a:srgbClr val="FF0000"/>
                </a:solidFill>
              </a:rPr>
              <a:t>Desde Enero/21</a:t>
            </a:r>
          </a:p>
          <a:p>
            <a:pPr algn="ctr"/>
            <a:r>
              <a:rPr lang="es-MX" sz="2400" b="1" dirty="0">
                <a:solidFill>
                  <a:srgbClr val="FF0000"/>
                </a:solidFill>
              </a:rPr>
              <a:t>50 camas</a:t>
            </a:r>
          </a:p>
          <a:p>
            <a:pPr algn="ctr"/>
            <a:r>
              <a:rPr lang="es-MX" sz="2400" b="1" dirty="0">
                <a:solidFill>
                  <a:srgbClr val="FF0000"/>
                </a:solidFill>
              </a:rPr>
              <a:t>70% ocupación</a:t>
            </a:r>
          </a:p>
          <a:p>
            <a:pPr algn="ctr"/>
            <a:r>
              <a:rPr lang="es-MX" sz="2400" b="1" dirty="0">
                <a:solidFill>
                  <a:srgbClr val="FF0000"/>
                </a:solidFill>
              </a:rPr>
              <a:t>08 días estada promedio</a:t>
            </a:r>
          </a:p>
        </p:txBody>
      </p:sp>
      <p:pic>
        <p:nvPicPr>
          <p:cNvPr id="10" name="Imagen 9">
            <a:extLst>
              <a:ext uri="{FF2B5EF4-FFF2-40B4-BE49-F238E27FC236}">
                <a16:creationId xmlns:a16="http://schemas.microsoft.com/office/drawing/2014/main" id="{5EA2E5D0-DCAE-4A85-AA21-4CF291F5AAEB}"/>
              </a:ext>
            </a:extLst>
          </p:cNvPr>
          <p:cNvPicPr>
            <a:picLocks noChangeAspect="1"/>
          </p:cNvPicPr>
          <p:nvPr/>
        </p:nvPicPr>
        <p:blipFill>
          <a:blip r:embed="rId3"/>
          <a:stretch>
            <a:fillRect/>
          </a:stretch>
        </p:blipFill>
        <p:spPr>
          <a:xfrm>
            <a:off x="7371462" y="2846729"/>
            <a:ext cx="4820538" cy="4139451"/>
          </a:xfrm>
          <a:prstGeom prst="rect">
            <a:avLst/>
          </a:prstGeom>
        </p:spPr>
      </p:pic>
    </p:spTree>
    <p:extLst>
      <p:ext uri="{BB962C8B-B14F-4D97-AF65-F5344CB8AC3E}">
        <p14:creationId xmlns:p14="http://schemas.microsoft.com/office/powerpoint/2010/main" val="1432979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EEAE0159-BE14-43D1-A5AA-B68E29CD7FB7}"/>
              </a:ext>
            </a:extLst>
          </p:cNvPr>
          <p:cNvSpPr txBox="1"/>
          <p:nvPr/>
        </p:nvSpPr>
        <p:spPr>
          <a:xfrm>
            <a:off x="139749" y="81368"/>
            <a:ext cx="5022573" cy="523220"/>
          </a:xfrm>
          <a:prstGeom prst="rect">
            <a:avLst/>
          </a:prstGeom>
          <a:solidFill>
            <a:srgbClr val="7030A0"/>
          </a:solidFill>
        </p:spPr>
        <p:txBody>
          <a:bodyPr wrap="square" rtlCol="0">
            <a:spAutoFit/>
          </a:bodyPr>
          <a:lstStyle/>
          <a:p>
            <a:r>
              <a:rPr lang="es-MX" sz="2800" dirty="0">
                <a:solidFill>
                  <a:schemeClr val="bg1"/>
                </a:solidFill>
              </a:rPr>
              <a:t>ATENCIONES DE SALUD MENTAL</a:t>
            </a:r>
            <a:endParaRPr lang="es-EC" sz="2800" dirty="0">
              <a:solidFill>
                <a:schemeClr val="bg1"/>
              </a:solidFill>
            </a:endParaRPr>
          </a:p>
        </p:txBody>
      </p:sp>
      <p:sp>
        <p:nvSpPr>
          <p:cNvPr id="4" name="Pergamino: horizontal 3">
            <a:extLst>
              <a:ext uri="{FF2B5EF4-FFF2-40B4-BE49-F238E27FC236}">
                <a16:creationId xmlns:a16="http://schemas.microsoft.com/office/drawing/2014/main" id="{6BB856DF-985C-4115-A7D0-BB43E431963B}"/>
              </a:ext>
            </a:extLst>
          </p:cNvPr>
          <p:cNvSpPr/>
          <p:nvPr/>
        </p:nvSpPr>
        <p:spPr>
          <a:xfrm>
            <a:off x="1372200" y="849570"/>
            <a:ext cx="2557670" cy="1431235"/>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tx1"/>
                </a:solidFill>
              </a:rPr>
              <a:t>50.522 ATENCIONES 2020</a:t>
            </a:r>
          </a:p>
        </p:txBody>
      </p:sp>
      <p:pic>
        <p:nvPicPr>
          <p:cNvPr id="6" name="Imagen 5">
            <a:extLst>
              <a:ext uri="{FF2B5EF4-FFF2-40B4-BE49-F238E27FC236}">
                <a16:creationId xmlns:a16="http://schemas.microsoft.com/office/drawing/2014/main" id="{3EE40618-BCC1-4A81-A174-56DAB047923B}"/>
              </a:ext>
            </a:extLst>
          </p:cNvPr>
          <p:cNvPicPr>
            <a:picLocks noChangeAspect="1"/>
          </p:cNvPicPr>
          <p:nvPr/>
        </p:nvPicPr>
        <p:blipFill>
          <a:blip r:embed="rId2"/>
          <a:stretch>
            <a:fillRect/>
          </a:stretch>
        </p:blipFill>
        <p:spPr>
          <a:xfrm>
            <a:off x="0" y="3172691"/>
            <a:ext cx="12192000" cy="3685309"/>
          </a:xfrm>
          <a:prstGeom prst="rect">
            <a:avLst/>
          </a:prstGeom>
        </p:spPr>
        <p:style>
          <a:lnRef idx="2">
            <a:schemeClr val="accent1"/>
          </a:lnRef>
          <a:fillRef idx="1">
            <a:schemeClr val="lt1"/>
          </a:fillRef>
          <a:effectRef idx="0">
            <a:schemeClr val="accent1"/>
          </a:effectRef>
          <a:fontRef idx="minor">
            <a:schemeClr val="dk1"/>
          </a:fontRef>
        </p:style>
      </p:pic>
      <p:sp>
        <p:nvSpPr>
          <p:cNvPr id="11" name="Rectángulo: esquinas redondeadas 10">
            <a:extLst>
              <a:ext uri="{FF2B5EF4-FFF2-40B4-BE49-F238E27FC236}">
                <a16:creationId xmlns:a16="http://schemas.microsoft.com/office/drawing/2014/main" id="{E2E51E08-73E9-473F-91A6-37FB443A3420}"/>
              </a:ext>
            </a:extLst>
          </p:cNvPr>
          <p:cNvSpPr/>
          <p:nvPr/>
        </p:nvSpPr>
        <p:spPr>
          <a:xfrm>
            <a:off x="5832764" y="588064"/>
            <a:ext cx="5722126" cy="223209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2400" b="1" dirty="0">
                <a:solidFill>
                  <a:srgbClr val="FF0000"/>
                </a:solidFill>
              </a:rPr>
              <a:t>2021</a:t>
            </a:r>
          </a:p>
          <a:p>
            <a:pPr algn="just"/>
            <a:r>
              <a:rPr lang="es-EC" sz="2400" u="sng" dirty="0">
                <a:solidFill>
                  <a:srgbClr val="FF0000"/>
                </a:solidFill>
              </a:rPr>
              <a:t>Enero - 9 abril</a:t>
            </a:r>
            <a:r>
              <a:rPr lang="es-EC" sz="2400" dirty="0">
                <a:solidFill>
                  <a:srgbClr val="FF0000"/>
                </a:solidFill>
              </a:rPr>
              <a:t>					</a:t>
            </a:r>
            <a:r>
              <a:rPr lang="es-EC" sz="2400" u="sng" dirty="0">
                <a:solidFill>
                  <a:srgbClr val="FF0000"/>
                </a:solidFill>
              </a:rPr>
              <a:t>5-9 abril</a:t>
            </a:r>
          </a:p>
          <a:p>
            <a:pPr algn="just"/>
            <a:r>
              <a:rPr lang="es-EC" sz="2400" b="1" dirty="0">
                <a:solidFill>
                  <a:srgbClr val="FF0000"/>
                </a:solidFill>
              </a:rPr>
              <a:t>14.814</a:t>
            </a:r>
            <a:r>
              <a:rPr lang="es-EC" sz="2400" dirty="0">
                <a:solidFill>
                  <a:srgbClr val="FF0000"/>
                </a:solidFill>
              </a:rPr>
              <a:t> personas 			2.040 personas</a:t>
            </a:r>
          </a:p>
          <a:p>
            <a:pPr algn="just"/>
            <a:r>
              <a:rPr lang="es-EC" sz="2400" dirty="0">
                <a:solidFill>
                  <a:srgbClr val="FF0000"/>
                </a:solidFill>
              </a:rPr>
              <a:t>atendidas					atendidas</a:t>
            </a:r>
          </a:p>
          <a:p>
            <a:pPr algn="just"/>
            <a:endParaRPr lang="es-EC" sz="2400" dirty="0">
              <a:solidFill>
                <a:srgbClr val="FF0000"/>
              </a:solidFill>
            </a:endParaRPr>
          </a:p>
        </p:txBody>
      </p:sp>
    </p:spTree>
    <p:extLst>
      <p:ext uri="{BB962C8B-B14F-4D97-AF65-F5344CB8AC3E}">
        <p14:creationId xmlns:p14="http://schemas.microsoft.com/office/powerpoint/2010/main" val="2215433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40003" y="3619501"/>
            <a:ext cx="5444835" cy="2677656"/>
          </a:xfrm>
          <a:prstGeom prst="rect">
            <a:avLst/>
          </a:prstGeom>
        </p:spPr>
        <p:txBody>
          <a:bodyPr wrap="square">
            <a:spAutoFit/>
          </a:bodyPr>
          <a:lstStyle/>
          <a:p>
            <a:pPr lvl="0" algn="ctr"/>
            <a:r>
              <a:rPr lang="es-MX" sz="2400" b="1" dirty="0"/>
              <a:t>Comunicación Comunitaria y Promoción de la Salud</a:t>
            </a:r>
          </a:p>
          <a:p>
            <a:pPr lvl="0" algn="ctr"/>
            <a:r>
              <a:rPr lang="es-EC" sz="2400" b="1" dirty="0"/>
              <a:t>Caravana Quito Saludable contra COVID:</a:t>
            </a:r>
          </a:p>
          <a:p>
            <a:pPr lvl="0" algn="ctr"/>
            <a:r>
              <a:rPr lang="es-EC" sz="3200" b="1" dirty="0">
                <a:solidFill>
                  <a:srgbClr val="FF0000"/>
                </a:solidFill>
              </a:rPr>
              <a:t>85</a:t>
            </a:r>
            <a:r>
              <a:rPr lang="es-EC" sz="3200" b="1" dirty="0"/>
              <a:t> barrios /</a:t>
            </a:r>
            <a:r>
              <a:rPr lang="es-EC" sz="3200" b="1" dirty="0">
                <a:solidFill>
                  <a:srgbClr val="FF0000"/>
                </a:solidFill>
              </a:rPr>
              <a:t>20</a:t>
            </a:r>
            <a:r>
              <a:rPr lang="es-EC" sz="3200" b="1" dirty="0"/>
              <a:t> parroquias rurales = </a:t>
            </a:r>
            <a:r>
              <a:rPr lang="es-EC" sz="3200" b="1" dirty="0">
                <a:solidFill>
                  <a:srgbClr val="FF0000"/>
                </a:solidFill>
              </a:rPr>
              <a:t>105 caravanas realizadas</a:t>
            </a:r>
            <a:endParaRPr lang="es-EC" sz="3200" b="1" dirty="0"/>
          </a:p>
        </p:txBody>
      </p:sp>
      <p:pic>
        <p:nvPicPr>
          <p:cNvPr id="5" name="Imagen 4">
            <a:extLst>
              <a:ext uri="{FF2B5EF4-FFF2-40B4-BE49-F238E27FC236}">
                <a16:creationId xmlns:a16="http://schemas.microsoft.com/office/drawing/2014/main" id="{785FBCBD-A024-4E51-89D0-C23FA703275B}"/>
              </a:ext>
            </a:extLst>
          </p:cNvPr>
          <p:cNvPicPr>
            <a:picLocks noChangeAspect="1"/>
          </p:cNvPicPr>
          <p:nvPr/>
        </p:nvPicPr>
        <p:blipFill>
          <a:blip r:embed="rId2"/>
          <a:stretch>
            <a:fillRect/>
          </a:stretch>
        </p:blipFill>
        <p:spPr>
          <a:xfrm>
            <a:off x="0" y="0"/>
            <a:ext cx="6781800" cy="3238500"/>
          </a:xfrm>
          <a:prstGeom prst="rect">
            <a:avLst/>
          </a:prstGeom>
        </p:spPr>
      </p:pic>
      <p:pic>
        <p:nvPicPr>
          <p:cNvPr id="7" name="Imagen 6">
            <a:extLst>
              <a:ext uri="{FF2B5EF4-FFF2-40B4-BE49-F238E27FC236}">
                <a16:creationId xmlns:a16="http://schemas.microsoft.com/office/drawing/2014/main" id="{690FAE3F-C2B8-416A-A7B8-0AD4E4A9C3F5}"/>
              </a:ext>
            </a:extLst>
          </p:cNvPr>
          <p:cNvPicPr>
            <a:picLocks noChangeAspect="1"/>
          </p:cNvPicPr>
          <p:nvPr/>
        </p:nvPicPr>
        <p:blipFill>
          <a:blip r:embed="rId3"/>
          <a:stretch>
            <a:fillRect/>
          </a:stretch>
        </p:blipFill>
        <p:spPr>
          <a:xfrm>
            <a:off x="6307164" y="1897228"/>
            <a:ext cx="5884836" cy="3990954"/>
          </a:xfrm>
          <a:prstGeom prst="rect">
            <a:avLst/>
          </a:prstGeom>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4078795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7F4170FE-FACB-4859-9A3F-08A0B1625219}"/>
              </a:ext>
            </a:extLst>
          </p:cNvPr>
          <p:cNvSpPr/>
          <p:nvPr/>
        </p:nvSpPr>
        <p:spPr>
          <a:xfrm>
            <a:off x="704959" y="-4532"/>
            <a:ext cx="3193274" cy="144832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MX" sz="2400" b="1" dirty="0"/>
              <a:t>2020</a:t>
            </a:r>
          </a:p>
          <a:p>
            <a:pPr algn="ctr"/>
            <a:r>
              <a:rPr lang="es-MX" sz="2400" b="1" dirty="0"/>
              <a:t>CONTRATACIONES </a:t>
            </a:r>
          </a:p>
          <a:p>
            <a:pPr algn="ctr"/>
            <a:r>
              <a:rPr lang="es-MX" sz="2400" b="1" dirty="0"/>
              <a:t>POR EMERGENCIA</a:t>
            </a:r>
          </a:p>
          <a:p>
            <a:pPr algn="ctr"/>
            <a:r>
              <a:rPr lang="es-MX" sz="2400" dirty="0"/>
              <a:t>8´104.703,36</a:t>
            </a:r>
            <a:endParaRPr lang="es-EC" sz="2400" dirty="0"/>
          </a:p>
        </p:txBody>
      </p:sp>
      <p:sp>
        <p:nvSpPr>
          <p:cNvPr id="4" name="Rectángulo redondeado 1">
            <a:extLst>
              <a:ext uri="{FF2B5EF4-FFF2-40B4-BE49-F238E27FC236}">
                <a16:creationId xmlns:a16="http://schemas.microsoft.com/office/drawing/2014/main" id="{34DDD398-EB28-4C28-9EDC-8DCA4C67F028}"/>
              </a:ext>
            </a:extLst>
          </p:cNvPr>
          <p:cNvSpPr/>
          <p:nvPr/>
        </p:nvSpPr>
        <p:spPr>
          <a:xfrm>
            <a:off x="7206772" y="224916"/>
            <a:ext cx="4929808" cy="29173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2000" b="1" dirty="0">
                <a:solidFill>
                  <a:schemeClr val="tx1"/>
                </a:solidFill>
              </a:rPr>
              <a:t>2020 - 2021</a:t>
            </a:r>
          </a:p>
          <a:p>
            <a:pPr algn="ctr"/>
            <a:r>
              <a:rPr lang="es-EC" sz="2000" b="1" dirty="0">
                <a:solidFill>
                  <a:schemeClr val="tx1"/>
                </a:solidFill>
              </a:rPr>
              <a:t>DONACIÓN EN EMERGENCIA</a:t>
            </a:r>
          </a:p>
          <a:p>
            <a:pPr algn="ctr"/>
            <a:endParaRPr lang="es-EC" sz="2000" dirty="0">
              <a:solidFill>
                <a:schemeClr val="tx1"/>
              </a:solidFill>
            </a:endParaRPr>
          </a:p>
          <a:p>
            <a:pPr algn="ctr"/>
            <a:r>
              <a:rPr lang="es-EC" sz="2000" dirty="0">
                <a:solidFill>
                  <a:schemeClr val="tx1"/>
                </a:solidFill>
              </a:rPr>
              <a:t>31 ENTIDADES DONANTES</a:t>
            </a:r>
          </a:p>
          <a:p>
            <a:pPr algn="ctr"/>
            <a:r>
              <a:rPr lang="es-EC" sz="2000" dirty="0">
                <a:solidFill>
                  <a:schemeClr val="tx1"/>
                </a:solidFill>
              </a:rPr>
              <a:t>(medicamentos, insumos médicos, pruebas rápidas)</a:t>
            </a:r>
          </a:p>
          <a:p>
            <a:pPr algn="ctr"/>
            <a:r>
              <a:rPr lang="es-EC" sz="2000" b="1" dirty="0">
                <a:solidFill>
                  <a:schemeClr val="tx1"/>
                </a:solidFill>
              </a:rPr>
              <a:t>$  </a:t>
            </a:r>
            <a:r>
              <a:rPr lang="es-EC" sz="2000" b="1" i="0" u="none" strike="noStrike" dirty="0">
                <a:solidFill>
                  <a:schemeClr val="tx1"/>
                </a:solidFill>
                <a:effectLst/>
                <a:latin typeface="Calibri" panose="020F0502020204030204" pitchFamily="34" charset="0"/>
              </a:rPr>
              <a:t>1´028.043,93</a:t>
            </a:r>
          </a:p>
          <a:p>
            <a:pPr algn="ctr"/>
            <a:r>
              <a:rPr lang="es-EC" sz="2000" b="1" dirty="0">
                <a:solidFill>
                  <a:srgbClr val="FF0000"/>
                </a:solidFill>
                <a:latin typeface="Calibri" panose="020F0502020204030204" pitchFamily="34" charset="0"/>
              </a:rPr>
              <a:t>Entregado </a:t>
            </a:r>
            <a:r>
              <a:rPr lang="es-EC" sz="2000" b="1" i="0" u="none" strike="noStrike" dirty="0">
                <a:solidFill>
                  <a:srgbClr val="FF0000"/>
                </a:solidFill>
                <a:effectLst/>
                <a:latin typeface="Calibri" panose="020F0502020204030204" pitchFamily="34" charset="0"/>
              </a:rPr>
              <a:t> $   645.749,27 </a:t>
            </a:r>
            <a:r>
              <a:rPr lang="es-EC" sz="2000" b="1" dirty="0">
                <a:solidFill>
                  <a:srgbClr val="FF0000"/>
                </a:solidFill>
              </a:rPr>
              <a:t> (62,81%)</a:t>
            </a:r>
          </a:p>
        </p:txBody>
      </p:sp>
      <p:pic>
        <p:nvPicPr>
          <p:cNvPr id="5" name="Imagen 4">
            <a:extLst>
              <a:ext uri="{FF2B5EF4-FFF2-40B4-BE49-F238E27FC236}">
                <a16:creationId xmlns:a16="http://schemas.microsoft.com/office/drawing/2014/main" id="{2ADC6DC7-5226-45FB-82F2-A49432955606}"/>
              </a:ext>
            </a:extLst>
          </p:cNvPr>
          <p:cNvPicPr>
            <a:picLocks noChangeAspect="1"/>
          </p:cNvPicPr>
          <p:nvPr/>
        </p:nvPicPr>
        <p:blipFill>
          <a:blip r:embed="rId2"/>
          <a:stretch>
            <a:fillRect/>
          </a:stretch>
        </p:blipFill>
        <p:spPr>
          <a:xfrm>
            <a:off x="0" y="1481270"/>
            <a:ext cx="7135091" cy="5345778"/>
          </a:xfrm>
          <a:prstGeom prst="rect">
            <a:avLst/>
          </a:prstGeom>
        </p:spPr>
      </p:pic>
      <p:sp>
        <p:nvSpPr>
          <p:cNvPr id="3" name="Flecha: a la derecha 2">
            <a:extLst>
              <a:ext uri="{FF2B5EF4-FFF2-40B4-BE49-F238E27FC236}">
                <a16:creationId xmlns:a16="http://schemas.microsoft.com/office/drawing/2014/main" id="{9598FFDF-98E1-4FC3-B96B-E8A9EB5E32DE}"/>
              </a:ext>
            </a:extLst>
          </p:cNvPr>
          <p:cNvSpPr/>
          <p:nvPr/>
        </p:nvSpPr>
        <p:spPr>
          <a:xfrm>
            <a:off x="4582686" y="2118938"/>
            <a:ext cx="665018" cy="29094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CuadroTexto 5">
            <a:extLst>
              <a:ext uri="{FF2B5EF4-FFF2-40B4-BE49-F238E27FC236}">
                <a16:creationId xmlns:a16="http://schemas.microsoft.com/office/drawing/2014/main" id="{F63239BD-2189-4DD3-A040-C5F4388F859C}"/>
              </a:ext>
            </a:extLst>
          </p:cNvPr>
          <p:cNvSpPr txBox="1"/>
          <p:nvPr/>
        </p:nvSpPr>
        <p:spPr>
          <a:xfrm>
            <a:off x="7647709" y="3429000"/>
            <a:ext cx="4281055" cy="1200329"/>
          </a:xfrm>
          <a:prstGeom prst="rect">
            <a:avLst/>
          </a:prstGeom>
          <a:noFill/>
        </p:spPr>
        <p:txBody>
          <a:bodyPr wrap="square" rtlCol="0">
            <a:spAutoFit/>
          </a:bodyPr>
          <a:lstStyle/>
          <a:p>
            <a:pPr algn="ctr"/>
            <a:r>
              <a:rPr lang="es-EC" b="1" dirty="0">
                <a:solidFill>
                  <a:srgbClr val="FF0000"/>
                </a:solidFill>
              </a:rPr>
              <a:t>Cooperación   </a:t>
            </a:r>
            <a:r>
              <a:rPr lang="es-EC" b="1" dirty="0">
                <a:solidFill>
                  <a:srgbClr val="0563C1"/>
                </a:solidFill>
                <a:hlinkClick r:id="rId3">
                  <a:extLst>
                    <a:ext uri="{A12FA001-AC4F-418D-AE19-62706E023703}">
                      <ahyp:hlinkClr xmlns:ahyp="http://schemas.microsoft.com/office/drawing/2018/hyperlinkcolor" val="tx"/>
                    </a:ext>
                  </a:extLst>
                </a:hlinkClick>
              </a:rPr>
              <a:t>Bloomberg </a:t>
            </a:r>
            <a:r>
              <a:rPr lang="es-EC" b="1" dirty="0" err="1">
                <a:solidFill>
                  <a:srgbClr val="0563C1"/>
                </a:solidFill>
                <a:hlinkClick r:id="rId3">
                  <a:extLst>
                    <a:ext uri="{A12FA001-AC4F-418D-AE19-62706E023703}">
                      <ahyp:hlinkClr xmlns:ahyp="http://schemas.microsoft.com/office/drawing/2018/hyperlinkcolor" val="tx"/>
                    </a:ext>
                  </a:extLst>
                </a:hlinkClick>
              </a:rPr>
              <a:t>Philanthropies</a:t>
            </a:r>
            <a:endParaRPr lang="es-EC" b="1" dirty="0">
              <a:solidFill>
                <a:srgbClr val="FF0000"/>
              </a:solidFill>
              <a:hlinkClick r:id="rId3">
                <a:extLst>
                  <a:ext uri="{A12FA001-AC4F-418D-AE19-62706E023703}">
                    <ahyp:hlinkClr xmlns:ahyp="http://schemas.microsoft.com/office/drawing/2018/hyperlinkcolor" val="tx"/>
                  </a:ext>
                </a:extLst>
              </a:hlinkClick>
            </a:endParaRPr>
          </a:p>
          <a:p>
            <a:pPr algn="ctr"/>
            <a:endParaRPr lang="es-EC" b="1" dirty="0">
              <a:solidFill>
                <a:srgbClr val="FF0000"/>
              </a:solidFill>
            </a:endParaRPr>
          </a:p>
          <a:p>
            <a:pPr algn="ctr"/>
            <a:r>
              <a:rPr lang="es-EC" b="1" dirty="0">
                <a:solidFill>
                  <a:srgbClr val="FF0000"/>
                </a:solidFill>
              </a:rPr>
              <a:t>200 canastas de alimentos</a:t>
            </a:r>
          </a:p>
          <a:p>
            <a:pPr algn="ctr"/>
            <a:r>
              <a:rPr lang="es-EC" b="1" dirty="0">
                <a:solidFill>
                  <a:srgbClr val="FF0000"/>
                </a:solidFill>
              </a:rPr>
              <a:t>$ 17.011,83</a:t>
            </a:r>
          </a:p>
        </p:txBody>
      </p:sp>
    </p:spTree>
    <p:extLst>
      <p:ext uri="{BB962C8B-B14F-4D97-AF65-F5344CB8AC3E}">
        <p14:creationId xmlns:p14="http://schemas.microsoft.com/office/powerpoint/2010/main" val="1661213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D4A5C7B-659D-4584-83F2-C219165EBC0F}"/>
              </a:ext>
            </a:extLst>
          </p:cNvPr>
          <p:cNvSpPr txBox="1"/>
          <p:nvPr/>
        </p:nvSpPr>
        <p:spPr>
          <a:xfrm>
            <a:off x="0" y="27705"/>
            <a:ext cx="12192000" cy="686341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MX" sz="2000" b="1" dirty="0">
                <a:latin typeface="Arial" panose="020B0604020202020204" pitchFamily="34" charset="0"/>
              </a:rPr>
              <a:t>CONTEXTO</a:t>
            </a:r>
            <a:endParaRPr lang="es-MX" sz="2000" b="1" i="0" u="none" strike="noStrike" baseline="0" dirty="0">
              <a:latin typeface="Arial" panose="020B0604020202020204" pitchFamily="34" charset="0"/>
            </a:endParaRPr>
          </a:p>
          <a:p>
            <a:pPr algn="just"/>
            <a:endParaRPr lang="es-MX" sz="2000" b="1" dirty="0">
              <a:latin typeface="Arial" panose="020B0604020202020204" pitchFamily="34" charset="0"/>
            </a:endParaRPr>
          </a:p>
          <a:p>
            <a:pPr algn="just"/>
            <a:r>
              <a:rPr lang="es-MX" sz="2000" b="1" i="0" u="none" strike="noStrike" baseline="0" dirty="0">
                <a:latin typeface="Arial" panose="020B0604020202020204" pitchFamily="34" charset="0"/>
              </a:rPr>
              <a:t>Dictamen No. 1-21-EE (Corte Constitucional):  </a:t>
            </a:r>
          </a:p>
          <a:p>
            <a:pPr algn="just"/>
            <a:r>
              <a:rPr lang="es-EC" sz="2000" dirty="0">
                <a:effectLst/>
                <a:latin typeface="Calibri" panose="020F0502020204030204" pitchFamily="34" charset="0"/>
                <a:ea typeface="Calibri" panose="020F0502020204030204" pitchFamily="34" charset="0"/>
                <a:cs typeface="Times New Roman" panose="02020603050405020304" pitchFamily="18" charset="0"/>
              </a:rPr>
              <a:t>Ordenó que en el plazo máximo de tres meses, contados a partir de la notificación del presente dictamen, la Presidencia de la República elabore y presente ante la Asamblea Nacional un proyecto de ley que regule de manera adecuada el derecho a la libertad de tránsito de forma temporal y únicamente para afrontar la pandemia.</a:t>
            </a:r>
          </a:p>
          <a:p>
            <a:pPr algn="just"/>
            <a:endParaRPr lang="es-MX" sz="2000" b="1" dirty="0">
              <a:latin typeface="Arial" panose="020B0604020202020204" pitchFamily="34" charset="0"/>
            </a:endParaRPr>
          </a:p>
          <a:p>
            <a:pPr algn="just"/>
            <a:r>
              <a:rPr lang="es-EC" sz="2000" dirty="0">
                <a:effectLst/>
                <a:latin typeface="Calibri" panose="020F0502020204030204" pitchFamily="34" charset="0"/>
                <a:ea typeface="Calibri" panose="020F0502020204030204" pitchFamily="34" charset="0"/>
                <a:cs typeface="Times New Roman" panose="02020603050405020304" pitchFamily="18" charset="0"/>
              </a:rPr>
              <a:t>“Por todas las razones expuestas, disentimos del voto de mayoría y consideramos que el estado de excepción es una institución que debe ser tomada en serio tanto por el Presidente de la República como por la propia Corte Constitucional. El estado de excepción tiene sentido si logra adoptar medidas extraordinarias eficaces de prevención y garantizar derechos. No puede ser un mecanismo para restringir derechos y para tomar medidas que en la práctica no logran cumplir el objetivo para el que se dicta, como es en el presente caso, enfrentar la pandemia de COVID-19”.</a:t>
            </a:r>
          </a:p>
          <a:p>
            <a:pPr algn="just"/>
            <a:endParaRPr lang="es-EC" sz="2000" dirty="0"/>
          </a:p>
          <a:p>
            <a:pPr algn="just"/>
            <a:r>
              <a:rPr lang="es-EC" sz="2000" dirty="0">
                <a:effectLst/>
                <a:latin typeface="Calibri" panose="020F0502020204030204" pitchFamily="34" charset="0"/>
                <a:ea typeface="Calibri" panose="020F0502020204030204" pitchFamily="34" charset="0"/>
              </a:rPr>
              <a:t>Conducción técnica del sector Salud en DMQ que en el momento actual está cursando uno de los escenarios más alarmantes y de alto riesgo para la población</a:t>
            </a:r>
          </a:p>
          <a:p>
            <a:pPr algn="just"/>
            <a:endParaRPr lang="es-EC" sz="2000" dirty="0"/>
          </a:p>
          <a:p>
            <a:pPr algn="just"/>
            <a:r>
              <a:rPr lang="es-EC" sz="2000" dirty="0"/>
              <a:t>Insuficiente marco legal para responder a la Emergencia Nacional Sanitaria </a:t>
            </a:r>
          </a:p>
          <a:p>
            <a:pPr algn="just"/>
            <a:r>
              <a:rPr lang="es-EC" sz="2000" dirty="0"/>
              <a:t> </a:t>
            </a:r>
          </a:p>
          <a:p>
            <a:pPr algn="just"/>
            <a:r>
              <a:rPr lang="es-EC" sz="2000" dirty="0"/>
              <a:t>Repetitivas indagaciones que consume tiempo para el proceso justificativo </a:t>
            </a:r>
            <a:r>
              <a:rPr lang="es-EC" sz="2000" dirty="0">
                <a:effectLst/>
                <a:latin typeface="Calibri" panose="020F0502020204030204" pitchFamily="34" charset="0"/>
                <a:ea typeface="Calibri" panose="020F0502020204030204" pitchFamily="34" charset="0"/>
              </a:rPr>
              <a:t>con la preparación y entrega permanente de información para cumplir con la responsabilidad frente a los organismos de control y fiscalización</a:t>
            </a:r>
            <a:endParaRPr lang="es-EC" sz="2000" dirty="0"/>
          </a:p>
          <a:p>
            <a:pPr algn="just"/>
            <a:endParaRPr lang="es-EC" sz="2000" dirty="0"/>
          </a:p>
          <a:p>
            <a:pPr algn="just"/>
            <a:r>
              <a:rPr lang="es-EC" sz="2000" dirty="0"/>
              <a:t>Un sector de comunicadores sociales mal informado</a:t>
            </a:r>
          </a:p>
        </p:txBody>
      </p:sp>
    </p:spTree>
    <p:extLst>
      <p:ext uri="{BB962C8B-B14F-4D97-AF65-F5344CB8AC3E}">
        <p14:creationId xmlns:p14="http://schemas.microsoft.com/office/powerpoint/2010/main" val="3002711229"/>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5942</TotalTime>
  <Words>558</Words>
  <Application>Microsoft Office PowerPoint</Application>
  <PresentationFormat>Panorámica</PresentationFormat>
  <Paragraphs>78</Paragraphs>
  <Slides>9</Slides>
  <Notes>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9</vt:i4>
      </vt:variant>
    </vt:vector>
  </HeadingPairs>
  <TitlesOfParts>
    <vt:vector size="18" baseType="lpstr">
      <vt:lpstr>Arial</vt:lpstr>
      <vt:lpstr>Calibri</vt:lpstr>
      <vt:lpstr>Calibri Light</vt:lpstr>
      <vt:lpstr>Comfortaa</vt:lpstr>
      <vt:lpstr>Fira Sans Extra Condensed Black</vt:lpstr>
      <vt:lpstr>Tahoma</vt:lpstr>
      <vt:lpstr>Times New Roman</vt:lpstr>
      <vt:lpstr>1_Tema de Office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FENÓMENO DE LAS DROGAS</dc:title>
  <dc:creator>Diego</dc:creator>
  <cp:lastModifiedBy>Fanny Alicia Zurita Puertas</cp:lastModifiedBy>
  <cp:revision>313</cp:revision>
  <cp:lastPrinted>2021-04-15T14:00:48Z</cp:lastPrinted>
  <dcterms:created xsi:type="dcterms:W3CDTF">2019-05-15T17:18:04Z</dcterms:created>
  <dcterms:modified xsi:type="dcterms:W3CDTF">2021-04-15T14:14:46Z</dcterms:modified>
</cp:coreProperties>
</file>