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57" r:id="rId4"/>
    <p:sldId id="259" r:id="rId5"/>
    <p:sldId id="270" r:id="rId6"/>
    <p:sldId id="260" r:id="rId7"/>
    <p:sldId id="261" r:id="rId8"/>
    <p:sldId id="267" r:id="rId9"/>
    <p:sldId id="268" r:id="rId10"/>
    <p:sldId id="266" r:id="rId11"/>
    <p:sldId id="262" r:id="rId12"/>
    <p:sldId id="263" r:id="rId13"/>
    <p:sldId id="264" r:id="rId14"/>
    <p:sldId id="269" r:id="rId15"/>
    <p:sldId id="272" r:id="rId16"/>
    <p:sldId id="271" r:id="rId17"/>
  </p:sldIdLst>
  <p:sldSz cx="12192000" cy="6858000"/>
  <p:notesSz cx="6797675" cy="99282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D6"/>
    <a:srgbClr val="F28D4A"/>
    <a:srgbClr val="EF5B3F"/>
    <a:srgbClr val="FF8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/>
    <p:restoredTop sz="86379"/>
  </p:normalViewPr>
  <p:slideViewPr>
    <p:cSldViewPr snapToGrid="0" snapToObjects="1">
      <p:cViewPr varScale="1">
        <p:scale>
          <a:sx n="99" d="100"/>
          <a:sy n="99" d="100"/>
        </p:scale>
        <p:origin x="99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5CA16-0FE9-A145-855B-966477BD8B04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FF700-13A9-134F-AF2D-517A2B73522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940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emf"/><Relationship Id="rId7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1" y="0"/>
            <a:ext cx="9051660" cy="63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53"/>
          <p:cNvSpPr/>
          <p:nvPr/>
        </p:nvSpPr>
        <p:spPr>
          <a:xfrm>
            <a:off x="8990090" y="4870590"/>
            <a:ext cx="2452666" cy="5796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3" name="Rectángulo redondeado 52"/>
          <p:cNvSpPr/>
          <p:nvPr/>
        </p:nvSpPr>
        <p:spPr>
          <a:xfrm>
            <a:off x="8892828" y="2389878"/>
            <a:ext cx="2452666" cy="5796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Rectángulo redondeado 51"/>
          <p:cNvSpPr/>
          <p:nvPr/>
        </p:nvSpPr>
        <p:spPr>
          <a:xfrm>
            <a:off x="6097125" y="2389878"/>
            <a:ext cx="2452666" cy="5796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Rectángulo redondeado 50"/>
          <p:cNvSpPr/>
          <p:nvPr/>
        </p:nvSpPr>
        <p:spPr>
          <a:xfrm>
            <a:off x="3374376" y="2389878"/>
            <a:ext cx="2452666" cy="5796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  <p:sp>
        <p:nvSpPr>
          <p:cNvPr id="34" name="Rectángulo redondeado 33"/>
          <p:cNvSpPr/>
          <p:nvPr/>
        </p:nvSpPr>
        <p:spPr>
          <a:xfrm>
            <a:off x="603592" y="2389878"/>
            <a:ext cx="2452666" cy="5796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CuadroTexto 37"/>
          <p:cNvSpPr txBox="1"/>
          <p:nvPr/>
        </p:nvSpPr>
        <p:spPr>
          <a:xfrm>
            <a:off x="524420" y="2453247"/>
            <a:ext cx="261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Administraciones</a:t>
            </a:r>
          </a:p>
          <a:p>
            <a:pPr algn="ctr"/>
            <a:r>
              <a:rPr lang="es-ES_tradnl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Zonales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347231" y="2418088"/>
            <a:ext cx="261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Empresas</a:t>
            </a:r>
          </a:p>
          <a:p>
            <a:pPr algn="ctr"/>
            <a:r>
              <a:rPr lang="es-ES_tradnl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Metropolitanas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6055050" y="2516180"/>
            <a:ext cx="261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Secretarías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8870284" y="2510421"/>
            <a:ext cx="261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Agencias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8941464" y="5012678"/>
            <a:ext cx="2617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Otras dependencias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606826" y="3108031"/>
            <a:ext cx="2347337" cy="25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Calderón</a:t>
            </a:r>
          </a:p>
          <a:p>
            <a:pPr marL="342900" indent="-342900" algn="just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Eloy Alfaro</a:t>
            </a:r>
          </a:p>
          <a:p>
            <a:pPr marL="342900" indent="-342900" algn="just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Eugenio Espejo</a:t>
            </a:r>
          </a:p>
          <a:p>
            <a:pPr marL="342900" indent="-342900" algn="just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Los Chillos</a:t>
            </a:r>
          </a:p>
          <a:p>
            <a:pPr marL="342900" indent="-342900" algn="just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La Delicia</a:t>
            </a:r>
          </a:p>
          <a:p>
            <a:pPr marL="342900" indent="-342900" algn="just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Manuela Sáenz</a:t>
            </a:r>
          </a:p>
          <a:p>
            <a:pPr marL="342900" indent="-342900" algn="just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Quitumbe</a:t>
            </a:r>
          </a:p>
          <a:p>
            <a:pPr marL="342900" indent="-342900" algn="just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Tumbaco</a:t>
            </a:r>
          </a:p>
          <a:p>
            <a:pPr marL="342900" indent="-342900" algn="just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Turística La Mariscal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3447340" y="3167830"/>
            <a:ext cx="2225345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Agua Potable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EMASEO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Gestión Integral de Residuos Sólidos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Quito Turismo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Logística para la Seguridad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Servicios Aeroportuarios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6141830" y="3118850"/>
            <a:ext cx="2504049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Comunicación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Coordinación Territorial y Participación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Educación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Desarrollo Productivo y Competitividad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Inclusión Social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Movilidad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Planificación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Seguridad y Gobernabilidad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8817325" y="3158339"/>
            <a:ext cx="3149013" cy="1768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Metropolitana de Tránsito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Metropolitana de Control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Metropolitana de Promoción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Económica  CONQUITO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Coordinación Distrital del Comercio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charset="0"/>
              <a:buChar char="•"/>
            </a:pPr>
            <a:endParaRPr lang="es-ES_tradnl" sz="1400" dirty="0">
              <a:solidFill>
                <a:schemeClr val="bg1">
                  <a:lumMod val="50000"/>
                </a:schemeClr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8844435" y="5615897"/>
            <a:ext cx="3149013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Patronato Municipal San José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Quito Honesto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646691" y="271425"/>
            <a:ext cx="339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" sz="2400" dirty="0"/>
              <a:t>Coordinación estratégica</a:t>
            </a:r>
            <a:endParaRPr lang="es-ES_tradn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129" y="931401"/>
            <a:ext cx="1886122" cy="1060943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3043435" y="2679698"/>
            <a:ext cx="35403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5793133" y="2679698"/>
            <a:ext cx="35403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>
            <a:off x="8538792" y="2679698"/>
            <a:ext cx="35403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579" y="934630"/>
            <a:ext cx="3519792" cy="10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6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843" y="1261557"/>
            <a:ext cx="5397500" cy="44958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719969" y="268739"/>
            <a:ext cx="493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C" sz="3200" dirty="0"/>
              <a:t>Operativización del sistema</a:t>
            </a:r>
            <a:endParaRPr lang="es-ES_tradnl" sz="32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187657" y="2839826"/>
            <a:ext cx="171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Coordinación General</a:t>
            </a:r>
            <a:endParaRPr lang="es-ES_tradnl" sz="1600" b="1" dirty="0">
              <a:solidFill>
                <a:srgbClr val="0070C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1483417"/>
            <a:ext cx="397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0070C0"/>
                </a:solidFill>
              </a:rPr>
              <a:t>Plataforma informática</a:t>
            </a:r>
          </a:p>
          <a:p>
            <a:pPr algn="ctr"/>
            <a:r>
              <a:rPr lang="es-EC" b="1" dirty="0">
                <a:solidFill>
                  <a:srgbClr val="0070C0"/>
                </a:solidFill>
              </a:rPr>
              <a:t> y registro</a:t>
            </a:r>
            <a:endParaRPr lang="es-ES_tradnl" b="1" dirty="0">
              <a:solidFill>
                <a:srgbClr val="0070C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33910" y="2893707"/>
            <a:ext cx="218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0070C0"/>
                </a:solidFill>
              </a:rPr>
              <a:t>Farmacovigilancia</a:t>
            </a:r>
            <a:endParaRPr lang="es-ES_tradnl" b="1" dirty="0">
              <a:solidFill>
                <a:srgbClr val="0070C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2275" y="4096964"/>
            <a:ext cx="294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s-EC" b="1" dirty="0">
                <a:solidFill>
                  <a:srgbClr val="0070C0"/>
                </a:solidFill>
              </a:rPr>
              <a:t>Logística: </a:t>
            </a:r>
            <a:r>
              <a:rPr lang="es-EC" sz="1400" dirty="0">
                <a:solidFill>
                  <a:srgbClr val="0070C0"/>
                </a:solidFill>
              </a:rPr>
              <a:t>transporte, insumos, medicamentos (Gestor de riesgos).</a:t>
            </a:r>
          </a:p>
          <a:p>
            <a:pPr algn="ctr"/>
            <a:endParaRPr lang="es-ES_tradnl" sz="1600" dirty="0">
              <a:solidFill>
                <a:srgbClr val="0070C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878959" y="2608993"/>
            <a:ext cx="54814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s-EC" sz="1600" b="1" dirty="0">
                <a:solidFill>
                  <a:srgbClr val="0070C0"/>
                </a:solidFill>
              </a:rPr>
              <a:t>Participación ciudadana e identificación</a:t>
            </a:r>
          </a:p>
          <a:p>
            <a:pPr lvl="3" algn="ctr"/>
            <a:r>
              <a:rPr lang="es-EC" sz="1400" dirty="0">
                <a:solidFill>
                  <a:srgbClr val="0070C0"/>
                </a:solidFill>
              </a:rPr>
              <a:t> de población a ser vacunada,</a:t>
            </a:r>
          </a:p>
          <a:p>
            <a:pPr lvl="3" algn="ctr"/>
            <a:r>
              <a:rPr lang="es-EC" sz="1400" dirty="0">
                <a:solidFill>
                  <a:srgbClr val="0070C0"/>
                </a:solidFill>
              </a:rPr>
              <a:t> coordinación de comités de vigilancia.</a:t>
            </a:r>
          </a:p>
          <a:p>
            <a:pPr lvl="3"/>
            <a:endParaRPr lang="es-EC" dirty="0">
              <a:solidFill>
                <a:srgbClr val="0070C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063081" y="1478678"/>
            <a:ext cx="303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s-EC" b="1" dirty="0">
                <a:solidFill>
                  <a:srgbClr val="0070C0"/>
                </a:solidFill>
              </a:rPr>
              <a:t>Comunicación</a:t>
            </a:r>
            <a:r>
              <a:rPr lang="es-EC" dirty="0">
                <a:solidFill>
                  <a:srgbClr val="0070C0"/>
                </a:solidFill>
              </a:rPr>
              <a:t>:</a:t>
            </a:r>
          </a:p>
          <a:p>
            <a:pPr marL="0" lvl="3" algn="ctr"/>
            <a:r>
              <a:rPr lang="es-EC" sz="1400" dirty="0">
                <a:solidFill>
                  <a:srgbClr val="0070C0"/>
                </a:solidFill>
              </a:rPr>
              <a:t>medios de comunicación.</a:t>
            </a:r>
            <a:endParaRPr lang="es-ES_tradnl" sz="1400" dirty="0">
              <a:solidFill>
                <a:srgbClr val="0070C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256938" y="5848396"/>
            <a:ext cx="563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s-EC">
                <a:solidFill>
                  <a:srgbClr val="0070C0"/>
                </a:solidFill>
              </a:rPr>
              <a:t>Asistente de la Coordinación de vacunación</a:t>
            </a:r>
            <a:endParaRPr lang="es-EC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173312" y="4299239"/>
            <a:ext cx="460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s-EC" b="1" dirty="0">
                <a:solidFill>
                  <a:srgbClr val="0070C0"/>
                </a:solidFill>
              </a:rPr>
              <a:t>Seguridad: </a:t>
            </a:r>
            <a:r>
              <a:rPr lang="es-EC" sz="1400" dirty="0">
                <a:solidFill>
                  <a:srgbClr val="0070C0"/>
                </a:solidFill>
              </a:rPr>
              <a:t>coordina policía, agentes de control.</a:t>
            </a:r>
          </a:p>
        </p:txBody>
      </p:sp>
    </p:spTree>
    <p:extLst>
      <p:ext uri="{BB962C8B-B14F-4D97-AF65-F5344CB8AC3E}">
        <p14:creationId xmlns:p14="http://schemas.microsoft.com/office/powerpoint/2010/main" val="121943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997831" y="413713"/>
            <a:ext cx="3900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C" sz="3200" dirty="0"/>
              <a:t>Metas de vacunación</a:t>
            </a:r>
          </a:p>
          <a:p>
            <a:endParaRPr lang="es-ES_tradnl" sz="32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84650" y="1324108"/>
            <a:ext cx="2651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800" b="1" dirty="0">
                <a:solidFill>
                  <a:srgbClr val="0070C0"/>
                </a:solidFill>
              </a:rPr>
              <a:t>3 200 000</a:t>
            </a:r>
            <a:endParaRPr lang="es-ES_tradnl" sz="4800" b="1" dirty="0">
              <a:solidFill>
                <a:srgbClr val="0070C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351874" y="2083324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>
                <a:solidFill>
                  <a:srgbClr val="0070C0"/>
                </a:solidFill>
                <a:latin typeface="Bambino-Light ☞" charset="0"/>
                <a:ea typeface="Bambino-Light ☞" charset="0"/>
                <a:cs typeface="Bambino-Light ☞" charset="0"/>
              </a:rPr>
              <a:t>DOSIS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721607" y="1314468"/>
            <a:ext cx="26516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/>
            <a:r>
              <a:rPr lang="es-EC" sz="4800" b="1" dirty="0">
                <a:solidFill>
                  <a:srgbClr val="0070C0"/>
                </a:solidFill>
              </a:rPr>
              <a:t>1 600 000</a:t>
            </a:r>
          </a:p>
          <a:p>
            <a:endParaRPr lang="es-ES_tradnl" sz="4800" b="1" dirty="0">
              <a:solidFill>
                <a:srgbClr val="0070C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447009" y="2129491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>
                <a:solidFill>
                  <a:srgbClr val="0070C0"/>
                </a:solidFill>
                <a:latin typeface="Bambino-Light ☞" charset="0"/>
                <a:ea typeface="Bambino-Light ☞" charset="0"/>
                <a:cs typeface="Bambino-Light ☞" charset="0"/>
              </a:rPr>
              <a:t>PERSONAS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562" y="2918620"/>
            <a:ext cx="723900" cy="67310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3214294" y="2986421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solidFill>
                  <a:srgbClr val="FF0000"/>
                </a:solidFill>
              </a:rPr>
              <a:t>5</a:t>
            </a:r>
            <a:r>
              <a:rPr lang="es-ES_tradnl" sz="2800" b="1" dirty="0">
                <a:solidFill>
                  <a:srgbClr val="0070C0"/>
                </a:solidFill>
              </a:rPr>
              <a:t> MESES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6709" y="2851174"/>
            <a:ext cx="1130300" cy="673100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7488687" y="2976166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solidFill>
                  <a:srgbClr val="FF0000"/>
                </a:solidFill>
              </a:rPr>
              <a:t>21</a:t>
            </a:r>
            <a:r>
              <a:rPr lang="es-ES_tradnl" sz="2800" b="1" dirty="0">
                <a:solidFill>
                  <a:srgbClr val="0070C0"/>
                </a:solidFill>
              </a:rPr>
              <a:t> CENTROS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2094251" y="1316558"/>
            <a:ext cx="3369733" cy="123110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6347610" y="1349133"/>
            <a:ext cx="3369733" cy="123110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112" y="4022069"/>
            <a:ext cx="431800" cy="482600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3035091" y="3638184"/>
            <a:ext cx="27732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/>
            <a:endParaRPr lang="es-EC" dirty="0">
              <a:solidFill>
                <a:srgbClr val="0070C0"/>
              </a:solidFill>
            </a:endParaRPr>
          </a:p>
          <a:p>
            <a:pPr marL="0" lvl="3" algn="ctr"/>
            <a:r>
              <a:rPr lang="es-EC" dirty="0">
                <a:solidFill>
                  <a:srgbClr val="FF0000"/>
                </a:solidFill>
              </a:rPr>
              <a:t>DIARIO</a:t>
            </a:r>
          </a:p>
          <a:p>
            <a:pPr marL="0" lvl="3" algn="ctr"/>
            <a:r>
              <a:rPr lang="es-EC" sz="2400" b="1" dirty="0">
                <a:solidFill>
                  <a:srgbClr val="0070C0"/>
                </a:solidFill>
              </a:rPr>
              <a:t>20 000 </a:t>
            </a:r>
            <a:r>
              <a:rPr lang="es-EC" dirty="0">
                <a:solidFill>
                  <a:srgbClr val="0070C0"/>
                </a:solidFill>
              </a:rPr>
              <a:t>vacunas aplicadas</a:t>
            </a:r>
          </a:p>
          <a:p>
            <a:endParaRPr lang="es-ES_tradnl" sz="2800" b="1" dirty="0">
              <a:solidFill>
                <a:srgbClr val="0070C0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850692" y="3657202"/>
            <a:ext cx="29287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/>
            <a:endParaRPr lang="es-EC" dirty="0">
              <a:solidFill>
                <a:srgbClr val="0070C0"/>
              </a:solidFill>
            </a:endParaRPr>
          </a:p>
          <a:p>
            <a:pPr marL="0" lvl="3" algn="ctr"/>
            <a:r>
              <a:rPr lang="es-EC" dirty="0">
                <a:solidFill>
                  <a:srgbClr val="FF0000"/>
                </a:solidFill>
              </a:rPr>
              <a:t>MENSUAL</a:t>
            </a:r>
          </a:p>
          <a:p>
            <a:pPr marL="0" lvl="3" algn="ctr"/>
            <a:r>
              <a:rPr lang="es-EC" sz="2400" b="1" dirty="0">
                <a:solidFill>
                  <a:srgbClr val="0070C0"/>
                </a:solidFill>
              </a:rPr>
              <a:t>600 000 </a:t>
            </a:r>
            <a:r>
              <a:rPr lang="es-EC" dirty="0">
                <a:solidFill>
                  <a:srgbClr val="0070C0"/>
                </a:solidFill>
              </a:rPr>
              <a:t>vacunas aplicadas</a:t>
            </a:r>
          </a:p>
          <a:p>
            <a:endParaRPr lang="es-ES_tradnl" sz="2800" b="1" dirty="0">
              <a:solidFill>
                <a:srgbClr val="0070C0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9807" y="4031304"/>
            <a:ext cx="431800" cy="482600"/>
          </a:xfrm>
          <a:prstGeom prst="rect">
            <a:avLst/>
          </a:prstGeom>
        </p:spPr>
      </p:pic>
      <p:sp>
        <p:nvSpPr>
          <p:cNvPr id="32" name="Rectángulo redondeado 31"/>
          <p:cNvSpPr/>
          <p:nvPr/>
        </p:nvSpPr>
        <p:spPr>
          <a:xfrm>
            <a:off x="1812432" y="3746196"/>
            <a:ext cx="8333072" cy="123110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CuadroTexto 32"/>
          <p:cNvSpPr txBox="1"/>
          <p:nvPr/>
        </p:nvSpPr>
        <p:spPr>
          <a:xfrm>
            <a:off x="195512" y="5098502"/>
            <a:ext cx="10282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r>
              <a:rPr lang="es-EC" sz="3200" b="1" dirty="0">
                <a:solidFill>
                  <a:srgbClr val="FF0000"/>
                </a:solidFill>
              </a:rPr>
              <a:t>737</a:t>
            </a:r>
            <a:r>
              <a:rPr lang="es-EC" sz="2000" dirty="0">
                <a:solidFill>
                  <a:srgbClr val="0070C0"/>
                </a:solidFill>
              </a:rPr>
              <a:t> </a:t>
            </a:r>
            <a:r>
              <a:rPr lang="es-EC" sz="2800" b="1" dirty="0">
                <a:solidFill>
                  <a:srgbClr val="0070C0"/>
                </a:solidFill>
              </a:rPr>
              <a:t>profesionales de la salud </a:t>
            </a:r>
          </a:p>
          <a:p>
            <a:pPr lvl="3" algn="ctr"/>
            <a:r>
              <a:rPr lang="es-EC" sz="2000" dirty="0">
                <a:solidFill>
                  <a:srgbClr val="0070C0"/>
                </a:solidFill>
              </a:rPr>
              <a:t>involucrados en la estrategia de vacunación.</a:t>
            </a:r>
          </a:p>
          <a:p>
            <a:pPr lvl="3" algn="ctr"/>
            <a:r>
              <a:rPr lang="es-EC" sz="2000" dirty="0">
                <a:solidFill>
                  <a:srgbClr val="0070C0"/>
                </a:solidFill>
              </a:rPr>
              <a:t>Procesos logísticos, informáticos y servicios activados.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567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redondeado 44"/>
          <p:cNvSpPr/>
          <p:nvPr/>
        </p:nvSpPr>
        <p:spPr>
          <a:xfrm>
            <a:off x="4893041" y="3010741"/>
            <a:ext cx="2452666" cy="77977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2151612" y="270348"/>
            <a:ext cx="7654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s-ES" sz="3200" dirty="0"/>
              <a:t>PRESUPUESTO PROCESO VACUNACIÓN 21 PUNTOS.</a:t>
            </a:r>
            <a:endParaRPr lang="es-ES_tradnl" sz="32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660088" y="1469056"/>
            <a:ext cx="2943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s-EC" sz="4800" b="1" dirty="0">
                <a:solidFill>
                  <a:srgbClr val="FF0000"/>
                </a:solidFill>
              </a:rPr>
              <a:t>1 600 000</a:t>
            </a:r>
          </a:p>
          <a:p>
            <a:endParaRPr lang="es-ES_tradnl" sz="4800" b="1" dirty="0">
              <a:solidFill>
                <a:srgbClr val="0070C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030630" y="2206512"/>
            <a:ext cx="189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rgbClr val="0070C0"/>
                </a:solidFill>
                <a:latin typeface="Bambino-Light ☞" charset="0"/>
                <a:ea typeface="Bambino-Light ☞" charset="0"/>
                <a:cs typeface="Bambino-Light ☞" charset="0"/>
              </a:rPr>
              <a:t>CIUDADANOS</a:t>
            </a:r>
            <a:endParaRPr lang="es-ES_tradnl" sz="2000" b="1" dirty="0">
              <a:solidFill>
                <a:srgbClr val="0070C0"/>
              </a:solidFill>
              <a:latin typeface="Bambino-Light ☞" charset="0"/>
              <a:ea typeface="Bambino-Light ☞" charset="0"/>
              <a:cs typeface="Bambino-Light ☞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4294101" y="1412460"/>
            <a:ext cx="3369733" cy="123110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CuadroTexto 34"/>
          <p:cNvSpPr txBox="1"/>
          <p:nvPr/>
        </p:nvSpPr>
        <p:spPr>
          <a:xfrm>
            <a:off x="4790810" y="3239041"/>
            <a:ext cx="261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Dispositivos médicos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604064" y="3376646"/>
            <a:ext cx="261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Tecnología, desechos</a:t>
            </a:r>
          </a:p>
        </p:txBody>
      </p:sp>
      <p:sp>
        <p:nvSpPr>
          <p:cNvPr id="42" name="Rectángulo redondeado 41"/>
          <p:cNvSpPr/>
          <p:nvPr/>
        </p:nvSpPr>
        <p:spPr>
          <a:xfrm>
            <a:off x="2178849" y="3010741"/>
            <a:ext cx="2452666" cy="77977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CuadroTexto 42"/>
          <p:cNvSpPr txBox="1"/>
          <p:nvPr/>
        </p:nvSpPr>
        <p:spPr>
          <a:xfrm>
            <a:off x="2108281" y="3229644"/>
            <a:ext cx="261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Personal</a:t>
            </a:r>
          </a:p>
        </p:txBody>
      </p:sp>
      <p:sp>
        <p:nvSpPr>
          <p:cNvPr id="46" name="Rectángulo redondeado 45"/>
          <p:cNvSpPr/>
          <p:nvPr/>
        </p:nvSpPr>
        <p:spPr>
          <a:xfrm>
            <a:off x="7604064" y="3010741"/>
            <a:ext cx="2452666" cy="77977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CuadroTexto 46"/>
          <p:cNvSpPr txBox="1"/>
          <p:nvPr/>
        </p:nvSpPr>
        <p:spPr>
          <a:xfrm>
            <a:off x="7537928" y="3169174"/>
            <a:ext cx="261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Tecnologías, desechos, limpieza </a:t>
            </a:r>
            <a:r>
              <a:rPr lang="es-ES_tradnl" sz="140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y movilización</a:t>
            </a:r>
            <a:endParaRPr lang="es-ES_tradnl" sz="1400" dirty="0">
              <a:solidFill>
                <a:schemeClr val="bg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54406" y="3893471"/>
            <a:ext cx="2426658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es-ES" sz="2000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737</a:t>
            </a:r>
          </a:p>
          <a:p>
            <a:pPr lvl="0" algn="ctr">
              <a:spcAft>
                <a:spcPts val="800"/>
              </a:spcAft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Profesionales Médicos</a:t>
            </a:r>
            <a:endParaRPr lang="es-EC" sz="1400" dirty="0">
              <a:solidFill>
                <a:schemeClr val="bg1">
                  <a:lumMod val="50000"/>
                </a:schemeClr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lvl="0" algn="ctr">
              <a:spcAft>
                <a:spcPts val="800"/>
              </a:spcAft>
            </a:pPr>
            <a:r>
              <a:rPr lang="es-EC" sz="20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USD 8 526 311,44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4948830" y="4045093"/>
            <a:ext cx="2301899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USD</a:t>
            </a:r>
          </a:p>
          <a:p>
            <a:pPr algn="ctr">
              <a:spcAft>
                <a:spcPts val="800"/>
              </a:spcAft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</a:t>
            </a:r>
            <a:r>
              <a:rPr lang="es-EC" sz="20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1 444 421,98  </a:t>
            </a:r>
          </a:p>
          <a:p>
            <a:pPr lvl="0" algn="ctr">
              <a:spcAft>
                <a:spcPts val="800"/>
              </a:spcAft>
            </a:pPr>
            <a:endParaRPr lang="es-EC" sz="1400" dirty="0">
              <a:solidFill>
                <a:schemeClr val="bg1">
                  <a:lumMod val="50000"/>
                </a:schemeClr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7624029" y="4089021"/>
            <a:ext cx="2301899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20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USD</a:t>
            </a:r>
          </a:p>
          <a:p>
            <a:pPr algn="ctr">
              <a:spcAft>
                <a:spcPts val="800"/>
              </a:spcAft>
            </a:pPr>
            <a:r>
              <a:rPr lang="es-EC" sz="20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1 344 516,88  </a:t>
            </a:r>
          </a:p>
          <a:p>
            <a:pPr lvl="0" algn="ctr">
              <a:spcAft>
                <a:spcPts val="800"/>
              </a:spcAft>
            </a:pPr>
            <a:endParaRPr lang="es-EC" sz="1400" dirty="0">
              <a:solidFill>
                <a:schemeClr val="bg1">
                  <a:lumMod val="50000"/>
                </a:schemeClr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40957" y="5364491"/>
            <a:ext cx="8308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PRESUPUESTO TOTAL</a:t>
            </a:r>
            <a:r>
              <a:rPr lang="es-ES" sz="3600" dirty="0">
                <a:solidFill>
                  <a:srgbClr val="FF0000"/>
                </a:solidFill>
              </a:rPr>
              <a:t>: </a:t>
            </a:r>
            <a:r>
              <a:rPr lang="es-EC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C" sz="3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USD</a:t>
            </a:r>
            <a:r>
              <a:rPr lang="es-EC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C" sz="3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11 315 250,30 </a:t>
            </a:r>
            <a:r>
              <a:rPr lang="es-EC" sz="3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es-EC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Rectángulo redondeado 49"/>
          <p:cNvSpPr/>
          <p:nvPr/>
        </p:nvSpPr>
        <p:spPr>
          <a:xfrm>
            <a:off x="2250007" y="3879207"/>
            <a:ext cx="2381508" cy="112120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Rectángulo redondeado 50"/>
          <p:cNvSpPr/>
          <p:nvPr/>
        </p:nvSpPr>
        <p:spPr>
          <a:xfrm>
            <a:off x="4928620" y="3879207"/>
            <a:ext cx="2381508" cy="112120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Rectángulo redondeado 51"/>
          <p:cNvSpPr/>
          <p:nvPr/>
        </p:nvSpPr>
        <p:spPr>
          <a:xfrm>
            <a:off x="7624029" y="3879207"/>
            <a:ext cx="2381508" cy="112120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888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899694"/>
              </p:ext>
            </p:extLst>
          </p:nvPr>
        </p:nvGraphicFramePr>
        <p:xfrm>
          <a:off x="567240" y="620226"/>
          <a:ext cx="10902866" cy="500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70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90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99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70793">
                <a:tc>
                  <a:txBody>
                    <a:bodyPr/>
                    <a:lstStyle/>
                    <a:p>
                      <a:pPr algn="ctr"/>
                      <a:endParaRPr lang="es-ES_tradnl" sz="2000" dirty="0"/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300" dirty="0"/>
                        <a:t>SÁBADO 13 MARZO</a:t>
                      </a:r>
                      <a:endParaRPr lang="es-ES_tradnl" sz="1300" dirty="0">
                        <a:latin typeface="+mn-lt"/>
                      </a:endParaRPr>
                    </a:p>
                  </a:txBody>
                  <a:tcPr marL="99094" marR="99094" marT="49547" marB="4954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300" dirty="0"/>
                        <a:t>LUNES</a:t>
                      </a:r>
                    </a:p>
                    <a:p>
                      <a:pPr algn="ctr"/>
                      <a:r>
                        <a:rPr lang="es-ES_tradnl" sz="1300" dirty="0"/>
                        <a:t> 22 MARZO</a:t>
                      </a:r>
                      <a:endParaRPr lang="es-ES_tradnl" sz="1300" dirty="0">
                        <a:latin typeface="+mn-lt"/>
                      </a:endParaRPr>
                    </a:p>
                  </a:txBody>
                  <a:tcPr marL="99094" marR="99094" marT="49547" marB="49547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300" dirty="0"/>
                        <a:t>MARTES</a:t>
                      </a:r>
                    </a:p>
                    <a:p>
                      <a:pPr algn="ctr"/>
                      <a:r>
                        <a:rPr lang="es-ES_tradnl" sz="1300" dirty="0"/>
                        <a:t> 23 MARZO</a:t>
                      </a:r>
                      <a:endParaRPr lang="es-ES_tradnl" sz="1300" dirty="0">
                        <a:latin typeface="+mn-lt"/>
                      </a:endParaRPr>
                    </a:p>
                  </a:txBody>
                  <a:tcPr marL="99094" marR="99094" marT="49547" marB="49547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300" dirty="0"/>
                        <a:t>LUNES</a:t>
                      </a:r>
                    </a:p>
                    <a:p>
                      <a:pPr algn="ctr"/>
                      <a:r>
                        <a:rPr lang="es-ES_tradnl" sz="1300" dirty="0"/>
                        <a:t> 29 MARZO</a:t>
                      </a:r>
                      <a:endParaRPr lang="es-ES_tradnl" sz="1300" dirty="0">
                        <a:latin typeface="+mn-lt"/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300" dirty="0"/>
                        <a:t>MARTES 30</a:t>
                      </a:r>
                      <a:r>
                        <a:rPr lang="es-ES_tradnl" sz="1300" baseline="0" dirty="0"/>
                        <a:t> </a:t>
                      </a:r>
                      <a:r>
                        <a:rPr lang="es-ES_tradnl" sz="1300" dirty="0"/>
                        <a:t>MARZO</a:t>
                      </a:r>
                      <a:endParaRPr lang="es-ES_tradnl" sz="1300" dirty="0">
                        <a:latin typeface="+mn-lt"/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300" dirty="0"/>
                        <a:t>MIÉRCOLES 31 DE MARZO</a:t>
                      </a:r>
                      <a:endParaRPr lang="es-ES_tradnl" sz="1300" dirty="0">
                        <a:latin typeface="+mn-lt"/>
                      </a:endParaRPr>
                    </a:p>
                  </a:txBody>
                  <a:tcPr marL="99094" marR="99094" marT="49547" marB="495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523">
                <a:tc>
                  <a:txBody>
                    <a:bodyPr/>
                    <a:lstStyle/>
                    <a:p>
                      <a:r>
                        <a:rPr lang="es-ES_tradnl" sz="1100" b="1" dirty="0">
                          <a:solidFill>
                            <a:srgbClr val="0070C0"/>
                          </a:solidFill>
                        </a:rPr>
                        <a:t>TALENTO HUMANO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000" b="1" dirty="0">
                          <a:solidFill>
                            <a:srgbClr val="0070C0"/>
                          </a:solidFill>
                        </a:rPr>
                        <a:t>CAT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000" b="1" dirty="0">
                          <a:solidFill>
                            <a:srgbClr val="0070C0"/>
                          </a:solidFill>
                        </a:rPr>
                        <a:t>SAN MARCOS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000" b="1" dirty="0">
                          <a:solidFill>
                            <a:srgbClr val="0070C0"/>
                          </a:solidFill>
                        </a:rPr>
                        <a:t>CAT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000" b="1" dirty="0">
                          <a:solidFill>
                            <a:srgbClr val="0070C0"/>
                          </a:solidFill>
                        </a:rPr>
                        <a:t>QUITUMBE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000" b="1" dirty="0">
                          <a:solidFill>
                            <a:srgbClr val="0070C0"/>
                          </a:solidFill>
                        </a:rPr>
                        <a:t>LOS CHILLOS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000" b="1" dirty="0">
                          <a:solidFill>
                            <a:srgbClr val="0070C0"/>
                          </a:solidFill>
                        </a:rPr>
                        <a:t>TUMBACO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000" b="1" dirty="0">
                          <a:solidFill>
                            <a:srgbClr val="0070C0"/>
                          </a:solidFill>
                        </a:rPr>
                        <a:t>CAT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000" b="1" dirty="0">
                          <a:solidFill>
                            <a:srgbClr val="0070C0"/>
                          </a:solidFill>
                        </a:rPr>
                        <a:t>CAT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000" b="1" dirty="0">
                          <a:solidFill>
                            <a:srgbClr val="0070C0"/>
                          </a:solidFill>
                        </a:rPr>
                        <a:t>CAT</a:t>
                      </a:r>
                    </a:p>
                  </a:txBody>
                  <a:tcPr marL="99094" marR="99094" marT="49547" marB="495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00">
                <a:tc>
                  <a:txBody>
                    <a:bodyPr/>
                    <a:lstStyle/>
                    <a:p>
                      <a:r>
                        <a:rPr lang="es-ES_tradnl" sz="1100" dirty="0">
                          <a:solidFill>
                            <a:srgbClr val="0070C0"/>
                          </a:solidFill>
                        </a:rPr>
                        <a:t>Médicos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20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20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20</a:t>
                      </a:r>
                    </a:p>
                  </a:txBody>
                  <a:tcPr marL="99094" marR="99094" marT="49547" marB="495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00">
                <a:tc>
                  <a:txBody>
                    <a:bodyPr/>
                    <a:lstStyle/>
                    <a:p>
                      <a:r>
                        <a:rPr lang="es-ES_tradnl" sz="1100" dirty="0">
                          <a:solidFill>
                            <a:srgbClr val="0070C0"/>
                          </a:solidFill>
                        </a:rPr>
                        <a:t>Enfermeras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20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20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20</a:t>
                      </a:r>
                    </a:p>
                  </a:txBody>
                  <a:tcPr marL="99094" marR="99094" marT="49547" marB="495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00">
                <a:tc>
                  <a:txBody>
                    <a:bodyPr/>
                    <a:lstStyle/>
                    <a:p>
                      <a:r>
                        <a:rPr lang="es-ES_tradnl" sz="1100" dirty="0">
                          <a:solidFill>
                            <a:srgbClr val="0070C0"/>
                          </a:solidFill>
                        </a:rPr>
                        <a:t>Auxiliares de enfermería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 marL="99094" marR="99094" marT="49547" marB="4954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00">
                <a:tc>
                  <a:txBody>
                    <a:bodyPr/>
                    <a:lstStyle/>
                    <a:p>
                      <a:r>
                        <a:rPr lang="es-ES_tradnl" sz="1100" dirty="0">
                          <a:solidFill>
                            <a:srgbClr val="0070C0"/>
                          </a:solidFill>
                        </a:rPr>
                        <a:t>Supervisores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00">
                <a:tc>
                  <a:txBody>
                    <a:bodyPr/>
                    <a:lstStyle/>
                    <a:p>
                      <a:r>
                        <a:rPr lang="es-ES_tradnl" sz="1100" dirty="0">
                          <a:solidFill>
                            <a:srgbClr val="0070C0"/>
                          </a:solidFill>
                        </a:rPr>
                        <a:t>Comunicador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es-ES_tradnl" sz="1100" dirty="0">
                          <a:solidFill>
                            <a:srgbClr val="0070C0"/>
                          </a:solidFill>
                        </a:rPr>
                        <a:t>Promotores </a:t>
                      </a:r>
                    </a:p>
                    <a:p>
                      <a:r>
                        <a:rPr lang="es-ES_tradnl" sz="1100" dirty="0">
                          <a:solidFill>
                            <a:srgbClr val="0070C0"/>
                          </a:solidFill>
                        </a:rPr>
                        <a:t>(SIPAQ, ,PREMAQ, URBANIMAL, PATRONATO)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endParaRPr lang="es-ES_tradnl" sz="120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endParaRPr lang="es-ES_tradnl" sz="1200" dirty="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endParaRPr lang="es-ES_tradnl" sz="1200" dirty="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endParaRPr lang="es-ES_tradnl" sz="1200" dirty="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endParaRPr lang="es-ES_tradnl" sz="1200" dirty="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endParaRPr lang="es-ES_tradnl" sz="120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40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40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40</a:t>
                      </a:r>
                    </a:p>
                  </a:txBody>
                  <a:tcPr marL="99094" marR="99094" marT="49547" marB="4954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00">
                <a:tc>
                  <a:txBody>
                    <a:bodyPr/>
                    <a:lstStyle/>
                    <a:p>
                      <a:r>
                        <a:rPr lang="es-ES_tradnl" sz="1100" dirty="0">
                          <a:solidFill>
                            <a:srgbClr val="0070C0"/>
                          </a:solidFill>
                        </a:rPr>
                        <a:t>Logística brigadas comunitarias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6694">
                <a:tc>
                  <a:txBody>
                    <a:bodyPr/>
                    <a:lstStyle/>
                    <a:p>
                      <a:r>
                        <a:rPr lang="es-ES_tradnl" sz="1100" dirty="0">
                          <a:solidFill>
                            <a:srgbClr val="0070C0"/>
                          </a:solidFill>
                        </a:rPr>
                        <a:t>Personal instituciones municipales: AMC, Seguridad, agentes de control, militares, bomberos, Secretaría de Educación, AZ La</a:t>
                      </a:r>
                      <a:r>
                        <a:rPr lang="es-ES_tradnl" sz="1100" baseline="0" dirty="0">
                          <a:solidFill>
                            <a:srgbClr val="0070C0"/>
                          </a:solidFill>
                        </a:rPr>
                        <a:t> Delicia, Patronato, Planificación, EMAAP.</a:t>
                      </a:r>
                      <a:endParaRPr lang="es-ES_tradnl" sz="1100" dirty="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endParaRPr lang="es-ES_tradnl" sz="1200" dirty="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endParaRPr lang="es-ES_tradnl" sz="1200" dirty="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endParaRPr lang="es-ES_tradnl" sz="1200" dirty="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endParaRPr lang="es-ES_tradnl" sz="1200" dirty="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endParaRPr lang="es-ES_tradnl" sz="1200" dirty="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endParaRPr lang="es-ES_tradnl" sz="1200" dirty="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endParaRPr lang="es-ES_tradnl" sz="120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endParaRPr lang="es-ES_tradnl" sz="1200" dirty="0">
                        <a:solidFill>
                          <a:srgbClr val="0070C0"/>
                        </a:solidFill>
                      </a:endParaRPr>
                    </a:p>
                  </a:txBody>
                  <a:tcPr marL="99094" marR="99094" marT="49547" marB="49547"/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99094" marR="99094" marT="49547" marB="4954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567240" y="68834"/>
            <a:ext cx="560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sz="3200" dirty="0"/>
              <a:t>Personal que interviene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829827" y="5624951"/>
            <a:ext cx="848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30	  18	      32	       34	       18	        18 	        100	          100	           105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3" y="922397"/>
            <a:ext cx="7696200" cy="53559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42" y="2638480"/>
            <a:ext cx="4578096" cy="377952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392879" y="3795278"/>
            <a:ext cx="316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s-ES_tradnl" sz="1600" dirty="0"/>
              <a:t>Total de vacunados</a:t>
            </a:r>
          </a:p>
          <a:p>
            <a:pPr algn="ctr"/>
            <a:r>
              <a:rPr lang="es-ES_tradnl" sz="1600" dirty="0"/>
              <a:t>(PRIMERA DOSIS)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79674" y="4044668"/>
            <a:ext cx="55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sz="1600" dirty="0">
                <a:solidFill>
                  <a:srgbClr val="FF0000"/>
                </a:solidFill>
              </a:rPr>
              <a:t>CAT</a:t>
            </a:r>
          </a:p>
          <a:p>
            <a:r>
              <a:rPr lang="es-ES_tradnl" sz="1600" dirty="0"/>
              <a:t>438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460020" y="2330269"/>
            <a:ext cx="1122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s-ES_tradnl" sz="1600" dirty="0">
                <a:solidFill>
                  <a:srgbClr val="FF0000"/>
                </a:solidFill>
              </a:rPr>
              <a:t>SAN MARCOS</a:t>
            </a:r>
          </a:p>
          <a:p>
            <a:pPr algn="ctr"/>
            <a:r>
              <a:rPr lang="es-ES_tradnl" sz="1600" dirty="0"/>
              <a:t>500</a:t>
            </a:r>
          </a:p>
          <a:p>
            <a:pPr algn="ctr"/>
            <a:r>
              <a:rPr lang="es-ES_tradnl" sz="1600" dirty="0">
                <a:solidFill>
                  <a:srgbClr val="FF0000"/>
                </a:solidFill>
              </a:rPr>
              <a:t>CAT</a:t>
            </a:r>
          </a:p>
          <a:p>
            <a:pPr algn="ctr"/>
            <a:r>
              <a:rPr lang="es-ES_tradnl" sz="1600" dirty="0"/>
              <a:t>438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549338" y="1551838"/>
            <a:ext cx="1270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s-ES_tradnl" sz="1600" dirty="0">
                <a:solidFill>
                  <a:srgbClr val="FF0000"/>
                </a:solidFill>
              </a:rPr>
              <a:t>QUITUMBE</a:t>
            </a:r>
          </a:p>
          <a:p>
            <a:pPr algn="ctr"/>
            <a:r>
              <a:rPr lang="es-ES_tradnl" sz="1600" dirty="0"/>
              <a:t>978</a:t>
            </a:r>
          </a:p>
          <a:p>
            <a:pPr algn="ctr"/>
            <a:r>
              <a:rPr lang="es-ES_tradnl" sz="1600" dirty="0">
                <a:solidFill>
                  <a:srgbClr val="FF0000"/>
                </a:solidFill>
              </a:rPr>
              <a:t>LOS CHILLOS</a:t>
            </a:r>
          </a:p>
          <a:p>
            <a:pPr algn="ctr"/>
            <a:r>
              <a:rPr lang="es-ES_tradnl" sz="1600" dirty="0"/>
              <a:t>438</a:t>
            </a:r>
          </a:p>
          <a:p>
            <a:pPr algn="ctr"/>
            <a:r>
              <a:rPr lang="es-ES_tradnl" sz="1600" dirty="0">
                <a:solidFill>
                  <a:srgbClr val="FF0000"/>
                </a:solidFill>
              </a:rPr>
              <a:t>TUMBACO</a:t>
            </a:r>
          </a:p>
          <a:p>
            <a:pPr algn="ctr"/>
            <a:r>
              <a:rPr lang="es-ES_tradnl" sz="1600" dirty="0"/>
              <a:t>498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059171" y="1683938"/>
            <a:ext cx="55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sz="1600" dirty="0">
                <a:solidFill>
                  <a:srgbClr val="FF0000"/>
                </a:solidFill>
              </a:rPr>
              <a:t>CAT</a:t>
            </a:r>
          </a:p>
          <a:p>
            <a:r>
              <a:rPr lang="es-ES_tradnl" sz="1600" dirty="0"/>
              <a:t>720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5171835" y="883398"/>
            <a:ext cx="55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sz="1600" dirty="0">
                <a:solidFill>
                  <a:srgbClr val="FF0000"/>
                </a:solidFill>
              </a:rPr>
              <a:t>CAT</a:t>
            </a:r>
          </a:p>
          <a:p>
            <a:r>
              <a:rPr lang="es-ES_tradnl" sz="1600" dirty="0"/>
              <a:t>715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370394" y="288911"/>
            <a:ext cx="55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sz="1600" dirty="0">
                <a:solidFill>
                  <a:srgbClr val="FF0000"/>
                </a:solidFill>
              </a:rPr>
              <a:t>CAT</a:t>
            </a:r>
            <a:r>
              <a:rPr lang="es-ES_tradnl" sz="1600" dirty="0"/>
              <a:t>690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201898" y="4233104"/>
            <a:ext cx="146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7 203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737279" y="3795278"/>
            <a:ext cx="2359804" cy="107878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CuadroTexto 32"/>
          <p:cNvSpPr txBox="1"/>
          <p:nvPr/>
        </p:nvSpPr>
        <p:spPr>
          <a:xfrm>
            <a:off x="7595325" y="3107000"/>
            <a:ext cx="1135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s-ES_tradnl" sz="1600" dirty="0">
                <a:solidFill>
                  <a:srgbClr val="FF0000"/>
                </a:solidFill>
              </a:rPr>
              <a:t>CAT</a:t>
            </a:r>
          </a:p>
          <a:p>
            <a:pPr algn="ctr"/>
            <a:r>
              <a:rPr lang="es-ES_tradnl" sz="1600" dirty="0"/>
              <a:t>1 056</a:t>
            </a:r>
          </a:p>
          <a:p>
            <a:pPr algn="ctr"/>
            <a:r>
              <a:rPr lang="es-ES_tradnl" sz="1600" dirty="0">
                <a:solidFill>
                  <a:srgbClr val="FF0000"/>
                </a:solidFill>
              </a:rPr>
              <a:t>CASA SOMOS</a:t>
            </a:r>
          </a:p>
          <a:p>
            <a:pPr algn="ctr"/>
            <a:r>
              <a:rPr lang="es-ES_tradnl" sz="1600" dirty="0"/>
              <a:t>498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8405440" y="1247231"/>
            <a:ext cx="2443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s-ES_tradnl" sz="1600" dirty="0">
                <a:solidFill>
                  <a:srgbClr val="FF0000"/>
                </a:solidFill>
              </a:rPr>
              <a:t>UNIDAD</a:t>
            </a:r>
          </a:p>
          <a:p>
            <a:pPr algn="ctr"/>
            <a:r>
              <a:rPr lang="es-ES_tradnl" sz="1600" dirty="0">
                <a:solidFill>
                  <a:srgbClr val="FF0000"/>
                </a:solidFill>
              </a:rPr>
              <a:t>EDUCATIVA</a:t>
            </a:r>
          </a:p>
          <a:p>
            <a:pPr algn="ctr"/>
            <a:r>
              <a:rPr lang="es-ES_tradnl" sz="1600" dirty="0">
                <a:solidFill>
                  <a:srgbClr val="FF0000"/>
                </a:solidFill>
              </a:rPr>
              <a:t>QUITUMBE</a:t>
            </a:r>
          </a:p>
          <a:p>
            <a:pPr algn="ctr"/>
            <a:r>
              <a:rPr lang="es-ES_tradnl" sz="1600" dirty="0"/>
              <a:t>1 050</a:t>
            </a:r>
          </a:p>
          <a:p>
            <a:pPr algn="ctr"/>
            <a:r>
              <a:rPr lang="es-ES_tradnl" sz="1600" dirty="0">
                <a:solidFill>
                  <a:srgbClr val="FF0000"/>
                </a:solidFill>
              </a:rPr>
              <a:t>CEAM TUMBACO</a:t>
            </a:r>
          </a:p>
          <a:p>
            <a:pPr algn="ctr"/>
            <a:r>
              <a:rPr lang="es-ES_tradnl" sz="1600" dirty="0"/>
              <a:t>498</a:t>
            </a:r>
          </a:p>
          <a:p>
            <a:pPr algn="ctr"/>
            <a:r>
              <a:rPr lang="es-ES_tradnl" sz="1600" dirty="0">
                <a:solidFill>
                  <a:srgbClr val="FF0000"/>
                </a:solidFill>
              </a:rPr>
              <a:t>CEAM</a:t>
            </a:r>
          </a:p>
          <a:p>
            <a:pPr algn="ctr"/>
            <a:r>
              <a:rPr lang="es-ES_tradnl" sz="1600" dirty="0">
                <a:solidFill>
                  <a:srgbClr val="FF0000"/>
                </a:solidFill>
              </a:rPr>
              <a:t>LOS CHILLOS</a:t>
            </a:r>
          </a:p>
          <a:p>
            <a:pPr algn="ctr"/>
            <a:r>
              <a:rPr lang="es-ES_tradnl" sz="1600" dirty="0"/>
              <a:t>498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10330873" y="2101475"/>
            <a:ext cx="157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s-ES_tradnl" sz="1600" dirty="0">
                <a:solidFill>
                  <a:srgbClr val="FF0000"/>
                </a:solidFill>
              </a:rPr>
              <a:t>COLEGIO</a:t>
            </a:r>
          </a:p>
          <a:p>
            <a:pPr algn="ctr"/>
            <a:r>
              <a:rPr lang="es-ES_tradnl" sz="1600" dirty="0">
                <a:solidFill>
                  <a:srgbClr val="FF0000"/>
                </a:solidFill>
              </a:rPr>
              <a:t>BENALCÁZAR</a:t>
            </a:r>
          </a:p>
          <a:p>
            <a:pPr algn="ctr"/>
            <a:r>
              <a:rPr lang="es-ES_tradnl" sz="1600" dirty="0"/>
              <a:t>1 064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4633330" y="5023344"/>
            <a:ext cx="25768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s-ES_tradnl" sz="1600" dirty="0">
                <a:solidFill>
                  <a:srgbClr val="FF0000"/>
                </a:solidFill>
              </a:rPr>
              <a:t>Total de vacunados</a:t>
            </a:r>
          </a:p>
          <a:p>
            <a:pPr algn="ctr"/>
            <a:r>
              <a:rPr lang="es-ES_tradnl" sz="1600" dirty="0">
                <a:solidFill>
                  <a:srgbClr val="FF0000"/>
                </a:solidFill>
              </a:rPr>
              <a:t>(SEGUNDA DOSIS</a:t>
            </a:r>
            <a:r>
              <a:rPr lang="es-ES_tradnl" sz="1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5240657" y="5501584"/>
            <a:ext cx="146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dirty="0">
                <a:solidFill>
                  <a:srgbClr val="FF0000"/>
                </a:solidFill>
              </a:rPr>
              <a:t>3 600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43065" y="179295"/>
            <a:ext cx="5726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sz="3200"/>
              <a:t>Total de vacunados en primera</a:t>
            </a:r>
          </a:p>
          <a:p>
            <a:r>
              <a:rPr lang="es-ES_tradnl" sz="3200" dirty="0"/>
              <a:t> y segunda dosis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4737279" y="5031102"/>
            <a:ext cx="2359804" cy="10787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60885"/>
            <a:ext cx="10780295" cy="28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9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378936" y="1135381"/>
            <a:ext cx="93808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>
                <a:solidFill>
                  <a:srgbClr val="0070C0"/>
                </a:solidFill>
              </a:rPr>
              <a:t>Modelo de Intervención Integral COVID- 19</a:t>
            </a:r>
            <a:br>
              <a:rPr lang="es-EC" sz="4400" b="1" dirty="0">
                <a:solidFill>
                  <a:srgbClr val="0070C0"/>
                </a:solidFill>
              </a:rPr>
            </a:br>
            <a:r>
              <a:rPr lang="es-EC" sz="4400" b="1" dirty="0">
                <a:solidFill>
                  <a:srgbClr val="0070C0"/>
                </a:solidFill>
              </a:rPr>
              <a:t/>
            </a:r>
            <a:br>
              <a:rPr lang="es-EC" sz="4400" b="1" dirty="0">
                <a:solidFill>
                  <a:srgbClr val="0070C0"/>
                </a:solidFill>
              </a:rPr>
            </a:br>
            <a:r>
              <a:rPr lang="es-EC" sz="4400" b="1" dirty="0">
                <a:solidFill>
                  <a:srgbClr val="0070C0"/>
                </a:solidFill>
              </a:rPr>
              <a:t>Estrategia de Vacunación contra</a:t>
            </a:r>
          </a:p>
          <a:p>
            <a:pPr algn="ctr"/>
            <a:r>
              <a:rPr lang="es-EC" sz="4400" b="1" dirty="0">
                <a:solidFill>
                  <a:srgbClr val="0070C0"/>
                </a:solidFill>
              </a:rPr>
              <a:t> COVID-19 en el Distrito Metropolitano de Quito</a:t>
            </a:r>
            <a:endParaRPr lang="es-ES_tradnl" sz="4400" b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55148" y="374045"/>
            <a:ext cx="1071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sz="3600" dirty="0"/>
              <a:t>Estrategia de vacunación contra COVID-19 en el DMQ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304" y="1645026"/>
            <a:ext cx="5263173" cy="413012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509338" y="2837809"/>
            <a:ext cx="193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pPr algn="r"/>
            <a:r>
              <a:rPr lang="es-ES_tradnl" sz="2400" dirty="0">
                <a:solidFill>
                  <a:srgbClr val="FF0000"/>
                </a:solidFill>
              </a:rPr>
              <a:t>Conducción y</a:t>
            </a:r>
          </a:p>
          <a:p>
            <a:pPr algn="r"/>
            <a:r>
              <a:rPr lang="es-ES_tradnl" sz="2400" dirty="0">
                <a:solidFill>
                  <a:srgbClr val="FF0000"/>
                </a:solidFill>
              </a:rPr>
              <a:t>coordinación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151275" y="1932492"/>
            <a:ext cx="4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038854" y="1916450"/>
            <a:ext cx="4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038854" y="4701005"/>
            <a:ext cx="4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>
                <a:solidFill>
                  <a:schemeClr val="bg1"/>
                </a:solidFill>
              </a:rPr>
              <a:t>3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151275" y="4673523"/>
            <a:ext cx="4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142129" y="2879093"/>
            <a:ext cx="193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sz="2400" dirty="0">
                <a:solidFill>
                  <a:srgbClr val="EF5B3F"/>
                </a:solidFill>
              </a:rPr>
              <a:t>Planificación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206913" y="3772267"/>
            <a:ext cx="193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sz="2400" dirty="0">
                <a:solidFill>
                  <a:srgbClr val="F28D4A"/>
                </a:solidFill>
              </a:rPr>
              <a:t>Logística </a:t>
            </a:r>
            <a:r>
              <a:rPr lang="es-ES_tradnl" sz="2400">
                <a:solidFill>
                  <a:srgbClr val="F28D4A"/>
                </a:solidFill>
              </a:rPr>
              <a:t>y distribución</a:t>
            </a:r>
            <a:endParaRPr lang="es-ES_tradnl" sz="2400" dirty="0">
              <a:solidFill>
                <a:srgbClr val="F28D4A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444554" y="4148252"/>
            <a:ext cx="193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pPr algn="r"/>
            <a:r>
              <a:rPr lang="es-ES_tradnl" sz="2400" dirty="0">
                <a:solidFill>
                  <a:srgbClr val="1599D6"/>
                </a:solidFill>
              </a:rPr>
              <a:t>Aplicación</a:t>
            </a:r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316" y="1539661"/>
            <a:ext cx="9247128" cy="378509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933982" y="540561"/>
            <a:ext cx="298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sz="3600"/>
              <a:t>Propósitos</a:t>
            </a:r>
            <a:endParaRPr lang="es-ES_tradnl" sz="3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  <p:sp>
        <p:nvSpPr>
          <p:cNvPr id="65" name="Text Placeholder 2"/>
          <p:cNvSpPr txBox="1">
            <a:spLocks/>
          </p:cNvSpPr>
          <p:nvPr/>
        </p:nvSpPr>
        <p:spPr>
          <a:xfrm>
            <a:off x="8423477" y="3569855"/>
            <a:ext cx="2071869" cy="11219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600" b="1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Restablecer de manera gradual una nueva normalidad.</a:t>
            </a:r>
          </a:p>
          <a:p>
            <a:pPr>
              <a:lnSpc>
                <a:spcPts val="1845"/>
              </a:lnSpc>
            </a:pPr>
            <a:r>
              <a:rPr lang="en-US" dirty="0">
                <a:latin typeface="+mn-lt"/>
                <a:ea typeface="Roboto Thin" charset="0"/>
                <a:cs typeface="Roboto Thin" charset="0"/>
              </a:rPr>
              <a:t>.</a:t>
            </a:r>
          </a:p>
        </p:txBody>
      </p:sp>
      <p:sp>
        <p:nvSpPr>
          <p:cNvPr id="66" name="Text Placeholder 2"/>
          <p:cNvSpPr txBox="1">
            <a:spLocks/>
          </p:cNvSpPr>
          <p:nvPr/>
        </p:nvSpPr>
        <p:spPr>
          <a:xfrm>
            <a:off x="5037638" y="3483609"/>
            <a:ext cx="1997391" cy="801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600" b="1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Reducir los casos, las hospitalizaciones y </a:t>
            </a:r>
            <a:r>
              <a:rPr lang="es-ES" sz="1600" b="1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las muertes.</a:t>
            </a:r>
            <a:endParaRPr lang="en-US" sz="1600" b="1" dirty="0">
              <a:solidFill>
                <a:srgbClr val="0070C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67" name="Text Placeholder 2"/>
          <p:cNvSpPr txBox="1">
            <a:spLocks/>
          </p:cNvSpPr>
          <p:nvPr/>
        </p:nvSpPr>
        <p:spPr>
          <a:xfrm>
            <a:off x="1620093" y="3594398"/>
            <a:ext cx="2077223" cy="114872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600" b="1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Realizar prevención primaria</a:t>
            </a:r>
            <a:endParaRPr lang="en-US" sz="1600" b="1" dirty="0">
              <a:solidFill>
                <a:srgbClr val="0070C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1472243" y="5561726"/>
            <a:ext cx="9128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Principios: gratuidad </a:t>
            </a:r>
            <a:r>
              <a:rPr lang="mr-IN" sz="2800" b="1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–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justicia sanitaria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3982" y="1903444"/>
            <a:ext cx="1968431" cy="11116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255" y="1831464"/>
            <a:ext cx="1696256" cy="1365913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8805" y="1992350"/>
            <a:ext cx="1058765" cy="110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77632" y="1830619"/>
            <a:ext cx="6928270" cy="424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s-EC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Proteger a los trabajadores de primera línea y de sectores estratégicos. </a:t>
            </a:r>
            <a:endParaRPr lang="es-ES" dirty="0">
              <a:solidFill>
                <a:schemeClr val="bg1">
                  <a:lumMod val="50000"/>
                </a:schemeClr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s-EC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Reducir el riesgo de muerte y de casos graves. </a:t>
            </a:r>
            <a:endParaRPr lang="es-ES" dirty="0">
              <a:solidFill>
                <a:schemeClr val="bg1">
                  <a:lumMod val="50000"/>
                </a:schemeClr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s-EC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Reducir la velocidad de transmisión.</a:t>
            </a:r>
            <a:endParaRPr lang="es-ES" dirty="0">
              <a:solidFill>
                <a:schemeClr val="bg1">
                  <a:lumMod val="50000"/>
                </a:schemeClr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s-EC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Reducir el impacto de la epidemia en población con vulnerabilidad social.</a:t>
            </a:r>
            <a:endParaRPr lang="es-ES" dirty="0">
              <a:solidFill>
                <a:schemeClr val="bg1">
                  <a:lumMod val="50000"/>
                </a:schemeClr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s-EC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Reactivar las actividades productivas a la normalidad prepandemia.</a:t>
            </a:r>
            <a:endParaRPr lang="es-ES" dirty="0">
              <a:solidFill>
                <a:schemeClr val="bg1">
                  <a:lumMod val="50000"/>
                </a:schemeClr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Retornar a clases presenciales.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Volver a la normalidad.</a:t>
            </a:r>
          </a:p>
          <a:p>
            <a:endParaRPr lang="es-ES_tradnl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77633" y="759611"/>
            <a:ext cx="491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" sz="3200" dirty="0"/>
              <a:t>Objetivos de la vacunación</a:t>
            </a:r>
            <a:endParaRPr lang="es-ES_tradnl" sz="32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02" y="1515553"/>
            <a:ext cx="3652203" cy="354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7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redondeado 37"/>
          <p:cNvSpPr/>
          <p:nvPr/>
        </p:nvSpPr>
        <p:spPr>
          <a:xfrm>
            <a:off x="9519225" y="3014702"/>
            <a:ext cx="2017638" cy="14978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Rectángulo redondeado 36"/>
          <p:cNvSpPr/>
          <p:nvPr/>
        </p:nvSpPr>
        <p:spPr>
          <a:xfrm>
            <a:off x="7295227" y="3014702"/>
            <a:ext cx="2017638" cy="14978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Rectángulo redondeado 35"/>
          <p:cNvSpPr/>
          <p:nvPr/>
        </p:nvSpPr>
        <p:spPr>
          <a:xfrm>
            <a:off x="5071228" y="3012342"/>
            <a:ext cx="2017638" cy="14978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Rectángulo redondeado 33"/>
          <p:cNvSpPr/>
          <p:nvPr/>
        </p:nvSpPr>
        <p:spPr>
          <a:xfrm>
            <a:off x="2847229" y="2992895"/>
            <a:ext cx="2017638" cy="14978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692458" y="1008179"/>
            <a:ext cx="8826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C" sz="3200" dirty="0"/>
              <a:t>Centros de vacunación en el DMQ: 21 centros</a:t>
            </a:r>
          </a:p>
          <a:p>
            <a:endParaRPr lang="es-ES_tradn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606826" y="2982615"/>
            <a:ext cx="2017638" cy="14978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21"/>
          <p:cNvSpPr txBox="1"/>
          <p:nvPr/>
        </p:nvSpPr>
        <p:spPr>
          <a:xfrm>
            <a:off x="676299" y="3247106"/>
            <a:ext cx="17771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1 </a:t>
            </a:r>
          </a:p>
          <a:p>
            <a:pPr algn="ctr"/>
            <a:r>
              <a:rPr lang="es-EC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CAT</a:t>
            </a:r>
          </a:p>
          <a:p>
            <a:pPr algn="ctr"/>
            <a:r>
              <a:rPr lang="es-EC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Quito Solidario</a:t>
            </a:r>
          </a:p>
          <a:p>
            <a:pPr algn="ctr"/>
            <a:endParaRPr lang="es-ES_tradnl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952014" y="3080252"/>
            <a:ext cx="18080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3 </a:t>
            </a:r>
          </a:p>
          <a:p>
            <a:pPr algn="ctr"/>
            <a:r>
              <a:rPr lang="es-EC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Unidades Metropolitanas de Salud</a:t>
            </a:r>
          </a:p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295331" y="3189079"/>
            <a:ext cx="15409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5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</a:t>
            </a:r>
            <a:r>
              <a:rPr lang="es-EC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Unidades educativas</a:t>
            </a:r>
          </a:p>
          <a:p>
            <a:pPr algn="ctr"/>
            <a:endParaRPr lang="es-ES_tradnl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171620" y="3246535"/>
            <a:ext cx="2264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6 </a:t>
            </a:r>
          </a:p>
          <a:p>
            <a:pPr algn="ctr"/>
            <a:r>
              <a:rPr lang="es-EC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Administraciones Zonales</a:t>
            </a:r>
          </a:p>
          <a:p>
            <a:pPr algn="ctr"/>
            <a:endParaRPr lang="es-ES_tradnl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734706" y="3294191"/>
            <a:ext cx="15409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6 </a:t>
            </a:r>
          </a:p>
          <a:p>
            <a:pPr algn="ctr"/>
            <a:r>
              <a:rPr lang="es-EC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Casas Somos</a:t>
            </a:r>
          </a:p>
          <a:p>
            <a:pPr algn="ctr"/>
            <a:endParaRPr lang="es-ES_tradnl" dirty="0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6" y="2043334"/>
            <a:ext cx="1231077" cy="752325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508" y="2043334"/>
            <a:ext cx="1231077" cy="752325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697" y="2156021"/>
            <a:ext cx="584200" cy="571500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945" y="2129770"/>
            <a:ext cx="584200" cy="57150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072" y="2129770"/>
            <a:ext cx="584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0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619" y="1253581"/>
            <a:ext cx="8159623" cy="50669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305306" y="1179423"/>
            <a:ext cx="1550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1</a:t>
            </a:r>
          </a:p>
          <a:p>
            <a:pPr algn="ctr"/>
            <a:r>
              <a:rPr lang="es-ES" sz="1200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PREVALORACIÓN</a:t>
            </a:r>
          </a:p>
          <a:p>
            <a:pPr algn="ctr"/>
            <a:r>
              <a:rPr lang="es-ES" sz="1200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Y ESPERA </a:t>
            </a:r>
            <a:endParaRPr lang="es-EC" sz="1200" b="1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927268" y="206451"/>
            <a:ext cx="8826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sz="3200" dirty="0"/>
              <a:t>Proceso</a:t>
            </a:r>
            <a:r>
              <a:rPr lang="es-ES_tradnl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3200" dirty="0"/>
              <a:t>de vacunación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3027417" y="1648782"/>
            <a:ext cx="128635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2</a:t>
            </a:r>
          </a:p>
          <a:p>
            <a:pPr algn="ctr"/>
            <a:r>
              <a:rPr lang="es-EC" sz="1100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INFORMACIÓN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4365470" y="982296"/>
            <a:ext cx="1286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3</a:t>
            </a:r>
          </a:p>
          <a:p>
            <a:pPr algn="ctr"/>
            <a:r>
              <a:rPr lang="es-EC" sz="1100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RECEPCIÓN Y</a:t>
            </a:r>
          </a:p>
          <a:p>
            <a:pPr algn="ctr"/>
            <a:r>
              <a:rPr lang="es-EC" sz="1100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VERIFICACIÓN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5420824" y="1956559"/>
            <a:ext cx="152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4</a:t>
            </a:r>
          </a:p>
          <a:p>
            <a:pPr algn="ctr"/>
            <a:r>
              <a:rPr lang="es-EC" sz="1100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TOMA DE</a:t>
            </a:r>
          </a:p>
          <a:p>
            <a:pPr algn="ctr"/>
            <a:r>
              <a:rPr lang="es-EC" sz="1100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SIGNOS VITALES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7068714" y="1939793"/>
            <a:ext cx="152105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5</a:t>
            </a:r>
          </a:p>
          <a:p>
            <a:pPr algn="ctr"/>
            <a:r>
              <a:rPr lang="es-EC" sz="1100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VACUNACIÓN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8543706" y="2745928"/>
            <a:ext cx="137308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6</a:t>
            </a:r>
          </a:p>
          <a:p>
            <a:pPr algn="ctr"/>
            <a:r>
              <a:rPr lang="es-EC" sz="1100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OBSERVACIÓN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9672801" y="4889178"/>
            <a:ext cx="619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7</a:t>
            </a:r>
          </a:p>
          <a:p>
            <a:pPr algn="ctr"/>
            <a:r>
              <a:rPr lang="es-EC" sz="1200" b="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ALTA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507592" y="5353267"/>
            <a:ext cx="3629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30 BRIGADAS DE VACUNACIÓN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447944" y="5738998"/>
            <a:ext cx="3629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2 JORNADAS 7H00 a 21H00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567240" y="5272945"/>
            <a:ext cx="3569890" cy="80700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922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3733198" y="544926"/>
            <a:ext cx="575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ES_tradnl" sz="3200" dirty="0"/>
              <a:t>Logística </a:t>
            </a:r>
            <a:r>
              <a:rPr lang="es-ES_tradnl" sz="3200"/>
              <a:t>de distribución</a:t>
            </a:r>
            <a:endParaRPr lang="es-ES_tradnl" sz="32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8897260" y="1501159"/>
            <a:ext cx="2452666" cy="5796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/>
          <p:cNvSpPr/>
          <p:nvPr/>
        </p:nvSpPr>
        <p:spPr>
          <a:xfrm>
            <a:off x="6101557" y="1501159"/>
            <a:ext cx="2452666" cy="5796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ángulo redondeado 15"/>
          <p:cNvSpPr/>
          <p:nvPr/>
        </p:nvSpPr>
        <p:spPr>
          <a:xfrm>
            <a:off x="3378808" y="1501159"/>
            <a:ext cx="2452666" cy="5796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redondeado 16"/>
          <p:cNvSpPr/>
          <p:nvPr/>
        </p:nvSpPr>
        <p:spPr>
          <a:xfrm>
            <a:off x="608024" y="1501159"/>
            <a:ext cx="2452666" cy="5796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CuadroTexto 17"/>
          <p:cNvSpPr txBox="1"/>
          <p:nvPr/>
        </p:nvSpPr>
        <p:spPr>
          <a:xfrm>
            <a:off x="521482" y="1472267"/>
            <a:ext cx="26179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Coordinación con Seguridad</a:t>
            </a:r>
          </a:p>
          <a:p>
            <a:pPr algn="ctr"/>
            <a:endParaRPr lang="es-ES_tradnl" sz="1400" dirty="0">
              <a:solidFill>
                <a:schemeClr val="bg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318343" y="1612756"/>
            <a:ext cx="261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Policía Nacional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059482" y="1627461"/>
            <a:ext cx="261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Transporte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796620" y="1640175"/>
            <a:ext cx="261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Transporte </a:t>
            </a:r>
            <a:r>
              <a:rPr lang="es-ES_tradnl" sz="140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de personal</a:t>
            </a:r>
            <a:endParaRPr lang="es-ES_tradnl" sz="1400" dirty="0">
              <a:solidFill>
                <a:schemeClr val="bg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53075" y="2252334"/>
            <a:ext cx="2160284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s-ES_tradnl" sz="1400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2</a:t>
            </a:r>
            <a:r>
              <a:rPr lang="es-ES_tradnl" sz="14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grupos de agentes de seguridad</a:t>
            </a:r>
          </a:p>
          <a:p>
            <a:pPr>
              <a:spcAft>
                <a:spcPts val="800"/>
              </a:spcAft>
            </a:pPr>
            <a:r>
              <a:rPr lang="es-ES_tradnl" sz="1400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5 </a:t>
            </a:r>
            <a:r>
              <a:rPr lang="es-ES_tradnl" sz="14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agentes por jornada</a:t>
            </a:r>
          </a:p>
          <a:p>
            <a:pPr>
              <a:spcAft>
                <a:spcPts val="800"/>
              </a:spcAft>
            </a:pPr>
            <a:r>
              <a:rPr lang="es-ES_tradnl" sz="1400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10</a:t>
            </a:r>
            <a:r>
              <a:rPr lang="es-ES_tradnl" sz="14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al día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586814" y="2412932"/>
            <a:ext cx="20575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s-ES_tradnl" sz="14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Solicitud de patrullaje en la zona, previa notificación del lugar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271358" y="2294978"/>
            <a:ext cx="2096318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spcAft>
                <a:spcPts val="800"/>
              </a:spcAft>
            </a:pPr>
            <a:r>
              <a:rPr lang="es-EC" sz="1400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40</a:t>
            </a:r>
            <a:r>
              <a:rPr lang="es-EC" sz="14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vehículos de transporte logístico</a:t>
            </a:r>
          </a:p>
          <a:p>
            <a:pPr marL="0" lvl="3">
              <a:spcAft>
                <a:spcPts val="800"/>
              </a:spcAft>
            </a:pPr>
            <a:r>
              <a:rPr lang="es-EC" sz="14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</a:t>
            </a:r>
            <a:r>
              <a:rPr lang="es-EC" sz="1400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(2 por cada centro de vacunación)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endParaRPr lang="es-ES_tradnl" sz="1200" dirty="0">
              <a:solidFill>
                <a:schemeClr val="bg1">
                  <a:lumMod val="50000"/>
                </a:schemeClr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108934" y="2332188"/>
            <a:ext cx="2240992" cy="938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>
              <a:lnSpc>
                <a:spcPct val="115000"/>
              </a:lnSpc>
              <a:spcAft>
                <a:spcPts val="800"/>
              </a:spcAft>
            </a:pPr>
            <a:r>
              <a:rPr lang="es-EC" sz="1400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21</a:t>
            </a:r>
            <a:r>
              <a:rPr lang="es-EC" sz="14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busetas de trasporte (AM y PM</a:t>
            </a:r>
            <a:r>
              <a:rPr lang="es-EC" sz="12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)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charset="0"/>
              <a:buChar char="•"/>
            </a:pPr>
            <a:endParaRPr lang="es-ES_tradnl" sz="1400" dirty="0">
              <a:solidFill>
                <a:schemeClr val="bg1">
                  <a:lumMod val="50000"/>
                </a:schemeClr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608024" y="2182468"/>
            <a:ext cx="2478231" cy="127210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Rectángulo redondeado 31"/>
          <p:cNvSpPr/>
          <p:nvPr/>
        </p:nvSpPr>
        <p:spPr>
          <a:xfrm>
            <a:off x="3353243" y="2168530"/>
            <a:ext cx="2478231" cy="127210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Rectángulo redondeado 37"/>
          <p:cNvSpPr/>
          <p:nvPr/>
        </p:nvSpPr>
        <p:spPr>
          <a:xfrm>
            <a:off x="6101557" y="2146213"/>
            <a:ext cx="2478231" cy="127210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Rectángulo redondeado 40"/>
          <p:cNvSpPr/>
          <p:nvPr/>
        </p:nvSpPr>
        <p:spPr>
          <a:xfrm>
            <a:off x="8871695" y="2174046"/>
            <a:ext cx="2478231" cy="127210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Rectángulo redondeado 41"/>
          <p:cNvSpPr/>
          <p:nvPr/>
        </p:nvSpPr>
        <p:spPr>
          <a:xfrm>
            <a:off x="3439273" y="3787701"/>
            <a:ext cx="2452666" cy="5796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CuadroTexto 42"/>
          <p:cNvSpPr txBox="1"/>
          <p:nvPr/>
        </p:nvSpPr>
        <p:spPr>
          <a:xfrm>
            <a:off x="3378808" y="3899298"/>
            <a:ext cx="261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Atención para emergencias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3733198" y="4721129"/>
            <a:ext cx="2057562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spcAft>
                <a:spcPts val="800"/>
              </a:spcAft>
            </a:pPr>
            <a:r>
              <a:rPr lang="es-EC" sz="1400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5 </a:t>
            </a:r>
            <a:r>
              <a:rPr lang="es-EC" sz="14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ambulancias tipo UCI, </a:t>
            </a:r>
            <a:r>
              <a:rPr lang="es-EC" sz="1400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1</a:t>
            </a:r>
            <a:r>
              <a:rPr lang="es-EC" sz="14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ambulancia por cada </a:t>
            </a:r>
            <a:r>
              <a:rPr lang="es-EC" sz="1400" dirty="0">
                <a:solidFill>
                  <a:srgbClr val="0070C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5</a:t>
            </a:r>
            <a:r>
              <a:rPr lang="es-EC" sz="14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centros de vacunación</a:t>
            </a:r>
          </a:p>
          <a:p>
            <a:pPr>
              <a:spcAft>
                <a:spcPts val="800"/>
              </a:spcAft>
            </a:pPr>
            <a:endParaRPr lang="es-ES_tradnl" sz="1400" dirty="0">
              <a:solidFill>
                <a:schemeClr val="bg1">
                  <a:lumMod val="50000"/>
                </a:schemeClr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45" name="Rectángulo redondeado 44"/>
          <p:cNvSpPr/>
          <p:nvPr/>
        </p:nvSpPr>
        <p:spPr>
          <a:xfrm>
            <a:off x="3429317" y="4514580"/>
            <a:ext cx="2478231" cy="127210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6" name="Rectángulo redondeado 45"/>
          <p:cNvSpPr/>
          <p:nvPr/>
        </p:nvSpPr>
        <p:spPr>
          <a:xfrm>
            <a:off x="6203166" y="3787701"/>
            <a:ext cx="2452666" cy="5796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CuadroTexto 46"/>
          <p:cNvSpPr txBox="1"/>
          <p:nvPr/>
        </p:nvSpPr>
        <p:spPr>
          <a:xfrm>
            <a:off x="6120529" y="3854465"/>
            <a:ext cx="261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Transporte para traslado de pacientes</a:t>
            </a:r>
            <a:endParaRPr lang="es-ES_tradnl" sz="1400" dirty="0">
              <a:solidFill>
                <a:schemeClr val="bg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400718" y="4730109"/>
            <a:ext cx="2057562" cy="90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spcAft>
                <a:spcPts val="800"/>
              </a:spcAft>
            </a:pPr>
            <a:r>
              <a:rPr lang="es-EC" dirty="0">
                <a:solidFill>
                  <a:srgbClr val="0070C0"/>
                </a:solidFill>
              </a:rPr>
              <a:t>21</a:t>
            </a:r>
            <a:r>
              <a:rPr lang="es-EC" dirty="0"/>
              <a:t> </a:t>
            </a:r>
            <a:r>
              <a:rPr lang="es-EC" sz="1400" dirty="0">
                <a:solidFill>
                  <a:schemeClr val="bg1">
                    <a:lumMod val="50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rPr>
              <a:t>busetas para traslado de pacientes</a:t>
            </a:r>
          </a:p>
          <a:p>
            <a:pPr>
              <a:spcAft>
                <a:spcPts val="800"/>
              </a:spcAft>
            </a:pPr>
            <a:endParaRPr lang="es-ES_tradnl" sz="1400" dirty="0">
              <a:solidFill>
                <a:schemeClr val="bg1">
                  <a:lumMod val="50000"/>
                </a:schemeClr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49" name="Rectángulo redondeado 48"/>
          <p:cNvSpPr/>
          <p:nvPr/>
        </p:nvSpPr>
        <p:spPr>
          <a:xfrm>
            <a:off x="6193210" y="4514580"/>
            <a:ext cx="2478231" cy="127210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8424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760</Words>
  <Application>Microsoft Office PowerPoint</Application>
  <PresentationFormat>Panorámica</PresentationFormat>
  <Paragraphs>285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Bambino-Light ☞</vt:lpstr>
      <vt:lpstr>Bambino-Regular ☞</vt:lpstr>
      <vt:lpstr>Calibri</vt:lpstr>
      <vt:lpstr>Calibri Light</vt:lpstr>
      <vt:lpstr>Roboto Thin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Maria Belen Salvador Almeida</cp:lastModifiedBy>
  <cp:revision>150</cp:revision>
  <cp:lastPrinted>2021-04-15T13:38:54Z</cp:lastPrinted>
  <dcterms:created xsi:type="dcterms:W3CDTF">2019-05-28T19:57:24Z</dcterms:created>
  <dcterms:modified xsi:type="dcterms:W3CDTF">2021-04-15T13:42:11Z</dcterms:modified>
</cp:coreProperties>
</file>