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7"/>
  </p:notesMasterIdLst>
  <p:sldIdLst>
    <p:sldId id="315" r:id="rId2"/>
    <p:sldId id="317" r:id="rId3"/>
    <p:sldId id="316" r:id="rId4"/>
    <p:sldId id="257" r:id="rId5"/>
    <p:sldId id="295" r:id="rId6"/>
    <p:sldId id="296" r:id="rId7"/>
    <p:sldId id="314" r:id="rId8"/>
    <p:sldId id="297" r:id="rId9"/>
    <p:sldId id="300" r:id="rId10"/>
    <p:sldId id="303" r:id="rId11"/>
    <p:sldId id="305" r:id="rId12"/>
    <p:sldId id="268" r:id="rId13"/>
    <p:sldId id="267" r:id="rId14"/>
    <p:sldId id="287" r:id="rId15"/>
    <p:sldId id="318" r:id="rId16"/>
  </p:sldIdLst>
  <p:sldSz cx="9144000" cy="6858000" type="letter"/>
  <p:notesSz cx="7023100" cy="93091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0" autoAdjust="0"/>
    <p:restoredTop sz="94422" autoAdjust="0"/>
  </p:normalViewPr>
  <p:slideViewPr>
    <p:cSldViewPr snapToGrid="0" showGuides="1">
      <p:cViewPr>
        <p:scale>
          <a:sx n="124" d="100"/>
          <a:sy n="124" d="100"/>
        </p:scale>
        <p:origin x="186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8FFC652-9BA6-4D2D-A60B-FF1C475D73B8}" type="datetimeFigureOut">
              <a:rPr lang="es-EC" smtClean="0"/>
              <a:t>30/3/21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3613455-D2A4-4FBD-A020-D38EB2AA74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048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05121-7298-4C7F-B657-241F08F61ECC}" type="slidenum">
              <a:rPr lang="es-EC" smtClean="0"/>
              <a:t>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7730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EC" dirty="0"/>
          </a:p>
        </p:txBody>
      </p:sp>
      <p:sp>
        <p:nvSpPr>
          <p:cNvPr id="6758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3AC576-678B-4E71-A76F-68FE1B42C676}" type="slidenum">
              <a:rPr lang="es-MX" altLang="es-EC" smtClean="0"/>
              <a:pPr>
                <a:spcBef>
                  <a:spcPct val="0"/>
                </a:spcBef>
              </a:pPr>
              <a:t>2</a:t>
            </a:fld>
            <a:endParaRPr lang="es-MX" altLang="es-EC" dirty="0"/>
          </a:p>
        </p:txBody>
      </p:sp>
    </p:spTree>
    <p:extLst>
      <p:ext uri="{BB962C8B-B14F-4D97-AF65-F5344CB8AC3E}">
        <p14:creationId xmlns:p14="http://schemas.microsoft.com/office/powerpoint/2010/main" val="977761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13455-D2A4-4FBD-A020-D38EB2AA742E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7429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FOTOS DE LAS 3 INTERVENCIONES </a:t>
            </a:r>
            <a:br>
              <a:rPr lang="es-EC" dirty="0"/>
            </a:br>
            <a:r>
              <a:rPr lang="es-EC" dirty="0"/>
              <a:t>No construidos : Bicentenario, Entrada al Club de Liga 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13455-D2A4-4FBD-A020-D38EB2AA742E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6131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MORADO CONSTRUIDO</a:t>
            </a:r>
            <a:br>
              <a:rPr lang="es-EC" dirty="0"/>
            </a:br>
            <a:r>
              <a:rPr lang="es-EC" dirty="0"/>
              <a:t>VERDE POR CONSTRUIR </a:t>
            </a:r>
            <a:br>
              <a:rPr lang="es-EC" dirty="0"/>
            </a:br>
            <a:r>
              <a:rPr lang="es-EC" dirty="0"/>
              <a:t>ANARANJADO POR DISEÑAR </a:t>
            </a:r>
          </a:p>
          <a:p>
            <a:r>
              <a:rPr lang="es-EC" dirty="0"/>
              <a:t>TURQUESA : VINDOVONA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13455-D2A4-4FBD-A020-D38EB2AA742E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66657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EC" dirty="0"/>
          </a:p>
        </p:txBody>
      </p:sp>
      <p:sp>
        <p:nvSpPr>
          <p:cNvPr id="6758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3AC576-678B-4E71-A76F-68FE1B42C676}" type="slidenum">
              <a:rPr lang="es-MX" altLang="es-EC" smtClean="0"/>
              <a:pPr>
                <a:spcBef>
                  <a:spcPct val="0"/>
                </a:spcBef>
              </a:pPr>
              <a:t>15</a:t>
            </a:fld>
            <a:endParaRPr lang="es-MX" altLang="es-EC" dirty="0"/>
          </a:p>
        </p:txBody>
      </p:sp>
    </p:spTree>
    <p:extLst>
      <p:ext uri="{BB962C8B-B14F-4D97-AF65-F5344CB8AC3E}">
        <p14:creationId xmlns:p14="http://schemas.microsoft.com/office/powerpoint/2010/main" val="97776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8" y="2514602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8" y="4777382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AE53-6905-417F-9C6E-4EBB0ACB76D1}" type="datetimeFigureOut">
              <a:rPr lang="es-EC" smtClean="0"/>
              <a:t>30/3/21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9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2"/>
            <a:ext cx="584978" cy="365125"/>
          </a:xfrm>
        </p:spPr>
        <p:txBody>
          <a:bodyPr/>
          <a:lstStyle/>
          <a:p>
            <a:fld id="{4C3D4442-EB37-40BF-840D-FEBF28B583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343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7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7" y="4354047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AE53-6905-417F-9C6E-4EBB0ACB76D1}" type="datetimeFigureOut">
              <a:rPr lang="es-EC" smtClean="0"/>
              <a:t>30/3/21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1"/>
            <a:ext cx="584978" cy="365125"/>
          </a:xfrm>
        </p:spPr>
        <p:txBody>
          <a:bodyPr/>
          <a:lstStyle/>
          <a:p>
            <a:fld id="{4C3D4442-EB37-40BF-840D-FEBF28B583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870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5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7" y="4354047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AE53-6905-417F-9C6E-4EBB0ACB76D1}" type="datetimeFigureOut">
              <a:rPr lang="es-EC" smtClean="0"/>
              <a:t>30/3/21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1"/>
            <a:ext cx="584978" cy="365125"/>
          </a:xfrm>
        </p:spPr>
        <p:txBody>
          <a:bodyPr/>
          <a:lstStyle/>
          <a:p>
            <a:fld id="{4C3D4442-EB37-40BF-840D-FEBF28B583C9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1808318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5" y="2905307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3036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7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7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AE53-6905-417F-9C6E-4EBB0ACB76D1}" type="datetimeFigureOut">
              <a:rPr lang="es-EC" smtClean="0"/>
              <a:t>30/3/21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90"/>
            <a:ext cx="584978" cy="365125"/>
          </a:xfrm>
        </p:spPr>
        <p:txBody>
          <a:bodyPr/>
          <a:lstStyle/>
          <a:p>
            <a:fld id="{4C3D4442-EB37-40BF-840D-FEBF28B583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5662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5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AE53-6905-417F-9C6E-4EBB0ACB76D1}" type="datetimeFigureOut">
              <a:rPr lang="es-EC" smtClean="0"/>
              <a:t>30/3/21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90"/>
            <a:ext cx="584978" cy="365125"/>
          </a:xfrm>
        </p:spPr>
        <p:txBody>
          <a:bodyPr/>
          <a:lstStyle/>
          <a:p>
            <a:fld id="{4C3D4442-EB37-40BF-840D-FEBF28B583C9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TextBox 10"/>
          <p:cNvSpPr txBox="1"/>
          <p:nvPr/>
        </p:nvSpPr>
        <p:spPr>
          <a:xfrm>
            <a:off x="1808318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5" y="2905307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1013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8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7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7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AE53-6905-417F-9C6E-4EBB0ACB76D1}" type="datetimeFigureOut">
              <a:rPr lang="es-EC" smtClean="0"/>
              <a:t>30/3/21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90"/>
            <a:ext cx="584978" cy="365125"/>
          </a:xfrm>
        </p:spPr>
        <p:txBody>
          <a:bodyPr/>
          <a:lstStyle/>
          <a:p>
            <a:fld id="{4C3D4442-EB37-40BF-840D-FEBF28B583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1726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AE53-6905-417F-9C6E-4EBB0ACB76D1}" type="datetimeFigureOut">
              <a:rPr lang="es-EC" smtClean="0"/>
              <a:t>30/3/21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4442-EB37-40BF-840D-FEBF28B583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5353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8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8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AE53-6905-417F-9C6E-4EBB0ACB76D1}" type="datetimeFigureOut">
              <a:rPr lang="es-EC" smtClean="0"/>
              <a:t>30/3/21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4442-EB37-40BF-840D-FEBF28B583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019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3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7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AE53-6905-417F-9C6E-4EBB0ACB76D1}" type="datetimeFigureOut">
              <a:rPr lang="es-EC" smtClean="0"/>
              <a:t>30/3/21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4442-EB37-40BF-840D-FEBF28B583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263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7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7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AE53-6905-417F-9C6E-4EBB0ACB76D1}" type="datetimeFigureOut">
              <a:rPr lang="es-EC" smtClean="0"/>
              <a:t>30/3/21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1"/>
            <a:ext cx="584978" cy="365125"/>
          </a:xfrm>
        </p:spPr>
        <p:txBody>
          <a:bodyPr/>
          <a:lstStyle/>
          <a:p>
            <a:fld id="{4C3D4442-EB37-40BF-840D-FEBF28B583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668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8" y="2136707"/>
            <a:ext cx="3197531" cy="376739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9" y="2136707"/>
            <a:ext cx="3197093" cy="376739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AE53-6905-417F-9C6E-4EBB0ACB76D1}" type="datetimeFigureOut">
              <a:rPr lang="es-EC" smtClean="0"/>
              <a:t>30/3/21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4"/>
            <a:ext cx="584978" cy="365125"/>
          </a:xfrm>
        </p:spPr>
        <p:txBody>
          <a:bodyPr/>
          <a:lstStyle/>
          <a:p>
            <a:fld id="{4C3D4442-EB37-40BF-840D-FEBF28B583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660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6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AE53-6905-417F-9C6E-4EBB0ACB76D1}" type="datetimeFigureOut">
              <a:rPr lang="es-EC" smtClean="0"/>
              <a:t>30/3/21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4"/>
            <a:ext cx="584978" cy="365125"/>
          </a:xfrm>
        </p:spPr>
        <p:txBody>
          <a:bodyPr/>
          <a:lstStyle/>
          <a:p>
            <a:fld id="{4C3D4442-EB37-40BF-840D-FEBF28B583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910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AE53-6905-417F-9C6E-4EBB0ACB76D1}" type="datetimeFigureOut">
              <a:rPr lang="es-EC" smtClean="0"/>
              <a:t>30/3/21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4442-EB37-40BF-840D-FEBF28B583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749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AE53-6905-417F-9C6E-4EBB0ACB76D1}" type="datetimeFigureOut">
              <a:rPr lang="es-EC" smtClean="0"/>
              <a:t>30/3/21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4442-EB37-40BF-840D-FEBF28B583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951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90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4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AE53-6905-417F-9C6E-4EBB0ACB76D1}" type="datetimeFigureOut">
              <a:rPr lang="es-EC" smtClean="0"/>
              <a:t>30/3/21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4442-EB37-40BF-840D-FEBF28B583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208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7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7" y="634966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7" y="5367339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AE53-6905-417F-9C6E-4EBB0ACB76D1}" type="datetimeFigureOut">
              <a:rPr lang="es-EC" smtClean="0"/>
              <a:t>30/3/21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90"/>
            <a:ext cx="584978" cy="365125"/>
          </a:xfrm>
        </p:spPr>
        <p:txBody>
          <a:bodyPr/>
          <a:lstStyle/>
          <a:p>
            <a:fld id="{4C3D4442-EB37-40BF-840D-FEBF28B583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387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7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90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CAE53-6905-417F-9C6E-4EBB0ACB76D1}" type="datetimeFigureOut">
              <a:rPr lang="es-EC" smtClean="0"/>
              <a:t>30/3/21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11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4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3D4442-EB37-40BF-840D-FEBF28B583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609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32" y="1988840"/>
            <a:ext cx="5543550" cy="270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1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9157" y="1488749"/>
            <a:ext cx="6589199" cy="761778"/>
          </a:xfrm>
        </p:spPr>
        <p:txBody>
          <a:bodyPr>
            <a:normAutofit fontScale="90000"/>
          </a:bodyPr>
          <a:lstStyle/>
          <a:p>
            <a:r>
              <a:rPr lang="es-EC" sz="2200" b="1" dirty="0"/>
              <a:t>Proyectos programados 2021-2024</a:t>
            </a:r>
            <a:br>
              <a:rPr lang="es-EC" dirty="0"/>
            </a:b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964055"/>
            <a:ext cx="7904480" cy="368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64" y="6165304"/>
            <a:ext cx="932342" cy="5474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263157" y="6419439"/>
            <a:ext cx="7569402" cy="44658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192029"/>
            <a:ext cx="7128456" cy="553475"/>
          </a:xfrm>
          <a:prstGeom prst="rect">
            <a:avLst/>
          </a:prstGeom>
          <a:solidFill>
            <a:srgbClr val="32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/>
              <a:t>INTERVENCIONES DE LA EPMAPS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535663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3434" y="1123980"/>
            <a:ext cx="6589199" cy="761778"/>
          </a:xfrm>
        </p:spPr>
        <p:txBody>
          <a:bodyPr>
            <a:normAutofit fontScale="90000"/>
          </a:bodyPr>
          <a:lstStyle/>
          <a:p>
            <a:br>
              <a:rPr lang="es-EC" b="1" dirty="0"/>
            </a:br>
            <a:r>
              <a:rPr lang="es-EC" sz="2200" b="1" dirty="0"/>
              <a:t>Obras interceptores programadas 2023-2026</a:t>
            </a:r>
            <a:br>
              <a:rPr lang="es-EC" dirty="0"/>
            </a:b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61" y="2072323"/>
            <a:ext cx="6918959" cy="313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64" y="6165304"/>
            <a:ext cx="932342" cy="5474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263157" y="6419439"/>
            <a:ext cx="7569402" cy="44658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192029"/>
            <a:ext cx="7128456" cy="553475"/>
          </a:xfrm>
          <a:prstGeom prst="rect">
            <a:avLst/>
          </a:prstGeom>
          <a:solidFill>
            <a:srgbClr val="32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/>
              <a:t>INTERVENCIONES DE LA EPMAPS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505302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64" y="6165304"/>
            <a:ext cx="932342" cy="5474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263157" y="6419439"/>
            <a:ext cx="7569402" cy="446582"/>
          </a:xfrm>
          <a:prstGeom prst="rect">
            <a:avLst/>
          </a:prstGeom>
        </p:spPr>
      </p:pic>
      <p:sp>
        <p:nvSpPr>
          <p:cNvPr id="9" name="Rectángulo 6"/>
          <p:cNvSpPr/>
          <p:nvPr/>
        </p:nvSpPr>
        <p:spPr>
          <a:xfrm>
            <a:off x="0" y="192029"/>
            <a:ext cx="7128456" cy="553475"/>
          </a:xfrm>
          <a:prstGeom prst="rect">
            <a:avLst/>
          </a:prstGeom>
          <a:solidFill>
            <a:srgbClr val="32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/>
              <a:t>AVANCES 2021 </a:t>
            </a:r>
            <a:endParaRPr lang="es-EC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79512" y="1352957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es-EC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C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C" dirty="0"/>
          </a:p>
          <a:p>
            <a:r>
              <a:rPr lang="es-EC" dirty="0"/>
              <a:t> </a:t>
            </a:r>
          </a:p>
        </p:txBody>
      </p:sp>
      <p:sp>
        <p:nvSpPr>
          <p:cNvPr id="7" name="7 CuadroTexto">
            <a:extLst>
              <a:ext uri="{FF2B5EF4-FFF2-40B4-BE49-F238E27FC236}">
                <a16:creationId xmlns:a16="http://schemas.microsoft.com/office/drawing/2014/main" id="{D0060841-EC1C-424E-8D54-71DDC05983E9}"/>
              </a:ext>
            </a:extLst>
          </p:cNvPr>
          <p:cNvSpPr txBox="1"/>
          <p:nvPr/>
        </p:nvSpPr>
        <p:spPr>
          <a:xfrm>
            <a:off x="125565" y="908720"/>
            <a:ext cx="63186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/>
              <a:t>Interceptores del Río Monjas </a:t>
            </a:r>
            <a:endParaRPr lang="es-EC" dirty="0"/>
          </a:p>
          <a:p>
            <a:pPr algn="just"/>
            <a:r>
              <a:rPr lang="es-EC" dirty="0"/>
              <a:t> </a:t>
            </a:r>
          </a:p>
          <a:p>
            <a:pPr lvl="0" algn="just"/>
            <a:r>
              <a:rPr lang="es-EC" b="1" dirty="0"/>
              <a:t>Quebrada El Colegio</a:t>
            </a:r>
            <a:endParaRPr lang="es-EC" dirty="0"/>
          </a:p>
          <a:p>
            <a:pPr algn="just"/>
            <a:r>
              <a:rPr lang="es-EC" dirty="0"/>
              <a:t>La Hacienda Carcelén representada por la familia Monge con acción de protección N° 17460-2020-04480, demanda a la Empresa Pública Metropolitana de Agua Potable y Saneamiento, entre otras empresas municipales por la presunta contaminación y daño ambiental en la quebrada del río Monjas.</a:t>
            </a:r>
          </a:p>
          <a:p>
            <a:pPr algn="just"/>
            <a:r>
              <a:rPr lang="es-EC" dirty="0"/>
              <a:t> </a:t>
            </a:r>
          </a:p>
          <a:p>
            <a:pPr algn="just"/>
            <a:endParaRPr lang="es-EC" dirty="0"/>
          </a:p>
          <a:p>
            <a:pPr lvl="0" algn="just"/>
            <a:r>
              <a:rPr lang="es-EC" b="1" dirty="0"/>
              <a:t>Barrio La Esperanza</a:t>
            </a:r>
            <a:endParaRPr lang="es-EC" dirty="0"/>
          </a:p>
          <a:p>
            <a:pPr algn="just"/>
            <a:r>
              <a:rPr lang="es-EC" dirty="0"/>
              <a:t>En marzo del presente año la crecida del río Monjas, provoca daños en los muros de protección de las viviendas ubicadas en la margen izquierda en el barrio La Esperanza y de la descarga de aguas residuales de la quebrada </a:t>
            </a:r>
            <a:r>
              <a:rPr lang="es-EC" dirty="0" err="1"/>
              <a:t>Parcayacu</a:t>
            </a:r>
            <a:r>
              <a:rPr lang="es-EC" dirty="0"/>
              <a:t>.</a:t>
            </a:r>
          </a:p>
          <a:p>
            <a:endParaRPr lang="es-EC" dirty="0"/>
          </a:p>
          <a:p>
            <a:r>
              <a:rPr lang="es-EC" dirty="0"/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31887" t="10781" r="31888" b="5179"/>
          <a:stretch/>
        </p:blipFill>
        <p:spPr>
          <a:xfrm>
            <a:off x="6588224" y="2838041"/>
            <a:ext cx="2331311" cy="304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72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64" y="6165304"/>
            <a:ext cx="932342" cy="5474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263157" y="6419439"/>
            <a:ext cx="7569402" cy="446582"/>
          </a:xfrm>
          <a:prstGeom prst="rect">
            <a:avLst/>
          </a:prstGeom>
        </p:spPr>
      </p:pic>
      <p:sp>
        <p:nvSpPr>
          <p:cNvPr id="9" name="Rectángulo 6"/>
          <p:cNvSpPr/>
          <p:nvPr/>
        </p:nvSpPr>
        <p:spPr>
          <a:xfrm>
            <a:off x="0" y="192029"/>
            <a:ext cx="7128456" cy="553475"/>
          </a:xfrm>
          <a:prstGeom prst="rect">
            <a:avLst/>
          </a:prstGeom>
          <a:solidFill>
            <a:srgbClr val="32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b="1" dirty="0"/>
              <a:t>PROBLEMÁTICA QUEBRADA EL COLEGIO</a:t>
            </a:r>
            <a:endParaRPr lang="es-EC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14340" r="5900" b="12182"/>
          <a:stretch/>
        </p:blipFill>
        <p:spPr>
          <a:xfrm>
            <a:off x="4441550" y="3222888"/>
            <a:ext cx="4535164" cy="28074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18500" t="12182" r="18500" b="10782"/>
          <a:stretch/>
        </p:blipFill>
        <p:spPr>
          <a:xfrm>
            <a:off x="0" y="980728"/>
            <a:ext cx="4320480" cy="297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18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64" y="6237312"/>
            <a:ext cx="932342" cy="4754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263157" y="6419439"/>
            <a:ext cx="7569402" cy="446582"/>
          </a:xfrm>
          <a:prstGeom prst="rect">
            <a:avLst/>
          </a:prstGeom>
        </p:spPr>
      </p:pic>
      <p:sp>
        <p:nvSpPr>
          <p:cNvPr id="9" name="Rectángulo 6"/>
          <p:cNvSpPr/>
          <p:nvPr/>
        </p:nvSpPr>
        <p:spPr>
          <a:xfrm>
            <a:off x="0" y="192029"/>
            <a:ext cx="7128456" cy="553475"/>
          </a:xfrm>
          <a:prstGeom prst="rect">
            <a:avLst/>
          </a:prstGeom>
          <a:solidFill>
            <a:srgbClr val="32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TRABAJOS EJECUTADOS 2021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39552" y="1403264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EPMAPS ejecuta obras para la protección de la infraestructura existente.</a:t>
            </a:r>
          </a:p>
          <a:p>
            <a:r>
              <a:rPr lang="es-EC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Complementación de los interceptores con el proyecto de Interceptores Balcones del Norte  Oriental del Río Monjas.</a:t>
            </a:r>
          </a:p>
          <a:p>
            <a:r>
              <a:rPr lang="es-EC" dirty="0"/>
              <a:t> </a:t>
            </a:r>
          </a:p>
          <a:p>
            <a:r>
              <a:rPr lang="es-EC" dirty="0"/>
              <a:t>  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80432"/>
            <a:ext cx="2427380" cy="32449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48505"/>
            <a:ext cx="2433718" cy="32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03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3284984"/>
            <a:ext cx="932260" cy="48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6756" b="-179057"/>
          <a:stretch>
            <a:fillRect/>
          </a:stretch>
        </p:blipFill>
        <p:spPr bwMode="auto">
          <a:xfrm>
            <a:off x="1601391" y="3436940"/>
            <a:ext cx="52720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97983" y="2547938"/>
            <a:ext cx="3280172" cy="57626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MX" altLang="es-EC" b="1" dirty="0">
                <a:solidFill>
                  <a:srgbClr val="0070C0"/>
                </a:solidFill>
                <a:latin typeface="+mn-lt"/>
                <a:ea typeface="Segoe UI Symbol" panose="020B0502040204020203" pitchFamily="34" charset="0"/>
                <a:cs typeface="Segoe UI Symbol" panose="020B0502040204020203" pitchFamily="34" charset="0"/>
              </a:rPr>
              <a:t>¡GRACIAS!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568053" y="4024484"/>
            <a:ext cx="5940029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s-MX" altLang="es-EC" sz="2000" b="1" dirty="0">
              <a:solidFill>
                <a:srgbClr val="C00000"/>
              </a:solidFill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Segoe UI Symbol" panose="020B0502040204020203" pitchFamily="34" charset="0"/>
            </a:endParaRPr>
          </a:p>
          <a:p>
            <a:pPr eaLnBrk="1" hangingPunct="1">
              <a:defRPr/>
            </a:pPr>
            <a:endParaRPr lang="es-MX" altLang="es-EC" sz="2000" dirty="0">
              <a:solidFill>
                <a:srgbClr val="C00000"/>
              </a:solidFill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Segoe UI Symbol" panose="020B0502040204020203" pitchFamily="34" charset="0"/>
            </a:endParaRPr>
          </a:p>
          <a:p>
            <a:pPr eaLnBrk="1" hangingPunct="1">
              <a:defRPr/>
            </a:pPr>
            <a:r>
              <a:rPr lang="es-MX" altLang="es-EC" sz="16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@aguaquito.gob.ec</a:t>
            </a:r>
          </a:p>
        </p:txBody>
      </p:sp>
    </p:spTree>
    <p:extLst>
      <p:ext uri="{BB962C8B-B14F-4D97-AF65-F5344CB8AC3E}">
        <p14:creationId xmlns:p14="http://schemas.microsoft.com/office/powerpoint/2010/main" val="422111161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3212976"/>
            <a:ext cx="932260" cy="55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6756" b="-179057"/>
          <a:stretch>
            <a:fillRect/>
          </a:stretch>
        </p:blipFill>
        <p:spPr bwMode="auto">
          <a:xfrm>
            <a:off x="1601391" y="3436940"/>
            <a:ext cx="52720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99592" y="1886868"/>
            <a:ext cx="7416823" cy="1295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MX" altLang="es-EC" sz="5400" b="1" dirty="0">
                <a:solidFill>
                  <a:srgbClr val="0070C0"/>
                </a:solidFill>
                <a:latin typeface="+mn-lt"/>
                <a:ea typeface="Segoe UI Symbol" panose="020B0502040204020203" pitchFamily="34" charset="0"/>
                <a:cs typeface="Segoe UI Symbol" panose="020B0502040204020203" pitchFamily="34" charset="0"/>
              </a:rPr>
              <a:t>EPMAPS - AGUA DE QUITO </a:t>
            </a:r>
          </a:p>
        </p:txBody>
      </p:sp>
    </p:spTree>
    <p:extLst>
      <p:ext uri="{BB962C8B-B14F-4D97-AF65-F5344CB8AC3E}">
        <p14:creationId xmlns:p14="http://schemas.microsoft.com/office/powerpoint/2010/main" val="164644267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B0F865C-BF0B-419D-A804-65074824A2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1998" y="2072590"/>
            <a:ext cx="4223550" cy="4163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64" y="6237312"/>
            <a:ext cx="932342" cy="475412"/>
          </a:xfrm>
          <a:prstGeom prst="rect">
            <a:avLst/>
          </a:prstGeom>
        </p:spPr>
      </p:pic>
      <p:pic>
        <p:nvPicPr>
          <p:cNvPr id="10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263157" y="6419439"/>
            <a:ext cx="7569402" cy="446582"/>
          </a:xfrm>
          <a:prstGeom prst="rect">
            <a:avLst/>
          </a:prstGeom>
        </p:spPr>
      </p:pic>
      <p:sp>
        <p:nvSpPr>
          <p:cNvPr id="11" name="Rectángulo 6"/>
          <p:cNvSpPr/>
          <p:nvPr/>
        </p:nvSpPr>
        <p:spPr>
          <a:xfrm>
            <a:off x="-1" y="192029"/>
            <a:ext cx="8431262" cy="1523738"/>
          </a:xfrm>
          <a:prstGeom prst="rect">
            <a:avLst/>
          </a:prstGeom>
          <a:solidFill>
            <a:srgbClr val="32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PROBLEMÁTICA EN EL RÍO MONJAS POR EROSIÓN DEL CAUCE E INESTABILIDAD DE TALUDES </a:t>
            </a:r>
            <a:b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MARZO 2021</a:t>
            </a:r>
            <a:endParaRPr lang="es-EC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logo 20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36" y="3539614"/>
            <a:ext cx="2799990" cy="109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21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767650" y="411045"/>
            <a:ext cx="6589199" cy="1280890"/>
          </a:xfrm>
        </p:spPr>
        <p:txBody>
          <a:bodyPr>
            <a:normAutofit/>
          </a:bodyPr>
          <a:lstStyle/>
          <a:p>
            <a:br>
              <a:rPr lang="es-ES" b="1" dirty="0">
                <a:latin typeface="Calibri" pitchFamily="34" charset="0"/>
                <a:cs typeface="Calibri" pitchFamily="34" charset="0"/>
              </a:rPr>
            </a:br>
            <a:endParaRPr lang="es-EC" dirty="0"/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1162001" y="2076878"/>
            <a:ext cx="7026050" cy="32865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ClrTx/>
              <a:buNone/>
            </a:pPr>
            <a:r>
              <a:rPr lang="es-ES" sz="2000" dirty="0">
                <a:latin typeface="+mj-lt"/>
                <a:cs typeface="Century"/>
              </a:rPr>
              <a:t>· El río Monjas avanza desde la zona de El Condado hasta el río Guayllabamba al norte de San Antonio de Pichincha sobre una longitud de aproximadamente 20.5 kilómetros. </a:t>
            </a:r>
          </a:p>
          <a:p>
            <a:pPr algn="just">
              <a:lnSpc>
                <a:spcPct val="90000"/>
              </a:lnSpc>
              <a:buClrTx/>
              <a:buFont typeface="Wingdings" pitchFamily="2" charset="2"/>
              <a:buChar char="§"/>
            </a:pPr>
            <a:endParaRPr lang="es-ES" sz="2000" dirty="0">
              <a:latin typeface="+mj-lt"/>
              <a:cs typeface="Century"/>
            </a:endParaRPr>
          </a:p>
          <a:p>
            <a:pPr marL="0" indent="0" algn="just">
              <a:lnSpc>
                <a:spcPct val="90000"/>
              </a:lnSpc>
              <a:buClrTx/>
              <a:buNone/>
            </a:pPr>
            <a:r>
              <a:rPr lang="es-ES" sz="2000" dirty="0">
                <a:latin typeface="+mj-lt"/>
                <a:cs typeface="Century"/>
              </a:rPr>
              <a:t>· El tramo urbano va desde el Condado (3000 msnm) hasta San Antonio de Pichincha (2400 msnm) en 16,4 km de longitud. </a:t>
            </a:r>
          </a:p>
          <a:p>
            <a:pPr marL="0" indent="0" algn="just">
              <a:lnSpc>
                <a:spcPct val="90000"/>
              </a:lnSpc>
              <a:buClrTx/>
              <a:buNone/>
            </a:pPr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C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s-EC" sz="2000" dirty="0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64" y="6165304"/>
            <a:ext cx="932342" cy="5474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263157" y="6419439"/>
            <a:ext cx="7569402" cy="44658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192029"/>
            <a:ext cx="7128456" cy="553475"/>
          </a:xfrm>
          <a:prstGeom prst="rect">
            <a:avLst/>
          </a:prstGeom>
          <a:solidFill>
            <a:srgbClr val="32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Calibri" pitchFamily="34" charset="0"/>
                <a:cs typeface="Calibri" pitchFamily="34" charset="0"/>
              </a:rPr>
              <a:t>GENERALIDADES DEL RIO MONJAS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673236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3" y="624111"/>
            <a:ext cx="6589199" cy="761778"/>
          </a:xfrm>
        </p:spPr>
        <p:txBody>
          <a:bodyPr>
            <a:normAutofit fontScale="90000"/>
          </a:bodyPr>
          <a:lstStyle/>
          <a:p>
            <a:br>
              <a:rPr lang="es-EC" dirty="0"/>
            </a:b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1233" y="1393957"/>
            <a:ext cx="7363842" cy="4786312"/>
          </a:xfrm>
        </p:spPr>
        <p:txBody>
          <a:bodyPr>
            <a:normAutofit/>
          </a:bodyPr>
          <a:lstStyle/>
          <a:p>
            <a:pPr lvl="1" algn="just">
              <a:buClrTx/>
              <a:buFont typeface="Wingdings" pitchFamily="2" charset="2"/>
              <a:buChar char="Ø"/>
            </a:pPr>
            <a:endParaRPr lang="es-EC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b="1" dirty="0"/>
              <a:t>Con Estudios de Factibilidad, Diseños Definitivos en seis sitios </a:t>
            </a:r>
            <a:endParaRPr lang="es-EC" sz="1600" dirty="0"/>
          </a:p>
          <a:p>
            <a:pPr lvl="0" algn="just"/>
            <a:r>
              <a:rPr lang="es-EC" b="1" dirty="0"/>
              <a:t>Estudio de Factibilidad en el año 2011</a:t>
            </a:r>
            <a:r>
              <a:rPr lang="es-EC" dirty="0"/>
              <a:t>, sobre la problemática del rio Monjas y alternativas de solución.</a:t>
            </a:r>
            <a:endParaRPr lang="es-EC" sz="1600" dirty="0"/>
          </a:p>
          <a:p>
            <a:pPr algn="just"/>
            <a:r>
              <a:rPr lang="es-EC" dirty="0"/>
              <a:t> </a:t>
            </a:r>
            <a:r>
              <a:rPr lang="es-EC" b="1" dirty="0"/>
              <a:t>Diseños definitivos en el año 2014 </a:t>
            </a:r>
            <a:r>
              <a:rPr lang="es-EC" dirty="0"/>
              <a:t>de seis puntos críticos de riesgos, tres de ellos de competencia de la EPMAPS ( Barrio Veintimilla, Piscina San Antonio, Contraloria) que ya fueron construidos mediante un sistema de tablestacas de acero hincadas nueve metros en el río y con enrocados para encauzar el cauce en tramos de aproximadamente 300 metros donde existía alto riesgo sobre tramos de los Interceptores sanitarios principales existentes, en ambas márgenes del río Monjas.</a:t>
            </a:r>
            <a:endParaRPr lang="es-EC" sz="1600" dirty="0"/>
          </a:p>
          <a:p>
            <a:pPr lvl="1" algn="just">
              <a:buClrTx/>
              <a:buFont typeface="Wingdings" pitchFamily="2" charset="2"/>
              <a:buChar char="Ø"/>
            </a:pPr>
            <a:endParaRPr lang="es-EC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64" y="6165304"/>
            <a:ext cx="932342" cy="547420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263157" y="6419439"/>
            <a:ext cx="7569402" cy="446582"/>
          </a:xfrm>
          <a:prstGeom prst="rect">
            <a:avLst/>
          </a:prstGeom>
        </p:spPr>
      </p:pic>
      <p:sp>
        <p:nvSpPr>
          <p:cNvPr id="8" name="Rectángulo 6"/>
          <p:cNvSpPr/>
          <p:nvPr/>
        </p:nvSpPr>
        <p:spPr>
          <a:xfrm>
            <a:off x="0" y="192029"/>
            <a:ext cx="7128456" cy="553475"/>
          </a:xfrm>
          <a:prstGeom prst="rect">
            <a:avLst/>
          </a:prstGeom>
          <a:solidFill>
            <a:srgbClr val="32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/>
              <a:t>INTERVENCIONES DE LA EPMAPS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785440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3" y="624111"/>
            <a:ext cx="6589199" cy="761778"/>
          </a:xfrm>
        </p:spPr>
        <p:txBody>
          <a:bodyPr>
            <a:normAutofit fontScale="90000"/>
          </a:bodyPr>
          <a:lstStyle/>
          <a:p>
            <a:br>
              <a:rPr lang="es-EC" dirty="0"/>
            </a:b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9861" y="1430790"/>
            <a:ext cx="6985515" cy="4357687"/>
          </a:xfrm>
        </p:spPr>
        <p:txBody>
          <a:bodyPr>
            <a:normAutofit lnSpcReduction="10000"/>
          </a:bodyPr>
          <a:lstStyle/>
          <a:p>
            <a:pPr lvl="1" algn="just">
              <a:buClrTx/>
              <a:buFont typeface="Wingdings" pitchFamily="2" charset="2"/>
              <a:buChar char="Ø"/>
            </a:pPr>
            <a:endParaRPr lang="es-EC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b="1" dirty="0"/>
              <a:t>Participación en reuniones</a:t>
            </a:r>
            <a:endParaRPr lang="es-EC" sz="1600" dirty="0"/>
          </a:p>
          <a:p>
            <a:pPr lvl="0" algn="just"/>
            <a:r>
              <a:rPr lang="es-EC" dirty="0"/>
              <a:t>Participación en las dos administraciones anteriores en reuniones de trabajo multidisciplinarias e interinstitucionales convocadas por la Dirección de Riesgos, para identificar las acciones estructurales (ordenanzas, normativas para el uso de suelo, plan de manejo de escorrentía, etc. ) y obras  en sitios de potenciales y altos riesgos con la participación adicional de las personas privadas, naturales o jurídicas  que tienen responsabilidad social en el entorno de la cuenca del río Monjas.</a:t>
            </a:r>
          </a:p>
          <a:p>
            <a:pPr algn="just"/>
            <a:r>
              <a:rPr lang="es-EC" dirty="0"/>
              <a:t>Participa activamente en la mesa de trabajo Rio Monjas, desde la suscripción de la Resolución No. C-066-2019, el 10 de septiembre de 2019</a:t>
            </a:r>
            <a:endParaRPr lang="es-EC" b="1" dirty="0"/>
          </a:p>
          <a:p>
            <a:pPr lvl="0" algn="just"/>
            <a:endParaRPr lang="es-EC" dirty="0"/>
          </a:p>
          <a:p>
            <a:pPr lvl="1" algn="just">
              <a:buClrTx/>
              <a:buFont typeface="Wingdings" pitchFamily="2" charset="2"/>
              <a:buChar char="Ø"/>
            </a:pPr>
            <a:endParaRPr lang="es-EC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64" y="6165304"/>
            <a:ext cx="932342" cy="547420"/>
          </a:xfrm>
          <a:prstGeom prst="rect">
            <a:avLst/>
          </a:prstGeom>
        </p:spPr>
      </p:pic>
      <p:pic>
        <p:nvPicPr>
          <p:cNvPr id="5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263157" y="6419439"/>
            <a:ext cx="7569402" cy="446582"/>
          </a:xfrm>
          <a:prstGeom prst="rect">
            <a:avLst/>
          </a:prstGeom>
        </p:spPr>
      </p:pic>
      <p:sp>
        <p:nvSpPr>
          <p:cNvPr id="6" name="Rectángulo 6"/>
          <p:cNvSpPr/>
          <p:nvPr/>
        </p:nvSpPr>
        <p:spPr>
          <a:xfrm>
            <a:off x="0" y="192029"/>
            <a:ext cx="7128456" cy="553475"/>
          </a:xfrm>
          <a:prstGeom prst="rect">
            <a:avLst/>
          </a:prstGeom>
          <a:solidFill>
            <a:srgbClr val="32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/>
              <a:t>INTERVENCIONES DE LA EPMAPS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67637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/>
          <p:cNvPicPr>
            <a:picLocks noChangeAspect="1"/>
          </p:cNvPicPr>
          <p:nvPr/>
        </p:nvPicPr>
        <p:blipFill rotWithShape="1">
          <a:blip r:embed="rId3"/>
          <a:srcRect l="25588" t="21987" r="25588" b="14983"/>
          <a:stretch/>
        </p:blipFill>
        <p:spPr>
          <a:xfrm>
            <a:off x="0" y="1115160"/>
            <a:ext cx="9143999" cy="4945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64" y="6165304"/>
            <a:ext cx="932342" cy="5474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263157" y="6419439"/>
            <a:ext cx="7569402" cy="44658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192029"/>
            <a:ext cx="7539493" cy="553475"/>
          </a:xfrm>
          <a:prstGeom prst="rect">
            <a:avLst/>
          </a:prstGeom>
          <a:solidFill>
            <a:srgbClr val="32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/>
              <a:t>INTERCEPTORES CONSTRUIDOS Y PROGRAMADOS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44734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2295" y="1191529"/>
            <a:ext cx="6589199" cy="761778"/>
          </a:xfrm>
        </p:spPr>
        <p:txBody>
          <a:bodyPr>
            <a:normAutofit fontScale="90000"/>
          </a:bodyPr>
          <a:lstStyle/>
          <a:p>
            <a:r>
              <a:rPr lang="es-EC" sz="2200" b="1" dirty="0"/>
              <a:t>Interceptores construidos 2006-2021</a:t>
            </a:r>
            <a:br>
              <a:rPr lang="es-EC" dirty="0"/>
            </a:b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48" y="1694807"/>
            <a:ext cx="6585586" cy="402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64" y="6165304"/>
            <a:ext cx="932342" cy="547420"/>
          </a:xfrm>
          <a:prstGeom prst="rect">
            <a:avLst/>
          </a:prstGeom>
        </p:spPr>
      </p:pic>
      <p:pic>
        <p:nvPicPr>
          <p:cNvPr id="5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263157" y="6419439"/>
            <a:ext cx="7569402" cy="44658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192029"/>
            <a:ext cx="7128456" cy="553475"/>
          </a:xfrm>
          <a:prstGeom prst="rect">
            <a:avLst/>
          </a:prstGeom>
          <a:solidFill>
            <a:srgbClr val="32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/>
              <a:t>INTERVENCIONES DE LA EPMAPS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830412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7180" y="975370"/>
            <a:ext cx="6589199" cy="761778"/>
          </a:xfrm>
        </p:spPr>
        <p:txBody>
          <a:bodyPr>
            <a:normAutofit fontScale="90000"/>
          </a:bodyPr>
          <a:lstStyle/>
          <a:p>
            <a:br>
              <a:rPr lang="es-EC" b="1" dirty="0"/>
            </a:br>
            <a:r>
              <a:rPr lang="es-EC" sz="2200" b="1" dirty="0"/>
              <a:t>Obras estabilización construidas 2012-2021</a:t>
            </a:r>
            <a:br>
              <a:rPr lang="es-EC" dirty="0"/>
            </a:b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05" y="1923732"/>
            <a:ext cx="6412866" cy="353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64" y="6165304"/>
            <a:ext cx="932342" cy="547420"/>
          </a:xfrm>
          <a:prstGeom prst="rect">
            <a:avLst/>
          </a:prstGeom>
        </p:spPr>
      </p:pic>
      <p:pic>
        <p:nvPicPr>
          <p:cNvPr id="5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263157" y="6419439"/>
            <a:ext cx="7569402" cy="446582"/>
          </a:xfrm>
          <a:prstGeom prst="rect">
            <a:avLst/>
          </a:prstGeom>
        </p:spPr>
      </p:pic>
      <p:sp>
        <p:nvSpPr>
          <p:cNvPr id="6" name="Rectángulo 6"/>
          <p:cNvSpPr/>
          <p:nvPr/>
        </p:nvSpPr>
        <p:spPr>
          <a:xfrm>
            <a:off x="0" y="192029"/>
            <a:ext cx="7128456" cy="553475"/>
          </a:xfrm>
          <a:prstGeom prst="rect">
            <a:avLst/>
          </a:prstGeom>
          <a:solidFill>
            <a:srgbClr val="32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/>
              <a:t>INTERVENCIONES DE LA EPMAPS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524669829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1279</TotalTime>
  <Words>544</Words>
  <Application>Microsoft Macintosh PowerPoint</Application>
  <PresentationFormat>Carta (216 x 279 mm)</PresentationFormat>
  <Paragraphs>64</Paragraphs>
  <Slides>15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Segoe UI Symbol</vt:lpstr>
      <vt:lpstr>Wingdings</vt:lpstr>
      <vt:lpstr>Wingdings 3</vt:lpstr>
      <vt:lpstr>Espiral</vt:lpstr>
      <vt:lpstr>Presentación de PowerPoint</vt:lpstr>
      <vt:lpstr>EPMAPS - AGUA DE QUITO </vt:lpstr>
      <vt:lpstr>Presentación de PowerPoint</vt:lpstr>
      <vt:lpstr> </vt:lpstr>
      <vt:lpstr> </vt:lpstr>
      <vt:lpstr> </vt:lpstr>
      <vt:lpstr>Presentación de PowerPoint</vt:lpstr>
      <vt:lpstr>Interceptores construidos 2006-2021 </vt:lpstr>
      <vt:lpstr> Obras estabilización construidas 2012-2021 </vt:lpstr>
      <vt:lpstr>Proyectos programados 2021-2024 </vt:lpstr>
      <vt:lpstr> Obras interceptores programadas 2023-2026 </vt:lpstr>
      <vt:lpstr>Presentación de PowerPoint</vt:lpstr>
      <vt:lpstr>Presentación de PowerPoint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DIIEIMBERE  DISEÑOS DEFINTIVOS DE LA AMPLIACION DE LA PLANTA DE TRATAMIENTO DE AGUA POTABLE DE BELLAVISTA   DICIEMBRE 2016</dc:title>
  <dc:creator>Alberto Castro Reyes</dc:creator>
  <cp:lastModifiedBy>JUAN PABLO ESPINOSA BURGOS</cp:lastModifiedBy>
  <cp:revision>57</cp:revision>
  <cp:lastPrinted>2020-02-04T18:53:51Z</cp:lastPrinted>
  <dcterms:created xsi:type="dcterms:W3CDTF">2016-12-30T16:57:41Z</dcterms:created>
  <dcterms:modified xsi:type="dcterms:W3CDTF">2021-03-30T13:03:26Z</dcterms:modified>
</cp:coreProperties>
</file>