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73" r:id="rId3"/>
    <p:sldId id="277" r:id="rId4"/>
    <p:sldId id="280" r:id="rId5"/>
    <p:sldId id="261" r:id="rId6"/>
    <p:sldId id="262" r:id="rId7"/>
    <p:sldId id="263" r:id="rId8"/>
    <p:sldId id="264" r:id="rId9"/>
    <p:sldId id="279" r:id="rId10"/>
    <p:sldId id="275" r:id="rId11"/>
    <p:sldId id="278" r:id="rId12"/>
    <p:sldId id="276" r:id="rId13"/>
    <p:sldId id="265" r:id="rId14"/>
    <p:sldId id="266" r:id="rId15"/>
    <p:sldId id="267" r:id="rId16"/>
    <p:sldId id="268" r:id="rId17"/>
    <p:sldId id="272" r:id="rId18"/>
    <p:sldId id="274" r:id="rId19"/>
    <p:sldId id="26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651" autoAdjust="0"/>
    <p:restoredTop sz="94660"/>
  </p:normalViewPr>
  <p:slideViewPr>
    <p:cSldViewPr snapToGrid="0">
      <p:cViewPr>
        <p:scale>
          <a:sx n="66" d="100"/>
          <a:sy n="66" d="100"/>
        </p:scale>
        <p:origin x="1038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image" Target="../media/image4.jpe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image" Target="../media/image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24687A-A6B6-4EC3-8CD4-DD6C24A40EA1}" type="doc">
      <dgm:prSet loTypeId="urn:microsoft.com/office/officeart/2005/8/layout/arrow3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8D3693D7-6C34-4342-A17A-A95262B51A47}">
      <dgm:prSet phldrT="[Texto]"/>
      <dgm:spPr/>
      <dgm:t>
        <a:bodyPr/>
        <a:lstStyle/>
        <a:p>
          <a:r>
            <a:rPr lang="es-ES" dirty="0"/>
            <a:t>EROSIÓN DEL SUELO</a:t>
          </a:r>
          <a:endParaRPr lang="es-EC" dirty="0"/>
        </a:p>
      </dgm:t>
    </dgm:pt>
    <dgm:pt modelId="{5776D355-C620-4FCA-996B-D147A58D943F}" type="parTrans" cxnId="{018930E7-9E16-42E7-A95E-59A64AD10965}">
      <dgm:prSet/>
      <dgm:spPr/>
      <dgm:t>
        <a:bodyPr/>
        <a:lstStyle/>
        <a:p>
          <a:endParaRPr lang="es-EC"/>
        </a:p>
      </dgm:t>
    </dgm:pt>
    <dgm:pt modelId="{D3785691-1ACC-4BA7-8092-382C6FB517FB}" type="sibTrans" cxnId="{018930E7-9E16-42E7-A95E-59A64AD10965}">
      <dgm:prSet/>
      <dgm:spPr/>
      <dgm:t>
        <a:bodyPr/>
        <a:lstStyle/>
        <a:p>
          <a:endParaRPr lang="es-EC"/>
        </a:p>
      </dgm:t>
    </dgm:pt>
    <dgm:pt modelId="{9057EB65-1355-4598-A3CC-0434C4FD4EBB}">
      <dgm:prSet phldrT="[Texto]"/>
      <dgm:spPr/>
      <dgm:t>
        <a:bodyPr/>
        <a:lstStyle/>
        <a:p>
          <a:r>
            <a:rPr lang="es-ES" dirty="0"/>
            <a:t>CAMBIO DE LA COVERTURA VEGETAL PERDIDA DEL PATRIMONIO NATURAL </a:t>
          </a:r>
          <a:endParaRPr lang="es-EC" dirty="0"/>
        </a:p>
      </dgm:t>
    </dgm:pt>
    <dgm:pt modelId="{F17A7D27-2CD0-43F5-ABA7-14196847645B}" type="parTrans" cxnId="{C98A8514-3C72-41A4-80C9-2CF31A75B76E}">
      <dgm:prSet/>
      <dgm:spPr/>
      <dgm:t>
        <a:bodyPr/>
        <a:lstStyle/>
        <a:p>
          <a:endParaRPr lang="es-EC"/>
        </a:p>
      </dgm:t>
    </dgm:pt>
    <dgm:pt modelId="{ABD4823D-4D24-481C-9264-7F44474188A9}" type="sibTrans" cxnId="{C98A8514-3C72-41A4-80C9-2CF31A75B76E}">
      <dgm:prSet/>
      <dgm:spPr/>
      <dgm:t>
        <a:bodyPr/>
        <a:lstStyle/>
        <a:p>
          <a:endParaRPr lang="es-EC"/>
        </a:p>
      </dgm:t>
    </dgm:pt>
    <dgm:pt modelId="{4F387AAD-B4CC-418B-A0A3-EC3275555036}" type="pres">
      <dgm:prSet presAssocID="{D024687A-A6B6-4EC3-8CD4-DD6C24A40EA1}" presName="compositeShape" presStyleCnt="0">
        <dgm:presLayoutVars>
          <dgm:chMax val="2"/>
          <dgm:dir/>
          <dgm:resizeHandles val="exact"/>
        </dgm:presLayoutVars>
      </dgm:prSet>
      <dgm:spPr/>
    </dgm:pt>
    <dgm:pt modelId="{943EFFEA-1A14-4B47-A712-EB9C17A47D7B}" type="pres">
      <dgm:prSet presAssocID="{D024687A-A6B6-4EC3-8CD4-DD6C24A40EA1}" presName="divider" presStyleLbl="fgShp" presStyleIdx="0" presStyleCnt="1"/>
      <dgm:spPr/>
    </dgm:pt>
    <dgm:pt modelId="{FB62A7A5-741B-47EA-8CDB-ACB708A41598}" type="pres">
      <dgm:prSet presAssocID="{8D3693D7-6C34-4342-A17A-A95262B51A47}" presName="downArrow" presStyleLbl="node1" presStyleIdx="0" presStyleCnt="2" custScaleX="88921"/>
      <dgm:spPr>
        <a:blipFill dpi="0"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8BF2DDBE-FC7E-41E5-88C4-69496D14FE80}" type="pres">
      <dgm:prSet presAssocID="{8D3693D7-6C34-4342-A17A-A95262B51A47}" presName="downArrowText" presStyleLbl="revTx" presStyleIdx="0" presStyleCnt="2">
        <dgm:presLayoutVars>
          <dgm:bulletEnabled val="1"/>
        </dgm:presLayoutVars>
      </dgm:prSet>
      <dgm:spPr/>
    </dgm:pt>
    <dgm:pt modelId="{32F8FE32-52E5-4761-A606-34448CE5867A}" type="pres">
      <dgm:prSet presAssocID="{9057EB65-1355-4598-A3CC-0434C4FD4EBB}" presName="upArrow" presStyleLbl="node1" presStyleIdx="1" presStyleCnt="2" custScaleY="122899"/>
      <dgm:spPr>
        <a:blipFill dpi="0" rotWithShape="0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E5C7DCB2-FB5C-446B-98B4-43F54AA55D17}" type="pres">
      <dgm:prSet presAssocID="{9057EB65-1355-4598-A3CC-0434C4FD4EBB}" presName="upArrowText" presStyleLbl="revTx" presStyleIdx="1" presStyleCnt="2">
        <dgm:presLayoutVars>
          <dgm:bulletEnabled val="1"/>
        </dgm:presLayoutVars>
      </dgm:prSet>
      <dgm:spPr/>
    </dgm:pt>
  </dgm:ptLst>
  <dgm:cxnLst>
    <dgm:cxn modelId="{C98A8514-3C72-41A4-80C9-2CF31A75B76E}" srcId="{D024687A-A6B6-4EC3-8CD4-DD6C24A40EA1}" destId="{9057EB65-1355-4598-A3CC-0434C4FD4EBB}" srcOrd="1" destOrd="0" parTransId="{F17A7D27-2CD0-43F5-ABA7-14196847645B}" sibTransId="{ABD4823D-4D24-481C-9264-7F44474188A9}"/>
    <dgm:cxn modelId="{75041F6A-CF7C-4376-85D5-966F72856730}" type="presOf" srcId="{D024687A-A6B6-4EC3-8CD4-DD6C24A40EA1}" destId="{4F387AAD-B4CC-418B-A0A3-EC3275555036}" srcOrd="0" destOrd="0" presId="urn:microsoft.com/office/officeart/2005/8/layout/arrow3"/>
    <dgm:cxn modelId="{B72A04C2-A934-4243-962D-69447A812648}" type="presOf" srcId="{9057EB65-1355-4598-A3CC-0434C4FD4EBB}" destId="{E5C7DCB2-FB5C-446B-98B4-43F54AA55D17}" srcOrd="0" destOrd="0" presId="urn:microsoft.com/office/officeart/2005/8/layout/arrow3"/>
    <dgm:cxn modelId="{325304CE-4E38-4656-84CF-77C642FCCD20}" type="presOf" srcId="{8D3693D7-6C34-4342-A17A-A95262B51A47}" destId="{8BF2DDBE-FC7E-41E5-88C4-69496D14FE80}" srcOrd="0" destOrd="0" presId="urn:microsoft.com/office/officeart/2005/8/layout/arrow3"/>
    <dgm:cxn modelId="{018930E7-9E16-42E7-A95E-59A64AD10965}" srcId="{D024687A-A6B6-4EC3-8CD4-DD6C24A40EA1}" destId="{8D3693D7-6C34-4342-A17A-A95262B51A47}" srcOrd="0" destOrd="0" parTransId="{5776D355-C620-4FCA-996B-D147A58D943F}" sibTransId="{D3785691-1ACC-4BA7-8092-382C6FB517FB}"/>
    <dgm:cxn modelId="{A77ED503-5EDE-4803-9A3B-269A0B42A8C5}" type="presParOf" srcId="{4F387AAD-B4CC-418B-A0A3-EC3275555036}" destId="{943EFFEA-1A14-4B47-A712-EB9C17A47D7B}" srcOrd="0" destOrd="0" presId="urn:microsoft.com/office/officeart/2005/8/layout/arrow3"/>
    <dgm:cxn modelId="{358FD872-0A7E-4B6D-9381-6F8A37C86455}" type="presParOf" srcId="{4F387AAD-B4CC-418B-A0A3-EC3275555036}" destId="{FB62A7A5-741B-47EA-8CDB-ACB708A41598}" srcOrd="1" destOrd="0" presId="urn:microsoft.com/office/officeart/2005/8/layout/arrow3"/>
    <dgm:cxn modelId="{7F15B455-7225-4648-9429-74A72BE073D1}" type="presParOf" srcId="{4F387AAD-B4CC-418B-A0A3-EC3275555036}" destId="{8BF2DDBE-FC7E-41E5-88C4-69496D14FE80}" srcOrd="2" destOrd="0" presId="urn:microsoft.com/office/officeart/2005/8/layout/arrow3"/>
    <dgm:cxn modelId="{FD7A24B0-DAE4-41A6-AA37-0B417DF985A9}" type="presParOf" srcId="{4F387AAD-B4CC-418B-A0A3-EC3275555036}" destId="{32F8FE32-52E5-4761-A606-34448CE5867A}" srcOrd="3" destOrd="0" presId="urn:microsoft.com/office/officeart/2005/8/layout/arrow3"/>
    <dgm:cxn modelId="{267AD20B-2D18-4BF2-8111-A0E0B902803D}" type="presParOf" srcId="{4F387AAD-B4CC-418B-A0A3-EC3275555036}" destId="{E5C7DCB2-FB5C-446B-98B4-43F54AA55D17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275E62A-5A92-4CBC-BBEA-42C200BC7895}" type="doc">
      <dgm:prSet loTypeId="urn:microsoft.com/office/officeart/2005/8/layout/defaul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2DA05D16-E88F-4F6F-8332-CFBD1C1D9C9C}">
      <dgm:prSet phldrT="[Texto]"/>
      <dgm:spPr/>
      <dgm:t>
        <a:bodyPr/>
        <a:lstStyle/>
        <a:p>
          <a:pPr algn="ctr">
            <a:buNone/>
          </a:pPr>
          <a:r>
            <a:rPr lang="es-ES" b="1" dirty="0">
              <a:solidFill>
                <a:schemeClr val="tx1"/>
              </a:solidFill>
            </a:rPr>
            <a:t>Proteger a la comunidad del riesgo de desastres naturales y ecológicos, resguardando la vida y propiedades de los habitantes de sus riberas. </a:t>
          </a:r>
          <a:endParaRPr lang="es-EC" b="1" dirty="0">
            <a:solidFill>
              <a:schemeClr val="tx1"/>
            </a:solidFill>
          </a:endParaRPr>
        </a:p>
      </dgm:t>
    </dgm:pt>
    <dgm:pt modelId="{CA61964B-95E6-48AD-BE18-6BD4D1B81C73}" type="parTrans" cxnId="{00E4D692-2363-405C-877E-5039FC287BB8}">
      <dgm:prSet/>
      <dgm:spPr/>
      <dgm:t>
        <a:bodyPr/>
        <a:lstStyle/>
        <a:p>
          <a:endParaRPr lang="es-EC"/>
        </a:p>
      </dgm:t>
    </dgm:pt>
    <dgm:pt modelId="{E9C5DBB1-8DDB-4F72-A2F8-CA9AC6F981DA}" type="sibTrans" cxnId="{00E4D692-2363-405C-877E-5039FC287BB8}">
      <dgm:prSet/>
      <dgm:spPr/>
      <dgm:t>
        <a:bodyPr/>
        <a:lstStyle/>
        <a:p>
          <a:endParaRPr lang="es-EC"/>
        </a:p>
      </dgm:t>
    </dgm:pt>
    <dgm:pt modelId="{E9A25B41-3D85-4CC9-956B-69F8F3DB760F}">
      <dgm:prSet/>
      <dgm:spPr/>
      <dgm:t>
        <a:bodyPr/>
        <a:lstStyle/>
        <a:p>
          <a:r>
            <a:rPr lang="es-ES" b="1" dirty="0">
              <a:solidFill>
                <a:schemeClr val="tx1"/>
              </a:solidFill>
            </a:rPr>
            <a:t>Eliminar el foco de infección que constituyen los ríos, anteriormente verdaderas cloacas abiertas. </a:t>
          </a:r>
        </a:p>
      </dgm:t>
    </dgm:pt>
    <dgm:pt modelId="{2445B32A-07EA-4509-B81A-2CFB616DBF1B}" type="parTrans" cxnId="{E29F6F63-B2FA-45A3-8FA6-5CA9293906C7}">
      <dgm:prSet/>
      <dgm:spPr/>
      <dgm:t>
        <a:bodyPr/>
        <a:lstStyle/>
        <a:p>
          <a:endParaRPr lang="es-EC"/>
        </a:p>
      </dgm:t>
    </dgm:pt>
    <dgm:pt modelId="{1CBAC810-4339-40B8-ADAB-0B8B0C3E8B2B}" type="sibTrans" cxnId="{E29F6F63-B2FA-45A3-8FA6-5CA9293906C7}">
      <dgm:prSet/>
      <dgm:spPr/>
      <dgm:t>
        <a:bodyPr/>
        <a:lstStyle/>
        <a:p>
          <a:endParaRPr lang="es-EC"/>
        </a:p>
      </dgm:t>
    </dgm:pt>
    <dgm:pt modelId="{33B732FC-FD0A-4941-B00E-807335E7A765}">
      <dgm:prSet/>
      <dgm:spPr/>
      <dgm:t>
        <a:bodyPr/>
        <a:lstStyle/>
        <a:p>
          <a:r>
            <a:rPr lang="es-ES" b="1" dirty="0">
              <a:solidFill>
                <a:schemeClr val="tx1"/>
              </a:solidFill>
            </a:rPr>
            <a:t>Proteger la salud de la población y elevar su nivel de vida. </a:t>
          </a:r>
        </a:p>
      </dgm:t>
    </dgm:pt>
    <dgm:pt modelId="{DF06EEE7-B49D-40A4-BD9D-45D55A1FA8F3}" type="parTrans" cxnId="{CD30B1D3-E5DA-4985-BDF2-4AD55049E45C}">
      <dgm:prSet/>
      <dgm:spPr/>
      <dgm:t>
        <a:bodyPr/>
        <a:lstStyle/>
        <a:p>
          <a:endParaRPr lang="es-EC"/>
        </a:p>
      </dgm:t>
    </dgm:pt>
    <dgm:pt modelId="{B454C853-97C5-4649-90A3-9B9D025DA57B}" type="sibTrans" cxnId="{CD30B1D3-E5DA-4985-BDF2-4AD55049E45C}">
      <dgm:prSet/>
      <dgm:spPr/>
      <dgm:t>
        <a:bodyPr/>
        <a:lstStyle/>
        <a:p>
          <a:endParaRPr lang="es-EC"/>
        </a:p>
      </dgm:t>
    </dgm:pt>
    <dgm:pt modelId="{2987AF34-5CF9-4707-9A74-514383922659}">
      <dgm:prSet/>
      <dgm:spPr/>
      <dgm:t>
        <a:bodyPr/>
        <a:lstStyle/>
        <a:p>
          <a:r>
            <a:rPr lang="es-ES" b="1" dirty="0">
              <a:solidFill>
                <a:schemeClr val="tx1"/>
              </a:solidFill>
            </a:rPr>
            <a:t>Mejorar el entorno ecológico en los recursos agua, aire y vegetación. </a:t>
          </a:r>
        </a:p>
      </dgm:t>
    </dgm:pt>
    <dgm:pt modelId="{2A437FA4-1344-47B7-B873-301C6C8445E4}" type="parTrans" cxnId="{5C64D7CB-0618-4806-9227-DB1ED5FB7F26}">
      <dgm:prSet/>
      <dgm:spPr/>
      <dgm:t>
        <a:bodyPr/>
        <a:lstStyle/>
        <a:p>
          <a:endParaRPr lang="es-EC"/>
        </a:p>
      </dgm:t>
    </dgm:pt>
    <dgm:pt modelId="{B16D1574-E651-4DCC-8E78-0A0B8AB316F8}" type="sibTrans" cxnId="{5C64D7CB-0618-4806-9227-DB1ED5FB7F26}">
      <dgm:prSet/>
      <dgm:spPr/>
      <dgm:t>
        <a:bodyPr/>
        <a:lstStyle/>
        <a:p>
          <a:endParaRPr lang="es-EC"/>
        </a:p>
      </dgm:t>
    </dgm:pt>
    <dgm:pt modelId="{323B1A52-EB6A-4F5E-B17D-374FF8B73C74}">
      <dgm:prSet/>
      <dgm:spPr/>
      <dgm:t>
        <a:bodyPr/>
        <a:lstStyle/>
        <a:p>
          <a:r>
            <a:rPr lang="es-ES" b="1" dirty="0">
              <a:solidFill>
                <a:schemeClr val="tx1"/>
              </a:solidFill>
            </a:rPr>
            <a:t>Beneficiarios aproximado de </a:t>
          </a:r>
        </a:p>
        <a:p>
          <a:r>
            <a:rPr lang="es-ES" b="1" dirty="0">
              <a:solidFill>
                <a:schemeClr val="tx1"/>
              </a:solidFill>
            </a:rPr>
            <a:t>552 mil habitantes. </a:t>
          </a:r>
          <a:endParaRPr lang="es-EC" b="1" dirty="0">
            <a:solidFill>
              <a:schemeClr val="tx1"/>
            </a:solidFill>
          </a:endParaRPr>
        </a:p>
      </dgm:t>
    </dgm:pt>
    <dgm:pt modelId="{BB0FA8C8-F94E-40DF-B119-90676F260D1E}" type="parTrans" cxnId="{C5A8123A-B151-4ABC-8277-C87B0A9F4E87}">
      <dgm:prSet/>
      <dgm:spPr/>
      <dgm:t>
        <a:bodyPr/>
        <a:lstStyle/>
        <a:p>
          <a:endParaRPr lang="es-EC"/>
        </a:p>
      </dgm:t>
    </dgm:pt>
    <dgm:pt modelId="{BC31EEF9-E763-424C-AB6B-E45B0FCF3F1D}" type="sibTrans" cxnId="{C5A8123A-B151-4ABC-8277-C87B0A9F4E87}">
      <dgm:prSet/>
      <dgm:spPr/>
      <dgm:t>
        <a:bodyPr/>
        <a:lstStyle/>
        <a:p>
          <a:endParaRPr lang="es-EC"/>
        </a:p>
      </dgm:t>
    </dgm:pt>
    <dgm:pt modelId="{5C6D8C09-8CBE-49A1-A716-9BE298C992A8}" type="pres">
      <dgm:prSet presAssocID="{F275E62A-5A92-4CBC-BBEA-42C200BC7895}" presName="diagram" presStyleCnt="0">
        <dgm:presLayoutVars>
          <dgm:dir/>
          <dgm:resizeHandles val="exact"/>
        </dgm:presLayoutVars>
      </dgm:prSet>
      <dgm:spPr/>
    </dgm:pt>
    <dgm:pt modelId="{83E3E0FB-CD2F-4B69-95D3-FE546E3C2138}" type="pres">
      <dgm:prSet presAssocID="{2DA05D16-E88F-4F6F-8332-CFBD1C1D9C9C}" presName="node" presStyleLbl="node1" presStyleIdx="0" presStyleCnt="5">
        <dgm:presLayoutVars>
          <dgm:bulletEnabled val="1"/>
        </dgm:presLayoutVars>
      </dgm:prSet>
      <dgm:spPr/>
    </dgm:pt>
    <dgm:pt modelId="{6D8E46ED-BF8D-4DD7-A26C-BC9A574DFED4}" type="pres">
      <dgm:prSet presAssocID="{E9C5DBB1-8DDB-4F72-A2F8-CA9AC6F981DA}" presName="sibTrans" presStyleCnt="0"/>
      <dgm:spPr/>
    </dgm:pt>
    <dgm:pt modelId="{746B486C-70B2-4F0F-8B46-39669B8C1302}" type="pres">
      <dgm:prSet presAssocID="{E9A25B41-3D85-4CC9-956B-69F8F3DB760F}" presName="node" presStyleLbl="node1" presStyleIdx="1" presStyleCnt="5">
        <dgm:presLayoutVars>
          <dgm:bulletEnabled val="1"/>
        </dgm:presLayoutVars>
      </dgm:prSet>
      <dgm:spPr/>
    </dgm:pt>
    <dgm:pt modelId="{3F3E7AA3-AB96-4B8F-B452-5AF594F12E9A}" type="pres">
      <dgm:prSet presAssocID="{1CBAC810-4339-40B8-ADAB-0B8B0C3E8B2B}" presName="sibTrans" presStyleCnt="0"/>
      <dgm:spPr/>
    </dgm:pt>
    <dgm:pt modelId="{C5972FEC-A8D6-4822-8572-06614FD7F73E}" type="pres">
      <dgm:prSet presAssocID="{33B732FC-FD0A-4941-B00E-807335E7A765}" presName="node" presStyleLbl="node1" presStyleIdx="2" presStyleCnt="5">
        <dgm:presLayoutVars>
          <dgm:bulletEnabled val="1"/>
        </dgm:presLayoutVars>
      </dgm:prSet>
      <dgm:spPr/>
    </dgm:pt>
    <dgm:pt modelId="{50623CC5-CCE8-4C55-8EFD-274A0DFAC921}" type="pres">
      <dgm:prSet presAssocID="{B454C853-97C5-4649-90A3-9B9D025DA57B}" presName="sibTrans" presStyleCnt="0"/>
      <dgm:spPr/>
    </dgm:pt>
    <dgm:pt modelId="{97DE50DD-30D7-4E26-B1D0-0FE14F18C273}" type="pres">
      <dgm:prSet presAssocID="{2987AF34-5CF9-4707-9A74-514383922659}" presName="node" presStyleLbl="node1" presStyleIdx="3" presStyleCnt="5">
        <dgm:presLayoutVars>
          <dgm:bulletEnabled val="1"/>
        </dgm:presLayoutVars>
      </dgm:prSet>
      <dgm:spPr/>
    </dgm:pt>
    <dgm:pt modelId="{3F8068E5-F339-4900-803A-3D21211F6CCB}" type="pres">
      <dgm:prSet presAssocID="{B16D1574-E651-4DCC-8E78-0A0B8AB316F8}" presName="sibTrans" presStyleCnt="0"/>
      <dgm:spPr/>
    </dgm:pt>
    <dgm:pt modelId="{ED294D67-0E1A-41CA-A477-6815C8E8840F}" type="pres">
      <dgm:prSet presAssocID="{323B1A52-EB6A-4F5E-B17D-374FF8B73C74}" presName="node" presStyleLbl="node1" presStyleIdx="4" presStyleCnt="5">
        <dgm:presLayoutVars>
          <dgm:bulletEnabled val="1"/>
        </dgm:presLayoutVars>
      </dgm:prSet>
      <dgm:spPr/>
    </dgm:pt>
  </dgm:ptLst>
  <dgm:cxnLst>
    <dgm:cxn modelId="{F2DE4609-F640-457B-B934-36A21E6CC1A5}" type="presOf" srcId="{F275E62A-5A92-4CBC-BBEA-42C200BC7895}" destId="{5C6D8C09-8CBE-49A1-A716-9BE298C992A8}" srcOrd="0" destOrd="0" presId="urn:microsoft.com/office/officeart/2005/8/layout/default"/>
    <dgm:cxn modelId="{192A6333-93BF-4ECE-B08A-432821C02D2B}" type="presOf" srcId="{E9A25B41-3D85-4CC9-956B-69F8F3DB760F}" destId="{746B486C-70B2-4F0F-8B46-39669B8C1302}" srcOrd="0" destOrd="0" presId="urn:microsoft.com/office/officeart/2005/8/layout/default"/>
    <dgm:cxn modelId="{C5A8123A-B151-4ABC-8277-C87B0A9F4E87}" srcId="{F275E62A-5A92-4CBC-BBEA-42C200BC7895}" destId="{323B1A52-EB6A-4F5E-B17D-374FF8B73C74}" srcOrd="4" destOrd="0" parTransId="{BB0FA8C8-F94E-40DF-B119-90676F260D1E}" sibTransId="{BC31EEF9-E763-424C-AB6B-E45B0FCF3F1D}"/>
    <dgm:cxn modelId="{E29F6F63-B2FA-45A3-8FA6-5CA9293906C7}" srcId="{F275E62A-5A92-4CBC-BBEA-42C200BC7895}" destId="{E9A25B41-3D85-4CC9-956B-69F8F3DB760F}" srcOrd="1" destOrd="0" parTransId="{2445B32A-07EA-4509-B81A-2CFB616DBF1B}" sibTransId="{1CBAC810-4339-40B8-ADAB-0B8B0C3E8B2B}"/>
    <dgm:cxn modelId="{0FC0D06C-EA3D-431D-A93F-8A218BC7B956}" type="presOf" srcId="{2DA05D16-E88F-4F6F-8332-CFBD1C1D9C9C}" destId="{83E3E0FB-CD2F-4B69-95D3-FE546E3C2138}" srcOrd="0" destOrd="0" presId="urn:microsoft.com/office/officeart/2005/8/layout/default"/>
    <dgm:cxn modelId="{00E4D692-2363-405C-877E-5039FC287BB8}" srcId="{F275E62A-5A92-4CBC-BBEA-42C200BC7895}" destId="{2DA05D16-E88F-4F6F-8332-CFBD1C1D9C9C}" srcOrd="0" destOrd="0" parTransId="{CA61964B-95E6-48AD-BE18-6BD4D1B81C73}" sibTransId="{E9C5DBB1-8DDB-4F72-A2F8-CA9AC6F981DA}"/>
    <dgm:cxn modelId="{F7B1ABA8-5B5D-4F86-89A0-5EE209892DEF}" type="presOf" srcId="{323B1A52-EB6A-4F5E-B17D-374FF8B73C74}" destId="{ED294D67-0E1A-41CA-A477-6815C8E8840F}" srcOrd="0" destOrd="0" presId="urn:microsoft.com/office/officeart/2005/8/layout/default"/>
    <dgm:cxn modelId="{F8D574B4-2467-485E-BE80-993F4E251567}" type="presOf" srcId="{2987AF34-5CF9-4707-9A74-514383922659}" destId="{97DE50DD-30D7-4E26-B1D0-0FE14F18C273}" srcOrd="0" destOrd="0" presId="urn:microsoft.com/office/officeart/2005/8/layout/default"/>
    <dgm:cxn modelId="{FBCDBCCB-CC0B-4635-B881-1C62F6304508}" type="presOf" srcId="{33B732FC-FD0A-4941-B00E-807335E7A765}" destId="{C5972FEC-A8D6-4822-8572-06614FD7F73E}" srcOrd="0" destOrd="0" presId="urn:microsoft.com/office/officeart/2005/8/layout/default"/>
    <dgm:cxn modelId="{5C64D7CB-0618-4806-9227-DB1ED5FB7F26}" srcId="{F275E62A-5A92-4CBC-BBEA-42C200BC7895}" destId="{2987AF34-5CF9-4707-9A74-514383922659}" srcOrd="3" destOrd="0" parTransId="{2A437FA4-1344-47B7-B873-301C6C8445E4}" sibTransId="{B16D1574-E651-4DCC-8E78-0A0B8AB316F8}"/>
    <dgm:cxn modelId="{CD30B1D3-E5DA-4985-BDF2-4AD55049E45C}" srcId="{F275E62A-5A92-4CBC-BBEA-42C200BC7895}" destId="{33B732FC-FD0A-4941-B00E-807335E7A765}" srcOrd="2" destOrd="0" parTransId="{DF06EEE7-B49D-40A4-BD9D-45D55A1FA8F3}" sibTransId="{B454C853-97C5-4649-90A3-9B9D025DA57B}"/>
    <dgm:cxn modelId="{E6120F80-5AF4-447E-80AC-8F048089CA63}" type="presParOf" srcId="{5C6D8C09-8CBE-49A1-A716-9BE298C992A8}" destId="{83E3E0FB-CD2F-4B69-95D3-FE546E3C2138}" srcOrd="0" destOrd="0" presId="urn:microsoft.com/office/officeart/2005/8/layout/default"/>
    <dgm:cxn modelId="{5B633DB2-3AAA-4068-9F1C-E5128EC2B759}" type="presParOf" srcId="{5C6D8C09-8CBE-49A1-A716-9BE298C992A8}" destId="{6D8E46ED-BF8D-4DD7-A26C-BC9A574DFED4}" srcOrd="1" destOrd="0" presId="urn:microsoft.com/office/officeart/2005/8/layout/default"/>
    <dgm:cxn modelId="{FE61B601-E834-4CDE-A733-698C6BBD0B40}" type="presParOf" srcId="{5C6D8C09-8CBE-49A1-A716-9BE298C992A8}" destId="{746B486C-70B2-4F0F-8B46-39669B8C1302}" srcOrd="2" destOrd="0" presId="urn:microsoft.com/office/officeart/2005/8/layout/default"/>
    <dgm:cxn modelId="{ABF931A9-F1AB-418B-A41C-BD904EAA53B8}" type="presParOf" srcId="{5C6D8C09-8CBE-49A1-A716-9BE298C992A8}" destId="{3F3E7AA3-AB96-4B8F-B452-5AF594F12E9A}" srcOrd="3" destOrd="0" presId="urn:microsoft.com/office/officeart/2005/8/layout/default"/>
    <dgm:cxn modelId="{D37A2AFD-A11B-4D6E-BE30-17BCEB4F7CB7}" type="presParOf" srcId="{5C6D8C09-8CBE-49A1-A716-9BE298C992A8}" destId="{C5972FEC-A8D6-4822-8572-06614FD7F73E}" srcOrd="4" destOrd="0" presId="urn:microsoft.com/office/officeart/2005/8/layout/default"/>
    <dgm:cxn modelId="{3E0D62CD-0A9F-4F72-983A-CD0DBCC66C40}" type="presParOf" srcId="{5C6D8C09-8CBE-49A1-A716-9BE298C992A8}" destId="{50623CC5-CCE8-4C55-8EFD-274A0DFAC921}" srcOrd="5" destOrd="0" presId="urn:microsoft.com/office/officeart/2005/8/layout/default"/>
    <dgm:cxn modelId="{2320000E-DC2C-4488-8BD3-10F89F7E2F4D}" type="presParOf" srcId="{5C6D8C09-8CBE-49A1-A716-9BE298C992A8}" destId="{97DE50DD-30D7-4E26-B1D0-0FE14F18C273}" srcOrd="6" destOrd="0" presId="urn:microsoft.com/office/officeart/2005/8/layout/default"/>
    <dgm:cxn modelId="{05103F72-F9B0-4049-924E-A22FF0540980}" type="presParOf" srcId="{5C6D8C09-8CBE-49A1-A716-9BE298C992A8}" destId="{3F8068E5-F339-4900-803A-3D21211F6CCB}" srcOrd="7" destOrd="0" presId="urn:microsoft.com/office/officeart/2005/8/layout/default"/>
    <dgm:cxn modelId="{8D443783-B821-4128-B187-C21C65E14202}" type="presParOf" srcId="{5C6D8C09-8CBE-49A1-A716-9BE298C992A8}" destId="{ED294D67-0E1A-41CA-A477-6815C8E8840F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F1FE779-7AF7-4FF4-96D4-98180F500D8C}" type="doc">
      <dgm:prSet loTypeId="urn:microsoft.com/office/officeart/2009/layout/CircleArrowProcess" loCatId="process" qsTypeId="urn:microsoft.com/office/officeart/2005/8/quickstyle/simple1" qsCatId="simple" csTypeId="urn:microsoft.com/office/officeart/2005/8/colors/colorful5" csCatId="colorful" phldr="1"/>
      <dgm:spPr/>
    </dgm:pt>
    <dgm:pt modelId="{B2918DB8-1D04-4682-A26D-3C08D82F0C6D}">
      <dgm:prSet phldrT="[Texto]" custT="1"/>
      <dgm:spPr/>
      <dgm:t>
        <a:bodyPr/>
        <a:lstStyle/>
        <a:p>
          <a:pPr>
            <a:buNone/>
          </a:pPr>
          <a:r>
            <a:rPr lang="es-ES" sz="2400" b="1" dirty="0"/>
            <a:t>RESTAURACIÓN</a:t>
          </a:r>
        </a:p>
      </dgm:t>
    </dgm:pt>
    <dgm:pt modelId="{141A1EEB-BEEB-4B7F-9650-F989CEF2DFA0}" type="parTrans" cxnId="{3B47CBF2-7BB2-4F66-BEC5-09699CD30393}">
      <dgm:prSet/>
      <dgm:spPr/>
      <dgm:t>
        <a:bodyPr/>
        <a:lstStyle/>
        <a:p>
          <a:endParaRPr lang="es-EC" sz="2400" b="1"/>
        </a:p>
      </dgm:t>
    </dgm:pt>
    <dgm:pt modelId="{E581EFFB-A900-43CA-9211-621484D89EE8}" type="sibTrans" cxnId="{3B47CBF2-7BB2-4F66-BEC5-09699CD30393}">
      <dgm:prSet/>
      <dgm:spPr/>
      <dgm:t>
        <a:bodyPr/>
        <a:lstStyle/>
        <a:p>
          <a:endParaRPr lang="es-EC" sz="2400" b="1"/>
        </a:p>
      </dgm:t>
    </dgm:pt>
    <dgm:pt modelId="{8E731361-0E7A-483E-8B76-BD4C1B82A0FC}">
      <dgm:prSet phldrT="[Texto]" custT="1"/>
      <dgm:spPr/>
      <dgm:t>
        <a:bodyPr/>
        <a:lstStyle/>
        <a:p>
          <a:pPr>
            <a:buNone/>
          </a:pPr>
          <a:r>
            <a:rPr lang="es-ES" sz="2400" b="1" dirty="0"/>
            <a:t>7770 ÁRBOLES </a:t>
          </a:r>
          <a:endParaRPr lang="es-EC" sz="2400" b="1" dirty="0"/>
        </a:p>
      </dgm:t>
    </dgm:pt>
    <dgm:pt modelId="{4703F08B-D7EC-4168-AEF1-A7488B039B33}" type="parTrans" cxnId="{BBD55602-AC8F-432D-B1F5-BA486F1B4262}">
      <dgm:prSet/>
      <dgm:spPr/>
      <dgm:t>
        <a:bodyPr/>
        <a:lstStyle/>
        <a:p>
          <a:endParaRPr lang="es-EC" sz="2400" b="1"/>
        </a:p>
      </dgm:t>
    </dgm:pt>
    <dgm:pt modelId="{A76449FF-D018-4D71-B871-E992D4FF7488}" type="sibTrans" cxnId="{BBD55602-AC8F-432D-B1F5-BA486F1B4262}">
      <dgm:prSet/>
      <dgm:spPr/>
      <dgm:t>
        <a:bodyPr/>
        <a:lstStyle/>
        <a:p>
          <a:endParaRPr lang="es-EC" sz="2400" b="1"/>
        </a:p>
      </dgm:t>
    </dgm:pt>
    <dgm:pt modelId="{661C9FBE-34AD-4E86-ABB0-607A3A0B91BF}" type="pres">
      <dgm:prSet presAssocID="{FF1FE779-7AF7-4FF4-96D4-98180F500D8C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E534FCC6-A723-4991-B395-5C69654C61DF}" type="pres">
      <dgm:prSet presAssocID="{B2918DB8-1D04-4682-A26D-3C08D82F0C6D}" presName="Accent1" presStyleCnt="0"/>
      <dgm:spPr/>
    </dgm:pt>
    <dgm:pt modelId="{3A6C488C-DC6A-45B2-9DB3-07BF94FE47FE}" type="pres">
      <dgm:prSet presAssocID="{B2918DB8-1D04-4682-A26D-3C08D82F0C6D}" presName="Accent" presStyleLbl="node1" presStyleIdx="0" presStyleCnt="2" custScaleX="104519" custScaleY="94189"/>
      <dgm:spPr/>
    </dgm:pt>
    <dgm:pt modelId="{5922314A-A52A-4A65-8F45-3E361B1FC6AD}" type="pres">
      <dgm:prSet presAssocID="{B2918DB8-1D04-4682-A26D-3C08D82F0C6D}" presName="Parent1" presStyleLbl="revTx" presStyleIdx="0" presStyleCnt="2" custScaleX="144048">
        <dgm:presLayoutVars>
          <dgm:chMax val="1"/>
          <dgm:chPref val="1"/>
          <dgm:bulletEnabled val="1"/>
        </dgm:presLayoutVars>
      </dgm:prSet>
      <dgm:spPr/>
    </dgm:pt>
    <dgm:pt modelId="{1919B0E6-AFDA-4435-B108-BAF427F7EB31}" type="pres">
      <dgm:prSet presAssocID="{8E731361-0E7A-483E-8B76-BD4C1B82A0FC}" presName="Accent2" presStyleCnt="0"/>
      <dgm:spPr/>
    </dgm:pt>
    <dgm:pt modelId="{59ECE250-59C0-4587-AAAE-B92EDE17530E}" type="pres">
      <dgm:prSet presAssocID="{8E731361-0E7A-483E-8B76-BD4C1B82A0FC}" presName="Accent" presStyleLbl="node1" presStyleIdx="1" presStyleCnt="2"/>
      <dgm:spPr/>
    </dgm:pt>
    <dgm:pt modelId="{8F5B43AA-18E3-4531-85E7-52D014DFF2DA}" type="pres">
      <dgm:prSet presAssocID="{8E731361-0E7A-483E-8B76-BD4C1B82A0FC}" presName="Parent2" presStyleLbl="revTx" presStyleIdx="1" presStyleCnt="2">
        <dgm:presLayoutVars>
          <dgm:chMax val="1"/>
          <dgm:chPref val="1"/>
          <dgm:bulletEnabled val="1"/>
        </dgm:presLayoutVars>
      </dgm:prSet>
      <dgm:spPr/>
    </dgm:pt>
  </dgm:ptLst>
  <dgm:cxnLst>
    <dgm:cxn modelId="{BBD55602-AC8F-432D-B1F5-BA486F1B4262}" srcId="{FF1FE779-7AF7-4FF4-96D4-98180F500D8C}" destId="{8E731361-0E7A-483E-8B76-BD4C1B82A0FC}" srcOrd="1" destOrd="0" parTransId="{4703F08B-D7EC-4168-AEF1-A7488B039B33}" sibTransId="{A76449FF-D018-4D71-B871-E992D4FF7488}"/>
    <dgm:cxn modelId="{448377AB-7DA7-4DE6-9E1E-F37C9B69FD0E}" type="presOf" srcId="{8E731361-0E7A-483E-8B76-BD4C1B82A0FC}" destId="{8F5B43AA-18E3-4531-85E7-52D014DFF2DA}" srcOrd="0" destOrd="0" presId="urn:microsoft.com/office/officeart/2009/layout/CircleArrowProcess"/>
    <dgm:cxn modelId="{79CFDAAB-CA53-4694-9B8D-C3748D31AECF}" type="presOf" srcId="{FF1FE779-7AF7-4FF4-96D4-98180F500D8C}" destId="{661C9FBE-34AD-4E86-ABB0-607A3A0B91BF}" srcOrd="0" destOrd="0" presId="urn:microsoft.com/office/officeart/2009/layout/CircleArrowProcess"/>
    <dgm:cxn modelId="{D162F9B4-1DCC-4AD8-927B-6B631A35F0A8}" type="presOf" srcId="{B2918DB8-1D04-4682-A26D-3C08D82F0C6D}" destId="{5922314A-A52A-4A65-8F45-3E361B1FC6AD}" srcOrd="0" destOrd="0" presId="urn:microsoft.com/office/officeart/2009/layout/CircleArrowProcess"/>
    <dgm:cxn modelId="{3B47CBF2-7BB2-4F66-BEC5-09699CD30393}" srcId="{FF1FE779-7AF7-4FF4-96D4-98180F500D8C}" destId="{B2918DB8-1D04-4682-A26D-3C08D82F0C6D}" srcOrd="0" destOrd="0" parTransId="{141A1EEB-BEEB-4B7F-9650-F989CEF2DFA0}" sibTransId="{E581EFFB-A900-43CA-9211-621484D89EE8}"/>
    <dgm:cxn modelId="{9ACA4AA5-F461-434A-AAAD-4BD6F6072214}" type="presParOf" srcId="{661C9FBE-34AD-4E86-ABB0-607A3A0B91BF}" destId="{E534FCC6-A723-4991-B395-5C69654C61DF}" srcOrd="0" destOrd="0" presId="urn:microsoft.com/office/officeart/2009/layout/CircleArrowProcess"/>
    <dgm:cxn modelId="{A51B8338-953B-46E9-A167-AB8A52739F8B}" type="presParOf" srcId="{E534FCC6-A723-4991-B395-5C69654C61DF}" destId="{3A6C488C-DC6A-45B2-9DB3-07BF94FE47FE}" srcOrd="0" destOrd="0" presId="urn:microsoft.com/office/officeart/2009/layout/CircleArrowProcess"/>
    <dgm:cxn modelId="{D58C2B0E-B535-438F-8DB7-32C9E0EA66F9}" type="presParOf" srcId="{661C9FBE-34AD-4E86-ABB0-607A3A0B91BF}" destId="{5922314A-A52A-4A65-8F45-3E361B1FC6AD}" srcOrd="1" destOrd="0" presId="urn:microsoft.com/office/officeart/2009/layout/CircleArrowProcess"/>
    <dgm:cxn modelId="{35F490B0-883B-4BD2-A36A-4690663C2825}" type="presParOf" srcId="{661C9FBE-34AD-4E86-ABB0-607A3A0B91BF}" destId="{1919B0E6-AFDA-4435-B108-BAF427F7EB31}" srcOrd="2" destOrd="0" presId="urn:microsoft.com/office/officeart/2009/layout/CircleArrowProcess"/>
    <dgm:cxn modelId="{DB5D88E0-1F5F-408A-849A-7F9A3AC58EC0}" type="presParOf" srcId="{1919B0E6-AFDA-4435-B108-BAF427F7EB31}" destId="{59ECE250-59C0-4587-AAAE-B92EDE17530E}" srcOrd="0" destOrd="0" presId="urn:microsoft.com/office/officeart/2009/layout/CircleArrowProcess"/>
    <dgm:cxn modelId="{B1C6FAB6-44D9-455E-97AB-ADE0E1068E6F}" type="presParOf" srcId="{661C9FBE-34AD-4E86-ABB0-607A3A0B91BF}" destId="{8F5B43AA-18E3-4531-85E7-52D014DFF2DA}" srcOrd="3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3EFFEA-1A14-4B47-A712-EB9C17A47D7B}">
      <dsp:nvSpPr>
        <dsp:cNvPr id="0" name=""/>
        <dsp:cNvSpPr/>
      </dsp:nvSpPr>
      <dsp:spPr>
        <a:xfrm rot="21300000">
          <a:off x="30920" y="2007814"/>
          <a:ext cx="10453758" cy="1165971"/>
        </a:xfrm>
        <a:prstGeom prst="mathMinus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62A7A5-741B-47EA-8CDB-ACB708A41598}">
      <dsp:nvSpPr>
        <dsp:cNvPr id="0" name=""/>
        <dsp:cNvSpPr/>
      </dsp:nvSpPr>
      <dsp:spPr>
        <a:xfrm>
          <a:off x="1436625" y="259080"/>
          <a:ext cx="2805173" cy="2072640"/>
        </a:xfrm>
        <a:prstGeom prst="downArrow">
          <a:avLst/>
        </a:prstGeom>
        <a:blipFill dpi="0"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F2DDBE-FC7E-41E5-88C4-69496D14FE80}">
      <dsp:nvSpPr>
        <dsp:cNvPr id="0" name=""/>
        <dsp:cNvSpPr/>
      </dsp:nvSpPr>
      <dsp:spPr>
        <a:xfrm>
          <a:off x="5573268" y="0"/>
          <a:ext cx="3364992" cy="21762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/>
            <a:t>EROSIÓN DEL SUELO</a:t>
          </a:r>
          <a:endParaRPr lang="es-EC" sz="2500" kern="1200" dirty="0"/>
        </a:p>
      </dsp:txBody>
      <dsp:txXfrm>
        <a:off x="5573268" y="0"/>
        <a:ext cx="3364992" cy="2176272"/>
      </dsp:txXfrm>
    </dsp:sp>
    <dsp:sp modelId="{32F8FE32-52E5-4761-A606-34448CE5867A}">
      <dsp:nvSpPr>
        <dsp:cNvPr id="0" name=""/>
        <dsp:cNvSpPr/>
      </dsp:nvSpPr>
      <dsp:spPr>
        <a:xfrm>
          <a:off x="6099048" y="2612573"/>
          <a:ext cx="3154680" cy="2547253"/>
        </a:xfrm>
        <a:prstGeom prst="upArrow">
          <a:avLst/>
        </a:prstGeom>
        <a:blipFill dpi="0" rotWithShape="0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C7DCB2-FB5C-446B-98B4-43F54AA55D17}">
      <dsp:nvSpPr>
        <dsp:cNvPr id="0" name=""/>
        <dsp:cNvSpPr/>
      </dsp:nvSpPr>
      <dsp:spPr>
        <a:xfrm>
          <a:off x="1577340" y="3005328"/>
          <a:ext cx="3364992" cy="21762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/>
            <a:t>CAMBIO DE LA COVERTURA VEGETAL PERDIDA DEL PATRIMONIO NATURAL </a:t>
          </a:r>
          <a:endParaRPr lang="es-EC" sz="2500" kern="1200" dirty="0"/>
        </a:p>
      </dsp:txBody>
      <dsp:txXfrm>
        <a:off x="1577340" y="3005328"/>
        <a:ext cx="3364992" cy="21762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E3E0FB-CD2F-4B69-95D3-FE546E3C2138}">
      <dsp:nvSpPr>
        <dsp:cNvPr id="0" name=""/>
        <dsp:cNvSpPr/>
      </dsp:nvSpPr>
      <dsp:spPr>
        <a:xfrm>
          <a:off x="0" y="237445"/>
          <a:ext cx="3326945" cy="199616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b="1" kern="1200" dirty="0">
              <a:solidFill>
                <a:schemeClr val="tx1"/>
              </a:solidFill>
            </a:rPr>
            <a:t>Proteger a la comunidad del riesgo de desastres naturales y ecológicos, resguardando la vida y propiedades de los habitantes de sus riberas. </a:t>
          </a:r>
          <a:endParaRPr lang="es-EC" sz="2100" b="1" kern="1200" dirty="0">
            <a:solidFill>
              <a:schemeClr val="tx1"/>
            </a:solidFill>
          </a:endParaRPr>
        </a:p>
      </dsp:txBody>
      <dsp:txXfrm>
        <a:off x="0" y="237445"/>
        <a:ext cx="3326945" cy="1996167"/>
      </dsp:txXfrm>
    </dsp:sp>
    <dsp:sp modelId="{746B486C-70B2-4F0F-8B46-39669B8C1302}">
      <dsp:nvSpPr>
        <dsp:cNvPr id="0" name=""/>
        <dsp:cNvSpPr/>
      </dsp:nvSpPr>
      <dsp:spPr>
        <a:xfrm>
          <a:off x="3659640" y="237445"/>
          <a:ext cx="3326945" cy="1996167"/>
        </a:xfrm>
        <a:prstGeom prst="rect">
          <a:avLst/>
        </a:prstGeom>
        <a:solidFill>
          <a:schemeClr val="accent4">
            <a:hueOff val="2450223"/>
            <a:satOff val="-10194"/>
            <a:lumOff val="24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b="1" kern="1200" dirty="0">
              <a:solidFill>
                <a:schemeClr val="tx1"/>
              </a:solidFill>
            </a:rPr>
            <a:t>Eliminar el foco de infección que constituyen los ríos, anteriormente verdaderas cloacas abiertas. </a:t>
          </a:r>
        </a:p>
      </dsp:txBody>
      <dsp:txXfrm>
        <a:off x="3659640" y="237445"/>
        <a:ext cx="3326945" cy="1996167"/>
      </dsp:txXfrm>
    </dsp:sp>
    <dsp:sp modelId="{C5972FEC-A8D6-4822-8572-06614FD7F73E}">
      <dsp:nvSpPr>
        <dsp:cNvPr id="0" name=""/>
        <dsp:cNvSpPr/>
      </dsp:nvSpPr>
      <dsp:spPr>
        <a:xfrm>
          <a:off x="7319281" y="237445"/>
          <a:ext cx="3326945" cy="1996167"/>
        </a:xfrm>
        <a:prstGeom prst="rect">
          <a:avLst/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b="1" kern="1200" dirty="0">
              <a:solidFill>
                <a:schemeClr val="tx1"/>
              </a:solidFill>
            </a:rPr>
            <a:t>Proteger la salud de la población y elevar su nivel de vida. </a:t>
          </a:r>
        </a:p>
      </dsp:txBody>
      <dsp:txXfrm>
        <a:off x="7319281" y="237445"/>
        <a:ext cx="3326945" cy="1996167"/>
      </dsp:txXfrm>
    </dsp:sp>
    <dsp:sp modelId="{97DE50DD-30D7-4E26-B1D0-0FE14F18C273}">
      <dsp:nvSpPr>
        <dsp:cNvPr id="0" name=""/>
        <dsp:cNvSpPr/>
      </dsp:nvSpPr>
      <dsp:spPr>
        <a:xfrm>
          <a:off x="1829820" y="2566307"/>
          <a:ext cx="3326945" cy="1996167"/>
        </a:xfrm>
        <a:prstGeom prst="rect">
          <a:avLst/>
        </a:prstGeom>
        <a:solidFill>
          <a:schemeClr val="accent4">
            <a:hueOff val="7350668"/>
            <a:satOff val="-30583"/>
            <a:lumOff val="72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b="1" kern="1200" dirty="0">
              <a:solidFill>
                <a:schemeClr val="tx1"/>
              </a:solidFill>
            </a:rPr>
            <a:t>Mejorar el entorno ecológico en los recursos agua, aire y vegetación. </a:t>
          </a:r>
        </a:p>
      </dsp:txBody>
      <dsp:txXfrm>
        <a:off x="1829820" y="2566307"/>
        <a:ext cx="3326945" cy="1996167"/>
      </dsp:txXfrm>
    </dsp:sp>
    <dsp:sp modelId="{ED294D67-0E1A-41CA-A477-6815C8E8840F}">
      <dsp:nvSpPr>
        <dsp:cNvPr id="0" name=""/>
        <dsp:cNvSpPr/>
      </dsp:nvSpPr>
      <dsp:spPr>
        <a:xfrm>
          <a:off x="5489460" y="2566307"/>
          <a:ext cx="3326945" cy="1996167"/>
        </a:xfrm>
        <a:prstGeom prst="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b="1" kern="1200" dirty="0">
              <a:solidFill>
                <a:schemeClr val="tx1"/>
              </a:solidFill>
            </a:rPr>
            <a:t>Beneficiarios aproximado de 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b="1" kern="1200" dirty="0">
              <a:solidFill>
                <a:schemeClr val="tx1"/>
              </a:solidFill>
            </a:rPr>
            <a:t>552 mil habitantes. </a:t>
          </a:r>
          <a:endParaRPr lang="es-EC" sz="2100" b="1" kern="1200" dirty="0">
            <a:solidFill>
              <a:schemeClr val="tx1"/>
            </a:solidFill>
          </a:endParaRPr>
        </a:p>
      </dsp:txBody>
      <dsp:txXfrm>
        <a:off x="5489460" y="2566307"/>
        <a:ext cx="3326945" cy="199616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6C488C-DC6A-45B2-9DB3-07BF94FE47FE}">
      <dsp:nvSpPr>
        <dsp:cNvPr id="0" name=""/>
        <dsp:cNvSpPr/>
      </dsp:nvSpPr>
      <dsp:spPr>
        <a:xfrm>
          <a:off x="2075929" y="50171"/>
          <a:ext cx="3609497" cy="3252850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22314A-A52A-4A65-8F45-3E361B1FC6AD}">
      <dsp:nvSpPr>
        <dsp:cNvPr id="0" name=""/>
        <dsp:cNvSpPr/>
      </dsp:nvSpPr>
      <dsp:spPr>
        <a:xfrm>
          <a:off x="2492335" y="1200148"/>
          <a:ext cx="2775439" cy="9632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/>
            <a:t>RESTAURACIÓN</a:t>
          </a:r>
        </a:p>
      </dsp:txBody>
      <dsp:txXfrm>
        <a:off x="2492335" y="1200148"/>
        <a:ext cx="2775439" cy="963259"/>
      </dsp:txXfrm>
    </dsp:sp>
    <dsp:sp modelId="{59ECE250-59C0-4587-AAAE-B92EDE17530E}">
      <dsp:nvSpPr>
        <dsp:cNvPr id="0" name=""/>
        <dsp:cNvSpPr/>
      </dsp:nvSpPr>
      <dsp:spPr>
        <a:xfrm>
          <a:off x="1441088" y="2163407"/>
          <a:ext cx="2966765" cy="2968019"/>
        </a:xfrm>
        <a:prstGeom prst="blockArc">
          <a:avLst>
            <a:gd name="adj1" fmla="val 0"/>
            <a:gd name="adj2" fmla="val 18900000"/>
            <a:gd name="adj3" fmla="val 1274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5B43AA-18E3-4531-85E7-52D014DFF2DA}">
      <dsp:nvSpPr>
        <dsp:cNvPr id="0" name=""/>
        <dsp:cNvSpPr/>
      </dsp:nvSpPr>
      <dsp:spPr>
        <a:xfrm>
          <a:off x="1953308" y="3188328"/>
          <a:ext cx="1926746" cy="9632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/>
            <a:t>7770 ÁRBOLES </a:t>
          </a:r>
          <a:endParaRPr lang="es-EC" sz="2400" b="1" kern="1200" dirty="0"/>
        </a:p>
      </dsp:txBody>
      <dsp:txXfrm>
        <a:off x="1953308" y="3188328"/>
        <a:ext cx="1926746" cy="9632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DAE145-EFF8-4F9A-BC57-4A8FA50F04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B3B8DAD-13C1-45F3-9D46-0B99DD9A6E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C73F592-C83D-4BF4-A75B-08910E19A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2C777-A624-40F8-979F-E891BAD1BEF4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5FBF3A-FAB5-4024-ACAE-1B752FEF3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22A3494-9258-4813-9B0B-625E2D95C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0122-79C6-42CC-941D-B84BB13D9DF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166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E0CB0D-FE74-4D42-8E77-18EE54C08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D4B115B-3C22-4625-8A63-A3E1432B9C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7E7FCF3-9294-4D73-A2BC-BF1ADF97A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2C777-A624-40F8-979F-E891BAD1BEF4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8E2F8E6-31F1-498D-BA37-3CD738725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7A02F7A-52EA-45D9-BFF8-017DC3A8D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0122-79C6-42CC-941D-B84BB13D9DF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777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EB1AFB6-A0AA-4CF1-8AC6-251381F082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ACA4EF5-EE7F-43C1-80BF-C4FE160650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F2F2F58-1040-4668-8EA5-54D495772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2C777-A624-40F8-979F-E891BAD1BEF4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78495EE-3F93-4485-9088-E9FC13122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354365D-E296-447F-A7CC-7F5CBF51E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0122-79C6-42CC-941D-B84BB13D9DF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30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A137E2-4F29-4F8E-96F5-D5135B1E4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9ED8D2E-AED8-4683-9565-04F7DD98FC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09D4158-28F5-4B28-BCA8-B8E7F8AEC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2C777-A624-40F8-979F-E891BAD1BEF4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36C86BC-5FAA-492E-B3E8-02B6E7773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4E80418-5671-40B9-AD67-949FB8814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0122-79C6-42CC-941D-B84BB13D9DF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974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BABCA4-B3B1-49D2-BF68-8D6836A68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9ADECAF-760F-45B2-A2A3-B5576B06AC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00BC126-A876-4CB4-8BB7-0B84D0AB7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2C777-A624-40F8-979F-E891BAD1BEF4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D153046-D1F9-406B-8905-0BB0BCA55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FB91A58-0B19-4797-A6FC-75C523160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0122-79C6-42CC-941D-B84BB13D9DF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373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50B795-78A4-43D1-ABC8-4DE903970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61AB36D-E024-40DB-80CA-4839D76F10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9533629-F132-460A-82E1-80614F36A4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2630B2F-ACC9-4C22-9DB2-D1A080FD1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2C777-A624-40F8-979F-E891BAD1BEF4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204798C-F3D1-46C6-BB31-F58A5DC6F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9D9274E-01B4-4B9C-9628-B1D0CFB7D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0122-79C6-42CC-941D-B84BB13D9DF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190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64F9CF-7AA8-49B7-AEB0-206802180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A5917EC-7B33-4322-AC1D-380B94825C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5299FA2-68B5-4108-AE74-767440D94C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B487F70-6F78-4083-ADA1-5F903272C1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64583E7-7E28-44DD-AA9A-63F568616B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404CE28-49D8-45DF-84C1-3F600EE7B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2C777-A624-40F8-979F-E891BAD1BEF4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F027D63-5BA3-43C7-A70E-3ABE5EFE7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5818DE7-9A08-4264-ACA4-C5E122FD9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0122-79C6-42CC-941D-B84BB13D9DF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17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2C8A0C-72F3-4673-A957-663580395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9ADFE2D-63EB-44CB-9045-E9CDF6858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2C777-A624-40F8-979F-E891BAD1BEF4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C66E0F8-2484-4887-8B6A-960EFA51A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E0048D9-0773-4CC5-BC00-18C3FC1D6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0122-79C6-42CC-941D-B84BB13D9DF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379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AD5D8E5-D039-4B3C-8FED-08EEDA9AE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2C777-A624-40F8-979F-E891BAD1BEF4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03B1106-7774-4ABD-A862-88CE74A12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0976FFE-5933-44F4-B4CB-ECC20C373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0122-79C6-42CC-941D-B84BB13D9DF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30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0D6B13-68B3-45E6-BAA0-720B21BF0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E06DECA-88F6-423F-AFD6-F5055E8141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3431499-38EC-4512-972E-110A9C10F9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577AFC6-045F-42A8-84B7-E560E8BB9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2C777-A624-40F8-979F-E891BAD1BEF4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2B0B69A-B5AA-4081-BB37-BBC64E2AB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A4BD679-DF1C-4404-AACE-FBBC575C6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0122-79C6-42CC-941D-B84BB13D9DF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864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4D9FF2-9AD3-4AB5-945B-B15FD3682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6CA3A77-369A-4117-8FB8-2CC52EA8ED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B7A586D-6CFA-4B52-B4D7-D8DCE7A1B6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E710D90-4520-47D6-940A-0B35F18E5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2C777-A624-40F8-979F-E891BAD1BEF4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3A3D492-CBFE-4874-A800-2F21A24F7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214A09D-9383-42A7-B0C9-0CD7E43B4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0122-79C6-42CC-941D-B84BB13D9DF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672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4102EA6-0CC0-443B-BB87-F9C735D5F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AE01657-2DD1-4453-A2BF-B68A13563F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1381FA1-89FE-4713-864C-7DC59CB20C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F2C777-A624-40F8-979F-E891BAD1BEF4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EF35136-1FB8-4258-9EA5-FB014571EE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BDB01FC-9B9F-4203-9078-B0F2B757A2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A10122-79C6-42CC-941D-B84BB13D9DF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028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f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31A48E7-C7CA-409D-B948-1263EB1BF2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947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14028D3-CB6D-4239-81C5-99A78076EB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-365125"/>
            <a:ext cx="12186584" cy="6858000"/>
          </a:xfrm>
          <a:prstGeom prst="rect">
            <a:avLst/>
          </a:prstGeom>
        </p:spPr>
      </p:pic>
      <p:graphicFrame>
        <p:nvGraphicFramePr>
          <p:cNvPr id="7" name="Marcador de contenido 6">
            <a:extLst>
              <a:ext uri="{FF2B5EF4-FFF2-40B4-BE49-F238E27FC236}">
                <a16:creationId xmlns:a16="http://schemas.microsoft.com/office/drawing/2014/main" id="{643E4138-ADAB-4B87-B27A-1DFD5030EB2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88640980"/>
              </p:ext>
            </p:extLst>
          </p:nvPr>
        </p:nvGraphicFramePr>
        <p:xfrm>
          <a:off x="-1" y="986971"/>
          <a:ext cx="7126515" cy="5181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506F6CF8-C61B-49E6-A49B-64250398B02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95" t="5207" r="16905" b="6033"/>
          <a:stretch/>
        </p:blipFill>
        <p:spPr>
          <a:xfrm>
            <a:off x="6009054" y="1572637"/>
            <a:ext cx="5344746" cy="3712725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71FC1848-214E-44CE-94D3-57BFB5FAA650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Resultados impacto y sostenibilidad</a:t>
            </a:r>
            <a:endParaRPr lang="es-EC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4247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5352FC08-6A37-4503-A75D-24D0EBC5D8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9BA0969-AF5E-4A6B-A7AE-3E3679A4C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9002043-1E3C-4F28-89DD-65B4B23F8B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B6FD9BC-67FD-427C-8FD3-E176F6D82F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5357" t="17762" r="15238" b="17021"/>
          <a:stretch/>
        </p:blipFill>
        <p:spPr>
          <a:xfrm>
            <a:off x="696686" y="365125"/>
            <a:ext cx="10765306" cy="570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5604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69B899C8-7360-40A7-8081-74F76D39E0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BCA4624-88EC-4AE4-B52F-808AC1BA1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8510B20-B730-4D8B-BB2B-7D4D538446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0C66D36-7B37-4CFE-9272-555EE173B5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0833" t="15645" r="9405" b="5303"/>
          <a:stretch/>
        </p:blipFill>
        <p:spPr>
          <a:xfrm>
            <a:off x="635000" y="365125"/>
            <a:ext cx="11049000" cy="58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9865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229654E-1124-447B-9769-734F9C0DFF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13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F27D41B-E7D4-4719-96AF-903270BDC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41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0E88D05-DED9-4D96-A5A9-EA18788E66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121892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16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B8D40EC-14B4-47EF-BA0A-EDBBD3990A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9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67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40E1E561-A564-4A53-BAD8-4367F9E511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0975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33B0115-94EF-4592-A9FA-AE9D5CF0A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chemeClr val="accent1">
                    <a:lumMod val="75000"/>
                  </a:schemeClr>
                </a:solidFill>
              </a:rPr>
              <a:t>Conclusiones y Recomendaciones </a:t>
            </a:r>
            <a:endParaRPr lang="es-EC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E843D36-34C0-47C8-BD1D-701C42692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81968"/>
            <a:ext cx="4691743" cy="2572204"/>
          </a:xfrm>
        </p:spPr>
        <p:txBody>
          <a:bodyPr>
            <a:normAutofit/>
          </a:bodyPr>
          <a:lstStyle/>
          <a:p>
            <a:pPr algn="just"/>
            <a:r>
              <a:rPr lang="es-ES" dirty="0"/>
              <a:t>La alineación de nuestras actividades al Objetivo de Desarrollo sostenible ONU (ODS),los mas importante en esta actividades de restauración son el 2,9,13,15 </a:t>
            </a:r>
          </a:p>
          <a:p>
            <a:endParaRPr lang="es-EC" dirty="0"/>
          </a:p>
        </p:txBody>
      </p:sp>
      <p:pic>
        <p:nvPicPr>
          <p:cNvPr id="1026" name="Picture 2" descr="Siete publicaciones imprescindibles para entender los ODS">
            <a:extLst>
              <a:ext uri="{FF2B5EF4-FFF2-40B4-BE49-F238E27FC236}">
                <a16:creationId xmlns:a16="http://schemas.microsoft.com/office/drawing/2014/main" id="{D7461F02-26BD-4209-830F-BF3E629F8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560" y="2006601"/>
            <a:ext cx="5715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97897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9FCC591-EE26-4DFD-93FE-573865BACB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015121" cy="6809754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210446D-98F9-4AA9-BECB-AFAE75B6E5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6012543" cy="4351338"/>
          </a:xfrm>
        </p:spPr>
        <p:txBody>
          <a:bodyPr>
            <a:normAutofit/>
          </a:bodyPr>
          <a:lstStyle/>
          <a:p>
            <a:pPr algn="just"/>
            <a:r>
              <a:rPr lang="es-ES" sz="2000" dirty="0"/>
              <a:t>Empoderamiento ciudadano es uno de los factores mas importantes debido a que le damos alternativas a la comunidad de áreas verdes, promulgando la recuperación de la cobertura vegetal y el cuidado del patrimonio del DMQ.</a:t>
            </a:r>
          </a:p>
          <a:p>
            <a:pPr algn="just"/>
            <a:r>
              <a:rPr lang="es-ES" sz="2000" dirty="0"/>
              <a:t>En quebradas con altas pendiente en donde se recomienda la recuperación natural propia del ecosistema, hemos visto que es muy impórtate integrar técnicas innovadoras y diferentes como por ejemplo: Las bombas de semillas una alternativa a la reforestación tradicional, ya que utilizando especies autóctonas podremos volver a llenar de vida los espacios más deteriorados de nuestra zona.</a:t>
            </a:r>
          </a:p>
          <a:p>
            <a:pPr algn="just"/>
            <a:endParaRPr lang="es-EC" sz="2000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2F550F20-01FA-4AB5-AAD5-E385BEE47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s-ES" dirty="0">
                <a:solidFill>
                  <a:schemeClr val="accent1">
                    <a:lumMod val="75000"/>
                  </a:schemeClr>
                </a:solidFill>
              </a:rPr>
              <a:t>Conclusiones y Recomendaciones </a:t>
            </a:r>
            <a:endParaRPr lang="es-EC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052" name="Picture 4" descr="Avianca en Revista - Bombas de semillas: la técnica japonesa para reforestar">
            <a:extLst>
              <a:ext uri="{FF2B5EF4-FFF2-40B4-BE49-F238E27FC236}">
                <a16:creationId xmlns:a16="http://schemas.microsoft.com/office/drawing/2014/main" id="{E97D3B8C-F8AA-49A2-89C2-FE69A453A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0150" y="2377556"/>
            <a:ext cx="4605564" cy="260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31783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1D719B0-AA86-4BBB-9CB5-C0A8AD5BDA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64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7D53D0BF-E0F8-4087-B39B-45B6A65A90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AD8394F-D555-4BB7-A489-9CE0DFF4C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209777"/>
            <a:ext cx="10515600" cy="1325563"/>
          </a:xfrm>
        </p:spPr>
        <p:txBody>
          <a:bodyPr/>
          <a:lstStyle/>
          <a:p>
            <a:pPr algn="ctr"/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Caracterización, Problemática</a:t>
            </a:r>
            <a:endParaRPr lang="es-EC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C9C2B07-2F3F-48D5-A10E-481CA98FAD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4167" t="26609" r="10119" b="11516"/>
          <a:stretch/>
        </p:blipFill>
        <p:spPr>
          <a:xfrm>
            <a:off x="838200" y="1535340"/>
            <a:ext cx="10515600" cy="446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8523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D2F77F1-3532-4EF4-8DD5-AAC727CD1B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FC51721-B50E-4C6D-BB3C-857B17844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943" y="161925"/>
            <a:ext cx="10515600" cy="1325563"/>
          </a:xfrm>
        </p:spPr>
        <p:txBody>
          <a:bodyPr/>
          <a:lstStyle/>
          <a:p>
            <a:pPr algn="ctr"/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Caracterización, Problemática</a:t>
            </a:r>
            <a:endParaRPr lang="es-EC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A40C3CE5-F43B-41CC-831B-0BACE4DB35A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8747973"/>
              </p:ext>
            </p:extLst>
          </p:nvPr>
        </p:nvGraphicFramePr>
        <p:xfrm>
          <a:off x="838200" y="1132114"/>
          <a:ext cx="10515600" cy="518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809343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62DB2AB0-9C89-4304-A37E-0418C75A91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41CA0A4-CE11-4B8E-A3B5-866263898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032" y="3724880"/>
            <a:ext cx="2764512" cy="211681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s-ES" sz="2400" dirty="0"/>
              <a:t>DESPRENDIMIENTO DE BOSQUES DE TALUDES Y ELIMINACIÓN DE COVERTURA VEGETAL </a:t>
            </a:r>
            <a:endParaRPr lang="es-EC" sz="2400" dirty="0"/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4A9C2FF9-1912-4A81-9101-9321A4FD90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" t="2379" r="2409" b="17359"/>
          <a:stretch/>
        </p:blipFill>
        <p:spPr>
          <a:xfrm>
            <a:off x="3062974" y="222327"/>
            <a:ext cx="5558972" cy="6652833"/>
          </a:xfr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A0D0B4E7-ACA3-4F4D-A04B-052FB920D01F}"/>
              </a:ext>
            </a:extLst>
          </p:cNvPr>
          <p:cNvSpPr txBox="1">
            <a:spLocks/>
          </p:cNvSpPr>
          <p:nvPr/>
        </p:nvSpPr>
        <p:spPr>
          <a:xfrm>
            <a:off x="8287657" y="1900199"/>
            <a:ext cx="2997661" cy="193833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400" b="1" dirty="0"/>
              <a:t>GRAN CANTIDAD DE ARRASTRE DE SEDIMENTOS POR AUSENCIA DE VEGETACIÓN</a:t>
            </a:r>
            <a:endParaRPr lang="es-EC" sz="2400" b="1" dirty="0"/>
          </a:p>
        </p:txBody>
      </p:sp>
      <p:sp>
        <p:nvSpPr>
          <p:cNvPr id="10" name="Globo: línea doblada con barra de énfasis 9">
            <a:extLst>
              <a:ext uri="{FF2B5EF4-FFF2-40B4-BE49-F238E27FC236}">
                <a16:creationId xmlns:a16="http://schemas.microsoft.com/office/drawing/2014/main" id="{F70484B7-5093-47C9-BE78-7C3042159EE6}"/>
              </a:ext>
            </a:extLst>
          </p:cNvPr>
          <p:cNvSpPr/>
          <p:nvPr/>
        </p:nvSpPr>
        <p:spPr>
          <a:xfrm>
            <a:off x="8287657" y="1989440"/>
            <a:ext cx="3364607" cy="1759857"/>
          </a:xfrm>
          <a:prstGeom prst="accentCallout2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Globo: línea doblada con barra de énfasis 10">
            <a:extLst>
              <a:ext uri="{FF2B5EF4-FFF2-40B4-BE49-F238E27FC236}">
                <a16:creationId xmlns:a16="http://schemas.microsoft.com/office/drawing/2014/main" id="{BC1218F4-66F7-4273-BC6A-8720BECDCD4E}"/>
              </a:ext>
            </a:extLst>
          </p:cNvPr>
          <p:cNvSpPr/>
          <p:nvPr/>
        </p:nvSpPr>
        <p:spPr>
          <a:xfrm rot="10800000">
            <a:off x="-200493" y="3838537"/>
            <a:ext cx="3364607" cy="1759857"/>
          </a:xfrm>
          <a:prstGeom prst="accentCallout2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322731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ADCB82E-3BAE-4377-BBFD-1A1F3CE8A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25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44ACFE5-79F3-40B7-884A-F6E6B4CD70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7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EA47468-08BF-42F3-8D8E-6480B307C9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121892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24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73E4345-8AA1-4714-8690-35C8C560E5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-14514"/>
            <a:ext cx="121892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08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E71377E-21D2-46D5-B1FB-2E6D4AF108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-365125"/>
            <a:ext cx="12186584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F4C0514-11CB-4C8A-A8F2-D899686DC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562"/>
            <a:ext cx="10515600" cy="1325563"/>
          </a:xfrm>
        </p:spPr>
        <p:txBody>
          <a:bodyPr/>
          <a:lstStyle/>
          <a:p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Resultados impacto y sostenibilidad</a:t>
            </a:r>
            <a:endParaRPr lang="es-EC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5" name="Marcador de contenido 4">
            <a:extLst>
              <a:ext uri="{FF2B5EF4-FFF2-40B4-BE49-F238E27FC236}">
                <a16:creationId xmlns:a16="http://schemas.microsoft.com/office/drawing/2014/main" id="{BFD7F727-D8FA-4243-9F6B-972C33580F3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4137632"/>
              </p:ext>
            </p:extLst>
          </p:nvPr>
        </p:nvGraphicFramePr>
        <p:xfrm>
          <a:off x="838200" y="1378857"/>
          <a:ext cx="10646227" cy="4799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5493314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1417</TotalTime>
  <Words>250</Words>
  <Application>Microsoft Office PowerPoint</Application>
  <PresentationFormat>Panorámica</PresentationFormat>
  <Paragraphs>21</Paragraphs>
  <Slides>19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Tema de Office</vt:lpstr>
      <vt:lpstr>Presentación de PowerPoint</vt:lpstr>
      <vt:lpstr>Caracterización, Problemática</vt:lpstr>
      <vt:lpstr>Caracterización, Problemática</vt:lpstr>
      <vt:lpstr>DESPRENDIMIENTO DE BOSQUES DE TALUDES Y ELIMINACIÓN DE COVERTURA VEGETAL </vt:lpstr>
      <vt:lpstr>Presentación de PowerPoint</vt:lpstr>
      <vt:lpstr>Presentación de PowerPoint</vt:lpstr>
      <vt:lpstr>Presentación de PowerPoint</vt:lpstr>
      <vt:lpstr>Presentación de PowerPoint</vt:lpstr>
      <vt:lpstr>Resultados impacto y sostenibilidad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Conclusiones y Recomendaciones </vt:lpstr>
      <vt:lpstr>Conclusiones y Recomendaciones 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alvaro alban</dc:creator>
  <cp:lastModifiedBy>Karla Elizabeth Salas Soliz</cp:lastModifiedBy>
  <cp:revision>20</cp:revision>
  <dcterms:created xsi:type="dcterms:W3CDTF">2021-03-22T13:33:05Z</dcterms:created>
  <dcterms:modified xsi:type="dcterms:W3CDTF">2021-03-30T03:06:32Z</dcterms:modified>
</cp:coreProperties>
</file>