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</p:sldMasterIdLst>
  <p:handoutMasterIdLst>
    <p:handoutMasterId r:id="rId15"/>
  </p:handoutMasterIdLst>
  <p:sldIdLst>
    <p:sldId id="327" r:id="rId3"/>
    <p:sldId id="329" r:id="rId4"/>
    <p:sldId id="339" r:id="rId5"/>
    <p:sldId id="340" r:id="rId6"/>
    <p:sldId id="344" r:id="rId7"/>
    <p:sldId id="331" r:id="rId8"/>
    <p:sldId id="332" r:id="rId9"/>
    <p:sldId id="336" r:id="rId10"/>
    <p:sldId id="342" r:id="rId11"/>
    <p:sldId id="349" r:id="rId12"/>
    <p:sldId id="350" r:id="rId13"/>
    <p:sldId id="33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0BB"/>
    <a:srgbClr val="53A7CC"/>
    <a:srgbClr val="8DCDDD"/>
    <a:srgbClr val="EFBA91"/>
    <a:srgbClr val="FEC077"/>
    <a:srgbClr val="F6DC14"/>
    <a:srgbClr val="FFA054"/>
    <a:srgbClr val="F16B7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4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7A340-3607-440D-95AB-492DC45BB629}" type="doc">
      <dgm:prSet loTypeId="urn:microsoft.com/office/officeart/2005/8/layout/arrow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5CBA9D0-62A6-4584-BF9B-731288A9C16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1" dirty="0">
              <a:solidFill>
                <a:srgbClr val="FF0000"/>
              </a:solidFill>
            </a:rPr>
            <a:t>589 </a:t>
          </a:r>
        </a:p>
        <a:p>
          <a:r>
            <a:rPr lang="es-MX" sz="1800" b="1" dirty="0">
              <a:solidFill>
                <a:srgbClr val="FF0000"/>
              </a:solidFill>
            </a:rPr>
            <a:t>ATENCIONES </a:t>
          </a:r>
        </a:p>
        <a:p>
          <a:r>
            <a:rPr lang="es-MX" sz="1800" b="1" dirty="0">
              <a:solidFill>
                <a:srgbClr val="FF0000"/>
              </a:solidFill>
            </a:rPr>
            <a:t>(15-19 marzo/21) </a:t>
          </a:r>
          <a:endParaRPr lang="es-EC" sz="1800" b="1" dirty="0">
            <a:solidFill>
              <a:srgbClr val="FF0000"/>
            </a:solidFill>
          </a:endParaRPr>
        </a:p>
      </dgm:t>
    </dgm:pt>
    <dgm:pt modelId="{2701BCCB-9FF5-4953-B5C5-A4CAB9643085}" type="parTrans" cxnId="{86CA8B33-F96D-4FC2-A266-6A13569B0D9C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2A0BC50E-89E3-4261-9111-9930BAFDBC51}" type="sibTrans" cxnId="{86CA8B33-F96D-4FC2-A266-6A13569B0D9C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C2FB98E2-F5B5-4268-BAA0-0C78F297713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1" dirty="0">
              <a:solidFill>
                <a:srgbClr val="FF0000"/>
              </a:solidFill>
            </a:rPr>
            <a:t>932 INTERVENCIONES COMUNITARIAS</a:t>
          </a:r>
          <a:endParaRPr lang="es-EC" sz="1800" b="1" dirty="0">
            <a:solidFill>
              <a:srgbClr val="FF0000"/>
            </a:solidFill>
          </a:endParaRPr>
        </a:p>
      </dgm:t>
    </dgm:pt>
    <dgm:pt modelId="{09D4F5CB-81DA-4074-A2A2-B4E0BB0E709D}" type="parTrans" cxnId="{6D1C97BF-12AA-49F2-932D-B17024B41820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DEE1F98B-E6DE-44D1-AE6E-C2904D329640}" type="sibTrans" cxnId="{6D1C97BF-12AA-49F2-932D-B17024B41820}">
      <dgm:prSet/>
      <dgm:spPr/>
      <dgm:t>
        <a:bodyPr/>
        <a:lstStyle/>
        <a:p>
          <a:endParaRPr lang="es-EC" sz="1800" b="1">
            <a:solidFill>
              <a:srgbClr val="FF0000"/>
            </a:solidFill>
          </a:endParaRPr>
        </a:p>
      </dgm:t>
    </dgm:pt>
    <dgm:pt modelId="{B7B288D5-F222-4F38-9D0B-3AAC50C640F9}" type="pres">
      <dgm:prSet presAssocID="{2EA7A340-3607-440D-95AB-492DC45BB629}" presName="diagram" presStyleCnt="0">
        <dgm:presLayoutVars>
          <dgm:dir/>
          <dgm:resizeHandles val="exact"/>
        </dgm:presLayoutVars>
      </dgm:prSet>
      <dgm:spPr/>
    </dgm:pt>
    <dgm:pt modelId="{CEC35478-D3F7-4B6E-86E9-091112663ED1}" type="pres">
      <dgm:prSet presAssocID="{A5CBA9D0-62A6-4584-BF9B-731288A9C16E}" presName="arrow" presStyleLbl="node1" presStyleIdx="0" presStyleCnt="2" custScaleX="80569" custRadScaleRad="104428" custRadScaleInc="8140">
        <dgm:presLayoutVars>
          <dgm:bulletEnabled val="1"/>
        </dgm:presLayoutVars>
      </dgm:prSet>
      <dgm:spPr/>
    </dgm:pt>
    <dgm:pt modelId="{29BE2CA6-B6BB-4E9C-92FA-71F275EF89AB}" type="pres">
      <dgm:prSet presAssocID="{C2FB98E2-F5B5-4268-BAA0-0C78F2977130}" presName="arrow" presStyleLbl="node1" presStyleIdx="1" presStyleCnt="2" custScaleX="77479" custRadScaleRad="105956" custRadScaleInc="-5923">
        <dgm:presLayoutVars>
          <dgm:bulletEnabled val="1"/>
        </dgm:presLayoutVars>
      </dgm:prSet>
      <dgm:spPr/>
    </dgm:pt>
  </dgm:ptLst>
  <dgm:cxnLst>
    <dgm:cxn modelId="{86CA8B33-F96D-4FC2-A266-6A13569B0D9C}" srcId="{2EA7A340-3607-440D-95AB-492DC45BB629}" destId="{A5CBA9D0-62A6-4584-BF9B-731288A9C16E}" srcOrd="0" destOrd="0" parTransId="{2701BCCB-9FF5-4953-B5C5-A4CAB9643085}" sibTransId="{2A0BC50E-89E3-4261-9111-9930BAFDBC51}"/>
    <dgm:cxn modelId="{7B349757-310E-42E5-AA94-E21B7F605BE9}" type="presOf" srcId="{C2FB98E2-F5B5-4268-BAA0-0C78F2977130}" destId="{29BE2CA6-B6BB-4E9C-92FA-71F275EF89AB}" srcOrd="0" destOrd="0" presId="urn:microsoft.com/office/officeart/2005/8/layout/arrow5"/>
    <dgm:cxn modelId="{E04ABE85-A759-4E80-8886-AB70BB735359}" type="presOf" srcId="{2EA7A340-3607-440D-95AB-492DC45BB629}" destId="{B7B288D5-F222-4F38-9D0B-3AAC50C640F9}" srcOrd="0" destOrd="0" presId="urn:microsoft.com/office/officeart/2005/8/layout/arrow5"/>
    <dgm:cxn modelId="{6D1C97BF-12AA-49F2-932D-B17024B41820}" srcId="{2EA7A340-3607-440D-95AB-492DC45BB629}" destId="{C2FB98E2-F5B5-4268-BAA0-0C78F2977130}" srcOrd="1" destOrd="0" parTransId="{09D4F5CB-81DA-4074-A2A2-B4E0BB0E709D}" sibTransId="{DEE1F98B-E6DE-44D1-AE6E-C2904D329640}"/>
    <dgm:cxn modelId="{F74AB2C0-5B52-4FF3-BE5F-A14ADDCCD95C}" type="presOf" srcId="{A5CBA9D0-62A6-4584-BF9B-731288A9C16E}" destId="{CEC35478-D3F7-4B6E-86E9-091112663ED1}" srcOrd="0" destOrd="0" presId="urn:microsoft.com/office/officeart/2005/8/layout/arrow5"/>
    <dgm:cxn modelId="{A7170ED0-BBB9-4AF7-89EE-82999E183ED1}" type="presParOf" srcId="{B7B288D5-F222-4F38-9D0B-3AAC50C640F9}" destId="{CEC35478-D3F7-4B6E-86E9-091112663ED1}" srcOrd="0" destOrd="0" presId="urn:microsoft.com/office/officeart/2005/8/layout/arrow5"/>
    <dgm:cxn modelId="{9EF47BF7-DCB8-44B8-86D4-59D481BA6A8E}" type="presParOf" srcId="{B7B288D5-F222-4F38-9D0B-3AAC50C640F9}" destId="{29BE2CA6-B6BB-4E9C-92FA-71F275EF89AB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5478-D3F7-4B6E-86E9-091112663ED1}">
      <dsp:nvSpPr>
        <dsp:cNvPr id="0" name=""/>
        <dsp:cNvSpPr/>
      </dsp:nvSpPr>
      <dsp:spPr>
        <a:xfrm rot="16200000">
          <a:off x="231976" y="-226828"/>
          <a:ext cx="1881053" cy="2334711"/>
        </a:xfrm>
        <a:prstGeom prst="downArrow">
          <a:avLst>
            <a:gd name="adj1" fmla="val 50000"/>
            <a:gd name="adj2" fmla="val 3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0000"/>
              </a:solidFill>
            </a:rPr>
            <a:t>589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0000"/>
              </a:solidFill>
            </a:rPr>
            <a:t>ATENCIONES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0000"/>
              </a:solidFill>
            </a:rPr>
            <a:t>(15-19 marzo/21) </a:t>
          </a:r>
          <a:endParaRPr lang="es-EC" sz="1800" b="1" kern="1200" dirty="0">
            <a:solidFill>
              <a:srgbClr val="FF0000"/>
            </a:solidFill>
          </a:endParaRPr>
        </a:p>
      </dsp:txBody>
      <dsp:txXfrm rot="5400000">
        <a:off x="5147" y="470264"/>
        <a:ext cx="2005527" cy="940527"/>
      </dsp:txXfrm>
    </dsp:sp>
    <dsp:sp modelId="{29BE2CA6-B6BB-4E9C-92FA-71F275EF89AB}">
      <dsp:nvSpPr>
        <dsp:cNvPr id="0" name=""/>
        <dsp:cNvSpPr/>
      </dsp:nvSpPr>
      <dsp:spPr>
        <a:xfrm rot="5400000">
          <a:off x="2967824" y="-262635"/>
          <a:ext cx="1808910" cy="2334711"/>
        </a:xfrm>
        <a:prstGeom prst="downArrow">
          <a:avLst>
            <a:gd name="adj1" fmla="val 50000"/>
            <a:gd name="adj2" fmla="val 35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0000"/>
              </a:solidFill>
            </a:rPr>
            <a:t>932 INTERVENCIONES COMUNITARIAS</a:t>
          </a:r>
          <a:endParaRPr lang="es-EC" sz="1800" b="1" kern="1200" dirty="0">
            <a:solidFill>
              <a:srgbClr val="FF0000"/>
            </a:solidFill>
          </a:endParaRPr>
        </a:p>
      </dsp:txBody>
      <dsp:txXfrm rot="-5400000">
        <a:off x="3021483" y="452493"/>
        <a:ext cx="2018152" cy="904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F13E-4DE2-4760-8559-EF1D14EFEFCE}" type="datetimeFigureOut">
              <a:rPr lang="es-EC" smtClean="0"/>
              <a:t>22/3/2021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4F52-F00B-40E5-B297-FF9C5A97B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99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77ACEC3-FC98-4132-ADDB-58A094224F44}" type="datetime1">
              <a:rPr lang="es-EC" smtClean="0"/>
              <a:t>22/3/2021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56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0F1D-8AC7-4968-B8E6-C6B815A9CF69}" type="datetime1">
              <a:rPr lang="es-EC" smtClean="0"/>
              <a:t>22/3/2021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94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4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4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9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9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4659995-DB63-4CE3-B0F9-BB48FC62CFEF}" type="datetime1">
              <a:rPr lang="es-EC" smtClean="0"/>
              <a:t>22/3/2021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833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7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idx="1"/>
          </p:nvPr>
        </p:nvSpPr>
        <p:spPr>
          <a:xfrm>
            <a:off x="838200" y="1068149"/>
            <a:ext cx="10515600" cy="510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7857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20219"/>
          </a:xfrm>
          <a:prstGeom prst="rect">
            <a:avLst/>
          </a:prstGeom>
        </p:spPr>
        <p:txBody>
          <a:bodyPr/>
          <a:lstStyle>
            <a:lvl1pPr>
              <a:defRPr lang="en-US" sz="36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61BBA28-23FF-4EFE-8D26-A62865D754A3}" type="datetime1">
              <a:rPr lang="es-EC" smtClean="0"/>
              <a:t>22/3/2021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6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B2B9A1-828D-4E0F-910A-B20274426C65}" type="datetime1">
              <a:rPr lang="es-EC" smtClean="0"/>
              <a:t>22/3/2021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3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478CE7-4787-452A-8EDA-994121339ECC}" type="datetime1">
              <a:rPr lang="es-EC" smtClean="0"/>
              <a:t>22/3/2021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F56ACF3-73BB-4D9D-B34A-5D8A53EE7F35}" type="datetime1">
              <a:rPr lang="es-EC" smtClean="0"/>
              <a:t>22/3/2021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2A571BF-A1CE-4607-B73A-C47113930B55}" type="datetime1">
              <a:rPr lang="es-EC" smtClean="0"/>
              <a:t>22/3/2021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49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A68AFB-854D-4113-A658-DC5DCDE8E50A}" type="datetime1">
              <a:rPr lang="es-EC" smtClean="0"/>
              <a:t>22/3/2021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6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4A469F9-33EA-405E-B4A7-8790733B5949}" type="datetime1">
              <a:rPr lang="es-EC" smtClean="0"/>
              <a:t>22/3/2021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9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51425" y="274643"/>
            <a:ext cx="10530977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002637"/>
            <a:ext cx="10972800" cy="512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1">
            <a:alphaModFix amt="9000"/>
          </a:blip>
          <a:stretch>
            <a:fillRect/>
          </a:stretch>
        </p:blipFill>
        <p:spPr>
          <a:xfrm>
            <a:off x="7281333" y="-3919"/>
            <a:ext cx="4910667" cy="68658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1" y="279967"/>
            <a:ext cx="88030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s-ES" sz="4400" b="1" kern="1200" dirty="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3" y="6067112"/>
            <a:ext cx="1657497" cy="625833"/>
          </a:xfrm>
          <a:prstGeom prst="rect">
            <a:avLst/>
          </a:prstGeom>
        </p:spPr>
      </p:pic>
      <p:pic>
        <p:nvPicPr>
          <p:cNvPr id="8" name="Imagen 5"/>
          <p:cNvPicPr>
            <a:picLocks noChangeAspect="1"/>
          </p:cNvPicPr>
          <p:nvPr userDrawn="1"/>
        </p:nvPicPr>
        <p:blipFill rotWithShape="1">
          <a:blip r:embed="rId16"/>
          <a:srcRect t="2" r="16755" b="-179058"/>
          <a:stretch/>
        </p:blipFill>
        <p:spPr>
          <a:xfrm>
            <a:off x="220719" y="6380024"/>
            <a:ext cx="987972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92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am.quito.gob.ec/PAM/Formularios/CalculadoraRiesgoCovid19.asp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863CED-F71A-498D-81D7-F6323B7F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" y="-3982"/>
            <a:ext cx="12191373" cy="61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1790" y="0"/>
            <a:ext cx="987083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/>
              <a:t>Comunicación Comunitaria y Promoción de la Salud</a:t>
            </a:r>
          </a:p>
          <a:p>
            <a:pPr lvl="0" algn="ctr"/>
            <a:r>
              <a:rPr lang="es-EC" b="1" dirty="0"/>
              <a:t>Caravana Quito Saludable contra COVID:</a:t>
            </a:r>
          </a:p>
          <a:p>
            <a:pPr lvl="0" algn="ctr"/>
            <a:r>
              <a:rPr lang="es-EC" sz="2400" b="1" dirty="0">
                <a:solidFill>
                  <a:srgbClr val="FF0000"/>
                </a:solidFill>
              </a:rPr>
              <a:t>82</a:t>
            </a:r>
            <a:r>
              <a:rPr lang="es-EC" sz="2400" b="1" dirty="0"/>
              <a:t> barrios /</a:t>
            </a:r>
            <a:r>
              <a:rPr lang="es-EC" sz="2400" b="1" dirty="0">
                <a:solidFill>
                  <a:srgbClr val="FF0000"/>
                </a:solidFill>
              </a:rPr>
              <a:t>20</a:t>
            </a:r>
            <a:r>
              <a:rPr lang="es-EC" sz="2400" b="1" dirty="0"/>
              <a:t> parroquias rurales = </a:t>
            </a:r>
            <a:r>
              <a:rPr lang="es-EC" sz="2400" b="1" dirty="0">
                <a:solidFill>
                  <a:srgbClr val="FF0000"/>
                </a:solidFill>
              </a:rPr>
              <a:t>102 caravanas realizadas</a:t>
            </a:r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  <a:p>
            <a:pPr lvl="0" algn="ctr"/>
            <a:endParaRPr lang="es-EC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0FAE3F-C2B8-416A-A7B8-0AD4E4A9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" y="1176130"/>
            <a:ext cx="5867160" cy="3978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133472-A5C8-4B16-8736-C08D3542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11" y="1176130"/>
            <a:ext cx="5589787" cy="40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4170FE-FACB-4859-9A3F-08A0B1625219}"/>
              </a:ext>
            </a:extLst>
          </p:cNvPr>
          <p:cNvSpPr/>
          <p:nvPr/>
        </p:nvSpPr>
        <p:spPr>
          <a:xfrm>
            <a:off x="704959" y="-4532"/>
            <a:ext cx="3193274" cy="1448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2020</a:t>
            </a:r>
          </a:p>
          <a:p>
            <a:pPr algn="ctr"/>
            <a:r>
              <a:rPr lang="es-MX" sz="2400" b="1" dirty="0"/>
              <a:t>CONTRATACIONES </a:t>
            </a:r>
          </a:p>
          <a:p>
            <a:pPr algn="ctr"/>
            <a:r>
              <a:rPr lang="es-MX" sz="2400" b="1" dirty="0"/>
              <a:t>POR EMERGENCIA</a:t>
            </a:r>
          </a:p>
          <a:p>
            <a:pPr algn="ctr"/>
            <a:r>
              <a:rPr lang="es-MX" sz="2400" dirty="0"/>
              <a:t>8´104.703,36</a:t>
            </a:r>
            <a:endParaRPr lang="es-EC" sz="2400" dirty="0"/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34DDD398-EB28-4C28-9EDC-8DCA4C67F028}"/>
              </a:ext>
            </a:extLst>
          </p:cNvPr>
          <p:cNvSpPr/>
          <p:nvPr/>
        </p:nvSpPr>
        <p:spPr>
          <a:xfrm>
            <a:off x="7040519" y="1117545"/>
            <a:ext cx="4929808" cy="29173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2020 - 2021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30 ENTIDADES DONANTES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1´207.025,17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Entregado </a:t>
            </a:r>
            <a:r>
              <a:rPr lang="es-EC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$   623.855,44 </a:t>
            </a:r>
            <a:r>
              <a:rPr lang="es-EC" sz="2000" b="1" dirty="0">
                <a:solidFill>
                  <a:srgbClr val="FF0000"/>
                </a:solidFill>
              </a:rPr>
              <a:t> (61,70%)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303380-42D9-4910-9B89-0B2BD27C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358"/>
            <a:ext cx="6906126" cy="51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5FBCBD-A024-4E51-89D0-C23FA70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3238500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0DEFF3A0-DA8A-4A9B-9C87-4E69D7E2F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81325" y="314325"/>
            <a:ext cx="62293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AE16D7-23D9-42F9-B4AE-3E4744A1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85" y="3397739"/>
            <a:ext cx="5581448" cy="3456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DA4425-D07F-4D25-BEF1-4174A722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809" y="3397739"/>
            <a:ext cx="5209489" cy="3397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8200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BBE70D-0BC9-461C-A82C-0189BC58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161250"/>
            <a:ext cx="10495722" cy="58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2735" y="292060"/>
            <a:ext cx="8943703" cy="589805"/>
          </a:xfrm>
        </p:spPr>
        <p:txBody>
          <a:bodyPr/>
          <a:lstStyle/>
          <a:p>
            <a:r>
              <a:rPr lang="es-EC" sz="3000" dirty="0"/>
              <a:t>Línea de tiempo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58232" y="3391994"/>
            <a:ext cx="10887416" cy="1762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24283" y="2403566"/>
            <a:ext cx="1088572" cy="71410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 del paciente 0 a Ecuador</a:t>
            </a:r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1368569" y="3117668"/>
            <a:ext cx="0" cy="26125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46352" y="3379733"/>
            <a:ext cx="644434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Feb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13597" y="1561127"/>
            <a:ext cx="1088572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Emergencia Sanitaria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57883" y="2008472"/>
            <a:ext cx="0" cy="138351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05190" y="3396061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Mar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29434" y="4297563"/>
            <a:ext cx="1476101" cy="46269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Emergencia Sanitaria en DMQ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567485" y="3401157"/>
            <a:ext cx="1" cy="8872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14789" y="3098534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Mar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54867" y="2029609"/>
            <a:ext cx="1088572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 de excepción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357792" y="2500332"/>
            <a:ext cx="1" cy="8872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07269" y="3400068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Mar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78571" y="4270588"/>
            <a:ext cx="1306284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DMQ Semáforo Amarillo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71166" y="4217467"/>
            <a:ext cx="1262742" cy="46155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 Estado de Excepción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8202537" y="3399503"/>
            <a:ext cx="0" cy="85876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849839" y="3106996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es-EC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</a:t>
            </a:r>
            <a:endParaRPr lang="es-EC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801238" y="3371023"/>
            <a:ext cx="1" cy="8872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04998" y="3056077"/>
            <a:ext cx="63572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Jun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>
          <a:xfrm>
            <a:off x="1057240" y="3701871"/>
            <a:ext cx="770709" cy="588794"/>
          </a:xfrm>
          <a:prstGeom prst="rect">
            <a:avLst/>
          </a:prstGeom>
        </p:spPr>
      </p:pic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E83CE5E1-B44A-4045-9238-9D935D5EE5D8}"/>
              </a:ext>
            </a:extLst>
          </p:cNvPr>
          <p:cNvCxnSpPr>
            <a:cxnSpLocks/>
          </p:cNvCxnSpPr>
          <p:nvPr/>
        </p:nvCxnSpPr>
        <p:spPr>
          <a:xfrm flipV="1">
            <a:off x="6970641" y="1178460"/>
            <a:ext cx="0" cy="245956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38">
            <a:extLst>
              <a:ext uri="{FF2B5EF4-FFF2-40B4-BE49-F238E27FC236}">
                <a16:creationId xmlns:a16="http://schemas.microsoft.com/office/drawing/2014/main" id="{984DC82B-6CD6-4D32-A77C-F6FB1A1683AD}"/>
              </a:ext>
            </a:extLst>
          </p:cNvPr>
          <p:cNvSpPr/>
          <p:nvPr/>
        </p:nvSpPr>
        <p:spPr>
          <a:xfrm>
            <a:off x="6308424" y="692247"/>
            <a:ext cx="1262742" cy="461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 DE GESTIÓN</a:t>
            </a: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A8E4849B-637A-4C9A-8797-25CD6C5FA6FC}"/>
              </a:ext>
            </a:extLst>
          </p:cNvPr>
          <p:cNvSpPr/>
          <p:nvPr/>
        </p:nvSpPr>
        <p:spPr>
          <a:xfrm>
            <a:off x="6593718" y="3702738"/>
            <a:ext cx="840747" cy="3480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JUNIO</a:t>
            </a:r>
          </a:p>
        </p:txBody>
      </p: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3C24D960-2EBE-4693-BD05-51E991C1019F}"/>
              </a:ext>
            </a:extLst>
          </p:cNvPr>
          <p:cNvCxnSpPr>
            <a:cxnSpLocks/>
          </p:cNvCxnSpPr>
          <p:nvPr/>
        </p:nvCxnSpPr>
        <p:spPr>
          <a:xfrm flipV="1">
            <a:off x="9045943" y="1757906"/>
            <a:ext cx="0" cy="245956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41">
            <a:extLst>
              <a:ext uri="{FF2B5EF4-FFF2-40B4-BE49-F238E27FC236}">
                <a16:creationId xmlns:a16="http://schemas.microsoft.com/office/drawing/2014/main" id="{4E0AE7A2-C393-41C4-8237-3FFBC7032BB9}"/>
              </a:ext>
            </a:extLst>
          </p:cNvPr>
          <p:cNvSpPr/>
          <p:nvPr/>
        </p:nvSpPr>
        <p:spPr>
          <a:xfrm>
            <a:off x="8402933" y="1355494"/>
            <a:ext cx="1286020" cy="3480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RESOLUCIÓN 060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ED00A066-B9D7-47F4-9E0A-C1D5787F90FF}"/>
              </a:ext>
            </a:extLst>
          </p:cNvPr>
          <p:cNvSpPr/>
          <p:nvPr/>
        </p:nvSpPr>
        <p:spPr>
          <a:xfrm>
            <a:off x="8983558" y="3378926"/>
            <a:ext cx="705395" cy="3026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es-EC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</a:t>
            </a:r>
            <a:endParaRPr lang="es-EC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EFD127B4-4563-4466-A187-3C8DE395F5AD}"/>
              </a:ext>
            </a:extLst>
          </p:cNvPr>
          <p:cNvSpPr/>
          <p:nvPr/>
        </p:nvSpPr>
        <p:spPr>
          <a:xfrm>
            <a:off x="9926602" y="2985681"/>
            <a:ext cx="1793657" cy="3480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REACTIVACIÓN</a:t>
            </a:r>
          </a:p>
        </p:txBody>
      </p:sp>
    </p:spTree>
    <p:extLst>
      <p:ext uri="{BB962C8B-B14F-4D97-AF65-F5344CB8AC3E}">
        <p14:creationId xmlns:p14="http://schemas.microsoft.com/office/powerpoint/2010/main" val="214113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B6422D-71E9-49EB-A4DB-C13FAD3E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16893"/>
            <a:ext cx="12169140" cy="62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088E91-3CD9-4A51-B80E-76B34AC4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28"/>
            <a:ext cx="12192000" cy="60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F96878-1549-4E9E-B7E8-4B1698A8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8771" cy="52743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8E043D-EE3E-45D6-A17C-7642E779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87" y="392949"/>
            <a:ext cx="904875" cy="8191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BBECDB3-9AE3-4826-A7E3-95B5986B9433}"/>
              </a:ext>
            </a:extLst>
          </p:cNvPr>
          <p:cNvSpPr txBox="1"/>
          <p:nvPr/>
        </p:nvSpPr>
        <p:spPr>
          <a:xfrm>
            <a:off x="7129670" y="79512"/>
            <a:ext cx="4890053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MESA DE DATOS (desde 31 de agosto)</a:t>
            </a:r>
            <a:endParaRPr lang="es-MX" dirty="0">
              <a:effectLst/>
            </a:endParaRPr>
          </a:p>
          <a:p>
            <a:r>
              <a:rPr lang="es-MX" b="1" dirty="0">
                <a:effectLst/>
              </a:rPr>
              <a:t>- </a:t>
            </a:r>
            <a:r>
              <a:rPr lang="es-MX" dirty="0">
                <a:effectLst/>
              </a:rPr>
              <a:t>Manejo unificado de la información </a:t>
            </a:r>
          </a:p>
          <a:p>
            <a:r>
              <a:rPr lang="es-MX" dirty="0">
                <a:effectLst/>
              </a:rPr>
              <a:t>- Reportes epidemiológicos semanales</a:t>
            </a:r>
          </a:p>
          <a:p>
            <a:r>
              <a:rPr lang="es-MX" dirty="0">
                <a:effectLst/>
              </a:rPr>
              <a:t>- Análisis espacial de la pandemia</a:t>
            </a:r>
          </a:p>
          <a:p>
            <a:r>
              <a:rPr lang="es-MX" dirty="0">
                <a:effectLst/>
              </a:rPr>
              <a:t>- Plataforma de gestión de datos</a:t>
            </a:r>
          </a:p>
          <a:p>
            <a:r>
              <a:rPr lang="es-MX" dirty="0">
                <a:effectLst/>
              </a:rPr>
              <a:t>- </a:t>
            </a:r>
            <a:r>
              <a:rPr lang="es-MX" dirty="0"/>
              <a:t>Entrega base de datos del MSP</a:t>
            </a:r>
            <a:endParaRPr lang="es-MX" dirty="0">
              <a:effectLst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D2F889-EE9F-4402-9803-760F90E9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351" y="2478551"/>
            <a:ext cx="904875" cy="8191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32D6933-3EC3-405D-8830-1E04E2CE8D08}"/>
              </a:ext>
            </a:extLst>
          </p:cNvPr>
          <p:cNvSpPr txBox="1"/>
          <p:nvPr/>
        </p:nvSpPr>
        <p:spPr>
          <a:xfrm>
            <a:off x="7129670" y="1906240"/>
            <a:ext cx="4890053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COMITÉ CIENTÍFICO (desde 15 agosto)</a:t>
            </a:r>
            <a:br>
              <a:rPr lang="es-MX" b="1" dirty="0">
                <a:effectLst/>
              </a:rPr>
            </a:br>
            <a:r>
              <a:rPr lang="es-MX" b="1" dirty="0">
                <a:effectLst/>
              </a:rPr>
              <a:t>- </a:t>
            </a:r>
            <a:r>
              <a:rPr lang="es-MX" dirty="0">
                <a:effectLst/>
              </a:rPr>
              <a:t>Asesorar a la Secretaría de Salud del DMQ para la toma de decisiones basadas en evidencia.</a:t>
            </a:r>
          </a:p>
          <a:p>
            <a:r>
              <a:rPr lang="es-MX" dirty="0"/>
              <a:t>- </a:t>
            </a:r>
            <a:r>
              <a:rPr lang="es-MX" dirty="0">
                <a:effectLst/>
              </a:rPr>
              <a:t>Aportar con medidas y estrategias de respuesta frente a la Pandemia de COVID-19. </a:t>
            </a:r>
            <a:endParaRPr lang="es-MX" dirty="0"/>
          </a:p>
          <a:p>
            <a:r>
              <a:rPr lang="es-MX" dirty="0">
                <a:effectLst/>
              </a:rPr>
              <a:t>- Supervisar la implementación de las actividades aprobadas previamente por este órgano consultivo.</a:t>
            </a:r>
            <a:endParaRPr lang="es-MX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C6AB92D-FA9F-4481-B30F-35203C1F9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62" y="4214564"/>
            <a:ext cx="876300" cy="7810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F12EADF-D961-46A8-A655-0E8D066A4EF1}"/>
              </a:ext>
            </a:extLst>
          </p:cNvPr>
          <p:cNvSpPr txBox="1"/>
          <p:nvPr/>
        </p:nvSpPr>
        <p:spPr>
          <a:xfrm>
            <a:off x="7129670" y="4356778"/>
            <a:ext cx="4890053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>
                <a:effectLst/>
              </a:rPr>
              <a:t>CALCULADORA DE RIESGO </a:t>
            </a:r>
            <a:r>
              <a:rPr lang="es-MX" b="1" dirty="0">
                <a:effectLst/>
              </a:rPr>
              <a:t>(desde 30 septiembre)</a:t>
            </a:r>
            <a:br>
              <a:rPr lang="es-MX" b="1" dirty="0">
                <a:effectLst/>
              </a:rPr>
            </a:br>
            <a:r>
              <a:rPr lang="es-EC" sz="1100" dirty="0">
                <a:hlinkClick r:id="rId6"/>
              </a:rPr>
              <a:t>https://pam.quito.gob.ec/PAM/Formularios/CalculadoraRiesgoCovid19.aspx</a:t>
            </a:r>
            <a:endParaRPr lang="es-EC" sz="11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EA00EDE-E4F7-4E64-9657-277C49B4B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854" y="5274365"/>
            <a:ext cx="857250" cy="80962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2B0CFF3-3916-4208-9FA9-0760F815F7C9}"/>
              </a:ext>
            </a:extLst>
          </p:cNvPr>
          <p:cNvSpPr txBox="1"/>
          <p:nvPr/>
        </p:nvSpPr>
        <p:spPr>
          <a:xfrm>
            <a:off x="7129670" y="5037601"/>
            <a:ext cx="4890053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TESTEO MASIVO</a:t>
            </a:r>
            <a:endParaRPr lang="es-MX" b="1" dirty="0"/>
          </a:p>
          <a:p>
            <a:pPr algn="just"/>
            <a:r>
              <a:rPr lang="es-MX" dirty="0">
                <a:effectLst/>
              </a:rPr>
              <a:t>-</a:t>
            </a:r>
            <a:r>
              <a:rPr lang="es-MX" dirty="0">
                <a:solidFill>
                  <a:schemeClr val="tx1"/>
                </a:solidFill>
              </a:rPr>
              <a:t>Estudio de seroprevalencia en 5 parroquias priorizadas / 70 barrios.  TOTAL 1.560 personas</a:t>
            </a: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tx1"/>
                </a:solidFill>
              </a:rPr>
              <a:t>Ejecución del 4 al 7 de enero</a:t>
            </a: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tx1"/>
                </a:solidFill>
              </a:rPr>
              <a:t>Están en procesamiento</a:t>
            </a:r>
          </a:p>
        </p:txBody>
      </p:sp>
    </p:spTree>
    <p:extLst>
      <p:ext uri="{BB962C8B-B14F-4D97-AF65-F5344CB8AC3E}">
        <p14:creationId xmlns:p14="http://schemas.microsoft.com/office/powerpoint/2010/main" val="401201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8C102F-EFA6-425C-B7AB-F0462FE6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2035"/>
            <a:ext cx="6388741" cy="4255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EC665E-C4FC-4533-9F6A-7B2AB559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81" y="0"/>
            <a:ext cx="6800850" cy="32194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521A71-20E7-4FD7-92AC-07C3E880C0E5}"/>
              </a:ext>
            </a:extLst>
          </p:cNvPr>
          <p:cNvSpPr txBox="1"/>
          <p:nvPr/>
        </p:nvSpPr>
        <p:spPr>
          <a:xfrm>
            <a:off x="251792" y="502220"/>
            <a:ext cx="38033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EQUIPO DE PROFESIONALES</a:t>
            </a:r>
          </a:p>
          <a:p>
            <a:r>
              <a:rPr lang="es-MX" sz="2400" dirty="0"/>
              <a:t>Brigadas fijas          13</a:t>
            </a:r>
          </a:p>
          <a:p>
            <a:r>
              <a:rPr lang="es-MX" sz="2400" dirty="0"/>
              <a:t>Brigadas móviles    34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5ACB0ED-3DB4-4B93-8364-A04D529E068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55167" y="1102385"/>
            <a:ext cx="1168625" cy="91356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029BE502-9577-4B7B-B1C6-8DC396E1FDFB}"/>
              </a:ext>
            </a:extLst>
          </p:cNvPr>
          <p:cNvCxnSpPr>
            <a:cxnSpLocks/>
          </p:cNvCxnSpPr>
          <p:nvPr/>
        </p:nvCxnSpPr>
        <p:spPr>
          <a:xfrm rot="5400000">
            <a:off x="6130232" y="3200492"/>
            <a:ext cx="1788034" cy="12710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84480BF-469C-4FE5-B03C-719129F5963B}"/>
              </a:ext>
            </a:extLst>
          </p:cNvPr>
          <p:cNvSpPr/>
          <p:nvPr/>
        </p:nvSpPr>
        <p:spPr>
          <a:xfrm>
            <a:off x="8253891" y="3963408"/>
            <a:ext cx="3008244" cy="1788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0000"/>
                </a:solidFill>
              </a:rPr>
              <a:t>TOTAL      108.475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AD21500-AF8C-4C95-B2F8-082E5F602342}"/>
              </a:ext>
            </a:extLst>
          </p:cNvPr>
          <p:cNvSpPr/>
          <p:nvPr/>
        </p:nvSpPr>
        <p:spPr>
          <a:xfrm>
            <a:off x="1218917" y="3429000"/>
            <a:ext cx="3008244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2D4B4FD-82EB-4412-8A3E-38593372D24E}"/>
              </a:ext>
            </a:extLst>
          </p:cNvPr>
          <p:cNvSpPr/>
          <p:nvPr/>
        </p:nvSpPr>
        <p:spPr>
          <a:xfrm>
            <a:off x="4539139" y="4245905"/>
            <a:ext cx="2399836" cy="1191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SE 1-11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TOTAL     40.552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8DEDFC-F8C2-4BC9-8C58-A16940E9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99"/>
            <a:ext cx="7315200" cy="3881993"/>
          </a:xfrm>
          <a:prstGeom prst="rect">
            <a:avLst/>
          </a:prstGeom>
        </p:spPr>
      </p:pic>
      <p:sp>
        <p:nvSpPr>
          <p:cNvPr id="8" name="Google Shape;140;p20">
            <a:extLst>
              <a:ext uri="{FF2B5EF4-FFF2-40B4-BE49-F238E27FC236}">
                <a16:creationId xmlns:a16="http://schemas.microsoft.com/office/drawing/2014/main" id="{EB0A2C77-EA5B-4A67-BDC4-F42F2C0E1DBF}"/>
              </a:ext>
            </a:extLst>
          </p:cNvPr>
          <p:cNvSpPr txBox="1"/>
          <p:nvPr/>
        </p:nvSpPr>
        <p:spPr>
          <a:xfrm>
            <a:off x="7504103" y="0"/>
            <a:ext cx="4558748" cy="44473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omfortaa"/>
              <a:buNone/>
            </a:pPr>
            <a:r>
              <a:rPr lang="es-EC" sz="2800" b="1" i="0" u="none" strike="noStrike" cap="none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Total de pruebas realizadas</a:t>
            </a:r>
            <a:endParaRPr lang="es-EC" sz="2800" b="1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r>
              <a:rPr lang="es-EC" sz="2800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(11-may-20 al 22-marz-21)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r>
              <a:rPr lang="es-EC" sz="2800" b="1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115.000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endParaRPr lang="es-EC" sz="2800" b="1" dirty="0">
              <a:solidFill>
                <a:srgbClr val="FF0000"/>
              </a:solidFill>
              <a:latin typeface="Fira Sans Extra Condensed Black"/>
              <a:ea typeface="Fira Sans Extra Condensed Black"/>
              <a:cs typeface="Fira Sans Extra Condensed Black"/>
              <a:sym typeface="Fira Sans Extra Condensed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r>
              <a:rPr lang="es-EC" sz="2800" b="1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Pruebas PUCE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r>
              <a:rPr lang="es-EC" sz="2800" b="1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24.016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6000"/>
              <a:buFont typeface="Fira Sans Extra Condensed Black"/>
              <a:buNone/>
            </a:pPr>
            <a:endParaRPr lang="es-EC" sz="2800" dirty="0">
              <a:solidFill>
                <a:srgbClr val="FF0000"/>
              </a:solidFill>
              <a:latin typeface="Fira Sans Extra Condensed Black"/>
              <a:ea typeface="Fira Sans Extra Condensed Black"/>
              <a:cs typeface="Fira Sans Extra Condensed Black"/>
              <a:sym typeface="Fira Sans Extra Condensed Black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Positiv</a:t>
            </a:r>
            <a:r>
              <a:rPr lang="es-EC" sz="28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idad</a:t>
            </a:r>
            <a:endParaRPr lang="es-EC" sz="2800" b="1" i="0" u="none" strike="noStrike" cap="none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C" sz="2800" dirty="0">
                <a:solidFill>
                  <a:srgbClr val="FF0000"/>
                </a:solidFill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rPr>
              <a:t>30.5%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F187A-D4FA-4EA6-9C0A-74DC4AB2D4AD}"/>
              </a:ext>
            </a:extLst>
          </p:cNvPr>
          <p:cNvSpPr txBox="1"/>
          <p:nvPr/>
        </p:nvSpPr>
        <p:spPr>
          <a:xfrm>
            <a:off x="1856931" y="4636426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Diciembre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28% ocupación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14 días estada promedio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D44203-350E-4C9B-89B0-3877D1899D71}"/>
              </a:ext>
            </a:extLst>
          </p:cNvPr>
          <p:cNvSpPr txBox="1"/>
          <p:nvPr/>
        </p:nvSpPr>
        <p:spPr>
          <a:xfrm>
            <a:off x="6182139" y="4636426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Enero/21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27% ocupación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12 días estada promedio</a:t>
            </a:r>
          </a:p>
        </p:txBody>
      </p:sp>
    </p:spTree>
    <p:extLst>
      <p:ext uri="{BB962C8B-B14F-4D97-AF65-F5344CB8AC3E}">
        <p14:creationId xmlns:p14="http://schemas.microsoft.com/office/powerpoint/2010/main" val="143297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EAE0159-BE14-43D1-A5AA-B68E29CD7FB7}"/>
              </a:ext>
            </a:extLst>
          </p:cNvPr>
          <p:cNvSpPr txBox="1"/>
          <p:nvPr/>
        </p:nvSpPr>
        <p:spPr>
          <a:xfrm>
            <a:off x="139749" y="81368"/>
            <a:ext cx="50225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ATENCIONES DE SALUD MENTAL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6BB856DF-985C-4115-A7D0-BB43E431963B}"/>
              </a:ext>
            </a:extLst>
          </p:cNvPr>
          <p:cNvSpPr/>
          <p:nvPr/>
        </p:nvSpPr>
        <p:spPr>
          <a:xfrm>
            <a:off x="1666159" y="498358"/>
            <a:ext cx="2557670" cy="1431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50.522 ATENCIONES 2020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1DBD57-5A0F-48CA-92D8-E7B83B639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502583"/>
              </p:ext>
            </p:extLst>
          </p:nvPr>
        </p:nvGraphicFramePr>
        <p:xfrm>
          <a:off x="6310646" y="0"/>
          <a:ext cx="5022572" cy="233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7C04AB6-8770-4DDA-A053-B2E995534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27" y="1823363"/>
            <a:ext cx="11263745" cy="5034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543362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5593</TotalTime>
  <Words>325</Words>
  <Application>Microsoft Office PowerPoint</Application>
  <PresentationFormat>Panorámica</PresentationFormat>
  <Paragraphs>95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Comfortaa</vt:lpstr>
      <vt:lpstr>Fira Sans Extra Condensed Black</vt:lpstr>
      <vt:lpstr>Tahoma</vt:lpstr>
      <vt:lpstr>1_Tema de Office</vt:lpstr>
      <vt:lpstr>Tema de Office</vt:lpstr>
      <vt:lpstr>Presentación de PowerPoint</vt:lpstr>
      <vt:lpstr>Presentación de PowerPoint</vt:lpstr>
      <vt:lpstr>Línea de tiempo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FENÓMENO DE LAS DROGAS</dc:title>
  <dc:creator>Diego</dc:creator>
  <cp:lastModifiedBy>Fanny Alicia Zurita Puertas</cp:lastModifiedBy>
  <cp:revision>283</cp:revision>
  <dcterms:created xsi:type="dcterms:W3CDTF">2019-05-15T17:18:04Z</dcterms:created>
  <dcterms:modified xsi:type="dcterms:W3CDTF">2021-03-23T00:36:17Z</dcterms:modified>
</cp:coreProperties>
</file>