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89" r:id="rId3"/>
    <p:sldId id="392" r:id="rId4"/>
    <p:sldId id="390" r:id="rId5"/>
    <p:sldId id="401" r:id="rId6"/>
    <p:sldId id="393" r:id="rId7"/>
    <p:sldId id="374" r:id="rId8"/>
    <p:sldId id="391" r:id="rId9"/>
    <p:sldId id="402" r:id="rId10"/>
    <p:sldId id="375" r:id="rId11"/>
    <p:sldId id="396" r:id="rId12"/>
    <p:sldId id="398" r:id="rId13"/>
    <p:sldId id="400" r:id="rId14"/>
    <p:sldId id="397" r:id="rId15"/>
    <p:sldId id="399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3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asi\Documents\CAT%202020\REPORTE%20CONCEJO%202020\38%20CONCEJO%20INGRESOS%20EGRESOS%20AL%2022_03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asi\Documents\CAT%202020\REPORTE%20CONCEJO%202020\38%20CONCEJO%20INGRESOS%20EGRESOS%20AL%2022_03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asi\Documents\CAT%202020\REPORTE%20CONCEJO%202020\38%20CONCEJO%20INGRESOS%20EGRESOS%20AL%2022_03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CENTRO DE ATENCIÓN TEMPORAL "QUITO SOLIDARIO"</a:t>
            </a:r>
          </a:p>
          <a:p>
            <a:pPr>
              <a:defRPr sz="2000" b="1"/>
            </a:pPr>
            <a:r>
              <a:rPr lang="en-US" sz="2000" b="1"/>
              <a:t>%  PROMEDIO DE OCUPACIÓN POR SEMANA</a:t>
            </a:r>
          </a:p>
          <a:p>
            <a:pPr>
              <a:defRPr sz="2000" b="1"/>
            </a:pPr>
            <a:r>
              <a:rPr lang="en-US" sz="2000" b="1"/>
              <a:t>DEL 23 DE MAYO AL 21 DE MARZO DEL</a:t>
            </a:r>
            <a:r>
              <a:rPr lang="en-US" sz="2000" b="1" baseline="0"/>
              <a:t> </a:t>
            </a:r>
            <a:r>
              <a:rPr lang="en-US" sz="2000" b="1"/>
              <a:t>2021</a:t>
            </a:r>
          </a:p>
        </c:rich>
      </c:tx>
      <c:layout>
        <c:manualLayout>
          <c:xMode val="edge"/>
          <c:yMode val="edge"/>
          <c:x val="1.5605894903147495E-2"/>
          <c:y val="5.43669006076182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4.2567078510943213E-2"/>
          <c:y val="0.24559032397204775"/>
          <c:w val="0.93062341857576625"/>
          <c:h val="0.64164505532966076"/>
        </c:manualLayout>
      </c:layout>
      <c:lineChart>
        <c:grouping val="standard"/>
        <c:varyColors val="0"/>
        <c:ser>
          <c:idx val="1"/>
          <c:order val="0"/>
          <c:tx>
            <c:strRef>
              <c:f>'% OCUPACION'!$S$4</c:f>
              <c:strCache>
                <c:ptCount val="1"/>
                <c:pt idx="0">
                  <c:v>%  PROMEDIO DE OCUPACIÓN POR SEMANA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 OCUPACION'!$R$5:$R$48</c:f>
              <c:strCache>
                <c:ptCount val="44"/>
                <c:pt idx="0">
                  <c:v>23 AL 24 DE MAYO</c:v>
                </c:pt>
                <c:pt idx="1">
                  <c:v>25 AL 31 DE MAYO</c:v>
                </c:pt>
                <c:pt idx="2">
                  <c:v>01 AL 07 JUNIO</c:v>
                </c:pt>
                <c:pt idx="3">
                  <c:v>08 AL 14 JUNIO</c:v>
                </c:pt>
                <c:pt idx="4">
                  <c:v>15 AL 21 DE JUNIO</c:v>
                </c:pt>
                <c:pt idx="5">
                  <c:v>22 JUNIO AL 28 DE JUNIO</c:v>
                </c:pt>
                <c:pt idx="6">
                  <c:v>DEL 29 DE JUNIO AL 05 DE JULIO</c:v>
                </c:pt>
                <c:pt idx="7">
                  <c:v>DEL 06 al 12 DE JULIO</c:v>
                </c:pt>
                <c:pt idx="8">
                  <c:v>DEL 13 al 19 DE JULIO</c:v>
                </c:pt>
                <c:pt idx="9">
                  <c:v>DEL 20 al 26 DE JULIO</c:v>
                </c:pt>
                <c:pt idx="10">
                  <c:v>DEL 27 JUL al 02 AGOSTO</c:v>
                </c:pt>
                <c:pt idx="11">
                  <c:v>DEL 03 al 09 AGOSTO</c:v>
                </c:pt>
                <c:pt idx="12">
                  <c:v>DEL 10 al 16 AGOSTO</c:v>
                </c:pt>
                <c:pt idx="13">
                  <c:v>DEL 17 al 23 AGOSTO</c:v>
                </c:pt>
                <c:pt idx="14">
                  <c:v>DEL 24 al 30 AGOSTO</c:v>
                </c:pt>
                <c:pt idx="15">
                  <c:v>DEL 31 AGOSTO AL 06 SEPT.</c:v>
                </c:pt>
                <c:pt idx="16">
                  <c:v>DEL 07 AL 13 SEPT.</c:v>
                </c:pt>
                <c:pt idx="17">
                  <c:v>DEL 14 AL 20 SEPT.</c:v>
                </c:pt>
                <c:pt idx="18">
                  <c:v>DEL 21 AL 27 SEPT.</c:v>
                </c:pt>
                <c:pt idx="19">
                  <c:v>DEL 28 SEPT AL 04 DE OCT.</c:v>
                </c:pt>
                <c:pt idx="20">
                  <c:v>DEL 05 AL 11 DE OCTUBRE DEL 2020</c:v>
                </c:pt>
                <c:pt idx="21">
                  <c:v>DEL 12 AL 18 DE OCTUBRE DEL 2020</c:v>
                </c:pt>
                <c:pt idx="22">
                  <c:v>DEL 19 AL 25 DE OCTUBRE DEL 2020</c:v>
                </c:pt>
                <c:pt idx="23">
                  <c:v>DEL 26 DE OCTUBRE AL 01 DE NOVIEMBRE DEL 2020</c:v>
                </c:pt>
                <c:pt idx="24">
                  <c:v>DEL 02 AL 08 DE NOVIEMBRE DEL 2020</c:v>
                </c:pt>
                <c:pt idx="25">
                  <c:v>DEL 09 AL 15 DE NOVIEMBRE DEL 2020</c:v>
                </c:pt>
                <c:pt idx="26">
                  <c:v>DEL 16 AL 22 DE NOVIEMBRE DEL 2020</c:v>
                </c:pt>
                <c:pt idx="27">
                  <c:v>DEL 23 AL 29 DE NOVIEMBRE DEL 2020</c:v>
                </c:pt>
                <c:pt idx="28">
                  <c:v>DEL 30 DE NOV AL 06 DIC DEL 2020</c:v>
                </c:pt>
                <c:pt idx="29">
                  <c:v>DEL 07 AL 13 DIC DEL 2020</c:v>
                </c:pt>
                <c:pt idx="30">
                  <c:v>DEL 14 AL 20 DIC DEL 2020</c:v>
                </c:pt>
                <c:pt idx="31">
                  <c:v>DEL 21 AL 27 DIC DEL 2020</c:v>
                </c:pt>
                <c:pt idx="32">
                  <c:v>DEL 28 DIC AL 03 ENERO DEL 2021</c:v>
                </c:pt>
                <c:pt idx="33">
                  <c:v>DEL 04 AL 10 DE ENERO DEL 2021</c:v>
                </c:pt>
                <c:pt idx="34">
                  <c:v>DEL 11 AL 17 DE ENERO DEL 2021</c:v>
                </c:pt>
                <c:pt idx="35">
                  <c:v>DEL 18 AL 24 DE ENERO DEL 2021</c:v>
                </c:pt>
                <c:pt idx="36">
                  <c:v>DEL 25 AL 31 DE ENERO DEL 2021</c:v>
                </c:pt>
                <c:pt idx="37">
                  <c:v>DEL 01 AL 07 DE FEBRERO DEL 2021</c:v>
                </c:pt>
                <c:pt idx="38">
                  <c:v>DEL 08 AL 14 DE FEBRERO DEL 2021</c:v>
                </c:pt>
                <c:pt idx="39">
                  <c:v>DEL 15 AL 21 DE FEBRERO DEL 2021</c:v>
                </c:pt>
                <c:pt idx="40">
                  <c:v>DEL 22 AL 28 DE FEBRERO DEL 2021</c:v>
                </c:pt>
                <c:pt idx="41">
                  <c:v>DEL 01 AL 07 DE MARZO DEL 2021</c:v>
                </c:pt>
                <c:pt idx="42">
                  <c:v>DEL 08 AL 14 DE MARZO DEL 2021</c:v>
                </c:pt>
                <c:pt idx="43">
                  <c:v>DEL 15 AL 21 DE MARZO DEL 2021</c:v>
                </c:pt>
              </c:strCache>
            </c:strRef>
          </c:cat>
          <c:val>
            <c:numRef>
              <c:f>'% OCUPACION'!$S$5:$S$48</c:f>
              <c:numCache>
                <c:formatCode>0%</c:formatCode>
                <c:ptCount val="44"/>
                <c:pt idx="0">
                  <c:v>0.1</c:v>
                </c:pt>
                <c:pt idx="1">
                  <c:v>0.38214285714285712</c:v>
                </c:pt>
                <c:pt idx="2">
                  <c:v>0.51071428571428568</c:v>
                </c:pt>
                <c:pt idx="3">
                  <c:v>0.55357142857142849</c:v>
                </c:pt>
                <c:pt idx="4">
                  <c:v>0.65833333333333333</c:v>
                </c:pt>
                <c:pt idx="5">
                  <c:v>0.73166666666666669</c:v>
                </c:pt>
                <c:pt idx="6">
                  <c:v>0.79571428571428571</c:v>
                </c:pt>
                <c:pt idx="7">
                  <c:v>0.86571428571428566</c:v>
                </c:pt>
                <c:pt idx="8">
                  <c:v>0.69619047619047614</c:v>
                </c:pt>
                <c:pt idx="9">
                  <c:v>0.65047619047619043</c:v>
                </c:pt>
                <c:pt idx="10">
                  <c:v>0.82952380952380955</c:v>
                </c:pt>
                <c:pt idx="11">
                  <c:v>0.84095238095238112</c:v>
                </c:pt>
                <c:pt idx="12">
                  <c:v>0.71238095238095234</c:v>
                </c:pt>
                <c:pt idx="13">
                  <c:v>0.54201680672268915</c:v>
                </c:pt>
                <c:pt idx="14">
                  <c:v>0.4628571428571428</c:v>
                </c:pt>
                <c:pt idx="15">
                  <c:v>0.60142857142857142</c:v>
                </c:pt>
                <c:pt idx="16">
                  <c:v>0.6428571428571429</c:v>
                </c:pt>
                <c:pt idx="17">
                  <c:v>0.55571428571428572</c:v>
                </c:pt>
                <c:pt idx="18">
                  <c:v>0.44714285714285718</c:v>
                </c:pt>
                <c:pt idx="19">
                  <c:v>0.36142857142857138</c:v>
                </c:pt>
                <c:pt idx="20">
                  <c:v>0.31714285714285712</c:v>
                </c:pt>
                <c:pt idx="21">
                  <c:v>0.3328571428571428</c:v>
                </c:pt>
                <c:pt idx="22">
                  <c:v>0.37</c:v>
                </c:pt>
                <c:pt idx="23">
                  <c:v>0.4742857142857142</c:v>
                </c:pt>
                <c:pt idx="24">
                  <c:v>0.45714285714285718</c:v>
                </c:pt>
                <c:pt idx="25">
                  <c:v>0.25714285714285717</c:v>
                </c:pt>
                <c:pt idx="26">
                  <c:v>0.32285714285714284</c:v>
                </c:pt>
                <c:pt idx="27">
                  <c:v>0.23285714285714285</c:v>
                </c:pt>
                <c:pt idx="28">
                  <c:v>0.24142857142857141</c:v>
                </c:pt>
                <c:pt idx="29">
                  <c:v>0.22428571428571425</c:v>
                </c:pt>
                <c:pt idx="30">
                  <c:v>0.20285714285714285</c:v>
                </c:pt>
                <c:pt idx="31">
                  <c:v>0.27714285714285719</c:v>
                </c:pt>
                <c:pt idx="32">
                  <c:v>0.2742857142857143</c:v>
                </c:pt>
                <c:pt idx="33">
                  <c:v>0.48</c:v>
                </c:pt>
                <c:pt idx="34">
                  <c:v>0.66571428571428559</c:v>
                </c:pt>
                <c:pt idx="35">
                  <c:v>0.69000000000000006</c:v>
                </c:pt>
                <c:pt idx="36">
                  <c:v>0.64428571428571424</c:v>
                </c:pt>
                <c:pt idx="37">
                  <c:v>0.6071428571428571</c:v>
                </c:pt>
                <c:pt idx="38">
                  <c:v>0.42571428571428571</c:v>
                </c:pt>
                <c:pt idx="39">
                  <c:v>0.3</c:v>
                </c:pt>
                <c:pt idx="40">
                  <c:v>0.30285714285714288</c:v>
                </c:pt>
                <c:pt idx="41">
                  <c:v>0.27714285714285719</c:v>
                </c:pt>
                <c:pt idx="42">
                  <c:v>0.15857142857142859</c:v>
                </c:pt>
                <c:pt idx="43">
                  <c:v>5.1428571428571428E-2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5E-4557-8D89-39466A341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4566160"/>
        <c:axId val="-2074565616"/>
      </c:lineChart>
      <c:catAx>
        <c:axId val="-207456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2074565616"/>
        <c:crosses val="autoZero"/>
        <c:auto val="1"/>
        <c:lblAlgn val="ctr"/>
        <c:lblOffset val="100"/>
        <c:noMultiLvlLbl val="0"/>
      </c:catAx>
      <c:valAx>
        <c:axId val="-20745656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207456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sz="2000" dirty="0"/>
              <a:t>CENTRO DE ATENCIÓN TEMPORAL</a:t>
            </a:r>
            <a:r>
              <a:rPr lang="es-EC" sz="2000" baseline="0" dirty="0"/>
              <a:t> " QUITO SOLIDADARIO </a:t>
            </a:r>
            <a:r>
              <a:rPr lang="es-EC" sz="2000" dirty="0"/>
              <a:t>"</a:t>
            </a:r>
          </a:p>
          <a:p>
            <a:pPr>
              <a:defRPr sz="2000"/>
            </a:pPr>
            <a:r>
              <a:rPr lang="es-EC" sz="2000" dirty="0"/>
              <a:t>ingresos</a:t>
            </a:r>
            <a:r>
              <a:rPr lang="es-EC" sz="2000" baseline="0" dirty="0"/>
              <a:t> por semana</a:t>
            </a:r>
          </a:p>
          <a:p>
            <a:pPr>
              <a:defRPr sz="2000"/>
            </a:pPr>
            <a:r>
              <a:rPr lang="es-EC" sz="2000" baseline="0" dirty="0"/>
              <a:t>desde el 23 de mayo al 21 DE MARZO 2021</a:t>
            </a:r>
            <a:endParaRPr lang="es-EC" sz="2000" dirty="0"/>
          </a:p>
        </c:rich>
      </c:tx>
      <c:layout>
        <c:manualLayout>
          <c:xMode val="edge"/>
          <c:yMode val="edge"/>
          <c:x val="0.200005121692539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'INGRESOS EGRESOS (3)'!$O$5</c:f>
              <c:strCache>
                <c:ptCount val="1"/>
                <c:pt idx="0">
                  <c:v>INGRESOS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'INGRESOS EGRESOS (3)'!$N$6:$N$49</c:f>
              <c:strCache>
                <c:ptCount val="44"/>
                <c:pt idx="0">
                  <c:v>23 AL 24 DE MAYO</c:v>
                </c:pt>
                <c:pt idx="1">
                  <c:v>25 AL 31 DE MAYO</c:v>
                </c:pt>
                <c:pt idx="2">
                  <c:v>01 AL 07 JUNIO</c:v>
                </c:pt>
                <c:pt idx="3">
                  <c:v>08 AL 14 JUNIO</c:v>
                </c:pt>
                <c:pt idx="4">
                  <c:v>15 AL 21 DE JUNIO</c:v>
                </c:pt>
                <c:pt idx="5">
                  <c:v>22 JUNIO AL 28 DE JUNIO</c:v>
                </c:pt>
                <c:pt idx="6">
                  <c:v>DEL 29 DE JUNIO AL 05 DE JULIO</c:v>
                </c:pt>
                <c:pt idx="7">
                  <c:v>06 AL 12 DE JULIO </c:v>
                </c:pt>
                <c:pt idx="8">
                  <c:v>13 AL 19 DE JULIO</c:v>
                </c:pt>
                <c:pt idx="9">
                  <c:v>20 AL 26 DE JULIO</c:v>
                </c:pt>
                <c:pt idx="10">
                  <c:v>27 AL 02 DE AGOSTO</c:v>
                </c:pt>
                <c:pt idx="11">
                  <c:v>03 AL 09 DE AGOSTO</c:v>
                </c:pt>
                <c:pt idx="12">
                  <c:v>10 AL 16 DE AGOSTO</c:v>
                </c:pt>
                <c:pt idx="13">
                  <c:v>17 AL 23 DE AGOSTO</c:v>
                </c:pt>
                <c:pt idx="14">
                  <c:v>24 AL 30 DE AGOSTO</c:v>
                </c:pt>
                <c:pt idx="15">
                  <c:v>31 DE AGOSTO AL 06 DE SEPTIEMBRE</c:v>
                </c:pt>
                <c:pt idx="16">
                  <c:v>7 AL 13 DE SEPTIEMBRE</c:v>
                </c:pt>
                <c:pt idx="17">
                  <c:v>14 AL 20 DE SEPTIEMBRE</c:v>
                </c:pt>
                <c:pt idx="18">
                  <c:v>21 AL 27 DE SEPTIEMBRE</c:v>
                </c:pt>
                <c:pt idx="19">
                  <c:v>28 SEPT AL 04  - OCT 2020</c:v>
                </c:pt>
                <c:pt idx="20">
                  <c:v>05  AL 11 DE OCTUBRE 2020</c:v>
                </c:pt>
                <c:pt idx="21">
                  <c:v>12 AL 18 DE OCTUBRE 2020</c:v>
                </c:pt>
                <c:pt idx="22">
                  <c:v>19 AL 25 DE OCTUBRE 2020</c:v>
                </c:pt>
                <c:pt idx="23">
                  <c:v>26 DE OCTUBRE AL 01 DE NOVIEMBRE 2020</c:v>
                </c:pt>
                <c:pt idx="24">
                  <c:v>DEL 02 AL 08 DE NOVIEMBRE 2020</c:v>
                </c:pt>
                <c:pt idx="25">
                  <c:v>DEL 09 AL 15 DE NOVIEMBRE 2020</c:v>
                </c:pt>
                <c:pt idx="26">
                  <c:v>DEL 16 AL 22 DE NOVIEMBRE 2020</c:v>
                </c:pt>
                <c:pt idx="27">
                  <c:v>DEL 23 AL 29 DE NOVIEMBRE 2020</c:v>
                </c:pt>
                <c:pt idx="28">
                  <c:v>DEL 30 DE NOVIEMBRE AL 06 DICIEMBRE 2020</c:v>
                </c:pt>
                <c:pt idx="29">
                  <c:v>DEL 07 AL 13 DE DICIEMBRE 2020</c:v>
                </c:pt>
                <c:pt idx="30">
                  <c:v>DEL 14 AL 20 DE DICIEMBRE 2020</c:v>
                </c:pt>
                <c:pt idx="31">
                  <c:v>DEL 21 AL 27 DE DICIEMBRE 2020</c:v>
                </c:pt>
                <c:pt idx="32">
                  <c:v>DEL 28 DIC AL 03 ENERO 2021</c:v>
                </c:pt>
                <c:pt idx="33">
                  <c:v>DEL 04 AL 10 DE ENERO DEL 2021</c:v>
                </c:pt>
                <c:pt idx="34">
                  <c:v>DEL 11 AL 17 DE ENERO DEL 2021</c:v>
                </c:pt>
                <c:pt idx="35">
                  <c:v>DEL 18 AL 24 DE ENERO DEL 2021</c:v>
                </c:pt>
                <c:pt idx="36">
                  <c:v>DEL 25 AL 31 DE ENERO DEL 2021</c:v>
                </c:pt>
                <c:pt idx="37">
                  <c:v>DEL 01 AL 07 DE FEBRERO DEL 2021</c:v>
                </c:pt>
                <c:pt idx="38">
                  <c:v>DEL 08 AL 14 DE FEBRERO DEL 2021</c:v>
                </c:pt>
                <c:pt idx="39">
                  <c:v>DEL 15 AL 21 DE FEBRERO DEL 2021</c:v>
                </c:pt>
                <c:pt idx="40">
                  <c:v>DEL 22 AL 28 DE FEBRERO DEL 2021</c:v>
                </c:pt>
                <c:pt idx="41">
                  <c:v>DEL 01 AL 07 DE MARZO DEL 2021</c:v>
                </c:pt>
                <c:pt idx="42">
                  <c:v>DEL 08 AL 14 DE MARZO DEL 2021</c:v>
                </c:pt>
                <c:pt idx="43">
                  <c:v>DEL 15 AL 21 DE MARZO DEL 2022</c:v>
                </c:pt>
              </c:strCache>
            </c:strRef>
          </c:cat>
          <c:val>
            <c:numRef>
              <c:f>'INGRESOS EGRESOS (3)'!$O$6:$O$49</c:f>
              <c:numCache>
                <c:formatCode>General</c:formatCode>
                <c:ptCount val="44"/>
                <c:pt idx="0">
                  <c:v>5</c:v>
                </c:pt>
                <c:pt idx="1">
                  <c:v>26</c:v>
                </c:pt>
                <c:pt idx="2">
                  <c:v>18</c:v>
                </c:pt>
                <c:pt idx="3">
                  <c:v>33</c:v>
                </c:pt>
                <c:pt idx="4">
                  <c:v>47</c:v>
                </c:pt>
                <c:pt idx="5">
                  <c:v>39</c:v>
                </c:pt>
                <c:pt idx="6">
                  <c:v>72</c:v>
                </c:pt>
                <c:pt idx="7">
                  <c:v>60</c:v>
                </c:pt>
                <c:pt idx="8">
                  <c:v>45</c:v>
                </c:pt>
                <c:pt idx="9">
                  <c:v>77</c:v>
                </c:pt>
                <c:pt idx="10">
                  <c:v>73</c:v>
                </c:pt>
                <c:pt idx="11">
                  <c:v>67</c:v>
                </c:pt>
                <c:pt idx="12">
                  <c:v>60</c:v>
                </c:pt>
                <c:pt idx="13">
                  <c:v>38</c:v>
                </c:pt>
                <c:pt idx="14">
                  <c:v>33</c:v>
                </c:pt>
                <c:pt idx="15">
                  <c:v>33</c:v>
                </c:pt>
                <c:pt idx="16">
                  <c:v>38</c:v>
                </c:pt>
                <c:pt idx="17">
                  <c:v>21</c:v>
                </c:pt>
                <c:pt idx="18">
                  <c:v>28</c:v>
                </c:pt>
                <c:pt idx="19">
                  <c:v>21</c:v>
                </c:pt>
                <c:pt idx="20">
                  <c:v>16</c:v>
                </c:pt>
                <c:pt idx="21">
                  <c:v>27</c:v>
                </c:pt>
                <c:pt idx="22">
                  <c:v>32</c:v>
                </c:pt>
                <c:pt idx="23">
                  <c:v>40</c:v>
                </c:pt>
                <c:pt idx="24">
                  <c:v>23</c:v>
                </c:pt>
                <c:pt idx="25">
                  <c:v>17</c:v>
                </c:pt>
                <c:pt idx="26">
                  <c:v>28</c:v>
                </c:pt>
                <c:pt idx="27">
                  <c:v>14</c:v>
                </c:pt>
                <c:pt idx="28">
                  <c:v>21</c:v>
                </c:pt>
                <c:pt idx="29">
                  <c:v>18</c:v>
                </c:pt>
                <c:pt idx="30">
                  <c:v>20</c:v>
                </c:pt>
                <c:pt idx="31">
                  <c:v>23</c:v>
                </c:pt>
                <c:pt idx="32">
                  <c:v>29</c:v>
                </c:pt>
                <c:pt idx="33">
                  <c:v>54</c:v>
                </c:pt>
                <c:pt idx="34">
                  <c:v>40</c:v>
                </c:pt>
                <c:pt idx="35">
                  <c:v>55</c:v>
                </c:pt>
                <c:pt idx="36">
                  <c:v>45</c:v>
                </c:pt>
                <c:pt idx="37">
                  <c:v>29</c:v>
                </c:pt>
                <c:pt idx="38">
                  <c:v>16</c:v>
                </c:pt>
                <c:pt idx="39">
                  <c:v>23</c:v>
                </c:pt>
                <c:pt idx="40">
                  <c:v>20</c:v>
                </c:pt>
                <c:pt idx="41">
                  <c:v>16</c:v>
                </c:pt>
                <c:pt idx="42">
                  <c:v>2</c:v>
                </c:pt>
                <c:pt idx="4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AE-4828-B3F4-7F6C2FFEF0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24400592"/>
        <c:axId val="-2124401680"/>
        <c:extLst/>
      </c:lineChart>
      <c:catAx>
        <c:axId val="-212440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C"/>
          </a:p>
        </c:txPr>
        <c:crossAx val="-2124401680"/>
        <c:crosses val="autoZero"/>
        <c:auto val="1"/>
        <c:lblAlgn val="ctr"/>
        <c:lblOffset val="100"/>
        <c:noMultiLvlLbl val="0"/>
      </c:catAx>
      <c:valAx>
        <c:axId val="-2124401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12440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CENTRO DE ATENCIÓN TEMPORAL "QUITO SOLIDARIO"</a:t>
            </a:r>
          </a:p>
          <a:p>
            <a:pPr>
              <a:defRPr/>
            </a:pPr>
            <a:r>
              <a:rPr lang="en-US" b="1"/>
              <a:t>PROMEDIO DE DÍAS DE ESTADA</a:t>
            </a:r>
          </a:p>
          <a:p>
            <a:pPr>
              <a:defRPr/>
            </a:pPr>
            <a:r>
              <a:rPr lang="en-US" b="1"/>
              <a:t>DEL 23 DE MAYO AL 21 DE MARZO DEL </a:t>
            </a:r>
            <a:r>
              <a:rPr lang="en-US" b="1" baseline="0"/>
              <a:t>2021</a:t>
            </a:r>
            <a:endParaRPr lang="en-US" b="1"/>
          </a:p>
        </c:rich>
      </c:tx>
      <c:layout>
        <c:manualLayout>
          <c:xMode val="edge"/>
          <c:yMode val="edge"/>
          <c:x val="0.36259956055111431"/>
          <c:y val="2.69848841887464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4.2567078510943213E-2"/>
          <c:y val="0.24559032397204775"/>
          <c:w val="0.93062341857576625"/>
          <c:h val="0.64164505532966076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5F-447B-B08A-374595176DE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5F-447B-B08A-374595176DE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5F-447B-B08A-374595176DE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95F-447B-B08A-374595176DE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95F-447B-B08A-374595176DE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95F-447B-B08A-374595176DE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95F-447B-B08A-374595176DE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95F-447B-B08A-374595176DE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95F-447B-B08A-374595176DE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95F-447B-B08A-374595176DE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95F-447B-B08A-374595176DE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95F-447B-B08A-374595176DE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95F-447B-B08A-374595176DE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95F-447B-B08A-374595176DE1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95F-447B-B08A-374595176DE1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95F-447B-B08A-374595176DE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95F-447B-B08A-374595176DE1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95F-447B-B08A-374595176DE1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95F-447B-B08A-374595176DE1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95F-447B-B08A-374595176DE1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195F-447B-B08A-374595176DE1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195F-447B-B08A-374595176DE1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195F-447B-B08A-374595176DE1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195F-447B-B08A-374595176DE1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195F-447B-B08A-374595176DE1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195F-447B-B08A-374595176DE1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195F-447B-B08A-374595176DE1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195F-447B-B08A-374595176DE1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195F-447B-B08A-374595176DE1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195F-447B-B08A-374595176DE1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195F-447B-B08A-374595176DE1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195F-447B-B08A-374595176DE1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195F-447B-B08A-374595176DE1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195F-447B-B08A-374595176DE1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5-195F-447B-B08A-374595176DE1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7-195F-447B-B08A-374595176DE1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9-195F-447B-B08A-374595176DE1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B-195F-447B-B08A-374595176DE1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D-195F-447B-B08A-374595176DE1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F-195F-447B-B08A-374595176DE1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1-195F-447B-B08A-374595176DE1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3-195F-447B-B08A-374595176DE1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1">
                  <a:lumMod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5-195F-447B-B08A-374595176DE1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2">
                  <a:lumMod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7-195F-447B-B08A-374595176D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'DIAS DE ESTADA'!$G$5:$G$48</c:f>
              <c:strCache>
                <c:ptCount val="44"/>
                <c:pt idx="0">
                  <c:v>23 AL 24 DE MAYO</c:v>
                </c:pt>
                <c:pt idx="1">
                  <c:v>*25 AL 31 DE MAYO</c:v>
                </c:pt>
                <c:pt idx="2">
                  <c:v>01 AL 07 JUNIO</c:v>
                </c:pt>
                <c:pt idx="3">
                  <c:v>08 AL 14 JUNIO</c:v>
                </c:pt>
                <c:pt idx="4">
                  <c:v>15 AL 21 DE JUNIO</c:v>
                </c:pt>
                <c:pt idx="5">
                  <c:v>22 JUNIO AL 28 DE JUNIO</c:v>
                </c:pt>
                <c:pt idx="6">
                  <c:v>DEL 29 DE JUNIO AL 05 DE JULIO</c:v>
                </c:pt>
                <c:pt idx="7">
                  <c:v>06 AL 12 DE JULIO </c:v>
                </c:pt>
                <c:pt idx="8">
                  <c:v>13 AL 19 DE JULIO </c:v>
                </c:pt>
                <c:pt idx="9">
                  <c:v>20 AL 26 DE JULIO </c:v>
                </c:pt>
                <c:pt idx="10">
                  <c:v>27 AL 02 DE AGOSTO</c:v>
                </c:pt>
                <c:pt idx="11">
                  <c:v>03 AL 09 DE AGOSTO</c:v>
                </c:pt>
                <c:pt idx="12">
                  <c:v>10 AL 16 DE AGOSTO</c:v>
                </c:pt>
                <c:pt idx="13">
                  <c:v>17 AL 23 DE AGOSTO</c:v>
                </c:pt>
                <c:pt idx="14">
                  <c:v>24 AL 30 DE AGOSTO</c:v>
                </c:pt>
                <c:pt idx="15">
                  <c:v>31 DE AGOSTO AL 06 DE SEPTIEMBRE </c:v>
                </c:pt>
                <c:pt idx="16">
                  <c:v>07 AL 13 DE SEPTIEMBRE </c:v>
                </c:pt>
                <c:pt idx="17">
                  <c:v>14 AL 20 DE SEPTIEMBRE </c:v>
                </c:pt>
                <c:pt idx="18">
                  <c:v>21 AL 27 DE SEPTIEMBRE </c:v>
                </c:pt>
                <c:pt idx="19">
                  <c:v>28 DE SEPTIEMBRE AL 04 DE OCTUBRE</c:v>
                </c:pt>
                <c:pt idx="20">
                  <c:v>05 AL 11 DE OCTUBRE</c:v>
                </c:pt>
                <c:pt idx="21">
                  <c:v>12 AL 18 DE OCTUBRE</c:v>
                </c:pt>
                <c:pt idx="22">
                  <c:v>19 AL 25 DE OCTUBRE</c:v>
                </c:pt>
                <c:pt idx="23">
                  <c:v>26 DE OCTUBRE AL 01 DE NOVIEMBRE 2020</c:v>
                </c:pt>
                <c:pt idx="24">
                  <c:v>DEL 02 AL 08 DE NOVIEMBRE 2020</c:v>
                </c:pt>
                <c:pt idx="25">
                  <c:v>DEL 09 AL 15 DE NOVIEMBRE 2020</c:v>
                </c:pt>
                <c:pt idx="26">
                  <c:v>DEL 16 AL 22 DE NOVIEMBRE 2020</c:v>
                </c:pt>
                <c:pt idx="27">
                  <c:v>DEL 23 AL 29 DE NOVIEMBRE 2020</c:v>
                </c:pt>
                <c:pt idx="28">
                  <c:v>DEL 30 NOVIEMBRE AL 06 DICIEMBRE 2020</c:v>
                </c:pt>
                <c:pt idx="29">
                  <c:v>DEL 07 AL 13 DE DICIEMBRE 2020</c:v>
                </c:pt>
                <c:pt idx="30">
                  <c:v>DEL 14 AL 20 DE DICIEMBRE 2020</c:v>
                </c:pt>
                <c:pt idx="31">
                  <c:v>DEL 21 AL 27 DE DICIEMBRE 2020</c:v>
                </c:pt>
                <c:pt idx="32">
                  <c:v>DEL 28 DIC 2020 AL 03 ENERO  2021</c:v>
                </c:pt>
                <c:pt idx="33">
                  <c:v>DEL 04 AL 10 DE ENERO DEL 2021</c:v>
                </c:pt>
                <c:pt idx="34">
                  <c:v>DEL 11AL 17 DE ENERO DEL 2021</c:v>
                </c:pt>
                <c:pt idx="35">
                  <c:v>DEL 18 AL 24 DE ENERO DEL 2021</c:v>
                </c:pt>
                <c:pt idx="36">
                  <c:v>DEL 25 AL 31 DE ENERO DEL 2021</c:v>
                </c:pt>
                <c:pt idx="37">
                  <c:v>DEL 01 AL 07 DE FEBRERO DEL 2021</c:v>
                </c:pt>
                <c:pt idx="38">
                  <c:v>DEL 08 AL 14 DE FEBRERO DEL 2021</c:v>
                </c:pt>
                <c:pt idx="39">
                  <c:v>DEL 15 AL 21 DE FEBRERO DEL 2021</c:v>
                </c:pt>
                <c:pt idx="40">
                  <c:v>DEL 22 AL 28 DE FEBRERO DEL 2021</c:v>
                </c:pt>
                <c:pt idx="41">
                  <c:v>DEL 01 AL 07 DE MARZO DEL 2021</c:v>
                </c:pt>
                <c:pt idx="42">
                  <c:v>DEL 08 AL 14 DE MARZO DEL 2021</c:v>
                </c:pt>
                <c:pt idx="43">
                  <c:v>DEL 15 AL 21 DE MARZO DEL 2021</c:v>
                </c:pt>
              </c:strCache>
            </c:strRef>
          </c:cat>
          <c:val>
            <c:numRef>
              <c:f>'DIAS DE ESTADA'!$H$5:$H$48</c:f>
              <c:numCache>
                <c:formatCode>0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7.8947368421052628</c:v>
                </c:pt>
                <c:pt idx="3">
                  <c:v>6.3043478260869561</c:v>
                </c:pt>
                <c:pt idx="4">
                  <c:v>6</c:v>
                </c:pt>
                <c:pt idx="5">
                  <c:v>8.6071428571428577</c:v>
                </c:pt>
                <c:pt idx="6">
                  <c:v>12.486486486486486</c:v>
                </c:pt>
                <c:pt idx="7">
                  <c:v>11.081632653061224</c:v>
                </c:pt>
                <c:pt idx="8">
                  <c:v>13.12280701754386</c:v>
                </c:pt>
                <c:pt idx="9">
                  <c:v>13.76923076923077</c:v>
                </c:pt>
                <c:pt idx="10">
                  <c:v>11.513157894736842</c:v>
                </c:pt>
                <c:pt idx="11">
                  <c:v>12.838235294117647</c:v>
                </c:pt>
                <c:pt idx="12">
                  <c:v>13.576923076923077</c:v>
                </c:pt>
                <c:pt idx="13">
                  <c:v>13.631578947368421</c:v>
                </c:pt>
                <c:pt idx="14">
                  <c:v>13.063829787234043</c:v>
                </c:pt>
                <c:pt idx="15">
                  <c:v>15.194444444444445</c:v>
                </c:pt>
                <c:pt idx="16">
                  <c:v>13.9</c:v>
                </c:pt>
                <c:pt idx="17">
                  <c:v>16.25</c:v>
                </c:pt>
                <c:pt idx="18">
                  <c:v>14.131578947368421</c:v>
                </c:pt>
                <c:pt idx="19">
                  <c:v>11.5</c:v>
                </c:pt>
                <c:pt idx="20">
                  <c:v>13.541666666666666</c:v>
                </c:pt>
                <c:pt idx="21">
                  <c:v>10.862068965517242</c:v>
                </c:pt>
                <c:pt idx="22">
                  <c:v>9.75</c:v>
                </c:pt>
                <c:pt idx="23">
                  <c:v>11.96774193548387</c:v>
                </c:pt>
                <c:pt idx="24">
                  <c:v>10.760869565217391</c:v>
                </c:pt>
                <c:pt idx="25">
                  <c:v>13.363636363636363</c:v>
                </c:pt>
                <c:pt idx="26">
                  <c:v>9.8421052631578956</c:v>
                </c:pt>
                <c:pt idx="27">
                  <c:v>10.16</c:v>
                </c:pt>
                <c:pt idx="28">
                  <c:v>10</c:v>
                </c:pt>
                <c:pt idx="29">
                  <c:v>10.227272727272727</c:v>
                </c:pt>
                <c:pt idx="30">
                  <c:v>9.4210526315789469</c:v>
                </c:pt>
                <c:pt idx="31">
                  <c:v>8.6111111111111107</c:v>
                </c:pt>
                <c:pt idx="32">
                  <c:v>9.24</c:v>
                </c:pt>
                <c:pt idx="33">
                  <c:v>8</c:v>
                </c:pt>
                <c:pt idx="34">
                  <c:v>9.6756756756756754</c:v>
                </c:pt>
                <c:pt idx="35">
                  <c:v>10.626506024096386</c:v>
                </c:pt>
                <c:pt idx="36">
                  <c:v>10.836734693877551</c:v>
                </c:pt>
                <c:pt idx="37">
                  <c:v>9.2195121951219505</c:v>
                </c:pt>
                <c:pt idx="38">
                  <c:v>13.871794871794872</c:v>
                </c:pt>
                <c:pt idx="39">
                  <c:v>13.043478260869565</c:v>
                </c:pt>
                <c:pt idx="40">
                  <c:v>12.083333333333334</c:v>
                </c:pt>
                <c:pt idx="41">
                  <c:v>12.210526315789474</c:v>
                </c:pt>
                <c:pt idx="42">
                  <c:v>14.277777777777779</c:v>
                </c:pt>
                <c:pt idx="43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8-195F-447B-B08A-374595176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4629648"/>
        <c:axId val="-2084632368"/>
      </c:barChart>
      <c:catAx>
        <c:axId val="-208462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2084632368"/>
        <c:crosses val="autoZero"/>
        <c:auto val="0"/>
        <c:lblAlgn val="ctr"/>
        <c:lblOffset val="100"/>
        <c:noMultiLvlLbl val="0"/>
      </c:catAx>
      <c:valAx>
        <c:axId val="-208463236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208462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477F9-3376-49BB-A56A-3DA1947CD219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9B5A7-7CA8-4B61-81F7-5C8DB246E62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003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8b391aed02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g8b391aed02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77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8b391aed02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g8b391aed02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28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8b391aed02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g8b391aed02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76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4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661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22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405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045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470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9529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65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692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998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011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CFAB-6332-4552-8973-F1F9F0C10BF2}" type="datetimeFigureOut">
              <a:rPr lang="es-EC" smtClean="0"/>
              <a:t>23/3/2021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477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60279"/>
            <a:ext cx="4991100" cy="261405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38187" y="2794000"/>
            <a:ext cx="9144000" cy="2978642"/>
          </a:xfrm>
        </p:spPr>
        <p:txBody>
          <a:bodyPr>
            <a:normAutofit fontScale="90000"/>
          </a:bodyPr>
          <a:lstStyle/>
          <a:p>
            <a:r>
              <a:rPr lang="es-ES" sz="4800" dirty="0"/>
              <a:t>INFORME SECRETARÍA DE SALUD</a:t>
            </a:r>
            <a:br>
              <a:rPr lang="es-ES" sz="4800" dirty="0"/>
            </a:br>
            <a:r>
              <a:rPr lang="es-ES" sz="4800" dirty="0"/>
              <a:t>PLAN CIERRE CENTRO DE ATENCIÓN TEMPORAL “QUITO SOLIDARIO” </a:t>
            </a:r>
            <a:br>
              <a:rPr lang="es-ES" sz="4800" dirty="0"/>
            </a:br>
            <a:br>
              <a:rPr lang="es-ES" sz="4800" dirty="0"/>
            </a:br>
            <a:r>
              <a:rPr lang="es-ES" sz="4800" dirty="0"/>
              <a:t>22-03-2021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75" y="6248400"/>
            <a:ext cx="1221874" cy="609600"/>
          </a:xfrm>
          <a:prstGeom prst="rect">
            <a:avLst/>
          </a:prstGeom>
        </p:spPr>
      </p:pic>
      <p:cxnSp>
        <p:nvCxnSpPr>
          <p:cNvPr id="9" name="Conector recto 8"/>
          <p:cNvCxnSpPr>
            <a:stCxn id="5" idx="3"/>
          </p:cNvCxnSpPr>
          <p:nvPr/>
        </p:nvCxnSpPr>
        <p:spPr>
          <a:xfrm>
            <a:off x="1428449" y="6553200"/>
            <a:ext cx="10163476" cy="0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278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Google Shape;499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67"/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275512" y="6251101"/>
            <a:ext cx="9837752" cy="4347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297337"/>
              </p:ext>
            </p:extLst>
          </p:nvPr>
        </p:nvGraphicFramePr>
        <p:xfrm>
          <a:off x="399723" y="175941"/>
          <a:ext cx="11542341" cy="599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8558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03929" y="327259"/>
            <a:ext cx="5840145" cy="1062111"/>
          </a:xfrm>
        </p:spPr>
        <p:txBody>
          <a:bodyPr/>
          <a:lstStyle/>
          <a:p>
            <a:r>
              <a:rPr lang="es-ES" b="1" dirty="0"/>
              <a:t>SISTEMA DE DERIVACIONES</a:t>
            </a:r>
            <a:endParaRPr lang="es-EC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617440"/>
              </p:ext>
            </p:extLst>
          </p:nvPr>
        </p:nvGraphicFramePr>
        <p:xfrm>
          <a:off x="6612169" y="1627410"/>
          <a:ext cx="5400158" cy="450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270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INGRESOS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GRUPO ETARIO / RED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CARPAS</a:t>
                      </a:r>
                      <a:endParaRPr lang="es-EC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FF.AA</a:t>
                      </a:r>
                      <a:endParaRPr lang="es-EC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IESS</a:t>
                      </a:r>
                      <a:endParaRPr lang="es-EC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MSP</a:t>
                      </a:r>
                      <a:endParaRPr lang="es-EC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POLICIA</a:t>
                      </a:r>
                      <a:endParaRPr lang="es-EC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PRIVADA</a:t>
                      </a:r>
                      <a:endParaRPr lang="es-EC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TOTAL</a:t>
                      </a:r>
                      <a:endParaRPr lang="es-EC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/>
                          </a:solidFill>
                          <a:effectLst/>
                        </a:rPr>
                        <a:t>50 A 64 AÑOS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329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8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164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60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6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568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/>
                          </a:solidFill>
                          <a:effectLst/>
                        </a:rPr>
                        <a:t>20 A 49 AÑOS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297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12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150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539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/>
                          </a:solidFill>
                          <a:effectLst/>
                        </a:rPr>
                        <a:t>65 Y MÁS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197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328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/>
                          </a:solidFill>
                          <a:effectLst/>
                        </a:rPr>
                        <a:t>15 A 19 AÑOS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6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6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/>
                          </a:solidFill>
                          <a:effectLst/>
                        </a:rPr>
                        <a:t>10 A 14 AÑOS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EC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effectLst/>
                        </a:rPr>
                        <a:t>829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effectLst/>
                        </a:rPr>
                        <a:t>25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effectLst/>
                        </a:rPr>
                        <a:t>387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effectLst/>
                        </a:rPr>
                        <a:t>189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effectLst/>
                        </a:rPr>
                        <a:t>8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effectLst/>
                        </a:rPr>
                        <a:t>4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effectLst/>
                        </a:rPr>
                        <a:t>1442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3" marR="4710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379828" y="2070172"/>
            <a:ext cx="6088349" cy="3762737"/>
          </a:xfrm>
        </p:spPr>
        <p:txBody>
          <a:bodyPr>
            <a:normAutofit/>
          </a:bodyPr>
          <a:lstStyle/>
          <a:p>
            <a:r>
              <a:rPr lang="es-ES" dirty="0"/>
              <a:t>Desde el 23/05/ 20, el CAT formó parte de la Red de derivaciones para pacientes COVID-19 por medio del Puesto de Mando Unificado (PMU-RPIS-COVID-PICHINCHA). </a:t>
            </a:r>
          </a:p>
          <a:p>
            <a:r>
              <a:rPr lang="es-ES" dirty="0"/>
              <a:t>En el periodo 23/05/2020 a 18/03/2021, se receptó desde la RPIS y Red Complementaria, 613 pacientes: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dirty="0"/>
              <a:t>El 63,13% corresponden al IESS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dirty="0"/>
              <a:t>El 30.83% corresponden al MSP </a:t>
            </a:r>
          </a:p>
          <a:p>
            <a:r>
              <a:rPr lang="es-ES" dirty="0"/>
              <a:t>Del total de pacientes ingresados en el CAT (1442)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dirty="0"/>
              <a:t>42,51% proceden de RPIS y Red Complementaria,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dirty="0"/>
              <a:t>El 57,49% proceden de demanda espontánea y brigadas comunitarias.</a:t>
            </a:r>
          </a:p>
          <a:p>
            <a:pPr lvl="1"/>
            <a:endParaRPr lang="es-EC" dirty="0"/>
          </a:p>
          <a:p>
            <a:r>
              <a:rPr lang="es-ES" dirty="0"/>
              <a:t>Grupo etario, 20 y 49 años (40%) y de 50 a 64 años (39%).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1747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37625" y="365125"/>
            <a:ext cx="11016175" cy="1325563"/>
          </a:xfrm>
        </p:spPr>
        <p:txBody>
          <a:bodyPr>
            <a:normAutofit/>
          </a:bodyPr>
          <a:lstStyle/>
          <a:p>
            <a:r>
              <a:rPr lang="es-ES" sz="4000" b="1" dirty="0"/>
              <a:t>EVOLUCIÓN DE LOS PACIENTES</a:t>
            </a:r>
            <a:endParaRPr lang="es-EC" sz="4000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87912" y="1604458"/>
            <a:ext cx="10515600" cy="5134707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Pacientes </a:t>
            </a:r>
            <a:r>
              <a:rPr lang="es-ES" dirty="0">
                <a:sym typeface="Symbol" panose="05050102010706020507" pitchFamily="18" charset="2"/>
              </a:rPr>
              <a:t> 65 años </a:t>
            </a:r>
            <a:r>
              <a:rPr lang="es-ES" dirty="0"/>
              <a:t>o comorbilidades (</a:t>
            </a:r>
            <a:r>
              <a:rPr lang="es-ES" dirty="0" err="1"/>
              <a:t>enfer</a:t>
            </a:r>
            <a:r>
              <a:rPr lang="es-ES" dirty="0"/>
              <a:t>. cardiovasculares o diabetes) tuvieron mayor riesgo de cuadros graves y de fallecer. </a:t>
            </a:r>
          </a:p>
          <a:p>
            <a:pPr lvl="1" algn="just"/>
            <a:r>
              <a:rPr lang="es-ES" dirty="0"/>
              <a:t>Complicaciones cardíacas y vasculares fueron las más relevantes y asociadas a mortalidad. Período mayo 2020 a febrero de 2021 se registraron 50 defunciones, el 3,4% de todos los egresos registrados (1.429  egresos).</a:t>
            </a:r>
          </a:p>
          <a:p>
            <a:pPr marL="457200" lvl="1" indent="0" algn="just">
              <a:buNone/>
            </a:pPr>
            <a:endParaRPr lang="es-ES" dirty="0"/>
          </a:p>
          <a:p>
            <a:pPr lvl="1" algn="just"/>
            <a:r>
              <a:rPr lang="es-ES" dirty="0"/>
              <a:t>Total de pacientes ingresados se evidenció una distribución del </a:t>
            </a:r>
          </a:p>
          <a:p>
            <a:pPr lvl="2" algn="just"/>
            <a:r>
              <a:rPr lang="es-ES" dirty="0"/>
              <a:t>62% en hospitalización general (sistema de baja oxigenación), </a:t>
            </a:r>
          </a:p>
          <a:p>
            <a:pPr lvl="2" algn="just"/>
            <a:r>
              <a:rPr lang="es-ES" dirty="0"/>
              <a:t>32% en moderados (sistema de media oxigenación) </a:t>
            </a:r>
          </a:p>
          <a:p>
            <a:pPr lvl="2" algn="just"/>
            <a:r>
              <a:rPr lang="es-ES" dirty="0"/>
              <a:t>6% en soporte ventilatorio (cuidado intermedio e intensivo). </a:t>
            </a:r>
          </a:p>
          <a:p>
            <a:pPr marL="914400" lvl="2" indent="0" algn="just">
              <a:buNone/>
            </a:pPr>
            <a:endParaRPr lang="es-ES" dirty="0"/>
          </a:p>
          <a:p>
            <a:pPr algn="just"/>
            <a:r>
              <a:rPr lang="es-ES" dirty="0"/>
              <a:t>Del 20% de pacientes que a su ingreso se encontraron en el área de leves pasaron al área de moderados e intermedios.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1626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0281" y="649705"/>
            <a:ext cx="3932237" cy="682283"/>
          </a:xfrm>
        </p:spPr>
        <p:txBody>
          <a:bodyPr>
            <a:noAutofit/>
          </a:bodyPr>
          <a:lstStyle/>
          <a:p>
            <a:r>
              <a:rPr lang="es-ES" sz="6000" b="1" dirty="0"/>
              <a:t>COSTOS </a:t>
            </a:r>
            <a:endParaRPr lang="es-EC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5298" y="1473450"/>
            <a:ext cx="5274644" cy="4873624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En 2020, para la implementación y ejecución del CAT “Quito Solidario” se emplearon $ 2.436.181,38.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En TH, diciembre 2020  invertido $1.685.463,87. </a:t>
            </a:r>
            <a:r>
              <a:rPr lang="es-ES" sz="2400" dirty="0"/>
              <a:t>(médicos, enfermeras, auxiliares de enfermería, labora</a:t>
            </a:r>
            <a:r>
              <a:rPr lang="es-EC" sz="2400" dirty="0" err="1"/>
              <a:t>toristas</a:t>
            </a:r>
            <a:r>
              <a:rPr lang="es-EC" sz="2400" dirty="0"/>
              <a:t>, personal de apoyo)</a:t>
            </a:r>
            <a:endParaRPr 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97" y="1560947"/>
            <a:ext cx="577215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88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Plan de contingencia cierre Centro de Atención Temporal “Quito Solidario</a:t>
            </a:r>
            <a:endParaRPr lang="es-EC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53470" y="2180649"/>
            <a:ext cx="10700330" cy="3979519"/>
          </a:xfrm>
        </p:spPr>
        <p:txBody>
          <a:bodyPr>
            <a:normAutofit fontScale="92500"/>
          </a:bodyPr>
          <a:lstStyle/>
          <a:p>
            <a:pPr algn="just"/>
            <a:r>
              <a:rPr lang="es-EC" dirty="0"/>
              <a:t>El Plan de contingencia de cierre del CAT “Quito Solidario”, de noviembre 2020, señala: </a:t>
            </a:r>
          </a:p>
          <a:p>
            <a:pPr lvl="1" algn="just"/>
            <a:r>
              <a:rPr lang="es-EC" dirty="0"/>
              <a:t>Iniciar el proceso de cierre, objetivo de realizar una entrega cronológica, ordenada y completa de instalaciones e insumos que conformaron el CAT “Quito Solidario”;</a:t>
            </a:r>
          </a:p>
          <a:p>
            <a:pPr lvl="1" algn="just"/>
            <a:r>
              <a:rPr lang="es-EC" dirty="0"/>
              <a:t>Reorganización del RH médico y de enfermería a las UMS; </a:t>
            </a:r>
          </a:p>
          <a:p>
            <a:pPr lvl="1" algn="just"/>
            <a:r>
              <a:rPr lang="es-EC" dirty="0"/>
              <a:t>Programación de la derivación de los pacientes restantes a instituciones de la RPS; </a:t>
            </a:r>
          </a:p>
          <a:p>
            <a:pPr lvl="1" algn="just"/>
            <a:r>
              <a:rPr lang="es-EC" dirty="0"/>
              <a:t>Devolución de equipos entregados en calidad de préstamo y medicamentos a las UMS.</a:t>
            </a:r>
          </a:p>
          <a:p>
            <a:pPr marL="457200" lvl="1" indent="0" algn="just">
              <a:buNone/>
            </a:pPr>
            <a:r>
              <a:rPr lang="es-EC" dirty="0"/>
              <a:t> </a:t>
            </a:r>
          </a:p>
          <a:p>
            <a:pPr algn="just"/>
            <a:r>
              <a:rPr lang="es-EC" dirty="0"/>
              <a:t>Cronograma de cierre inició en febrero y finaliza el 31 de marzo de 2021.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44742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99" y="195161"/>
            <a:ext cx="11811000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5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ANTECEDENTES: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1694"/>
            <a:ext cx="10105724" cy="413294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17 de abril de 2020, la SS, elabora el proyecto CENTRO DE ATENCIÓN TEMPORAL - QUITO SOLIDARIO (CAT), prestar atención de salud a pacientes con síntomas leves y moderados para COVID-19 y asintomáticos con prueba COVID-19 positiva.</a:t>
            </a:r>
          </a:p>
          <a:p>
            <a:pPr algn="just"/>
            <a:r>
              <a:rPr lang="es-ES" dirty="0"/>
              <a:t>Proyecto planificado con una duración de 6 meses (diciembre 2020), capacidad 370 camas, distribuidas en dos pisos.</a:t>
            </a:r>
          </a:p>
          <a:p>
            <a:pPr algn="just"/>
            <a:r>
              <a:rPr lang="es-ES" dirty="0"/>
              <a:t>Ofertar servicios asistenciales y de apoyo diagnóstico terapéutico, las 24 horas del día, administrado por la UMS Sur.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endParaRPr lang="es-ES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2771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60279"/>
            <a:ext cx="4991100" cy="261405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38187" y="2794000"/>
            <a:ext cx="9144000" cy="2978642"/>
          </a:xfrm>
        </p:spPr>
        <p:txBody>
          <a:bodyPr>
            <a:normAutofit/>
          </a:bodyPr>
          <a:lstStyle/>
          <a:p>
            <a:r>
              <a:rPr lang="es-ES" sz="4800" dirty="0"/>
              <a:t>CENTRO DE ATENCIÓN TEMPORAL “QUITO SOLIDARIO” </a:t>
            </a:r>
            <a:br>
              <a:rPr lang="es-ES" sz="4800" dirty="0"/>
            </a:br>
            <a:br>
              <a:rPr lang="es-ES" sz="4800" dirty="0"/>
            </a:br>
            <a:r>
              <a:rPr lang="es-ES" sz="4800" dirty="0"/>
              <a:t>22-03-2021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75" y="6248400"/>
            <a:ext cx="1221874" cy="609600"/>
          </a:xfrm>
          <a:prstGeom prst="rect">
            <a:avLst/>
          </a:prstGeom>
        </p:spPr>
      </p:pic>
      <p:cxnSp>
        <p:nvCxnSpPr>
          <p:cNvPr id="9" name="Conector recto 8"/>
          <p:cNvCxnSpPr>
            <a:stCxn id="5" idx="3"/>
          </p:cNvCxnSpPr>
          <p:nvPr/>
        </p:nvCxnSpPr>
        <p:spPr>
          <a:xfrm>
            <a:off x="1428449" y="6553200"/>
            <a:ext cx="10163476" cy="0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58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4893" y="1602978"/>
            <a:ext cx="10154652" cy="3883424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Inicia atención 23/05/2020, con 40 camas operativas y ocupación inicial 10%.</a:t>
            </a:r>
          </a:p>
          <a:p>
            <a:pPr algn="just"/>
            <a:r>
              <a:rPr lang="es-ES" sz="2400" dirty="0"/>
              <a:t>En los meses de junio, julio y agosto, se ajusta el servicio de atención de pacientes con sintomatología leve, moderada y severa por COVID 19, con habilitación de hasta 170 camas de atención distribuidos en los dos pisos:</a:t>
            </a:r>
          </a:p>
          <a:p>
            <a:pPr algn="just"/>
            <a:endParaRPr lang="es-ES" sz="2400" dirty="0"/>
          </a:p>
          <a:p>
            <a:pPr lvl="1" algn="just"/>
            <a:r>
              <a:rPr lang="es-ES" dirty="0"/>
              <a:t>Planta baja: área de </a:t>
            </a:r>
            <a:r>
              <a:rPr lang="es-ES" dirty="0" err="1"/>
              <a:t>triaje</a:t>
            </a:r>
            <a:r>
              <a:rPr lang="es-ES" dirty="0"/>
              <a:t> externo y emergencia, hospitalización pacientes moderados y unidad de soporte interno al paciente complicado; </a:t>
            </a:r>
          </a:p>
          <a:p>
            <a:pPr marL="457200" lvl="1" indent="0" algn="just">
              <a:buNone/>
            </a:pPr>
            <a:endParaRPr lang="es-ES" dirty="0"/>
          </a:p>
          <a:p>
            <a:pPr lvl="1" algn="just"/>
            <a:r>
              <a:rPr lang="es-ES" dirty="0"/>
              <a:t>Segundo piso área de cuidados leves y pre alta. </a:t>
            </a:r>
          </a:p>
          <a:p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48296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Todas estas áreas enfocadas a proveer de un soporte en atención médica gratuita, las 24 horas y siete días a la semana, porcentaje de ocupación del 80%.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Desde septiembre 2020, ocupación de camas del 50%, se habilitan 100 camas para atención, considerando que se podrían incrementar hasta 200 camas, si la situación epidemiológica y la demanda de atención lo requiere.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0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Google Shape;499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67"/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275512" y="6251101"/>
            <a:ext cx="9837752" cy="4347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75511" y="265043"/>
          <a:ext cx="11666553" cy="585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6724357" y="520506"/>
          <a:ext cx="5345723" cy="1883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8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effectLst/>
                        </a:rPr>
                        <a:t>TOTAL INGRESOS Y EGRESOS DEL 23 DE MAYO DEL</a:t>
                      </a:r>
                      <a:r>
                        <a:rPr lang="es-EC" sz="2000" b="1" u="none" strike="noStrike" baseline="0" dirty="0">
                          <a:effectLst/>
                        </a:rPr>
                        <a:t> 2020 AL 21 DE MARZO DEL 2021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9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b="1" u="none" strike="noStrike" dirty="0">
                          <a:effectLst/>
                        </a:rPr>
                        <a:t>INGRESOS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32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1442</a:t>
                      </a:r>
                      <a:endParaRPr lang="es-EC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89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800" b="1" u="none" strike="noStrike" dirty="0">
                          <a:effectLst/>
                        </a:rPr>
                        <a:t>EGRESOS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32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1435</a:t>
                      </a:r>
                      <a:endParaRPr lang="es-EC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07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Google Shape;499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67"/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275512" y="6251101"/>
            <a:ext cx="9837752" cy="4347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989336"/>
              </p:ext>
            </p:extLst>
          </p:nvPr>
        </p:nvGraphicFramePr>
        <p:xfrm>
          <a:off x="275511" y="198783"/>
          <a:ext cx="11558679" cy="605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2605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82473"/>
            <a:ext cx="10515600" cy="446167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En noviembre se plantea el Plan de contingencia de cierre CAT “Quito Solidario”, en base a la vigencia planteada en el proyecto inicial:</a:t>
            </a:r>
          </a:p>
          <a:p>
            <a:pPr algn="just"/>
            <a:endParaRPr lang="es-ES" dirty="0"/>
          </a:p>
          <a:p>
            <a:pPr lvl="1" algn="just"/>
            <a:r>
              <a:rPr lang="es-ES" dirty="0"/>
              <a:t>Disminución marcada de ingreso de pacientes en octubre y noviembre, atendiendo </a:t>
            </a:r>
            <a:r>
              <a:rPr lang="es-ES" dirty="0">
                <a:sym typeface="Symbol" panose="05050102010706020507" pitchFamily="18" charset="2"/>
              </a:rPr>
              <a:t></a:t>
            </a:r>
            <a:r>
              <a:rPr lang="es-ES" dirty="0"/>
              <a:t>50% de lo previsto, redistribución del personal a Brigadas Barriales de detección rápida de COVID-19. </a:t>
            </a:r>
          </a:p>
          <a:p>
            <a:pPr lvl="1" algn="just"/>
            <a:endParaRPr lang="es-ES" dirty="0"/>
          </a:p>
          <a:p>
            <a:pPr lvl="1" algn="just"/>
            <a:r>
              <a:rPr lang="es-ES" dirty="0"/>
              <a:t>Sugiriendo que la falta de incremento en el ingreso de pacientes, correspondería a iniciar el proceso de cierre, con el objetivo de realizar una entrega cronológica, ordenada y completa de instalaciones e insumos que conformaron el CAT “Quito Solidario”.</a:t>
            </a:r>
          </a:p>
          <a:p>
            <a:pPr lvl="1" algn="just"/>
            <a:endParaRPr lang="es-ES" dirty="0"/>
          </a:p>
          <a:p>
            <a:pPr lvl="1"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232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En base a los análisis epidemiológicos de la ciudad y por las proyecciones de contagios estimadas por feriados y festividades de diciembre, se propone la permanencia del CAT hasta marzo/2021.</a:t>
            </a:r>
          </a:p>
          <a:p>
            <a:pPr algn="just"/>
            <a:endParaRPr lang="es-ES" dirty="0"/>
          </a:p>
          <a:p>
            <a:pPr lvl="1" algn="just"/>
            <a:r>
              <a:rPr lang="es-ES" dirty="0"/>
              <a:t>Se evidencia en febrero/2021 un incremento de contagios, llegando a un máximo del 69% de ocupación de camas en el CAT.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78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994</Words>
  <Application>Microsoft Office PowerPoint</Application>
  <PresentationFormat>Panorámica</PresentationFormat>
  <Paragraphs>127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INFORME SECRETARÍA DE SALUD PLAN CIERRE CENTRO DE ATENCIÓN TEMPORAL “QUITO SOLIDARIO”   22-03-2021</vt:lpstr>
      <vt:lpstr>ANTECEDENTES:</vt:lpstr>
      <vt:lpstr>CENTRO DE ATENCIÓN TEMPORAL “QUITO SOLIDARIO”   22-03-2021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SISTEMA DE DERIVACIONES</vt:lpstr>
      <vt:lpstr>EVOLUCIÓN DE LOS PACIENTES</vt:lpstr>
      <vt:lpstr>COSTOS </vt:lpstr>
      <vt:lpstr>Plan de contingencia cierre Centro de Atención Temporal “Quito Solidario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Tatiana Sofia Gancino Cruz</dc:creator>
  <cp:lastModifiedBy>Fanny Alicia Zurita Puertas</cp:lastModifiedBy>
  <cp:revision>331</cp:revision>
  <dcterms:created xsi:type="dcterms:W3CDTF">2020-06-28T23:26:20Z</dcterms:created>
  <dcterms:modified xsi:type="dcterms:W3CDTF">2021-03-23T12:48:07Z</dcterms:modified>
</cp:coreProperties>
</file>