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 id="2147483682" r:id="rId2"/>
  </p:sldMasterIdLst>
  <p:notesMasterIdLst>
    <p:notesMasterId r:id="rId23"/>
  </p:notesMasterIdLst>
  <p:sldIdLst>
    <p:sldId id="258" r:id="rId3"/>
    <p:sldId id="446" r:id="rId4"/>
    <p:sldId id="403" r:id="rId5"/>
    <p:sldId id="431" r:id="rId6"/>
    <p:sldId id="469" r:id="rId7"/>
    <p:sldId id="470" r:id="rId8"/>
    <p:sldId id="471" r:id="rId9"/>
    <p:sldId id="480" r:id="rId10"/>
    <p:sldId id="456" r:id="rId11"/>
    <p:sldId id="474" r:id="rId12"/>
    <p:sldId id="472" r:id="rId13"/>
    <p:sldId id="481" r:id="rId14"/>
    <p:sldId id="473" r:id="rId15"/>
    <p:sldId id="482" r:id="rId16"/>
    <p:sldId id="475" r:id="rId17"/>
    <p:sldId id="479" r:id="rId18"/>
    <p:sldId id="476" r:id="rId19"/>
    <p:sldId id="477" r:id="rId20"/>
    <p:sldId id="483" r:id="rId21"/>
    <p:sldId id="478" r:id="rId22"/>
  </p:sldIdLst>
  <p:sldSz cx="12192000" cy="6858000"/>
  <p:notesSz cx="6794500" cy="9906000"/>
  <p:defaultTex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edro Fernando Nunez Gomez" initials="PFNG" lastIdx="6" clrIdx="0">
    <p:extLst>
      <p:ext uri="{19B8F6BF-5375-455C-9EA6-DF929625EA0E}">
        <p15:presenceInfo xmlns:p15="http://schemas.microsoft.com/office/powerpoint/2012/main" userId="S-1-5-21-273869320-1094921958-1243824655-121347" providerId="AD"/>
      </p:ext>
    </p:extLst>
  </p:cmAuthor>
  <p:cmAuthor id="2" name="Jose Antonio Piñeiros Costales" initials="JAPC" lastIdx="9" clrIdx="1">
    <p:extLst>
      <p:ext uri="{19B8F6BF-5375-455C-9EA6-DF929625EA0E}">
        <p15:presenceInfo xmlns:p15="http://schemas.microsoft.com/office/powerpoint/2012/main" userId="S-1-5-21-273869320-1094921958-1243824655-8073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DEA68"/>
    <a:srgbClr val="BC77DB"/>
    <a:srgbClr val="83C93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Estilo medio 1 - Énfasis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364" autoAdjust="0"/>
  </p:normalViewPr>
  <p:slideViewPr>
    <p:cSldViewPr snapToGrid="0">
      <p:cViewPr varScale="1">
        <p:scale>
          <a:sx n="69" d="100"/>
          <a:sy n="69" d="100"/>
        </p:scale>
        <p:origin x="780"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commentAuthors" Target="commentAuthor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44283" cy="497020"/>
          </a:xfrm>
          <a:prstGeom prst="rect">
            <a:avLst/>
          </a:prstGeom>
        </p:spPr>
        <p:txBody>
          <a:bodyPr vert="horz" lIns="91440" tIns="45720" rIns="91440" bIns="45720" rtlCol="0"/>
          <a:lstStyle>
            <a:lvl1pPr algn="l">
              <a:defRPr sz="1200"/>
            </a:lvl1pPr>
          </a:lstStyle>
          <a:p>
            <a:endParaRPr lang="es-EC"/>
          </a:p>
        </p:txBody>
      </p:sp>
      <p:sp>
        <p:nvSpPr>
          <p:cNvPr id="3" name="Marcador de fecha 2"/>
          <p:cNvSpPr>
            <a:spLocks noGrp="1"/>
          </p:cNvSpPr>
          <p:nvPr>
            <p:ph type="dt" idx="1"/>
          </p:nvPr>
        </p:nvSpPr>
        <p:spPr>
          <a:xfrm>
            <a:off x="3848645" y="0"/>
            <a:ext cx="2944283" cy="497020"/>
          </a:xfrm>
          <a:prstGeom prst="rect">
            <a:avLst/>
          </a:prstGeom>
        </p:spPr>
        <p:txBody>
          <a:bodyPr vert="horz" lIns="91440" tIns="45720" rIns="91440" bIns="45720" rtlCol="0"/>
          <a:lstStyle>
            <a:lvl1pPr algn="r">
              <a:defRPr sz="1200"/>
            </a:lvl1pPr>
          </a:lstStyle>
          <a:p>
            <a:fld id="{07D745A8-83E9-45A3-98ED-96F1F2A954FC}" type="datetimeFigureOut">
              <a:rPr lang="es-EC" smtClean="0"/>
              <a:t>15/3/2021</a:t>
            </a:fld>
            <a:endParaRPr lang="es-EC"/>
          </a:p>
        </p:txBody>
      </p:sp>
      <p:sp>
        <p:nvSpPr>
          <p:cNvPr id="4" name="Marcador de imagen de diapositiva 3"/>
          <p:cNvSpPr>
            <a:spLocks noGrp="1" noRot="1" noChangeAspect="1"/>
          </p:cNvSpPr>
          <p:nvPr>
            <p:ph type="sldImg" idx="2"/>
          </p:nvPr>
        </p:nvSpPr>
        <p:spPr>
          <a:xfrm>
            <a:off x="425450" y="1238250"/>
            <a:ext cx="5943600" cy="3343275"/>
          </a:xfrm>
          <a:prstGeom prst="rect">
            <a:avLst/>
          </a:prstGeom>
          <a:noFill/>
          <a:ln w="12700">
            <a:solidFill>
              <a:prstClr val="black"/>
            </a:solidFill>
          </a:ln>
        </p:spPr>
        <p:txBody>
          <a:bodyPr vert="horz" lIns="91440" tIns="45720" rIns="91440" bIns="45720" rtlCol="0" anchor="ctr"/>
          <a:lstStyle/>
          <a:p>
            <a:endParaRPr lang="es-EC"/>
          </a:p>
        </p:txBody>
      </p:sp>
      <p:sp>
        <p:nvSpPr>
          <p:cNvPr id="5" name="Marcador de notas 4"/>
          <p:cNvSpPr>
            <a:spLocks noGrp="1"/>
          </p:cNvSpPr>
          <p:nvPr>
            <p:ph type="body" sz="quarter" idx="3"/>
          </p:nvPr>
        </p:nvSpPr>
        <p:spPr>
          <a:xfrm>
            <a:off x="679450" y="4767262"/>
            <a:ext cx="5435600" cy="3900488"/>
          </a:xfrm>
          <a:prstGeom prst="rect">
            <a:avLst/>
          </a:prstGeom>
        </p:spPr>
        <p:txBody>
          <a:bodyPr vert="horz" lIns="91440" tIns="45720" rIns="91440" bIns="45720"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6" name="Marcador de pie de página 5"/>
          <p:cNvSpPr>
            <a:spLocks noGrp="1"/>
          </p:cNvSpPr>
          <p:nvPr>
            <p:ph type="ftr" sz="quarter" idx="4"/>
          </p:nvPr>
        </p:nvSpPr>
        <p:spPr>
          <a:xfrm>
            <a:off x="0" y="9408981"/>
            <a:ext cx="2944283" cy="497019"/>
          </a:xfrm>
          <a:prstGeom prst="rect">
            <a:avLst/>
          </a:prstGeom>
        </p:spPr>
        <p:txBody>
          <a:bodyPr vert="horz" lIns="91440" tIns="45720" rIns="91440" bIns="45720" rtlCol="0" anchor="b"/>
          <a:lstStyle>
            <a:lvl1pPr algn="l">
              <a:defRPr sz="1200"/>
            </a:lvl1pPr>
          </a:lstStyle>
          <a:p>
            <a:endParaRPr lang="es-EC"/>
          </a:p>
        </p:txBody>
      </p:sp>
      <p:sp>
        <p:nvSpPr>
          <p:cNvPr id="7" name="Marcador de número de diapositiva 6"/>
          <p:cNvSpPr>
            <a:spLocks noGrp="1"/>
          </p:cNvSpPr>
          <p:nvPr>
            <p:ph type="sldNum" sz="quarter" idx="5"/>
          </p:nvPr>
        </p:nvSpPr>
        <p:spPr>
          <a:xfrm>
            <a:off x="3848645" y="9408981"/>
            <a:ext cx="2944283" cy="497019"/>
          </a:xfrm>
          <a:prstGeom prst="rect">
            <a:avLst/>
          </a:prstGeom>
        </p:spPr>
        <p:txBody>
          <a:bodyPr vert="horz" lIns="91440" tIns="45720" rIns="91440" bIns="45720" rtlCol="0" anchor="b"/>
          <a:lstStyle>
            <a:lvl1pPr algn="r">
              <a:defRPr sz="1200"/>
            </a:lvl1pPr>
          </a:lstStyle>
          <a:p>
            <a:fld id="{BF446A31-2866-4A72-8F91-5428F1BEE76C}" type="slidenum">
              <a:rPr lang="es-EC" smtClean="0"/>
              <a:t>‹Nº›</a:t>
            </a:fld>
            <a:endParaRPr lang="es-EC"/>
          </a:p>
        </p:txBody>
      </p:sp>
    </p:spTree>
    <p:extLst>
      <p:ext uri="{BB962C8B-B14F-4D97-AF65-F5344CB8AC3E}">
        <p14:creationId xmlns:p14="http://schemas.microsoft.com/office/powerpoint/2010/main" val="16637958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C" dirty="0"/>
          </a:p>
        </p:txBody>
      </p:sp>
      <p:sp>
        <p:nvSpPr>
          <p:cNvPr id="4" name="Marcador de número de diapositiva 3"/>
          <p:cNvSpPr>
            <a:spLocks noGrp="1"/>
          </p:cNvSpPr>
          <p:nvPr>
            <p:ph type="sldNum" sz="quarter" idx="10"/>
          </p:nvPr>
        </p:nvSpPr>
        <p:spPr/>
        <p:txBody>
          <a:bodyPr/>
          <a:lstStyle/>
          <a:p>
            <a:fld id="{BF446A31-2866-4A72-8F91-5428F1BEE76C}" type="slidenum">
              <a:rPr lang="es-EC" smtClean="0"/>
              <a:t>3</a:t>
            </a:fld>
            <a:endParaRPr lang="es-EC"/>
          </a:p>
        </p:txBody>
      </p:sp>
    </p:spTree>
    <p:extLst>
      <p:ext uri="{BB962C8B-B14F-4D97-AF65-F5344CB8AC3E}">
        <p14:creationId xmlns:p14="http://schemas.microsoft.com/office/powerpoint/2010/main" val="17276250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C" dirty="0"/>
          </a:p>
        </p:txBody>
      </p:sp>
      <p:sp>
        <p:nvSpPr>
          <p:cNvPr id="4" name="Marcador de número de diapositiva 3"/>
          <p:cNvSpPr>
            <a:spLocks noGrp="1"/>
          </p:cNvSpPr>
          <p:nvPr>
            <p:ph type="sldNum" sz="quarter" idx="10"/>
          </p:nvPr>
        </p:nvSpPr>
        <p:spPr/>
        <p:txBody>
          <a:bodyPr/>
          <a:lstStyle/>
          <a:p>
            <a:fld id="{BF446A31-2866-4A72-8F91-5428F1BEE76C}" type="slidenum">
              <a:rPr lang="es-EC" smtClean="0"/>
              <a:t>4</a:t>
            </a:fld>
            <a:endParaRPr lang="es-EC"/>
          </a:p>
        </p:txBody>
      </p:sp>
    </p:spTree>
    <p:extLst>
      <p:ext uri="{BB962C8B-B14F-4D97-AF65-F5344CB8AC3E}">
        <p14:creationId xmlns:p14="http://schemas.microsoft.com/office/powerpoint/2010/main" val="4369936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C" dirty="0"/>
          </a:p>
        </p:txBody>
      </p:sp>
      <p:sp>
        <p:nvSpPr>
          <p:cNvPr id="4" name="Marcador de número de diapositiva 3"/>
          <p:cNvSpPr>
            <a:spLocks noGrp="1"/>
          </p:cNvSpPr>
          <p:nvPr>
            <p:ph type="sldNum" sz="quarter" idx="10"/>
          </p:nvPr>
        </p:nvSpPr>
        <p:spPr/>
        <p:txBody>
          <a:bodyPr/>
          <a:lstStyle/>
          <a:p>
            <a:fld id="{BF446A31-2866-4A72-8F91-5428F1BEE76C}" type="slidenum">
              <a:rPr lang="es-EC" smtClean="0"/>
              <a:t>5</a:t>
            </a:fld>
            <a:endParaRPr lang="es-EC"/>
          </a:p>
        </p:txBody>
      </p:sp>
    </p:spTree>
    <p:extLst>
      <p:ext uri="{BB962C8B-B14F-4D97-AF65-F5344CB8AC3E}">
        <p14:creationId xmlns:p14="http://schemas.microsoft.com/office/powerpoint/2010/main" val="22438062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C" dirty="0"/>
          </a:p>
        </p:txBody>
      </p:sp>
      <p:sp>
        <p:nvSpPr>
          <p:cNvPr id="4" name="Marcador de número de diapositiva 3"/>
          <p:cNvSpPr>
            <a:spLocks noGrp="1"/>
          </p:cNvSpPr>
          <p:nvPr>
            <p:ph type="sldNum" sz="quarter" idx="10"/>
          </p:nvPr>
        </p:nvSpPr>
        <p:spPr/>
        <p:txBody>
          <a:bodyPr/>
          <a:lstStyle/>
          <a:p>
            <a:fld id="{BF446A31-2866-4A72-8F91-5428F1BEE76C}" type="slidenum">
              <a:rPr lang="es-EC" smtClean="0"/>
              <a:t>6</a:t>
            </a:fld>
            <a:endParaRPr lang="es-EC"/>
          </a:p>
        </p:txBody>
      </p:sp>
    </p:spTree>
    <p:extLst>
      <p:ext uri="{BB962C8B-B14F-4D97-AF65-F5344CB8AC3E}">
        <p14:creationId xmlns:p14="http://schemas.microsoft.com/office/powerpoint/2010/main" val="6306704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C" dirty="0"/>
          </a:p>
        </p:txBody>
      </p:sp>
      <p:sp>
        <p:nvSpPr>
          <p:cNvPr id="4" name="Marcador de número de diapositiva 3"/>
          <p:cNvSpPr>
            <a:spLocks noGrp="1"/>
          </p:cNvSpPr>
          <p:nvPr>
            <p:ph type="sldNum" sz="quarter" idx="10"/>
          </p:nvPr>
        </p:nvSpPr>
        <p:spPr/>
        <p:txBody>
          <a:bodyPr/>
          <a:lstStyle/>
          <a:p>
            <a:fld id="{BF446A31-2866-4A72-8F91-5428F1BEE76C}" type="slidenum">
              <a:rPr lang="es-EC" smtClean="0"/>
              <a:t>7</a:t>
            </a:fld>
            <a:endParaRPr lang="es-EC"/>
          </a:p>
        </p:txBody>
      </p:sp>
    </p:spTree>
    <p:extLst>
      <p:ext uri="{BB962C8B-B14F-4D97-AF65-F5344CB8AC3E}">
        <p14:creationId xmlns:p14="http://schemas.microsoft.com/office/powerpoint/2010/main" val="37063893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C" dirty="0"/>
          </a:p>
        </p:txBody>
      </p:sp>
      <p:sp>
        <p:nvSpPr>
          <p:cNvPr id="4" name="Marcador de número de diapositiva 3"/>
          <p:cNvSpPr>
            <a:spLocks noGrp="1"/>
          </p:cNvSpPr>
          <p:nvPr>
            <p:ph type="sldNum" sz="quarter" idx="10"/>
          </p:nvPr>
        </p:nvSpPr>
        <p:spPr/>
        <p:txBody>
          <a:bodyPr/>
          <a:lstStyle/>
          <a:p>
            <a:fld id="{BF446A31-2866-4A72-8F91-5428F1BEE76C}" type="slidenum">
              <a:rPr lang="es-EC" smtClean="0"/>
              <a:t>16</a:t>
            </a:fld>
            <a:endParaRPr lang="es-EC"/>
          </a:p>
        </p:txBody>
      </p:sp>
    </p:spTree>
    <p:extLst>
      <p:ext uri="{BB962C8B-B14F-4D97-AF65-F5344CB8AC3E}">
        <p14:creationId xmlns:p14="http://schemas.microsoft.com/office/powerpoint/2010/main" val="35768376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Diapositiva de título">
    <p:spTree>
      <p:nvGrpSpPr>
        <p:cNvPr id="1" name=""/>
        <p:cNvGrpSpPr/>
        <p:nvPr/>
      </p:nvGrpSpPr>
      <p:grpSpPr>
        <a:xfrm>
          <a:off x="0" y="0"/>
          <a:ext cx="0" cy="0"/>
          <a:chOff x="0" y="0"/>
          <a:chExt cx="0" cy="0"/>
        </a:xfrm>
      </p:grpSpPr>
      <p:sp>
        <p:nvSpPr>
          <p:cNvPr id="4" name="Marcador de fecha 3"/>
          <p:cNvSpPr>
            <a:spLocks noGrp="1"/>
          </p:cNvSpPr>
          <p:nvPr>
            <p:ph type="dt" sz="half" idx="10"/>
          </p:nvPr>
        </p:nvSpPr>
        <p:spPr/>
        <p:txBody>
          <a:bodyPr/>
          <a:lstStyle/>
          <a:p>
            <a:fld id="{B61BEF0D-F0BB-DE4B-95CE-6DB70DBA9567}" type="datetimeFigureOut">
              <a:rPr lang="en-US" smtClean="0"/>
              <a:pPr/>
              <a:t>3/15/2021</a:t>
            </a:fld>
            <a:endParaRPr lang="en-US" dirty="0"/>
          </a:p>
        </p:txBody>
      </p:sp>
      <p:sp>
        <p:nvSpPr>
          <p:cNvPr id="5" name="Marcador de pie de página 4"/>
          <p:cNvSpPr>
            <a:spLocks noGrp="1"/>
          </p:cNvSpPr>
          <p:nvPr>
            <p:ph type="ftr" sz="quarter" idx="11"/>
          </p:nvPr>
        </p:nvSpPr>
        <p:spPr/>
        <p:txBody>
          <a:bodyPr/>
          <a:lstStyle/>
          <a:p>
            <a:endParaRPr lang="en-US" dirty="0"/>
          </a:p>
        </p:txBody>
      </p:sp>
      <p:sp>
        <p:nvSpPr>
          <p:cNvPr id="6" name="Marcador de número de diapositiva 5"/>
          <p:cNvSpPr>
            <a:spLocks noGrp="1"/>
          </p:cNvSpPr>
          <p:nvPr>
            <p:ph type="sldNum" sz="quarter" idx="12"/>
          </p:nvPr>
        </p:nvSpPr>
        <p:spPr/>
        <p:txBody>
          <a:bodyPr/>
          <a:lstStyle/>
          <a:p>
            <a:fld id="{D57F1E4F-1CFF-5643-939E-217C01CDF565}" type="slidenum">
              <a:rPr lang="en-US" smtClean="0"/>
              <a:pPr/>
              <a:t>‹Nº›</a:t>
            </a:fld>
            <a:endParaRPr lang="en-US" dirty="0"/>
          </a:p>
        </p:txBody>
      </p:sp>
      <p:pic>
        <p:nvPicPr>
          <p:cNvPr id="7" name="Imagen 6" descr="cid:image001.png@01D51572.05FDECC0"/>
          <p:cNvPicPr/>
          <p:nvPr/>
        </p:nvPicPr>
        <p:blipFill>
          <a:blip r:embed="rId2">
            <a:extLst>
              <a:ext uri="{28A0092B-C50C-407E-A947-70E740481C1C}">
                <a14:useLocalDpi xmlns:a14="http://schemas.microsoft.com/office/drawing/2010/main" val="0"/>
              </a:ext>
            </a:extLst>
          </a:blip>
          <a:srcRect/>
          <a:stretch>
            <a:fillRect/>
          </a:stretch>
        </p:blipFill>
        <p:spPr bwMode="auto">
          <a:xfrm>
            <a:off x="10955803" y="71743"/>
            <a:ext cx="1096153" cy="661425"/>
          </a:xfrm>
          <a:prstGeom prst="rect">
            <a:avLst/>
          </a:prstGeom>
          <a:noFill/>
          <a:ln>
            <a:noFill/>
          </a:ln>
        </p:spPr>
      </p:pic>
      <p:cxnSp>
        <p:nvCxnSpPr>
          <p:cNvPr id="8" name="Conector angular 7"/>
          <p:cNvCxnSpPr/>
          <p:nvPr/>
        </p:nvCxnSpPr>
        <p:spPr>
          <a:xfrm rot="10800000" flipV="1">
            <a:off x="655361" y="648393"/>
            <a:ext cx="11321935" cy="5926974"/>
          </a:xfrm>
          <a:prstGeom prst="bentConnector3">
            <a:avLst>
              <a:gd name="adj1" fmla="val -73"/>
            </a:avLst>
          </a:prstGeom>
          <a:ln w="22225">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293845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1325563"/>
          </a:xfrm>
          <a:prstGeom prst="rect">
            <a:avLst/>
          </a:prstGeom>
        </p:spPr>
        <p:txBody>
          <a:bodyPr/>
          <a:lstStyle/>
          <a:p>
            <a:r>
              <a:rPr lang="es-ES"/>
              <a:t>Haga clic para modificar el estilo de título del patrón</a:t>
            </a:r>
            <a:endParaRPr lang="es-EC"/>
          </a:p>
        </p:txBody>
      </p:sp>
      <p:sp>
        <p:nvSpPr>
          <p:cNvPr id="3" name="Marcador de texto vertical 2"/>
          <p:cNvSpPr>
            <a:spLocks noGrp="1"/>
          </p:cNvSpPr>
          <p:nvPr>
            <p:ph type="body" orient="vert" idx="1"/>
          </p:nvPr>
        </p:nvSpPr>
        <p:spPr>
          <a:xfrm>
            <a:off x="838200" y="1825625"/>
            <a:ext cx="10515600" cy="4351338"/>
          </a:xfrm>
          <a:prstGeom prst="rect">
            <a:avLst/>
          </a:prstGeo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fecha 3"/>
          <p:cNvSpPr>
            <a:spLocks noGrp="1"/>
          </p:cNvSpPr>
          <p:nvPr>
            <p:ph type="dt" sz="half" idx="10"/>
          </p:nvPr>
        </p:nvSpPr>
        <p:spPr/>
        <p:txBody>
          <a:bodyPr/>
          <a:lstStyle/>
          <a:p>
            <a:fld id="{55C6B4A9-1611-4792-9094-5F34BCA07E0B}" type="datetimeFigureOut">
              <a:rPr lang="en-US" smtClean="0"/>
              <a:t>3/15/2021</a:t>
            </a:fld>
            <a:endParaRPr lang="en-US" dirty="0"/>
          </a:p>
        </p:txBody>
      </p:sp>
      <p:sp>
        <p:nvSpPr>
          <p:cNvPr id="5" name="Marcador de pie de página 4"/>
          <p:cNvSpPr>
            <a:spLocks noGrp="1"/>
          </p:cNvSpPr>
          <p:nvPr>
            <p:ph type="ftr" sz="quarter" idx="11"/>
          </p:nvPr>
        </p:nvSpPr>
        <p:spPr/>
        <p:txBody>
          <a:bodyPr/>
          <a:lstStyle/>
          <a:p>
            <a:endParaRPr lang="en-US" dirty="0"/>
          </a:p>
        </p:txBody>
      </p:sp>
      <p:sp>
        <p:nvSpPr>
          <p:cNvPr id="6" name="Marcador de número de diapositiva 5"/>
          <p:cNvSpPr>
            <a:spLocks noGrp="1"/>
          </p:cNvSpPr>
          <p:nvPr>
            <p:ph type="sldNum" sz="quarter" idx="12"/>
          </p:nvPr>
        </p:nvSpPr>
        <p:spPr/>
        <p:txBody>
          <a:bodyPr/>
          <a:lstStyle/>
          <a:p>
            <a:fld id="{89333C77-0158-454C-844F-B7AB9BD7DAD4}" type="slidenum">
              <a:rPr lang="en-US" smtClean="0"/>
              <a:t>‹Nº›</a:t>
            </a:fld>
            <a:endParaRPr lang="en-US" dirty="0"/>
          </a:p>
        </p:txBody>
      </p:sp>
    </p:spTree>
    <p:extLst>
      <p:ext uri="{BB962C8B-B14F-4D97-AF65-F5344CB8AC3E}">
        <p14:creationId xmlns:p14="http://schemas.microsoft.com/office/powerpoint/2010/main" val="210671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a:prstGeom prst="rect">
            <a:avLst/>
          </a:prstGeom>
        </p:spPr>
        <p:txBody>
          <a:bodyPr vert="eaVert"/>
          <a:lstStyle/>
          <a:p>
            <a:r>
              <a:rPr lang="es-ES"/>
              <a:t>Haga clic para modificar el estilo de título del patrón</a:t>
            </a:r>
            <a:endParaRPr lang="es-EC"/>
          </a:p>
        </p:txBody>
      </p:sp>
      <p:sp>
        <p:nvSpPr>
          <p:cNvPr id="3" name="Marcador de texto vertical 2"/>
          <p:cNvSpPr>
            <a:spLocks noGrp="1"/>
          </p:cNvSpPr>
          <p:nvPr>
            <p:ph type="body" orient="vert" idx="1"/>
          </p:nvPr>
        </p:nvSpPr>
        <p:spPr>
          <a:xfrm>
            <a:off x="838200" y="365125"/>
            <a:ext cx="7734300" cy="5811838"/>
          </a:xfrm>
          <a:prstGeom prst="rect">
            <a:avLst/>
          </a:prstGeo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fecha 3"/>
          <p:cNvSpPr>
            <a:spLocks noGrp="1"/>
          </p:cNvSpPr>
          <p:nvPr>
            <p:ph type="dt" sz="half" idx="10"/>
          </p:nvPr>
        </p:nvSpPr>
        <p:spPr/>
        <p:txBody>
          <a:bodyPr/>
          <a:lstStyle/>
          <a:p>
            <a:fld id="{B61BEF0D-F0BB-DE4B-95CE-6DB70DBA9567}" type="datetimeFigureOut">
              <a:rPr lang="en-US" smtClean="0"/>
              <a:pPr/>
              <a:t>3/15/2021</a:t>
            </a:fld>
            <a:endParaRPr lang="en-US" dirty="0"/>
          </a:p>
        </p:txBody>
      </p:sp>
      <p:sp>
        <p:nvSpPr>
          <p:cNvPr id="5" name="Marcador de pie de página 4"/>
          <p:cNvSpPr>
            <a:spLocks noGrp="1"/>
          </p:cNvSpPr>
          <p:nvPr>
            <p:ph type="ftr" sz="quarter" idx="11"/>
          </p:nvPr>
        </p:nvSpPr>
        <p:spPr/>
        <p:txBody>
          <a:bodyPr/>
          <a:lstStyle/>
          <a:p>
            <a:endParaRPr lang="en-US" dirty="0"/>
          </a:p>
        </p:txBody>
      </p:sp>
      <p:sp>
        <p:nvSpPr>
          <p:cNvPr id="6" name="Marcador de número de diapositiva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9535033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cSld name="1_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507067" y="2404534"/>
            <a:ext cx="7766936" cy="1646302"/>
          </a:xfrm>
          <a:prstGeom prst="rect">
            <a:avLst/>
          </a:prstGeom>
        </p:spPr>
        <p:txBody>
          <a:bodyPr anchor="b">
            <a:noAutofit/>
          </a:bodyPr>
          <a:lstStyle>
            <a:lvl1pPr algn="r">
              <a:defRPr sz="5400">
                <a:solidFill>
                  <a:schemeClr val="accent1"/>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507067" y="4050833"/>
            <a:ext cx="7766936" cy="1096899"/>
          </a:xfrm>
          <a:prstGeom prst="rect">
            <a:avLst/>
          </a:prstGeo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pic>
        <p:nvPicPr>
          <p:cNvPr id="18" name="Imagen 17" descr="cid:image001.png@01D51572.05FDECC0"/>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190205" y="71743"/>
            <a:ext cx="1861751" cy="908560"/>
          </a:xfrm>
          <a:prstGeom prst="rect">
            <a:avLst/>
          </a:prstGeom>
          <a:noFill/>
          <a:ln>
            <a:noFill/>
          </a:ln>
        </p:spPr>
      </p:pic>
      <p:cxnSp>
        <p:nvCxnSpPr>
          <p:cNvPr id="28" name="Conector angular 27"/>
          <p:cNvCxnSpPr/>
          <p:nvPr userDrawn="1"/>
        </p:nvCxnSpPr>
        <p:spPr>
          <a:xfrm rot="10800000" flipV="1">
            <a:off x="655362" y="1178011"/>
            <a:ext cx="11116508" cy="5397356"/>
          </a:xfrm>
          <a:prstGeom prst="bentConnector3">
            <a:avLst>
              <a:gd name="adj1" fmla="val 128"/>
            </a:avLst>
          </a:prstGeom>
          <a:ln w="22225">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593899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EC"/>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editar el estilo de subtítulo del patrón</a:t>
            </a:r>
            <a:endParaRPr lang="es-EC"/>
          </a:p>
        </p:txBody>
      </p:sp>
      <p:sp>
        <p:nvSpPr>
          <p:cNvPr id="4" name="Marcador de fecha 3"/>
          <p:cNvSpPr>
            <a:spLocks noGrp="1"/>
          </p:cNvSpPr>
          <p:nvPr>
            <p:ph type="dt" sz="half" idx="10"/>
          </p:nvPr>
        </p:nvSpPr>
        <p:spPr/>
        <p:txBody>
          <a:bodyPr/>
          <a:lstStyle/>
          <a:p>
            <a:fld id="{315A081D-BF18-4056-8E98-801FA5B5B750}" type="datetimeFigureOut">
              <a:rPr lang="es-EC" smtClean="0"/>
              <a:t>15/3/2021</a:t>
            </a:fld>
            <a:endParaRPr lang="es-EC"/>
          </a:p>
        </p:txBody>
      </p:sp>
      <p:sp>
        <p:nvSpPr>
          <p:cNvPr id="5" name="Marcador de pie de página 4"/>
          <p:cNvSpPr>
            <a:spLocks noGrp="1"/>
          </p:cNvSpPr>
          <p:nvPr>
            <p:ph type="ftr" sz="quarter" idx="11"/>
          </p:nvPr>
        </p:nvSpPr>
        <p:spPr/>
        <p:txBody>
          <a:bodyPr/>
          <a:lstStyle/>
          <a:p>
            <a:endParaRPr lang="es-EC"/>
          </a:p>
        </p:txBody>
      </p:sp>
      <p:sp>
        <p:nvSpPr>
          <p:cNvPr id="6" name="Marcador de número de diapositiva 5"/>
          <p:cNvSpPr>
            <a:spLocks noGrp="1"/>
          </p:cNvSpPr>
          <p:nvPr>
            <p:ph type="sldNum" sz="quarter" idx="12"/>
          </p:nvPr>
        </p:nvSpPr>
        <p:spPr/>
        <p:txBody>
          <a:bodyPr/>
          <a:lstStyle/>
          <a:p>
            <a:fld id="{81A9DC5D-F116-4831-A23D-D2BDAAE70131}" type="slidenum">
              <a:rPr lang="es-EC" smtClean="0"/>
              <a:t>‹Nº›</a:t>
            </a:fld>
            <a:endParaRPr lang="es-EC"/>
          </a:p>
        </p:txBody>
      </p:sp>
    </p:spTree>
    <p:extLst>
      <p:ext uri="{BB962C8B-B14F-4D97-AF65-F5344CB8AC3E}">
        <p14:creationId xmlns:p14="http://schemas.microsoft.com/office/powerpoint/2010/main" val="26177486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EC"/>
          </a:p>
        </p:txBody>
      </p:sp>
      <p:sp>
        <p:nvSpPr>
          <p:cNvPr id="3" name="Marcador de contenido 2"/>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fecha 3"/>
          <p:cNvSpPr>
            <a:spLocks noGrp="1"/>
          </p:cNvSpPr>
          <p:nvPr>
            <p:ph type="dt" sz="half" idx="10"/>
          </p:nvPr>
        </p:nvSpPr>
        <p:spPr/>
        <p:txBody>
          <a:bodyPr/>
          <a:lstStyle/>
          <a:p>
            <a:fld id="{315A081D-BF18-4056-8E98-801FA5B5B750}" type="datetimeFigureOut">
              <a:rPr lang="es-EC" smtClean="0"/>
              <a:t>15/3/2021</a:t>
            </a:fld>
            <a:endParaRPr lang="es-EC"/>
          </a:p>
        </p:txBody>
      </p:sp>
      <p:sp>
        <p:nvSpPr>
          <p:cNvPr id="5" name="Marcador de pie de página 4"/>
          <p:cNvSpPr>
            <a:spLocks noGrp="1"/>
          </p:cNvSpPr>
          <p:nvPr>
            <p:ph type="ftr" sz="quarter" idx="11"/>
          </p:nvPr>
        </p:nvSpPr>
        <p:spPr/>
        <p:txBody>
          <a:bodyPr/>
          <a:lstStyle/>
          <a:p>
            <a:endParaRPr lang="es-EC"/>
          </a:p>
        </p:txBody>
      </p:sp>
      <p:sp>
        <p:nvSpPr>
          <p:cNvPr id="6" name="Marcador de número de diapositiva 5"/>
          <p:cNvSpPr>
            <a:spLocks noGrp="1"/>
          </p:cNvSpPr>
          <p:nvPr>
            <p:ph type="sldNum" sz="quarter" idx="12"/>
          </p:nvPr>
        </p:nvSpPr>
        <p:spPr/>
        <p:txBody>
          <a:bodyPr/>
          <a:lstStyle/>
          <a:p>
            <a:fld id="{81A9DC5D-F116-4831-A23D-D2BDAAE70131}" type="slidenum">
              <a:rPr lang="es-EC" smtClean="0"/>
              <a:t>‹Nº›</a:t>
            </a:fld>
            <a:endParaRPr lang="es-EC"/>
          </a:p>
        </p:txBody>
      </p:sp>
    </p:spTree>
    <p:extLst>
      <p:ext uri="{BB962C8B-B14F-4D97-AF65-F5344CB8AC3E}">
        <p14:creationId xmlns:p14="http://schemas.microsoft.com/office/powerpoint/2010/main" val="41910268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EC"/>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el estilo de texto del patrón</a:t>
            </a:r>
          </a:p>
        </p:txBody>
      </p:sp>
      <p:sp>
        <p:nvSpPr>
          <p:cNvPr id="4" name="Marcador de fecha 3"/>
          <p:cNvSpPr>
            <a:spLocks noGrp="1"/>
          </p:cNvSpPr>
          <p:nvPr>
            <p:ph type="dt" sz="half" idx="10"/>
          </p:nvPr>
        </p:nvSpPr>
        <p:spPr/>
        <p:txBody>
          <a:bodyPr/>
          <a:lstStyle/>
          <a:p>
            <a:fld id="{315A081D-BF18-4056-8E98-801FA5B5B750}" type="datetimeFigureOut">
              <a:rPr lang="es-EC" smtClean="0"/>
              <a:t>15/3/2021</a:t>
            </a:fld>
            <a:endParaRPr lang="es-EC"/>
          </a:p>
        </p:txBody>
      </p:sp>
      <p:sp>
        <p:nvSpPr>
          <p:cNvPr id="5" name="Marcador de pie de página 4"/>
          <p:cNvSpPr>
            <a:spLocks noGrp="1"/>
          </p:cNvSpPr>
          <p:nvPr>
            <p:ph type="ftr" sz="quarter" idx="11"/>
          </p:nvPr>
        </p:nvSpPr>
        <p:spPr/>
        <p:txBody>
          <a:bodyPr/>
          <a:lstStyle/>
          <a:p>
            <a:endParaRPr lang="es-EC"/>
          </a:p>
        </p:txBody>
      </p:sp>
      <p:sp>
        <p:nvSpPr>
          <p:cNvPr id="6" name="Marcador de número de diapositiva 5"/>
          <p:cNvSpPr>
            <a:spLocks noGrp="1"/>
          </p:cNvSpPr>
          <p:nvPr>
            <p:ph type="sldNum" sz="quarter" idx="12"/>
          </p:nvPr>
        </p:nvSpPr>
        <p:spPr/>
        <p:txBody>
          <a:bodyPr/>
          <a:lstStyle/>
          <a:p>
            <a:fld id="{81A9DC5D-F116-4831-A23D-D2BDAAE70131}" type="slidenum">
              <a:rPr lang="es-EC" smtClean="0"/>
              <a:t>‹Nº›</a:t>
            </a:fld>
            <a:endParaRPr lang="es-EC"/>
          </a:p>
        </p:txBody>
      </p:sp>
    </p:spTree>
    <p:extLst>
      <p:ext uri="{BB962C8B-B14F-4D97-AF65-F5344CB8AC3E}">
        <p14:creationId xmlns:p14="http://schemas.microsoft.com/office/powerpoint/2010/main" val="1992566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EC"/>
          </a:p>
        </p:txBody>
      </p:sp>
      <p:sp>
        <p:nvSpPr>
          <p:cNvPr id="3" name="Marcador de contenido 2"/>
          <p:cNvSpPr>
            <a:spLocks noGrp="1"/>
          </p:cNvSpPr>
          <p:nvPr>
            <p:ph sz="half" idx="1"/>
          </p:nvPr>
        </p:nvSpPr>
        <p:spPr>
          <a:xfrm>
            <a:off x="838200" y="1825625"/>
            <a:ext cx="51816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contenido 3"/>
          <p:cNvSpPr>
            <a:spLocks noGrp="1"/>
          </p:cNvSpPr>
          <p:nvPr>
            <p:ph sz="half" idx="2"/>
          </p:nvPr>
        </p:nvSpPr>
        <p:spPr>
          <a:xfrm>
            <a:off x="6172200" y="1825625"/>
            <a:ext cx="51816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5" name="Marcador de fecha 4"/>
          <p:cNvSpPr>
            <a:spLocks noGrp="1"/>
          </p:cNvSpPr>
          <p:nvPr>
            <p:ph type="dt" sz="half" idx="10"/>
          </p:nvPr>
        </p:nvSpPr>
        <p:spPr/>
        <p:txBody>
          <a:bodyPr/>
          <a:lstStyle/>
          <a:p>
            <a:fld id="{315A081D-BF18-4056-8E98-801FA5B5B750}" type="datetimeFigureOut">
              <a:rPr lang="es-EC" smtClean="0"/>
              <a:t>15/3/2021</a:t>
            </a:fld>
            <a:endParaRPr lang="es-EC"/>
          </a:p>
        </p:txBody>
      </p:sp>
      <p:sp>
        <p:nvSpPr>
          <p:cNvPr id="6" name="Marcador de pie de página 5"/>
          <p:cNvSpPr>
            <a:spLocks noGrp="1"/>
          </p:cNvSpPr>
          <p:nvPr>
            <p:ph type="ftr" sz="quarter" idx="11"/>
          </p:nvPr>
        </p:nvSpPr>
        <p:spPr/>
        <p:txBody>
          <a:bodyPr/>
          <a:lstStyle/>
          <a:p>
            <a:endParaRPr lang="es-EC"/>
          </a:p>
        </p:txBody>
      </p:sp>
      <p:sp>
        <p:nvSpPr>
          <p:cNvPr id="7" name="Marcador de número de diapositiva 6"/>
          <p:cNvSpPr>
            <a:spLocks noGrp="1"/>
          </p:cNvSpPr>
          <p:nvPr>
            <p:ph type="sldNum" sz="quarter" idx="12"/>
          </p:nvPr>
        </p:nvSpPr>
        <p:spPr/>
        <p:txBody>
          <a:bodyPr/>
          <a:lstStyle/>
          <a:p>
            <a:fld id="{81A9DC5D-F116-4831-A23D-D2BDAAE70131}" type="slidenum">
              <a:rPr lang="es-EC" smtClean="0"/>
              <a:t>‹Nº›</a:t>
            </a:fld>
            <a:endParaRPr lang="es-EC"/>
          </a:p>
        </p:txBody>
      </p:sp>
    </p:spTree>
    <p:extLst>
      <p:ext uri="{BB962C8B-B14F-4D97-AF65-F5344CB8AC3E}">
        <p14:creationId xmlns:p14="http://schemas.microsoft.com/office/powerpoint/2010/main" val="174022322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endParaRPr lang="es-EC"/>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7" name="Marcador de fecha 6"/>
          <p:cNvSpPr>
            <a:spLocks noGrp="1"/>
          </p:cNvSpPr>
          <p:nvPr>
            <p:ph type="dt" sz="half" idx="10"/>
          </p:nvPr>
        </p:nvSpPr>
        <p:spPr/>
        <p:txBody>
          <a:bodyPr/>
          <a:lstStyle/>
          <a:p>
            <a:fld id="{315A081D-BF18-4056-8E98-801FA5B5B750}" type="datetimeFigureOut">
              <a:rPr lang="es-EC" smtClean="0"/>
              <a:t>15/3/2021</a:t>
            </a:fld>
            <a:endParaRPr lang="es-EC"/>
          </a:p>
        </p:txBody>
      </p:sp>
      <p:sp>
        <p:nvSpPr>
          <p:cNvPr id="8" name="Marcador de pie de página 7"/>
          <p:cNvSpPr>
            <a:spLocks noGrp="1"/>
          </p:cNvSpPr>
          <p:nvPr>
            <p:ph type="ftr" sz="quarter" idx="11"/>
          </p:nvPr>
        </p:nvSpPr>
        <p:spPr/>
        <p:txBody>
          <a:bodyPr/>
          <a:lstStyle/>
          <a:p>
            <a:endParaRPr lang="es-EC"/>
          </a:p>
        </p:txBody>
      </p:sp>
      <p:sp>
        <p:nvSpPr>
          <p:cNvPr id="9" name="Marcador de número de diapositiva 8"/>
          <p:cNvSpPr>
            <a:spLocks noGrp="1"/>
          </p:cNvSpPr>
          <p:nvPr>
            <p:ph type="sldNum" sz="quarter" idx="12"/>
          </p:nvPr>
        </p:nvSpPr>
        <p:spPr/>
        <p:txBody>
          <a:bodyPr/>
          <a:lstStyle/>
          <a:p>
            <a:fld id="{81A9DC5D-F116-4831-A23D-D2BDAAE70131}" type="slidenum">
              <a:rPr lang="es-EC" smtClean="0"/>
              <a:t>‹Nº›</a:t>
            </a:fld>
            <a:endParaRPr lang="es-EC"/>
          </a:p>
        </p:txBody>
      </p:sp>
    </p:spTree>
    <p:extLst>
      <p:ext uri="{BB962C8B-B14F-4D97-AF65-F5344CB8AC3E}">
        <p14:creationId xmlns:p14="http://schemas.microsoft.com/office/powerpoint/2010/main" val="126706178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EC"/>
          </a:p>
        </p:txBody>
      </p:sp>
      <p:sp>
        <p:nvSpPr>
          <p:cNvPr id="3" name="Marcador de fecha 2"/>
          <p:cNvSpPr>
            <a:spLocks noGrp="1"/>
          </p:cNvSpPr>
          <p:nvPr>
            <p:ph type="dt" sz="half" idx="10"/>
          </p:nvPr>
        </p:nvSpPr>
        <p:spPr/>
        <p:txBody>
          <a:bodyPr/>
          <a:lstStyle/>
          <a:p>
            <a:fld id="{315A081D-BF18-4056-8E98-801FA5B5B750}" type="datetimeFigureOut">
              <a:rPr lang="es-EC" smtClean="0"/>
              <a:t>15/3/2021</a:t>
            </a:fld>
            <a:endParaRPr lang="es-EC"/>
          </a:p>
        </p:txBody>
      </p:sp>
      <p:sp>
        <p:nvSpPr>
          <p:cNvPr id="4" name="Marcador de pie de página 3"/>
          <p:cNvSpPr>
            <a:spLocks noGrp="1"/>
          </p:cNvSpPr>
          <p:nvPr>
            <p:ph type="ftr" sz="quarter" idx="11"/>
          </p:nvPr>
        </p:nvSpPr>
        <p:spPr/>
        <p:txBody>
          <a:bodyPr/>
          <a:lstStyle/>
          <a:p>
            <a:endParaRPr lang="es-EC"/>
          </a:p>
        </p:txBody>
      </p:sp>
      <p:sp>
        <p:nvSpPr>
          <p:cNvPr id="5" name="Marcador de número de diapositiva 4"/>
          <p:cNvSpPr>
            <a:spLocks noGrp="1"/>
          </p:cNvSpPr>
          <p:nvPr>
            <p:ph type="sldNum" sz="quarter" idx="12"/>
          </p:nvPr>
        </p:nvSpPr>
        <p:spPr/>
        <p:txBody>
          <a:bodyPr/>
          <a:lstStyle/>
          <a:p>
            <a:fld id="{81A9DC5D-F116-4831-A23D-D2BDAAE70131}" type="slidenum">
              <a:rPr lang="es-EC" smtClean="0"/>
              <a:t>‹Nº›</a:t>
            </a:fld>
            <a:endParaRPr lang="es-EC"/>
          </a:p>
        </p:txBody>
      </p:sp>
    </p:spTree>
    <p:extLst>
      <p:ext uri="{BB962C8B-B14F-4D97-AF65-F5344CB8AC3E}">
        <p14:creationId xmlns:p14="http://schemas.microsoft.com/office/powerpoint/2010/main" val="279609726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315A081D-BF18-4056-8E98-801FA5B5B750}" type="datetimeFigureOut">
              <a:rPr lang="es-EC" smtClean="0"/>
              <a:t>15/3/2021</a:t>
            </a:fld>
            <a:endParaRPr lang="es-EC"/>
          </a:p>
        </p:txBody>
      </p:sp>
      <p:sp>
        <p:nvSpPr>
          <p:cNvPr id="3" name="Marcador de pie de página 2"/>
          <p:cNvSpPr>
            <a:spLocks noGrp="1"/>
          </p:cNvSpPr>
          <p:nvPr>
            <p:ph type="ftr" sz="quarter" idx="11"/>
          </p:nvPr>
        </p:nvSpPr>
        <p:spPr/>
        <p:txBody>
          <a:bodyPr/>
          <a:lstStyle/>
          <a:p>
            <a:endParaRPr lang="es-EC"/>
          </a:p>
        </p:txBody>
      </p:sp>
      <p:sp>
        <p:nvSpPr>
          <p:cNvPr id="4" name="Marcador de número de diapositiva 3"/>
          <p:cNvSpPr>
            <a:spLocks noGrp="1"/>
          </p:cNvSpPr>
          <p:nvPr>
            <p:ph type="sldNum" sz="quarter" idx="12"/>
          </p:nvPr>
        </p:nvSpPr>
        <p:spPr/>
        <p:txBody>
          <a:bodyPr/>
          <a:lstStyle/>
          <a:p>
            <a:fld id="{81A9DC5D-F116-4831-A23D-D2BDAAE70131}" type="slidenum">
              <a:rPr lang="es-EC" smtClean="0"/>
              <a:t>‹Nº›</a:t>
            </a:fld>
            <a:endParaRPr lang="es-EC"/>
          </a:p>
        </p:txBody>
      </p:sp>
    </p:spTree>
    <p:extLst>
      <p:ext uri="{BB962C8B-B14F-4D97-AF65-F5344CB8AC3E}">
        <p14:creationId xmlns:p14="http://schemas.microsoft.com/office/powerpoint/2010/main" val="16511511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1325563"/>
          </a:xfrm>
          <a:prstGeom prst="rect">
            <a:avLst/>
          </a:prstGeom>
        </p:spPr>
        <p:txBody>
          <a:bodyPr/>
          <a:lstStyle/>
          <a:p>
            <a:r>
              <a:rPr lang="es-ES"/>
              <a:t>Haga clic para modificar el estilo de título del patrón</a:t>
            </a:r>
            <a:endParaRPr lang="es-EC"/>
          </a:p>
        </p:txBody>
      </p:sp>
      <p:sp>
        <p:nvSpPr>
          <p:cNvPr id="3" name="Marcador de contenido 2"/>
          <p:cNvSpPr>
            <a:spLocks noGrp="1"/>
          </p:cNvSpPr>
          <p:nvPr>
            <p:ph idx="1"/>
          </p:nvPr>
        </p:nvSpPr>
        <p:spPr>
          <a:xfrm>
            <a:off x="838200" y="1825625"/>
            <a:ext cx="10515600" cy="4351338"/>
          </a:xfrm>
          <a:prstGeom prst="rect">
            <a:avLst/>
          </a:prstGeo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fecha 3"/>
          <p:cNvSpPr>
            <a:spLocks noGrp="1"/>
          </p:cNvSpPr>
          <p:nvPr>
            <p:ph type="dt" sz="half" idx="10"/>
          </p:nvPr>
        </p:nvSpPr>
        <p:spPr/>
        <p:txBody>
          <a:bodyPr/>
          <a:lstStyle/>
          <a:p>
            <a:fld id="{42A54C80-263E-416B-A8E0-580EDEADCBDC}" type="datetimeFigureOut">
              <a:rPr lang="en-US" smtClean="0"/>
              <a:t>3/15/2021</a:t>
            </a:fld>
            <a:endParaRPr lang="en-US" dirty="0"/>
          </a:p>
        </p:txBody>
      </p:sp>
      <p:sp>
        <p:nvSpPr>
          <p:cNvPr id="5" name="Marcador de pie de página 4"/>
          <p:cNvSpPr>
            <a:spLocks noGrp="1"/>
          </p:cNvSpPr>
          <p:nvPr>
            <p:ph type="ftr" sz="quarter" idx="11"/>
          </p:nvPr>
        </p:nvSpPr>
        <p:spPr/>
        <p:txBody>
          <a:bodyPr/>
          <a:lstStyle/>
          <a:p>
            <a:endParaRPr lang="en-US" dirty="0"/>
          </a:p>
        </p:txBody>
      </p:sp>
      <p:sp>
        <p:nvSpPr>
          <p:cNvPr id="6" name="Marcador de número de diapositiva 5"/>
          <p:cNvSpPr>
            <a:spLocks noGrp="1"/>
          </p:cNvSpPr>
          <p:nvPr>
            <p:ph type="sldNum" sz="quarter" idx="12"/>
          </p:nvPr>
        </p:nvSpPr>
        <p:spPr/>
        <p:txBody>
          <a:bodyPr/>
          <a:lstStyle/>
          <a:p>
            <a:fld id="{519954A3-9DFD-4C44-94BA-B95130A3BA1C}" type="slidenum">
              <a:rPr lang="en-US" smtClean="0"/>
              <a:t>‹Nº›</a:t>
            </a:fld>
            <a:endParaRPr lang="en-US" dirty="0"/>
          </a:p>
        </p:txBody>
      </p:sp>
    </p:spTree>
    <p:extLst>
      <p:ext uri="{BB962C8B-B14F-4D97-AF65-F5344CB8AC3E}">
        <p14:creationId xmlns:p14="http://schemas.microsoft.com/office/powerpoint/2010/main" val="362721677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EC"/>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Marcador de fecha 4"/>
          <p:cNvSpPr>
            <a:spLocks noGrp="1"/>
          </p:cNvSpPr>
          <p:nvPr>
            <p:ph type="dt" sz="half" idx="10"/>
          </p:nvPr>
        </p:nvSpPr>
        <p:spPr/>
        <p:txBody>
          <a:bodyPr/>
          <a:lstStyle/>
          <a:p>
            <a:fld id="{315A081D-BF18-4056-8E98-801FA5B5B750}" type="datetimeFigureOut">
              <a:rPr lang="es-EC" smtClean="0"/>
              <a:t>15/3/2021</a:t>
            </a:fld>
            <a:endParaRPr lang="es-EC"/>
          </a:p>
        </p:txBody>
      </p:sp>
      <p:sp>
        <p:nvSpPr>
          <p:cNvPr id="6" name="Marcador de pie de página 5"/>
          <p:cNvSpPr>
            <a:spLocks noGrp="1"/>
          </p:cNvSpPr>
          <p:nvPr>
            <p:ph type="ftr" sz="quarter" idx="11"/>
          </p:nvPr>
        </p:nvSpPr>
        <p:spPr/>
        <p:txBody>
          <a:bodyPr/>
          <a:lstStyle/>
          <a:p>
            <a:endParaRPr lang="es-EC"/>
          </a:p>
        </p:txBody>
      </p:sp>
      <p:sp>
        <p:nvSpPr>
          <p:cNvPr id="7" name="Marcador de número de diapositiva 6"/>
          <p:cNvSpPr>
            <a:spLocks noGrp="1"/>
          </p:cNvSpPr>
          <p:nvPr>
            <p:ph type="sldNum" sz="quarter" idx="12"/>
          </p:nvPr>
        </p:nvSpPr>
        <p:spPr/>
        <p:txBody>
          <a:bodyPr/>
          <a:lstStyle/>
          <a:p>
            <a:fld id="{81A9DC5D-F116-4831-A23D-D2BDAAE70131}" type="slidenum">
              <a:rPr lang="es-EC" smtClean="0"/>
              <a:t>‹Nº›</a:t>
            </a:fld>
            <a:endParaRPr lang="es-EC"/>
          </a:p>
        </p:txBody>
      </p:sp>
    </p:spTree>
    <p:extLst>
      <p:ext uri="{BB962C8B-B14F-4D97-AF65-F5344CB8AC3E}">
        <p14:creationId xmlns:p14="http://schemas.microsoft.com/office/powerpoint/2010/main" val="203202175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EC"/>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C"/>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Marcador de fecha 4"/>
          <p:cNvSpPr>
            <a:spLocks noGrp="1"/>
          </p:cNvSpPr>
          <p:nvPr>
            <p:ph type="dt" sz="half" idx="10"/>
          </p:nvPr>
        </p:nvSpPr>
        <p:spPr/>
        <p:txBody>
          <a:bodyPr/>
          <a:lstStyle/>
          <a:p>
            <a:fld id="{315A081D-BF18-4056-8E98-801FA5B5B750}" type="datetimeFigureOut">
              <a:rPr lang="es-EC" smtClean="0"/>
              <a:t>15/3/2021</a:t>
            </a:fld>
            <a:endParaRPr lang="es-EC"/>
          </a:p>
        </p:txBody>
      </p:sp>
      <p:sp>
        <p:nvSpPr>
          <p:cNvPr id="6" name="Marcador de pie de página 5"/>
          <p:cNvSpPr>
            <a:spLocks noGrp="1"/>
          </p:cNvSpPr>
          <p:nvPr>
            <p:ph type="ftr" sz="quarter" idx="11"/>
          </p:nvPr>
        </p:nvSpPr>
        <p:spPr/>
        <p:txBody>
          <a:bodyPr/>
          <a:lstStyle/>
          <a:p>
            <a:endParaRPr lang="es-EC"/>
          </a:p>
        </p:txBody>
      </p:sp>
      <p:sp>
        <p:nvSpPr>
          <p:cNvPr id="7" name="Marcador de número de diapositiva 6"/>
          <p:cNvSpPr>
            <a:spLocks noGrp="1"/>
          </p:cNvSpPr>
          <p:nvPr>
            <p:ph type="sldNum" sz="quarter" idx="12"/>
          </p:nvPr>
        </p:nvSpPr>
        <p:spPr/>
        <p:txBody>
          <a:bodyPr/>
          <a:lstStyle/>
          <a:p>
            <a:fld id="{81A9DC5D-F116-4831-A23D-D2BDAAE70131}" type="slidenum">
              <a:rPr lang="es-EC" smtClean="0"/>
              <a:t>‹Nº›</a:t>
            </a:fld>
            <a:endParaRPr lang="es-EC"/>
          </a:p>
        </p:txBody>
      </p:sp>
    </p:spTree>
    <p:extLst>
      <p:ext uri="{BB962C8B-B14F-4D97-AF65-F5344CB8AC3E}">
        <p14:creationId xmlns:p14="http://schemas.microsoft.com/office/powerpoint/2010/main" val="288858972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EC"/>
          </a:p>
        </p:txBody>
      </p:sp>
      <p:sp>
        <p:nvSpPr>
          <p:cNvPr id="3" name="Marcador de texto vertical 2"/>
          <p:cNvSpPr>
            <a:spLocks noGrp="1"/>
          </p:cNvSpPr>
          <p:nvPr>
            <p:ph type="body" orient="vert" idx="1"/>
          </p:nvPr>
        </p:nvSpPr>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fecha 3"/>
          <p:cNvSpPr>
            <a:spLocks noGrp="1"/>
          </p:cNvSpPr>
          <p:nvPr>
            <p:ph type="dt" sz="half" idx="10"/>
          </p:nvPr>
        </p:nvSpPr>
        <p:spPr/>
        <p:txBody>
          <a:bodyPr/>
          <a:lstStyle/>
          <a:p>
            <a:fld id="{315A081D-BF18-4056-8E98-801FA5B5B750}" type="datetimeFigureOut">
              <a:rPr lang="es-EC" smtClean="0"/>
              <a:t>15/3/2021</a:t>
            </a:fld>
            <a:endParaRPr lang="es-EC"/>
          </a:p>
        </p:txBody>
      </p:sp>
      <p:sp>
        <p:nvSpPr>
          <p:cNvPr id="5" name="Marcador de pie de página 4"/>
          <p:cNvSpPr>
            <a:spLocks noGrp="1"/>
          </p:cNvSpPr>
          <p:nvPr>
            <p:ph type="ftr" sz="quarter" idx="11"/>
          </p:nvPr>
        </p:nvSpPr>
        <p:spPr/>
        <p:txBody>
          <a:bodyPr/>
          <a:lstStyle/>
          <a:p>
            <a:endParaRPr lang="es-EC"/>
          </a:p>
        </p:txBody>
      </p:sp>
      <p:sp>
        <p:nvSpPr>
          <p:cNvPr id="6" name="Marcador de número de diapositiva 5"/>
          <p:cNvSpPr>
            <a:spLocks noGrp="1"/>
          </p:cNvSpPr>
          <p:nvPr>
            <p:ph type="sldNum" sz="quarter" idx="12"/>
          </p:nvPr>
        </p:nvSpPr>
        <p:spPr/>
        <p:txBody>
          <a:bodyPr/>
          <a:lstStyle/>
          <a:p>
            <a:fld id="{81A9DC5D-F116-4831-A23D-D2BDAAE70131}" type="slidenum">
              <a:rPr lang="es-EC" smtClean="0"/>
              <a:t>‹Nº›</a:t>
            </a:fld>
            <a:endParaRPr lang="es-EC"/>
          </a:p>
        </p:txBody>
      </p:sp>
    </p:spTree>
    <p:extLst>
      <p:ext uri="{BB962C8B-B14F-4D97-AF65-F5344CB8AC3E}">
        <p14:creationId xmlns:p14="http://schemas.microsoft.com/office/powerpoint/2010/main" val="10566210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EC"/>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fecha 3"/>
          <p:cNvSpPr>
            <a:spLocks noGrp="1"/>
          </p:cNvSpPr>
          <p:nvPr>
            <p:ph type="dt" sz="half" idx="10"/>
          </p:nvPr>
        </p:nvSpPr>
        <p:spPr/>
        <p:txBody>
          <a:bodyPr/>
          <a:lstStyle/>
          <a:p>
            <a:fld id="{315A081D-BF18-4056-8E98-801FA5B5B750}" type="datetimeFigureOut">
              <a:rPr lang="es-EC" smtClean="0"/>
              <a:t>15/3/2021</a:t>
            </a:fld>
            <a:endParaRPr lang="es-EC"/>
          </a:p>
        </p:txBody>
      </p:sp>
      <p:sp>
        <p:nvSpPr>
          <p:cNvPr id="5" name="Marcador de pie de página 4"/>
          <p:cNvSpPr>
            <a:spLocks noGrp="1"/>
          </p:cNvSpPr>
          <p:nvPr>
            <p:ph type="ftr" sz="quarter" idx="11"/>
          </p:nvPr>
        </p:nvSpPr>
        <p:spPr/>
        <p:txBody>
          <a:bodyPr/>
          <a:lstStyle/>
          <a:p>
            <a:endParaRPr lang="es-EC"/>
          </a:p>
        </p:txBody>
      </p:sp>
      <p:sp>
        <p:nvSpPr>
          <p:cNvPr id="6" name="Marcador de número de diapositiva 5"/>
          <p:cNvSpPr>
            <a:spLocks noGrp="1"/>
          </p:cNvSpPr>
          <p:nvPr>
            <p:ph type="sldNum" sz="quarter" idx="12"/>
          </p:nvPr>
        </p:nvSpPr>
        <p:spPr/>
        <p:txBody>
          <a:bodyPr/>
          <a:lstStyle/>
          <a:p>
            <a:fld id="{81A9DC5D-F116-4831-A23D-D2BDAAE70131}" type="slidenum">
              <a:rPr lang="es-EC" smtClean="0"/>
              <a:t>‹Nº›</a:t>
            </a:fld>
            <a:endParaRPr lang="es-EC"/>
          </a:p>
        </p:txBody>
      </p:sp>
    </p:spTree>
    <p:extLst>
      <p:ext uri="{BB962C8B-B14F-4D97-AF65-F5344CB8AC3E}">
        <p14:creationId xmlns:p14="http://schemas.microsoft.com/office/powerpoint/2010/main" val="15910855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a:prstGeom prst="rect">
            <a:avLst/>
          </a:prstGeom>
        </p:spPr>
        <p:txBody>
          <a:bodyPr anchor="b"/>
          <a:lstStyle>
            <a:lvl1pPr>
              <a:defRPr sz="6000"/>
            </a:lvl1pPr>
          </a:lstStyle>
          <a:p>
            <a:r>
              <a:rPr lang="es-ES"/>
              <a:t>Haga clic para modificar el estilo de título del patrón</a:t>
            </a:r>
            <a:endParaRPr lang="es-EC"/>
          </a:p>
        </p:txBody>
      </p:sp>
      <p:sp>
        <p:nvSpPr>
          <p:cNvPr id="3" name="Marcador de texto 2"/>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el estilo de texto del patrón</a:t>
            </a:r>
          </a:p>
        </p:txBody>
      </p:sp>
      <p:sp>
        <p:nvSpPr>
          <p:cNvPr id="4" name="Marcador de fecha 3"/>
          <p:cNvSpPr>
            <a:spLocks noGrp="1"/>
          </p:cNvSpPr>
          <p:nvPr>
            <p:ph type="dt" sz="half" idx="10"/>
          </p:nvPr>
        </p:nvSpPr>
        <p:spPr/>
        <p:txBody>
          <a:bodyPr/>
          <a:lstStyle/>
          <a:p>
            <a:fld id="{B61BEF0D-F0BB-DE4B-95CE-6DB70DBA9567}" type="datetimeFigureOut">
              <a:rPr lang="en-US" smtClean="0"/>
              <a:pPr/>
              <a:t>3/15/2021</a:t>
            </a:fld>
            <a:endParaRPr lang="en-US" dirty="0"/>
          </a:p>
        </p:txBody>
      </p:sp>
      <p:sp>
        <p:nvSpPr>
          <p:cNvPr id="5" name="Marcador de pie de página 4"/>
          <p:cNvSpPr>
            <a:spLocks noGrp="1"/>
          </p:cNvSpPr>
          <p:nvPr>
            <p:ph type="ftr" sz="quarter" idx="11"/>
          </p:nvPr>
        </p:nvSpPr>
        <p:spPr/>
        <p:txBody>
          <a:bodyPr/>
          <a:lstStyle/>
          <a:p>
            <a:endParaRPr lang="en-US" dirty="0"/>
          </a:p>
        </p:txBody>
      </p:sp>
      <p:sp>
        <p:nvSpPr>
          <p:cNvPr id="6" name="Marcador de número de diapositiva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431093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1325563"/>
          </a:xfrm>
          <a:prstGeom prst="rect">
            <a:avLst/>
          </a:prstGeom>
        </p:spPr>
        <p:txBody>
          <a:bodyPr/>
          <a:lstStyle/>
          <a:p>
            <a:r>
              <a:rPr lang="es-ES"/>
              <a:t>Haga clic para modificar el estilo de título del patrón</a:t>
            </a:r>
            <a:endParaRPr lang="es-EC"/>
          </a:p>
        </p:txBody>
      </p:sp>
      <p:sp>
        <p:nvSpPr>
          <p:cNvPr id="3" name="Marcador de contenido 2"/>
          <p:cNvSpPr>
            <a:spLocks noGrp="1"/>
          </p:cNvSpPr>
          <p:nvPr>
            <p:ph sz="half" idx="1"/>
          </p:nvPr>
        </p:nvSpPr>
        <p:spPr>
          <a:xfrm>
            <a:off x="838200" y="1825625"/>
            <a:ext cx="5181600" cy="4351338"/>
          </a:xfrm>
          <a:prstGeom prst="rect">
            <a:avLst/>
          </a:prstGeo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contenido 3"/>
          <p:cNvSpPr>
            <a:spLocks noGrp="1"/>
          </p:cNvSpPr>
          <p:nvPr>
            <p:ph sz="half" idx="2"/>
          </p:nvPr>
        </p:nvSpPr>
        <p:spPr>
          <a:xfrm>
            <a:off x="6172200" y="1825625"/>
            <a:ext cx="5181600" cy="4351338"/>
          </a:xfrm>
          <a:prstGeom prst="rect">
            <a:avLst/>
          </a:prstGeo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5" name="Marcador de fecha 4"/>
          <p:cNvSpPr>
            <a:spLocks noGrp="1"/>
          </p:cNvSpPr>
          <p:nvPr>
            <p:ph type="dt" sz="half" idx="10"/>
          </p:nvPr>
        </p:nvSpPr>
        <p:spPr/>
        <p:txBody>
          <a:bodyPr/>
          <a:lstStyle/>
          <a:p>
            <a:fld id="{42A54C80-263E-416B-A8E0-580EDEADCBDC}" type="datetimeFigureOut">
              <a:rPr lang="en-US" smtClean="0"/>
              <a:t>3/15/2021</a:t>
            </a:fld>
            <a:endParaRPr lang="en-US" dirty="0"/>
          </a:p>
        </p:txBody>
      </p:sp>
      <p:sp>
        <p:nvSpPr>
          <p:cNvPr id="6" name="Marcador de pie de página 5"/>
          <p:cNvSpPr>
            <a:spLocks noGrp="1"/>
          </p:cNvSpPr>
          <p:nvPr>
            <p:ph type="ftr" sz="quarter" idx="11"/>
          </p:nvPr>
        </p:nvSpPr>
        <p:spPr/>
        <p:txBody>
          <a:bodyPr/>
          <a:lstStyle/>
          <a:p>
            <a:endParaRPr lang="en-US" dirty="0"/>
          </a:p>
        </p:txBody>
      </p:sp>
      <p:sp>
        <p:nvSpPr>
          <p:cNvPr id="7" name="Marcador de número de diapositiva 6"/>
          <p:cNvSpPr>
            <a:spLocks noGrp="1"/>
          </p:cNvSpPr>
          <p:nvPr>
            <p:ph type="sldNum" sz="quarter" idx="12"/>
          </p:nvPr>
        </p:nvSpPr>
        <p:spPr/>
        <p:txBody>
          <a:bodyPr/>
          <a:lstStyle/>
          <a:p>
            <a:fld id="{519954A3-9DFD-4C44-94BA-B95130A3BA1C}" type="slidenum">
              <a:rPr lang="en-US" smtClean="0"/>
              <a:t>‹Nº›</a:t>
            </a:fld>
            <a:endParaRPr lang="en-US" dirty="0"/>
          </a:p>
        </p:txBody>
      </p:sp>
    </p:spTree>
    <p:extLst>
      <p:ext uri="{BB962C8B-B14F-4D97-AF65-F5344CB8AC3E}">
        <p14:creationId xmlns:p14="http://schemas.microsoft.com/office/powerpoint/2010/main" val="9069285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a:prstGeom prst="rect">
            <a:avLst/>
          </a:prstGeom>
        </p:spPr>
        <p:txBody>
          <a:bodyPr/>
          <a:lstStyle/>
          <a:p>
            <a:r>
              <a:rPr lang="es-ES"/>
              <a:t>Haga clic para modificar el estilo de título del patrón</a:t>
            </a:r>
            <a:endParaRPr lang="es-EC"/>
          </a:p>
        </p:txBody>
      </p:sp>
      <p:sp>
        <p:nvSpPr>
          <p:cNvPr id="3" name="Marcador de texto 2"/>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4" name="Marcador de contenido 3"/>
          <p:cNvSpPr>
            <a:spLocks noGrp="1"/>
          </p:cNvSpPr>
          <p:nvPr>
            <p:ph sz="half" idx="2"/>
          </p:nvPr>
        </p:nvSpPr>
        <p:spPr>
          <a:xfrm>
            <a:off x="839788" y="2505075"/>
            <a:ext cx="5157787" cy="3684588"/>
          </a:xfrm>
          <a:prstGeom prst="rect">
            <a:avLst/>
          </a:prstGeo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5" name="Marcador de texto 4"/>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6" name="Marcador de contenido 5"/>
          <p:cNvSpPr>
            <a:spLocks noGrp="1"/>
          </p:cNvSpPr>
          <p:nvPr>
            <p:ph sz="quarter" idx="4"/>
          </p:nvPr>
        </p:nvSpPr>
        <p:spPr>
          <a:xfrm>
            <a:off x="6172200" y="2505075"/>
            <a:ext cx="5183188" cy="3684588"/>
          </a:xfrm>
          <a:prstGeom prst="rect">
            <a:avLst/>
          </a:prstGeo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7" name="Marcador de fecha 6"/>
          <p:cNvSpPr>
            <a:spLocks noGrp="1"/>
          </p:cNvSpPr>
          <p:nvPr>
            <p:ph type="dt" sz="half" idx="10"/>
          </p:nvPr>
        </p:nvSpPr>
        <p:spPr/>
        <p:txBody>
          <a:bodyPr/>
          <a:lstStyle/>
          <a:p>
            <a:fld id="{B61BEF0D-F0BB-DE4B-95CE-6DB70DBA9567}" type="datetimeFigureOut">
              <a:rPr lang="en-US" smtClean="0"/>
              <a:pPr/>
              <a:t>3/15/2021</a:t>
            </a:fld>
            <a:endParaRPr lang="en-US" dirty="0"/>
          </a:p>
        </p:txBody>
      </p:sp>
      <p:sp>
        <p:nvSpPr>
          <p:cNvPr id="8" name="Marcador de pie de página 7"/>
          <p:cNvSpPr>
            <a:spLocks noGrp="1"/>
          </p:cNvSpPr>
          <p:nvPr>
            <p:ph type="ftr" sz="quarter" idx="11"/>
          </p:nvPr>
        </p:nvSpPr>
        <p:spPr/>
        <p:txBody>
          <a:bodyPr/>
          <a:lstStyle/>
          <a:p>
            <a:endParaRPr lang="en-US" dirty="0"/>
          </a:p>
        </p:txBody>
      </p:sp>
      <p:sp>
        <p:nvSpPr>
          <p:cNvPr id="9" name="Marcador de número de diapositiva 8"/>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42097781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1325563"/>
          </a:xfrm>
          <a:prstGeom prst="rect">
            <a:avLst/>
          </a:prstGeom>
        </p:spPr>
        <p:txBody>
          <a:bodyPr/>
          <a:lstStyle/>
          <a:p>
            <a:r>
              <a:rPr lang="es-ES"/>
              <a:t>Haga clic para modificar el estilo de título del patrón</a:t>
            </a:r>
            <a:endParaRPr lang="es-EC"/>
          </a:p>
        </p:txBody>
      </p:sp>
      <p:sp>
        <p:nvSpPr>
          <p:cNvPr id="3" name="Marcador de fecha 2"/>
          <p:cNvSpPr>
            <a:spLocks noGrp="1"/>
          </p:cNvSpPr>
          <p:nvPr>
            <p:ph type="dt" sz="half" idx="10"/>
          </p:nvPr>
        </p:nvSpPr>
        <p:spPr/>
        <p:txBody>
          <a:bodyPr/>
          <a:lstStyle/>
          <a:p>
            <a:fld id="{B61BEF0D-F0BB-DE4B-95CE-6DB70DBA9567}" type="datetimeFigureOut">
              <a:rPr lang="en-US" smtClean="0"/>
              <a:pPr/>
              <a:t>3/15/2021</a:t>
            </a:fld>
            <a:endParaRPr lang="en-US" dirty="0"/>
          </a:p>
        </p:txBody>
      </p:sp>
      <p:sp>
        <p:nvSpPr>
          <p:cNvPr id="4" name="Marcador de pie de página 3"/>
          <p:cNvSpPr>
            <a:spLocks noGrp="1"/>
          </p:cNvSpPr>
          <p:nvPr>
            <p:ph type="ftr" sz="quarter" idx="11"/>
          </p:nvPr>
        </p:nvSpPr>
        <p:spPr/>
        <p:txBody>
          <a:bodyPr/>
          <a:lstStyle/>
          <a:p>
            <a:endParaRPr lang="en-US" dirty="0"/>
          </a:p>
        </p:txBody>
      </p:sp>
      <p:sp>
        <p:nvSpPr>
          <p:cNvPr id="5" name="Marcador de número de diapositiva 4"/>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2303968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B61BEF0D-F0BB-DE4B-95CE-6DB70DBA9567}" type="datetimeFigureOut">
              <a:rPr lang="en-US" smtClean="0"/>
              <a:pPr/>
              <a:t>3/15/2021</a:t>
            </a:fld>
            <a:endParaRPr lang="en-US" dirty="0"/>
          </a:p>
        </p:txBody>
      </p:sp>
      <p:sp>
        <p:nvSpPr>
          <p:cNvPr id="3" name="Marcador de pie de página 2"/>
          <p:cNvSpPr>
            <a:spLocks noGrp="1"/>
          </p:cNvSpPr>
          <p:nvPr>
            <p:ph type="ftr" sz="quarter" idx="11"/>
          </p:nvPr>
        </p:nvSpPr>
        <p:spPr/>
        <p:txBody>
          <a:bodyPr/>
          <a:lstStyle/>
          <a:p>
            <a:endParaRPr lang="en-US" dirty="0"/>
          </a:p>
        </p:txBody>
      </p:sp>
      <p:sp>
        <p:nvSpPr>
          <p:cNvPr id="4" name="Marcador de número de diapositiva 3"/>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6793651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a:prstGeom prst="rect">
            <a:avLst/>
          </a:prstGeom>
        </p:spPr>
        <p:txBody>
          <a:bodyPr anchor="b"/>
          <a:lstStyle>
            <a:lvl1pPr>
              <a:defRPr sz="3200"/>
            </a:lvl1pPr>
          </a:lstStyle>
          <a:p>
            <a:r>
              <a:rPr lang="es-ES"/>
              <a:t>Haga clic para modificar el estilo de título del patrón</a:t>
            </a:r>
            <a:endParaRPr lang="es-EC"/>
          </a:p>
        </p:txBody>
      </p:sp>
      <p:sp>
        <p:nvSpPr>
          <p:cNvPr id="3" name="Marcador de contenido 2"/>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texto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Marcador de fecha 4"/>
          <p:cNvSpPr>
            <a:spLocks noGrp="1"/>
          </p:cNvSpPr>
          <p:nvPr>
            <p:ph type="dt" sz="half" idx="10"/>
          </p:nvPr>
        </p:nvSpPr>
        <p:spPr/>
        <p:txBody>
          <a:bodyPr/>
          <a:lstStyle/>
          <a:p>
            <a:fld id="{42A54C80-263E-416B-A8E0-580EDEADCBDC}" type="datetimeFigureOut">
              <a:rPr lang="en-US" smtClean="0"/>
              <a:t>3/15/2021</a:t>
            </a:fld>
            <a:endParaRPr lang="en-US" dirty="0"/>
          </a:p>
        </p:txBody>
      </p:sp>
      <p:sp>
        <p:nvSpPr>
          <p:cNvPr id="6" name="Marcador de pie de página 5"/>
          <p:cNvSpPr>
            <a:spLocks noGrp="1"/>
          </p:cNvSpPr>
          <p:nvPr>
            <p:ph type="ftr" sz="quarter" idx="11"/>
          </p:nvPr>
        </p:nvSpPr>
        <p:spPr/>
        <p:txBody>
          <a:bodyPr/>
          <a:lstStyle/>
          <a:p>
            <a:endParaRPr lang="en-US" dirty="0"/>
          </a:p>
        </p:txBody>
      </p:sp>
      <p:sp>
        <p:nvSpPr>
          <p:cNvPr id="7" name="Marcador de número de diapositiva 6"/>
          <p:cNvSpPr>
            <a:spLocks noGrp="1"/>
          </p:cNvSpPr>
          <p:nvPr>
            <p:ph type="sldNum" sz="quarter" idx="12"/>
          </p:nvPr>
        </p:nvSpPr>
        <p:spPr/>
        <p:txBody>
          <a:bodyPr/>
          <a:lstStyle/>
          <a:p>
            <a:fld id="{519954A3-9DFD-4C44-94BA-B95130A3BA1C}" type="slidenum">
              <a:rPr lang="en-US" smtClean="0"/>
              <a:t>‹Nº›</a:t>
            </a:fld>
            <a:endParaRPr lang="en-US" dirty="0"/>
          </a:p>
        </p:txBody>
      </p:sp>
    </p:spTree>
    <p:extLst>
      <p:ext uri="{BB962C8B-B14F-4D97-AF65-F5344CB8AC3E}">
        <p14:creationId xmlns:p14="http://schemas.microsoft.com/office/powerpoint/2010/main" val="38129081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a:prstGeom prst="rect">
            <a:avLst/>
          </a:prstGeom>
        </p:spPr>
        <p:txBody>
          <a:bodyPr anchor="b"/>
          <a:lstStyle>
            <a:lvl1pPr>
              <a:defRPr sz="3200"/>
            </a:lvl1pPr>
          </a:lstStyle>
          <a:p>
            <a:r>
              <a:rPr lang="es-ES"/>
              <a:t>Haga clic para modificar el estilo de título del patrón</a:t>
            </a:r>
            <a:endParaRPr lang="es-EC"/>
          </a:p>
        </p:txBody>
      </p:sp>
      <p:sp>
        <p:nvSpPr>
          <p:cNvPr id="3" name="Marcador de posición de imagen 2"/>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s-EC"/>
          </a:p>
        </p:txBody>
      </p:sp>
      <p:sp>
        <p:nvSpPr>
          <p:cNvPr id="4" name="Marcador de texto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Marcador de fecha 4"/>
          <p:cNvSpPr>
            <a:spLocks noGrp="1"/>
          </p:cNvSpPr>
          <p:nvPr>
            <p:ph type="dt" sz="half" idx="10"/>
          </p:nvPr>
        </p:nvSpPr>
        <p:spPr/>
        <p:txBody>
          <a:bodyPr/>
          <a:lstStyle/>
          <a:p>
            <a:fld id="{B61BEF0D-F0BB-DE4B-95CE-6DB70DBA9567}" type="datetimeFigureOut">
              <a:rPr lang="en-US" smtClean="0"/>
              <a:pPr/>
              <a:t>3/15/2021</a:t>
            </a:fld>
            <a:endParaRPr lang="en-US" dirty="0"/>
          </a:p>
        </p:txBody>
      </p:sp>
      <p:sp>
        <p:nvSpPr>
          <p:cNvPr id="6" name="Marcador de pie de página 5"/>
          <p:cNvSpPr>
            <a:spLocks noGrp="1"/>
          </p:cNvSpPr>
          <p:nvPr>
            <p:ph type="ftr" sz="quarter" idx="11"/>
          </p:nvPr>
        </p:nvSpPr>
        <p:spPr/>
        <p:txBody>
          <a:bodyPr/>
          <a:lstStyle/>
          <a:p>
            <a:endParaRPr lang="en-US" dirty="0"/>
          </a:p>
        </p:txBody>
      </p:sp>
      <p:sp>
        <p:nvSpPr>
          <p:cNvPr id="7" name="Marcador de número de diapositiva 6"/>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5872831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1BEF0D-F0BB-DE4B-95CE-6DB70DBA9567}" type="datetimeFigureOut">
              <a:rPr lang="en-US" smtClean="0"/>
              <a:pPr/>
              <a:t>3/15/2021</a:t>
            </a:fld>
            <a:endParaRPr lang="en-US" dirty="0"/>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7F1E4F-1CFF-5643-939E-217C01CDF565}" type="slidenum">
              <a:rPr lang="en-US" smtClean="0"/>
              <a:pPr/>
              <a:t>‹Nº›</a:t>
            </a:fld>
            <a:endParaRPr lang="en-US" dirty="0"/>
          </a:p>
        </p:txBody>
      </p:sp>
      <p:pic>
        <p:nvPicPr>
          <p:cNvPr id="7" name="Imagen 6" descr="cid:image001.png@01D51572.05FDECC0"/>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10527957" y="71743"/>
            <a:ext cx="1523999" cy="916798"/>
          </a:xfrm>
          <a:prstGeom prst="rect">
            <a:avLst/>
          </a:prstGeom>
          <a:noFill/>
          <a:ln>
            <a:noFill/>
          </a:ln>
        </p:spPr>
      </p:pic>
      <p:cxnSp>
        <p:nvCxnSpPr>
          <p:cNvPr id="8" name="Conector angular 7"/>
          <p:cNvCxnSpPr/>
          <p:nvPr userDrawn="1"/>
        </p:nvCxnSpPr>
        <p:spPr>
          <a:xfrm rot="10800000" flipV="1">
            <a:off x="655363" y="1194485"/>
            <a:ext cx="11264789" cy="5380881"/>
          </a:xfrm>
          <a:prstGeom prst="bentConnector3">
            <a:avLst>
              <a:gd name="adj1" fmla="val 126"/>
            </a:avLst>
          </a:prstGeom>
          <a:ln w="22225">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30053918"/>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EC"/>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5A081D-BF18-4056-8E98-801FA5B5B750}" type="datetimeFigureOut">
              <a:rPr lang="es-EC" smtClean="0"/>
              <a:t>15/3/2021</a:t>
            </a:fld>
            <a:endParaRPr lang="es-EC"/>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C"/>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A9DC5D-F116-4831-A23D-D2BDAAE70131}" type="slidenum">
              <a:rPr lang="es-EC" smtClean="0"/>
              <a:t>‹Nº›</a:t>
            </a:fld>
            <a:endParaRPr lang="es-EC"/>
          </a:p>
        </p:txBody>
      </p:sp>
    </p:spTree>
    <p:extLst>
      <p:ext uri="{BB962C8B-B14F-4D97-AF65-F5344CB8AC3E}">
        <p14:creationId xmlns:p14="http://schemas.microsoft.com/office/powerpoint/2010/main" val="2945602249"/>
      </p:ext>
    </p:extLst>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699740" y="3261945"/>
            <a:ext cx="8460005" cy="1680665"/>
          </a:xfrm>
        </p:spPr>
        <p:txBody>
          <a:bodyPr/>
          <a:lstStyle/>
          <a:p>
            <a:pPr marL="182880" algn="ctr"/>
            <a:r>
              <a:rPr lang="es-MX" b="1" dirty="0" smtClean="0">
                <a:solidFill>
                  <a:schemeClr val="accent1">
                    <a:lumMod val="75000"/>
                  </a:schemeClr>
                </a:solidFill>
                <a:effectLst>
                  <a:outerShdw blurRad="38100" dist="38100" dir="2700000" algn="tl">
                    <a:srgbClr val="000000">
                      <a:alpha val="43137"/>
                    </a:srgbClr>
                  </a:outerShdw>
                </a:effectLst>
              </a:rPr>
              <a:t>LIQUIDACIÓN </a:t>
            </a:r>
            <a:r>
              <a:rPr lang="es-MX" b="1" dirty="0">
                <a:solidFill>
                  <a:schemeClr val="accent1">
                    <a:lumMod val="75000"/>
                  </a:schemeClr>
                </a:solidFill>
                <a:effectLst>
                  <a:outerShdw blurRad="38100" dist="38100" dir="2700000" algn="tl">
                    <a:srgbClr val="000000">
                      <a:alpha val="43137"/>
                    </a:srgbClr>
                  </a:outerShdw>
                </a:effectLst>
              </a:rPr>
              <a:t>PRESUPUESTARIA </a:t>
            </a:r>
            <a:r>
              <a:rPr lang="es-MX" b="1" dirty="0" smtClean="0">
                <a:solidFill>
                  <a:schemeClr val="accent1">
                    <a:lumMod val="75000"/>
                  </a:schemeClr>
                </a:solidFill>
                <a:effectLst>
                  <a:outerShdw blurRad="38100" dist="38100" dir="2700000" algn="tl">
                    <a:srgbClr val="000000">
                      <a:alpha val="43137"/>
                    </a:srgbClr>
                  </a:outerShdw>
                </a:effectLst>
              </a:rPr>
              <a:t>2020</a:t>
            </a:r>
            <a:endParaRPr lang="es-EC" b="1" dirty="0">
              <a:solidFill>
                <a:schemeClr val="tx1"/>
              </a:solidFill>
              <a:effectLst>
                <a:outerShdw blurRad="38100" dist="38100" dir="2700000" algn="tl">
                  <a:srgbClr val="000000">
                    <a:alpha val="43137"/>
                  </a:srgbClr>
                </a:outerShdw>
              </a:effectLst>
            </a:endParaRPr>
          </a:p>
        </p:txBody>
      </p:sp>
      <p:sp>
        <p:nvSpPr>
          <p:cNvPr id="3" name="1 Título"/>
          <p:cNvSpPr txBox="1">
            <a:spLocks/>
          </p:cNvSpPr>
          <p:nvPr/>
        </p:nvSpPr>
        <p:spPr>
          <a:xfrm>
            <a:off x="1861629" y="1037493"/>
            <a:ext cx="8136229" cy="2049140"/>
          </a:xfrm>
          <a:prstGeom prst="rect">
            <a:avLst/>
          </a:prstGeom>
        </p:spPr>
        <p:txBody>
          <a:bodyPr anchor="b">
            <a:noAutofit/>
          </a:bodyPr>
          <a:lstStyle>
            <a:lvl1pPr algn="r" defTabSz="914400" rtl="0" eaLnBrk="1" latinLnBrk="0" hangingPunct="1">
              <a:lnSpc>
                <a:spcPct val="90000"/>
              </a:lnSpc>
              <a:spcBef>
                <a:spcPct val="0"/>
              </a:spcBef>
              <a:buNone/>
              <a:defRPr sz="5400" kern="1200">
                <a:solidFill>
                  <a:schemeClr val="accent1"/>
                </a:solidFill>
                <a:latin typeface="+mj-lt"/>
                <a:ea typeface="+mj-ea"/>
                <a:cs typeface="+mj-cs"/>
              </a:defRPr>
            </a:lvl1pPr>
          </a:lstStyle>
          <a:p>
            <a:pPr marL="182880" algn="ctr"/>
            <a:r>
              <a:rPr lang="es-MX" sz="7200" b="1" dirty="0">
                <a:solidFill>
                  <a:schemeClr val="accent1">
                    <a:lumMod val="75000"/>
                  </a:schemeClr>
                </a:solidFill>
                <a:effectLst>
                  <a:outerShdw blurRad="38100" dist="38100" dir="2700000" algn="tl">
                    <a:srgbClr val="000000">
                      <a:alpha val="43137"/>
                    </a:srgbClr>
                  </a:outerShdw>
                </a:effectLst>
              </a:rPr>
              <a:t>ADMINISTRACIÓN</a:t>
            </a:r>
            <a:br>
              <a:rPr lang="es-MX" sz="7200" b="1" dirty="0">
                <a:solidFill>
                  <a:schemeClr val="accent1">
                    <a:lumMod val="75000"/>
                  </a:schemeClr>
                </a:solidFill>
                <a:effectLst>
                  <a:outerShdw blurRad="38100" dist="38100" dir="2700000" algn="tl">
                    <a:srgbClr val="000000">
                      <a:alpha val="43137"/>
                    </a:srgbClr>
                  </a:outerShdw>
                </a:effectLst>
              </a:rPr>
            </a:br>
            <a:r>
              <a:rPr lang="es-MX" sz="7200" b="1" dirty="0">
                <a:solidFill>
                  <a:schemeClr val="accent1">
                    <a:lumMod val="75000"/>
                  </a:schemeClr>
                </a:solidFill>
                <a:effectLst>
                  <a:outerShdw blurRad="38100" dist="38100" dir="2700000" algn="tl">
                    <a:srgbClr val="000000">
                      <a:alpha val="43137"/>
                    </a:srgbClr>
                  </a:outerShdw>
                </a:effectLst>
              </a:rPr>
              <a:t>GENERAL</a:t>
            </a:r>
            <a:endParaRPr lang="es-EC" sz="4800" b="1" dirty="0">
              <a:solidFill>
                <a:schemeClr val="tx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8192654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588322" y="584656"/>
            <a:ext cx="8595748" cy="823554"/>
          </a:xfrm>
        </p:spPr>
        <p:txBody>
          <a:bodyPr/>
          <a:lstStyle/>
          <a:p>
            <a:pPr algn="ctr"/>
            <a:r>
              <a:rPr lang="es-ES" sz="2500" b="1" dirty="0" smtClean="0"/>
              <a:t>INGRESOS </a:t>
            </a:r>
            <a:r>
              <a:rPr lang="es-ES" sz="2500" b="1" dirty="0"/>
              <a:t>GAD </a:t>
            </a:r>
            <a:r>
              <a:rPr lang="es-ES" sz="2500" b="1" dirty="0" smtClean="0"/>
              <a:t>MDMQ</a:t>
            </a:r>
            <a:br>
              <a:rPr lang="es-ES" sz="2500" b="1" dirty="0" smtClean="0"/>
            </a:br>
            <a:r>
              <a:rPr lang="es-ES" sz="2500" b="1" dirty="0" smtClean="0"/>
              <a:t>(No incluye Proyecto Metro de Quito)</a:t>
            </a:r>
            <a:endParaRPr lang="es-EC" sz="2500" b="1" dirty="0"/>
          </a:p>
        </p:txBody>
      </p:sp>
      <p:grpSp>
        <p:nvGrpSpPr>
          <p:cNvPr id="6" name="Grupo 5"/>
          <p:cNvGrpSpPr/>
          <p:nvPr/>
        </p:nvGrpSpPr>
        <p:grpSpPr>
          <a:xfrm>
            <a:off x="898251" y="1626577"/>
            <a:ext cx="10105090" cy="2934538"/>
            <a:chOff x="656695" y="1377469"/>
            <a:chExt cx="10733199" cy="3060556"/>
          </a:xfrm>
        </p:grpSpPr>
        <p:pic>
          <p:nvPicPr>
            <p:cNvPr id="4" name="Imagen 3"/>
            <p:cNvPicPr>
              <a:picLocks noChangeAspect="1"/>
            </p:cNvPicPr>
            <p:nvPr/>
          </p:nvPicPr>
          <p:blipFill>
            <a:blip r:embed="rId2"/>
            <a:stretch>
              <a:fillRect/>
            </a:stretch>
          </p:blipFill>
          <p:spPr>
            <a:xfrm>
              <a:off x="656695" y="1377469"/>
              <a:ext cx="10733199" cy="3060556"/>
            </a:xfrm>
            <a:prstGeom prst="rect">
              <a:avLst/>
            </a:prstGeom>
          </p:spPr>
        </p:pic>
        <p:sp>
          <p:nvSpPr>
            <p:cNvPr id="5" name="Rectángulo 4"/>
            <p:cNvSpPr/>
            <p:nvPr/>
          </p:nvSpPr>
          <p:spPr>
            <a:xfrm>
              <a:off x="8486274" y="3889439"/>
              <a:ext cx="2903620" cy="32084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grpSp>
      <p:sp>
        <p:nvSpPr>
          <p:cNvPr id="7" name="1 Título"/>
          <p:cNvSpPr txBox="1">
            <a:spLocks/>
          </p:cNvSpPr>
          <p:nvPr/>
        </p:nvSpPr>
        <p:spPr>
          <a:xfrm>
            <a:off x="799945" y="4892040"/>
            <a:ext cx="10203396" cy="1551826"/>
          </a:xfrm>
          <a:prstGeom prst="rect">
            <a:avLst/>
          </a:prstGeom>
        </p:spPr>
        <p:txBody>
          <a:bodyPr anchor="b">
            <a:noAutofit/>
          </a:bodyPr>
          <a:lstStyle>
            <a:lvl1pPr algn="r" defTabSz="914400" rtl="0" eaLnBrk="1" latinLnBrk="0" hangingPunct="1">
              <a:lnSpc>
                <a:spcPct val="90000"/>
              </a:lnSpc>
              <a:spcBef>
                <a:spcPct val="0"/>
              </a:spcBef>
              <a:buNone/>
              <a:defRPr sz="5400" kern="1200">
                <a:solidFill>
                  <a:schemeClr val="accent1"/>
                </a:solidFill>
                <a:latin typeface="+mj-lt"/>
                <a:ea typeface="+mj-ea"/>
                <a:cs typeface="+mj-cs"/>
              </a:defRPr>
            </a:lvl1pPr>
          </a:lstStyle>
          <a:p>
            <a:pPr marL="171450" indent="-171450" algn="just">
              <a:buFont typeface="Arial" panose="020B0604020202020204" pitchFamily="34" charset="0"/>
              <a:buChar char="•"/>
            </a:pPr>
            <a:endParaRPr lang="es-EC" sz="1200" dirty="0" smtClean="0">
              <a:solidFill>
                <a:schemeClr val="tx1"/>
              </a:solidFill>
            </a:endParaRPr>
          </a:p>
          <a:p>
            <a:pPr marL="171450" indent="-171450" algn="just">
              <a:buFont typeface="Arial" panose="020B0604020202020204" pitchFamily="34" charset="0"/>
              <a:buChar char="•"/>
            </a:pPr>
            <a:endParaRPr lang="es-EC" sz="1200" dirty="0">
              <a:solidFill>
                <a:schemeClr val="tx1"/>
              </a:solidFill>
            </a:endParaRPr>
          </a:p>
          <a:p>
            <a:pPr marL="171450" indent="-171450" algn="just">
              <a:buFont typeface="Arial" panose="020B0604020202020204" pitchFamily="34" charset="0"/>
              <a:buChar char="•"/>
            </a:pPr>
            <a:endParaRPr lang="es-EC" sz="1200" dirty="0" smtClean="0">
              <a:solidFill>
                <a:schemeClr val="tx1"/>
              </a:solidFill>
            </a:endParaRPr>
          </a:p>
          <a:p>
            <a:pPr marL="171450" indent="-171450" algn="just">
              <a:buFont typeface="Arial" panose="020B0604020202020204" pitchFamily="34" charset="0"/>
              <a:buChar char="•"/>
            </a:pPr>
            <a:endParaRPr lang="es-EC" sz="1200" dirty="0" smtClean="0">
              <a:solidFill>
                <a:schemeClr val="tx1"/>
              </a:solidFill>
            </a:endParaRPr>
          </a:p>
          <a:p>
            <a:pPr marL="171450" indent="-171450" algn="just">
              <a:buFont typeface="Arial" panose="020B0604020202020204" pitchFamily="34" charset="0"/>
              <a:buChar char="•"/>
            </a:pPr>
            <a:r>
              <a:rPr lang="es-EC" sz="1200" dirty="0" smtClean="0">
                <a:solidFill>
                  <a:schemeClr val="tx1"/>
                </a:solidFill>
              </a:rPr>
              <a:t>La Administración General remitió la Reforma Presupuestaria 2020 a la Alcaldía el 7 de octubre de 2020.</a:t>
            </a:r>
          </a:p>
          <a:p>
            <a:pPr algn="just"/>
            <a:endParaRPr lang="es-EC" sz="1200" dirty="0">
              <a:solidFill>
                <a:schemeClr val="tx1"/>
              </a:solidFill>
            </a:endParaRPr>
          </a:p>
          <a:p>
            <a:pPr marL="171450" indent="-171450" algn="just">
              <a:buFont typeface="Arial" panose="020B0604020202020204" pitchFamily="34" charset="0"/>
              <a:buChar char="•"/>
            </a:pPr>
            <a:r>
              <a:rPr lang="es-EC" sz="1200" dirty="0" smtClean="0">
                <a:solidFill>
                  <a:schemeClr val="tx1"/>
                </a:solidFill>
              </a:rPr>
              <a:t>En el grupo 17 se reconoció ingresos por concepto de multas los mismos que al 30 de diciembre de 2020 se encontraban en depósitos en tránsito y por conciliar.</a:t>
            </a:r>
          </a:p>
          <a:p>
            <a:pPr algn="just"/>
            <a:endParaRPr lang="es-EC" sz="1200" dirty="0" smtClean="0">
              <a:solidFill>
                <a:schemeClr val="tx1"/>
              </a:solidFill>
            </a:endParaRPr>
          </a:p>
          <a:p>
            <a:pPr marL="171450" indent="-171450" algn="just">
              <a:buFont typeface="Arial" panose="020B0604020202020204" pitchFamily="34" charset="0"/>
              <a:buChar char="•"/>
            </a:pPr>
            <a:r>
              <a:rPr lang="es-EC" sz="1200" dirty="0" smtClean="0">
                <a:solidFill>
                  <a:schemeClr val="tx1"/>
                </a:solidFill>
              </a:rPr>
              <a:t>En el grupo 19 se registraron las indemnizaciones por siniestros y otros rubros, que hasta el cierre del año fiscal no se recaudaron. </a:t>
            </a:r>
          </a:p>
          <a:p>
            <a:pPr algn="just"/>
            <a:endParaRPr lang="es-EC" sz="1000" dirty="0" smtClean="0">
              <a:solidFill>
                <a:schemeClr val="tx1"/>
              </a:solidFill>
            </a:endParaRPr>
          </a:p>
          <a:p>
            <a:pPr marL="171450" indent="-171450" algn="just">
              <a:buFont typeface="Arial" panose="020B0604020202020204" pitchFamily="34" charset="0"/>
              <a:buChar char="•"/>
            </a:pPr>
            <a:r>
              <a:rPr lang="es-EC" altLang="es-EC" sz="1200" dirty="0" smtClean="0">
                <a:solidFill>
                  <a:schemeClr val="tx1"/>
                </a:solidFill>
              </a:rPr>
              <a:t>En el </a:t>
            </a:r>
            <a:r>
              <a:rPr lang="es-EC" altLang="es-EC" sz="1200" dirty="0">
                <a:solidFill>
                  <a:schemeClr val="tx1"/>
                </a:solidFill>
              </a:rPr>
              <a:t>g</a:t>
            </a:r>
            <a:r>
              <a:rPr lang="es-EC" altLang="es-EC" sz="1200" dirty="0" smtClean="0">
                <a:solidFill>
                  <a:schemeClr val="tx1"/>
                </a:solidFill>
              </a:rPr>
              <a:t>rupo </a:t>
            </a:r>
            <a:r>
              <a:rPr lang="es-EC" altLang="es-EC" sz="1200" dirty="0">
                <a:solidFill>
                  <a:schemeClr val="tx1"/>
                </a:solidFill>
              </a:rPr>
              <a:t>28, </a:t>
            </a:r>
            <a:r>
              <a:rPr lang="es-EC" altLang="es-EC" sz="1200" dirty="0" smtClean="0">
                <a:solidFill>
                  <a:schemeClr val="tx1"/>
                </a:solidFill>
              </a:rPr>
              <a:t>en la partida 28.10.02 </a:t>
            </a:r>
            <a:r>
              <a:rPr lang="es-EC" altLang="es-EC" sz="1200" dirty="0">
                <a:solidFill>
                  <a:schemeClr val="tx1"/>
                </a:solidFill>
              </a:rPr>
              <a:t>“Del Presupuesto General de Estado a Gobiernos Autónomos Descentralizados </a:t>
            </a:r>
            <a:r>
              <a:rPr lang="es-EC" altLang="es-EC" sz="1200" dirty="0" smtClean="0">
                <a:solidFill>
                  <a:schemeClr val="tx1"/>
                </a:solidFill>
              </a:rPr>
              <a:t>Municipales” se reconoce lo correspondiente a la </a:t>
            </a:r>
            <a:r>
              <a:rPr lang="es-EC" altLang="es-EC" sz="1200" dirty="0">
                <a:solidFill>
                  <a:schemeClr val="tx1"/>
                </a:solidFill>
              </a:rPr>
              <a:t>devolución del IVA por parte del Gobierno </a:t>
            </a:r>
            <a:r>
              <a:rPr lang="es-EC" altLang="es-EC" sz="1200" dirty="0" smtClean="0">
                <a:solidFill>
                  <a:schemeClr val="tx1"/>
                </a:solidFill>
              </a:rPr>
              <a:t>Nacional, el mismo que no se encuentra recaudado.</a:t>
            </a:r>
            <a:endParaRPr lang="es-EC" altLang="es-EC" sz="1200" dirty="0">
              <a:solidFill>
                <a:schemeClr val="tx1"/>
              </a:solidFill>
            </a:endParaRPr>
          </a:p>
          <a:p>
            <a:pPr algn="just"/>
            <a:endParaRPr lang="es-EC" sz="1000" dirty="0"/>
          </a:p>
        </p:txBody>
      </p:sp>
      <p:sp>
        <p:nvSpPr>
          <p:cNvPr id="3" name="Flecha derecha 2"/>
          <p:cNvSpPr/>
          <p:nvPr/>
        </p:nvSpPr>
        <p:spPr>
          <a:xfrm rot="10800000">
            <a:off x="11057945" y="4342748"/>
            <a:ext cx="577516" cy="288758"/>
          </a:xfrm>
          <a:prstGeom prst="rightArrow">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s-EC"/>
          </a:p>
        </p:txBody>
      </p:sp>
      <p:sp>
        <p:nvSpPr>
          <p:cNvPr id="9" name="Elipse 8"/>
          <p:cNvSpPr/>
          <p:nvPr/>
        </p:nvSpPr>
        <p:spPr>
          <a:xfrm>
            <a:off x="7051255" y="4250625"/>
            <a:ext cx="1066800" cy="423216"/>
          </a:xfrm>
          <a:prstGeom prst="ellipse">
            <a:avLst/>
          </a:prstGeom>
          <a:noFill/>
          <a:ln w="285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10" name="Elipse 9"/>
          <p:cNvSpPr/>
          <p:nvPr/>
        </p:nvSpPr>
        <p:spPr>
          <a:xfrm>
            <a:off x="9478934" y="4250625"/>
            <a:ext cx="1066800" cy="423216"/>
          </a:xfrm>
          <a:prstGeom prst="ellipse">
            <a:avLst/>
          </a:prstGeom>
          <a:noFill/>
          <a:ln w="285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11" name="Flecha curvada hacia arriba 10"/>
          <p:cNvSpPr/>
          <p:nvPr/>
        </p:nvSpPr>
        <p:spPr>
          <a:xfrm>
            <a:off x="7855979" y="4642166"/>
            <a:ext cx="2036618" cy="319159"/>
          </a:xfrm>
          <a:prstGeom prst="curvedUpArrow">
            <a:avLst/>
          </a:prstGeom>
          <a:solidFill>
            <a:schemeClr val="accent2">
              <a:lumMod val="60000"/>
              <a:lumOff val="40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solidFill>
                <a:schemeClr val="tx1"/>
              </a:solidFill>
            </a:endParaRPr>
          </a:p>
        </p:txBody>
      </p:sp>
    </p:spTree>
    <p:extLst>
      <p:ext uri="{BB962C8B-B14F-4D97-AF65-F5344CB8AC3E}">
        <p14:creationId xmlns:p14="http://schemas.microsoft.com/office/powerpoint/2010/main" val="140336225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553153" y="808892"/>
            <a:ext cx="8595748" cy="797177"/>
          </a:xfrm>
        </p:spPr>
        <p:txBody>
          <a:bodyPr/>
          <a:lstStyle/>
          <a:p>
            <a:pPr algn="ctr"/>
            <a:r>
              <a:rPr lang="es-ES" sz="2500" b="1" dirty="0" smtClean="0"/>
              <a:t>INGRESOS PPLMQ</a:t>
            </a:r>
            <a:br>
              <a:rPr lang="es-ES" sz="2500" b="1" dirty="0" smtClean="0"/>
            </a:br>
            <a:r>
              <a:rPr lang="es-ES" sz="2500" b="1" dirty="0" smtClean="0"/>
              <a:t>(Solo Proyecto </a:t>
            </a:r>
            <a:r>
              <a:rPr lang="es-ES" sz="2500" b="1" dirty="0"/>
              <a:t>Metro de Quito)</a:t>
            </a:r>
            <a:endParaRPr lang="es-EC" sz="2500" b="1" dirty="0"/>
          </a:p>
        </p:txBody>
      </p:sp>
      <p:grpSp>
        <p:nvGrpSpPr>
          <p:cNvPr id="7" name="Grupo 6"/>
          <p:cNvGrpSpPr/>
          <p:nvPr/>
        </p:nvGrpSpPr>
        <p:grpSpPr>
          <a:xfrm>
            <a:off x="1072661" y="1946916"/>
            <a:ext cx="9806409" cy="2264597"/>
            <a:chOff x="912232" y="1577641"/>
            <a:chExt cx="10230608" cy="2160170"/>
          </a:xfrm>
        </p:grpSpPr>
        <p:pic>
          <p:nvPicPr>
            <p:cNvPr id="5" name="Imagen 4"/>
            <p:cNvPicPr>
              <a:picLocks noChangeAspect="1"/>
            </p:cNvPicPr>
            <p:nvPr/>
          </p:nvPicPr>
          <p:blipFill>
            <a:blip r:embed="rId2"/>
            <a:stretch>
              <a:fillRect/>
            </a:stretch>
          </p:blipFill>
          <p:spPr>
            <a:xfrm>
              <a:off x="912232" y="1577641"/>
              <a:ext cx="10230608" cy="2160170"/>
            </a:xfrm>
            <a:prstGeom prst="rect">
              <a:avLst/>
            </a:prstGeom>
          </p:spPr>
        </p:pic>
        <p:sp>
          <p:nvSpPr>
            <p:cNvPr id="6" name="Rectángulo 5"/>
            <p:cNvSpPr/>
            <p:nvPr/>
          </p:nvSpPr>
          <p:spPr>
            <a:xfrm>
              <a:off x="8370277" y="3156438"/>
              <a:ext cx="2756521" cy="33349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grpSp>
      <p:sp>
        <p:nvSpPr>
          <p:cNvPr id="8" name="1 Título"/>
          <p:cNvSpPr txBox="1">
            <a:spLocks/>
          </p:cNvSpPr>
          <p:nvPr/>
        </p:nvSpPr>
        <p:spPr>
          <a:xfrm>
            <a:off x="799945" y="4391360"/>
            <a:ext cx="10203396" cy="1178177"/>
          </a:xfrm>
          <a:prstGeom prst="rect">
            <a:avLst/>
          </a:prstGeom>
        </p:spPr>
        <p:txBody>
          <a:bodyPr anchor="b">
            <a:noAutofit/>
          </a:bodyPr>
          <a:lstStyle>
            <a:lvl1pPr algn="r" defTabSz="914400" rtl="0" eaLnBrk="1" latinLnBrk="0" hangingPunct="1">
              <a:lnSpc>
                <a:spcPct val="90000"/>
              </a:lnSpc>
              <a:spcBef>
                <a:spcPct val="0"/>
              </a:spcBef>
              <a:buNone/>
              <a:defRPr sz="5400" kern="1200">
                <a:solidFill>
                  <a:schemeClr val="accent1"/>
                </a:solidFill>
                <a:latin typeface="+mj-lt"/>
                <a:ea typeface="+mj-ea"/>
                <a:cs typeface="+mj-cs"/>
              </a:defRPr>
            </a:lvl1pPr>
          </a:lstStyle>
          <a:p>
            <a:pPr marL="171450" lvl="0" indent="-171450" algn="just" eaLnBrk="0" fontAlgn="base" hangingPunct="0">
              <a:lnSpc>
                <a:spcPct val="100000"/>
              </a:lnSpc>
              <a:spcAft>
                <a:spcPct val="0"/>
              </a:spcAft>
              <a:buFont typeface="Arial" panose="020B0604020202020204" pitchFamily="34" charset="0"/>
              <a:buChar char="•"/>
            </a:pPr>
            <a:r>
              <a:rPr lang="es-EC" altLang="es-EC" sz="1200" dirty="0" smtClean="0">
                <a:solidFill>
                  <a:schemeClr val="tx1"/>
                </a:solidFill>
                <a:ea typeface="Calibri" panose="020F0502020204030204" pitchFamily="34" charset="0"/>
                <a:cs typeface="Times New Roman" panose="02020603050405020304" pitchFamily="18" charset="0"/>
              </a:rPr>
              <a:t>En el </a:t>
            </a:r>
            <a:r>
              <a:rPr lang="es-EC" altLang="es-EC" sz="1200" dirty="0">
                <a:solidFill>
                  <a:schemeClr val="tx1"/>
                </a:solidFill>
                <a:ea typeface="Calibri" panose="020F0502020204030204" pitchFamily="34" charset="0"/>
                <a:cs typeface="Times New Roman" panose="02020603050405020304" pitchFamily="18" charset="0"/>
              </a:rPr>
              <a:t>grupo 28, en la partida </a:t>
            </a:r>
            <a:r>
              <a:rPr lang="es-EC" altLang="es-EC" sz="1200" dirty="0" smtClean="0">
                <a:solidFill>
                  <a:schemeClr val="tx1"/>
                </a:solidFill>
                <a:ea typeface="Calibri" panose="020F0502020204030204" pitchFamily="34" charset="0"/>
                <a:cs typeface="Times New Roman" panose="02020603050405020304" pitchFamily="18" charset="0"/>
              </a:rPr>
              <a:t>28.10.02, se registra la devolución </a:t>
            </a:r>
            <a:r>
              <a:rPr lang="es-EC" altLang="es-EC" sz="1200" dirty="0">
                <a:solidFill>
                  <a:schemeClr val="tx1"/>
                </a:solidFill>
                <a:ea typeface="Calibri" panose="020F0502020204030204" pitchFamily="34" charset="0"/>
                <a:cs typeface="Times New Roman" panose="02020603050405020304" pitchFamily="18" charset="0"/>
              </a:rPr>
              <a:t>de IVA 12% del Gobierno Nacional con  fecha de corte  al 31 dic </a:t>
            </a:r>
            <a:r>
              <a:rPr lang="es-EC" altLang="es-EC" sz="1200" dirty="0" smtClean="0">
                <a:solidFill>
                  <a:schemeClr val="tx1"/>
                </a:solidFill>
                <a:ea typeface="Calibri" panose="020F0502020204030204" pitchFamily="34" charset="0"/>
                <a:cs typeface="Times New Roman" panose="02020603050405020304" pitchFamily="18" charset="0"/>
              </a:rPr>
              <a:t>2020 </a:t>
            </a:r>
            <a:r>
              <a:rPr lang="es-EC" altLang="es-EC" sz="1200" dirty="0">
                <a:solidFill>
                  <a:schemeClr val="tx1"/>
                </a:solidFill>
                <a:ea typeface="Calibri" panose="020F0502020204030204" pitchFamily="34" charset="0"/>
                <a:cs typeface="Times New Roman" panose="02020603050405020304" pitchFamily="18" charset="0"/>
              </a:rPr>
              <a:t>correspondiente al Proyecto Metro de Quito </a:t>
            </a:r>
            <a:r>
              <a:rPr lang="es-EC" altLang="es-EC" sz="1200" dirty="0" smtClean="0">
                <a:solidFill>
                  <a:schemeClr val="tx1"/>
                </a:solidFill>
                <a:ea typeface="Calibri" panose="020F0502020204030204" pitchFamily="34" charset="0"/>
                <a:cs typeface="Times New Roman" panose="02020603050405020304" pitchFamily="18" charset="0"/>
              </a:rPr>
              <a:t>sin </a:t>
            </a:r>
            <a:r>
              <a:rPr lang="es-EC" altLang="es-EC" sz="1200" dirty="0">
                <a:solidFill>
                  <a:schemeClr val="tx1"/>
                </a:solidFill>
                <a:ea typeface="Calibri" panose="020F0502020204030204" pitchFamily="34" charset="0"/>
                <a:cs typeface="Times New Roman" panose="02020603050405020304" pitchFamily="18" charset="0"/>
              </a:rPr>
              <a:t>tener </a:t>
            </a:r>
            <a:r>
              <a:rPr lang="es-EC" altLang="es-EC" sz="1200" dirty="0" smtClean="0">
                <a:solidFill>
                  <a:schemeClr val="tx1"/>
                </a:solidFill>
                <a:ea typeface="Calibri" panose="020F0502020204030204" pitchFamily="34" charset="0"/>
                <a:cs typeface="Times New Roman" panose="02020603050405020304" pitchFamily="18" charset="0"/>
              </a:rPr>
              <a:t>transferencia </a:t>
            </a:r>
            <a:r>
              <a:rPr lang="es-EC" altLang="es-EC" sz="1200" dirty="0">
                <a:solidFill>
                  <a:schemeClr val="tx1"/>
                </a:solidFill>
                <a:ea typeface="Calibri" panose="020F0502020204030204" pitchFamily="34" charset="0"/>
                <a:cs typeface="Times New Roman" panose="02020603050405020304" pitchFamily="18" charset="0"/>
              </a:rPr>
              <a:t>por parte del Gobierno por lo que no hay recaudación.</a:t>
            </a:r>
            <a:endParaRPr lang="es-EC" altLang="es-EC" sz="1200" dirty="0">
              <a:solidFill>
                <a:schemeClr val="tx1"/>
              </a:solidFill>
            </a:endParaRPr>
          </a:p>
          <a:p>
            <a:pPr lvl="0" algn="just" eaLnBrk="0" fontAlgn="base" hangingPunct="0">
              <a:lnSpc>
                <a:spcPct val="100000"/>
              </a:lnSpc>
              <a:spcAft>
                <a:spcPct val="0"/>
              </a:spcAft>
            </a:pPr>
            <a:endParaRPr lang="es-EC" altLang="es-EC" sz="1200" dirty="0">
              <a:solidFill>
                <a:schemeClr val="tx1"/>
              </a:solidFill>
            </a:endParaRPr>
          </a:p>
          <a:p>
            <a:pPr marL="171450" lvl="0" indent="-171450" algn="just" eaLnBrk="0" fontAlgn="base" hangingPunct="0">
              <a:lnSpc>
                <a:spcPct val="100000"/>
              </a:lnSpc>
              <a:spcAft>
                <a:spcPct val="0"/>
              </a:spcAft>
              <a:buFont typeface="Arial" panose="020B0604020202020204" pitchFamily="34" charset="0"/>
              <a:buChar char="•"/>
            </a:pPr>
            <a:r>
              <a:rPr lang="es-EC" altLang="es-EC" sz="1200" dirty="0" smtClean="0">
                <a:solidFill>
                  <a:schemeClr val="tx1"/>
                </a:solidFill>
                <a:ea typeface="Calibri" panose="020F0502020204030204" pitchFamily="34" charset="0"/>
                <a:cs typeface="Times New Roman" panose="02020603050405020304" pitchFamily="18" charset="0"/>
              </a:rPr>
              <a:t>Los grupos 37 y 38 corresponden a espacios presupuestarios que afectan en la totalidad de la ejecución del ingreso.</a:t>
            </a:r>
            <a:endParaRPr lang="es-EC" altLang="es-EC" sz="1200" dirty="0">
              <a:solidFill>
                <a:schemeClr val="tx1"/>
              </a:solidFill>
            </a:endParaRPr>
          </a:p>
          <a:p>
            <a:pPr algn="just"/>
            <a:endParaRPr lang="es-EC" sz="1200" b="1" dirty="0">
              <a:solidFill>
                <a:schemeClr val="tx1"/>
              </a:solidFill>
            </a:endParaRPr>
          </a:p>
        </p:txBody>
      </p:sp>
      <p:sp>
        <p:nvSpPr>
          <p:cNvPr id="9" name="Elipse 8"/>
          <p:cNvSpPr/>
          <p:nvPr/>
        </p:nvSpPr>
        <p:spPr>
          <a:xfrm>
            <a:off x="7242447" y="3885014"/>
            <a:ext cx="950241" cy="423216"/>
          </a:xfrm>
          <a:prstGeom prst="ellipse">
            <a:avLst/>
          </a:prstGeom>
          <a:noFill/>
          <a:ln w="285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10" name="Flecha curvada hacia arriba 9"/>
          <p:cNvSpPr/>
          <p:nvPr/>
        </p:nvSpPr>
        <p:spPr>
          <a:xfrm>
            <a:off x="7717567" y="4294125"/>
            <a:ext cx="1080069" cy="258235"/>
          </a:xfrm>
          <a:prstGeom prst="curvedUpArrow">
            <a:avLst/>
          </a:prstGeom>
          <a:solidFill>
            <a:schemeClr val="accent2">
              <a:lumMod val="60000"/>
              <a:lumOff val="40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solidFill>
                <a:schemeClr val="tx1"/>
              </a:solidFill>
            </a:endParaRPr>
          </a:p>
        </p:txBody>
      </p:sp>
    </p:spTree>
    <p:extLst>
      <p:ext uri="{BB962C8B-B14F-4D97-AF65-F5344CB8AC3E}">
        <p14:creationId xmlns:p14="http://schemas.microsoft.com/office/powerpoint/2010/main" val="30359223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Título"/>
          <p:cNvSpPr txBox="1">
            <a:spLocks/>
          </p:cNvSpPr>
          <p:nvPr/>
        </p:nvSpPr>
        <p:spPr>
          <a:xfrm>
            <a:off x="690965" y="2249119"/>
            <a:ext cx="10392229" cy="1495008"/>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82880" algn="ctr"/>
            <a:r>
              <a:rPr lang="es-MX" sz="6000" b="1" dirty="0" smtClean="0">
                <a:solidFill>
                  <a:schemeClr val="accent1">
                    <a:lumMod val="75000"/>
                  </a:schemeClr>
                </a:solidFill>
                <a:effectLst>
                  <a:outerShdw blurRad="38100" dist="38100" dir="2700000" algn="tl">
                    <a:srgbClr val="000000">
                      <a:alpha val="43137"/>
                    </a:srgbClr>
                  </a:outerShdw>
                </a:effectLst>
              </a:rPr>
              <a:t>LIQUIDACIÓN PRESUPUESTARIA INGRESOS 2020</a:t>
            </a:r>
            <a:endParaRPr lang="es-EC" sz="6000" b="1" dirty="0">
              <a:solidFill>
                <a:schemeClr val="accent1">
                  <a:lumMod val="7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15296580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860884" y="580292"/>
            <a:ext cx="8595748" cy="703385"/>
          </a:xfrm>
        </p:spPr>
        <p:txBody>
          <a:bodyPr/>
          <a:lstStyle/>
          <a:p>
            <a:pPr algn="ctr"/>
            <a:r>
              <a:rPr lang="es-EC" sz="2400" b="1" dirty="0" smtClean="0"/>
              <a:t>INGRESOS</a:t>
            </a:r>
            <a:br>
              <a:rPr lang="es-EC" sz="2400" b="1" dirty="0" smtClean="0"/>
            </a:br>
            <a:r>
              <a:rPr lang="es-EC" sz="2400" b="1" dirty="0" smtClean="0"/>
              <a:t>(</a:t>
            </a:r>
            <a:r>
              <a:rPr lang="es-ES" sz="2400" b="1" dirty="0"/>
              <a:t>No incluye Proyecto Metro de Quito</a:t>
            </a:r>
            <a:r>
              <a:rPr lang="es-EC" sz="2400" b="1" dirty="0" smtClean="0"/>
              <a:t>) </a:t>
            </a:r>
            <a:endParaRPr lang="es-EC" sz="2400" b="1" dirty="0"/>
          </a:p>
        </p:txBody>
      </p:sp>
      <p:pic>
        <p:nvPicPr>
          <p:cNvPr id="5" name="Imagen 4"/>
          <p:cNvPicPr/>
          <p:nvPr/>
        </p:nvPicPr>
        <p:blipFill>
          <a:blip r:embed="rId2">
            <a:extLst>
              <a:ext uri="{28A0092B-C50C-407E-A947-70E740481C1C}">
                <a14:useLocalDpi xmlns:a14="http://schemas.microsoft.com/office/drawing/2010/main" val="0"/>
              </a:ext>
            </a:extLst>
          </a:blip>
          <a:srcRect/>
          <a:stretch>
            <a:fillRect/>
          </a:stretch>
        </p:blipFill>
        <p:spPr bwMode="auto">
          <a:xfrm>
            <a:off x="1793234" y="1377469"/>
            <a:ext cx="8731048" cy="3183625"/>
          </a:xfrm>
          <a:prstGeom prst="rect">
            <a:avLst/>
          </a:prstGeom>
          <a:noFill/>
          <a:ln>
            <a:noFill/>
          </a:ln>
        </p:spPr>
      </p:pic>
      <p:sp>
        <p:nvSpPr>
          <p:cNvPr id="4" name="1 Título"/>
          <p:cNvSpPr txBox="1">
            <a:spLocks/>
          </p:cNvSpPr>
          <p:nvPr/>
        </p:nvSpPr>
        <p:spPr>
          <a:xfrm>
            <a:off x="1633783" y="4799265"/>
            <a:ext cx="8822849" cy="615461"/>
          </a:xfrm>
          <a:prstGeom prst="rect">
            <a:avLst/>
          </a:prstGeom>
        </p:spPr>
        <p:txBody>
          <a:bodyPr anchor="b">
            <a:noAutofit/>
          </a:bodyPr>
          <a:lstStyle>
            <a:lvl1pPr algn="r" defTabSz="914400" rtl="0" eaLnBrk="1" latinLnBrk="0" hangingPunct="1">
              <a:lnSpc>
                <a:spcPct val="90000"/>
              </a:lnSpc>
              <a:spcBef>
                <a:spcPct val="0"/>
              </a:spcBef>
              <a:buNone/>
              <a:defRPr sz="5400" kern="1200">
                <a:solidFill>
                  <a:schemeClr val="accent1"/>
                </a:solidFill>
                <a:latin typeface="+mj-lt"/>
                <a:ea typeface="+mj-ea"/>
                <a:cs typeface="+mj-cs"/>
              </a:defRPr>
            </a:lvl1pPr>
          </a:lstStyle>
          <a:p>
            <a:pPr lvl="0" algn="just" eaLnBrk="0" fontAlgn="base" hangingPunct="0">
              <a:lnSpc>
                <a:spcPct val="100000"/>
              </a:lnSpc>
              <a:spcAft>
                <a:spcPct val="0"/>
              </a:spcAft>
            </a:pPr>
            <a:endParaRPr lang="es-EC" altLang="es-EC" sz="1200" dirty="0" smtClean="0">
              <a:solidFill>
                <a:schemeClr val="tx1"/>
              </a:solidFill>
              <a:ea typeface="Calibri" panose="020F0502020204030204" pitchFamily="34" charset="0"/>
              <a:cs typeface="Times New Roman" panose="02020603050405020304" pitchFamily="18" charset="0"/>
            </a:endParaRPr>
          </a:p>
          <a:p>
            <a:pPr marL="171450" indent="-171450" algn="just">
              <a:buFont typeface="Arial" panose="020B0604020202020204" pitchFamily="34" charset="0"/>
              <a:buChar char="•"/>
            </a:pPr>
            <a:r>
              <a:rPr lang="es-EC" sz="1200" dirty="0" smtClean="0">
                <a:solidFill>
                  <a:schemeClr val="tx1"/>
                </a:solidFill>
              </a:rPr>
              <a:t>En los grupos 11, 13, 17 y 19 el valor del devengado fue superior al codificado por lo tanto se procede a equipar el codificado con los saldos no devengados de los grupos 14, 24, 28 y 38 sin </a:t>
            </a:r>
            <a:r>
              <a:rPr lang="es-EC" sz="1200" dirty="0">
                <a:solidFill>
                  <a:schemeClr val="tx1"/>
                </a:solidFill>
              </a:rPr>
              <a:t>que esto genere incremento al techo presupuestario. </a:t>
            </a:r>
          </a:p>
          <a:p>
            <a:pPr algn="ctr"/>
            <a:endParaRPr lang="es-EC" sz="1200" b="1" dirty="0">
              <a:solidFill>
                <a:schemeClr val="tx1"/>
              </a:solidFill>
            </a:endParaRPr>
          </a:p>
        </p:txBody>
      </p:sp>
    </p:spTree>
    <p:extLst>
      <p:ext uri="{BB962C8B-B14F-4D97-AF65-F5344CB8AC3E}">
        <p14:creationId xmlns:p14="http://schemas.microsoft.com/office/powerpoint/2010/main" val="40231302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Título"/>
          <p:cNvSpPr txBox="1">
            <a:spLocks/>
          </p:cNvSpPr>
          <p:nvPr/>
        </p:nvSpPr>
        <p:spPr>
          <a:xfrm>
            <a:off x="743718" y="2108443"/>
            <a:ext cx="10392229" cy="1495008"/>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82880" algn="ctr"/>
            <a:r>
              <a:rPr lang="es-MX" sz="6000" b="1" dirty="0" smtClean="0">
                <a:solidFill>
                  <a:schemeClr val="accent1">
                    <a:lumMod val="75000"/>
                  </a:schemeClr>
                </a:solidFill>
                <a:effectLst>
                  <a:outerShdw blurRad="38100" dist="38100" dir="2700000" algn="tl">
                    <a:srgbClr val="000000">
                      <a:alpha val="43137"/>
                    </a:srgbClr>
                  </a:outerShdw>
                </a:effectLst>
              </a:rPr>
              <a:t>EJECUCIÓN PRESUPUESTARIA GASTOS 2020</a:t>
            </a:r>
            <a:endParaRPr lang="es-EC" sz="6000" b="1" dirty="0">
              <a:solidFill>
                <a:schemeClr val="accent1">
                  <a:lumMod val="7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78562799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793647" y="436222"/>
            <a:ext cx="8595748" cy="607448"/>
          </a:xfrm>
        </p:spPr>
        <p:txBody>
          <a:bodyPr/>
          <a:lstStyle/>
          <a:p>
            <a:pPr algn="ctr"/>
            <a:r>
              <a:rPr lang="es-EC" sz="2400" b="1" dirty="0" smtClean="0"/>
              <a:t>GASTOS</a:t>
            </a:r>
            <a:br>
              <a:rPr lang="es-EC" sz="2400" b="1" dirty="0" smtClean="0"/>
            </a:br>
            <a:r>
              <a:rPr lang="es-EC" sz="2400" b="1" dirty="0" smtClean="0"/>
              <a:t>(Incluye Proyecto Metro de Quito) </a:t>
            </a:r>
            <a:endParaRPr lang="es-EC" sz="2400" b="1" dirty="0"/>
          </a:p>
        </p:txBody>
      </p:sp>
      <p:pic>
        <p:nvPicPr>
          <p:cNvPr id="3" name="Imagen 2"/>
          <p:cNvPicPr>
            <a:picLocks noChangeAspect="1"/>
          </p:cNvPicPr>
          <p:nvPr/>
        </p:nvPicPr>
        <p:blipFill>
          <a:blip r:embed="rId2"/>
          <a:stretch>
            <a:fillRect/>
          </a:stretch>
        </p:blipFill>
        <p:spPr>
          <a:xfrm>
            <a:off x="578883" y="1363579"/>
            <a:ext cx="11025276" cy="3597943"/>
          </a:xfrm>
          <a:prstGeom prst="rect">
            <a:avLst/>
          </a:prstGeom>
        </p:spPr>
      </p:pic>
      <p:sp>
        <p:nvSpPr>
          <p:cNvPr id="4" name="Elipse 3"/>
          <p:cNvSpPr/>
          <p:nvPr/>
        </p:nvSpPr>
        <p:spPr>
          <a:xfrm>
            <a:off x="7175946" y="4660880"/>
            <a:ext cx="1066800" cy="423216"/>
          </a:xfrm>
          <a:prstGeom prst="ellipse">
            <a:avLst/>
          </a:prstGeom>
          <a:noFill/>
          <a:ln w="285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5" name="Flecha curvada hacia arriba 4"/>
          <p:cNvSpPr/>
          <p:nvPr/>
        </p:nvSpPr>
        <p:spPr>
          <a:xfrm>
            <a:off x="7627605" y="5084096"/>
            <a:ext cx="1426566" cy="471577"/>
          </a:xfrm>
          <a:prstGeom prst="curvedUpArrow">
            <a:avLst/>
          </a:prstGeom>
          <a:solidFill>
            <a:schemeClr val="accent2">
              <a:lumMod val="60000"/>
              <a:lumOff val="40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solidFill>
                <a:schemeClr val="tx1"/>
              </a:solidFill>
            </a:endParaRPr>
          </a:p>
        </p:txBody>
      </p:sp>
      <p:sp>
        <p:nvSpPr>
          <p:cNvPr id="6" name="Elipse 5"/>
          <p:cNvSpPr/>
          <p:nvPr/>
        </p:nvSpPr>
        <p:spPr>
          <a:xfrm>
            <a:off x="8340888" y="4660880"/>
            <a:ext cx="1066800" cy="423216"/>
          </a:xfrm>
          <a:prstGeom prst="ellipse">
            <a:avLst/>
          </a:prstGeom>
          <a:noFill/>
          <a:ln w="285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Tree>
    <p:extLst>
      <p:ext uri="{BB962C8B-B14F-4D97-AF65-F5344CB8AC3E}">
        <p14:creationId xmlns:p14="http://schemas.microsoft.com/office/powerpoint/2010/main" val="74398191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3764" y="315158"/>
            <a:ext cx="7058530" cy="455446"/>
          </a:xfrm>
        </p:spPr>
        <p:txBody>
          <a:bodyPr anchor="b">
            <a:noAutofit/>
          </a:bodyPr>
          <a:lstStyle/>
          <a:p>
            <a:pPr algn="just"/>
            <a:r>
              <a:rPr lang="es-MX" sz="2500" b="1" dirty="0" smtClean="0">
                <a:solidFill>
                  <a:schemeClr val="accent1">
                    <a:lumMod val="75000"/>
                  </a:schemeClr>
                </a:solidFill>
                <a:effectLst>
                  <a:outerShdw blurRad="38100" dist="38100" dir="2700000" algn="tl">
                    <a:srgbClr val="000000">
                      <a:alpha val="43137"/>
                    </a:srgbClr>
                  </a:outerShdw>
                </a:effectLst>
              </a:rPr>
              <a:t>Escenario de ejecución sin espacios presupuestarios</a:t>
            </a:r>
            <a:endParaRPr lang="es-MX" sz="2500" b="1" dirty="0">
              <a:solidFill>
                <a:schemeClr val="accent1">
                  <a:lumMod val="75000"/>
                </a:schemeClr>
              </a:solidFill>
              <a:effectLst>
                <a:outerShdw blurRad="38100" dist="38100" dir="2700000" algn="tl">
                  <a:srgbClr val="000000">
                    <a:alpha val="43137"/>
                  </a:srgbClr>
                </a:outerShdw>
              </a:effectLst>
            </a:endParaRPr>
          </a:p>
        </p:txBody>
      </p:sp>
      <p:sp>
        <p:nvSpPr>
          <p:cNvPr id="5" name="Marcador de texto 4">
            <a:extLst>
              <a:ext uri="{FF2B5EF4-FFF2-40B4-BE49-F238E27FC236}">
                <a16:creationId xmlns:a16="http://schemas.microsoft.com/office/drawing/2014/main" id="{2CE206BA-F692-43D9-A1AB-E3ECBA9B7BC4}"/>
              </a:ext>
            </a:extLst>
          </p:cNvPr>
          <p:cNvSpPr>
            <a:spLocks noGrp="1"/>
          </p:cNvSpPr>
          <p:nvPr>
            <p:ph type="body" idx="1"/>
          </p:nvPr>
        </p:nvSpPr>
        <p:spPr>
          <a:xfrm>
            <a:off x="673764" y="1308345"/>
            <a:ext cx="5053263" cy="481260"/>
          </a:xfrm>
        </p:spPr>
        <p:style>
          <a:lnRef idx="1">
            <a:schemeClr val="accent1"/>
          </a:lnRef>
          <a:fillRef idx="2">
            <a:schemeClr val="accent1"/>
          </a:fillRef>
          <a:effectRef idx="1">
            <a:schemeClr val="accent1"/>
          </a:effectRef>
          <a:fontRef idx="minor">
            <a:schemeClr val="dk1"/>
          </a:fontRef>
        </p:style>
        <p:txBody>
          <a:bodyPr/>
          <a:lstStyle/>
          <a:p>
            <a:pPr algn="ctr"/>
            <a:r>
              <a:rPr lang="es-ES" dirty="0" smtClean="0">
                <a:latin typeface="+mj-lt"/>
              </a:rPr>
              <a:t>Ingresos</a:t>
            </a:r>
            <a:endParaRPr lang="es-EC" sz="3200" dirty="0">
              <a:latin typeface="+mj-lt"/>
            </a:endParaRPr>
          </a:p>
        </p:txBody>
      </p:sp>
      <p:sp>
        <p:nvSpPr>
          <p:cNvPr id="3" name="Marcador de contenido 2">
            <a:extLst>
              <a:ext uri="{FF2B5EF4-FFF2-40B4-BE49-F238E27FC236}">
                <a16:creationId xmlns:a16="http://schemas.microsoft.com/office/drawing/2014/main" id="{D8395838-F939-4FFB-B7B6-7EAFEA0777C3}"/>
              </a:ext>
            </a:extLst>
          </p:cNvPr>
          <p:cNvSpPr>
            <a:spLocks noGrp="1"/>
          </p:cNvSpPr>
          <p:nvPr>
            <p:ph sz="half" idx="2"/>
          </p:nvPr>
        </p:nvSpPr>
        <p:spPr>
          <a:xfrm>
            <a:off x="681788" y="1987795"/>
            <a:ext cx="5045239" cy="740276"/>
          </a:xfrm>
        </p:spPr>
        <p:style>
          <a:lnRef idx="2">
            <a:schemeClr val="dk1"/>
          </a:lnRef>
          <a:fillRef idx="1">
            <a:schemeClr val="lt1"/>
          </a:fillRef>
          <a:effectRef idx="0">
            <a:schemeClr val="dk1"/>
          </a:effectRef>
          <a:fontRef idx="minor">
            <a:schemeClr val="dk1"/>
          </a:fontRef>
        </p:style>
        <p:txBody>
          <a:bodyPr/>
          <a:lstStyle/>
          <a:p>
            <a:pPr marL="0" indent="0" algn="just">
              <a:buNone/>
            </a:pPr>
            <a:endParaRPr lang="es-MX" sz="1400" b="1" i="1" dirty="0">
              <a:latin typeface="+mj-lt"/>
            </a:endParaRPr>
          </a:p>
          <a:p>
            <a:pPr marL="0" indent="0" algn="just">
              <a:buNone/>
            </a:pPr>
            <a:r>
              <a:rPr lang="es-ES" sz="2200" dirty="0" smtClean="0">
                <a:latin typeface="+mj-lt"/>
              </a:rPr>
              <a:t>Recaudados 2020 = USD $619.204.038,07</a:t>
            </a:r>
            <a:endParaRPr lang="es-EC" sz="2200" dirty="0">
              <a:latin typeface="+mj-lt"/>
            </a:endParaRPr>
          </a:p>
        </p:txBody>
      </p:sp>
      <p:sp>
        <p:nvSpPr>
          <p:cNvPr id="9" name="Marcador de texto 8">
            <a:extLst>
              <a:ext uri="{FF2B5EF4-FFF2-40B4-BE49-F238E27FC236}">
                <a16:creationId xmlns:a16="http://schemas.microsoft.com/office/drawing/2014/main" id="{C3C553F5-2B8C-4A4E-88F0-DC19277400BE}"/>
              </a:ext>
            </a:extLst>
          </p:cNvPr>
          <p:cNvSpPr>
            <a:spLocks noGrp="1"/>
          </p:cNvSpPr>
          <p:nvPr>
            <p:ph type="body" sz="quarter" idx="3"/>
          </p:nvPr>
        </p:nvSpPr>
        <p:spPr>
          <a:xfrm>
            <a:off x="6364242" y="1308344"/>
            <a:ext cx="4908885" cy="481261"/>
          </a:xfrm>
        </p:spPr>
        <p:style>
          <a:lnRef idx="1">
            <a:schemeClr val="accent6"/>
          </a:lnRef>
          <a:fillRef idx="2">
            <a:schemeClr val="accent6"/>
          </a:fillRef>
          <a:effectRef idx="1">
            <a:schemeClr val="accent6"/>
          </a:effectRef>
          <a:fontRef idx="minor">
            <a:schemeClr val="dk1"/>
          </a:fontRef>
        </p:style>
        <p:txBody>
          <a:bodyPr/>
          <a:lstStyle/>
          <a:p>
            <a:pPr algn="ctr"/>
            <a:r>
              <a:rPr lang="es-ES" dirty="0" smtClean="0">
                <a:latin typeface="+mj-lt"/>
              </a:rPr>
              <a:t>Gastos</a:t>
            </a:r>
            <a:endParaRPr lang="es-EC" sz="3200" dirty="0">
              <a:latin typeface="+mj-lt"/>
            </a:endParaRPr>
          </a:p>
        </p:txBody>
      </p:sp>
      <p:sp>
        <p:nvSpPr>
          <p:cNvPr id="4" name="Marcador de contenido 3">
            <a:extLst>
              <a:ext uri="{FF2B5EF4-FFF2-40B4-BE49-F238E27FC236}">
                <a16:creationId xmlns:a16="http://schemas.microsoft.com/office/drawing/2014/main" id="{2EE421C7-2746-40C8-9B04-5A1E09041C76}"/>
              </a:ext>
            </a:extLst>
          </p:cNvPr>
          <p:cNvSpPr>
            <a:spLocks noGrp="1"/>
          </p:cNvSpPr>
          <p:nvPr>
            <p:ph sz="quarter" idx="4"/>
          </p:nvPr>
        </p:nvSpPr>
        <p:spPr>
          <a:xfrm>
            <a:off x="6330462" y="1985854"/>
            <a:ext cx="4976446" cy="742216"/>
          </a:xfrm>
        </p:spPr>
        <p:style>
          <a:lnRef idx="2">
            <a:schemeClr val="dk1"/>
          </a:lnRef>
          <a:fillRef idx="1">
            <a:schemeClr val="lt1"/>
          </a:fillRef>
          <a:effectRef idx="0">
            <a:schemeClr val="dk1"/>
          </a:effectRef>
          <a:fontRef idx="minor">
            <a:schemeClr val="dk1"/>
          </a:fontRef>
        </p:style>
        <p:txBody>
          <a:bodyPr/>
          <a:lstStyle/>
          <a:p>
            <a:pPr marL="0" indent="0">
              <a:buNone/>
            </a:pPr>
            <a:endParaRPr lang="es-MX" sz="1400" b="1" i="1" dirty="0">
              <a:latin typeface="+mj-lt"/>
            </a:endParaRPr>
          </a:p>
          <a:p>
            <a:pPr marL="0" indent="0" algn="just">
              <a:buNone/>
            </a:pPr>
            <a:r>
              <a:rPr lang="es-ES" sz="2200" dirty="0" smtClean="0">
                <a:latin typeface="+mj-lt"/>
              </a:rPr>
              <a:t>Devengados 2020 = USD </a:t>
            </a:r>
            <a:r>
              <a:rPr lang="es-ES" sz="2200" dirty="0">
                <a:latin typeface="+mj-lt"/>
              </a:rPr>
              <a:t>$ 646.462.834,12 </a:t>
            </a:r>
            <a:endParaRPr lang="es-MX" sz="2200" b="0" i="1" dirty="0">
              <a:latin typeface="+mj-lt"/>
            </a:endParaRPr>
          </a:p>
        </p:txBody>
      </p:sp>
      <p:sp>
        <p:nvSpPr>
          <p:cNvPr id="7" name="Marcador de contenido 2">
            <a:extLst>
              <a:ext uri="{FF2B5EF4-FFF2-40B4-BE49-F238E27FC236}">
                <a16:creationId xmlns:a16="http://schemas.microsoft.com/office/drawing/2014/main" id="{D8395838-F939-4FFB-B7B6-7EAFEA0777C3}"/>
              </a:ext>
            </a:extLst>
          </p:cNvPr>
          <p:cNvSpPr txBox="1">
            <a:spLocks/>
          </p:cNvSpPr>
          <p:nvPr/>
        </p:nvSpPr>
        <p:spPr>
          <a:xfrm>
            <a:off x="1148699" y="3792122"/>
            <a:ext cx="3635236" cy="716490"/>
          </a:xfrm>
          <a:prstGeom prst="rect">
            <a:avLst/>
          </a:prstGeom>
          <a:solidFill>
            <a:schemeClr val="accent2">
              <a:lumMod val="40000"/>
              <a:lumOff val="60000"/>
            </a:schemeClr>
          </a:solidFill>
        </p:spPr>
        <p:style>
          <a:lnRef idx="2">
            <a:schemeClr val="dk1"/>
          </a:lnRef>
          <a:fillRef idx="1">
            <a:schemeClr val="lt1"/>
          </a:fillRef>
          <a:effectRef idx="0">
            <a:schemeClr val="dk1"/>
          </a:effectRef>
          <a:fontRef idx="minor">
            <a:schemeClr val="dk1"/>
          </a:fontRef>
        </p:style>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dk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dk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dk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9pPr>
          </a:lstStyle>
          <a:p>
            <a:pPr marL="0" lvl="0" indent="0" algn="ctr">
              <a:buNone/>
            </a:pPr>
            <a:r>
              <a:rPr lang="es-ES" sz="2200" dirty="0" smtClean="0">
                <a:latin typeface="+mj-lt"/>
              </a:rPr>
              <a:t>Ejecución </a:t>
            </a:r>
            <a:r>
              <a:rPr lang="es-ES" sz="2200" dirty="0">
                <a:latin typeface="+mj-lt"/>
              </a:rPr>
              <a:t>presupuestaria del </a:t>
            </a:r>
            <a:r>
              <a:rPr lang="es-ES" sz="2200" b="1" dirty="0">
                <a:solidFill>
                  <a:schemeClr val="accent2">
                    <a:lumMod val="75000"/>
                  </a:schemeClr>
                </a:solidFill>
                <a:latin typeface="+mj-lt"/>
              </a:rPr>
              <a:t>97,30</a:t>
            </a:r>
            <a:r>
              <a:rPr lang="es-ES" sz="2200" b="1" dirty="0" smtClean="0">
                <a:solidFill>
                  <a:schemeClr val="accent2">
                    <a:lumMod val="75000"/>
                  </a:schemeClr>
                </a:solidFill>
                <a:latin typeface="+mj-lt"/>
              </a:rPr>
              <a:t>%</a:t>
            </a:r>
            <a:endParaRPr lang="es-EC" sz="2200" b="1" dirty="0">
              <a:latin typeface="+mj-lt"/>
            </a:endParaRPr>
          </a:p>
        </p:txBody>
      </p:sp>
      <p:sp>
        <p:nvSpPr>
          <p:cNvPr id="8" name="Marcador de contenido 2">
            <a:extLst>
              <a:ext uri="{FF2B5EF4-FFF2-40B4-BE49-F238E27FC236}">
                <a16:creationId xmlns:a16="http://schemas.microsoft.com/office/drawing/2014/main" id="{D8395838-F939-4FFB-B7B6-7EAFEA0777C3}"/>
              </a:ext>
            </a:extLst>
          </p:cNvPr>
          <p:cNvSpPr txBox="1">
            <a:spLocks/>
          </p:cNvSpPr>
          <p:nvPr/>
        </p:nvSpPr>
        <p:spPr>
          <a:xfrm>
            <a:off x="6330462" y="3188088"/>
            <a:ext cx="4976446" cy="358729"/>
          </a:xfrm>
          <a:prstGeom prst="rect">
            <a:avLst/>
          </a:prstGeom>
        </p:spPr>
        <p:style>
          <a:lnRef idx="2">
            <a:schemeClr val="dk1"/>
          </a:lnRef>
          <a:fillRef idx="1">
            <a:schemeClr val="lt1"/>
          </a:fillRef>
          <a:effectRef idx="0">
            <a:schemeClr val="dk1"/>
          </a:effectRef>
          <a:fontRef idx="minor">
            <a:schemeClr val="dk1"/>
          </a:fontRef>
        </p:style>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dk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dk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dk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9pPr>
          </a:lstStyle>
          <a:p>
            <a:pPr marL="0" lvl="0" indent="0" algn="ctr">
              <a:buNone/>
            </a:pPr>
            <a:r>
              <a:rPr lang="es-ES" sz="2000" dirty="0" smtClean="0">
                <a:latin typeface="+mj-lt"/>
              </a:rPr>
              <a:t>Anticipos amortizados USD $ = 43.969.827,73</a:t>
            </a:r>
            <a:endParaRPr lang="es-EC" sz="2000" dirty="0">
              <a:latin typeface="+mj-lt"/>
            </a:endParaRPr>
          </a:p>
        </p:txBody>
      </p:sp>
      <p:sp>
        <p:nvSpPr>
          <p:cNvPr id="10" name="Marcador de contenido 2">
            <a:extLst>
              <a:ext uri="{FF2B5EF4-FFF2-40B4-BE49-F238E27FC236}">
                <a16:creationId xmlns:a16="http://schemas.microsoft.com/office/drawing/2014/main" id="{D8395838-F939-4FFB-B7B6-7EAFEA0777C3}"/>
              </a:ext>
            </a:extLst>
          </p:cNvPr>
          <p:cNvSpPr txBox="1">
            <a:spLocks/>
          </p:cNvSpPr>
          <p:nvPr/>
        </p:nvSpPr>
        <p:spPr>
          <a:xfrm>
            <a:off x="6330462" y="3933830"/>
            <a:ext cx="4976446" cy="404296"/>
          </a:xfrm>
          <a:prstGeom prst="rect">
            <a:avLst/>
          </a:prstGeom>
        </p:spPr>
        <p:style>
          <a:lnRef idx="2">
            <a:schemeClr val="dk1"/>
          </a:lnRef>
          <a:fillRef idx="1">
            <a:schemeClr val="lt1"/>
          </a:fillRef>
          <a:effectRef idx="0">
            <a:schemeClr val="dk1"/>
          </a:effectRef>
          <a:fontRef idx="minor">
            <a:schemeClr val="dk1"/>
          </a:fontRef>
        </p:style>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dk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dk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dk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9pPr>
          </a:lstStyle>
          <a:p>
            <a:pPr marL="0" lvl="0" indent="0" algn="ctr">
              <a:buNone/>
            </a:pPr>
            <a:r>
              <a:rPr lang="es-ES" sz="2200" dirty="0" smtClean="0">
                <a:latin typeface="+mj-lt"/>
              </a:rPr>
              <a:t>USD $ = </a:t>
            </a:r>
            <a:r>
              <a:rPr lang="es-ES" sz="2200" dirty="0">
                <a:latin typeface="+mj-lt"/>
              </a:rPr>
              <a:t>$ 602.493.006,39</a:t>
            </a:r>
            <a:endParaRPr lang="es-EC" sz="2200" dirty="0">
              <a:latin typeface="+mj-lt"/>
            </a:endParaRPr>
          </a:p>
        </p:txBody>
      </p:sp>
      <p:sp>
        <p:nvSpPr>
          <p:cNvPr id="6" name="Menos 5"/>
          <p:cNvSpPr/>
          <p:nvPr/>
        </p:nvSpPr>
        <p:spPr>
          <a:xfrm>
            <a:off x="8478890" y="2799115"/>
            <a:ext cx="424962" cy="309486"/>
          </a:xfrm>
          <a:prstGeom prst="mathMinus">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s-EC"/>
          </a:p>
        </p:txBody>
      </p:sp>
      <p:sp>
        <p:nvSpPr>
          <p:cNvPr id="13" name="Igual que 12"/>
          <p:cNvSpPr/>
          <p:nvPr/>
        </p:nvSpPr>
        <p:spPr>
          <a:xfrm>
            <a:off x="8466992" y="3661552"/>
            <a:ext cx="442937" cy="207261"/>
          </a:xfrm>
          <a:prstGeom prst="mathEqual">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s-EC">
              <a:solidFill>
                <a:schemeClr val="tx1"/>
              </a:solidFill>
            </a:endParaRPr>
          </a:p>
        </p:txBody>
      </p:sp>
      <p:sp>
        <p:nvSpPr>
          <p:cNvPr id="14" name="Flecha abajo 13"/>
          <p:cNvSpPr/>
          <p:nvPr/>
        </p:nvSpPr>
        <p:spPr>
          <a:xfrm>
            <a:off x="3072906" y="2810219"/>
            <a:ext cx="295936" cy="851333"/>
          </a:xfrm>
          <a:prstGeom prst="down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s-EC"/>
          </a:p>
        </p:txBody>
      </p:sp>
      <p:sp>
        <p:nvSpPr>
          <p:cNvPr id="15" name="Flecha abajo 14"/>
          <p:cNvSpPr/>
          <p:nvPr/>
        </p:nvSpPr>
        <p:spPr>
          <a:xfrm rot="5400000">
            <a:off x="5429710" y="3565679"/>
            <a:ext cx="254977" cy="1169377"/>
          </a:xfrm>
          <a:prstGeom prst="down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s-EC"/>
          </a:p>
        </p:txBody>
      </p:sp>
      <p:sp>
        <p:nvSpPr>
          <p:cNvPr id="11" name="CuadroTexto 10"/>
          <p:cNvSpPr txBox="1"/>
          <p:nvPr/>
        </p:nvSpPr>
        <p:spPr>
          <a:xfrm>
            <a:off x="1011382" y="5112327"/>
            <a:ext cx="10141527" cy="1200329"/>
          </a:xfrm>
          <a:prstGeom prst="rect">
            <a:avLst/>
          </a:prstGeom>
          <a:noFill/>
        </p:spPr>
        <p:txBody>
          <a:bodyPr wrap="square" rtlCol="0">
            <a:spAutoFit/>
          </a:bodyPr>
          <a:lstStyle/>
          <a:p>
            <a:pPr algn="just"/>
            <a:r>
              <a:rPr lang="es-MX" b="1" dirty="0">
                <a:effectLst>
                  <a:outerShdw blurRad="38100" dist="38100" dir="2700000" algn="tl">
                    <a:srgbClr val="000000">
                      <a:alpha val="43137"/>
                    </a:srgbClr>
                  </a:outerShdw>
                </a:effectLst>
              </a:rPr>
              <a:t>ESPACIO PRESUPUESTARIO: </a:t>
            </a:r>
            <a:r>
              <a:rPr lang="es-MX" dirty="0"/>
              <a:t>Corresponde a recursos por concepto de Anticipos entregados en </a:t>
            </a:r>
            <a:r>
              <a:rPr lang="es-MX"/>
              <a:t>ejercicio </a:t>
            </a:r>
            <a:r>
              <a:rPr lang="es-MX" smtClean="0"/>
              <a:t>anterior, cabe </a:t>
            </a:r>
            <a:r>
              <a:rPr lang="es-MX" dirty="0"/>
              <a:t>indicar que no corresponde a erogación de recursos, sino únicamente al espacio presupuestario para el respectivo registro contable de los anticipos entregados en año anterior y que no fueron devengados.</a:t>
            </a:r>
            <a:endParaRPr lang="es-EC" dirty="0"/>
          </a:p>
        </p:txBody>
      </p:sp>
    </p:spTree>
    <p:extLst>
      <p:ext uri="{BB962C8B-B14F-4D97-AF65-F5344CB8AC3E}">
        <p14:creationId xmlns:p14="http://schemas.microsoft.com/office/powerpoint/2010/main" val="28124987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453221" y="404137"/>
            <a:ext cx="8595748" cy="607448"/>
          </a:xfrm>
        </p:spPr>
        <p:txBody>
          <a:bodyPr/>
          <a:lstStyle/>
          <a:p>
            <a:pPr algn="ctr"/>
            <a:r>
              <a:rPr lang="es-EC" sz="2400" b="1" dirty="0" smtClean="0"/>
              <a:t>GASTOS GAD MDMQ </a:t>
            </a:r>
            <a:br>
              <a:rPr lang="es-EC" sz="2400" b="1" dirty="0" smtClean="0"/>
            </a:br>
            <a:r>
              <a:rPr lang="es-EC" sz="2400" b="1" dirty="0" smtClean="0"/>
              <a:t>(</a:t>
            </a:r>
            <a:r>
              <a:rPr lang="es-ES" sz="2400" b="1" dirty="0"/>
              <a:t>No incluye Proyecto Metro de Quito</a:t>
            </a:r>
            <a:r>
              <a:rPr lang="es-EC" sz="2400" b="1" dirty="0" smtClean="0"/>
              <a:t>)</a:t>
            </a:r>
            <a:endParaRPr lang="es-EC" sz="2400" b="1" dirty="0"/>
          </a:p>
        </p:txBody>
      </p:sp>
      <p:pic>
        <p:nvPicPr>
          <p:cNvPr id="3" name="Imagen 2"/>
          <p:cNvPicPr>
            <a:picLocks noChangeAspect="1"/>
          </p:cNvPicPr>
          <p:nvPr/>
        </p:nvPicPr>
        <p:blipFill>
          <a:blip r:embed="rId2"/>
          <a:stretch>
            <a:fillRect/>
          </a:stretch>
        </p:blipFill>
        <p:spPr>
          <a:xfrm>
            <a:off x="996021" y="1145475"/>
            <a:ext cx="9848192" cy="3615951"/>
          </a:xfrm>
          <a:prstGeom prst="rect">
            <a:avLst/>
          </a:prstGeom>
        </p:spPr>
      </p:pic>
      <p:sp>
        <p:nvSpPr>
          <p:cNvPr id="6" name="1 Título"/>
          <p:cNvSpPr txBox="1">
            <a:spLocks/>
          </p:cNvSpPr>
          <p:nvPr/>
        </p:nvSpPr>
        <p:spPr>
          <a:xfrm>
            <a:off x="905454" y="4895316"/>
            <a:ext cx="10137684" cy="1415562"/>
          </a:xfrm>
          <a:prstGeom prst="rect">
            <a:avLst/>
          </a:prstGeom>
        </p:spPr>
        <p:txBody>
          <a:bodyPr anchor="b">
            <a:noAutofit/>
          </a:bodyPr>
          <a:lstStyle>
            <a:lvl1pPr algn="r" defTabSz="914400" rtl="0" eaLnBrk="1" latinLnBrk="0" hangingPunct="1">
              <a:lnSpc>
                <a:spcPct val="90000"/>
              </a:lnSpc>
              <a:spcBef>
                <a:spcPct val="0"/>
              </a:spcBef>
              <a:buNone/>
              <a:defRPr sz="5400" kern="1200">
                <a:solidFill>
                  <a:schemeClr val="accent1"/>
                </a:solidFill>
                <a:latin typeface="+mj-lt"/>
                <a:ea typeface="+mj-ea"/>
                <a:cs typeface="+mj-cs"/>
              </a:defRPr>
            </a:lvl1pPr>
          </a:lstStyle>
          <a:p>
            <a:pPr marL="171450" lvl="0" indent="-171450" algn="l" eaLnBrk="0" fontAlgn="base" hangingPunct="0">
              <a:lnSpc>
                <a:spcPct val="100000"/>
              </a:lnSpc>
              <a:spcAft>
                <a:spcPct val="0"/>
              </a:spcAft>
              <a:buFont typeface="Arial" panose="020B0604020202020204" pitchFamily="34" charset="0"/>
              <a:buChar char="•"/>
            </a:pPr>
            <a:r>
              <a:rPr lang="es-EC" altLang="es-EC" sz="1200" dirty="0" smtClean="0">
                <a:solidFill>
                  <a:schemeClr val="tx1"/>
                </a:solidFill>
                <a:ea typeface="Calibri" panose="020F0502020204030204" pitchFamily="34" charset="0"/>
                <a:cs typeface="Times New Roman" panose="02020603050405020304" pitchFamily="18" charset="0"/>
              </a:rPr>
              <a:t>En los grupos 73 y 75 se realiza el compromiso de las obligaciones pero algunos de los procesos se encuentran en ejecución por lo tanto el comprometido no es igual al devengado.</a:t>
            </a:r>
          </a:p>
          <a:p>
            <a:pPr lvl="0" algn="l" eaLnBrk="0" fontAlgn="base" hangingPunct="0">
              <a:lnSpc>
                <a:spcPct val="100000"/>
              </a:lnSpc>
              <a:spcAft>
                <a:spcPct val="0"/>
              </a:spcAft>
            </a:pPr>
            <a:endParaRPr lang="es-EC" altLang="es-EC" sz="1200" dirty="0" smtClean="0">
              <a:solidFill>
                <a:schemeClr val="tx1"/>
              </a:solidFill>
              <a:ea typeface="Calibri" panose="020F0502020204030204" pitchFamily="34" charset="0"/>
              <a:cs typeface="Times New Roman" panose="02020603050405020304" pitchFamily="18" charset="0"/>
            </a:endParaRPr>
          </a:p>
          <a:p>
            <a:pPr marL="171450" lvl="0" indent="-171450" algn="l" eaLnBrk="0" fontAlgn="base" hangingPunct="0">
              <a:lnSpc>
                <a:spcPct val="100000"/>
              </a:lnSpc>
              <a:spcAft>
                <a:spcPct val="0"/>
              </a:spcAft>
              <a:buFont typeface="Arial" panose="020B0604020202020204" pitchFamily="34" charset="0"/>
              <a:buChar char="•"/>
            </a:pPr>
            <a:r>
              <a:rPr lang="es-EC" altLang="es-EC" sz="1200" dirty="0" smtClean="0">
                <a:solidFill>
                  <a:schemeClr val="tx1"/>
                </a:solidFill>
                <a:cs typeface="Times New Roman" panose="02020603050405020304" pitchFamily="18" charset="0"/>
              </a:rPr>
              <a:t>Con respecto al grupo 84 la ejecución se ve afectada por la no adquisición de equipos informáticos.</a:t>
            </a:r>
          </a:p>
          <a:p>
            <a:pPr lvl="0" algn="l" eaLnBrk="0" fontAlgn="base" hangingPunct="0">
              <a:lnSpc>
                <a:spcPct val="100000"/>
              </a:lnSpc>
              <a:spcAft>
                <a:spcPct val="0"/>
              </a:spcAft>
            </a:pPr>
            <a:endParaRPr lang="es-EC" altLang="es-EC" sz="1200" dirty="0">
              <a:solidFill>
                <a:schemeClr val="tx1"/>
              </a:solidFill>
            </a:endParaRPr>
          </a:p>
          <a:p>
            <a:pPr marL="171450" indent="-171450" algn="just">
              <a:buFont typeface="Arial" panose="020B0604020202020204" pitchFamily="34" charset="0"/>
              <a:buChar char="•"/>
            </a:pPr>
            <a:r>
              <a:rPr lang="es-EC" sz="1200" dirty="0">
                <a:solidFill>
                  <a:schemeClr val="tx1"/>
                </a:solidFill>
                <a:ea typeface="Calibri" panose="020F0502020204030204" pitchFamily="34" charset="0"/>
                <a:cs typeface="Times New Roman" panose="02020603050405020304" pitchFamily="18" charset="0"/>
              </a:rPr>
              <a:t>En el grupo 99 se registra las liquidaciones de haberes de años </a:t>
            </a:r>
            <a:r>
              <a:rPr lang="es-EC" sz="1200" dirty="0" smtClean="0">
                <a:solidFill>
                  <a:schemeClr val="tx1"/>
                </a:solidFill>
                <a:ea typeface="Calibri" panose="020F0502020204030204" pitchFamily="34" charset="0"/>
                <a:cs typeface="Times New Roman" panose="02020603050405020304" pitchFamily="18" charset="0"/>
              </a:rPr>
              <a:t>anteriores, entre otras cosas, debido a la falta de presentación de documentación de los ex funcionarios se ve afectada la ejecución.</a:t>
            </a:r>
            <a:endParaRPr lang="es-EC" sz="1200" dirty="0">
              <a:solidFill>
                <a:schemeClr val="tx1"/>
              </a:solidFill>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7672967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695241" y="826477"/>
            <a:ext cx="8595748" cy="674083"/>
          </a:xfrm>
        </p:spPr>
        <p:txBody>
          <a:bodyPr/>
          <a:lstStyle/>
          <a:p>
            <a:pPr algn="ctr"/>
            <a:r>
              <a:rPr lang="es-EC" sz="2400" b="1" dirty="0" smtClean="0"/>
              <a:t>GASTOS GAD PPLMQ </a:t>
            </a:r>
            <a:br>
              <a:rPr lang="es-EC" sz="2400" b="1" dirty="0" smtClean="0"/>
            </a:br>
            <a:r>
              <a:rPr lang="es-EC" sz="2400" b="1" dirty="0" smtClean="0"/>
              <a:t>(</a:t>
            </a:r>
            <a:r>
              <a:rPr lang="es-ES" sz="2400" b="1" dirty="0"/>
              <a:t>S</a:t>
            </a:r>
            <a:r>
              <a:rPr lang="es-ES" sz="2400" b="1" dirty="0" smtClean="0"/>
              <a:t>olo </a:t>
            </a:r>
            <a:r>
              <a:rPr lang="es-ES" sz="2400" b="1" dirty="0"/>
              <a:t>Proyecto Metro de Quito</a:t>
            </a:r>
            <a:r>
              <a:rPr lang="es-EC" sz="2400" b="1" dirty="0" smtClean="0"/>
              <a:t>)</a:t>
            </a:r>
            <a:endParaRPr lang="es-EC" sz="2400" b="1" dirty="0"/>
          </a:p>
        </p:txBody>
      </p:sp>
      <p:sp>
        <p:nvSpPr>
          <p:cNvPr id="6" name="Rectangle 1"/>
          <p:cNvSpPr>
            <a:spLocks noChangeArrowheads="1"/>
          </p:cNvSpPr>
          <p:nvPr/>
        </p:nvSpPr>
        <p:spPr bwMode="auto">
          <a:xfrm>
            <a:off x="0" y="439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s-EC" altLang="es-EC" sz="1800" b="0" i="0" u="none" strike="noStrike" cap="none" normalizeH="0" baseline="0" dirty="0" smtClean="0">
              <a:ln>
                <a:noFill/>
              </a:ln>
              <a:solidFill>
                <a:schemeClr val="tx1"/>
              </a:solidFill>
              <a:effectLst/>
              <a:latin typeface="Arial" panose="020B0604020202020204" pitchFamily="34" charset="0"/>
            </a:endParaRPr>
          </a:p>
        </p:txBody>
      </p:sp>
      <p:pic>
        <p:nvPicPr>
          <p:cNvPr id="7" name="Imagen 6"/>
          <p:cNvPicPr>
            <a:picLocks noChangeAspect="1"/>
          </p:cNvPicPr>
          <p:nvPr/>
        </p:nvPicPr>
        <p:blipFill>
          <a:blip r:embed="rId2"/>
          <a:stretch>
            <a:fillRect/>
          </a:stretch>
        </p:blipFill>
        <p:spPr>
          <a:xfrm>
            <a:off x="1034133" y="2047641"/>
            <a:ext cx="9710749" cy="2057786"/>
          </a:xfrm>
          <a:prstGeom prst="rect">
            <a:avLst/>
          </a:prstGeom>
        </p:spPr>
      </p:pic>
      <p:sp>
        <p:nvSpPr>
          <p:cNvPr id="8" name="Elipse 7"/>
          <p:cNvSpPr/>
          <p:nvPr/>
        </p:nvSpPr>
        <p:spPr>
          <a:xfrm>
            <a:off x="4378568" y="3870575"/>
            <a:ext cx="1201028" cy="270020"/>
          </a:xfrm>
          <a:prstGeom prst="ellipse">
            <a:avLst/>
          </a:prstGeom>
          <a:noFill/>
          <a:ln w="3810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noFill/>
            </a:endParaRPr>
          </a:p>
        </p:txBody>
      </p:sp>
    </p:spTree>
    <p:extLst>
      <p:ext uri="{BB962C8B-B14F-4D97-AF65-F5344CB8AC3E}">
        <p14:creationId xmlns:p14="http://schemas.microsoft.com/office/powerpoint/2010/main" val="179831435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Título"/>
          <p:cNvSpPr txBox="1">
            <a:spLocks/>
          </p:cNvSpPr>
          <p:nvPr/>
        </p:nvSpPr>
        <p:spPr>
          <a:xfrm>
            <a:off x="682172" y="2917335"/>
            <a:ext cx="10392229" cy="1495008"/>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82880" algn="ctr"/>
            <a:r>
              <a:rPr lang="es-MX" sz="6000" b="1" dirty="0" smtClean="0">
                <a:solidFill>
                  <a:schemeClr val="accent1">
                    <a:lumMod val="75000"/>
                  </a:schemeClr>
                </a:solidFill>
                <a:effectLst>
                  <a:outerShdw blurRad="38100" dist="38100" dir="2700000" algn="tl">
                    <a:srgbClr val="000000">
                      <a:alpha val="43137"/>
                    </a:srgbClr>
                  </a:outerShdw>
                </a:effectLst>
              </a:rPr>
              <a:t>LIQUIDACIÓN PRESUPUESTARIA GASTOS 2020</a:t>
            </a:r>
            <a:endParaRPr lang="es-EC" sz="6000" b="1" dirty="0">
              <a:solidFill>
                <a:schemeClr val="accent1">
                  <a:lumMod val="7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9732411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txBox="1">
            <a:spLocks/>
          </p:cNvSpPr>
          <p:nvPr/>
        </p:nvSpPr>
        <p:spPr>
          <a:xfrm>
            <a:off x="682172" y="2917335"/>
            <a:ext cx="10392229" cy="1495008"/>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82880" algn="ctr"/>
            <a:r>
              <a:rPr lang="es-MX" sz="6000" b="1" dirty="0" smtClean="0">
                <a:solidFill>
                  <a:schemeClr val="accent1">
                    <a:lumMod val="75000"/>
                  </a:schemeClr>
                </a:solidFill>
                <a:effectLst>
                  <a:outerShdw blurRad="38100" dist="38100" dir="2700000" algn="tl">
                    <a:srgbClr val="000000">
                      <a:alpha val="43137"/>
                    </a:srgbClr>
                  </a:outerShdw>
                </a:effectLst>
              </a:rPr>
              <a:t>BASE LEGAL</a:t>
            </a:r>
            <a:endParaRPr lang="es-EC" sz="6000" b="1" dirty="0">
              <a:solidFill>
                <a:schemeClr val="accent1">
                  <a:lumMod val="7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5518919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437178" y="692895"/>
            <a:ext cx="8595748" cy="607448"/>
          </a:xfrm>
        </p:spPr>
        <p:txBody>
          <a:bodyPr/>
          <a:lstStyle/>
          <a:p>
            <a:pPr algn="ctr"/>
            <a:r>
              <a:rPr lang="es-EC" sz="2400" b="1" dirty="0"/>
              <a:t>GASTOS</a:t>
            </a:r>
            <a:br>
              <a:rPr lang="es-EC" sz="2400" b="1" dirty="0"/>
            </a:br>
            <a:r>
              <a:rPr lang="es-EC" sz="2400" b="1" dirty="0"/>
              <a:t>(</a:t>
            </a:r>
            <a:r>
              <a:rPr lang="es-ES" sz="2400" b="1" dirty="0"/>
              <a:t>No incluye Proyecto Metro de Quito</a:t>
            </a:r>
            <a:r>
              <a:rPr lang="es-EC" sz="2400" b="1" dirty="0"/>
              <a:t>)</a:t>
            </a:r>
          </a:p>
        </p:txBody>
      </p:sp>
      <p:pic>
        <p:nvPicPr>
          <p:cNvPr id="5" name="Imagen 4"/>
          <p:cNvPicPr/>
          <p:nvPr/>
        </p:nvPicPr>
        <p:blipFill>
          <a:blip r:embed="rId2">
            <a:extLst>
              <a:ext uri="{28A0092B-C50C-407E-A947-70E740481C1C}">
                <a14:useLocalDpi xmlns:a14="http://schemas.microsoft.com/office/drawing/2010/main" val="0"/>
              </a:ext>
            </a:extLst>
          </a:blip>
          <a:srcRect/>
          <a:stretch>
            <a:fillRect/>
          </a:stretch>
        </p:blipFill>
        <p:spPr bwMode="auto">
          <a:xfrm>
            <a:off x="930443" y="1684421"/>
            <a:ext cx="10427368" cy="3753853"/>
          </a:xfrm>
          <a:prstGeom prst="rect">
            <a:avLst/>
          </a:prstGeom>
          <a:noFill/>
          <a:ln>
            <a:noFill/>
          </a:ln>
        </p:spPr>
      </p:pic>
    </p:spTree>
    <p:extLst>
      <p:ext uri="{BB962C8B-B14F-4D97-AF65-F5344CB8AC3E}">
        <p14:creationId xmlns:p14="http://schemas.microsoft.com/office/powerpoint/2010/main" val="30362723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74821" y="0"/>
            <a:ext cx="10515600" cy="1325563"/>
          </a:xfrm>
        </p:spPr>
        <p:txBody>
          <a:bodyPr anchor="b">
            <a:noAutofit/>
          </a:bodyPr>
          <a:lstStyle/>
          <a:p>
            <a:pPr marL="182880"/>
            <a:r>
              <a:rPr lang="es-EC" sz="5400" b="1" dirty="0" smtClean="0">
                <a:solidFill>
                  <a:schemeClr val="accent1">
                    <a:lumMod val="75000"/>
                  </a:schemeClr>
                </a:solidFill>
                <a:effectLst>
                  <a:outerShdw blurRad="38100" dist="38100" dir="2700000" algn="tl">
                    <a:srgbClr val="000000">
                      <a:alpha val="43137"/>
                    </a:srgbClr>
                  </a:outerShdw>
                </a:effectLst>
              </a:rPr>
              <a:t>COOTAD</a:t>
            </a:r>
            <a:endParaRPr lang="es-EC" sz="5400" b="1" dirty="0">
              <a:solidFill>
                <a:schemeClr val="accent1">
                  <a:lumMod val="75000"/>
                </a:schemeClr>
              </a:solidFill>
              <a:effectLst>
                <a:outerShdw blurRad="38100" dist="38100" dir="2700000" algn="tl">
                  <a:srgbClr val="000000">
                    <a:alpha val="43137"/>
                  </a:srgbClr>
                </a:outerShdw>
              </a:effectLst>
            </a:endParaRPr>
          </a:p>
        </p:txBody>
      </p:sp>
      <p:sp>
        <p:nvSpPr>
          <p:cNvPr id="6" name="CuadroTexto 5"/>
          <p:cNvSpPr txBox="1"/>
          <p:nvPr/>
        </p:nvSpPr>
        <p:spPr>
          <a:xfrm>
            <a:off x="1074821" y="1280940"/>
            <a:ext cx="9945150" cy="313932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lvl="0" algn="just"/>
            <a:r>
              <a:rPr lang="es-ES" sz="2200" i="1" dirty="0">
                <a:latin typeface="+mj-lt"/>
              </a:rPr>
              <a:t>“</a:t>
            </a:r>
            <a:r>
              <a:rPr lang="es-ES" sz="2200" b="1" i="1" dirty="0">
                <a:latin typeface="+mj-lt"/>
              </a:rPr>
              <a:t>Art. 263.- Plazo de clausura</a:t>
            </a:r>
            <a:r>
              <a:rPr lang="es-ES" sz="2200" i="1" dirty="0">
                <a:latin typeface="+mj-lt"/>
              </a:rPr>
              <a:t>. -  El cierre de las cuentas y la clausura definitiva del presupuesto </a:t>
            </a:r>
            <a:r>
              <a:rPr lang="es-ES" sz="2200" b="1" i="1" dirty="0">
                <a:solidFill>
                  <a:schemeClr val="accent2">
                    <a:lumMod val="75000"/>
                  </a:schemeClr>
                </a:solidFill>
                <a:latin typeface="+mj-lt"/>
              </a:rPr>
              <a:t>se efectuará al 31 de diciembre de cada año</a:t>
            </a:r>
            <a:r>
              <a:rPr lang="es-ES" sz="2200" i="1" dirty="0" smtClean="0">
                <a:latin typeface="+mj-lt"/>
              </a:rPr>
              <a:t>.</a:t>
            </a:r>
          </a:p>
          <a:p>
            <a:pPr lvl="0" algn="just"/>
            <a:endParaRPr lang="es-EC" sz="2200" dirty="0">
              <a:latin typeface="+mj-lt"/>
            </a:endParaRPr>
          </a:p>
          <a:p>
            <a:pPr algn="just"/>
            <a:r>
              <a:rPr lang="es-ES" sz="2200" i="1" dirty="0">
                <a:latin typeface="+mj-lt"/>
              </a:rPr>
              <a:t>Los ingresos que se recauden con posterioridad a esa fecha se acreditarán en el presupuesto vigente a la fecha en que se perciban, aun cuando hayan sido considerados en el presupuesto anterior</a:t>
            </a:r>
            <a:r>
              <a:rPr lang="es-ES" sz="2200" i="1" dirty="0" smtClean="0">
                <a:latin typeface="+mj-lt"/>
              </a:rPr>
              <a:t>.</a:t>
            </a:r>
          </a:p>
          <a:p>
            <a:pPr algn="just"/>
            <a:endParaRPr lang="es-EC" sz="2200" dirty="0">
              <a:latin typeface="+mj-lt"/>
            </a:endParaRPr>
          </a:p>
          <a:p>
            <a:pPr algn="just"/>
            <a:r>
              <a:rPr lang="es-ES" sz="2200" b="1" i="1" dirty="0">
                <a:solidFill>
                  <a:schemeClr val="accent2">
                    <a:lumMod val="75000"/>
                  </a:schemeClr>
                </a:solidFill>
                <a:latin typeface="+mj-lt"/>
              </a:rPr>
              <a:t>Después del 31 de diciembre no se podrán contraer obligaciones que afecten al presupuesto del ejercicio anterior.”</a:t>
            </a:r>
            <a:endParaRPr lang="es-MX" sz="2200" b="1" i="1" dirty="0">
              <a:solidFill>
                <a:schemeClr val="accent2">
                  <a:lumMod val="75000"/>
                </a:schemeClr>
              </a:solidFill>
              <a:latin typeface="+mj-lt"/>
            </a:endParaRPr>
          </a:p>
        </p:txBody>
      </p:sp>
      <p:sp>
        <p:nvSpPr>
          <p:cNvPr id="4" name="CuadroTexto 3"/>
          <p:cNvSpPr txBox="1"/>
          <p:nvPr/>
        </p:nvSpPr>
        <p:spPr>
          <a:xfrm>
            <a:off x="1074821" y="4828811"/>
            <a:ext cx="9945150" cy="76944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lvl="0" algn="just"/>
            <a:r>
              <a:rPr lang="es-ES" sz="2200" i="1" dirty="0" smtClean="0">
                <a:latin typeface="+mj-lt"/>
              </a:rPr>
              <a:t>“</a:t>
            </a:r>
            <a:r>
              <a:rPr lang="es-ES" sz="2200" b="1" i="1" dirty="0">
                <a:latin typeface="+mj-lt"/>
              </a:rPr>
              <a:t>Art. 265.- Plazo de liquidación</a:t>
            </a:r>
            <a:r>
              <a:rPr lang="es-ES" sz="2200" i="1" dirty="0">
                <a:latin typeface="+mj-lt"/>
              </a:rPr>
              <a:t>. - La unidad financiera o quien haga sus veces procederá a la liquidación del presupuesto del ejercicio anterior, </a:t>
            </a:r>
            <a:r>
              <a:rPr lang="es-ES" sz="2200" b="1" i="1" dirty="0">
                <a:solidFill>
                  <a:schemeClr val="accent2">
                    <a:lumMod val="75000"/>
                  </a:schemeClr>
                </a:solidFill>
                <a:latin typeface="+mj-lt"/>
              </a:rPr>
              <a:t>hasta el 31 de </a:t>
            </a:r>
            <a:r>
              <a:rPr lang="es-ES" sz="2200" b="1" i="1" dirty="0" smtClean="0">
                <a:solidFill>
                  <a:schemeClr val="accent2">
                    <a:lumMod val="75000"/>
                  </a:schemeClr>
                </a:solidFill>
                <a:latin typeface="+mj-lt"/>
              </a:rPr>
              <a:t>enero</a:t>
            </a:r>
            <a:r>
              <a:rPr lang="es-ES" sz="2200" i="1" dirty="0" smtClean="0">
                <a:latin typeface="+mj-lt"/>
              </a:rPr>
              <a:t>, (…)”</a:t>
            </a:r>
            <a:endParaRPr lang="es-MX" sz="2200" i="1" dirty="0">
              <a:latin typeface="+mj-lt"/>
            </a:endParaRPr>
          </a:p>
        </p:txBody>
      </p:sp>
    </p:spTree>
    <p:extLst>
      <p:ext uri="{BB962C8B-B14F-4D97-AF65-F5344CB8AC3E}">
        <p14:creationId xmlns:p14="http://schemas.microsoft.com/office/powerpoint/2010/main" val="24918289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3764" y="347410"/>
            <a:ext cx="9769646" cy="1325563"/>
          </a:xfrm>
        </p:spPr>
        <p:txBody>
          <a:bodyPr anchor="b">
            <a:noAutofit/>
          </a:bodyPr>
          <a:lstStyle/>
          <a:p>
            <a:pPr algn="just"/>
            <a:r>
              <a:rPr lang="es-MX" sz="4000" b="1" dirty="0">
                <a:solidFill>
                  <a:schemeClr val="accent1">
                    <a:lumMod val="75000"/>
                  </a:schemeClr>
                </a:solidFill>
                <a:effectLst>
                  <a:outerShdw blurRad="38100" dist="38100" dir="2700000" algn="tl">
                    <a:srgbClr val="000000">
                      <a:alpha val="43137"/>
                    </a:srgbClr>
                  </a:outerShdw>
                </a:effectLst>
              </a:rPr>
              <a:t>Código Orgánico de Planificación y</a:t>
            </a:r>
            <a:br>
              <a:rPr lang="es-MX" sz="4000" b="1" dirty="0">
                <a:solidFill>
                  <a:schemeClr val="accent1">
                    <a:lumMod val="75000"/>
                  </a:schemeClr>
                </a:solidFill>
                <a:effectLst>
                  <a:outerShdw blurRad="38100" dist="38100" dir="2700000" algn="tl">
                    <a:srgbClr val="000000">
                      <a:alpha val="43137"/>
                    </a:srgbClr>
                  </a:outerShdw>
                </a:effectLst>
              </a:rPr>
            </a:br>
            <a:r>
              <a:rPr lang="es-MX" sz="4000" b="1" dirty="0">
                <a:solidFill>
                  <a:schemeClr val="accent1">
                    <a:lumMod val="75000"/>
                  </a:schemeClr>
                </a:solidFill>
                <a:effectLst>
                  <a:outerShdw blurRad="38100" dist="38100" dir="2700000" algn="tl">
                    <a:srgbClr val="000000">
                      <a:alpha val="43137"/>
                    </a:srgbClr>
                  </a:outerShdw>
                </a:effectLst>
              </a:rPr>
              <a:t>Finanzas Públicas (COPLAFIP) </a:t>
            </a:r>
          </a:p>
        </p:txBody>
      </p:sp>
      <p:sp>
        <p:nvSpPr>
          <p:cNvPr id="5" name="Marcador de texto 4">
            <a:extLst>
              <a:ext uri="{FF2B5EF4-FFF2-40B4-BE49-F238E27FC236}">
                <a16:creationId xmlns:a16="http://schemas.microsoft.com/office/drawing/2014/main" id="{2CE206BA-F692-43D9-A1AB-E3ECBA9B7BC4}"/>
              </a:ext>
            </a:extLst>
          </p:cNvPr>
          <p:cNvSpPr>
            <a:spLocks noGrp="1"/>
          </p:cNvSpPr>
          <p:nvPr>
            <p:ph type="body" idx="1"/>
          </p:nvPr>
        </p:nvSpPr>
        <p:spPr>
          <a:xfrm>
            <a:off x="1072663" y="2183441"/>
            <a:ext cx="10260622" cy="770017"/>
          </a:xfrm>
        </p:spPr>
        <p:style>
          <a:lnRef idx="1">
            <a:schemeClr val="accent1"/>
          </a:lnRef>
          <a:fillRef idx="2">
            <a:schemeClr val="accent1"/>
          </a:fillRef>
          <a:effectRef idx="1">
            <a:schemeClr val="accent1"/>
          </a:effectRef>
          <a:fontRef idx="minor">
            <a:schemeClr val="dk1"/>
          </a:fontRef>
        </p:style>
        <p:txBody>
          <a:bodyPr/>
          <a:lstStyle/>
          <a:p>
            <a:pPr algn="ctr"/>
            <a:r>
              <a:rPr lang="es-ES" i="1" dirty="0">
                <a:latin typeface="+mj-lt"/>
              </a:rPr>
              <a:t>Art. 121.- Clausura del presupuesto.</a:t>
            </a:r>
            <a:endParaRPr lang="es-EC" sz="3200" dirty="0">
              <a:latin typeface="+mj-lt"/>
            </a:endParaRPr>
          </a:p>
        </p:txBody>
      </p:sp>
      <p:sp>
        <p:nvSpPr>
          <p:cNvPr id="3" name="Marcador de contenido 2">
            <a:extLst>
              <a:ext uri="{FF2B5EF4-FFF2-40B4-BE49-F238E27FC236}">
                <a16:creationId xmlns:a16="http://schemas.microsoft.com/office/drawing/2014/main" id="{D8395838-F939-4FFB-B7B6-7EAFEA0777C3}"/>
              </a:ext>
            </a:extLst>
          </p:cNvPr>
          <p:cNvSpPr>
            <a:spLocks noGrp="1"/>
          </p:cNvSpPr>
          <p:nvPr>
            <p:ph sz="half" idx="2"/>
          </p:nvPr>
        </p:nvSpPr>
        <p:spPr>
          <a:xfrm>
            <a:off x="1072663" y="3463927"/>
            <a:ext cx="10260622" cy="1653198"/>
          </a:xfrm>
        </p:spPr>
        <p:style>
          <a:lnRef idx="2">
            <a:schemeClr val="dk1"/>
          </a:lnRef>
          <a:fillRef idx="1">
            <a:schemeClr val="lt1"/>
          </a:fillRef>
          <a:effectRef idx="0">
            <a:schemeClr val="dk1"/>
          </a:effectRef>
          <a:fontRef idx="minor">
            <a:schemeClr val="dk1"/>
          </a:fontRef>
        </p:style>
        <p:txBody>
          <a:bodyPr/>
          <a:lstStyle/>
          <a:p>
            <a:pPr marL="0" indent="0" algn="just">
              <a:buNone/>
            </a:pPr>
            <a:endParaRPr lang="es-MX" sz="1400" b="1" i="1" dirty="0">
              <a:latin typeface="+mj-lt"/>
            </a:endParaRPr>
          </a:p>
          <a:p>
            <a:pPr marL="0" indent="0" algn="just">
              <a:buNone/>
            </a:pPr>
            <a:r>
              <a:rPr lang="es-ES" sz="2200" i="1" dirty="0" smtClean="0">
                <a:latin typeface="+mj-lt"/>
              </a:rPr>
              <a:t>“Los </a:t>
            </a:r>
            <a:r>
              <a:rPr lang="es-ES" sz="2200" i="1" dirty="0">
                <a:latin typeface="+mj-lt"/>
              </a:rPr>
              <a:t>presupuestos anuales del sector público se clausurarán el </a:t>
            </a:r>
            <a:r>
              <a:rPr lang="es-ES" sz="2200" b="1" i="1" dirty="0">
                <a:solidFill>
                  <a:schemeClr val="accent2">
                    <a:lumMod val="75000"/>
                  </a:schemeClr>
                </a:solidFill>
                <a:latin typeface="+mj-lt"/>
              </a:rPr>
              <a:t>31 de diciembre de cada año</a:t>
            </a:r>
            <a:r>
              <a:rPr lang="es-ES" sz="2200" i="1" dirty="0">
                <a:latin typeface="+mj-lt"/>
              </a:rPr>
              <a:t>. Después de esa fecha </a:t>
            </a:r>
            <a:r>
              <a:rPr lang="es-ES" sz="2200" b="1" i="1" dirty="0">
                <a:solidFill>
                  <a:schemeClr val="accent2">
                    <a:lumMod val="75000"/>
                  </a:schemeClr>
                </a:solidFill>
                <a:latin typeface="+mj-lt"/>
              </a:rPr>
              <a:t>no se podrán contraer compromisos ni obligaciones, ni realizar acciones u operaciones de ninguna naturaleza</a:t>
            </a:r>
            <a:r>
              <a:rPr lang="es-ES" sz="2200" i="1" dirty="0">
                <a:latin typeface="+mj-lt"/>
              </a:rPr>
              <a:t>, que afecten al presupuesto clausurado</a:t>
            </a:r>
            <a:r>
              <a:rPr lang="es-ES" sz="2200" i="1" dirty="0" smtClean="0">
                <a:latin typeface="+mj-lt"/>
              </a:rPr>
              <a:t>.”</a:t>
            </a:r>
            <a:endParaRPr lang="es-EC" sz="2200" dirty="0">
              <a:latin typeface="+mj-lt"/>
            </a:endParaRPr>
          </a:p>
        </p:txBody>
      </p:sp>
    </p:spTree>
    <p:extLst>
      <p:ext uri="{BB962C8B-B14F-4D97-AF65-F5344CB8AC3E}">
        <p14:creationId xmlns:p14="http://schemas.microsoft.com/office/powerpoint/2010/main" val="34110713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50228" y="365125"/>
            <a:ext cx="9769646" cy="1325563"/>
          </a:xfrm>
        </p:spPr>
        <p:txBody>
          <a:bodyPr anchor="b">
            <a:noAutofit/>
          </a:bodyPr>
          <a:lstStyle/>
          <a:p>
            <a:pPr algn="just"/>
            <a:r>
              <a:rPr lang="es-MX" sz="4000" b="1" dirty="0">
                <a:solidFill>
                  <a:schemeClr val="accent1">
                    <a:lumMod val="75000"/>
                  </a:schemeClr>
                </a:solidFill>
                <a:effectLst>
                  <a:outerShdw blurRad="38100" dist="38100" dir="2700000" algn="tl">
                    <a:srgbClr val="000000">
                      <a:alpha val="43137"/>
                    </a:srgbClr>
                  </a:outerShdw>
                </a:effectLst>
              </a:rPr>
              <a:t>Código Orgánico de Planificación y</a:t>
            </a:r>
            <a:br>
              <a:rPr lang="es-MX" sz="4000" b="1" dirty="0">
                <a:solidFill>
                  <a:schemeClr val="accent1">
                    <a:lumMod val="75000"/>
                  </a:schemeClr>
                </a:solidFill>
                <a:effectLst>
                  <a:outerShdw blurRad="38100" dist="38100" dir="2700000" algn="tl">
                    <a:srgbClr val="000000">
                      <a:alpha val="43137"/>
                    </a:srgbClr>
                  </a:outerShdw>
                </a:effectLst>
              </a:rPr>
            </a:br>
            <a:r>
              <a:rPr lang="es-MX" sz="4000" b="1" dirty="0">
                <a:solidFill>
                  <a:schemeClr val="accent1">
                    <a:lumMod val="75000"/>
                  </a:schemeClr>
                </a:solidFill>
                <a:effectLst>
                  <a:outerShdw blurRad="38100" dist="38100" dir="2700000" algn="tl">
                    <a:srgbClr val="000000">
                      <a:alpha val="43137"/>
                    </a:srgbClr>
                  </a:outerShdw>
                </a:effectLst>
              </a:rPr>
              <a:t>Finanzas Públicas (COPLAFIP) </a:t>
            </a:r>
          </a:p>
        </p:txBody>
      </p:sp>
      <p:sp>
        <p:nvSpPr>
          <p:cNvPr id="5" name="Marcador de texto 4">
            <a:extLst>
              <a:ext uri="{FF2B5EF4-FFF2-40B4-BE49-F238E27FC236}">
                <a16:creationId xmlns:a16="http://schemas.microsoft.com/office/drawing/2014/main" id="{2CE206BA-F692-43D9-A1AB-E3ECBA9B7BC4}"/>
              </a:ext>
            </a:extLst>
          </p:cNvPr>
          <p:cNvSpPr>
            <a:spLocks noGrp="1"/>
          </p:cNvSpPr>
          <p:nvPr>
            <p:ph type="body" idx="1"/>
          </p:nvPr>
        </p:nvSpPr>
        <p:spPr>
          <a:xfrm>
            <a:off x="673764" y="1860885"/>
            <a:ext cx="10812383" cy="770017"/>
          </a:xfrm>
        </p:spPr>
        <p:style>
          <a:lnRef idx="1">
            <a:schemeClr val="accent1"/>
          </a:lnRef>
          <a:fillRef idx="2">
            <a:schemeClr val="accent1"/>
          </a:fillRef>
          <a:effectRef idx="1">
            <a:schemeClr val="accent1"/>
          </a:effectRef>
          <a:fontRef idx="minor">
            <a:schemeClr val="dk1"/>
          </a:fontRef>
        </p:style>
        <p:txBody>
          <a:bodyPr/>
          <a:lstStyle/>
          <a:p>
            <a:pPr algn="ctr"/>
            <a:r>
              <a:rPr lang="es-ES" i="1" dirty="0"/>
              <a:t>Art. 157.- Base de registro de la información financiera en el componente de contabilidad gubernamental</a:t>
            </a:r>
            <a:r>
              <a:rPr lang="es-ES" i="1" dirty="0" smtClean="0"/>
              <a:t>.</a:t>
            </a:r>
            <a:endParaRPr lang="es-EC" sz="3200" dirty="0">
              <a:latin typeface="+mj-lt"/>
            </a:endParaRPr>
          </a:p>
        </p:txBody>
      </p:sp>
      <p:sp>
        <p:nvSpPr>
          <p:cNvPr id="3" name="Marcador de contenido 2">
            <a:extLst>
              <a:ext uri="{FF2B5EF4-FFF2-40B4-BE49-F238E27FC236}">
                <a16:creationId xmlns:a16="http://schemas.microsoft.com/office/drawing/2014/main" id="{D8395838-F939-4FFB-B7B6-7EAFEA0777C3}"/>
              </a:ext>
            </a:extLst>
          </p:cNvPr>
          <p:cNvSpPr>
            <a:spLocks noGrp="1"/>
          </p:cNvSpPr>
          <p:nvPr>
            <p:ph sz="half" idx="2"/>
          </p:nvPr>
        </p:nvSpPr>
        <p:spPr>
          <a:xfrm>
            <a:off x="673768" y="3006726"/>
            <a:ext cx="10812379" cy="3182937"/>
          </a:xfrm>
        </p:spPr>
        <p:style>
          <a:lnRef idx="2">
            <a:schemeClr val="dk1"/>
          </a:lnRef>
          <a:fillRef idx="1">
            <a:schemeClr val="lt1"/>
          </a:fillRef>
          <a:effectRef idx="0">
            <a:schemeClr val="dk1"/>
          </a:effectRef>
          <a:fontRef idx="minor">
            <a:schemeClr val="dk1"/>
          </a:fontRef>
        </p:style>
        <p:txBody>
          <a:bodyPr/>
          <a:lstStyle/>
          <a:p>
            <a:pPr marL="0" indent="0" algn="just">
              <a:buNone/>
            </a:pPr>
            <a:endParaRPr lang="es-MX" sz="2000" b="1" i="1" dirty="0">
              <a:latin typeface="+mj-lt"/>
            </a:endParaRPr>
          </a:p>
          <a:p>
            <a:pPr lvl="0" algn="just"/>
            <a:r>
              <a:rPr lang="es-ES" sz="2000" i="1" dirty="0" smtClean="0">
                <a:latin typeface="+mj-lt"/>
              </a:rPr>
              <a:t>“La </a:t>
            </a:r>
            <a:r>
              <a:rPr lang="es-ES" sz="2000" i="1" dirty="0">
                <a:latin typeface="+mj-lt"/>
              </a:rPr>
              <a:t>información financiera se deberá registrar sobre la base del </a:t>
            </a:r>
            <a:r>
              <a:rPr lang="es-ES" sz="2000" b="1" i="1" dirty="0">
                <a:solidFill>
                  <a:schemeClr val="accent2">
                    <a:lumMod val="75000"/>
                  </a:schemeClr>
                </a:solidFill>
                <a:latin typeface="+mj-lt"/>
              </a:rPr>
              <a:t>devengado</a:t>
            </a:r>
            <a:r>
              <a:rPr lang="es-ES" sz="2000" i="1" dirty="0">
                <a:latin typeface="+mj-lt"/>
              </a:rPr>
              <a:t>.  </a:t>
            </a:r>
            <a:r>
              <a:rPr lang="es-ES" sz="2000" b="1" i="1" dirty="0">
                <a:solidFill>
                  <a:schemeClr val="accent2">
                    <a:lumMod val="75000"/>
                  </a:schemeClr>
                </a:solidFill>
                <a:latin typeface="+mj-lt"/>
              </a:rPr>
              <a:t>Por base devengada se entiende que los flujos se registran cuando se crea, transforma, intercambia, transfiere o extingue un valor económico</a:t>
            </a:r>
            <a:r>
              <a:rPr lang="es-ES" sz="2000" i="1" dirty="0">
                <a:latin typeface="+mj-lt"/>
              </a:rPr>
              <a:t>. Es decir, los efectos de los eventos económicos se registran en el momento en el que ocurren, independientemente de que se haya efectuado o esté pendiente el cobro o el pago de efectivo. En general, el momento que se les atribuye es el momento en el cual cambia la propiedad de los bienes, se suministran los servicios, se crea la obligación de pagar impuestos, surge un derecho al pago de una prestación social o se establece otro derecho incondicional</a:t>
            </a:r>
            <a:r>
              <a:rPr lang="es-ES" sz="2000" i="1" dirty="0" smtClean="0">
                <a:latin typeface="+mj-lt"/>
              </a:rPr>
              <a:t>.”</a:t>
            </a:r>
            <a:endParaRPr lang="es-EC" sz="2000" dirty="0">
              <a:latin typeface="+mj-lt"/>
            </a:endParaRPr>
          </a:p>
          <a:p>
            <a:pPr algn="just"/>
            <a:r>
              <a:rPr lang="es-ES" sz="2000" i="1" dirty="0" smtClean="0">
                <a:latin typeface="+mj-lt"/>
              </a:rPr>
              <a:t>“Solamente </a:t>
            </a:r>
            <a:r>
              <a:rPr lang="es-ES" sz="2000" i="1" dirty="0">
                <a:latin typeface="+mj-lt"/>
              </a:rPr>
              <a:t>para fines analíticos se podrán considerar también la base caja o la base </a:t>
            </a:r>
            <a:r>
              <a:rPr lang="es-ES" sz="2000" i="1" dirty="0" smtClean="0">
                <a:latin typeface="+mj-lt"/>
              </a:rPr>
              <a:t>mixta (…)”</a:t>
            </a:r>
            <a:endParaRPr lang="es-EC" sz="2000" dirty="0">
              <a:latin typeface="+mj-lt"/>
            </a:endParaRPr>
          </a:p>
        </p:txBody>
      </p:sp>
    </p:spTree>
    <p:extLst>
      <p:ext uri="{BB962C8B-B14F-4D97-AF65-F5344CB8AC3E}">
        <p14:creationId xmlns:p14="http://schemas.microsoft.com/office/powerpoint/2010/main" val="42282277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3764" y="347410"/>
            <a:ext cx="9769646" cy="1325563"/>
          </a:xfrm>
        </p:spPr>
        <p:txBody>
          <a:bodyPr anchor="b">
            <a:noAutofit/>
          </a:bodyPr>
          <a:lstStyle/>
          <a:p>
            <a:pPr algn="just"/>
            <a:r>
              <a:rPr lang="es-MX" sz="4000" b="1" dirty="0" smtClean="0">
                <a:solidFill>
                  <a:schemeClr val="accent1">
                    <a:lumMod val="75000"/>
                  </a:schemeClr>
                </a:solidFill>
                <a:effectLst>
                  <a:outerShdw blurRad="38100" dist="38100" dir="2700000" algn="tl">
                    <a:srgbClr val="000000">
                      <a:alpha val="43137"/>
                    </a:srgbClr>
                  </a:outerShdw>
                </a:effectLst>
              </a:rPr>
              <a:t>Normativa de Contabilidad Gubernamental</a:t>
            </a:r>
            <a:endParaRPr lang="es-MX" sz="4000" b="1" dirty="0">
              <a:solidFill>
                <a:schemeClr val="accent1">
                  <a:lumMod val="75000"/>
                </a:schemeClr>
              </a:solidFill>
              <a:effectLst>
                <a:outerShdw blurRad="38100" dist="38100" dir="2700000" algn="tl">
                  <a:srgbClr val="000000">
                    <a:alpha val="43137"/>
                  </a:srgbClr>
                </a:outerShdw>
              </a:effectLst>
            </a:endParaRPr>
          </a:p>
        </p:txBody>
      </p:sp>
      <p:sp>
        <p:nvSpPr>
          <p:cNvPr id="5" name="Marcador de texto 4">
            <a:extLst>
              <a:ext uri="{FF2B5EF4-FFF2-40B4-BE49-F238E27FC236}">
                <a16:creationId xmlns:a16="http://schemas.microsoft.com/office/drawing/2014/main" id="{2CE206BA-F692-43D9-A1AB-E3ECBA9B7BC4}"/>
              </a:ext>
            </a:extLst>
          </p:cNvPr>
          <p:cNvSpPr>
            <a:spLocks noGrp="1"/>
          </p:cNvSpPr>
          <p:nvPr>
            <p:ph type="body" idx="1"/>
          </p:nvPr>
        </p:nvSpPr>
        <p:spPr>
          <a:xfrm>
            <a:off x="673764" y="1860885"/>
            <a:ext cx="10812383" cy="770017"/>
          </a:xfrm>
        </p:spPr>
        <p:style>
          <a:lnRef idx="1">
            <a:schemeClr val="accent1"/>
          </a:lnRef>
          <a:fillRef idx="2">
            <a:schemeClr val="accent1"/>
          </a:fillRef>
          <a:effectRef idx="1">
            <a:schemeClr val="accent1"/>
          </a:effectRef>
          <a:fontRef idx="minor">
            <a:schemeClr val="dk1"/>
          </a:fontRef>
        </p:style>
        <p:txBody>
          <a:bodyPr/>
          <a:lstStyle/>
          <a:p>
            <a:pPr lvl="0"/>
            <a:r>
              <a:rPr lang="es-ES" dirty="0"/>
              <a:t>Numeral 3.2.17.4 Carteras de anticipos de fondos:</a:t>
            </a:r>
            <a:endParaRPr lang="es-EC" dirty="0"/>
          </a:p>
        </p:txBody>
      </p:sp>
      <p:sp>
        <p:nvSpPr>
          <p:cNvPr id="3" name="Marcador de contenido 2">
            <a:extLst>
              <a:ext uri="{FF2B5EF4-FFF2-40B4-BE49-F238E27FC236}">
                <a16:creationId xmlns:a16="http://schemas.microsoft.com/office/drawing/2014/main" id="{D8395838-F939-4FFB-B7B6-7EAFEA0777C3}"/>
              </a:ext>
            </a:extLst>
          </p:cNvPr>
          <p:cNvSpPr>
            <a:spLocks noGrp="1"/>
          </p:cNvSpPr>
          <p:nvPr>
            <p:ph sz="half" idx="2"/>
          </p:nvPr>
        </p:nvSpPr>
        <p:spPr>
          <a:xfrm>
            <a:off x="673764" y="3089853"/>
            <a:ext cx="11004884" cy="2351337"/>
          </a:xfrm>
        </p:spPr>
        <p:style>
          <a:lnRef idx="2">
            <a:schemeClr val="dk1"/>
          </a:lnRef>
          <a:fillRef idx="1">
            <a:schemeClr val="lt1"/>
          </a:fillRef>
          <a:effectRef idx="0">
            <a:schemeClr val="dk1"/>
          </a:effectRef>
          <a:fontRef idx="minor">
            <a:schemeClr val="dk1"/>
          </a:fontRef>
        </p:style>
        <p:txBody>
          <a:bodyPr/>
          <a:lstStyle/>
          <a:p>
            <a:pPr marL="0" indent="0" algn="just">
              <a:buNone/>
            </a:pPr>
            <a:r>
              <a:rPr lang="es-EC" sz="2400" dirty="0" smtClean="0">
                <a:latin typeface="+mj-lt"/>
              </a:rPr>
              <a:t>“</a:t>
            </a:r>
            <a:r>
              <a:rPr lang="es-EC" sz="2400" i="1" dirty="0">
                <a:latin typeface="+mj-lt"/>
              </a:rPr>
              <a:t>2. Los anticipos a contratistas concedidos sobre la base de contratos legalmente celebrados, que hasta el </a:t>
            </a:r>
            <a:r>
              <a:rPr lang="es-EC" sz="2400" b="1" i="1" dirty="0">
                <a:solidFill>
                  <a:schemeClr val="accent2">
                    <a:lumMod val="75000"/>
                  </a:schemeClr>
                </a:solidFill>
                <a:latin typeface="+mj-lt"/>
              </a:rPr>
              <a:t>31 de diciembre de cada año</a:t>
            </a:r>
            <a:r>
              <a:rPr lang="es-EC" sz="2400" i="1" dirty="0">
                <a:latin typeface="+mj-lt"/>
              </a:rPr>
              <a:t> no se hubieren amortizado, </a:t>
            </a:r>
            <a:r>
              <a:rPr lang="es-EC" sz="2400" b="1" i="1" dirty="0">
                <a:solidFill>
                  <a:schemeClr val="accent2">
                    <a:lumMod val="75000"/>
                  </a:schemeClr>
                </a:solidFill>
                <a:latin typeface="+mj-lt"/>
              </a:rPr>
              <a:t>serán trasladados a la cuenta 124.97.02</a:t>
            </a:r>
            <a:r>
              <a:rPr lang="es-EC" sz="2400" i="1" dirty="0">
                <a:latin typeface="+mj-lt"/>
              </a:rPr>
              <a:t>; simultáneamente se regulará presupuestariamente en el siguiente año el ítem de ingreso </a:t>
            </a:r>
            <a:r>
              <a:rPr lang="es-EC" sz="2400" i="1" dirty="0" smtClean="0">
                <a:latin typeface="+mj-lt"/>
              </a:rPr>
              <a:t>38.01.02</a:t>
            </a:r>
            <a:r>
              <a:rPr lang="es-EC" sz="2400" i="1" dirty="0">
                <a:latin typeface="+mj-lt"/>
              </a:rPr>
              <a:t>. </a:t>
            </a:r>
            <a:r>
              <a:rPr lang="es-EC" sz="2400" i="1" dirty="0" smtClean="0">
                <a:latin typeface="+mj-lt"/>
              </a:rPr>
              <a:t>“De </a:t>
            </a:r>
            <a:r>
              <a:rPr lang="es-EC" sz="2400" i="1" dirty="0">
                <a:latin typeface="+mj-lt"/>
              </a:rPr>
              <a:t>Anticipos de </a:t>
            </a:r>
            <a:r>
              <a:rPr lang="es-EC" sz="2400" i="1" dirty="0" smtClean="0">
                <a:latin typeface="+mj-lt"/>
              </a:rPr>
              <a:t>Fondos”, </a:t>
            </a:r>
            <a:r>
              <a:rPr lang="es-EC" sz="2400" i="1" dirty="0">
                <a:latin typeface="+mj-lt"/>
              </a:rPr>
              <a:t>que formará parte del financiamiento que respaldará las modificaciones presupuestarias que se requieran para continuar con el devengo de los contratos o convenios suscritos.”</a:t>
            </a:r>
            <a:endParaRPr lang="es-EC" sz="2400" dirty="0">
              <a:latin typeface="+mj-lt"/>
            </a:endParaRPr>
          </a:p>
        </p:txBody>
      </p:sp>
    </p:spTree>
    <p:extLst>
      <p:ext uri="{BB962C8B-B14F-4D97-AF65-F5344CB8AC3E}">
        <p14:creationId xmlns:p14="http://schemas.microsoft.com/office/powerpoint/2010/main" val="33644396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3764" y="653614"/>
            <a:ext cx="9769646" cy="679573"/>
          </a:xfrm>
        </p:spPr>
        <p:txBody>
          <a:bodyPr anchor="b">
            <a:noAutofit/>
          </a:bodyPr>
          <a:lstStyle/>
          <a:p>
            <a:pPr algn="just"/>
            <a:r>
              <a:rPr lang="es-MX" sz="4000" b="1" dirty="0" smtClean="0">
                <a:solidFill>
                  <a:schemeClr val="accent1">
                    <a:lumMod val="75000"/>
                  </a:schemeClr>
                </a:solidFill>
                <a:effectLst>
                  <a:outerShdw blurRad="38100" dist="38100" dir="2700000" algn="tl">
                    <a:srgbClr val="000000">
                      <a:alpha val="43137"/>
                    </a:srgbClr>
                  </a:outerShdw>
                </a:effectLst>
              </a:rPr>
              <a:t>Ordenanzas Metropolitanas</a:t>
            </a:r>
            <a:endParaRPr lang="es-MX" sz="4000" b="1" dirty="0">
              <a:solidFill>
                <a:schemeClr val="accent1">
                  <a:lumMod val="75000"/>
                </a:schemeClr>
              </a:solidFill>
              <a:effectLst>
                <a:outerShdw blurRad="38100" dist="38100" dir="2700000" algn="tl">
                  <a:srgbClr val="000000">
                    <a:alpha val="43137"/>
                  </a:srgbClr>
                </a:outerShdw>
              </a:effectLst>
            </a:endParaRPr>
          </a:p>
        </p:txBody>
      </p:sp>
      <p:sp>
        <p:nvSpPr>
          <p:cNvPr id="5" name="Marcador de texto 4">
            <a:extLst>
              <a:ext uri="{FF2B5EF4-FFF2-40B4-BE49-F238E27FC236}">
                <a16:creationId xmlns:a16="http://schemas.microsoft.com/office/drawing/2014/main" id="{2CE206BA-F692-43D9-A1AB-E3ECBA9B7BC4}"/>
              </a:ext>
            </a:extLst>
          </p:cNvPr>
          <p:cNvSpPr>
            <a:spLocks noGrp="1"/>
          </p:cNvSpPr>
          <p:nvPr>
            <p:ph type="body" idx="1"/>
          </p:nvPr>
        </p:nvSpPr>
        <p:spPr>
          <a:xfrm>
            <a:off x="673764" y="1860885"/>
            <a:ext cx="5053263" cy="770017"/>
          </a:xfrm>
        </p:spPr>
        <p:style>
          <a:lnRef idx="1">
            <a:schemeClr val="accent1"/>
          </a:lnRef>
          <a:fillRef idx="2">
            <a:schemeClr val="accent1"/>
          </a:fillRef>
          <a:effectRef idx="1">
            <a:schemeClr val="accent1"/>
          </a:effectRef>
          <a:fontRef idx="minor">
            <a:schemeClr val="dk1"/>
          </a:fontRef>
        </p:style>
        <p:txBody>
          <a:bodyPr/>
          <a:lstStyle/>
          <a:p>
            <a:pPr algn="ctr"/>
            <a:r>
              <a:rPr lang="es-ES" dirty="0">
                <a:latin typeface="+mj-lt"/>
              </a:rPr>
              <a:t>PMU No. 002-2019 </a:t>
            </a:r>
            <a:r>
              <a:rPr lang="es-ES" dirty="0" smtClean="0">
                <a:latin typeface="+mj-lt"/>
              </a:rPr>
              <a:t> de 6 de diciembre de 2019</a:t>
            </a:r>
            <a:endParaRPr lang="es-EC" sz="3200" dirty="0">
              <a:latin typeface="+mj-lt"/>
            </a:endParaRPr>
          </a:p>
        </p:txBody>
      </p:sp>
      <p:sp>
        <p:nvSpPr>
          <p:cNvPr id="3" name="Marcador de contenido 2">
            <a:extLst>
              <a:ext uri="{FF2B5EF4-FFF2-40B4-BE49-F238E27FC236}">
                <a16:creationId xmlns:a16="http://schemas.microsoft.com/office/drawing/2014/main" id="{D8395838-F939-4FFB-B7B6-7EAFEA0777C3}"/>
              </a:ext>
            </a:extLst>
          </p:cNvPr>
          <p:cNvSpPr>
            <a:spLocks noGrp="1"/>
          </p:cNvSpPr>
          <p:nvPr>
            <p:ph sz="half" idx="2"/>
          </p:nvPr>
        </p:nvSpPr>
        <p:spPr>
          <a:xfrm>
            <a:off x="673768" y="3006726"/>
            <a:ext cx="5053263" cy="3182937"/>
          </a:xfrm>
        </p:spPr>
        <p:style>
          <a:lnRef idx="2">
            <a:schemeClr val="dk1"/>
          </a:lnRef>
          <a:fillRef idx="1">
            <a:schemeClr val="lt1"/>
          </a:fillRef>
          <a:effectRef idx="0">
            <a:schemeClr val="dk1"/>
          </a:effectRef>
          <a:fontRef idx="minor">
            <a:schemeClr val="dk1"/>
          </a:fontRef>
        </p:style>
        <p:txBody>
          <a:bodyPr/>
          <a:lstStyle/>
          <a:p>
            <a:pPr marL="0" indent="0" algn="just">
              <a:buNone/>
            </a:pPr>
            <a:endParaRPr lang="es-MX" sz="1400" b="1" i="1" dirty="0">
              <a:latin typeface="+mj-lt"/>
            </a:endParaRPr>
          </a:p>
          <a:p>
            <a:pPr marL="0" indent="0" algn="just">
              <a:buNone/>
            </a:pPr>
            <a:r>
              <a:rPr lang="es-ES" dirty="0" smtClean="0">
                <a:latin typeface="+mj-lt"/>
              </a:rPr>
              <a:t>Aprobación del </a:t>
            </a:r>
            <a:r>
              <a:rPr lang="es-ES" dirty="0">
                <a:latin typeface="+mj-lt"/>
              </a:rPr>
              <a:t>Presupuesto General del Distrito Metropolitano de Quito, correspondiente al ejercicio económico 2020 por un valor de USD 1,077.7 millones. </a:t>
            </a:r>
            <a:endParaRPr lang="es-EC" sz="2200" dirty="0">
              <a:latin typeface="+mj-lt"/>
            </a:endParaRPr>
          </a:p>
        </p:txBody>
      </p:sp>
      <p:sp>
        <p:nvSpPr>
          <p:cNvPr id="9" name="Marcador de texto 8">
            <a:extLst>
              <a:ext uri="{FF2B5EF4-FFF2-40B4-BE49-F238E27FC236}">
                <a16:creationId xmlns:a16="http://schemas.microsoft.com/office/drawing/2014/main" id="{C3C553F5-2B8C-4A4E-88F0-DC19277400BE}"/>
              </a:ext>
            </a:extLst>
          </p:cNvPr>
          <p:cNvSpPr>
            <a:spLocks noGrp="1"/>
          </p:cNvSpPr>
          <p:nvPr>
            <p:ph type="body" sz="quarter" idx="3"/>
          </p:nvPr>
        </p:nvSpPr>
        <p:spPr>
          <a:xfrm>
            <a:off x="6609346" y="1860885"/>
            <a:ext cx="4908885" cy="770018"/>
          </a:xfrm>
        </p:spPr>
        <p:style>
          <a:lnRef idx="1">
            <a:schemeClr val="accent6"/>
          </a:lnRef>
          <a:fillRef idx="2">
            <a:schemeClr val="accent6"/>
          </a:fillRef>
          <a:effectRef idx="1">
            <a:schemeClr val="accent6"/>
          </a:effectRef>
          <a:fontRef idx="minor">
            <a:schemeClr val="dk1"/>
          </a:fontRef>
        </p:style>
        <p:txBody>
          <a:bodyPr/>
          <a:lstStyle/>
          <a:p>
            <a:pPr algn="ctr"/>
            <a:r>
              <a:rPr lang="es-ES" dirty="0">
                <a:latin typeface="+mj-lt"/>
              </a:rPr>
              <a:t>PMU No. 003-2020 de 19 de noviembre de </a:t>
            </a:r>
            <a:r>
              <a:rPr lang="es-ES" dirty="0" smtClean="0">
                <a:latin typeface="+mj-lt"/>
              </a:rPr>
              <a:t>2020</a:t>
            </a:r>
            <a:endParaRPr lang="es-EC" sz="3200" dirty="0">
              <a:latin typeface="+mj-lt"/>
            </a:endParaRPr>
          </a:p>
        </p:txBody>
      </p:sp>
      <p:sp>
        <p:nvSpPr>
          <p:cNvPr id="4" name="Marcador de contenido 3">
            <a:extLst>
              <a:ext uri="{FF2B5EF4-FFF2-40B4-BE49-F238E27FC236}">
                <a16:creationId xmlns:a16="http://schemas.microsoft.com/office/drawing/2014/main" id="{2EE421C7-2746-40C8-9B04-5A1E09041C76}"/>
              </a:ext>
            </a:extLst>
          </p:cNvPr>
          <p:cNvSpPr>
            <a:spLocks noGrp="1"/>
          </p:cNvSpPr>
          <p:nvPr>
            <p:ph sz="quarter" idx="4"/>
          </p:nvPr>
        </p:nvSpPr>
        <p:spPr>
          <a:xfrm>
            <a:off x="6464969" y="3006726"/>
            <a:ext cx="5053263" cy="3182937"/>
          </a:xfrm>
        </p:spPr>
        <p:style>
          <a:lnRef idx="2">
            <a:schemeClr val="dk1"/>
          </a:lnRef>
          <a:fillRef idx="1">
            <a:schemeClr val="lt1"/>
          </a:fillRef>
          <a:effectRef idx="0">
            <a:schemeClr val="dk1"/>
          </a:effectRef>
          <a:fontRef idx="minor">
            <a:schemeClr val="dk1"/>
          </a:fontRef>
        </p:style>
        <p:txBody>
          <a:bodyPr/>
          <a:lstStyle/>
          <a:p>
            <a:pPr marL="0" indent="0">
              <a:buNone/>
            </a:pPr>
            <a:endParaRPr lang="es-MX" sz="1400" b="1" i="1" dirty="0">
              <a:latin typeface="+mj-lt"/>
            </a:endParaRPr>
          </a:p>
          <a:p>
            <a:pPr marL="0" indent="0" algn="just">
              <a:buNone/>
            </a:pPr>
            <a:r>
              <a:rPr lang="es-ES" dirty="0" smtClean="0">
                <a:latin typeface="+mj-lt"/>
              </a:rPr>
              <a:t>Aprobación de </a:t>
            </a:r>
            <a:r>
              <a:rPr lang="es-ES" dirty="0">
                <a:latin typeface="+mj-lt"/>
              </a:rPr>
              <a:t>la Reforma al Presupuesto del </a:t>
            </a:r>
            <a:r>
              <a:rPr lang="es-ES" dirty="0" smtClean="0">
                <a:latin typeface="+mj-lt"/>
              </a:rPr>
              <a:t>2020.</a:t>
            </a:r>
            <a:endParaRPr lang="es-MX" sz="2200" b="0" i="1" dirty="0">
              <a:latin typeface="+mj-lt"/>
            </a:endParaRPr>
          </a:p>
        </p:txBody>
      </p:sp>
    </p:spTree>
    <p:extLst>
      <p:ext uri="{BB962C8B-B14F-4D97-AF65-F5344CB8AC3E}">
        <p14:creationId xmlns:p14="http://schemas.microsoft.com/office/powerpoint/2010/main" val="27830780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Título"/>
          <p:cNvSpPr txBox="1">
            <a:spLocks/>
          </p:cNvSpPr>
          <p:nvPr/>
        </p:nvSpPr>
        <p:spPr>
          <a:xfrm>
            <a:off x="690964" y="2134820"/>
            <a:ext cx="10392229" cy="1495008"/>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82880" algn="ctr"/>
            <a:r>
              <a:rPr lang="es-MX" sz="6000" b="1" dirty="0" smtClean="0">
                <a:solidFill>
                  <a:schemeClr val="accent1">
                    <a:lumMod val="75000"/>
                  </a:schemeClr>
                </a:solidFill>
                <a:effectLst>
                  <a:outerShdw blurRad="38100" dist="38100" dir="2700000" algn="tl">
                    <a:srgbClr val="000000">
                      <a:alpha val="43137"/>
                    </a:srgbClr>
                  </a:outerShdw>
                </a:effectLst>
              </a:rPr>
              <a:t>EJECUCIÓN PRESUPUESTARIA INGRESOS 2020</a:t>
            </a:r>
            <a:endParaRPr lang="es-EC" sz="6000" b="1" dirty="0">
              <a:solidFill>
                <a:schemeClr val="accent1">
                  <a:lumMod val="7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0915966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860884" y="492369"/>
            <a:ext cx="8595748" cy="885100"/>
          </a:xfrm>
        </p:spPr>
        <p:txBody>
          <a:bodyPr/>
          <a:lstStyle/>
          <a:p>
            <a:pPr algn="ctr"/>
            <a:r>
              <a:rPr lang="es-ES" sz="2500" b="1" dirty="0"/>
              <a:t>EJECUCIÓN </a:t>
            </a:r>
            <a:r>
              <a:rPr lang="es-ES" sz="2500" b="1" dirty="0" smtClean="0"/>
              <a:t>PRESUPUESTARIA</a:t>
            </a:r>
            <a:br>
              <a:rPr lang="es-ES" sz="2500" b="1" dirty="0" smtClean="0"/>
            </a:br>
            <a:r>
              <a:rPr lang="es-ES" sz="2500" b="1" dirty="0" smtClean="0"/>
              <a:t>(Incluye Proyecto </a:t>
            </a:r>
            <a:r>
              <a:rPr lang="es-ES" sz="2500" b="1" dirty="0"/>
              <a:t>Metro de Quito)</a:t>
            </a:r>
            <a:endParaRPr lang="es-EC" sz="2500" b="1" dirty="0"/>
          </a:p>
        </p:txBody>
      </p:sp>
      <p:sp>
        <p:nvSpPr>
          <p:cNvPr id="5" name="1 Título"/>
          <p:cNvSpPr txBox="1">
            <a:spLocks/>
          </p:cNvSpPr>
          <p:nvPr/>
        </p:nvSpPr>
        <p:spPr>
          <a:xfrm>
            <a:off x="799945" y="4856287"/>
            <a:ext cx="10203396" cy="782523"/>
          </a:xfrm>
          <a:prstGeom prst="rect">
            <a:avLst/>
          </a:prstGeom>
        </p:spPr>
        <p:txBody>
          <a:bodyPr anchor="b">
            <a:noAutofit/>
          </a:bodyPr>
          <a:lstStyle>
            <a:lvl1pPr algn="r" defTabSz="914400" rtl="0" eaLnBrk="1" latinLnBrk="0" hangingPunct="1">
              <a:lnSpc>
                <a:spcPct val="90000"/>
              </a:lnSpc>
              <a:spcBef>
                <a:spcPct val="0"/>
              </a:spcBef>
              <a:buNone/>
              <a:defRPr sz="5400" kern="1200">
                <a:solidFill>
                  <a:schemeClr val="accent1"/>
                </a:solidFill>
                <a:latin typeface="+mj-lt"/>
                <a:ea typeface="+mj-ea"/>
                <a:cs typeface="+mj-cs"/>
              </a:defRPr>
            </a:lvl1pPr>
          </a:lstStyle>
          <a:p>
            <a:pPr marL="171450" indent="-171450" algn="just">
              <a:buFont typeface="Arial" panose="020B0604020202020204" pitchFamily="34" charset="0"/>
              <a:buChar char="•"/>
            </a:pPr>
            <a:r>
              <a:rPr lang="es-EC" sz="1200" dirty="0" smtClean="0">
                <a:solidFill>
                  <a:schemeClr val="tx1"/>
                </a:solidFill>
              </a:rPr>
              <a:t>Nota: Los </a:t>
            </a:r>
            <a:r>
              <a:rPr lang="es-EC" sz="1200" dirty="0">
                <a:solidFill>
                  <a:schemeClr val="tx1"/>
                </a:solidFill>
              </a:rPr>
              <a:t>valores que se registran en los </a:t>
            </a:r>
            <a:r>
              <a:rPr lang="es-EC" sz="1200" i="1" dirty="0">
                <a:solidFill>
                  <a:schemeClr val="tx1"/>
                </a:solidFill>
              </a:rPr>
              <a:t>grupos “37 Saldos Disponibles” y “38 Cuentas Pendientes por Cobrar”</a:t>
            </a:r>
            <a:r>
              <a:rPr lang="es-EC" sz="1200" dirty="0">
                <a:solidFill>
                  <a:schemeClr val="tx1"/>
                </a:solidFill>
              </a:rPr>
              <a:t>, representan espacios presupuestarios en el </a:t>
            </a:r>
            <a:r>
              <a:rPr lang="es-EC" sz="1200" dirty="0" smtClean="0">
                <a:solidFill>
                  <a:schemeClr val="tx1"/>
                </a:solidFill>
              </a:rPr>
              <a:t>Ingreso. </a:t>
            </a:r>
            <a:r>
              <a:rPr lang="es-EC" sz="1200" dirty="0">
                <a:solidFill>
                  <a:schemeClr val="tx1"/>
                </a:solidFill>
              </a:rPr>
              <a:t>E</a:t>
            </a:r>
            <a:r>
              <a:rPr lang="es-EC" sz="1200" smtClean="0">
                <a:solidFill>
                  <a:schemeClr val="tx1"/>
                </a:solidFill>
              </a:rPr>
              <a:t>stos </a:t>
            </a:r>
            <a:r>
              <a:rPr lang="es-EC" sz="1200" dirty="0">
                <a:solidFill>
                  <a:schemeClr val="tx1"/>
                </a:solidFill>
              </a:rPr>
              <a:t>corresponden a cuentas por cobrar años anteriores y a anticipos no devengados de </a:t>
            </a:r>
            <a:r>
              <a:rPr lang="es-EC" sz="1200">
                <a:solidFill>
                  <a:schemeClr val="tx1"/>
                </a:solidFill>
              </a:rPr>
              <a:t>años </a:t>
            </a:r>
            <a:r>
              <a:rPr lang="es-EC" sz="1200" smtClean="0">
                <a:solidFill>
                  <a:schemeClr val="tx1"/>
                </a:solidFill>
              </a:rPr>
              <a:t>anteriores; </a:t>
            </a:r>
            <a:r>
              <a:rPr lang="es-EC" sz="1200" dirty="0">
                <a:solidFill>
                  <a:schemeClr val="tx1"/>
                </a:solidFill>
              </a:rPr>
              <a:t>p</a:t>
            </a:r>
            <a:r>
              <a:rPr lang="es-EC" sz="1200" smtClean="0">
                <a:solidFill>
                  <a:schemeClr val="tx1"/>
                </a:solidFill>
              </a:rPr>
              <a:t>or </a:t>
            </a:r>
            <a:r>
              <a:rPr lang="es-EC" sz="1200" dirty="0">
                <a:solidFill>
                  <a:schemeClr val="tx1"/>
                </a:solidFill>
              </a:rPr>
              <a:t>lo tanto, no se registran en el devengado, ni en el recaudado</a:t>
            </a:r>
            <a:r>
              <a:rPr lang="es-EC" sz="1000" dirty="0">
                <a:solidFill>
                  <a:schemeClr val="tx1"/>
                </a:solidFill>
              </a:rPr>
              <a:t>. </a:t>
            </a:r>
            <a:endParaRPr lang="es-EC" sz="1000" dirty="0" smtClean="0">
              <a:solidFill>
                <a:schemeClr val="tx1"/>
              </a:solidFill>
            </a:endParaRPr>
          </a:p>
          <a:p>
            <a:pPr algn="just"/>
            <a:endParaRPr lang="es-EC" sz="1000" dirty="0"/>
          </a:p>
        </p:txBody>
      </p:sp>
      <p:grpSp>
        <p:nvGrpSpPr>
          <p:cNvPr id="8" name="Grupo 7"/>
          <p:cNvGrpSpPr/>
          <p:nvPr/>
        </p:nvGrpSpPr>
        <p:grpSpPr>
          <a:xfrm>
            <a:off x="971629" y="1590959"/>
            <a:ext cx="9860028" cy="2899434"/>
            <a:chOff x="1046098" y="1447977"/>
            <a:chExt cx="9860028" cy="2899434"/>
          </a:xfrm>
        </p:grpSpPr>
        <p:pic>
          <p:nvPicPr>
            <p:cNvPr id="6" name="Imagen 5"/>
            <p:cNvPicPr>
              <a:picLocks noChangeAspect="1"/>
            </p:cNvPicPr>
            <p:nvPr/>
          </p:nvPicPr>
          <p:blipFill>
            <a:blip r:embed="rId2"/>
            <a:stretch>
              <a:fillRect/>
            </a:stretch>
          </p:blipFill>
          <p:spPr>
            <a:xfrm>
              <a:off x="1046098" y="1447977"/>
              <a:ext cx="9860028" cy="2899434"/>
            </a:xfrm>
            <a:prstGeom prst="rect">
              <a:avLst/>
            </a:prstGeom>
          </p:spPr>
        </p:pic>
        <p:sp>
          <p:nvSpPr>
            <p:cNvPr id="7" name="Rectángulo 6"/>
            <p:cNvSpPr/>
            <p:nvPr/>
          </p:nvSpPr>
          <p:spPr>
            <a:xfrm>
              <a:off x="8132884" y="3846250"/>
              <a:ext cx="2773241" cy="2779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grpSp>
    </p:spTree>
    <p:extLst>
      <p:ext uri="{BB962C8B-B14F-4D97-AF65-F5344CB8AC3E}">
        <p14:creationId xmlns:p14="http://schemas.microsoft.com/office/powerpoint/2010/main" val="171378976"/>
      </p:ext>
    </p:extLst>
  </p:cSld>
  <p:clrMapOvr>
    <a:masterClrMapping/>
  </p:clrMapOvr>
  <p:timing>
    <p:tnLst>
      <p:par>
        <p:cTn id="1" dur="indefinite" restart="never" nodeType="tmRoot"/>
      </p:par>
    </p:tnLst>
  </p:timing>
</p:sld>
</file>

<file path=ppt/theme/theme1.xml><?xml version="1.0" encoding="utf-8"?>
<a:theme xmlns:a="http://schemas.openxmlformats.org/drawingml/2006/main" name="Presentación_Logo_DM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Diseño personalizado">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16950</TotalTime>
  <Words>957</Words>
  <Application>Microsoft Office PowerPoint</Application>
  <PresentationFormat>Panorámica</PresentationFormat>
  <Paragraphs>80</Paragraphs>
  <Slides>20</Slides>
  <Notes>6</Notes>
  <HiddenSlides>0</HiddenSlides>
  <MMClips>0</MMClips>
  <ScaleCrop>false</ScaleCrop>
  <HeadingPairs>
    <vt:vector size="6" baseType="variant">
      <vt:variant>
        <vt:lpstr>Fuentes usadas</vt:lpstr>
      </vt:variant>
      <vt:variant>
        <vt:i4>4</vt:i4>
      </vt:variant>
      <vt:variant>
        <vt:lpstr>Tema</vt:lpstr>
      </vt:variant>
      <vt:variant>
        <vt:i4>2</vt:i4>
      </vt:variant>
      <vt:variant>
        <vt:lpstr>Títulos de diapositiva</vt:lpstr>
      </vt:variant>
      <vt:variant>
        <vt:i4>20</vt:i4>
      </vt:variant>
    </vt:vector>
  </HeadingPairs>
  <TitlesOfParts>
    <vt:vector size="26" baseType="lpstr">
      <vt:lpstr>Arial</vt:lpstr>
      <vt:lpstr>Calibri</vt:lpstr>
      <vt:lpstr>Calibri Light</vt:lpstr>
      <vt:lpstr>Times New Roman</vt:lpstr>
      <vt:lpstr>Presentación_Logo_DMT</vt:lpstr>
      <vt:lpstr>Diseño personalizado</vt:lpstr>
      <vt:lpstr>LIQUIDACIÓN PRESUPUESTARIA 2020</vt:lpstr>
      <vt:lpstr>Presentación de PowerPoint</vt:lpstr>
      <vt:lpstr>COOTAD</vt:lpstr>
      <vt:lpstr>Código Orgánico de Planificación y Finanzas Públicas (COPLAFIP) </vt:lpstr>
      <vt:lpstr>Código Orgánico de Planificación y Finanzas Públicas (COPLAFIP) </vt:lpstr>
      <vt:lpstr>Normativa de Contabilidad Gubernamental</vt:lpstr>
      <vt:lpstr>Ordenanzas Metropolitanas</vt:lpstr>
      <vt:lpstr>Presentación de PowerPoint</vt:lpstr>
      <vt:lpstr>EJECUCIÓN PRESUPUESTARIA (Incluye Proyecto Metro de Quito)</vt:lpstr>
      <vt:lpstr>INGRESOS GAD MDMQ (No incluye Proyecto Metro de Quito)</vt:lpstr>
      <vt:lpstr>INGRESOS PPLMQ (Solo Proyecto Metro de Quito)</vt:lpstr>
      <vt:lpstr>Presentación de PowerPoint</vt:lpstr>
      <vt:lpstr>INGRESOS (No incluye Proyecto Metro de Quito) </vt:lpstr>
      <vt:lpstr>Presentación de PowerPoint</vt:lpstr>
      <vt:lpstr>GASTOS (Incluye Proyecto Metro de Quito) </vt:lpstr>
      <vt:lpstr>Escenario de ejecución sin espacios presupuestarios</vt:lpstr>
      <vt:lpstr>GASTOS GAD MDMQ  (No incluye Proyecto Metro de Quito)</vt:lpstr>
      <vt:lpstr>GASTOS GAD PPLMQ  (Solo Proyecto Metro de Quito)</vt:lpstr>
      <vt:lpstr>Presentación de PowerPoint</vt:lpstr>
      <vt:lpstr>GASTOS (No incluye Proyecto Metro de Quito)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PROYECTO DE REFORMA CÓDIGO MUNICIPAL – IMPUESTO PREDIAL Y TRIBUTOS ANEXOS</dc:title>
  <dc:creator>Juan Guillermo Montenegro Ayora</dc:creator>
  <cp:lastModifiedBy>Jose Antonio Piñeiros Costales</cp:lastModifiedBy>
  <cp:revision>833</cp:revision>
  <cp:lastPrinted>2021-03-15T17:44:45Z</cp:lastPrinted>
  <dcterms:created xsi:type="dcterms:W3CDTF">2019-11-30T17:14:04Z</dcterms:created>
  <dcterms:modified xsi:type="dcterms:W3CDTF">2021-03-15T19:38:09Z</dcterms:modified>
</cp:coreProperties>
</file>