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72" r:id="rId4"/>
    <p:sldId id="261" r:id="rId5"/>
    <p:sldId id="269" r:id="rId6"/>
    <p:sldId id="270" r:id="rId7"/>
    <p:sldId id="267" r:id="rId8"/>
    <p:sldId id="265" r:id="rId9"/>
    <p:sldId id="271" r:id="rId10"/>
    <p:sldId id="263" r:id="rId11"/>
    <p:sldId id="264" r:id="rId1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2"/>
    <p:restoredTop sz="94693"/>
  </p:normalViewPr>
  <p:slideViewPr>
    <p:cSldViewPr snapToGrid="0" snapToObjects="1">
      <p:cViewPr varScale="1">
        <p:scale>
          <a:sx n="106" d="100"/>
          <a:sy n="106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DA4C8-0268-47C3-ACDD-E2F52EEB245A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CE6F9-7E47-4C0F-93E9-93F22641D91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158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CE6F9-7E47-4C0F-93E9-93F22641D91A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0874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CE6F9-7E47-4C0F-93E9-93F22641D91A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24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630A976-24DF-5848-8968-BCF693004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30CD341-1524-B54C-8237-0E5DB3822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669FE4E-9714-E24E-962A-B9A68DC55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CEE5099-FE13-3B4C-96C0-F4231400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1455E5D-5E95-B945-AE77-F245645C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005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EBC5FB-8F15-2844-B170-D093598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87B71719-557F-0540-B086-5EBBCB2F9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8CEB193-1CB8-E642-9BF0-65CEB744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2A69F0D-E7AF-324B-963C-3F745F83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5A5B223-BC0E-7443-8DE4-570AE2936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806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D40A2B59-7ED3-EF42-8964-6DFAE323A6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0593451-0EB7-024F-AFB4-307A1FBBD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F950D75-3FBC-D440-98D2-CB105B3C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0F6A80F-8731-EE43-8D99-339E2DC0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7734570-DA4A-B545-A80A-6AB760C4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932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587DFB-5629-834E-B7B2-59CD849F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9F6C042-129B-5145-8122-B4F581918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163D4C4-4C1E-064B-AAEF-75D9B704A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EC48789-B86D-0A41-9B8A-D7BECD18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B41B8E5-0162-324A-983E-5C9015DE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7727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1229C5-8F08-5044-871F-0DAAE8D1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A3EF2CA-F1C4-1E4E-8EB8-A71526722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CDFF0D6-1F3E-2943-BDD1-84FB69B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F5D1843-7886-5A4A-950A-A86D10B2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DBEE4EC-311E-7C4E-BCA3-EAF6451A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69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C803AC-B36D-1447-8375-71CC2CD1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DADF5BC-94A7-4B4C-912E-B6CA5D0A7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8701419-AEBC-044B-BCCB-BB5C32BC2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1553DDE-BD1B-A74F-9761-D74EBD6FA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B606F5E-F258-DB4C-9C59-6303232F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BDB057E-942C-EA45-85C0-53EF0F29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663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5224B1-1D2B-1241-A624-CEA4A6D5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CCED87B-B057-8A43-A767-E1A3F3DD3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E9A380C-1225-9849-86BF-AE664B96D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281BA3E-2036-4743-AEF6-61A266F29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C8BA164-A07A-A541-9F07-FD454317A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BB64002D-17B7-E845-B8DB-668A4118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112B2876-F0E0-D14A-8CAB-D72D98711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EDB170F-42CD-304B-9733-11B4034C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393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754136-863C-0B44-9466-D00ED765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C2F9578-50FC-EE4A-A133-2B34BF833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38C10B9-0532-664D-AAD9-223D886B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AD041E1-3653-2E4B-B402-E6DE2C7E7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764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E64CFF7-65BF-3C46-A194-975B39314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9FC833A-70C1-6E40-B683-EB8BBD27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5DF209EE-A8D3-4249-81FD-DE0CC2FB5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025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8AE8FD-D2AE-D445-8189-951DA2AB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75A9F33-85F8-E148-AC3F-CCC9513C6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9D4D0236-3277-3B4C-86F0-1CFE315C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BF82D20-86BE-A141-A2F0-80259963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EB92809-2A77-BF40-8B43-BF54CC74C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FF4B5EE-B03C-5B4D-9558-B8FDED82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045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86BF92C-4CE8-B748-8921-5B3ABC7E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73491F06-8570-B042-98D2-2C9CCF65D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C9DEC34-8865-2046-B578-384BC2906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F29B473-9EB8-9644-846C-23A4073E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2C631D3-1363-794B-8A8B-9ECDA4DA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FC0F469-4C37-1F4A-B3B1-D070E193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6667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E05A5B20-2923-6A4C-87E6-9CDCF836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74AB60C-1ACD-4C46-814F-AC12B7EC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16D3D83-9211-BF4C-B99F-88F7F9040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CB88-279B-904B-A734-F033146CE0BC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25B6EE1-1B73-674B-931B-A3F910F519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36FBAA8-CB46-A54D-961A-8A16F99CA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67046-B736-8740-838A-75AA1739A44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3592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4886936" y="769065"/>
            <a:ext cx="73050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PROYECTO PARA EL NORORIENTE DE QUITO </a:t>
            </a:r>
            <a:endParaRPr lang="es-EC" sz="2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6936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18417" y="2227042"/>
            <a:ext cx="66421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ÁREA DE PROTECCIÓN ECOLÓGICA</a:t>
            </a:r>
          </a:p>
          <a:p>
            <a:pPr algn="ctr"/>
            <a:r>
              <a:rPr lang="es-EC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Y </a:t>
            </a:r>
          </a:p>
          <a:p>
            <a:pPr algn="ctr"/>
            <a:r>
              <a:rPr lang="es-EC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PARQUE </a:t>
            </a:r>
          </a:p>
          <a:p>
            <a:pPr algn="ctr"/>
            <a:r>
              <a:rPr lang="es-EC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METROPOLITANO</a:t>
            </a:r>
            <a:endParaRPr lang="es-EC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6144698" y="1345243"/>
            <a:ext cx="458747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90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3331"/>
            <a:ext cx="4319337" cy="5386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4">
            <a:extLst>
              <a:ext uri="{FF2B5EF4-FFF2-40B4-BE49-F238E27FC236}">
                <a16:creationId xmlns="" xmlns:a16="http://schemas.microsoft.com/office/drawing/2014/main" id="{FDE7353D-D0C9-1B4B-AB28-E1F6F6C38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26" y="3591"/>
            <a:ext cx="4355432" cy="465902"/>
          </a:xfrm>
        </p:spPr>
        <p:txBody>
          <a:bodyPr>
            <a:normAutofit/>
          </a:bodyPr>
          <a:lstStyle/>
          <a:p>
            <a:pPr algn="l"/>
            <a:r>
              <a:rPr lang="es-EC" sz="1800" b="1" dirty="0">
                <a:latin typeface="Century Gothic" panose="020B0502020202020204" pitchFamily="34" charset="0"/>
              </a:rPr>
              <a:t>VISTA GENERAL DEL PROYECTO</a:t>
            </a:r>
          </a:p>
        </p:txBody>
      </p:sp>
    </p:spTree>
    <p:extLst>
      <p:ext uri="{BB962C8B-B14F-4D97-AF65-F5344CB8AC3E}">
        <p14:creationId xmlns:p14="http://schemas.microsoft.com/office/powerpoint/2010/main" val="224889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45DDA8BF-224A-8C40-AED8-7C5B9C871589}"/>
              </a:ext>
            </a:extLst>
          </p:cNvPr>
          <p:cNvSpPr txBox="1"/>
          <p:nvPr/>
        </p:nvSpPr>
        <p:spPr>
          <a:xfrm>
            <a:off x="10641204" y="442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uadroTexto 1"/>
          <p:cNvSpPr txBox="1"/>
          <p:nvPr/>
        </p:nvSpPr>
        <p:spPr>
          <a:xfrm>
            <a:off x="4525879" y="2598822"/>
            <a:ext cx="314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GRACIAS </a:t>
            </a:r>
            <a:r>
              <a:rPr lang="es-EC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  <a:endParaRPr lang="es-EC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3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C8C49DAA-A9A3-4242-A7F7-6C635AB36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1654" y="402615"/>
            <a:ext cx="4876800" cy="439057"/>
          </a:xfrm>
        </p:spPr>
        <p:txBody>
          <a:bodyPr>
            <a:normAutofit/>
          </a:bodyPr>
          <a:lstStyle/>
          <a:p>
            <a:r>
              <a:rPr lang="es-EC" sz="2400" b="1" dirty="0" smtClean="0">
                <a:latin typeface="Century Gothic" panose="020B0502020202020204" pitchFamily="34" charset="0"/>
              </a:rPr>
              <a:t>QUÉ </a:t>
            </a:r>
            <a:r>
              <a:rPr lang="es-EC" sz="2400" b="1" dirty="0">
                <a:latin typeface="Century Gothic" panose="020B0502020202020204" pitchFamily="34" charset="0"/>
              </a:rPr>
              <a:t>MOTIVA ESTE PROYECTO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537FA188-C98F-8B4D-8C6B-72D4175E175C}"/>
              </a:ext>
            </a:extLst>
          </p:cNvPr>
          <p:cNvSpPr/>
          <p:nvPr/>
        </p:nvSpPr>
        <p:spPr>
          <a:xfrm>
            <a:off x="4647242" y="1548171"/>
            <a:ext cx="77236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entury Gothic" panose="020B0502020202020204" pitchFamily="34" charset="0"/>
              </a:rPr>
              <a:t>2. Necesidad urgente de proteger las áreas naturales de</a:t>
            </a:r>
            <a:r>
              <a:rPr lang="es-EC" sz="1600" dirty="0" smtClean="0">
                <a:latin typeface="Century Gothic" panose="020B0502020202020204" pitchFamily="34" charset="0"/>
              </a:rPr>
              <a:t>:</a:t>
            </a:r>
            <a:endParaRPr lang="es-EC" sz="1600" dirty="0"/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2CA67210-C6E8-D24B-A3D0-829411043EA6}"/>
              </a:ext>
            </a:extLst>
          </p:cNvPr>
          <p:cNvSpPr/>
          <p:nvPr/>
        </p:nvSpPr>
        <p:spPr>
          <a:xfrm>
            <a:off x="4647242" y="3424801"/>
            <a:ext cx="7720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entury Gothic" panose="020B0502020202020204" pitchFamily="34" charset="0"/>
              </a:rPr>
              <a:t>4. Dotar de un espacio recreativo de calidad a los más de </a:t>
            </a:r>
            <a:r>
              <a:rPr lang="es-EC" sz="1600" dirty="0" smtClean="0">
                <a:latin typeface="Century Gothic" panose="020B0502020202020204" pitchFamily="34" charset="0"/>
              </a:rPr>
              <a:t>450.000 habitantes </a:t>
            </a:r>
            <a:r>
              <a:rPr lang="es-EC" sz="1600" dirty="0">
                <a:latin typeface="Century Gothic" panose="020B0502020202020204" pitchFamily="34" charset="0"/>
              </a:rPr>
              <a:t>de las parroquias </a:t>
            </a:r>
            <a:r>
              <a:rPr lang="es-EC" sz="1600" dirty="0" smtClean="0">
                <a:latin typeface="Century Gothic" panose="020B0502020202020204" pitchFamily="34" charset="0"/>
              </a:rPr>
              <a:t>de Carcelén, Calderón </a:t>
            </a:r>
            <a:r>
              <a:rPr lang="es-EC" sz="1600" dirty="0">
                <a:latin typeface="Century Gothic" panose="020B0502020202020204" pitchFamily="34" charset="0"/>
              </a:rPr>
              <a:t>y sus áreas de influencia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BC517540-B206-3949-95E1-5491A1304853}"/>
              </a:ext>
            </a:extLst>
          </p:cNvPr>
          <p:cNvSpPr/>
          <p:nvPr/>
        </p:nvSpPr>
        <p:spPr>
          <a:xfrm>
            <a:off x="4647242" y="1082151"/>
            <a:ext cx="6845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entury Gothic" panose="020B0502020202020204" pitchFamily="34" charset="0"/>
              </a:rPr>
              <a:t>1. Preservación </a:t>
            </a:r>
            <a:r>
              <a:rPr lang="es-EC" sz="1600" dirty="0" smtClean="0">
                <a:latin typeface="Century Gothic" panose="020B0502020202020204" pitchFamily="34" charset="0"/>
              </a:rPr>
              <a:t>del </a:t>
            </a:r>
            <a:r>
              <a:rPr lang="es-EC" sz="1600" dirty="0">
                <a:latin typeface="Century Gothic" panose="020B0502020202020204" pitchFamily="34" charset="0"/>
              </a:rPr>
              <a:t>ú</a:t>
            </a:r>
            <a:r>
              <a:rPr lang="es-EC" sz="1600" dirty="0" smtClean="0">
                <a:latin typeface="Century Gothic" panose="020B0502020202020204" pitchFamily="34" charset="0"/>
              </a:rPr>
              <a:t>nico pulmón </a:t>
            </a:r>
            <a:r>
              <a:rPr lang="es-EC" sz="1600" dirty="0">
                <a:latin typeface="Century Gothic" panose="020B0502020202020204" pitchFamily="34" charset="0"/>
              </a:rPr>
              <a:t>del </a:t>
            </a:r>
            <a:r>
              <a:rPr lang="es-EC" sz="1600" dirty="0" smtClean="0">
                <a:latin typeface="Century Gothic" panose="020B0502020202020204" pitchFamily="34" charset="0"/>
              </a:rPr>
              <a:t>nororiente urbano </a:t>
            </a:r>
            <a:r>
              <a:rPr lang="es-EC" sz="1600" dirty="0">
                <a:latin typeface="Century Gothic" panose="020B0502020202020204" pitchFamily="34" charset="0"/>
              </a:rPr>
              <a:t>de Quito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2EC66535-40CC-AB43-911A-8C898795A79E}"/>
              </a:ext>
            </a:extLst>
          </p:cNvPr>
          <p:cNvSpPr/>
          <p:nvPr/>
        </p:nvSpPr>
        <p:spPr>
          <a:xfrm>
            <a:off x="4647242" y="4417808"/>
            <a:ext cx="77622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entury Gothic" panose="020B0502020202020204" pitchFamily="34" charset="0"/>
              </a:rPr>
              <a:t>5. Mejoramiento de la calidad de vida de los habitantes de </a:t>
            </a:r>
            <a:r>
              <a:rPr lang="es-EC" sz="1600" dirty="0" smtClean="0">
                <a:latin typeface="Century Gothic" panose="020B0502020202020204" pitchFamily="34" charset="0"/>
              </a:rPr>
              <a:t>las </a:t>
            </a:r>
          </a:p>
          <a:p>
            <a:r>
              <a:rPr lang="es-EC" sz="1600" dirty="0">
                <a:latin typeface="Century Gothic" panose="020B0502020202020204" pitchFamily="34" charset="0"/>
              </a:rPr>
              <a:t>p</a:t>
            </a:r>
            <a:r>
              <a:rPr lang="es-EC" sz="1600" dirty="0" smtClean="0">
                <a:latin typeface="Century Gothic" panose="020B0502020202020204" pitchFamily="34" charset="0"/>
              </a:rPr>
              <a:t>arroquias adyacentes al proyecto</a:t>
            </a:r>
            <a:endParaRPr lang="es-EC" sz="1600" dirty="0">
              <a:latin typeface="Century Gothic" panose="020B0502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5B24A544-6F89-2942-9D7B-3F323F0DBC5E}"/>
              </a:ext>
            </a:extLst>
          </p:cNvPr>
          <p:cNvSpPr/>
          <p:nvPr/>
        </p:nvSpPr>
        <p:spPr>
          <a:xfrm>
            <a:off x="4647242" y="5156835"/>
            <a:ext cx="7789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entury Gothic" panose="020B0502020202020204" pitchFamily="34" charset="0"/>
              </a:rPr>
              <a:t>6</a:t>
            </a:r>
            <a:r>
              <a:rPr lang="es-EC" sz="1600" dirty="0" smtClean="0">
                <a:latin typeface="Century Gothic" panose="020B0502020202020204" pitchFamily="34" charset="0"/>
              </a:rPr>
              <a:t>. </a:t>
            </a:r>
            <a:r>
              <a:rPr lang="es-EC" sz="1600" dirty="0">
                <a:latin typeface="Century Gothic" panose="020B0502020202020204" pitchFamily="34" charset="0"/>
              </a:rPr>
              <a:t>Apropiación y empoderamiento del espacio urbano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BDB62313-CF6C-D942-A05E-FEFDE2E785D7}"/>
              </a:ext>
            </a:extLst>
          </p:cNvPr>
          <p:cNvSpPr/>
          <p:nvPr/>
        </p:nvSpPr>
        <p:spPr>
          <a:xfrm>
            <a:off x="4647242" y="2687477"/>
            <a:ext cx="7731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entury Gothic" panose="020B0502020202020204" pitchFamily="34" charset="0"/>
              </a:rPr>
              <a:t>3. Preservación </a:t>
            </a:r>
            <a:r>
              <a:rPr lang="es-EC" sz="1600" dirty="0" smtClean="0">
                <a:latin typeface="Century Gothic" panose="020B0502020202020204" pitchFamily="34" charset="0"/>
              </a:rPr>
              <a:t>de un valioso </a:t>
            </a:r>
            <a:r>
              <a:rPr lang="es-EC" sz="1600" dirty="0">
                <a:latin typeface="Century Gothic" panose="020B0502020202020204" pitchFamily="34" charset="0"/>
              </a:rPr>
              <a:t>refugio de vida silvestre </a:t>
            </a:r>
            <a:r>
              <a:rPr lang="es-EC" sz="1600" dirty="0" smtClean="0">
                <a:latin typeface="Century Gothic" panose="020B0502020202020204" pitchFamily="34" charset="0"/>
              </a:rPr>
              <a:t>integrado en el     trazado urbano de </a:t>
            </a:r>
            <a:r>
              <a:rPr lang="es-EC" sz="1600" dirty="0">
                <a:latin typeface="Century Gothic" panose="020B0502020202020204" pitchFamily="34" charset="0"/>
              </a:rPr>
              <a:t>la </a:t>
            </a:r>
            <a:r>
              <a:rPr lang="es-EC" sz="1600" dirty="0" smtClean="0">
                <a:latin typeface="Century Gothic" panose="020B0502020202020204" pitchFamily="34" charset="0"/>
              </a:rPr>
              <a:t>ciudad </a:t>
            </a:r>
            <a:r>
              <a:rPr lang="es-EC" sz="1600" dirty="0">
                <a:latin typeface="Century Gothic" panose="020B0502020202020204" pitchFamily="34" charset="0"/>
              </a:rPr>
              <a:t>de Quito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5B24A544-6F89-2942-9D7B-3F323F0DBC5E}"/>
              </a:ext>
            </a:extLst>
          </p:cNvPr>
          <p:cNvSpPr/>
          <p:nvPr/>
        </p:nvSpPr>
        <p:spPr>
          <a:xfrm>
            <a:off x="4677249" y="5649641"/>
            <a:ext cx="7789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>
                <a:latin typeface="Century Gothic" panose="020B0502020202020204" pitchFamily="34" charset="0"/>
              </a:rPr>
              <a:t>7</a:t>
            </a:r>
            <a:r>
              <a:rPr lang="es-EC" sz="1600" dirty="0" smtClean="0">
                <a:latin typeface="Century Gothic" panose="020B0502020202020204" pitchFamily="34" charset="0"/>
              </a:rPr>
              <a:t>. Convertir áreas inseguras y contaminadas en espacios </a:t>
            </a:r>
          </a:p>
          <a:p>
            <a:r>
              <a:rPr lang="es-EC" sz="1600" dirty="0" smtClean="0">
                <a:latin typeface="Century Gothic" panose="020B0502020202020204" pitchFamily="34" charset="0"/>
              </a:rPr>
              <a:t>amables y seguros</a:t>
            </a:r>
            <a:endParaRPr lang="es-EC" sz="1600" dirty="0">
              <a:latin typeface="Century Gothic" panose="020B0502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537FA188-C98F-8B4D-8C6B-72D4175E175C}"/>
              </a:ext>
            </a:extLst>
          </p:cNvPr>
          <p:cNvSpPr/>
          <p:nvPr/>
        </p:nvSpPr>
        <p:spPr>
          <a:xfrm>
            <a:off x="4838700" y="1944590"/>
            <a:ext cx="7723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Century Gothic" panose="020B0502020202020204" pitchFamily="34" charset="0"/>
              </a:rPr>
              <a:t>- Vertido </a:t>
            </a:r>
            <a:r>
              <a:rPr lang="es-EC" sz="1600" b="1" dirty="0">
                <a:latin typeface="Century Gothic" panose="020B0502020202020204" pitchFamily="34" charset="0"/>
              </a:rPr>
              <a:t>de escombros y  basura </a:t>
            </a:r>
            <a:r>
              <a:rPr lang="es-EC" sz="1600" b="1" dirty="0" smtClean="0">
                <a:latin typeface="Century Gothic" panose="020B0502020202020204" pitchFamily="34" charset="0"/>
              </a:rPr>
              <a:t>en las quebradas del sector </a:t>
            </a:r>
          </a:p>
          <a:p>
            <a:r>
              <a:rPr lang="es-EC" sz="1600" b="1" dirty="0" smtClean="0">
                <a:latin typeface="Century Gothic" panose="020B0502020202020204" pitchFamily="34" charset="0"/>
              </a:rPr>
              <a:t>- Asentamientos irregulares en el espacio público</a:t>
            </a:r>
            <a:endParaRPr lang="es-EC" sz="2400" dirty="0"/>
          </a:p>
        </p:txBody>
      </p:sp>
      <p:sp>
        <p:nvSpPr>
          <p:cNvPr id="10" name="Rectángulo 9"/>
          <p:cNvSpPr/>
          <p:nvPr/>
        </p:nvSpPr>
        <p:spPr>
          <a:xfrm>
            <a:off x="0" y="0"/>
            <a:ext cx="43434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Video basura en quebrad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-876300" y="1668280"/>
            <a:ext cx="6096000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7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56547" y="2567153"/>
            <a:ext cx="5678906" cy="12183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CÓMO </a:t>
            </a:r>
            <a:r>
              <a:rPr lang="es-EC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 ESTRUCTURA ESTE PROYECTO</a:t>
            </a:r>
            <a:endParaRPr lang="es-EC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5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1"/>
            <a:ext cx="2273968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600" dirty="0">
              <a:latin typeface="Century Gothic" panose="020B0502020202020204" pitchFamily="34" charset="0"/>
            </a:endParaRPr>
          </a:p>
        </p:txBody>
      </p:sp>
      <p:sp>
        <p:nvSpPr>
          <p:cNvPr id="3" name="Título 3">
            <a:extLst>
              <a:ext uri="{FF2B5EF4-FFF2-40B4-BE49-F238E27FC236}">
                <a16:creationId xmlns="" xmlns:a16="http://schemas.microsoft.com/office/drawing/2014/main" id="{2828F88A-AC29-6742-95B5-80F709C5E2F0}"/>
              </a:ext>
            </a:extLst>
          </p:cNvPr>
          <p:cNvSpPr txBox="1">
            <a:spLocks/>
          </p:cNvSpPr>
          <p:nvPr/>
        </p:nvSpPr>
        <p:spPr>
          <a:xfrm>
            <a:off x="2763436" y="815477"/>
            <a:ext cx="4503638" cy="422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C" sz="1800" b="1" dirty="0">
              <a:latin typeface="Century Gothic" panose="020B0502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DC62644E-A15A-384D-B0DF-CCB717F3CE03}"/>
              </a:ext>
            </a:extLst>
          </p:cNvPr>
          <p:cNvSpPr/>
          <p:nvPr/>
        </p:nvSpPr>
        <p:spPr>
          <a:xfrm>
            <a:off x="2763435" y="275116"/>
            <a:ext cx="8919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Century Gothic" panose="020B0502020202020204" pitchFamily="34" charset="0"/>
              </a:rPr>
              <a:t>Emplazado sobre </a:t>
            </a:r>
            <a:r>
              <a:rPr lang="es-EC" sz="1600" dirty="0">
                <a:latin typeface="Century Gothic" panose="020B0502020202020204" pitchFamily="34" charset="0"/>
              </a:rPr>
              <a:t>el borde superior de </a:t>
            </a:r>
            <a:r>
              <a:rPr lang="es-EC" sz="1600" dirty="0" smtClean="0">
                <a:latin typeface="Century Gothic" panose="020B0502020202020204" pitchFamily="34" charset="0"/>
              </a:rPr>
              <a:t>la quebrada que colinda con la calle Rafael Carvajal. Constituye </a:t>
            </a:r>
            <a:r>
              <a:rPr lang="es-EC" sz="1600" dirty="0">
                <a:latin typeface="Century Gothic" panose="020B0502020202020204" pitchFamily="34" charset="0"/>
              </a:rPr>
              <a:t>el escenario natural en el que </a:t>
            </a:r>
            <a:r>
              <a:rPr lang="es-EC" sz="1600" dirty="0" smtClean="0">
                <a:latin typeface="Century Gothic" panose="020B0502020202020204" pitchFamily="34" charset="0"/>
              </a:rPr>
              <a:t>la comunidad desarrollará actividades recreativas y deportivas. Estará conformado por una ciclo </a:t>
            </a:r>
            <a:r>
              <a:rPr lang="es-EC" sz="1600" dirty="0">
                <a:latin typeface="Century Gothic" panose="020B0502020202020204" pitchFamily="34" charset="0"/>
              </a:rPr>
              <a:t>vía, </a:t>
            </a:r>
            <a:r>
              <a:rPr lang="es-EC" sz="1600" dirty="0" smtClean="0">
                <a:latin typeface="Century Gothic" panose="020B0502020202020204" pitchFamily="34" charset="0"/>
              </a:rPr>
              <a:t>senderos </a:t>
            </a:r>
            <a:r>
              <a:rPr lang="es-EC" sz="1600" dirty="0">
                <a:latin typeface="Century Gothic" panose="020B0502020202020204" pitchFamily="34" charset="0"/>
              </a:rPr>
              <a:t>de caminata o trote y </a:t>
            </a:r>
            <a:r>
              <a:rPr lang="es-EC" sz="1600" dirty="0" smtClean="0">
                <a:latin typeface="Century Gothic" panose="020B0502020202020204" pitchFamily="34" charset="0"/>
              </a:rPr>
              <a:t>equipamiento </a:t>
            </a:r>
            <a:r>
              <a:rPr lang="es-EC" sz="1600" dirty="0">
                <a:latin typeface="Century Gothic" panose="020B0502020202020204" pitchFamily="34" charset="0"/>
              </a:rPr>
              <a:t>urbano.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80" y="1480529"/>
            <a:ext cx="8768538" cy="4932303"/>
          </a:xfrm>
          <a:prstGeom prst="rect">
            <a:avLst/>
          </a:prstGeom>
        </p:spPr>
      </p:pic>
      <p:sp>
        <p:nvSpPr>
          <p:cNvPr id="11" name="Título 3">
            <a:extLst>
              <a:ext uri="{FF2B5EF4-FFF2-40B4-BE49-F238E27FC236}">
                <a16:creationId xmlns="" xmlns:a16="http://schemas.microsoft.com/office/drawing/2014/main" id="{2828F88A-AC29-6742-95B5-80F709C5E2F0}"/>
              </a:ext>
            </a:extLst>
          </p:cNvPr>
          <p:cNvSpPr txBox="1">
            <a:spLocks/>
          </p:cNvSpPr>
          <p:nvPr/>
        </p:nvSpPr>
        <p:spPr>
          <a:xfrm>
            <a:off x="283836" y="1480529"/>
            <a:ext cx="1990132" cy="1250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PARQUE </a:t>
            </a:r>
          </a:p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LINEAL </a:t>
            </a:r>
          </a:p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ÁREA </a:t>
            </a:r>
          </a:p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RECREATIVA</a:t>
            </a:r>
            <a:endParaRPr lang="es-EC" sz="1800" b="1" dirty="0">
              <a:latin typeface="Century Gothic" panose="020B0502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="" xmlns:a16="http://schemas.microsoft.com/office/drawing/2014/main" id="{2828F88A-AC29-6742-95B5-80F709C5E2F0}"/>
              </a:ext>
            </a:extLst>
          </p:cNvPr>
          <p:cNvSpPr txBox="1">
            <a:spLocks/>
          </p:cNvSpPr>
          <p:nvPr/>
        </p:nvSpPr>
        <p:spPr>
          <a:xfrm>
            <a:off x="283836" y="321253"/>
            <a:ext cx="651527" cy="838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b="1" dirty="0" smtClean="0">
                <a:latin typeface="Century Gothic" panose="020B0502020202020204" pitchFamily="34" charset="0"/>
              </a:rPr>
              <a:t>1</a:t>
            </a:r>
            <a:endParaRPr lang="es-EC" sz="1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38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2F0EB99-DE68-AF43-AD0F-EDD6CE7BD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27" y="0"/>
            <a:ext cx="10022305" cy="688447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0960768" y="0"/>
            <a:ext cx="42110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3">
            <a:extLst>
              <a:ext uri="{FF2B5EF4-FFF2-40B4-BE49-F238E27FC236}">
                <a16:creationId xmlns="" xmlns:a16="http://schemas.microsoft.com/office/drawing/2014/main" id="{C8C49DAA-A9A3-4242-A7F7-6C635AB36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7730"/>
            <a:ext cx="12192000" cy="439057"/>
          </a:xfrm>
        </p:spPr>
        <p:txBody>
          <a:bodyPr>
            <a:normAutofit/>
          </a:bodyPr>
          <a:lstStyle/>
          <a:p>
            <a:r>
              <a:rPr lang="es-EC" sz="2400" b="1" dirty="0" smtClean="0">
                <a:latin typeface="Century Gothic" panose="020B0502020202020204" pitchFamily="34" charset="0"/>
              </a:rPr>
              <a:t>PARQUE LINEAL</a:t>
            </a:r>
            <a:endParaRPr lang="es-EC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FB3E55E-FEEA-F248-8D57-6B87BED5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319" y="1480529"/>
            <a:ext cx="8852697" cy="497964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DC62644E-A15A-384D-B0DF-CCB717F3CE03}"/>
              </a:ext>
            </a:extLst>
          </p:cNvPr>
          <p:cNvSpPr/>
          <p:nvPr/>
        </p:nvSpPr>
        <p:spPr>
          <a:xfrm>
            <a:off x="2702579" y="309110"/>
            <a:ext cx="9016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latin typeface="Century Gothic" panose="020B0502020202020204" pitchFamily="34" charset="0"/>
              </a:rPr>
              <a:t>Conformada por un Relicto </a:t>
            </a:r>
            <a:r>
              <a:rPr lang="es-EC" sz="1600" dirty="0">
                <a:latin typeface="Century Gothic" panose="020B0502020202020204" pitchFamily="34" charset="0"/>
              </a:rPr>
              <a:t>de Bosque Seco de </a:t>
            </a:r>
            <a:r>
              <a:rPr lang="es-EC" sz="1600" dirty="0" smtClean="0">
                <a:latin typeface="Century Gothic" panose="020B0502020202020204" pitchFamily="34" charset="0"/>
              </a:rPr>
              <a:t>Altura. Refugio de vida silvestre del sector nororiental urbano de la ciudad de Quito. Reserva biológica destinada a formar parte del Patrimonio Natural Distrital</a:t>
            </a:r>
            <a:endParaRPr lang="es-EC" sz="1600" dirty="0">
              <a:latin typeface="Century Gothic" panose="020B0502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1"/>
            <a:ext cx="227396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9600" dirty="0">
              <a:latin typeface="Century Gothic" panose="020B0502020202020204" pitchFamily="34" charset="0"/>
            </a:endParaRPr>
          </a:p>
        </p:txBody>
      </p:sp>
      <p:sp>
        <p:nvSpPr>
          <p:cNvPr id="7" name="Título 3">
            <a:extLst>
              <a:ext uri="{FF2B5EF4-FFF2-40B4-BE49-F238E27FC236}">
                <a16:creationId xmlns="" xmlns:a16="http://schemas.microsoft.com/office/drawing/2014/main" id="{2828F88A-AC29-6742-95B5-80F709C5E2F0}"/>
              </a:ext>
            </a:extLst>
          </p:cNvPr>
          <p:cNvSpPr txBox="1">
            <a:spLocks/>
          </p:cNvSpPr>
          <p:nvPr/>
        </p:nvSpPr>
        <p:spPr>
          <a:xfrm>
            <a:off x="283836" y="1480529"/>
            <a:ext cx="1990132" cy="12507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ÁREA DE</a:t>
            </a:r>
          </a:p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PROTECCIÓN</a:t>
            </a:r>
          </a:p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ECOLÓGICA</a:t>
            </a:r>
          </a:p>
          <a:p>
            <a:pPr algn="l">
              <a:spcAft>
                <a:spcPts val="600"/>
              </a:spcAft>
            </a:pPr>
            <a:r>
              <a:rPr lang="es-EC" sz="1800" b="1" dirty="0" smtClean="0">
                <a:latin typeface="Century Gothic" panose="020B0502020202020204" pitchFamily="34" charset="0"/>
              </a:rPr>
              <a:t>63 HECTAREAS</a:t>
            </a:r>
            <a:endParaRPr lang="es-EC" sz="1800" b="1" dirty="0">
              <a:latin typeface="Century Gothic" panose="020B0502020202020204" pitchFamily="34" charset="0"/>
            </a:endParaRPr>
          </a:p>
        </p:txBody>
      </p:sp>
      <p:sp>
        <p:nvSpPr>
          <p:cNvPr id="8" name="Título 3">
            <a:extLst>
              <a:ext uri="{FF2B5EF4-FFF2-40B4-BE49-F238E27FC236}">
                <a16:creationId xmlns="" xmlns:a16="http://schemas.microsoft.com/office/drawing/2014/main" id="{2828F88A-AC29-6742-95B5-80F709C5E2F0}"/>
              </a:ext>
            </a:extLst>
          </p:cNvPr>
          <p:cNvSpPr txBox="1">
            <a:spLocks/>
          </p:cNvSpPr>
          <p:nvPr/>
        </p:nvSpPr>
        <p:spPr>
          <a:xfrm>
            <a:off x="283836" y="321253"/>
            <a:ext cx="651527" cy="838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b="1" dirty="0" smtClean="0">
                <a:latin typeface="Century Gothic" panose="020B0502020202020204" pitchFamily="34" charset="0"/>
              </a:rPr>
              <a:t>2</a:t>
            </a:r>
            <a:endParaRPr lang="es-EC" sz="1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4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CF10FC81-65F6-2C4B-9CCA-12B9796CF899}"/>
              </a:ext>
            </a:extLst>
          </p:cNvPr>
          <p:cNvSpPr/>
          <p:nvPr/>
        </p:nvSpPr>
        <p:spPr>
          <a:xfrm>
            <a:off x="1103403" y="4522942"/>
            <a:ext cx="30073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ALGUNAS ESPECIES ENDÉMICAS:</a:t>
            </a:r>
          </a:p>
          <a:p>
            <a:endParaRPr lang="es-EC" sz="1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C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es-EC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KISHUAR</a:t>
            </a:r>
          </a:p>
          <a:p>
            <a:r>
              <a:rPr lang="es-EC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- IGUALAN</a:t>
            </a:r>
          </a:p>
          <a:p>
            <a:r>
              <a:rPr lang="es-EC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- MORTIÑAL</a:t>
            </a:r>
          </a:p>
          <a:p>
            <a:r>
              <a:rPr lang="es-EC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- PATA DE GALLO</a:t>
            </a:r>
          </a:p>
          <a:p>
            <a:r>
              <a:rPr lang="es-EC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- PENCO BLANCO</a:t>
            </a:r>
          </a:p>
          <a:p>
            <a:r>
              <a:rPr lang="es-EC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- ISO</a:t>
            </a:r>
          </a:p>
          <a:p>
            <a:r>
              <a:rPr lang="es-EC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ESPINO </a:t>
            </a:r>
            <a:r>
              <a:rPr lang="es-EC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DE </a:t>
            </a:r>
            <a:r>
              <a:rPr lang="es-EC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FAIQUE</a:t>
            </a:r>
            <a:endParaRPr lang="es-EC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D0589FB5-5D4C-4443-BD70-2E3E352B9A01}"/>
              </a:ext>
            </a:extLst>
          </p:cNvPr>
          <p:cNvSpPr/>
          <p:nvPr/>
        </p:nvSpPr>
        <p:spPr>
          <a:xfrm>
            <a:off x="597571" y="258166"/>
            <a:ext cx="5728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RELICTO DE BOSQUE SECO DE ALTURA</a:t>
            </a:r>
            <a:endParaRPr lang="es-EC" b="1" dirty="0">
              <a:solidFill>
                <a:schemeClr val="bg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08FB9C78-FCBD-6449-8137-61C07DC4D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922" y="3494074"/>
            <a:ext cx="4708744" cy="3135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3A60B91-0281-8A49-BD06-E1166815A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90" y="885664"/>
            <a:ext cx="5006209" cy="33335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9C5864F5-7301-5442-8AF0-AED3FED15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429" y="885663"/>
            <a:ext cx="5000317" cy="33335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012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63329B4A-4FC5-F649-AD27-24642015D014}"/>
              </a:ext>
            </a:extLst>
          </p:cNvPr>
          <p:cNvSpPr/>
          <p:nvPr/>
        </p:nvSpPr>
        <p:spPr>
          <a:xfrm>
            <a:off x="618936" y="200242"/>
            <a:ext cx="8482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ALGUNOS EJEMPLARES DE FAUNA SILVESTRE </a:t>
            </a:r>
          </a:p>
          <a:p>
            <a:r>
              <a:rPr lang="es-EC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QUE </a:t>
            </a:r>
            <a:r>
              <a:rPr lang="es-EC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 </a:t>
            </a:r>
            <a:r>
              <a:rPr lang="es-EC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ENCUENTRAN EN EL ÁREA DE PROTECCIÓN ECOLÓGICA</a:t>
            </a:r>
            <a:endParaRPr lang="es-EC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076949F5-29A4-A249-8A06-6950F47E4713}"/>
              </a:ext>
            </a:extLst>
          </p:cNvPr>
          <p:cNvSpPr/>
          <p:nvPr/>
        </p:nvSpPr>
        <p:spPr>
          <a:xfrm>
            <a:off x="540948" y="3667620"/>
            <a:ext cx="200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BUHO ESTIGIO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84979AE3-1335-B646-A3B7-A8BF1032A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706" y="1353875"/>
            <a:ext cx="2306422" cy="22236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9254239B-F9EE-414D-811F-EC5BDFB79B4C}"/>
              </a:ext>
            </a:extLst>
          </p:cNvPr>
          <p:cNvSpPr/>
          <p:nvPr/>
        </p:nvSpPr>
        <p:spPr>
          <a:xfrm>
            <a:off x="9743538" y="3667619"/>
            <a:ext cx="1801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CONEJO SILVESTRE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D0043246-9480-E64A-9606-58EC70C75ADD}"/>
              </a:ext>
            </a:extLst>
          </p:cNvPr>
          <p:cNvSpPr/>
          <p:nvPr/>
        </p:nvSpPr>
        <p:spPr>
          <a:xfrm>
            <a:off x="7267410" y="3670024"/>
            <a:ext cx="1801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CHUCURI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3EDC9C77-8CA5-A241-8D53-FB0726906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75" y="4475392"/>
            <a:ext cx="1871647" cy="15988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FEFE1D30-7DDB-F147-B895-9999CD54D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516" y="4489254"/>
            <a:ext cx="1747939" cy="15850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="" xmlns:a16="http://schemas.microsoft.com/office/drawing/2014/main" id="{E6145848-647A-754B-8058-B347A9CEA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97" y="1329957"/>
            <a:ext cx="1748361" cy="22316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F6DBAD68-7F74-F341-8CF0-13A58ABC5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811" y="1339453"/>
            <a:ext cx="2038389" cy="2222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5" name="Rectángulo 34">
            <a:extLst>
              <a:ext uri="{FF2B5EF4-FFF2-40B4-BE49-F238E27FC236}">
                <a16:creationId xmlns="" xmlns:a16="http://schemas.microsoft.com/office/drawing/2014/main" id="{1094B70B-B72E-E14E-BB96-D6090E5F4DA9}"/>
              </a:ext>
            </a:extLst>
          </p:cNvPr>
          <p:cNvSpPr/>
          <p:nvPr/>
        </p:nvSpPr>
        <p:spPr>
          <a:xfrm>
            <a:off x="2719990" y="3670391"/>
            <a:ext cx="200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 smtClean="0">
                <a:solidFill>
                  <a:schemeClr val="bg1"/>
                </a:solidFill>
              </a:rPr>
              <a:t>GAVILÁN</a:t>
            </a:r>
            <a:endParaRPr lang="es-EC" sz="1400" dirty="0">
              <a:solidFill>
                <a:schemeClr val="bg1"/>
              </a:solidFill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="" xmlns:a16="http://schemas.microsoft.com/office/drawing/2014/main" id="{840DC9A7-03A3-1241-9493-E91D9D277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249" y="4475392"/>
            <a:ext cx="1644755" cy="15931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>
            <a:extLst>
              <a:ext uri="{FF2B5EF4-FFF2-40B4-BE49-F238E27FC236}">
                <a16:creationId xmlns="" xmlns:a16="http://schemas.microsoft.com/office/drawing/2014/main" id="{46E76EF0-D0F2-3143-9B56-A9DD662D64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705" y="4417927"/>
            <a:ext cx="2019570" cy="19118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Imagen 42">
            <a:extLst>
              <a:ext uri="{FF2B5EF4-FFF2-40B4-BE49-F238E27FC236}">
                <a16:creationId xmlns="" xmlns:a16="http://schemas.microsoft.com/office/drawing/2014/main" id="{C656B599-F2E2-0046-B05B-5D548D836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2041" y="1353875"/>
            <a:ext cx="2285623" cy="22216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5" name="Imagen 44">
            <a:extLst>
              <a:ext uri="{FF2B5EF4-FFF2-40B4-BE49-F238E27FC236}">
                <a16:creationId xmlns="" xmlns:a16="http://schemas.microsoft.com/office/drawing/2014/main" id="{07FA0419-D428-2647-9E68-CA3B4C8A7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5404" y="1339452"/>
            <a:ext cx="1815792" cy="22361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6" name="Rectángulo 45">
            <a:extLst>
              <a:ext uri="{FF2B5EF4-FFF2-40B4-BE49-F238E27FC236}">
                <a16:creationId xmlns="" xmlns:a16="http://schemas.microsoft.com/office/drawing/2014/main" id="{A832B33A-6CDD-A546-A535-F0070FE1E416}"/>
              </a:ext>
            </a:extLst>
          </p:cNvPr>
          <p:cNvSpPr/>
          <p:nvPr/>
        </p:nvSpPr>
        <p:spPr>
          <a:xfrm>
            <a:off x="4916214" y="3670391"/>
            <a:ext cx="200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QUILICO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="" xmlns:a16="http://schemas.microsoft.com/office/drawing/2014/main" id="{9394E196-0CDB-8A4C-888B-5AAC987EB20B}"/>
              </a:ext>
            </a:extLst>
          </p:cNvPr>
          <p:cNvSpPr/>
          <p:nvPr/>
        </p:nvSpPr>
        <p:spPr>
          <a:xfrm>
            <a:off x="618936" y="947267"/>
            <a:ext cx="31718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Más de 20 especies de aves </a:t>
            </a:r>
            <a:endParaRPr lang="es-EC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="" xmlns:a16="http://schemas.microsoft.com/office/drawing/2014/main" id="{0D390899-4C5A-9445-8507-1737C3626686}"/>
              </a:ext>
            </a:extLst>
          </p:cNvPr>
          <p:cNvSpPr/>
          <p:nvPr/>
        </p:nvSpPr>
        <p:spPr>
          <a:xfrm>
            <a:off x="6681785" y="951696"/>
            <a:ext cx="2821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Mamíferos pequeños</a:t>
            </a:r>
            <a:endParaRPr lang="es-EC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="" xmlns:a16="http://schemas.microsoft.com/office/drawing/2014/main" id="{8FDFB935-2ADD-FC43-B6A9-5CE604262D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7281" y="4417927"/>
            <a:ext cx="2523097" cy="18923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" name="Rectángulo 52">
            <a:extLst>
              <a:ext uri="{FF2B5EF4-FFF2-40B4-BE49-F238E27FC236}">
                <a16:creationId xmlns="" xmlns:a16="http://schemas.microsoft.com/office/drawing/2014/main" id="{9259859F-F60B-8046-BDE6-E71F023701B2}"/>
              </a:ext>
            </a:extLst>
          </p:cNvPr>
          <p:cNvSpPr/>
          <p:nvPr/>
        </p:nvSpPr>
        <p:spPr>
          <a:xfrm>
            <a:off x="4773203" y="6235953"/>
            <a:ext cx="1908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solidFill>
                  <a:schemeClr val="bg1"/>
                </a:solidFill>
              </a:rPr>
              <a:t>TANGARA CABEZA CELESTE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="" xmlns:a16="http://schemas.microsoft.com/office/drawing/2014/main" id="{A27623D7-FEBE-AD4F-84FD-7399C1A117A2}"/>
              </a:ext>
            </a:extLst>
          </p:cNvPr>
          <p:cNvSpPr/>
          <p:nvPr/>
        </p:nvSpPr>
        <p:spPr>
          <a:xfrm>
            <a:off x="2840352" y="6235953"/>
            <a:ext cx="1644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SICALIS</a:t>
            </a:r>
          </a:p>
        </p:txBody>
      </p:sp>
      <p:sp>
        <p:nvSpPr>
          <p:cNvPr id="55" name="Rectángulo 54">
            <a:extLst>
              <a:ext uri="{FF2B5EF4-FFF2-40B4-BE49-F238E27FC236}">
                <a16:creationId xmlns="" xmlns:a16="http://schemas.microsoft.com/office/drawing/2014/main" id="{56430B41-A2F6-454B-8611-B249FF870AB4}"/>
              </a:ext>
            </a:extLst>
          </p:cNvPr>
          <p:cNvSpPr/>
          <p:nvPr/>
        </p:nvSpPr>
        <p:spPr>
          <a:xfrm>
            <a:off x="7049106" y="6428191"/>
            <a:ext cx="1985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CULEBRA TERRESTRE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="" xmlns:a16="http://schemas.microsoft.com/office/drawing/2014/main" id="{7CC95D3D-CF95-1D44-AAF1-4614F14DEE54}"/>
              </a:ext>
            </a:extLst>
          </p:cNvPr>
          <p:cNvSpPr/>
          <p:nvPr/>
        </p:nvSpPr>
        <p:spPr>
          <a:xfrm>
            <a:off x="9626451" y="6423108"/>
            <a:ext cx="1644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RANA MARSUPIAL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="" xmlns:a16="http://schemas.microsoft.com/office/drawing/2014/main" id="{D7CE8811-A611-C04D-9D4E-911AE0AA7625}"/>
              </a:ext>
            </a:extLst>
          </p:cNvPr>
          <p:cNvSpPr/>
          <p:nvPr/>
        </p:nvSpPr>
        <p:spPr>
          <a:xfrm>
            <a:off x="609481" y="6200706"/>
            <a:ext cx="1989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dirty="0">
                <a:solidFill>
                  <a:schemeClr val="bg1"/>
                </a:solidFill>
              </a:rPr>
              <a:t>CENTZONTLE TROPICAL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="" xmlns:a16="http://schemas.microsoft.com/office/drawing/2014/main" id="{72334891-6F24-4B41-8604-333C6F4F9759}"/>
              </a:ext>
            </a:extLst>
          </p:cNvPr>
          <p:cNvSpPr/>
          <p:nvPr/>
        </p:nvSpPr>
        <p:spPr>
          <a:xfrm>
            <a:off x="6890291" y="4055144"/>
            <a:ext cx="2143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- Reptiles y anfibios</a:t>
            </a:r>
            <a:endParaRPr lang="es-EC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40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F126D58F-3B30-234D-962F-0D4EF05F9677}"/>
              </a:ext>
            </a:extLst>
          </p:cNvPr>
          <p:cNvSpPr/>
          <p:nvPr/>
        </p:nvSpPr>
        <p:spPr>
          <a:xfrm>
            <a:off x="4431632" y="1440412"/>
            <a:ext cx="360546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MIRLOS</a:t>
            </a:r>
            <a:endParaRPr lang="es-EC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TORTOLAS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COLIBRI GIGANTE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COLOBRI COLA LARGA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COLIBRI COMUN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GILGERO PARAMERO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SEMILLERO COLIFAJEADO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GILGERO ENCAPUCHADO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GORRION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CHICHERICHE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ELIANA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QUINDE HERRERO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HUIRAG CHURO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PAJARO BRUJO 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SOTERREY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OROCHELIDON MURINA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SOLITARIO</a:t>
            </a:r>
          </a:p>
          <a:p>
            <a:r>
              <a:rPr lang="es-EC" dirty="0">
                <a:solidFill>
                  <a:schemeClr val="bg1"/>
                </a:solidFill>
                <a:latin typeface="Century Gothic" panose="020B0502020202020204" pitchFamily="34" charset="0"/>
              </a:rPr>
              <a:t>GOLONDRINAS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F126D58F-3B30-234D-962F-0D4EF05F9677}"/>
              </a:ext>
            </a:extLst>
          </p:cNvPr>
          <p:cNvSpPr/>
          <p:nvPr/>
        </p:nvSpPr>
        <p:spPr>
          <a:xfrm>
            <a:off x="767371" y="4301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OTRAS ESPECIES </a:t>
            </a:r>
            <a:r>
              <a:rPr lang="es-EC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</a:t>
            </a:r>
            <a:r>
              <a:rPr lang="es-EC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AVES QUE SE ENCUENTRAN EN EL ÁREA DE PROTECCIÓN ECOLÓGICA:</a:t>
            </a:r>
            <a:endParaRPr lang="es-EC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455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366</Words>
  <Application>Microsoft Office PowerPoint</Application>
  <PresentationFormat>Panorámica</PresentationFormat>
  <Paragraphs>79</Paragraphs>
  <Slides>11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QUÉ MOTIVA ESTE PROYECTO</vt:lpstr>
      <vt:lpstr>Presentación de PowerPoint</vt:lpstr>
      <vt:lpstr>Presentación de PowerPoint</vt:lpstr>
      <vt:lpstr>PARQUE LINEAL</vt:lpstr>
      <vt:lpstr>Presentación de PowerPoint</vt:lpstr>
      <vt:lpstr>Presentación de PowerPoint</vt:lpstr>
      <vt:lpstr>Presentación de PowerPoint</vt:lpstr>
      <vt:lpstr>Presentación de PowerPoint</vt:lpstr>
      <vt:lpstr>VISTA GENERAL DEL PROYECTO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 HECTÁREAS AREA NATURAL PROTEGIDA</dc:title>
  <dc:creator>Microsoft Office User</dc:creator>
  <cp:lastModifiedBy>Usuario de Windows</cp:lastModifiedBy>
  <cp:revision>129</cp:revision>
  <dcterms:created xsi:type="dcterms:W3CDTF">2021-03-14T01:08:35Z</dcterms:created>
  <dcterms:modified xsi:type="dcterms:W3CDTF">2021-03-16T00:15:06Z</dcterms:modified>
</cp:coreProperties>
</file>