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33"/>
  </p:notesMasterIdLst>
  <p:sldIdLst>
    <p:sldId id="430" r:id="rId2"/>
    <p:sldId id="437" r:id="rId3"/>
    <p:sldId id="438" r:id="rId4"/>
    <p:sldId id="439" r:id="rId5"/>
    <p:sldId id="440" r:id="rId6"/>
    <p:sldId id="441" r:id="rId7"/>
    <p:sldId id="442" r:id="rId8"/>
    <p:sldId id="443" r:id="rId9"/>
    <p:sldId id="444" r:id="rId10"/>
    <p:sldId id="445" r:id="rId11"/>
    <p:sldId id="446" r:id="rId12"/>
    <p:sldId id="447" r:id="rId13"/>
    <p:sldId id="448" r:id="rId14"/>
    <p:sldId id="449" r:id="rId15"/>
    <p:sldId id="450" r:id="rId16"/>
    <p:sldId id="452" r:id="rId17"/>
    <p:sldId id="453" r:id="rId18"/>
    <p:sldId id="454" r:id="rId19"/>
    <p:sldId id="455" r:id="rId20"/>
    <p:sldId id="456" r:id="rId21"/>
    <p:sldId id="457" r:id="rId22"/>
    <p:sldId id="458" r:id="rId23"/>
    <p:sldId id="459" r:id="rId24"/>
    <p:sldId id="460" r:id="rId25"/>
    <p:sldId id="461" r:id="rId26"/>
    <p:sldId id="462" r:id="rId27"/>
    <p:sldId id="463" r:id="rId28"/>
    <p:sldId id="464" r:id="rId29"/>
    <p:sldId id="465" r:id="rId30"/>
    <p:sldId id="466" r:id="rId31"/>
    <p:sldId id="338" r:id="rId32"/>
  </p:sldIdLst>
  <p:sldSz cx="9144000" cy="6858000" type="screen4x3"/>
  <p:notesSz cx="7315200" cy="96012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4156">
          <p15:clr>
            <a:srgbClr val="A4A3A4"/>
          </p15:clr>
        </p15:guide>
        <p15:guide id="2" pos="295">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istina Jeanneth Paredes Armijos" initials="CJPA" lastIdx="9"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D050"/>
    <a:srgbClr val="CCFF99"/>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69" autoAdjust="0"/>
    <p:restoredTop sz="94487" autoAdjust="0"/>
  </p:normalViewPr>
  <p:slideViewPr>
    <p:cSldViewPr>
      <p:cViewPr>
        <p:scale>
          <a:sx n="64" d="100"/>
          <a:sy n="64" d="100"/>
        </p:scale>
        <p:origin x="-1398" y="-228"/>
      </p:cViewPr>
      <p:guideLst>
        <p:guide orient="horz" pos="4156"/>
        <p:guide pos="295"/>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FD3931A2-C26A-4B31-833A-23AD8B78AACA}" type="datetimeFigureOut">
              <a:rPr lang="es-EC" smtClean="0"/>
              <a:pPr/>
              <a:t>25/01/2021</a:t>
            </a:fld>
            <a:endParaRPr lang="es-EC"/>
          </a:p>
        </p:txBody>
      </p:sp>
      <p:sp>
        <p:nvSpPr>
          <p:cNvPr id="4" name="Marcador de imagen de diapositiva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61D1B7DE-D2F0-4BD3-B717-F9EB03EAE8C3}" type="slidenum">
              <a:rPr lang="es-EC" smtClean="0"/>
              <a:pPr/>
              <a:t>‹Nº›</a:t>
            </a:fld>
            <a:endParaRPr lang="es-EC"/>
          </a:p>
        </p:txBody>
      </p:sp>
    </p:spTree>
    <p:extLst>
      <p:ext uri="{BB962C8B-B14F-4D97-AF65-F5344CB8AC3E}">
        <p14:creationId xmlns:p14="http://schemas.microsoft.com/office/powerpoint/2010/main" val="7117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5:notes"/>
          <p:cNvSpPr txBox="1">
            <a:spLocks noGrp="1"/>
          </p:cNvSpPr>
          <p:nvPr>
            <p:ph type="body" idx="1"/>
          </p:nvPr>
        </p:nvSpPr>
        <p:spPr>
          <a:xfrm>
            <a:off x="731838" y="4621213"/>
            <a:ext cx="5851525" cy="37798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15: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133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5:notes"/>
          <p:cNvSpPr txBox="1">
            <a:spLocks noGrp="1"/>
          </p:cNvSpPr>
          <p:nvPr>
            <p:ph type="body" idx="1"/>
          </p:nvPr>
        </p:nvSpPr>
        <p:spPr>
          <a:xfrm>
            <a:off x="731838" y="4621213"/>
            <a:ext cx="5851525" cy="37798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15: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133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5:notes"/>
          <p:cNvSpPr txBox="1">
            <a:spLocks noGrp="1"/>
          </p:cNvSpPr>
          <p:nvPr>
            <p:ph type="body" idx="1"/>
          </p:nvPr>
        </p:nvSpPr>
        <p:spPr>
          <a:xfrm>
            <a:off x="731838" y="4621213"/>
            <a:ext cx="5851525" cy="37798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15: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133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5:notes"/>
          <p:cNvSpPr txBox="1">
            <a:spLocks noGrp="1"/>
          </p:cNvSpPr>
          <p:nvPr>
            <p:ph type="body" idx="1"/>
          </p:nvPr>
        </p:nvSpPr>
        <p:spPr>
          <a:xfrm>
            <a:off x="731838" y="4621213"/>
            <a:ext cx="5851525" cy="37798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15: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133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5:notes"/>
          <p:cNvSpPr txBox="1">
            <a:spLocks noGrp="1"/>
          </p:cNvSpPr>
          <p:nvPr>
            <p:ph type="body" idx="1"/>
          </p:nvPr>
        </p:nvSpPr>
        <p:spPr>
          <a:xfrm>
            <a:off x="731838" y="4621213"/>
            <a:ext cx="5851525" cy="37798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15: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1330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5:notes"/>
          <p:cNvSpPr txBox="1">
            <a:spLocks noGrp="1"/>
          </p:cNvSpPr>
          <p:nvPr>
            <p:ph type="body" idx="1"/>
          </p:nvPr>
        </p:nvSpPr>
        <p:spPr>
          <a:xfrm>
            <a:off x="731838" y="4621213"/>
            <a:ext cx="5851525" cy="37798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15: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1330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5:notes"/>
          <p:cNvSpPr txBox="1">
            <a:spLocks noGrp="1"/>
          </p:cNvSpPr>
          <p:nvPr>
            <p:ph type="body" idx="1"/>
          </p:nvPr>
        </p:nvSpPr>
        <p:spPr>
          <a:xfrm>
            <a:off x="731838" y="4621213"/>
            <a:ext cx="5851525" cy="37798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15: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1330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5:notes"/>
          <p:cNvSpPr txBox="1">
            <a:spLocks noGrp="1"/>
          </p:cNvSpPr>
          <p:nvPr>
            <p:ph type="body" idx="1"/>
          </p:nvPr>
        </p:nvSpPr>
        <p:spPr>
          <a:xfrm>
            <a:off x="731838" y="4621213"/>
            <a:ext cx="5851525" cy="37798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15: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133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5:notes"/>
          <p:cNvSpPr txBox="1">
            <a:spLocks noGrp="1"/>
          </p:cNvSpPr>
          <p:nvPr>
            <p:ph type="body" idx="1"/>
          </p:nvPr>
        </p:nvSpPr>
        <p:spPr>
          <a:xfrm>
            <a:off x="731838" y="4621213"/>
            <a:ext cx="5851525" cy="37798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15: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1330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5:notes"/>
          <p:cNvSpPr txBox="1">
            <a:spLocks noGrp="1"/>
          </p:cNvSpPr>
          <p:nvPr>
            <p:ph type="body" idx="1"/>
          </p:nvPr>
        </p:nvSpPr>
        <p:spPr>
          <a:xfrm>
            <a:off x="731838" y="4621213"/>
            <a:ext cx="5851525" cy="37798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15: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1330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5:notes"/>
          <p:cNvSpPr txBox="1">
            <a:spLocks noGrp="1"/>
          </p:cNvSpPr>
          <p:nvPr>
            <p:ph type="body" idx="1"/>
          </p:nvPr>
        </p:nvSpPr>
        <p:spPr>
          <a:xfrm>
            <a:off x="731838" y="4621213"/>
            <a:ext cx="5851525" cy="37798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15: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133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5:notes"/>
          <p:cNvSpPr txBox="1">
            <a:spLocks noGrp="1"/>
          </p:cNvSpPr>
          <p:nvPr>
            <p:ph type="body" idx="1"/>
          </p:nvPr>
        </p:nvSpPr>
        <p:spPr>
          <a:xfrm>
            <a:off x="731838" y="4621213"/>
            <a:ext cx="5851525" cy="37798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15: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1330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5:notes"/>
          <p:cNvSpPr txBox="1">
            <a:spLocks noGrp="1"/>
          </p:cNvSpPr>
          <p:nvPr>
            <p:ph type="body" idx="1"/>
          </p:nvPr>
        </p:nvSpPr>
        <p:spPr>
          <a:xfrm>
            <a:off x="731838" y="4621213"/>
            <a:ext cx="5851525" cy="37798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15: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1330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5:notes"/>
          <p:cNvSpPr txBox="1">
            <a:spLocks noGrp="1"/>
          </p:cNvSpPr>
          <p:nvPr>
            <p:ph type="body" idx="1"/>
          </p:nvPr>
        </p:nvSpPr>
        <p:spPr>
          <a:xfrm>
            <a:off x="731838" y="4621213"/>
            <a:ext cx="5851525" cy="37798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15: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1330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5:notes"/>
          <p:cNvSpPr txBox="1">
            <a:spLocks noGrp="1"/>
          </p:cNvSpPr>
          <p:nvPr>
            <p:ph type="body" idx="1"/>
          </p:nvPr>
        </p:nvSpPr>
        <p:spPr>
          <a:xfrm>
            <a:off x="731838" y="4621213"/>
            <a:ext cx="5851525" cy="37798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15: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1330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5:notes"/>
          <p:cNvSpPr txBox="1">
            <a:spLocks noGrp="1"/>
          </p:cNvSpPr>
          <p:nvPr>
            <p:ph type="body" idx="1"/>
          </p:nvPr>
        </p:nvSpPr>
        <p:spPr>
          <a:xfrm>
            <a:off x="731838" y="4621213"/>
            <a:ext cx="5851525" cy="37798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15: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1330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5:notes"/>
          <p:cNvSpPr txBox="1">
            <a:spLocks noGrp="1"/>
          </p:cNvSpPr>
          <p:nvPr>
            <p:ph type="body" idx="1"/>
          </p:nvPr>
        </p:nvSpPr>
        <p:spPr>
          <a:xfrm>
            <a:off x="731838" y="4621213"/>
            <a:ext cx="5851525" cy="37798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15: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1330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5:notes"/>
          <p:cNvSpPr txBox="1">
            <a:spLocks noGrp="1"/>
          </p:cNvSpPr>
          <p:nvPr>
            <p:ph type="body" idx="1"/>
          </p:nvPr>
        </p:nvSpPr>
        <p:spPr>
          <a:xfrm>
            <a:off x="731838" y="4621213"/>
            <a:ext cx="5851525" cy="37798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15: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1330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5:notes"/>
          <p:cNvSpPr txBox="1">
            <a:spLocks noGrp="1"/>
          </p:cNvSpPr>
          <p:nvPr>
            <p:ph type="body" idx="1"/>
          </p:nvPr>
        </p:nvSpPr>
        <p:spPr>
          <a:xfrm>
            <a:off x="731838" y="4621213"/>
            <a:ext cx="5851525" cy="37798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15: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1330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5:notes"/>
          <p:cNvSpPr txBox="1">
            <a:spLocks noGrp="1"/>
          </p:cNvSpPr>
          <p:nvPr>
            <p:ph type="body" idx="1"/>
          </p:nvPr>
        </p:nvSpPr>
        <p:spPr>
          <a:xfrm>
            <a:off x="731838" y="4621213"/>
            <a:ext cx="5851525" cy="37798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15: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1330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5:notes"/>
          <p:cNvSpPr txBox="1">
            <a:spLocks noGrp="1"/>
          </p:cNvSpPr>
          <p:nvPr>
            <p:ph type="body" idx="1"/>
          </p:nvPr>
        </p:nvSpPr>
        <p:spPr>
          <a:xfrm>
            <a:off x="731838" y="4621213"/>
            <a:ext cx="5851525" cy="37798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15: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1330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5:notes"/>
          <p:cNvSpPr txBox="1">
            <a:spLocks noGrp="1"/>
          </p:cNvSpPr>
          <p:nvPr>
            <p:ph type="body" idx="1"/>
          </p:nvPr>
        </p:nvSpPr>
        <p:spPr>
          <a:xfrm>
            <a:off x="731838" y="4621213"/>
            <a:ext cx="5851525" cy="37798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15: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133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5:notes"/>
          <p:cNvSpPr txBox="1">
            <a:spLocks noGrp="1"/>
          </p:cNvSpPr>
          <p:nvPr>
            <p:ph type="body" idx="1"/>
          </p:nvPr>
        </p:nvSpPr>
        <p:spPr>
          <a:xfrm>
            <a:off x="731838" y="4621213"/>
            <a:ext cx="5851525" cy="37798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15: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1330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9ECD196F-1F0C-4A42-837A-170E293B05B7}" type="slidenum">
              <a:rPr lang="es-ES" smtClean="0"/>
              <a:t>31</a:t>
            </a:fld>
            <a:endParaRPr lang="es-ES"/>
          </a:p>
        </p:txBody>
      </p:sp>
    </p:spTree>
    <p:extLst>
      <p:ext uri="{BB962C8B-B14F-4D97-AF65-F5344CB8AC3E}">
        <p14:creationId xmlns:p14="http://schemas.microsoft.com/office/powerpoint/2010/main" val="1298072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5:notes"/>
          <p:cNvSpPr txBox="1">
            <a:spLocks noGrp="1"/>
          </p:cNvSpPr>
          <p:nvPr>
            <p:ph type="body" idx="1"/>
          </p:nvPr>
        </p:nvSpPr>
        <p:spPr>
          <a:xfrm>
            <a:off x="731838" y="4621213"/>
            <a:ext cx="5851525" cy="37798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15: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133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5:notes"/>
          <p:cNvSpPr txBox="1">
            <a:spLocks noGrp="1"/>
          </p:cNvSpPr>
          <p:nvPr>
            <p:ph type="body" idx="1"/>
          </p:nvPr>
        </p:nvSpPr>
        <p:spPr>
          <a:xfrm>
            <a:off x="731838" y="4621213"/>
            <a:ext cx="5851525" cy="37798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15: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133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5:notes"/>
          <p:cNvSpPr txBox="1">
            <a:spLocks noGrp="1"/>
          </p:cNvSpPr>
          <p:nvPr>
            <p:ph type="body" idx="1"/>
          </p:nvPr>
        </p:nvSpPr>
        <p:spPr>
          <a:xfrm>
            <a:off x="731838" y="4621213"/>
            <a:ext cx="5851525" cy="37798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15: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133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5:notes"/>
          <p:cNvSpPr txBox="1">
            <a:spLocks noGrp="1"/>
          </p:cNvSpPr>
          <p:nvPr>
            <p:ph type="body" idx="1"/>
          </p:nvPr>
        </p:nvSpPr>
        <p:spPr>
          <a:xfrm>
            <a:off x="731838" y="4621213"/>
            <a:ext cx="5851525" cy="37798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15: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133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5:notes"/>
          <p:cNvSpPr txBox="1">
            <a:spLocks noGrp="1"/>
          </p:cNvSpPr>
          <p:nvPr>
            <p:ph type="body" idx="1"/>
          </p:nvPr>
        </p:nvSpPr>
        <p:spPr>
          <a:xfrm>
            <a:off x="731838" y="4621213"/>
            <a:ext cx="5851525" cy="37798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15: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133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5:notes"/>
          <p:cNvSpPr txBox="1">
            <a:spLocks noGrp="1"/>
          </p:cNvSpPr>
          <p:nvPr>
            <p:ph type="body" idx="1"/>
          </p:nvPr>
        </p:nvSpPr>
        <p:spPr>
          <a:xfrm>
            <a:off x="731838" y="4621213"/>
            <a:ext cx="5851525" cy="37798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15: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1330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17" name="16 Image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9263" y="1800432"/>
            <a:ext cx="6245475" cy="3128335"/>
          </a:xfrm>
          <a:prstGeom prst="rect">
            <a:avLst/>
          </a:prstGeom>
        </p:spPr>
      </p:pic>
    </p:spTree>
    <p:extLst>
      <p:ext uri="{BB962C8B-B14F-4D97-AF65-F5344CB8AC3E}">
        <p14:creationId xmlns:p14="http://schemas.microsoft.com/office/powerpoint/2010/main" val="163293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3" name="2 Image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9262" y="1988840"/>
            <a:ext cx="6245476" cy="1394212"/>
          </a:xfrm>
          <a:prstGeom prst="rect">
            <a:avLst/>
          </a:prstGeom>
        </p:spPr>
      </p:pic>
      <p:sp>
        <p:nvSpPr>
          <p:cNvPr id="5" name="4 Marcador de texto"/>
          <p:cNvSpPr>
            <a:spLocks noGrp="1"/>
          </p:cNvSpPr>
          <p:nvPr>
            <p:ph type="body" sz="quarter" idx="10"/>
          </p:nvPr>
        </p:nvSpPr>
        <p:spPr>
          <a:xfrm>
            <a:off x="1449388" y="3717032"/>
            <a:ext cx="6291262" cy="864171"/>
          </a:xfrm>
          <a:prstGeom prst="rect">
            <a:avLst/>
          </a:prstGeom>
        </p:spPr>
        <p:txBody>
          <a:bodyPr/>
          <a:lstStyle>
            <a:lvl1pPr marL="0" indent="0" algn="ctr">
              <a:buNone/>
              <a:defRPr>
                <a:solidFill>
                  <a:schemeClr val="tx1">
                    <a:lumMod val="50000"/>
                    <a:lumOff val="50000"/>
                  </a:schemeClr>
                </a:solidFill>
                <a:latin typeface="HelveticaNeueLT Pro 67 MdCn" pitchFamily="34" charset="0"/>
              </a:defRPr>
            </a:lvl1pPr>
          </a:lstStyle>
          <a:p>
            <a:pPr lvl="0"/>
            <a:r>
              <a:rPr lang="es-ES" dirty="0"/>
              <a:t>Haga clic para modificar el estilo de texto del patrón</a:t>
            </a:r>
            <a:endParaRPr lang="es-EC" dirty="0"/>
          </a:p>
        </p:txBody>
      </p:sp>
      <p:sp>
        <p:nvSpPr>
          <p:cNvPr id="7" name="6 Marcador de texto"/>
          <p:cNvSpPr>
            <a:spLocks noGrp="1"/>
          </p:cNvSpPr>
          <p:nvPr>
            <p:ph type="body" sz="quarter" idx="11"/>
          </p:nvPr>
        </p:nvSpPr>
        <p:spPr>
          <a:xfrm>
            <a:off x="1449388" y="4221088"/>
            <a:ext cx="6291262" cy="720725"/>
          </a:xfrm>
          <a:prstGeom prst="rect">
            <a:avLst/>
          </a:prstGeom>
        </p:spPr>
        <p:txBody>
          <a:bodyPr/>
          <a:lstStyle>
            <a:lvl1pPr marL="0" indent="0" algn="ctr">
              <a:buNone/>
              <a:defRPr sz="2800">
                <a:solidFill>
                  <a:schemeClr val="tx1">
                    <a:lumMod val="50000"/>
                    <a:lumOff val="50000"/>
                  </a:schemeClr>
                </a:solidFill>
                <a:latin typeface="HelveticaNeueLT Pro 45 Lt" pitchFamily="34" charset="0"/>
              </a:defRPr>
            </a:lvl1pPr>
          </a:lstStyle>
          <a:p>
            <a:pPr lvl="0"/>
            <a:r>
              <a:rPr lang="es-ES" dirty="0"/>
              <a:t>Haga clic para modificar el estilo de texto del patrón</a:t>
            </a:r>
            <a:endParaRPr lang="es-EC" dirty="0"/>
          </a:p>
        </p:txBody>
      </p:sp>
    </p:spTree>
    <p:extLst>
      <p:ext uri="{BB962C8B-B14F-4D97-AF65-F5344CB8AC3E}">
        <p14:creationId xmlns:p14="http://schemas.microsoft.com/office/powerpoint/2010/main" val="1896741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ido STHV">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467544" y="1700808"/>
            <a:ext cx="3826768" cy="2016224"/>
          </a:xfrm>
          <a:prstGeom prst="rect">
            <a:avLst/>
          </a:prstGeom>
        </p:spPr>
        <p:txBody>
          <a:bodyPr anchor="t">
            <a:noAutofit/>
          </a:bodyPr>
          <a:lstStyle>
            <a:lvl1pPr marL="0" indent="0">
              <a:buNone/>
              <a:defRPr sz="2400" b="1">
                <a:latin typeface="HelveticaNeueLT Pro 57 Cn"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el estilo de texto del patrón</a:t>
            </a:r>
          </a:p>
        </p:txBody>
      </p:sp>
      <p:sp>
        <p:nvSpPr>
          <p:cNvPr id="4" name="3 Marcador de contenido"/>
          <p:cNvSpPr>
            <a:spLocks noGrp="1"/>
          </p:cNvSpPr>
          <p:nvPr>
            <p:ph sz="half" idx="2"/>
          </p:nvPr>
        </p:nvSpPr>
        <p:spPr>
          <a:xfrm>
            <a:off x="457200" y="3933056"/>
            <a:ext cx="3826768" cy="2376264"/>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2000">
                <a:latin typeface="HelveticaNeueLT Pro 45 Lt" pitchFamily="34" charset="0"/>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s-ES" dirty="0"/>
              <a:t>Haga clic para modificar el estilo de texto del patrón</a:t>
            </a:r>
          </a:p>
          <a:p>
            <a:pPr lvl="0"/>
            <a:endParaRPr lang="es-ES" dirty="0"/>
          </a:p>
        </p:txBody>
      </p:sp>
      <p:sp>
        <p:nvSpPr>
          <p:cNvPr id="5" name="4 Marcador de texto"/>
          <p:cNvSpPr>
            <a:spLocks noGrp="1"/>
          </p:cNvSpPr>
          <p:nvPr>
            <p:ph type="body" sz="quarter" idx="3"/>
          </p:nvPr>
        </p:nvSpPr>
        <p:spPr>
          <a:xfrm>
            <a:off x="4644008" y="1700808"/>
            <a:ext cx="4041775" cy="2016224"/>
          </a:xfrm>
          <a:prstGeom prst="rect">
            <a:avLst/>
          </a:prstGeom>
        </p:spPr>
        <p:txBody>
          <a:bodyPr anchor="t">
            <a:noAutofit/>
          </a:bodyPr>
          <a:lstStyle>
            <a:lvl1pPr marL="0" indent="0">
              <a:buNone/>
              <a:defRPr sz="2000" b="0">
                <a:latin typeface="HelveticaNeueLT Pro 45 L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el estilo de texto del patrón</a:t>
            </a:r>
          </a:p>
        </p:txBody>
      </p:sp>
      <p:sp>
        <p:nvSpPr>
          <p:cNvPr id="6" name="5 Marcador de contenido"/>
          <p:cNvSpPr>
            <a:spLocks noGrp="1"/>
          </p:cNvSpPr>
          <p:nvPr>
            <p:ph sz="quarter" idx="4"/>
          </p:nvPr>
        </p:nvSpPr>
        <p:spPr>
          <a:xfrm>
            <a:off x="4645025" y="3933056"/>
            <a:ext cx="4041775" cy="2376265"/>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2000">
                <a:latin typeface="HelveticaNeueLT Pro 45 Lt" pitchFamily="34" charset="0"/>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dirty="0"/>
              <a:t>Haga clic para modificar el estilo de texto del patrón</a:t>
            </a:r>
          </a:p>
          <a:p>
            <a:pPr lvl="0"/>
            <a:endParaRPr lang="es-EC" dirty="0"/>
          </a:p>
        </p:txBody>
      </p:sp>
      <p:sp>
        <p:nvSpPr>
          <p:cNvPr id="12" name="11 Título"/>
          <p:cNvSpPr>
            <a:spLocks noGrp="1"/>
          </p:cNvSpPr>
          <p:nvPr>
            <p:ph type="title" hasCustomPrompt="1"/>
          </p:nvPr>
        </p:nvSpPr>
        <p:spPr>
          <a:xfrm>
            <a:off x="457200" y="274638"/>
            <a:ext cx="8229600" cy="1143000"/>
          </a:xfrm>
          <a:prstGeom prst="rect">
            <a:avLst/>
          </a:prstGeom>
        </p:spPr>
        <p:txBody>
          <a:bodyPr/>
          <a:lstStyle>
            <a:lvl1pPr>
              <a:defRPr>
                <a:solidFill>
                  <a:schemeClr val="tx1">
                    <a:lumMod val="65000"/>
                    <a:lumOff val="35000"/>
                  </a:schemeClr>
                </a:solidFill>
                <a:latin typeface="HelveticaNeueLT Pro 95 Blk" pitchFamily="34" charset="0"/>
              </a:defRPr>
            </a:lvl1pPr>
          </a:lstStyle>
          <a:p>
            <a:r>
              <a:rPr lang="es-ES" dirty="0"/>
              <a:t>TÍTULO</a:t>
            </a:r>
            <a:endParaRPr lang="es-EC" dirty="0"/>
          </a:p>
        </p:txBody>
      </p:sp>
      <p:sp>
        <p:nvSpPr>
          <p:cNvPr id="21" name="20 Marcador de texto"/>
          <p:cNvSpPr>
            <a:spLocks noGrp="1"/>
          </p:cNvSpPr>
          <p:nvPr>
            <p:ph type="body" sz="quarter" idx="11" hasCustomPrompt="1"/>
          </p:nvPr>
        </p:nvSpPr>
        <p:spPr>
          <a:xfrm>
            <a:off x="8533134" y="188640"/>
            <a:ext cx="287338" cy="358775"/>
          </a:xfrm>
          <a:prstGeom prst="rect">
            <a:avLst/>
          </a:prstGeom>
        </p:spPr>
        <p:txBody>
          <a:bodyPr/>
          <a:lstStyle>
            <a:lvl1pPr marL="0" indent="0">
              <a:buNone/>
              <a:defRPr sz="1200">
                <a:solidFill>
                  <a:schemeClr val="tx1">
                    <a:lumMod val="65000"/>
                    <a:lumOff val="35000"/>
                  </a:schemeClr>
                </a:solidFill>
                <a:latin typeface="HelveticaNeueLT Pro 53 Ex" pitchFamily="34" charset="0"/>
              </a:defRPr>
            </a:lvl1pPr>
          </a:lstStyle>
          <a:p>
            <a:pPr lvl="0"/>
            <a:r>
              <a:rPr lang="es-ES" dirty="0"/>
              <a:t>N</a:t>
            </a:r>
            <a:endParaRPr lang="es-EC" dirty="0"/>
          </a:p>
        </p:txBody>
      </p:sp>
      <p:sp>
        <p:nvSpPr>
          <p:cNvPr id="23" name="22 Marcador de texto"/>
          <p:cNvSpPr>
            <a:spLocks noGrp="1"/>
          </p:cNvSpPr>
          <p:nvPr>
            <p:ph type="body" sz="quarter" idx="12" hasCustomPrompt="1"/>
          </p:nvPr>
        </p:nvSpPr>
        <p:spPr>
          <a:xfrm>
            <a:off x="467544" y="260649"/>
            <a:ext cx="1944216" cy="216024"/>
          </a:xfrm>
          <a:prstGeom prst="rect">
            <a:avLst/>
          </a:prstGeom>
        </p:spPr>
        <p:txBody>
          <a:bodyPr/>
          <a:lstStyle>
            <a:lvl1pPr marL="0" indent="0">
              <a:buNone/>
              <a:defRPr sz="1000">
                <a:solidFill>
                  <a:schemeClr val="tx1">
                    <a:lumMod val="65000"/>
                    <a:lumOff val="35000"/>
                  </a:schemeClr>
                </a:solidFill>
                <a:latin typeface="HelveticaNeueLT Pro 35 Th" pitchFamily="34" charset="0"/>
              </a:defRPr>
            </a:lvl1pPr>
          </a:lstStyle>
          <a:p>
            <a:pPr lvl="0"/>
            <a:r>
              <a:rPr lang="es-EC" dirty="0"/>
              <a:t>Referencia</a:t>
            </a:r>
          </a:p>
        </p:txBody>
      </p:sp>
    </p:spTree>
    <p:extLst>
      <p:ext uri="{BB962C8B-B14F-4D97-AF65-F5344CB8AC3E}">
        <p14:creationId xmlns:p14="http://schemas.microsoft.com/office/powerpoint/2010/main" val="584826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pic>
        <p:nvPicPr>
          <p:cNvPr id="3" name="2 Image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3488" y="2413050"/>
            <a:ext cx="7557025" cy="1592014"/>
          </a:xfrm>
          <a:prstGeom prst="rect">
            <a:avLst/>
          </a:prstGeom>
        </p:spPr>
      </p:pic>
      <p:pic>
        <p:nvPicPr>
          <p:cNvPr id="4" name="3 Imagen"/>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6989" y="6093296"/>
            <a:ext cx="6870023" cy="427284"/>
          </a:xfrm>
          <a:prstGeom prst="rect">
            <a:avLst/>
          </a:prstGeom>
        </p:spPr>
      </p:pic>
      <p:sp>
        <p:nvSpPr>
          <p:cNvPr id="8" name="7 Marcador de contenido"/>
          <p:cNvSpPr>
            <a:spLocks noGrp="1"/>
          </p:cNvSpPr>
          <p:nvPr>
            <p:ph sz="quarter" idx="10" hasCustomPrompt="1"/>
          </p:nvPr>
        </p:nvSpPr>
        <p:spPr>
          <a:xfrm>
            <a:off x="2484438" y="5661025"/>
            <a:ext cx="4175125" cy="360363"/>
          </a:xfrm>
          <a:prstGeom prst="rect">
            <a:avLst/>
          </a:prstGeom>
        </p:spPr>
        <p:txBody>
          <a:bodyPr/>
          <a:lstStyle>
            <a:lvl1pPr marL="0" indent="0" algn="ctr">
              <a:buNone/>
              <a:defRPr sz="1400" baseline="0">
                <a:solidFill>
                  <a:schemeClr val="tx1">
                    <a:lumMod val="50000"/>
                    <a:lumOff val="50000"/>
                  </a:schemeClr>
                </a:solidFill>
                <a:latin typeface="HelveticaNeueLT Pro 95 Blk" pitchFamily="34" charset="0"/>
              </a:defRPr>
            </a:lvl1pPr>
          </a:lstStyle>
          <a:p>
            <a:pPr lvl="0"/>
            <a:r>
              <a:rPr lang="es-EC" dirty="0"/>
              <a:t>INFORMACIÓN DE CONTACTO</a:t>
            </a:r>
          </a:p>
        </p:txBody>
      </p:sp>
    </p:spTree>
    <p:extLst>
      <p:ext uri="{BB962C8B-B14F-4D97-AF65-F5344CB8AC3E}">
        <p14:creationId xmlns:p14="http://schemas.microsoft.com/office/powerpoint/2010/main" val="2417270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lang="es-ES"/>
          </a:p>
        </p:txBody>
      </p:sp>
      <p:sp>
        <p:nvSpPr>
          <p:cNvPr id="4" name="Marcador de fecha 3"/>
          <p:cNvSpPr>
            <a:spLocks noGrp="1"/>
          </p:cNvSpPr>
          <p:nvPr>
            <p:ph type="dt" sz="half" idx="10"/>
          </p:nvPr>
        </p:nvSpPr>
        <p:spPr/>
        <p:txBody>
          <a:bodyPr/>
          <a:lstStyle/>
          <a:p>
            <a:fld id="{AD78F5E6-4E1B-6B45-B624-0C64DAD6280B}" type="datetimeFigureOut">
              <a:rPr lang="es-ES" smtClean="0"/>
              <a:t>25/01/2021</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5265CB62-5C30-8E44-8C83-86EF20D011E0}" type="slidenum">
              <a:rPr lang="es-ES" smtClean="0"/>
              <a:t>‹Nº›</a:t>
            </a:fld>
            <a:endParaRPr lang="es-ES"/>
          </a:p>
        </p:txBody>
      </p:sp>
    </p:spTree>
    <p:extLst>
      <p:ext uri="{BB962C8B-B14F-4D97-AF65-F5344CB8AC3E}">
        <p14:creationId xmlns:p14="http://schemas.microsoft.com/office/powerpoint/2010/main" val="3159998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AD78F5E6-4E1B-6B45-B624-0C64DAD6280B}" type="datetimeFigureOut">
              <a:rPr lang="es-ES" smtClean="0"/>
              <a:t>25/01/2021</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5265CB62-5C30-8E44-8C83-86EF20D011E0}" type="slidenum">
              <a:rPr lang="es-ES" smtClean="0"/>
              <a:t>‹Nº›</a:t>
            </a:fld>
            <a:endParaRPr lang="es-ES"/>
          </a:p>
        </p:txBody>
      </p:sp>
    </p:spTree>
    <p:extLst>
      <p:ext uri="{BB962C8B-B14F-4D97-AF65-F5344CB8AC3E}">
        <p14:creationId xmlns:p14="http://schemas.microsoft.com/office/powerpoint/2010/main" val="2477239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STHV">
  <p:cSld name="1_Contenido STHV">
    <p:spTree>
      <p:nvGrpSpPr>
        <p:cNvPr id="1" name="Shape 17"/>
        <p:cNvGrpSpPr/>
        <p:nvPr/>
      </p:nvGrpSpPr>
      <p:grpSpPr>
        <a:xfrm>
          <a:off x="0" y="0"/>
          <a:ext cx="0" cy="0"/>
          <a:chOff x="0" y="0"/>
          <a:chExt cx="0" cy="0"/>
        </a:xfrm>
      </p:grpSpPr>
      <p:sp>
        <p:nvSpPr>
          <p:cNvPr id="18" name="Google Shape;18;p36"/>
          <p:cNvSpPr txBox="1">
            <a:spLocks noGrp="1"/>
          </p:cNvSpPr>
          <p:nvPr>
            <p:ph type="body" idx="1"/>
          </p:nvPr>
        </p:nvSpPr>
        <p:spPr>
          <a:xfrm>
            <a:off x="467544" y="1700808"/>
            <a:ext cx="3826768" cy="2016224"/>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Helvetica Neue"/>
                <a:ea typeface="Helvetica Neue"/>
                <a:cs typeface="Helvetica Neue"/>
                <a:sym typeface="Helvetica Neue"/>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9" name="Google Shape;19;p36"/>
          <p:cNvSpPr txBox="1">
            <a:spLocks noGrp="1"/>
          </p:cNvSpPr>
          <p:nvPr>
            <p:ph type="body" idx="2"/>
          </p:nvPr>
        </p:nvSpPr>
        <p:spPr>
          <a:xfrm>
            <a:off x="457200" y="3933056"/>
            <a:ext cx="3826768" cy="23762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Helvetica Neue"/>
                <a:ea typeface="Helvetica Neue"/>
                <a:cs typeface="Helvetica Neue"/>
                <a:sym typeface="Helvetica Neue"/>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0" name="Google Shape;20;p36"/>
          <p:cNvSpPr txBox="1">
            <a:spLocks noGrp="1"/>
          </p:cNvSpPr>
          <p:nvPr>
            <p:ph type="body" idx="3"/>
          </p:nvPr>
        </p:nvSpPr>
        <p:spPr>
          <a:xfrm>
            <a:off x="4644008" y="1700808"/>
            <a:ext cx="4041775" cy="2016224"/>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400"/>
              </a:spcBef>
              <a:spcAft>
                <a:spcPts val="0"/>
              </a:spcAft>
              <a:buClr>
                <a:schemeClr val="dk1"/>
              </a:buClr>
              <a:buSzPts val="2000"/>
              <a:buFont typeface="Arial"/>
              <a:buNone/>
              <a:defRPr sz="2000" b="0" i="0" u="none" strike="noStrike" cap="none">
                <a:solidFill>
                  <a:schemeClr val="dk1"/>
                </a:solidFill>
                <a:latin typeface="Helvetica Neue"/>
                <a:ea typeface="Helvetica Neue"/>
                <a:cs typeface="Helvetica Neue"/>
                <a:sym typeface="Helvetica Neue"/>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1" name="Google Shape;21;p36"/>
          <p:cNvSpPr txBox="1">
            <a:spLocks noGrp="1"/>
          </p:cNvSpPr>
          <p:nvPr>
            <p:ph type="body" idx="4"/>
          </p:nvPr>
        </p:nvSpPr>
        <p:spPr>
          <a:xfrm>
            <a:off x="4645025" y="3933056"/>
            <a:ext cx="4041775" cy="237626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Helvetica Neue"/>
                <a:ea typeface="Helvetica Neue"/>
                <a:cs typeface="Helvetica Neue"/>
                <a:sym typeface="Helvetica Neue"/>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2" name="Google Shape;22;p3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595959"/>
              </a:buClr>
              <a:buSzPts val="4400"/>
              <a:buFont typeface="Helvetica Neue"/>
              <a:buNone/>
              <a:defRPr sz="4400" b="0" i="0" u="none" strike="noStrike" cap="none">
                <a:solidFill>
                  <a:srgbClr val="595959"/>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Google Shape;23;p36"/>
          <p:cNvSpPr txBox="1">
            <a:spLocks noGrp="1"/>
          </p:cNvSpPr>
          <p:nvPr>
            <p:ph type="body" idx="5"/>
          </p:nvPr>
        </p:nvSpPr>
        <p:spPr>
          <a:xfrm>
            <a:off x="8533134" y="188640"/>
            <a:ext cx="287338" cy="358775"/>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40"/>
              </a:spcBef>
              <a:spcAft>
                <a:spcPts val="0"/>
              </a:spcAft>
              <a:buClr>
                <a:srgbClr val="595959"/>
              </a:buClr>
              <a:buSzPts val="1200"/>
              <a:buFont typeface="Arial"/>
              <a:buNone/>
              <a:defRPr sz="1200" b="0" i="0" u="none" strike="noStrike" cap="none">
                <a:solidFill>
                  <a:srgbClr val="595959"/>
                </a:solidFill>
                <a:latin typeface="Helvetica Neue"/>
                <a:ea typeface="Helvetica Neue"/>
                <a:cs typeface="Helvetica Neue"/>
                <a:sym typeface="Helvetica Neue"/>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Google Shape;24;p36"/>
          <p:cNvSpPr txBox="1">
            <a:spLocks noGrp="1"/>
          </p:cNvSpPr>
          <p:nvPr>
            <p:ph type="body" idx="6"/>
          </p:nvPr>
        </p:nvSpPr>
        <p:spPr>
          <a:xfrm>
            <a:off x="467544" y="260649"/>
            <a:ext cx="1944216" cy="216024"/>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00"/>
              </a:spcBef>
              <a:spcAft>
                <a:spcPts val="0"/>
              </a:spcAft>
              <a:buClr>
                <a:srgbClr val="595959"/>
              </a:buClr>
              <a:buSzPts val="1000"/>
              <a:buFont typeface="Arial"/>
              <a:buNone/>
              <a:defRPr sz="1000" b="0" i="0" u="none" strike="noStrike" cap="none">
                <a:solidFill>
                  <a:srgbClr val="595959"/>
                </a:solidFill>
                <a:latin typeface="Helvetica Neue"/>
                <a:ea typeface="Helvetica Neue"/>
                <a:cs typeface="Helvetica Neue"/>
                <a:sym typeface="Helvetica Neue"/>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019022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6 Imagen"/>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0" y="6774193"/>
            <a:ext cx="9144000" cy="83807"/>
          </a:xfrm>
          <a:prstGeom prst="rect">
            <a:avLst/>
          </a:prstGeom>
        </p:spPr>
      </p:pic>
    </p:spTree>
    <p:extLst>
      <p:ext uri="{BB962C8B-B14F-4D97-AF65-F5344CB8AC3E}">
        <p14:creationId xmlns:p14="http://schemas.microsoft.com/office/powerpoint/2010/main" val="2132519295"/>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3" r:id="rId3"/>
    <p:sldLayoutId id="2147483655" r:id="rId4"/>
    <p:sldLayoutId id="2147483656" r:id="rId5"/>
    <p:sldLayoutId id="2147483657" r:id="rId6"/>
    <p:sldLayoutId id="2147483658" r:id="rId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0.emf"/><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2.emf"/></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4.emf"/></Relationships>
</file>

<file path=ppt/slides/_rels/slide2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7.emf"/></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4000" cy="4791082"/>
          </a:xfrm>
          <a:prstGeom prst="rect">
            <a:avLst/>
          </a:prstGeom>
        </p:spPr>
      </p:pic>
      <p:pic>
        <p:nvPicPr>
          <p:cNvPr id="6" name="image1.png" descr="../Desktop/Captura%20de%20pantalla%202019-05-23%20a%20la(s)%2009.12.48.png">
            <a:extLst>
              <a:ext uri="{FF2B5EF4-FFF2-40B4-BE49-F238E27FC236}">
                <a16:creationId xmlns="" xmlns:a16="http://schemas.microsoft.com/office/drawing/2014/main" id="{5A8AE78B-CF84-498C-9598-38DA0272CB2A}"/>
              </a:ext>
            </a:extLst>
          </p:cNvPr>
          <p:cNvPicPr/>
          <p:nvPr/>
        </p:nvPicPr>
        <p:blipFill>
          <a:blip r:embed="rId3"/>
          <a:srcRect/>
          <a:stretch>
            <a:fillRect/>
          </a:stretch>
        </p:blipFill>
        <p:spPr>
          <a:xfrm>
            <a:off x="5508104" y="4941168"/>
            <a:ext cx="3531509" cy="1306721"/>
          </a:xfrm>
          <a:prstGeom prst="rect">
            <a:avLst/>
          </a:prstGeom>
          <a:ln/>
        </p:spPr>
      </p:pic>
      <p:sp>
        <p:nvSpPr>
          <p:cNvPr id="5" name="Google Shape;54;p13"/>
          <p:cNvSpPr txBox="1"/>
          <p:nvPr/>
        </p:nvSpPr>
        <p:spPr>
          <a:xfrm>
            <a:off x="395536" y="5372347"/>
            <a:ext cx="5348100" cy="7386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b="1" dirty="0">
                <a:solidFill>
                  <a:schemeClr val="tx2"/>
                </a:solidFill>
                <a:ea typeface="Montserrat"/>
                <a:cs typeface="Montserrat"/>
                <a:sym typeface="Montserrat"/>
              </a:rPr>
              <a:t>ASIGNACIÓN DE DATOS PREDIO NO.  </a:t>
            </a:r>
            <a:r>
              <a:rPr lang="es" b="1" dirty="0" smtClean="0">
                <a:solidFill>
                  <a:schemeClr val="tx2"/>
                </a:solidFill>
                <a:ea typeface="Montserrat"/>
                <a:cs typeface="Montserrat"/>
                <a:sym typeface="Montserrat"/>
              </a:rPr>
              <a:t>279520</a:t>
            </a:r>
          </a:p>
          <a:p>
            <a:pPr marL="0" lvl="0" indent="0" algn="l" rtl="0">
              <a:spcBef>
                <a:spcPts val="0"/>
              </a:spcBef>
              <a:spcAft>
                <a:spcPts val="0"/>
              </a:spcAft>
              <a:buNone/>
            </a:pPr>
            <a:r>
              <a:rPr lang="es-EC" b="1" dirty="0" smtClean="0">
                <a:solidFill>
                  <a:schemeClr val="tx2"/>
                </a:solidFill>
                <a:ea typeface="Montserrat"/>
                <a:cs typeface="Montserrat"/>
                <a:sym typeface="Montserrat"/>
              </a:rPr>
              <a:t>P</a:t>
            </a:r>
            <a:r>
              <a:rPr lang="es" b="1" dirty="0" smtClean="0">
                <a:solidFill>
                  <a:schemeClr val="tx2"/>
                </a:solidFill>
                <a:ea typeface="Montserrat"/>
                <a:cs typeface="Montserrat"/>
                <a:sym typeface="Montserrat"/>
              </a:rPr>
              <a:t>UA TOMORAGUADUA</a:t>
            </a:r>
            <a:endParaRPr b="1" dirty="0">
              <a:solidFill>
                <a:schemeClr val="tx2"/>
              </a:solidFill>
              <a:ea typeface="Montserrat"/>
              <a:cs typeface="Montserrat"/>
              <a:sym typeface="Montserrat"/>
            </a:endParaRPr>
          </a:p>
        </p:txBody>
      </p:sp>
    </p:spTree>
    <p:extLst>
      <p:ext uri="{BB962C8B-B14F-4D97-AF65-F5344CB8AC3E}">
        <p14:creationId xmlns:p14="http://schemas.microsoft.com/office/powerpoint/2010/main" val="42683983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6" name="Google Shape;148;p15"/>
          <p:cNvSpPr/>
          <p:nvPr/>
        </p:nvSpPr>
        <p:spPr>
          <a:xfrm>
            <a:off x="434752" y="188640"/>
            <a:ext cx="8241704"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600" b="1" dirty="0" smtClean="0">
                <a:solidFill>
                  <a:schemeClr val="dk2"/>
                </a:solidFill>
                <a:latin typeface="Calibri"/>
                <a:ea typeface="Calibri"/>
                <a:cs typeface="Calibri"/>
                <a:sym typeface="Calibri"/>
              </a:rPr>
              <a:t>PROYECTO PRESENTADO POR TOMORAGUADUA S.A.</a:t>
            </a:r>
          </a:p>
          <a:p>
            <a:pPr marL="0" marR="0" lvl="0" indent="0" algn="l" rtl="0">
              <a:spcBef>
                <a:spcPts val="0"/>
              </a:spcBef>
              <a:spcAft>
                <a:spcPts val="0"/>
              </a:spcAft>
              <a:buNone/>
            </a:pPr>
            <a:endParaRPr lang="es-EC" sz="1600" b="1" dirty="0">
              <a:solidFill>
                <a:schemeClr val="dk2"/>
              </a:solidFill>
              <a:latin typeface="Calibri"/>
              <a:ea typeface="Calibri"/>
              <a:cs typeface="Calibri"/>
              <a:sym typeface="Calibri"/>
            </a:endParaRPr>
          </a:p>
          <a:p>
            <a:pPr marL="0" marR="0" lvl="0" indent="0" algn="l" rtl="0">
              <a:spcBef>
                <a:spcPts val="0"/>
              </a:spcBef>
              <a:spcAft>
                <a:spcPts val="0"/>
              </a:spcAft>
              <a:buNone/>
            </a:pPr>
            <a:r>
              <a:rPr lang="es-EC" sz="1600" b="1" dirty="0" smtClean="0">
                <a:solidFill>
                  <a:schemeClr val="dk2"/>
                </a:solidFill>
                <a:latin typeface="Calibri"/>
                <a:ea typeface="Calibri"/>
                <a:cs typeface="Calibri"/>
                <a:sym typeface="Calibri"/>
              </a:rPr>
              <a:t>PROPUESTA USOS DE SUELO</a:t>
            </a:r>
          </a:p>
          <a:p>
            <a:pPr marL="0" marR="0" lvl="0" indent="0" algn="l" rtl="0">
              <a:spcBef>
                <a:spcPts val="0"/>
              </a:spcBef>
              <a:spcAft>
                <a:spcPts val="0"/>
              </a:spcAft>
              <a:buNone/>
            </a:pPr>
            <a:endParaRPr lang="es-EC" sz="1600" b="1" dirty="0" smtClean="0">
              <a:solidFill>
                <a:schemeClr val="dk2"/>
              </a:solidFill>
              <a:latin typeface="Calibri"/>
              <a:ea typeface="Calibri"/>
              <a:cs typeface="Calibri"/>
              <a:sym typeface="Calibri"/>
            </a:endParaRPr>
          </a:p>
        </p:txBody>
      </p:sp>
      <p:pic>
        <p:nvPicPr>
          <p:cNvPr id="5" name="Google Shape;125;p23"/>
          <p:cNvPicPr preferRelativeResize="0"/>
          <p:nvPr/>
        </p:nvPicPr>
        <p:blipFill rotWithShape="1">
          <a:blip r:embed="rId3">
            <a:alphaModFix/>
          </a:blip>
          <a:srcRect t="49" b="49"/>
          <a:stretch/>
        </p:blipFill>
        <p:spPr>
          <a:xfrm>
            <a:off x="1256047" y="1052736"/>
            <a:ext cx="6462200" cy="4454844"/>
          </a:xfrm>
          <a:prstGeom prst="rect">
            <a:avLst/>
          </a:prstGeom>
          <a:noFill/>
          <a:ln>
            <a:noFill/>
          </a:ln>
        </p:spPr>
      </p:pic>
      <p:sp>
        <p:nvSpPr>
          <p:cNvPr id="7" name="Google Shape;127;p23"/>
          <p:cNvSpPr txBox="1"/>
          <p:nvPr/>
        </p:nvSpPr>
        <p:spPr>
          <a:xfrm>
            <a:off x="1043608" y="5903694"/>
            <a:ext cx="3113700" cy="248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s" sz="1100" b="1" dirty="0">
                <a:solidFill>
                  <a:schemeClr val="dk1"/>
                </a:solidFill>
                <a:ea typeface="Montserrat"/>
                <a:cs typeface="Montserrat"/>
                <a:sym typeface="Montserrat"/>
              </a:rPr>
              <a:t>Propuesta de área (m2) y porcentajes de las asignaciones de uso del suelo para el predio No. 279520.</a:t>
            </a:r>
            <a:endParaRPr sz="1100" b="1" dirty="0">
              <a:ea typeface="Montserrat"/>
              <a:cs typeface="Montserrat"/>
              <a:sym typeface="Montserrat"/>
            </a:endParaRPr>
          </a:p>
        </p:txBody>
      </p:sp>
      <p:pic>
        <p:nvPicPr>
          <p:cNvPr id="9" name="Google Shape;128;p23"/>
          <p:cNvPicPr preferRelativeResize="0"/>
          <p:nvPr/>
        </p:nvPicPr>
        <p:blipFill>
          <a:blip r:embed="rId4">
            <a:alphaModFix/>
          </a:blip>
          <a:stretch>
            <a:fillRect/>
          </a:stretch>
        </p:blipFill>
        <p:spPr>
          <a:xfrm>
            <a:off x="4716016" y="5641581"/>
            <a:ext cx="3014325" cy="1021627"/>
          </a:xfrm>
          <a:prstGeom prst="rect">
            <a:avLst/>
          </a:prstGeom>
          <a:noFill/>
          <a:ln>
            <a:noFill/>
          </a:ln>
        </p:spPr>
      </p:pic>
    </p:spTree>
    <p:extLst>
      <p:ext uri="{BB962C8B-B14F-4D97-AF65-F5344CB8AC3E}">
        <p14:creationId xmlns:p14="http://schemas.microsoft.com/office/powerpoint/2010/main" val="18415574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6" name="Google Shape;148;p15"/>
          <p:cNvSpPr/>
          <p:nvPr/>
        </p:nvSpPr>
        <p:spPr>
          <a:xfrm>
            <a:off x="434752" y="188640"/>
            <a:ext cx="8241704"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600" b="1" dirty="0" smtClean="0">
                <a:solidFill>
                  <a:schemeClr val="dk2"/>
                </a:solidFill>
                <a:latin typeface="Calibri"/>
                <a:ea typeface="Calibri"/>
                <a:cs typeface="Calibri"/>
                <a:sym typeface="Calibri"/>
              </a:rPr>
              <a:t>PROYECTO PRESENTADO POR TOMORAGUADUA S.A.</a:t>
            </a:r>
          </a:p>
          <a:p>
            <a:pPr marL="0" marR="0" lvl="0" indent="0" algn="l" rtl="0">
              <a:spcBef>
                <a:spcPts val="0"/>
              </a:spcBef>
              <a:spcAft>
                <a:spcPts val="0"/>
              </a:spcAft>
              <a:buNone/>
            </a:pPr>
            <a:endParaRPr lang="es-EC" sz="1600" b="1" dirty="0">
              <a:solidFill>
                <a:schemeClr val="dk2"/>
              </a:solidFill>
              <a:latin typeface="Calibri"/>
              <a:ea typeface="Calibri"/>
              <a:cs typeface="Calibri"/>
              <a:sym typeface="Calibri"/>
            </a:endParaRPr>
          </a:p>
          <a:p>
            <a:pPr marL="0" marR="0" lvl="0" indent="0" algn="l" rtl="0">
              <a:spcBef>
                <a:spcPts val="0"/>
              </a:spcBef>
              <a:spcAft>
                <a:spcPts val="0"/>
              </a:spcAft>
              <a:buNone/>
            </a:pPr>
            <a:r>
              <a:rPr lang="es-EC" sz="1600" b="1" dirty="0" smtClean="0">
                <a:solidFill>
                  <a:schemeClr val="dk2"/>
                </a:solidFill>
                <a:latin typeface="Calibri"/>
                <a:ea typeface="Calibri"/>
                <a:cs typeface="Calibri"/>
                <a:sym typeface="Calibri"/>
              </a:rPr>
              <a:t>PROPUESTA ZONIFICACIÓN</a:t>
            </a:r>
          </a:p>
          <a:p>
            <a:pPr marL="0" marR="0" lvl="0" indent="0" algn="l" rtl="0">
              <a:spcBef>
                <a:spcPts val="0"/>
              </a:spcBef>
              <a:spcAft>
                <a:spcPts val="0"/>
              </a:spcAft>
              <a:buNone/>
            </a:pPr>
            <a:endParaRPr lang="es-EC" sz="1600" b="1" dirty="0" smtClean="0">
              <a:solidFill>
                <a:schemeClr val="dk2"/>
              </a:solidFill>
              <a:latin typeface="Calibri"/>
              <a:ea typeface="Calibri"/>
              <a:cs typeface="Calibri"/>
              <a:sym typeface="Calibri"/>
            </a:endParaRPr>
          </a:p>
        </p:txBody>
      </p:sp>
      <p:sp>
        <p:nvSpPr>
          <p:cNvPr id="8" name="Google Shape;136;p24"/>
          <p:cNvSpPr txBox="1"/>
          <p:nvPr/>
        </p:nvSpPr>
        <p:spPr>
          <a:xfrm>
            <a:off x="1187624" y="1265818"/>
            <a:ext cx="3113700" cy="248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s" sz="1100" b="1" dirty="0">
                <a:solidFill>
                  <a:schemeClr val="dk1"/>
                </a:solidFill>
                <a:ea typeface="Montserrat"/>
                <a:cs typeface="Montserrat"/>
                <a:sym typeface="Montserrat"/>
              </a:rPr>
              <a:t>Áreas (m2) y porcentajes de las asignaciones de zonificación en el área de estudio.</a:t>
            </a:r>
            <a:endParaRPr sz="1100" b="1" dirty="0">
              <a:ea typeface="Montserrat"/>
              <a:cs typeface="Montserrat"/>
              <a:sym typeface="Montserrat"/>
            </a:endParaRPr>
          </a:p>
        </p:txBody>
      </p:sp>
      <p:pic>
        <p:nvPicPr>
          <p:cNvPr id="10" name="Google Shape;137;p24"/>
          <p:cNvPicPr preferRelativeResize="0"/>
          <p:nvPr/>
        </p:nvPicPr>
        <p:blipFill>
          <a:blip r:embed="rId3">
            <a:alphaModFix/>
          </a:blip>
          <a:stretch>
            <a:fillRect/>
          </a:stretch>
        </p:blipFill>
        <p:spPr>
          <a:xfrm>
            <a:off x="971600" y="2577822"/>
            <a:ext cx="7176482" cy="4139604"/>
          </a:xfrm>
          <a:prstGeom prst="rect">
            <a:avLst/>
          </a:prstGeom>
          <a:noFill/>
          <a:ln>
            <a:noFill/>
          </a:ln>
        </p:spPr>
      </p:pic>
      <p:pic>
        <p:nvPicPr>
          <p:cNvPr id="11" name="Google Shape;138;p24"/>
          <p:cNvPicPr preferRelativeResize="0"/>
          <p:nvPr/>
        </p:nvPicPr>
        <p:blipFill>
          <a:blip r:embed="rId4">
            <a:alphaModFix/>
          </a:blip>
          <a:stretch>
            <a:fillRect/>
          </a:stretch>
        </p:blipFill>
        <p:spPr>
          <a:xfrm>
            <a:off x="4860032" y="680058"/>
            <a:ext cx="3288050" cy="1897800"/>
          </a:xfrm>
          <a:prstGeom prst="rect">
            <a:avLst/>
          </a:prstGeom>
          <a:noFill/>
          <a:ln>
            <a:noFill/>
          </a:ln>
        </p:spPr>
      </p:pic>
    </p:spTree>
    <p:extLst>
      <p:ext uri="{BB962C8B-B14F-4D97-AF65-F5344CB8AC3E}">
        <p14:creationId xmlns:p14="http://schemas.microsoft.com/office/powerpoint/2010/main" val="6561070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6" name="Google Shape;148;p15"/>
          <p:cNvSpPr/>
          <p:nvPr/>
        </p:nvSpPr>
        <p:spPr>
          <a:xfrm>
            <a:off x="434752" y="188640"/>
            <a:ext cx="8241704"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600" b="1" dirty="0" smtClean="0">
                <a:solidFill>
                  <a:schemeClr val="dk2"/>
                </a:solidFill>
                <a:latin typeface="Calibri"/>
                <a:ea typeface="Calibri"/>
                <a:cs typeface="Calibri"/>
                <a:sym typeface="Calibri"/>
              </a:rPr>
              <a:t>PROYECTO PRESENTADO POR TOMORAGUADUA S.A.</a:t>
            </a:r>
          </a:p>
          <a:p>
            <a:pPr marL="0" marR="0" lvl="0" indent="0" algn="l" rtl="0">
              <a:spcBef>
                <a:spcPts val="0"/>
              </a:spcBef>
              <a:spcAft>
                <a:spcPts val="0"/>
              </a:spcAft>
              <a:buNone/>
            </a:pPr>
            <a:endParaRPr lang="es-EC" sz="1600" b="1" dirty="0">
              <a:solidFill>
                <a:schemeClr val="dk2"/>
              </a:solidFill>
              <a:latin typeface="Calibri"/>
              <a:ea typeface="Calibri"/>
              <a:cs typeface="Calibri"/>
              <a:sym typeface="Calibri"/>
            </a:endParaRPr>
          </a:p>
          <a:p>
            <a:pPr marL="0" marR="0" lvl="0" indent="0" algn="l" rtl="0">
              <a:spcBef>
                <a:spcPts val="0"/>
              </a:spcBef>
              <a:spcAft>
                <a:spcPts val="0"/>
              </a:spcAft>
              <a:buNone/>
            </a:pPr>
            <a:r>
              <a:rPr lang="es-EC" sz="1600" b="1" dirty="0" smtClean="0">
                <a:solidFill>
                  <a:schemeClr val="dk2"/>
                </a:solidFill>
                <a:latin typeface="Calibri"/>
                <a:ea typeface="Calibri"/>
                <a:cs typeface="Calibri"/>
                <a:sym typeface="Calibri"/>
              </a:rPr>
              <a:t>APORTES URBANÍSTICOS – CESIÓN ADICIONAL DE SUELO</a:t>
            </a:r>
          </a:p>
          <a:p>
            <a:pPr marL="0" marR="0" lvl="0" indent="0" algn="l" rtl="0">
              <a:spcBef>
                <a:spcPts val="0"/>
              </a:spcBef>
              <a:spcAft>
                <a:spcPts val="0"/>
              </a:spcAft>
              <a:buNone/>
            </a:pPr>
            <a:endParaRPr lang="es-EC" sz="1600" b="1" dirty="0" smtClean="0">
              <a:solidFill>
                <a:schemeClr val="dk2"/>
              </a:solidFill>
              <a:latin typeface="Calibri"/>
              <a:ea typeface="Calibri"/>
              <a:cs typeface="Calibri"/>
              <a:sym typeface="Calibri"/>
            </a:endParaRPr>
          </a:p>
        </p:txBody>
      </p:sp>
      <p:pic>
        <p:nvPicPr>
          <p:cNvPr id="7" name="Google Shape;148;p26"/>
          <p:cNvPicPr preferRelativeResize="0"/>
          <p:nvPr/>
        </p:nvPicPr>
        <p:blipFill>
          <a:blip r:embed="rId3">
            <a:alphaModFix/>
          </a:blip>
          <a:stretch>
            <a:fillRect/>
          </a:stretch>
        </p:blipFill>
        <p:spPr>
          <a:xfrm>
            <a:off x="76200" y="882007"/>
            <a:ext cx="5503912" cy="3244460"/>
          </a:xfrm>
          <a:prstGeom prst="rect">
            <a:avLst/>
          </a:prstGeom>
          <a:noFill/>
          <a:ln>
            <a:noFill/>
          </a:ln>
        </p:spPr>
      </p:pic>
      <p:pic>
        <p:nvPicPr>
          <p:cNvPr id="9" name="Google Shape;149;p26"/>
          <p:cNvPicPr preferRelativeResize="0"/>
          <p:nvPr/>
        </p:nvPicPr>
        <p:blipFill>
          <a:blip r:embed="rId4">
            <a:alphaModFix/>
          </a:blip>
          <a:stretch>
            <a:fillRect/>
          </a:stretch>
        </p:blipFill>
        <p:spPr>
          <a:xfrm>
            <a:off x="3523985" y="3645024"/>
            <a:ext cx="5605063" cy="3097077"/>
          </a:xfrm>
          <a:prstGeom prst="rect">
            <a:avLst/>
          </a:prstGeom>
          <a:noFill/>
          <a:ln>
            <a:noFill/>
          </a:ln>
        </p:spPr>
      </p:pic>
      <p:sp>
        <p:nvSpPr>
          <p:cNvPr id="12" name="Google Shape;150;p26"/>
          <p:cNvSpPr/>
          <p:nvPr/>
        </p:nvSpPr>
        <p:spPr>
          <a:xfrm>
            <a:off x="5580112" y="2107364"/>
            <a:ext cx="734700" cy="6345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
                <a:latin typeface="Montserrat"/>
                <a:ea typeface="Montserrat"/>
                <a:cs typeface="Montserrat"/>
                <a:sym typeface="Montserrat"/>
              </a:rPr>
              <a:t>1</a:t>
            </a:r>
            <a:endParaRPr>
              <a:latin typeface="Montserrat"/>
              <a:ea typeface="Montserrat"/>
              <a:cs typeface="Montserrat"/>
              <a:sym typeface="Montserrat"/>
            </a:endParaRPr>
          </a:p>
        </p:txBody>
      </p:sp>
      <p:sp>
        <p:nvSpPr>
          <p:cNvPr id="13" name="Google Shape;151;p26"/>
          <p:cNvSpPr/>
          <p:nvPr/>
        </p:nvSpPr>
        <p:spPr>
          <a:xfrm>
            <a:off x="2627784" y="5589240"/>
            <a:ext cx="734700" cy="6345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 dirty="0">
                <a:latin typeface="Montserrat"/>
                <a:ea typeface="Montserrat"/>
                <a:cs typeface="Montserrat"/>
                <a:sym typeface="Montserrat"/>
              </a:rPr>
              <a:t>2</a:t>
            </a:r>
            <a:endParaRPr dirty="0">
              <a:latin typeface="Montserrat"/>
              <a:ea typeface="Montserrat"/>
              <a:cs typeface="Montserrat"/>
              <a:sym typeface="Montserrat"/>
            </a:endParaRPr>
          </a:p>
        </p:txBody>
      </p:sp>
    </p:spTree>
    <p:extLst>
      <p:ext uri="{BB962C8B-B14F-4D97-AF65-F5344CB8AC3E}">
        <p14:creationId xmlns:p14="http://schemas.microsoft.com/office/powerpoint/2010/main" val="36978009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6" name="Google Shape;148;p15"/>
          <p:cNvSpPr/>
          <p:nvPr/>
        </p:nvSpPr>
        <p:spPr>
          <a:xfrm>
            <a:off x="434752" y="188640"/>
            <a:ext cx="8241704"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600" b="1" dirty="0" smtClean="0">
                <a:solidFill>
                  <a:schemeClr val="dk2"/>
                </a:solidFill>
                <a:latin typeface="Calibri"/>
                <a:ea typeface="Calibri"/>
                <a:cs typeface="Calibri"/>
                <a:sym typeface="Calibri"/>
              </a:rPr>
              <a:t>PROYECTO PRESENTADO POR TOMORAGUADUA S.A.</a:t>
            </a:r>
          </a:p>
          <a:p>
            <a:pPr marL="0" marR="0" lvl="0" indent="0" algn="l" rtl="0">
              <a:spcBef>
                <a:spcPts val="0"/>
              </a:spcBef>
              <a:spcAft>
                <a:spcPts val="0"/>
              </a:spcAft>
              <a:buNone/>
            </a:pPr>
            <a:endParaRPr lang="es-EC" sz="1600" b="1" dirty="0">
              <a:solidFill>
                <a:schemeClr val="dk2"/>
              </a:solidFill>
              <a:latin typeface="Calibri"/>
              <a:ea typeface="Calibri"/>
              <a:cs typeface="Calibri"/>
              <a:sym typeface="Calibri"/>
            </a:endParaRPr>
          </a:p>
          <a:p>
            <a:pPr marL="0" marR="0" lvl="0" indent="0" algn="l" rtl="0">
              <a:spcBef>
                <a:spcPts val="0"/>
              </a:spcBef>
              <a:spcAft>
                <a:spcPts val="0"/>
              </a:spcAft>
              <a:buNone/>
            </a:pPr>
            <a:r>
              <a:rPr lang="es-EC" sz="1600" b="1" dirty="0" smtClean="0">
                <a:solidFill>
                  <a:schemeClr val="dk2"/>
                </a:solidFill>
                <a:latin typeface="Calibri"/>
                <a:ea typeface="Calibri"/>
                <a:cs typeface="Calibri"/>
                <a:sym typeface="Calibri"/>
              </a:rPr>
              <a:t>APORTES URBANÍSTICOS – ESTACIÓN DE TRANSFERENCIA DE CUMBAYÁ</a:t>
            </a:r>
          </a:p>
          <a:p>
            <a:pPr marL="0" marR="0" lvl="0" indent="0" algn="l" rtl="0">
              <a:spcBef>
                <a:spcPts val="0"/>
              </a:spcBef>
              <a:spcAft>
                <a:spcPts val="0"/>
              </a:spcAft>
              <a:buNone/>
            </a:pPr>
            <a:endParaRPr lang="es-EC" sz="1600" b="1" dirty="0" smtClean="0">
              <a:solidFill>
                <a:schemeClr val="dk2"/>
              </a:solidFill>
              <a:latin typeface="Calibri"/>
              <a:ea typeface="Calibri"/>
              <a:cs typeface="Calibri"/>
              <a:sym typeface="Calibri"/>
            </a:endParaRPr>
          </a:p>
        </p:txBody>
      </p:sp>
      <p:pic>
        <p:nvPicPr>
          <p:cNvPr id="8" name="Google Shape;159;p27"/>
          <p:cNvPicPr preferRelativeResize="0"/>
          <p:nvPr/>
        </p:nvPicPr>
        <p:blipFill>
          <a:blip r:embed="rId3">
            <a:alphaModFix/>
          </a:blip>
          <a:stretch>
            <a:fillRect/>
          </a:stretch>
        </p:blipFill>
        <p:spPr>
          <a:xfrm>
            <a:off x="0" y="1968202"/>
            <a:ext cx="9144000" cy="4496400"/>
          </a:xfrm>
          <a:prstGeom prst="rect">
            <a:avLst/>
          </a:prstGeom>
          <a:noFill/>
          <a:ln>
            <a:noFill/>
          </a:ln>
        </p:spPr>
      </p:pic>
    </p:spTree>
    <p:extLst>
      <p:ext uri="{BB962C8B-B14F-4D97-AF65-F5344CB8AC3E}">
        <p14:creationId xmlns:p14="http://schemas.microsoft.com/office/powerpoint/2010/main" val="21800190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6" name="Google Shape;148;p15"/>
          <p:cNvSpPr/>
          <p:nvPr/>
        </p:nvSpPr>
        <p:spPr>
          <a:xfrm>
            <a:off x="434752" y="188640"/>
            <a:ext cx="8241704"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600" b="1" dirty="0" smtClean="0">
                <a:solidFill>
                  <a:schemeClr val="dk2"/>
                </a:solidFill>
                <a:latin typeface="Calibri"/>
                <a:ea typeface="Calibri"/>
                <a:cs typeface="Calibri"/>
                <a:sym typeface="Calibri"/>
              </a:rPr>
              <a:t>PROYECTO PRESENTADO POR TOMORAGUADUA S.A.</a:t>
            </a:r>
          </a:p>
          <a:p>
            <a:pPr marL="0" marR="0" lvl="0" indent="0" algn="l" rtl="0">
              <a:spcBef>
                <a:spcPts val="0"/>
              </a:spcBef>
              <a:spcAft>
                <a:spcPts val="0"/>
              </a:spcAft>
              <a:buNone/>
            </a:pPr>
            <a:endParaRPr lang="es-EC" sz="1600" b="1" dirty="0">
              <a:solidFill>
                <a:schemeClr val="dk2"/>
              </a:solidFill>
              <a:latin typeface="Calibri"/>
              <a:ea typeface="Calibri"/>
              <a:cs typeface="Calibri"/>
              <a:sym typeface="Calibri"/>
            </a:endParaRPr>
          </a:p>
          <a:p>
            <a:pPr marL="0" marR="0" lvl="0" indent="0" algn="l" rtl="0">
              <a:spcBef>
                <a:spcPts val="0"/>
              </a:spcBef>
              <a:spcAft>
                <a:spcPts val="0"/>
              </a:spcAft>
              <a:buNone/>
            </a:pPr>
            <a:r>
              <a:rPr lang="es-EC" sz="1600" b="1" dirty="0" smtClean="0">
                <a:solidFill>
                  <a:schemeClr val="dk2"/>
                </a:solidFill>
                <a:latin typeface="Calibri"/>
                <a:ea typeface="Calibri"/>
                <a:cs typeface="Calibri"/>
                <a:sym typeface="Calibri"/>
              </a:rPr>
              <a:t>APORTES URBANÍSTICOS – ESTACIÓN DE TRANSFERENCIA DE CUMBAYÁ</a:t>
            </a:r>
          </a:p>
          <a:p>
            <a:pPr marL="0" marR="0" lvl="0" indent="0" algn="l" rtl="0">
              <a:spcBef>
                <a:spcPts val="0"/>
              </a:spcBef>
              <a:spcAft>
                <a:spcPts val="0"/>
              </a:spcAft>
              <a:buNone/>
            </a:pPr>
            <a:endParaRPr lang="es-EC" sz="1600" b="1" dirty="0" smtClean="0">
              <a:solidFill>
                <a:schemeClr val="dk2"/>
              </a:solidFill>
              <a:latin typeface="Calibri"/>
              <a:ea typeface="Calibri"/>
              <a:cs typeface="Calibri"/>
              <a:sym typeface="Calibri"/>
            </a:endParaRPr>
          </a:p>
        </p:txBody>
      </p:sp>
      <p:pic>
        <p:nvPicPr>
          <p:cNvPr id="4" name="Google Shape;170;p28"/>
          <p:cNvPicPr preferRelativeResize="0"/>
          <p:nvPr/>
        </p:nvPicPr>
        <p:blipFill>
          <a:blip r:embed="rId3">
            <a:alphaModFix/>
          </a:blip>
          <a:stretch>
            <a:fillRect/>
          </a:stretch>
        </p:blipFill>
        <p:spPr>
          <a:xfrm>
            <a:off x="0" y="1265818"/>
            <a:ext cx="9144000" cy="5143500"/>
          </a:xfrm>
          <a:prstGeom prst="rect">
            <a:avLst/>
          </a:prstGeom>
          <a:noFill/>
          <a:ln>
            <a:noFill/>
          </a:ln>
        </p:spPr>
      </p:pic>
    </p:spTree>
    <p:extLst>
      <p:ext uri="{BB962C8B-B14F-4D97-AF65-F5344CB8AC3E}">
        <p14:creationId xmlns:p14="http://schemas.microsoft.com/office/powerpoint/2010/main" val="20684451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6" name="Google Shape;148;p15"/>
          <p:cNvSpPr/>
          <p:nvPr/>
        </p:nvSpPr>
        <p:spPr>
          <a:xfrm>
            <a:off x="434752" y="188640"/>
            <a:ext cx="8241704"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600" b="1" dirty="0" smtClean="0">
                <a:solidFill>
                  <a:schemeClr val="dk2"/>
                </a:solidFill>
                <a:latin typeface="Calibri"/>
                <a:ea typeface="Calibri"/>
                <a:cs typeface="Calibri"/>
                <a:sym typeface="Calibri"/>
              </a:rPr>
              <a:t>PROYECTO PRESENTADO POR TOMORAGUADUA S.A.</a:t>
            </a:r>
          </a:p>
          <a:p>
            <a:pPr marL="0" marR="0" lvl="0" indent="0" algn="l" rtl="0">
              <a:spcBef>
                <a:spcPts val="0"/>
              </a:spcBef>
              <a:spcAft>
                <a:spcPts val="0"/>
              </a:spcAft>
              <a:buNone/>
            </a:pPr>
            <a:endParaRPr lang="es-EC" sz="1600" b="1" dirty="0">
              <a:solidFill>
                <a:schemeClr val="dk2"/>
              </a:solidFill>
              <a:latin typeface="Calibri"/>
              <a:ea typeface="Calibri"/>
              <a:cs typeface="Calibri"/>
              <a:sym typeface="Calibri"/>
            </a:endParaRPr>
          </a:p>
          <a:p>
            <a:pPr marL="0" marR="0" lvl="0" indent="0" algn="l" rtl="0">
              <a:spcBef>
                <a:spcPts val="0"/>
              </a:spcBef>
              <a:spcAft>
                <a:spcPts val="0"/>
              </a:spcAft>
              <a:buNone/>
            </a:pPr>
            <a:r>
              <a:rPr lang="es-EC" sz="1600" b="1" dirty="0" smtClean="0">
                <a:solidFill>
                  <a:schemeClr val="dk2"/>
                </a:solidFill>
                <a:latin typeface="Calibri"/>
                <a:ea typeface="Calibri"/>
                <a:cs typeface="Calibri"/>
                <a:sym typeface="Calibri"/>
              </a:rPr>
              <a:t>APORTES URBANÍSTICOS – ESTACIÓN DE TRANSFERENCIA DE CUMBAYÁ</a:t>
            </a:r>
          </a:p>
          <a:p>
            <a:pPr marL="0" marR="0" lvl="0" indent="0" algn="l" rtl="0">
              <a:spcBef>
                <a:spcPts val="0"/>
              </a:spcBef>
              <a:spcAft>
                <a:spcPts val="0"/>
              </a:spcAft>
              <a:buNone/>
            </a:pPr>
            <a:endParaRPr lang="es-EC" sz="1600" b="1" dirty="0" smtClean="0">
              <a:solidFill>
                <a:schemeClr val="dk2"/>
              </a:solidFill>
              <a:latin typeface="Calibri"/>
              <a:ea typeface="Calibri"/>
              <a:cs typeface="Calibri"/>
              <a:sym typeface="Calibri"/>
            </a:endParaRPr>
          </a:p>
        </p:txBody>
      </p:sp>
      <p:pic>
        <p:nvPicPr>
          <p:cNvPr id="5" name="Google Shape;177;p29"/>
          <p:cNvPicPr preferRelativeResize="0"/>
          <p:nvPr/>
        </p:nvPicPr>
        <p:blipFill>
          <a:blip r:embed="rId3">
            <a:alphaModFix/>
          </a:blip>
          <a:stretch>
            <a:fillRect/>
          </a:stretch>
        </p:blipFill>
        <p:spPr>
          <a:xfrm>
            <a:off x="0" y="1901738"/>
            <a:ext cx="9144000" cy="4541467"/>
          </a:xfrm>
          <a:prstGeom prst="rect">
            <a:avLst/>
          </a:prstGeom>
          <a:noFill/>
          <a:ln>
            <a:noFill/>
          </a:ln>
        </p:spPr>
      </p:pic>
    </p:spTree>
    <p:extLst>
      <p:ext uri="{BB962C8B-B14F-4D97-AF65-F5344CB8AC3E}">
        <p14:creationId xmlns:p14="http://schemas.microsoft.com/office/powerpoint/2010/main" val="29500783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6" name="Google Shape;148;p15"/>
          <p:cNvSpPr/>
          <p:nvPr/>
        </p:nvSpPr>
        <p:spPr>
          <a:xfrm>
            <a:off x="434752" y="188640"/>
            <a:ext cx="8241704"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600" b="1" dirty="0" smtClean="0">
                <a:solidFill>
                  <a:schemeClr val="dk2"/>
                </a:solidFill>
                <a:latin typeface="Calibri"/>
                <a:ea typeface="Calibri"/>
                <a:cs typeface="Calibri"/>
                <a:sym typeface="Calibri"/>
              </a:rPr>
              <a:t>PROYECTO PRESENTADO POR TOMORAGUADUA S.A.</a:t>
            </a:r>
          </a:p>
          <a:p>
            <a:pPr marL="0" marR="0" lvl="0" indent="0" algn="l" rtl="0">
              <a:spcBef>
                <a:spcPts val="0"/>
              </a:spcBef>
              <a:spcAft>
                <a:spcPts val="0"/>
              </a:spcAft>
              <a:buNone/>
            </a:pPr>
            <a:endParaRPr lang="es-EC" sz="1600" b="1" dirty="0">
              <a:solidFill>
                <a:schemeClr val="dk2"/>
              </a:solidFill>
              <a:latin typeface="Calibri"/>
              <a:ea typeface="Calibri"/>
              <a:cs typeface="Calibri"/>
              <a:sym typeface="Calibri"/>
            </a:endParaRPr>
          </a:p>
          <a:p>
            <a:pPr marL="0" marR="0" lvl="0" indent="0" algn="l" rtl="0">
              <a:spcBef>
                <a:spcPts val="0"/>
              </a:spcBef>
              <a:spcAft>
                <a:spcPts val="0"/>
              </a:spcAft>
              <a:buNone/>
            </a:pPr>
            <a:r>
              <a:rPr lang="es-EC" sz="1600" b="1" dirty="0" smtClean="0">
                <a:solidFill>
                  <a:schemeClr val="dk2"/>
                </a:solidFill>
                <a:latin typeface="Calibri"/>
                <a:ea typeface="Calibri"/>
                <a:cs typeface="Calibri"/>
                <a:sym typeface="Calibri"/>
              </a:rPr>
              <a:t>EQUIPAMIENTO ÁREAS VERDES</a:t>
            </a:r>
          </a:p>
          <a:p>
            <a:pPr marL="0" marR="0" lvl="0" indent="0" algn="l" rtl="0">
              <a:spcBef>
                <a:spcPts val="0"/>
              </a:spcBef>
              <a:spcAft>
                <a:spcPts val="0"/>
              </a:spcAft>
              <a:buNone/>
            </a:pPr>
            <a:endParaRPr lang="es-EC" sz="1600" b="1" dirty="0" smtClean="0">
              <a:solidFill>
                <a:schemeClr val="dk2"/>
              </a:solidFill>
              <a:latin typeface="Calibri"/>
              <a:ea typeface="Calibri"/>
              <a:cs typeface="Calibri"/>
              <a:sym typeface="Calibri"/>
            </a:endParaRPr>
          </a:p>
        </p:txBody>
      </p:sp>
      <p:pic>
        <p:nvPicPr>
          <p:cNvPr id="4" name="Google Shape;184;p30"/>
          <p:cNvPicPr preferRelativeResize="0"/>
          <p:nvPr/>
        </p:nvPicPr>
        <p:blipFill rotWithShape="1">
          <a:blip r:embed="rId3">
            <a:alphaModFix amt="95000"/>
          </a:blip>
          <a:srcRect r="6367" b="11308"/>
          <a:stretch/>
        </p:blipFill>
        <p:spPr>
          <a:xfrm>
            <a:off x="0" y="1063681"/>
            <a:ext cx="5183674" cy="3264413"/>
          </a:xfrm>
          <a:prstGeom prst="rect">
            <a:avLst/>
          </a:prstGeom>
          <a:noFill/>
          <a:ln>
            <a:noFill/>
          </a:ln>
        </p:spPr>
      </p:pic>
      <p:pic>
        <p:nvPicPr>
          <p:cNvPr id="7" name="Google Shape;189;p30"/>
          <p:cNvPicPr preferRelativeResize="0"/>
          <p:nvPr/>
        </p:nvPicPr>
        <p:blipFill rotWithShape="1">
          <a:blip r:embed="rId4">
            <a:alphaModFix/>
          </a:blip>
          <a:srcRect t="49" b="49"/>
          <a:stretch/>
        </p:blipFill>
        <p:spPr>
          <a:xfrm>
            <a:off x="5243450" y="1265818"/>
            <a:ext cx="3832649" cy="2642100"/>
          </a:xfrm>
          <a:prstGeom prst="rect">
            <a:avLst/>
          </a:prstGeom>
          <a:noFill/>
          <a:ln>
            <a:noFill/>
          </a:ln>
        </p:spPr>
      </p:pic>
      <p:pic>
        <p:nvPicPr>
          <p:cNvPr id="5" name="Google Shape;194;p31"/>
          <p:cNvPicPr preferRelativeResize="0"/>
          <p:nvPr/>
        </p:nvPicPr>
        <p:blipFill>
          <a:blip r:embed="rId5">
            <a:alphaModFix/>
          </a:blip>
          <a:stretch>
            <a:fillRect/>
          </a:stretch>
        </p:blipFill>
        <p:spPr>
          <a:xfrm>
            <a:off x="5348579" y="3933056"/>
            <a:ext cx="3738041" cy="2821705"/>
          </a:xfrm>
          <a:prstGeom prst="rect">
            <a:avLst/>
          </a:prstGeom>
          <a:noFill/>
          <a:ln>
            <a:noFill/>
          </a:ln>
        </p:spPr>
      </p:pic>
      <p:sp>
        <p:nvSpPr>
          <p:cNvPr id="2" name="1 Rectángulo"/>
          <p:cNvSpPr/>
          <p:nvPr/>
        </p:nvSpPr>
        <p:spPr>
          <a:xfrm>
            <a:off x="1907704" y="5159242"/>
            <a:ext cx="2367764" cy="338554"/>
          </a:xfrm>
          <a:prstGeom prst="rect">
            <a:avLst/>
          </a:prstGeom>
        </p:spPr>
        <p:txBody>
          <a:bodyPr wrap="none">
            <a:spAutoFit/>
          </a:bodyPr>
          <a:lstStyle/>
          <a:p>
            <a:pPr lvl="0"/>
            <a:r>
              <a:rPr lang="es-EC" sz="1600" b="1" dirty="0">
                <a:solidFill>
                  <a:schemeClr val="dk2"/>
                </a:solidFill>
                <a:ea typeface="Calibri"/>
                <a:cs typeface="Calibri"/>
                <a:sym typeface="Calibri"/>
              </a:rPr>
              <a:t>EQUIPAMIENTO </a:t>
            </a:r>
            <a:r>
              <a:rPr lang="es-EC" sz="1600" b="1" dirty="0" smtClean="0">
                <a:solidFill>
                  <a:schemeClr val="dk2"/>
                </a:solidFill>
                <a:ea typeface="Calibri"/>
                <a:cs typeface="Calibri"/>
                <a:sym typeface="Calibri"/>
              </a:rPr>
              <a:t>BULEVAR</a:t>
            </a:r>
            <a:endParaRPr lang="es-EC" sz="1600" b="1" dirty="0">
              <a:solidFill>
                <a:schemeClr val="dk2"/>
              </a:solidFill>
              <a:ea typeface="Calibri"/>
              <a:cs typeface="Calibri"/>
              <a:sym typeface="Calibri"/>
            </a:endParaRPr>
          </a:p>
        </p:txBody>
      </p:sp>
    </p:spTree>
    <p:extLst>
      <p:ext uri="{BB962C8B-B14F-4D97-AF65-F5344CB8AC3E}">
        <p14:creationId xmlns:p14="http://schemas.microsoft.com/office/powerpoint/2010/main" val="23447037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6" name="Google Shape;148;p15"/>
          <p:cNvSpPr/>
          <p:nvPr/>
        </p:nvSpPr>
        <p:spPr>
          <a:xfrm>
            <a:off x="434752" y="188640"/>
            <a:ext cx="8241704"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600" b="1" dirty="0" smtClean="0">
                <a:solidFill>
                  <a:schemeClr val="dk2"/>
                </a:solidFill>
                <a:latin typeface="Calibri"/>
                <a:ea typeface="Calibri"/>
                <a:cs typeface="Calibri"/>
                <a:sym typeface="Calibri"/>
              </a:rPr>
              <a:t>ANÁLISIS STHV</a:t>
            </a:r>
          </a:p>
          <a:p>
            <a:pPr marL="0" marR="0" lvl="0" indent="0" algn="l" rtl="0">
              <a:spcBef>
                <a:spcPts val="0"/>
              </a:spcBef>
              <a:spcAft>
                <a:spcPts val="0"/>
              </a:spcAft>
              <a:buNone/>
            </a:pPr>
            <a:endParaRPr lang="es-EC" sz="1600" b="1" dirty="0">
              <a:solidFill>
                <a:schemeClr val="dk2"/>
              </a:solidFill>
              <a:latin typeface="Calibri"/>
              <a:ea typeface="Calibri"/>
              <a:cs typeface="Calibri"/>
              <a:sym typeface="Calibri"/>
            </a:endParaRPr>
          </a:p>
          <a:p>
            <a:pPr marL="0" marR="0" lvl="0" indent="0" algn="l" rtl="0">
              <a:spcBef>
                <a:spcPts val="0"/>
              </a:spcBef>
              <a:spcAft>
                <a:spcPts val="0"/>
              </a:spcAft>
              <a:buNone/>
            </a:pPr>
            <a:r>
              <a:rPr lang="es-EC" sz="1600" b="1" dirty="0" smtClean="0">
                <a:solidFill>
                  <a:schemeClr val="dk2"/>
                </a:solidFill>
                <a:latin typeface="Calibri"/>
                <a:ea typeface="Calibri"/>
                <a:cs typeface="Calibri"/>
                <a:sym typeface="Calibri"/>
              </a:rPr>
              <a:t>PROCEDIMIENTO PARA LA ASIGNACIÓN DE DATOS</a:t>
            </a:r>
          </a:p>
          <a:p>
            <a:pPr marL="0" marR="0" lvl="0" indent="0" algn="l" rtl="0">
              <a:spcBef>
                <a:spcPts val="0"/>
              </a:spcBef>
              <a:spcAft>
                <a:spcPts val="0"/>
              </a:spcAft>
              <a:buNone/>
            </a:pPr>
            <a:endParaRPr lang="es-EC" sz="1600" b="1" dirty="0" smtClean="0">
              <a:solidFill>
                <a:schemeClr val="dk2"/>
              </a:solidFill>
              <a:latin typeface="Calibri"/>
              <a:ea typeface="Calibri"/>
              <a:cs typeface="Calibri"/>
              <a:sym typeface="Calibri"/>
            </a:endParaRPr>
          </a:p>
        </p:txBody>
      </p:sp>
      <p:sp>
        <p:nvSpPr>
          <p:cNvPr id="8" name="Google Shape;201;p32"/>
          <p:cNvSpPr txBox="1"/>
          <p:nvPr/>
        </p:nvSpPr>
        <p:spPr>
          <a:xfrm>
            <a:off x="305374" y="1916832"/>
            <a:ext cx="8371081" cy="36384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es" sz="1600" b="1" dirty="0">
                <a:solidFill>
                  <a:schemeClr val="dk1"/>
                </a:solidFill>
                <a:ea typeface="Montserrat"/>
                <a:cs typeface="Montserrat"/>
                <a:sym typeface="Montserrat"/>
              </a:rPr>
              <a:t>1.</a:t>
            </a:r>
            <a:r>
              <a:rPr lang="es" sz="1600" dirty="0">
                <a:solidFill>
                  <a:schemeClr val="dk1"/>
                </a:solidFill>
                <a:ea typeface="Montserrat"/>
                <a:cs typeface="Montserrat"/>
                <a:sym typeface="Montserrat"/>
              </a:rPr>
              <a:t> Mediante Resolución Administrativa No. STHV-031-2019 reformada por la Resolución No. STHV-2020-054, la Secretaría de Territorio, Hábitat y Vivienda expidió la Norma Técnica para Determinar la Asignación de Uso de Suelo y Aprovechamiento de Lotes con Zonificación ZC Mediante un Proyecto Urbano Arquitectónico. </a:t>
            </a:r>
            <a:endParaRPr sz="1600" dirty="0">
              <a:solidFill>
                <a:schemeClr val="dk1"/>
              </a:solidFill>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endParaRPr lang="es-EC" sz="1600" dirty="0" smtClean="0">
              <a:solidFill>
                <a:schemeClr val="dk1"/>
              </a:solidFill>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endParaRPr sz="1600" dirty="0">
              <a:solidFill>
                <a:schemeClr val="dk1"/>
              </a:solidFill>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r>
              <a:rPr lang="es" sz="1600" dirty="0">
                <a:solidFill>
                  <a:schemeClr val="dk1"/>
                </a:solidFill>
                <a:ea typeface="Montserrat"/>
                <a:cs typeface="Montserrat"/>
                <a:sym typeface="Montserrat"/>
              </a:rPr>
              <a:t>2. La Norma Técnica contiene el procedimiento, requisitos y proceso de análisis aplicable para el presente caso. </a:t>
            </a:r>
            <a:endParaRPr sz="1600" dirty="0">
              <a:solidFill>
                <a:schemeClr val="dk1"/>
              </a:solidFill>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endParaRPr lang="es-EC" sz="1600" dirty="0" smtClean="0">
              <a:solidFill>
                <a:schemeClr val="dk1"/>
              </a:solidFill>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endParaRPr sz="1600" dirty="0">
              <a:solidFill>
                <a:schemeClr val="dk1"/>
              </a:solidFill>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r>
              <a:rPr lang="es" sz="1600" dirty="0">
                <a:solidFill>
                  <a:schemeClr val="dk1"/>
                </a:solidFill>
                <a:ea typeface="Montserrat"/>
                <a:cs typeface="Montserrat"/>
                <a:sym typeface="Montserrat"/>
              </a:rPr>
              <a:t>3. La petición de TOMORAGUADUA se ajusta a las condiciones previstas en el Caso 3 del artículo 8 de la Resolución Reformada, en el que se señalan los criterios técnicos para la propuesta de asignación de uso de suelo y </a:t>
            </a:r>
            <a:r>
              <a:rPr lang="es" sz="1600" dirty="0" smtClean="0">
                <a:solidFill>
                  <a:schemeClr val="dk1"/>
                </a:solidFill>
                <a:ea typeface="Montserrat"/>
                <a:cs typeface="Montserrat"/>
                <a:sym typeface="Montserrat"/>
              </a:rPr>
              <a:t>zonificación</a:t>
            </a:r>
            <a:endParaRPr sz="1600" dirty="0">
              <a:solidFill>
                <a:schemeClr val="dk1"/>
              </a:solidFill>
              <a:ea typeface="Montserrat"/>
              <a:cs typeface="Montserrat"/>
              <a:sym typeface="Montserrat"/>
            </a:endParaRPr>
          </a:p>
          <a:p>
            <a:pPr marL="0" lvl="0" indent="0" algn="just" rtl="0">
              <a:lnSpc>
                <a:spcPct val="115000"/>
              </a:lnSpc>
              <a:spcBef>
                <a:spcPts val="0"/>
              </a:spcBef>
              <a:spcAft>
                <a:spcPts val="0"/>
              </a:spcAft>
              <a:buNone/>
            </a:pPr>
            <a:r>
              <a:rPr lang="es" sz="1600" dirty="0">
                <a:solidFill>
                  <a:schemeClr val="dk1"/>
                </a:solidFill>
                <a:ea typeface="Montserrat"/>
                <a:cs typeface="Montserrat"/>
                <a:sym typeface="Montserrat"/>
              </a:rPr>
              <a:t> </a:t>
            </a:r>
            <a:endParaRPr sz="1600" b="1" dirty="0">
              <a:ea typeface="Montserrat"/>
              <a:cs typeface="Montserrat"/>
              <a:sym typeface="Montserrat"/>
            </a:endParaRPr>
          </a:p>
        </p:txBody>
      </p:sp>
    </p:spTree>
    <p:extLst>
      <p:ext uri="{BB962C8B-B14F-4D97-AF65-F5344CB8AC3E}">
        <p14:creationId xmlns:p14="http://schemas.microsoft.com/office/powerpoint/2010/main" val="20897893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9" name="Google Shape;203;p32"/>
          <p:cNvSpPr txBox="1"/>
          <p:nvPr/>
        </p:nvSpPr>
        <p:spPr>
          <a:xfrm>
            <a:off x="437341" y="980728"/>
            <a:ext cx="8455139" cy="4997700"/>
          </a:xfrm>
          <a:prstGeom prst="rect">
            <a:avLst/>
          </a:prstGeom>
          <a:noFill/>
          <a:ln>
            <a:noFill/>
          </a:ln>
        </p:spPr>
        <p:txBody>
          <a:bodyPr spcFirstLastPara="1" wrap="square" lIns="91425" tIns="91425" rIns="91425" bIns="91425" anchor="t" anchorCtr="0">
            <a:noAutofit/>
          </a:bodyPr>
          <a:lstStyle/>
          <a:p>
            <a:pPr marL="0" lvl="0" indent="0" algn="just" rtl="0">
              <a:lnSpc>
                <a:spcPct val="120000"/>
              </a:lnSpc>
              <a:spcBef>
                <a:spcPts val="1000"/>
              </a:spcBef>
              <a:spcAft>
                <a:spcPts val="0"/>
              </a:spcAft>
              <a:buNone/>
            </a:pPr>
            <a:r>
              <a:rPr lang="es" sz="1200" b="1" i="1" dirty="0">
                <a:solidFill>
                  <a:schemeClr val="dk1"/>
                </a:solidFill>
                <a:ea typeface="Montserrat"/>
                <a:cs typeface="Montserrat"/>
                <a:sym typeface="Montserrat"/>
              </a:rPr>
              <a:t>“CASO 3.- </a:t>
            </a:r>
            <a:endParaRPr sz="1200" b="1" i="1" dirty="0">
              <a:solidFill>
                <a:schemeClr val="dk1"/>
              </a:solidFill>
              <a:ea typeface="Montserrat"/>
              <a:cs typeface="Montserrat"/>
              <a:sym typeface="Montserrat"/>
            </a:endParaRPr>
          </a:p>
          <a:p>
            <a:pPr marL="0" lvl="0" indent="0" algn="just" rtl="0">
              <a:lnSpc>
                <a:spcPct val="120000"/>
              </a:lnSpc>
              <a:spcBef>
                <a:spcPts val="1000"/>
              </a:spcBef>
              <a:spcAft>
                <a:spcPts val="0"/>
              </a:spcAft>
              <a:buNone/>
            </a:pPr>
            <a:r>
              <a:rPr lang="es" sz="1200" i="1" dirty="0">
                <a:solidFill>
                  <a:schemeClr val="dk1"/>
                </a:solidFill>
                <a:ea typeface="Montserrat"/>
                <a:cs typeface="Montserrat"/>
                <a:sym typeface="Montserrat"/>
              </a:rPr>
              <a:t>a) Para lotes con clasificación de suelo urbano no se permitirá el cambio de clasificación de suelo. </a:t>
            </a:r>
            <a:endParaRPr sz="1200" i="1" dirty="0">
              <a:solidFill>
                <a:schemeClr val="dk1"/>
              </a:solidFill>
              <a:ea typeface="Montserrat"/>
              <a:cs typeface="Montserrat"/>
              <a:sym typeface="Montserrat"/>
            </a:endParaRPr>
          </a:p>
          <a:p>
            <a:pPr marL="0" lvl="0" indent="0" algn="just" rtl="0">
              <a:lnSpc>
                <a:spcPct val="120000"/>
              </a:lnSpc>
              <a:spcBef>
                <a:spcPts val="1000"/>
              </a:spcBef>
              <a:spcAft>
                <a:spcPts val="0"/>
              </a:spcAft>
              <a:buNone/>
            </a:pPr>
            <a:r>
              <a:rPr lang="es" sz="1200" i="1" dirty="0">
                <a:solidFill>
                  <a:schemeClr val="dk1"/>
                </a:solidFill>
                <a:ea typeface="Montserrat"/>
                <a:cs typeface="Montserrat"/>
                <a:sym typeface="Montserrat"/>
              </a:rPr>
              <a:t>b) En base al área establecida por el radio de influencia, se realizará un análisis diferenciado de los usos de suelo y zonificaciones del entorno, en referencia a la clasificación de suelo, excluyendo del análisis las áreas con suelo de clasificación rural. </a:t>
            </a:r>
            <a:endParaRPr sz="1200" i="1" dirty="0">
              <a:solidFill>
                <a:schemeClr val="dk1"/>
              </a:solidFill>
              <a:ea typeface="Montserrat"/>
              <a:cs typeface="Montserrat"/>
              <a:sym typeface="Montserrat"/>
            </a:endParaRPr>
          </a:p>
          <a:p>
            <a:pPr marL="0" lvl="0" indent="0" algn="just" rtl="0">
              <a:lnSpc>
                <a:spcPct val="120000"/>
              </a:lnSpc>
              <a:spcBef>
                <a:spcPts val="1000"/>
              </a:spcBef>
              <a:spcAft>
                <a:spcPts val="0"/>
              </a:spcAft>
              <a:buNone/>
            </a:pPr>
            <a:r>
              <a:rPr lang="es" sz="1200" i="1" dirty="0">
                <a:solidFill>
                  <a:schemeClr val="dk1"/>
                </a:solidFill>
                <a:ea typeface="Montserrat"/>
                <a:cs typeface="Montserrat"/>
                <a:sym typeface="Montserrat"/>
              </a:rPr>
              <a:t>c) Los usos de suelo se asignarán considerando hasta dos usos de suelo, en base a la clasificación de suelo urbano, tomando en cuenta los usos de suelo propuestos por el administrado, cuyos porcentajes guardará proporcionalidad con los porcentajes del entorno.</a:t>
            </a:r>
            <a:endParaRPr sz="1200" i="1" dirty="0">
              <a:solidFill>
                <a:schemeClr val="dk1"/>
              </a:solidFill>
              <a:ea typeface="Montserrat"/>
              <a:cs typeface="Montserrat"/>
              <a:sym typeface="Montserrat"/>
            </a:endParaRPr>
          </a:p>
          <a:p>
            <a:pPr marL="0" lvl="0" indent="0" algn="just" rtl="0">
              <a:lnSpc>
                <a:spcPct val="120000"/>
              </a:lnSpc>
              <a:spcBef>
                <a:spcPts val="1000"/>
              </a:spcBef>
              <a:spcAft>
                <a:spcPts val="0"/>
              </a:spcAft>
              <a:buNone/>
            </a:pPr>
            <a:r>
              <a:rPr lang="es" sz="1200" i="1" dirty="0">
                <a:solidFill>
                  <a:schemeClr val="dk1"/>
                </a:solidFill>
                <a:ea typeface="Montserrat"/>
                <a:cs typeface="Montserrat"/>
                <a:sym typeface="Montserrat"/>
              </a:rPr>
              <a:t>d) Los porcentajes determinados en el literal anterior podrán ser modificados únicamente cuando el proyecto urbano arquitectónico presentado por el administrado, proponga la implementación de uno o varios equipamientos (considerado como un aporte urbanístico) para lo cual se procederá de la siguiente manera: </a:t>
            </a:r>
            <a:endParaRPr sz="1200" i="1" dirty="0">
              <a:solidFill>
                <a:schemeClr val="dk1"/>
              </a:solidFill>
              <a:ea typeface="Montserrat"/>
              <a:cs typeface="Montserrat"/>
              <a:sym typeface="Montserrat"/>
            </a:endParaRPr>
          </a:p>
          <a:p>
            <a:pPr marL="457200" lvl="0" indent="-279400" algn="just" rtl="0">
              <a:lnSpc>
                <a:spcPct val="120000"/>
              </a:lnSpc>
              <a:spcBef>
                <a:spcPts val="1000"/>
              </a:spcBef>
              <a:spcAft>
                <a:spcPts val="0"/>
              </a:spcAft>
              <a:buClr>
                <a:schemeClr val="dk1"/>
              </a:buClr>
              <a:buSzPts val="800"/>
              <a:buFont typeface="Montserrat"/>
              <a:buChar char="●"/>
            </a:pPr>
            <a:r>
              <a:rPr lang="es" sz="1200" i="1" dirty="0">
                <a:solidFill>
                  <a:schemeClr val="dk1"/>
                </a:solidFill>
                <a:ea typeface="Montserrat"/>
                <a:cs typeface="Montserrat"/>
                <a:sym typeface="Montserrat"/>
              </a:rPr>
              <a:t>Para proyectos que no prevean fraccionamiento o habilitación del suelo y se encuentren en suelo con clasificación urbana o rural se podrá asignar uso de suelo de equipamiento hasta el máximo porcentaje del mayor uso de suelo del entorno en base a la clasificación.</a:t>
            </a:r>
            <a:endParaRPr sz="1200" i="1" dirty="0">
              <a:solidFill>
                <a:schemeClr val="dk1"/>
              </a:solidFill>
              <a:ea typeface="Montserrat"/>
              <a:cs typeface="Montserrat"/>
              <a:sym typeface="Montserrat"/>
            </a:endParaRPr>
          </a:p>
          <a:p>
            <a:pPr marL="457200" lvl="0" indent="-279400" algn="just" rtl="0">
              <a:lnSpc>
                <a:spcPct val="120000"/>
              </a:lnSpc>
              <a:spcBef>
                <a:spcPts val="0"/>
              </a:spcBef>
              <a:spcAft>
                <a:spcPts val="0"/>
              </a:spcAft>
              <a:buClr>
                <a:schemeClr val="dk1"/>
              </a:buClr>
              <a:buSzPts val="800"/>
              <a:buFont typeface="Montserrat"/>
              <a:buChar char="●"/>
            </a:pPr>
            <a:r>
              <a:rPr lang="es" sz="1200" i="1" dirty="0">
                <a:solidFill>
                  <a:schemeClr val="dk1"/>
                </a:solidFill>
                <a:ea typeface="Montserrat"/>
                <a:cs typeface="Montserrat"/>
                <a:sym typeface="Montserrat"/>
              </a:rPr>
              <a:t>Para proyectos que prevean fraccionamiento o habilitación del suelo, será del obligatorio cumplimiento la entrega a favor de la municipalidad el porcentaje de áreas verdes y de equipamientos según lo previsto en la normativa vigente, y las áreas determinadas para vías públicas. Adicionalmente al porcentaje establecido en la norma vigente, se podrá asignar uso de suelo de equipamiento hasta el máximo del porcentaje del mayor uso de suelo del entorno en base a la clasificación. </a:t>
            </a:r>
            <a:endParaRPr sz="1200" i="1" dirty="0">
              <a:solidFill>
                <a:schemeClr val="dk1"/>
              </a:solidFill>
              <a:ea typeface="Montserrat"/>
              <a:cs typeface="Montserrat"/>
              <a:sym typeface="Montserrat"/>
            </a:endParaRPr>
          </a:p>
          <a:p>
            <a:pPr marL="0" lvl="0" indent="0" algn="just" rtl="0">
              <a:lnSpc>
                <a:spcPct val="120000"/>
              </a:lnSpc>
              <a:spcBef>
                <a:spcPts val="1000"/>
              </a:spcBef>
              <a:spcAft>
                <a:spcPts val="0"/>
              </a:spcAft>
              <a:buNone/>
            </a:pPr>
            <a:r>
              <a:rPr lang="es" sz="1200" i="1" dirty="0">
                <a:solidFill>
                  <a:schemeClr val="dk1"/>
                </a:solidFill>
                <a:ea typeface="Montserrat"/>
                <a:cs typeface="Montserrat"/>
                <a:sym typeface="Montserrat"/>
              </a:rPr>
              <a:t>e) Para la asignación de zonificaciones que especifiquen la ocupación de suelo y edificabilidad, se realizará un análisis del porcentaje de cada una de las zonificaciones inmersas en cada uso de suelo, escogiendo para la asignación en el lote, la zonificación con mayor porcentaje de área dentro de cada uso de suelo. </a:t>
            </a:r>
            <a:endParaRPr sz="1200" i="1" dirty="0">
              <a:solidFill>
                <a:schemeClr val="dk1"/>
              </a:solidFill>
              <a:ea typeface="Montserrat"/>
              <a:cs typeface="Montserrat"/>
              <a:sym typeface="Montserrat"/>
            </a:endParaRPr>
          </a:p>
          <a:p>
            <a:pPr marL="0" lvl="0" indent="0" algn="just" rtl="0">
              <a:lnSpc>
                <a:spcPct val="120000"/>
              </a:lnSpc>
              <a:spcBef>
                <a:spcPts val="1000"/>
              </a:spcBef>
              <a:spcAft>
                <a:spcPts val="0"/>
              </a:spcAft>
              <a:buNone/>
            </a:pPr>
            <a:r>
              <a:rPr lang="es" sz="1200" i="1" dirty="0">
                <a:solidFill>
                  <a:schemeClr val="dk1"/>
                </a:solidFill>
                <a:ea typeface="Montserrat"/>
                <a:cs typeface="Montserrat"/>
                <a:sym typeface="Montserrat"/>
              </a:rPr>
              <a:t>f) Si el lote en análisis se encuentra en una zona catalogada como de riesgo alto y muy alto, se asignará la zonificación de menor aprovechamiento urbanístico (COS TOTAL) contenidas en el análisis del entorno”. </a:t>
            </a:r>
            <a:endParaRPr sz="1200" i="1" dirty="0">
              <a:solidFill>
                <a:schemeClr val="dk1"/>
              </a:solidFill>
              <a:ea typeface="Montserrat"/>
              <a:cs typeface="Montserrat"/>
              <a:sym typeface="Montserrat"/>
            </a:endParaRPr>
          </a:p>
        </p:txBody>
      </p:sp>
      <p:sp>
        <p:nvSpPr>
          <p:cNvPr id="5" name="Google Shape;148;p15"/>
          <p:cNvSpPr/>
          <p:nvPr/>
        </p:nvSpPr>
        <p:spPr>
          <a:xfrm>
            <a:off x="434752" y="188640"/>
            <a:ext cx="8241704"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600" b="1" dirty="0" smtClean="0">
                <a:solidFill>
                  <a:schemeClr val="dk2"/>
                </a:solidFill>
                <a:latin typeface="Calibri"/>
                <a:ea typeface="Calibri"/>
                <a:cs typeface="Calibri"/>
                <a:sym typeface="Calibri"/>
              </a:rPr>
              <a:t>ANÁLISIS STHV</a:t>
            </a:r>
          </a:p>
          <a:p>
            <a:pPr marL="0" marR="0" lvl="0" indent="0" algn="l" rtl="0">
              <a:spcBef>
                <a:spcPts val="0"/>
              </a:spcBef>
              <a:spcAft>
                <a:spcPts val="0"/>
              </a:spcAft>
              <a:buNone/>
            </a:pPr>
            <a:endParaRPr lang="es-EC" sz="1600" b="1" dirty="0">
              <a:solidFill>
                <a:schemeClr val="dk2"/>
              </a:solidFill>
              <a:latin typeface="Calibri"/>
              <a:ea typeface="Calibri"/>
              <a:cs typeface="Calibri"/>
              <a:sym typeface="Calibri"/>
            </a:endParaRPr>
          </a:p>
          <a:p>
            <a:pPr marL="0" marR="0" lvl="0" indent="0" algn="l" rtl="0">
              <a:spcBef>
                <a:spcPts val="0"/>
              </a:spcBef>
              <a:spcAft>
                <a:spcPts val="0"/>
              </a:spcAft>
              <a:buNone/>
            </a:pPr>
            <a:r>
              <a:rPr lang="es-EC" sz="1600" b="1" dirty="0" smtClean="0">
                <a:solidFill>
                  <a:schemeClr val="dk2"/>
                </a:solidFill>
                <a:latin typeface="Calibri"/>
                <a:ea typeface="Calibri"/>
                <a:cs typeface="Calibri"/>
                <a:sym typeface="Calibri"/>
              </a:rPr>
              <a:t>PROCEDIMIENTO PARA LA ASIGNACIÓN DE DATOS</a:t>
            </a:r>
          </a:p>
          <a:p>
            <a:pPr marL="0" marR="0" lvl="0" indent="0" algn="l" rtl="0">
              <a:spcBef>
                <a:spcPts val="0"/>
              </a:spcBef>
              <a:spcAft>
                <a:spcPts val="0"/>
              </a:spcAft>
              <a:buNone/>
            </a:pPr>
            <a:endParaRPr lang="es-EC" sz="1600" b="1" dirty="0" smtClean="0">
              <a:solidFill>
                <a:schemeClr val="dk2"/>
              </a:solidFill>
              <a:latin typeface="Calibri"/>
              <a:ea typeface="Calibri"/>
              <a:cs typeface="Calibri"/>
              <a:sym typeface="Calibri"/>
            </a:endParaRPr>
          </a:p>
        </p:txBody>
      </p:sp>
    </p:spTree>
    <p:extLst>
      <p:ext uri="{BB962C8B-B14F-4D97-AF65-F5344CB8AC3E}">
        <p14:creationId xmlns:p14="http://schemas.microsoft.com/office/powerpoint/2010/main" val="4696305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205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4935" r="55593"/>
          <a:stretch/>
        </p:blipFill>
        <p:spPr bwMode="auto">
          <a:xfrm>
            <a:off x="251520" y="1031380"/>
            <a:ext cx="2386450" cy="1674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Google Shape;148;p15"/>
          <p:cNvSpPr/>
          <p:nvPr/>
        </p:nvSpPr>
        <p:spPr>
          <a:xfrm>
            <a:off x="434752" y="188640"/>
            <a:ext cx="8241704"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600" b="1" dirty="0" smtClean="0">
                <a:solidFill>
                  <a:schemeClr val="dk2"/>
                </a:solidFill>
                <a:latin typeface="Calibri"/>
                <a:ea typeface="Calibri"/>
                <a:cs typeface="Calibri"/>
                <a:sym typeface="Calibri"/>
              </a:rPr>
              <a:t>ANÁLISIS STHV</a:t>
            </a:r>
          </a:p>
          <a:p>
            <a:pPr marL="0" marR="0" lvl="0" indent="0" algn="l" rtl="0">
              <a:spcBef>
                <a:spcPts val="0"/>
              </a:spcBef>
              <a:spcAft>
                <a:spcPts val="0"/>
              </a:spcAft>
              <a:buNone/>
            </a:pPr>
            <a:endParaRPr lang="es-EC" sz="1600" b="1" dirty="0">
              <a:solidFill>
                <a:schemeClr val="dk2"/>
              </a:solidFill>
              <a:latin typeface="Calibri"/>
              <a:ea typeface="Calibri"/>
              <a:cs typeface="Calibri"/>
              <a:sym typeface="Calibri"/>
            </a:endParaRPr>
          </a:p>
          <a:p>
            <a:pPr marL="0" marR="0" lvl="0" indent="0" algn="l" rtl="0">
              <a:spcBef>
                <a:spcPts val="0"/>
              </a:spcBef>
              <a:spcAft>
                <a:spcPts val="0"/>
              </a:spcAft>
              <a:buNone/>
            </a:pPr>
            <a:r>
              <a:rPr lang="es-EC" sz="1600" b="1" dirty="0" smtClean="0">
                <a:solidFill>
                  <a:schemeClr val="dk2"/>
                </a:solidFill>
                <a:latin typeface="Calibri"/>
                <a:ea typeface="Calibri"/>
                <a:cs typeface="Calibri"/>
                <a:sym typeface="Calibri"/>
              </a:rPr>
              <a:t>ANÁLISIS URBANÍSTICO</a:t>
            </a:r>
          </a:p>
          <a:p>
            <a:pPr marL="0" marR="0" lvl="0" indent="0" algn="l" rtl="0">
              <a:spcBef>
                <a:spcPts val="0"/>
              </a:spcBef>
              <a:spcAft>
                <a:spcPts val="0"/>
              </a:spcAft>
              <a:buNone/>
            </a:pPr>
            <a:endParaRPr lang="es-EC" sz="1600" b="1" dirty="0" smtClean="0">
              <a:solidFill>
                <a:schemeClr val="dk2"/>
              </a:solidFill>
              <a:latin typeface="Calibri"/>
              <a:ea typeface="Calibri"/>
              <a:cs typeface="Calibri"/>
              <a:sym typeface="Calibri"/>
            </a:endParaRPr>
          </a:p>
        </p:txBody>
      </p:sp>
      <p:pic>
        <p:nvPicPr>
          <p:cNvPr id="4" name="Google Shape;214;p34"/>
          <p:cNvPicPr preferRelativeResize="0"/>
          <p:nvPr/>
        </p:nvPicPr>
        <p:blipFill>
          <a:blip r:embed="rId4">
            <a:alphaModFix/>
          </a:blip>
          <a:stretch>
            <a:fillRect/>
          </a:stretch>
        </p:blipFill>
        <p:spPr>
          <a:xfrm>
            <a:off x="223378" y="3717032"/>
            <a:ext cx="4129246" cy="2900420"/>
          </a:xfrm>
          <a:prstGeom prst="rect">
            <a:avLst/>
          </a:prstGeom>
          <a:noFill/>
          <a:ln>
            <a:noFill/>
          </a:ln>
        </p:spPr>
      </p:pic>
      <p:pic>
        <p:nvPicPr>
          <p:cNvPr id="1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228" t="74935" r="-843"/>
          <a:stretch/>
        </p:blipFill>
        <p:spPr bwMode="auto">
          <a:xfrm>
            <a:off x="2628037" y="1031380"/>
            <a:ext cx="1752729" cy="1674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6 Tabla"/>
          <p:cNvGraphicFramePr>
            <a:graphicFrameLocks noGrp="1"/>
          </p:cNvGraphicFramePr>
          <p:nvPr>
            <p:extLst>
              <p:ext uri="{D42A27DB-BD31-4B8C-83A1-F6EECF244321}">
                <p14:modId xmlns:p14="http://schemas.microsoft.com/office/powerpoint/2010/main" val="4077468455"/>
              </p:ext>
            </p:extLst>
          </p:nvPr>
        </p:nvGraphicFramePr>
        <p:xfrm>
          <a:off x="5004048" y="1075700"/>
          <a:ext cx="3816424" cy="1682496"/>
        </p:xfrm>
        <a:graphic>
          <a:graphicData uri="http://schemas.openxmlformats.org/drawingml/2006/table">
            <a:tbl>
              <a:tblPr firstRow="1" firstCol="1" bandRow="1"/>
              <a:tblGrid>
                <a:gridCol w="1370860"/>
                <a:gridCol w="2445564"/>
              </a:tblGrid>
              <a:tr h="0">
                <a:tc>
                  <a:txBody>
                    <a:bodyPr/>
                    <a:lstStyle/>
                    <a:p>
                      <a:pPr>
                        <a:lnSpc>
                          <a:spcPct val="115000"/>
                        </a:lnSpc>
                        <a:spcAft>
                          <a:spcPts val="0"/>
                        </a:spcAft>
                      </a:pPr>
                      <a:r>
                        <a:rPr lang="es-EC" sz="1200" b="1" dirty="0">
                          <a:effectLst/>
                          <a:latin typeface="Calibri"/>
                          <a:ea typeface="Calibri"/>
                          <a:cs typeface="Times New Roman"/>
                        </a:rPr>
                        <a:t>Aprovechamiento urbanístico</a:t>
                      </a:r>
                      <a:endParaRPr lang="es-EC" sz="1200" dirty="0">
                        <a:effectLst/>
                        <a:latin typeface="Calibri"/>
                        <a:ea typeface="Calibri"/>
                        <a:cs typeface="Times New Roman"/>
                      </a:endParaRPr>
                    </a:p>
                  </a:txBody>
                  <a:tcPr marL="68580" marR="68580" marT="0" marB="0" anchor="ctr">
                    <a:lnL w="12700" cap="flat" cmpd="sng" algn="ctr">
                      <a:solidFill>
                        <a:srgbClr val="A6A6A6"/>
                      </a:solidFill>
                      <a:prstDash val="dash"/>
                      <a:round/>
                      <a:headEnd type="none" w="med" len="med"/>
                      <a:tailEnd type="none" w="med" len="med"/>
                    </a:lnL>
                    <a:lnR w="12700" cap="flat" cmpd="sng" algn="ctr">
                      <a:solidFill>
                        <a:srgbClr val="A6A6A6"/>
                      </a:solidFill>
                      <a:prstDash val="dash"/>
                      <a:round/>
                      <a:headEnd type="none" w="med" len="med"/>
                      <a:tailEnd type="none" w="med" len="med"/>
                    </a:lnR>
                    <a:lnT w="12700" cap="flat" cmpd="sng" algn="ctr">
                      <a:solidFill>
                        <a:srgbClr val="A6A6A6"/>
                      </a:solidFill>
                      <a:prstDash val="dash"/>
                      <a:round/>
                      <a:headEnd type="none" w="med" len="med"/>
                      <a:tailEnd type="none" w="med" len="med"/>
                    </a:lnT>
                    <a:lnB w="12700" cap="flat" cmpd="sng" algn="ctr">
                      <a:solidFill>
                        <a:srgbClr val="A6A6A6"/>
                      </a:solidFill>
                      <a:prstDash val="dash"/>
                      <a:round/>
                      <a:headEnd type="none" w="med" len="med"/>
                      <a:tailEnd type="none" w="med" len="med"/>
                    </a:lnB>
                    <a:pattFill prst="pct10">
                      <a:fgClr>
                        <a:srgbClr val="FFFFFF"/>
                      </a:fgClr>
                      <a:bgClr>
                        <a:srgbClr val="E5E5E5"/>
                      </a:bgClr>
                    </a:pattFill>
                  </a:tcPr>
                </a:tc>
                <a:tc>
                  <a:txBody>
                    <a:bodyPr/>
                    <a:lstStyle/>
                    <a:p>
                      <a:pPr>
                        <a:lnSpc>
                          <a:spcPct val="115000"/>
                        </a:lnSpc>
                        <a:spcAft>
                          <a:spcPts val="0"/>
                        </a:spcAft>
                      </a:pPr>
                      <a:r>
                        <a:rPr lang="es-EC" sz="1200" b="1">
                          <a:effectLst/>
                          <a:latin typeface="Calibri"/>
                          <a:ea typeface="Calibri"/>
                          <a:cs typeface="Times New Roman"/>
                        </a:rPr>
                        <a:t>Predio No. 279520</a:t>
                      </a:r>
                      <a:endParaRPr lang="es-EC" sz="1200">
                        <a:effectLst/>
                        <a:latin typeface="Calibri"/>
                        <a:ea typeface="Calibri"/>
                        <a:cs typeface="Times New Roman"/>
                      </a:endParaRPr>
                    </a:p>
                  </a:txBody>
                  <a:tcPr marL="68580" marR="68580" marT="0" marB="0" anchor="ctr">
                    <a:lnL w="12700" cap="flat" cmpd="sng" algn="ctr">
                      <a:solidFill>
                        <a:srgbClr val="A6A6A6"/>
                      </a:solidFill>
                      <a:prstDash val="dash"/>
                      <a:round/>
                      <a:headEnd type="none" w="med" len="med"/>
                      <a:tailEnd type="none" w="med" len="med"/>
                    </a:lnL>
                    <a:lnR w="12700" cap="flat" cmpd="sng" algn="ctr">
                      <a:solidFill>
                        <a:srgbClr val="A6A6A6"/>
                      </a:solidFill>
                      <a:prstDash val="dash"/>
                      <a:round/>
                      <a:headEnd type="none" w="med" len="med"/>
                      <a:tailEnd type="none" w="med" len="med"/>
                    </a:lnR>
                    <a:lnT w="12700" cap="flat" cmpd="sng" algn="ctr">
                      <a:solidFill>
                        <a:srgbClr val="A6A6A6"/>
                      </a:solidFill>
                      <a:prstDash val="dash"/>
                      <a:round/>
                      <a:headEnd type="none" w="med" len="med"/>
                      <a:tailEnd type="none" w="med" len="med"/>
                    </a:lnT>
                    <a:lnB w="12700" cap="flat" cmpd="sng" algn="ctr">
                      <a:solidFill>
                        <a:srgbClr val="A6A6A6"/>
                      </a:solidFill>
                      <a:prstDash val="dash"/>
                      <a:round/>
                      <a:headEnd type="none" w="med" len="med"/>
                      <a:tailEnd type="none" w="med" len="med"/>
                    </a:lnB>
                    <a:pattFill prst="pct10">
                      <a:fgClr>
                        <a:srgbClr val="FFFFFF"/>
                      </a:fgClr>
                      <a:bgClr>
                        <a:srgbClr val="E5E5E5"/>
                      </a:bgClr>
                    </a:pattFill>
                  </a:tcPr>
                </a:tc>
              </a:tr>
              <a:tr h="0">
                <a:tc>
                  <a:txBody>
                    <a:bodyPr/>
                    <a:lstStyle/>
                    <a:p>
                      <a:pPr>
                        <a:lnSpc>
                          <a:spcPct val="115000"/>
                        </a:lnSpc>
                        <a:spcAft>
                          <a:spcPts val="0"/>
                        </a:spcAft>
                      </a:pPr>
                      <a:r>
                        <a:rPr lang="es-EC" sz="1200">
                          <a:effectLst/>
                          <a:latin typeface="Calibri"/>
                          <a:ea typeface="Calibri"/>
                          <a:cs typeface="Times New Roman"/>
                        </a:rPr>
                        <a:t>Clasificación de suelo:</a:t>
                      </a:r>
                    </a:p>
                  </a:txBody>
                  <a:tcPr marL="68580" marR="68580" marT="0" marB="0" anchor="ctr">
                    <a:lnL w="12700" cap="flat" cmpd="sng" algn="ctr">
                      <a:solidFill>
                        <a:srgbClr val="A6A6A6"/>
                      </a:solidFill>
                      <a:prstDash val="dash"/>
                      <a:round/>
                      <a:headEnd type="none" w="med" len="med"/>
                      <a:tailEnd type="none" w="med" len="med"/>
                    </a:lnL>
                    <a:lnR w="12700" cap="flat" cmpd="sng" algn="ctr">
                      <a:solidFill>
                        <a:srgbClr val="A6A6A6"/>
                      </a:solidFill>
                      <a:prstDash val="dash"/>
                      <a:round/>
                      <a:headEnd type="none" w="med" len="med"/>
                      <a:tailEnd type="none" w="med" len="med"/>
                    </a:lnR>
                    <a:lnT w="12700" cap="flat" cmpd="sng" algn="ctr">
                      <a:solidFill>
                        <a:srgbClr val="A6A6A6"/>
                      </a:solidFill>
                      <a:prstDash val="dash"/>
                      <a:round/>
                      <a:headEnd type="none" w="med" len="med"/>
                      <a:tailEnd type="none" w="med" len="med"/>
                    </a:lnT>
                    <a:lnB w="12700" cap="flat" cmpd="sng" algn="ctr">
                      <a:solidFill>
                        <a:srgbClr val="A6A6A6"/>
                      </a:solidFill>
                      <a:prstDash val="dash"/>
                      <a:round/>
                      <a:headEnd type="none" w="med" len="med"/>
                      <a:tailEnd type="none" w="med" len="med"/>
                    </a:lnB>
                  </a:tcPr>
                </a:tc>
                <a:tc>
                  <a:txBody>
                    <a:bodyPr/>
                    <a:lstStyle/>
                    <a:p>
                      <a:pPr>
                        <a:lnSpc>
                          <a:spcPct val="115000"/>
                        </a:lnSpc>
                        <a:spcAft>
                          <a:spcPts val="0"/>
                        </a:spcAft>
                      </a:pPr>
                      <a:r>
                        <a:rPr lang="es-EC" sz="1200">
                          <a:effectLst/>
                          <a:latin typeface="Calibri"/>
                          <a:ea typeface="Calibri"/>
                          <a:cs typeface="Times New Roman"/>
                        </a:rPr>
                        <a:t>Urbano</a:t>
                      </a:r>
                    </a:p>
                  </a:txBody>
                  <a:tcPr marL="68580" marR="68580" marT="0" marB="0" anchor="ctr">
                    <a:lnL w="12700" cap="flat" cmpd="sng" algn="ctr">
                      <a:solidFill>
                        <a:srgbClr val="A6A6A6"/>
                      </a:solidFill>
                      <a:prstDash val="dash"/>
                      <a:round/>
                      <a:headEnd type="none" w="med" len="med"/>
                      <a:tailEnd type="none" w="med" len="med"/>
                    </a:lnL>
                    <a:lnR w="12700" cap="flat" cmpd="sng" algn="ctr">
                      <a:solidFill>
                        <a:srgbClr val="A6A6A6"/>
                      </a:solidFill>
                      <a:prstDash val="dash"/>
                      <a:round/>
                      <a:headEnd type="none" w="med" len="med"/>
                      <a:tailEnd type="none" w="med" len="med"/>
                    </a:lnR>
                    <a:lnT w="12700" cap="flat" cmpd="sng" algn="ctr">
                      <a:solidFill>
                        <a:srgbClr val="A6A6A6"/>
                      </a:solidFill>
                      <a:prstDash val="dash"/>
                      <a:round/>
                      <a:headEnd type="none" w="med" len="med"/>
                      <a:tailEnd type="none" w="med" len="med"/>
                    </a:lnT>
                    <a:lnB w="12700" cap="flat" cmpd="sng" algn="ctr">
                      <a:solidFill>
                        <a:srgbClr val="A6A6A6"/>
                      </a:solidFill>
                      <a:prstDash val="dash"/>
                      <a:round/>
                      <a:headEnd type="none" w="med" len="med"/>
                      <a:tailEnd type="none" w="med" len="med"/>
                    </a:lnB>
                  </a:tcPr>
                </a:tc>
              </a:tr>
              <a:tr h="0">
                <a:tc>
                  <a:txBody>
                    <a:bodyPr/>
                    <a:lstStyle/>
                    <a:p>
                      <a:pPr>
                        <a:lnSpc>
                          <a:spcPct val="115000"/>
                        </a:lnSpc>
                        <a:spcAft>
                          <a:spcPts val="0"/>
                        </a:spcAft>
                      </a:pPr>
                      <a:r>
                        <a:rPr lang="es-EC" sz="1200">
                          <a:effectLst/>
                          <a:latin typeface="Calibri"/>
                          <a:ea typeface="Calibri"/>
                          <a:cs typeface="Times New Roman"/>
                        </a:rPr>
                        <a:t>Uso de Suelo:</a:t>
                      </a:r>
                    </a:p>
                  </a:txBody>
                  <a:tcPr marL="68580" marR="68580" marT="0" marB="0" anchor="ctr">
                    <a:lnL w="12700" cap="flat" cmpd="sng" algn="ctr">
                      <a:solidFill>
                        <a:srgbClr val="A6A6A6"/>
                      </a:solidFill>
                      <a:prstDash val="dash"/>
                      <a:round/>
                      <a:headEnd type="none" w="med" len="med"/>
                      <a:tailEnd type="none" w="med" len="med"/>
                    </a:lnL>
                    <a:lnR w="12700" cap="flat" cmpd="sng" algn="ctr">
                      <a:solidFill>
                        <a:srgbClr val="A6A6A6"/>
                      </a:solidFill>
                      <a:prstDash val="dash"/>
                      <a:round/>
                      <a:headEnd type="none" w="med" len="med"/>
                      <a:tailEnd type="none" w="med" len="med"/>
                    </a:lnR>
                    <a:lnT w="12700" cap="flat" cmpd="sng" algn="ctr">
                      <a:solidFill>
                        <a:srgbClr val="A6A6A6"/>
                      </a:solidFill>
                      <a:prstDash val="dash"/>
                      <a:round/>
                      <a:headEnd type="none" w="med" len="med"/>
                      <a:tailEnd type="none" w="med" len="med"/>
                    </a:lnT>
                    <a:lnB w="12700" cap="flat" cmpd="sng" algn="ctr">
                      <a:solidFill>
                        <a:srgbClr val="A6A6A6"/>
                      </a:solidFill>
                      <a:prstDash val="dash"/>
                      <a:round/>
                      <a:headEnd type="none" w="med" len="med"/>
                      <a:tailEnd type="none" w="med" len="med"/>
                    </a:lnB>
                  </a:tcPr>
                </a:tc>
                <a:tc>
                  <a:txBody>
                    <a:bodyPr/>
                    <a:lstStyle/>
                    <a:p>
                      <a:pPr>
                        <a:lnSpc>
                          <a:spcPct val="115000"/>
                        </a:lnSpc>
                        <a:spcAft>
                          <a:spcPts val="0"/>
                        </a:spcAft>
                      </a:pPr>
                      <a:r>
                        <a:rPr lang="es-EC" sz="1200">
                          <a:effectLst/>
                          <a:latin typeface="Calibri"/>
                          <a:ea typeface="Calibri"/>
                          <a:cs typeface="Times New Roman"/>
                        </a:rPr>
                        <a:t>Equipamiento y Protección ecológica / Conservación del Patrimonio Natural.</a:t>
                      </a:r>
                    </a:p>
                  </a:txBody>
                  <a:tcPr marL="68580" marR="68580" marT="0" marB="0" anchor="ctr">
                    <a:lnL w="12700" cap="flat" cmpd="sng" algn="ctr">
                      <a:solidFill>
                        <a:srgbClr val="A6A6A6"/>
                      </a:solidFill>
                      <a:prstDash val="dash"/>
                      <a:round/>
                      <a:headEnd type="none" w="med" len="med"/>
                      <a:tailEnd type="none" w="med" len="med"/>
                    </a:lnL>
                    <a:lnR w="12700" cap="flat" cmpd="sng" algn="ctr">
                      <a:solidFill>
                        <a:srgbClr val="A6A6A6"/>
                      </a:solidFill>
                      <a:prstDash val="dash"/>
                      <a:round/>
                      <a:headEnd type="none" w="med" len="med"/>
                      <a:tailEnd type="none" w="med" len="med"/>
                    </a:lnR>
                    <a:lnT w="12700" cap="flat" cmpd="sng" algn="ctr">
                      <a:solidFill>
                        <a:srgbClr val="A6A6A6"/>
                      </a:solidFill>
                      <a:prstDash val="dash"/>
                      <a:round/>
                      <a:headEnd type="none" w="med" len="med"/>
                      <a:tailEnd type="none" w="med" len="med"/>
                    </a:lnT>
                    <a:lnB w="12700" cap="flat" cmpd="sng" algn="ctr">
                      <a:solidFill>
                        <a:srgbClr val="A6A6A6"/>
                      </a:solidFill>
                      <a:prstDash val="dash"/>
                      <a:round/>
                      <a:headEnd type="none" w="med" len="med"/>
                      <a:tailEnd type="none" w="med" len="med"/>
                    </a:lnB>
                  </a:tcPr>
                </a:tc>
              </a:tr>
              <a:tr h="0">
                <a:tc>
                  <a:txBody>
                    <a:bodyPr/>
                    <a:lstStyle/>
                    <a:p>
                      <a:pPr>
                        <a:lnSpc>
                          <a:spcPct val="115000"/>
                        </a:lnSpc>
                        <a:spcAft>
                          <a:spcPts val="0"/>
                        </a:spcAft>
                      </a:pPr>
                      <a:r>
                        <a:rPr lang="es-EC" sz="1200">
                          <a:effectLst/>
                          <a:latin typeface="Calibri"/>
                          <a:ea typeface="Calibri"/>
                          <a:cs typeface="Times New Roman"/>
                        </a:rPr>
                        <a:t>Zonificación:</a:t>
                      </a:r>
                    </a:p>
                  </a:txBody>
                  <a:tcPr marL="68580" marR="68580" marT="0" marB="0" anchor="ctr">
                    <a:lnL w="12700" cap="flat" cmpd="sng" algn="ctr">
                      <a:solidFill>
                        <a:srgbClr val="A6A6A6"/>
                      </a:solidFill>
                      <a:prstDash val="dash"/>
                      <a:round/>
                      <a:headEnd type="none" w="med" len="med"/>
                      <a:tailEnd type="none" w="med" len="med"/>
                    </a:lnL>
                    <a:lnR w="12700" cap="flat" cmpd="sng" algn="ctr">
                      <a:solidFill>
                        <a:srgbClr val="A6A6A6"/>
                      </a:solidFill>
                      <a:prstDash val="dash"/>
                      <a:round/>
                      <a:headEnd type="none" w="med" len="med"/>
                      <a:tailEnd type="none" w="med" len="med"/>
                    </a:lnR>
                    <a:lnT w="12700" cap="flat" cmpd="sng" algn="ctr">
                      <a:solidFill>
                        <a:srgbClr val="A6A6A6"/>
                      </a:solidFill>
                      <a:prstDash val="dash"/>
                      <a:round/>
                      <a:headEnd type="none" w="med" len="med"/>
                      <a:tailEnd type="none" w="med" len="med"/>
                    </a:lnT>
                    <a:lnB w="12700" cap="flat" cmpd="sng" algn="ctr">
                      <a:solidFill>
                        <a:srgbClr val="A6A6A6"/>
                      </a:solidFill>
                      <a:prstDash val="dash"/>
                      <a:round/>
                      <a:headEnd type="none" w="med" len="med"/>
                      <a:tailEnd type="none" w="med" len="med"/>
                    </a:lnB>
                  </a:tcPr>
                </a:tc>
                <a:tc>
                  <a:txBody>
                    <a:bodyPr/>
                    <a:lstStyle/>
                    <a:p>
                      <a:pPr>
                        <a:lnSpc>
                          <a:spcPct val="115000"/>
                        </a:lnSpc>
                        <a:spcAft>
                          <a:spcPts val="0"/>
                        </a:spcAft>
                      </a:pPr>
                      <a:r>
                        <a:rPr lang="es-EC" sz="1200" dirty="0">
                          <a:effectLst/>
                          <a:latin typeface="Calibri"/>
                          <a:ea typeface="Calibri"/>
                          <a:cs typeface="Times New Roman"/>
                        </a:rPr>
                        <a:t>Z2 (ZC) y A31 (PQ)</a:t>
                      </a:r>
                    </a:p>
                  </a:txBody>
                  <a:tcPr marL="68580" marR="68580" marT="0" marB="0" anchor="ctr">
                    <a:lnL w="12700" cap="flat" cmpd="sng" algn="ctr">
                      <a:solidFill>
                        <a:srgbClr val="A6A6A6"/>
                      </a:solidFill>
                      <a:prstDash val="dash"/>
                      <a:round/>
                      <a:headEnd type="none" w="med" len="med"/>
                      <a:tailEnd type="none" w="med" len="med"/>
                    </a:lnL>
                    <a:lnR w="12700" cap="flat" cmpd="sng" algn="ctr">
                      <a:solidFill>
                        <a:srgbClr val="A6A6A6"/>
                      </a:solidFill>
                      <a:prstDash val="dash"/>
                      <a:round/>
                      <a:headEnd type="none" w="med" len="med"/>
                      <a:tailEnd type="none" w="med" len="med"/>
                    </a:lnR>
                    <a:lnT w="12700" cap="flat" cmpd="sng" algn="ctr">
                      <a:solidFill>
                        <a:srgbClr val="A6A6A6"/>
                      </a:solidFill>
                      <a:prstDash val="dash"/>
                      <a:round/>
                      <a:headEnd type="none" w="med" len="med"/>
                      <a:tailEnd type="none" w="med" len="med"/>
                    </a:lnT>
                    <a:lnB w="12700" cap="flat" cmpd="sng" algn="ctr">
                      <a:solidFill>
                        <a:srgbClr val="A6A6A6"/>
                      </a:solidFill>
                      <a:prstDash val="dash"/>
                      <a:round/>
                      <a:headEnd type="none" w="med" len="med"/>
                      <a:tailEnd type="none" w="med" len="med"/>
                    </a:lnB>
                  </a:tcPr>
                </a:tc>
              </a:tr>
            </a:tbl>
          </a:graphicData>
        </a:graphic>
      </p:graphicFrame>
      <p:pic>
        <p:nvPicPr>
          <p:cNvPr id="205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80766" y="5204679"/>
            <a:ext cx="4655731" cy="1412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9 Rectángulo"/>
          <p:cNvSpPr/>
          <p:nvPr/>
        </p:nvSpPr>
        <p:spPr>
          <a:xfrm>
            <a:off x="4422631" y="3265687"/>
            <a:ext cx="4572000" cy="1938992"/>
          </a:xfrm>
          <a:prstGeom prst="rect">
            <a:avLst/>
          </a:prstGeom>
        </p:spPr>
        <p:txBody>
          <a:bodyPr>
            <a:spAutoFit/>
          </a:bodyPr>
          <a:lstStyle/>
          <a:p>
            <a:r>
              <a:rPr lang="es-EC" sz="1200" dirty="0"/>
              <a:t>Las asignaciones de uso de suelo, ocupación y edificabilidad del entorno se realizan en base al cuadro 2 del artículo 7 de la Resolución STHV-031-2019, que define los radios de influencia de acuerdo al área del lote a ser analizado</a:t>
            </a:r>
            <a:r>
              <a:rPr lang="es-EC" sz="1200" b="1" dirty="0"/>
              <a:t>, </a:t>
            </a:r>
            <a:r>
              <a:rPr lang="es-EC" sz="1200" dirty="0"/>
              <a:t>mediante el cual se calculará los porcentajes de las asignaciones de uso de suelo del entorno del lote en análisis</a:t>
            </a:r>
            <a:r>
              <a:rPr lang="es-EC" sz="1200" dirty="0" smtClean="0"/>
              <a:t>.</a:t>
            </a:r>
          </a:p>
          <a:p>
            <a:endParaRPr lang="es-EC" sz="1200" dirty="0"/>
          </a:p>
          <a:p>
            <a:r>
              <a:rPr lang="es-EC" sz="1200" dirty="0"/>
              <a:t>La cabida del predio de análisis es de 41.827.13m2, </a:t>
            </a:r>
            <a:r>
              <a:rPr lang="es-EC" sz="1200" dirty="0" smtClean="0"/>
              <a:t>por tanto </a:t>
            </a:r>
            <a:r>
              <a:rPr lang="es-EC" sz="1200" dirty="0"/>
              <a:t>el radio de influencia del predio es de 400 metros medidos radialmente desde cada uno de los vértices del lote.</a:t>
            </a:r>
          </a:p>
          <a:p>
            <a:endParaRPr lang="es-EC" sz="1200" dirty="0"/>
          </a:p>
        </p:txBody>
      </p:sp>
    </p:spTree>
    <p:extLst>
      <p:ext uri="{BB962C8B-B14F-4D97-AF65-F5344CB8AC3E}">
        <p14:creationId xmlns:p14="http://schemas.microsoft.com/office/powerpoint/2010/main" val="18826400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6" name="Google Shape;148;p15"/>
          <p:cNvSpPr/>
          <p:nvPr/>
        </p:nvSpPr>
        <p:spPr>
          <a:xfrm>
            <a:off x="434752" y="188640"/>
            <a:ext cx="8241704" cy="62478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600" b="1" dirty="0" smtClean="0">
                <a:solidFill>
                  <a:schemeClr val="dk2"/>
                </a:solidFill>
                <a:latin typeface="Calibri"/>
                <a:ea typeface="Calibri"/>
                <a:cs typeface="Calibri"/>
                <a:sym typeface="Calibri"/>
              </a:rPr>
              <a:t>ANTECEDENTES</a:t>
            </a:r>
          </a:p>
          <a:p>
            <a:pPr marL="0" marR="0" lvl="0" indent="0" algn="l" rtl="0">
              <a:spcBef>
                <a:spcPts val="0"/>
              </a:spcBef>
              <a:spcAft>
                <a:spcPts val="0"/>
              </a:spcAft>
              <a:buNone/>
            </a:pPr>
            <a:endParaRPr lang="es-EC" sz="1600" b="1" dirty="0" smtClean="0">
              <a:solidFill>
                <a:schemeClr val="dk2"/>
              </a:solidFill>
              <a:latin typeface="Calibri"/>
              <a:ea typeface="Calibri"/>
              <a:cs typeface="Calibri"/>
              <a:sym typeface="Calibri"/>
            </a:endParaRPr>
          </a:p>
          <a:p>
            <a:pPr marL="0" marR="0" lvl="0" indent="0" algn="l" rtl="0">
              <a:spcBef>
                <a:spcPts val="0"/>
              </a:spcBef>
              <a:spcAft>
                <a:spcPts val="0"/>
              </a:spcAft>
              <a:buNone/>
            </a:pPr>
            <a:endParaRPr lang="es-EC" sz="1600" b="1" dirty="0">
              <a:solidFill>
                <a:schemeClr val="dk2"/>
              </a:solidFill>
              <a:latin typeface="Calibri"/>
              <a:ea typeface="Calibri"/>
              <a:cs typeface="Calibri"/>
              <a:sym typeface="Calibri"/>
            </a:endParaRPr>
          </a:p>
          <a:p>
            <a:pPr lvl="0" algn="just"/>
            <a:endParaRPr lang="es-EC" sz="1600" dirty="0" smtClean="0">
              <a:ea typeface="Montserrat"/>
              <a:cs typeface="Arial" pitchFamily="34" charset="0"/>
              <a:sym typeface="Montserrat"/>
            </a:endParaRPr>
          </a:p>
          <a:p>
            <a:pPr lvl="0" algn="just"/>
            <a:r>
              <a:rPr lang="es-EC" sz="1600" dirty="0" smtClean="0">
                <a:ea typeface="Montserrat"/>
                <a:cs typeface="Arial" pitchFamily="34" charset="0"/>
                <a:sym typeface="Montserrat"/>
              </a:rPr>
              <a:t>1</a:t>
            </a:r>
            <a:r>
              <a:rPr lang="es-EC" sz="1600" dirty="0">
                <a:ea typeface="Montserrat"/>
                <a:cs typeface="Arial" pitchFamily="34" charset="0"/>
                <a:sym typeface="Montserrat"/>
              </a:rPr>
              <a:t>. TOMORAGUADUA S.A. es propietaria del predio No. 279520, ubicado en la parroquia de </a:t>
            </a:r>
            <a:r>
              <a:rPr lang="es-EC" sz="1600" dirty="0" err="1">
                <a:ea typeface="Montserrat"/>
                <a:cs typeface="Arial" pitchFamily="34" charset="0"/>
                <a:sym typeface="Montserrat"/>
              </a:rPr>
              <a:t>Cumbayá</a:t>
            </a:r>
            <a:r>
              <a:rPr lang="es-EC" sz="1600" dirty="0">
                <a:ea typeface="Montserrat"/>
                <a:cs typeface="Arial" pitchFamily="34" charset="0"/>
                <a:sym typeface="Montserrat"/>
              </a:rPr>
              <a:t> del DMQ. Actualmente la zonificación asignada al predio es la Z2(ZC). </a:t>
            </a:r>
          </a:p>
          <a:p>
            <a:pPr lvl="0" algn="just"/>
            <a:endParaRPr lang="es-EC" sz="1600" dirty="0">
              <a:ea typeface="Montserrat"/>
              <a:cs typeface="Arial" pitchFamily="34" charset="0"/>
              <a:sym typeface="Montserrat"/>
            </a:endParaRPr>
          </a:p>
          <a:p>
            <a:pPr lvl="0" algn="just"/>
            <a:r>
              <a:rPr lang="es-EC" sz="1600" dirty="0">
                <a:ea typeface="Montserrat"/>
                <a:cs typeface="Arial" pitchFamily="34" charset="0"/>
                <a:sym typeface="Montserrat"/>
              </a:rPr>
              <a:t>2. </a:t>
            </a:r>
            <a:r>
              <a:rPr lang="es-EC" sz="1600" dirty="0">
                <a:solidFill>
                  <a:schemeClr val="dk1"/>
                </a:solidFill>
                <a:ea typeface="Montserrat"/>
                <a:cs typeface="Arial" pitchFamily="34" charset="0"/>
                <a:sym typeface="Montserrat"/>
              </a:rPr>
              <a:t>El predio de TOMORAGUADUA S.A. colinda con el predio No. 3687579 de propiedad del MDMQ que tiene un área total de 4,965.56 </a:t>
            </a:r>
            <a:r>
              <a:rPr lang="es-EC" sz="1600" dirty="0" smtClean="0">
                <a:solidFill>
                  <a:schemeClr val="dk1"/>
                </a:solidFill>
                <a:ea typeface="Montserrat"/>
                <a:cs typeface="Arial" pitchFamily="34" charset="0"/>
                <a:sym typeface="Montserrat"/>
              </a:rPr>
              <a:t>m2, producto del relleno de quebrada por la construcción de la Ruta Viva, en </a:t>
            </a:r>
            <a:r>
              <a:rPr lang="es-EC" sz="1600" dirty="0">
                <a:solidFill>
                  <a:schemeClr val="dk1"/>
                </a:solidFill>
                <a:ea typeface="Montserrat"/>
                <a:cs typeface="Arial" pitchFamily="34" charset="0"/>
                <a:sym typeface="Montserrat"/>
              </a:rPr>
              <a:t>donde las entidades competentes en materia de movilidad planifican desarrollar una </a:t>
            </a:r>
            <a:r>
              <a:rPr lang="es-EC" sz="1600" dirty="0" smtClean="0">
                <a:solidFill>
                  <a:schemeClr val="dk1"/>
                </a:solidFill>
                <a:ea typeface="Montserrat"/>
                <a:cs typeface="Arial" pitchFamily="34" charset="0"/>
                <a:sym typeface="Montserrat"/>
              </a:rPr>
              <a:t>estación provisional de </a:t>
            </a:r>
            <a:r>
              <a:rPr lang="es-EC" sz="1600" dirty="0">
                <a:solidFill>
                  <a:schemeClr val="dk1"/>
                </a:solidFill>
                <a:ea typeface="Montserrat"/>
                <a:cs typeface="Arial" pitchFamily="34" charset="0"/>
                <a:sym typeface="Montserrat"/>
              </a:rPr>
              <a:t>t</a:t>
            </a:r>
            <a:r>
              <a:rPr lang="es-EC" sz="1600" dirty="0" smtClean="0">
                <a:solidFill>
                  <a:schemeClr val="dk1"/>
                </a:solidFill>
                <a:ea typeface="Montserrat"/>
                <a:cs typeface="Arial" pitchFamily="34" charset="0"/>
                <a:sym typeface="Montserrat"/>
              </a:rPr>
              <a:t>ransporte </a:t>
            </a:r>
            <a:r>
              <a:rPr lang="es-EC" sz="1600" dirty="0">
                <a:solidFill>
                  <a:schemeClr val="dk1"/>
                </a:solidFill>
                <a:ea typeface="Montserrat"/>
                <a:cs typeface="Arial" pitchFamily="34" charset="0"/>
                <a:sym typeface="Montserrat"/>
              </a:rPr>
              <a:t>p</a:t>
            </a:r>
            <a:r>
              <a:rPr lang="es-EC" sz="1600" dirty="0" smtClean="0">
                <a:solidFill>
                  <a:schemeClr val="dk1"/>
                </a:solidFill>
                <a:ea typeface="Montserrat"/>
                <a:cs typeface="Arial" pitchFamily="34" charset="0"/>
                <a:sym typeface="Montserrat"/>
              </a:rPr>
              <a:t>úblico</a:t>
            </a:r>
            <a:r>
              <a:rPr lang="es-EC" sz="1600" dirty="0">
                <a:solidFill>
                  <a:schemeClr val="dk1"/>
                </a:solidFill>
                <a:ea typeface="Montserrat"/>
                <a:cs typeface="Arial" pitchFamily="34" charset="0"/>
                <a:sym typeface="Montserrat"/>
              </a:rPr>
              <a:t>. </a:t>
            </a:r>
          </a:p>
          <a:p>
            <a:pPr lvl="0" algn="just"/>
            <a:endParaRPr lang="es-EC" sz="1600" dirty="0">
              <a:solidFill>
                <a:schemeClr val="dk1"/>
              </a:solidFill>
              <a:ea typeface="Montserrat"/>
              <a:cs typeface="Arial" pitchFamily="34" charset="0"/>
              <a:sym typeface="Montserrat"/>
            </a:endParaRPr>
          </a:p>
          <a:p>
            <a:pPr lvl="0" algn="just"/>
            <a:r>
              <a:rPr lang="es-EC" sz="1600" dirty="0">
                <a:solidFill>
                  <a:schemeClr val="dk1"/>
                </a:solidFill>
                <a:ea typeface="Montserrat"/>
                <a:cs typeface="Arial" pitchFamily="34" charset="0"/>
                <a:sym typeface="Montserrat"/>
              </a:rPr>
              <a:t>3. Las instancias técnicas municipales estiman que se requiere un </a:t>
            </a:r>
            <a:r>
              <a:rPr lang="es-EC" sz="1600" dirty="0" err="1">
                <a:solidFill>
                  <a:schemeClr val="dk1"/>
                </a:solidFill>
                <a:ea typeface="Montserrat"/>
                <a:cs typeface="Arial" pitchFamily="34" charset="0"/>
                <a:sym typeface="Montserrat"/>
              </a:rPr>
              <a:t>área</a:t>
            </a:r>
            <a:r>
              <a:rPr lang="es-EC" sz="1600" dirty="0">
                <a:solidFill>
                  <a:schemeClr val="dk1"/>
                </a:solidFill>
                <a:ea typeface="Montserrat"/>
                <a:cs typeface="Arial" pitchFamily="34" charset="0"/>
                <a:sym typeface="Montserrat"/>
              </a:rPr>
              <a:t> mayor a la del predio de propiedad municipal para el desarrollo del </a:t>
            </a:r>
            <a:r>
              <a:rPr lang="es-EC" sz="1600" dirty="0" smtClean="0">
                <a:solidFill>
                  <a:schemeClr val="dk1"/>
                </a:solidFill>
                <a:ea typeface="Montserrat"/>
                <a:cs typeface="Arial" pitchFamily="34" charset="0"/>
                <a:sym typeface="Montserrat"/>
              </a:rPr>
              <a:t>equipamiento permanente, </a:t>
            </a:r>
            <a:r>
              <a:rPr lang="es-EC" sz="1600" dirty="0">
                <a:solidFill>
                  <a:schemeClr val="dk1"/>
                </a:solidFill>
                <a:ea typeface="Montserrat"/>
                <a:cs typeface="Arial" pitchFamily="34" charset="0"/>
                <a:sym typeface="Montserrat"/>
              </a:rPr>
              <a:t>por lo que se consideró la alternativa de desarrollar una estación </a:t>
            </a:r>
            <a:r>
              <a:rPr lang="es-EC" sz="1600" dirty="0" smtClean="0">
                <a:solidFill>
                  <a:schemeClr val="dk1"/>
                </a:solidFill>
                <a:ea typeface="Montserrat"/>
                <a:cs typeface="Arial" pitchFamily="34" charset="0"/>
                <a:sym typeface="Montserrat"/>
              </a:rPr>
              <a:t>provisional en el predio municipal. </a:t>
            </a:r>
            <a:endParaRPr lang="es-EC" sz="1600" dirty="0">
              <a:solidFill>
                <a:schemeClr val="dk1"/>
              </a:solidFill>
              <a:ea typeface="Montserrat"/>
              <a:cs typeface="Arial" pitchFamily="34" charset="0"/>
              <a:sym typeface="Montserrat"/>
            </a:endParaRPr>
          </a:p>
          <a:p>
            <a:pPr lvl="0" algn="just"/>
            <a:endParaRPr lang="es-EC" sz="1600" dirty="0">
              <a:solidFill>
                <a:schemeClr val="dk1"/>
              </a:solidFill>
              <a:ea typeface="Montserrat"/>
              <a:cs typeface="Arial" pitchFamily="34" charset="0"/>
              <a:sym typeface="Montserrat"/>
            </a:endParaRPr>
          </a:p>
          <a:p>
            <a:pPr lvl="0" algn="just"/>
            <a:r>
              <a:rPr lang="es-EC" sz="1600" dirty="0">
                <a:solidFill>
                  <a:schemeClr val="dk1"/>
                </a:solidFill>
                <a:ea typeface="Montserrat"/>
                <a:cs typeface="Arial" pitchFamily="34" charset="0"/>
                <a:sym typeface="Montserrat"/>
              </a:rPr>
              <a:t>4. Entre diciembre de 2019 y septiembre de 2020, TOMORAGUADUA S.A. coordinó con las entidades públicas metropolitanas competentes para dar viabilidad al desarrollo de la Estación de Transporte </a:t>
            </a:r>
            <a:r>
              <a:rPr lang="es-EC" sz="1600" dirty="0" smtClean="0">
                <a:solidFill>
                  <a:schemeClr val="dk1"/>
                </a:solidFill>
                <a:ea typeface="Montserrat"/>
                <a:cs typeface="Arial" pitchFamily="34" charset="0"/>
                <a:sym typeface="Montserrat"/>
              </a:rPr>
              <a:t>Público Intermodal de </a:t>
            </a:r>
            <a:r>
              <a:rPr lang="es-EC" sz="1600" dirty="0" err="1" smtClean="0">
                <a:solidFill>
                  <a:schemeClr val="dk1"/>
                </a:solidFill>
                <a:ea typeface="Montserrat"/>
                <a:cs typeface="Arial" pitchFamily="34" charset="0"/>
                <a:sym typeface="Montserrat"/>
              </a:rPr>
              <a:t>Cumbayá</a:t>
            </a:r>
            <a:r>
              <a:rPr lang="es-EC" sz="1600" dirty="0" smtClean="0">
                <a:solidFill>
                  <a:schemeClr val="dk1"/>
                </a:solidFill>
                <a:ea typeface="Montserrat"/>
                <a:cs typeface="Arial" pitchFamily="34" charset="0"/>
                <a:sym typeface="Montserrat"/>
              </a:rPr>
              <a:t> </a:t>
            </a:r>
            <a:r>
              <a:rPr lang="es-EC" sz="1600" dirty="0">
                <a:solidFill>
                  <a:schemeClr val="dk1"/>
                </a:solidFill>
                <a:ea typeface="Montserrat"/>
                <a:cs typeface="Arial" pitchFamily="34" charset="0"/>
                <a:sym typeface="Montserrat"/>
              </a:rPr>
              <a:t>permanente, utilizando una parte del predio de su propiedad.  </a:t>
            </a:r>
          </a:p>
          <a:p>
            <a:pPr lvl="0" algn="just"/>
            <a:endParaRPr lang="es-EC" sz="1600" dirty="0">
              <a:solidFill>
                <a:schemeClr val="dk1"/>
              </a:solidFill>
              <a:ea typeface="Montserrat"/>
              <a:cs typeface="Arial" pitchFamily="34" charset="0"/>
              <a:sym typeface="Montserrat"/>
            </a:endParaRPr>
          </a:p>
          <a:p>
            <a:pPr lvl="0" algn="just">
              <a:buClr>
                <a:schemeClr val="dk1"/>
              </a:buClr>
              <a:buSzPts val="1100"/>
            </a:pPr>
            <a:r>
              <a:rPr lang="es-EC" sz="1600" dirty="0">
                <a:solidFill>
                  <a:schemeClr val="dk1"/>
                </a:solidFill>
                <a:ea typeface="Montserrat"/>
                <a:cs typeface="Arial" pitchFamily="34" charset="0"/>
                <a:sym typeface="Montserrat"/>
              </a:rPr>
              <a:t>5. El 4 de septiembre de 2020, TOMORAGUADUA presenta a la STHV la solicitud de asignación de datos de zonificación para el predio No. 279520. Como parte de los aportes urbanísticos propuestos en el proyecto urbano arquitectónico, </a:t>
            </a:r>
            <a:r>
              <a:rPr lang="es-EC" sz="1600" dirty="0" smtClean="0">
                <a:solidFill>
                  <a:schemeClr val="dk1"/>
                </a:solidFill>
                <a:ea typeface="Montserrat"/>
                <a:cs typeface="Arial" pitchFamily="34" charset="0"/>
                <a:sym typeface="Montserrat"/>
              </a:rPr>
              <a:t>además de áreas verdes se </a:t>
            </a:r>
            <a:r>
              <a:rPr lang="es-EC" sz="1600" dirty="0">
                <a:solidFill>
                  <a:schemeClr val="dk1"/>
                </a:solidFill>
                <a:ea typeface="Montserrat"/>
                <a:cs typeface="Arial" pitchFamily="34" charset="0"/>
                <a:sym typeface="Montserrat"/>
              </a:rPr>
              <a:t>incluye el diseño y </a:t>
            </a:r>
            <a:r>
              <a:rPr lang="es-EC" sz="1600" dirty="0" smtClean="0">
                <a:solidFill>
                  <a:schemeClr val="dk1"/>
                </a:solidFill>
                <a:ea typeface="Montserrat"/>
                <a:cs typeface="Arial" pitchFamily="34" charset="0"/>
                <a:sym typeface="Montserrat"/>
              </a:rPr>
              <a:t>construcción </a:t>
            </a:r>
            <a:r>
              <a:rPr lang="es-EC" sz="1600" dirty="0">
                <a:solidFill>
                  <a:schemeClr val="dk1"/>
                </a:solidFill>
                <a:ea typeface="Montserrat"/>
                <a:cs typeface="Arial" pitchFamily="34" charset="0"/>
                <a:sym typeface="Montserrat"/>
              </a:rPr>
              <a:t>de la Estación de Transporte de </a:t>
            </a:r>
            <a:r>
              <a:rPr lang="es-EC" sz="1600" dirty="0" err="1">
                <a:solidFill>
                  <a:schemeClr val="dk1"/>
                </a:solidFill>
                <a:ea typeface="Montserrat"/>
                <a:cs typeface="Arial" pitchFamily="34" charset="0"/>
                <a:sym typeface="Montserrat"/>
              </a:rPr>
              <a:t>Cumbayá</a:t>
            </a:r>
            <a:r>
              <a:rPr lang="es-EC" sz="1600" dirty="0">
                <a:solidFill>
                  <a:schemeClr val="dk1"/>
                </a:solidFill>
                <a:ea typeface="Montserrat"/>
                <a:cs typeface="Arial" pitchFamily="34" charset="0"/>
                <a:sym typeface="Montserrat"/>
              </a:rPr>
              <a:t>.</a:t>
            </a:r>
            <a:endParaRPr lang="es-EC" sz="1600" dirty="0" smtClean="0">
              <a:ea typeface="Calibri"/>
              <a:cs typeface="Arial" pitchFamily="34" charset="0"/>
              <a:sym typeface="Calibri"/>
            </a:endParaRPr>
          </a:p>
        </p:txBody>
      </p:sp>
    </p:spTree>
    <p:extLst>
      <p:ext uri="{BB962C8B-B14F-4D97-AF65-F5344CB8AC3E}">
        <p14:creationId xmlns:p14="http://schemas.microsoft.com/office/powerpoint/2010/main" val="26944693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5" name="Google Shape;148;p15"/>
          <p:cNvSpPr/>
          <p:nvPr/>
        </p:nvSpPr>
        <p:spPr>
          <a:xfrm>
            <a:off x="434752" y="188640"/>
            <a:ext cx="8241704"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600" b="1" dirty="0" smtClean="0">
                <a:solidFill>
                  <a:schemeClr val="dk2"/>
                </a:solidFill>
                <a:latin typeface="Calibri"/>
                <a:ea typeface="Calibri"/>
                <a:cs typeface="Calibri"/>
                <a:sym typeface="Calibri"/>
              </a:rPr>
              <a:t>ANÁLISIS STHV</a:t>
            </a:r>
          </a:p>
          <a:p>
            <a:pPr marL="0" marR="0" lvl="0" indent="0" algn="l" rtl="0">
              <a:spcBef>
                <a:spcPts val="0"/>
              </a:spcBef>
              <a:spcAft>
                <a:spcPts val="0"/>
              </a:spcAft>
              <a:buNone/>
            </a:pPr>
            <a:endParaRPr lang="es-EC" sz="1600" b="1" dirty="0">
              <a:solidFill>
                <a:schemeClr val="dk2"/>
              </a:solidFill>
              <a:latin typeface="Calibri"/>
              <a:ea typeface="Calibri"/>
              <a:cs typeface="Calibri"/>
              <a:sym typeface="Calibri"/>
            </a:endParaRPr>
          </a:p>
          <a:p>
            <a:pPr marL="0" marR="0" lvl="0" indent="0" algn="l" rtl="0">
              <a:spcBef>
                <a:spcPts val="0"/>
              </a:spcBef>
              <a:spcAft>
                <a:spcPts val="0"/>
              </a:spcAft>
              <a:buNone/>
            </a:pPr>
            <a:r>
              <a:rPr lang="es-EC" sz="1600" b="1" dirty="0" smtClean="0">
                <a:solidFill>
                  <a:schemeClr val="dk2"/>
                </a:solidFill>
                <a:latin typeface="Calibri"/>
                <a:ea typeface="Calibri"/>
                <a:cs typeface="Calibri"/>
                <a:sym typeface="Calibri"/>
              </a:rPr>
              <a:t>ANÁLISIS DE USOS DE SUELO DEL ENTORNO</a:t>
            </a:r>
          </a:p>
          <a:p>
            <a:pPr marL="0" marR="0" lvl="0" indent="0" algn="l" rtl="0">
              <a:spcBef>
                <a:spcPts val="0"/>
              </a:spcBef>
              <a:spcAft>
                <a:spcPts val="0"/>
              </a:spcAft>
              <a:buNone/>
            </a:pPr>
            <a:endParaRPr lang="es-EC" sz="1600" b="1" dirty="0" smtClean="0">
              <a:solidFill>
                <a:schemeClr val="dk2"/>
              </a:solidFill>
              <a:latin typeface="Calibri"/>
              <a:ea typeface="Calibri"/>
              <a:cs typeface="Calibri"/>
              <a:sym typeface="Calibri"/>
            </a:endParaRPr>
          </a:p>
        </p:txBody>
      </p:sp>
      <p:pic>
        <p:nvPicPr>
          <p:cNvPr id="8" name="Google Shape;219;p35"/>
          <p:cNvPicPr preferRelativeResize="0"/>
          <p:nvPr/>
        </p:nvPicPr>
        <p:blipFill>
          <a:blip r:embed="rId3">
            <a:alphaModFix/>
          </a:blip>
          <a:stretch>
            <a:fillRect/>
          </a:stretch>
        </p:blipFill>
        <p:spPr>
          <a:xfrm>
            <a:off x="179512" y="2708920"/>
            <a:ext cx="5499824" cy="4061700"/>
          </a:xfrm>
          <a:prstGeom prst="rect">
            <a:avLst/>
          </a:prstGeom>
          <a:noFill/>
          <a:ln>
            <a:noFill/>
          </a:ln>
        </p:spPr>
      </p:pic>
      <p:sp>
        <p:nvSpPr>
          <p:cNvPr id="9" name="Google Shape;220;p35"/>
          <p:cNvSpPr txBox="1"/>
          <p:nvPr/>
        </p:nvSpPr>
        <p:spPr>
          <a:xfrm>
            <a:off x="5868144" y="2708920"/>
            <a:ext cx="3090458" cy="123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600" dirty="0">
                <a:ea typeface="Montserrat"/>
                <a:cs typeface="Montserrat"/>
                <a:sym typeface="Montserrat"/>
              </a:rPr>
              <a:t>Este análisis determina que la localización final de usos en el predio siga la lógica territorial del entorno, debiendo ubicar los usos múltiples hacia la Av. Interoceánica y los usos residenciales hacia el sector residencial occidental al predio.</a:t>
            </a:r>
            <a:endParaRPr sz="1600" dirty="0"/>
          </a:p>
        </p:txBody>
      </p:sp>
      <p:pic>
        <p:nvPicPr>
          <p:cNvPr id="3073"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1019975"/>
            <a:ext cx="5251480" cy="1976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21941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5" name="Google Shape;148;p15"/>
          <p:cNvSpPr/>
          <p:nvPr/>
        </p:nvSpPr>
        <p:spPr>
          <a:xfrm>
            <a:off x="434752" y="188640"/>
            <a:ext cx="8241704"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600" b="1" dirty="0" smtClean="0">
                <a:solidFill>
                  <a:schemeClr val="dk2"/>
                </a:solidFill>
                <a:latin typeface="Calibri"/>
                <a:ea typeface="Calibri"/>
                <a:cs typeface="Calibri"/>
                <a:sym typeface="Calibri"/>
              </a:rPr>
              <a:t>ANÁLISIS STHV</a:t>
            </a:r>
          </a:p>
          <a:p>
            <a:pPr marL="0" marR="0" lvl="0" indent="0" algn="l" rtl="0">
              <a:spcBef>
                <a:spcPts val="0"/>
              </a:spcBef>
              <a:spcAft>
                <a:spcPts val="0"/>
              </a:spcAft>
              <a:buNone/>
            </a:pPr>
            <a:endParaRPr lang="es-EC" sz="1600" b="1" dirty="0">
              <a:solidFill>
                <a:schemeClr val="dk2"/>
              </a:solidFill>
              <a:latin typeface="Calibri"/>
              <a:ea typeface="Calibri"/>
              <a:cs typeface="Calibri"/>
              <a:sym typeface="Calibri"/>
            </a:endParaRPr>
          </a:p>
          <a:p>
            <a:pPr marL="0" marR="0" lvl="0" indent="0" algn="l" rtl="0">
              <a:spcBef>
                <a:spcPts val="0"/>
              </a:spcBef>
              <a:spcAft>
                <a:spcPts val="0"/>
              </a:spcAft>
              <a:buNone/>
            </a:pPr>
            <a:r>
              <a:rPr lang="es-EC" sz="1600" b="1" dirty="0" smtClean="0">
                <a:solidFill>
                  <a:schemeClr val="dk2"/>
                </a:solidFill>
                <a:latin typeface="Calibri"/>
                <a:ea typeface="Calibri"/>
                <a:cs typeface="Calibri"/>
                <a:sym typeface="Calibri"/>
              </a:rPr>
              <a:t>ANÁLISIS DE ZONIFICACIÓN DEL ENTORNO</a:t>
            </a:r>
          </a:p>
          <a:p>
            <a:pPr marL="0" marR="0" lvl="0" indent="0" algn="l" rtl="0">
              <a:spcBef>
                <a:spcPts val="0"/>
              </a:spcBef>
              <a:spcAft>
                <a:spcPts val="0"/>
              </a:spcAft>
              <a:buNone/>
            </a:pPr>
            <a:endParaRPr lang="es-EC" sz="1600" b="1" dirty="0" smtClean="0">
              <a:solidFill>
                <a:schemeClr val="dk2"/>
              </a:solidFill>
              <a:latin typeface="Calibri"/>
              <a:ea typeface="Calibri"/>
              <a:cs typeface="Calibri"/>
              <a:sym typeface="Calibri"/>
            </a:endParaRPr>
          </a:p>
        </p:txBody>
      </p:sp>
      <p:pic>
        <p:nvPicPr>
          <p:cNvPr id="6" name="5 Imagen" descr="C:\cristina\MDMQ 2020\9.  DISPOSICION DE PROYECTOS\4. PUA Tomoraguadua\3. mapas de analisis PUA-TOMORAGUADUA\3.Plano de Zonificacion PUOS Predio. 279520.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556792"/>
            <a:ext cx="5436096" cy="3857312"/>
          </a:xfrm>
          <a:prstGeom prst="rect">
            <a:avLst/>
          </a:prstGeom>
          <a:noFill/>
          <a:ln w="9525">
            <a:noFill/>
            <a:miter lim="800000"/>
            <a:headEnd/>
            <a:tailEnd/>
          </a:ln>
        </p:spPr>
      </p:pic>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7" y="1412776"/>
            <a:ext cx="4918061" cy="4553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68193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5" name="Google Shape;148;p15"/>
          <p:cNvSpPr/>
          <p:nvPr/>
        </p:nvSpPr>
        <p:spPr>
          <a:xfrm>
            <a:off x="434752" y="188640"/>
            <a:ext cx="8241704"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600" b="1" dirty="0" smtClean="0">
                <a:solidFill>
                  <a:schemeClr val="dk2"/>
                </a:solidFill>
                <a:latin typeface="Calibri"/>
                <a:ea typeface="Calibri"/>
                <a:cs typeface="Calibri"/>
                <a:sym typeface="Calibri"/>
              </a:rPr>
              <a:t>ANÁLISIS STHV</a:t>
            </a:r>
          </a:p>
          <a:p>
            <a:pPr marL="0" marR="0" lvl="0" indent="0" algn="l" rtl="0">
              <a:spcBef>
                <a:spcPts val="0"/>
              </a:spcBef>
              <a:spcAft>
                <a:spcPts val="0"/>
              </a:spcAft>
              <a:buNone/>
            </a:pPr>
            <a:endParaRPr lang="es-EC" sz="1600" b="1" dirty="0">
              <a:solidFill>
                <a:schemeClr val="dk2"/>
              </a:solidFill>
              <a:latin typeface="Calibri"/>
              <a:ea typeface="Calibri"/>
              <a:cs typeface="Calibri"/>
              <a:sym typeface="Calibri"/>
            </a:endParaRPr>
          </a:p>
          <a:p>
            <a:pPr marL="0" marR="0" lvl="0" indent="0" algn="l" rtl="0">
              <a:spcBef>
                <a:spcPts val="0"/>
              </a:spcBef>
              <a:spcAft>
                <a:spcPts val="0"/>
              </a:spcAft>
              <a:buNone/>
            </a:pPr>
            <a:r>
              <a:rPr lang="es-EC" sz="1600" b="1" dirty="0" smtClean="0">
                <a:solidFill>
                  <a:schemeClr val="dk2"/>
                </a:solidFill>
                <a:latin typeface="Calibri"/>
                <a:ea typeface="Calibri"/>
                <a:cs typeface="Calibri"/>
                <a:sym typeface="Calibri"/>
              </a:rPr>
              <a:t>ANÁLISIS DE USOS DE SUELO CON MAYOR PORCENTAJE</a:t>
            </a:r>
          </a:p>
          <a:p>
            <a:pPr marL="0" marR="0" lvl="0" indent="0" algn="l" rtl="0">
              <a:spcBef>
                <a:spcPts val="0"/>
              </a:spcBef>
              <a:spcAft>
                <a:spcPts val="0"/>
              </a:spcAft>
              <a:buNone/>
            </a:pPr>
            <a:endParaRPr lang="es-EC" sz="1600" b="1" dirty="0" smtClean="0">
              <a:solidFill>
                <a:schemeClr val="dk2"/>
              </a:solidFill>
              <a:latin typeface="Calibri"/>
              <a:ea typeface="Calibri"/>
              <a:cs typeface="Calibri"/>
              <a:sym typeface="Calibri"/>
            </a:endParaRPr>
          </a:p>
        </p:txBody>
      </p:sp>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5237" y="2312977"/>
            <a:ext cx="6320734" cy="2379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683568" y="1235759"/>
            <a:ext cx="7632848" cy="1077218"/>
          </a:xfrm>
          <a:prstGeom prst="rect">
            <a:avLst/>
          </a:prstGeom>
        </p:spPr>
        <p:txBody>
          <a:bodyPr wrap="square">
            <a:spAutoFit/>
          </a:bodyPr>
          <a:lstStyle/>
          <a:p>
            <a:pPr lvl="0" algn="just"/>
            <a:r>
              <a:rPr lang="es-ES_tradnl" sz="1600" i="1" dirty="0"/>
              <a:t>Los usos de suelo se asignarán considerando hasta dos usos de suelo, en base a la clasificación de suelo urbano y tomando en cuenta los usos de suelo propuestos por el administrado, cuyos porcentajes guardará proporcionalidad con los porcentajes del entorno.  </a:t>
            </a:r>
            <a:endParaRPr lang="es-EC" sz="1600" dirty="0"/>
          </a:p>
        </p:txBody>
      </p:sp>
      <p:sp>
        <p:nvSpPr>
          <p:cNvPr id="4" name="3 Rectángulo"/>
          <p:cNvSpPr/>
          <p:nvPr/>
        </p:nvSpPr>
        <p:spPr>
          <a:xfrm>
            <a:off x="827584" y="4437112"/>
            <a:ext cx="7488832" cy="2554545"/>
          </a:xfrm>
          <a:prstGeom prst="rect">
            <a:avLst/>
          </a:prstGeom>
        </p:spPr>
        <p:txBody>
          <a:bodyPr wrap="square">
            <a:spAutoFit/>
          </a:bodyPr>
          <a:lstStyle/>
          <a:p>
            <a:pPr algn="just"/>
            <a:r>
              <a:rPr lang="es-EC" sz="1600" dirty="0"/>
              <a:t>Para la asignación de datos se considera lo dispuesto en el literal a) del artículo 7 de la Resolución STHV-054-2020 que reforma la resolución STHV-031-2019: “</a:t>
            </a:r>
            <a:r>
              <a:rPr lang="es-EC" sz="1600" i="1" dirty="0"/>
              <a:t>Del radio de influencia, se excluirán del análisis los usos de suelo de </a:t>
            </a:r>
            <a:r>
              <a:rPr lang="es-EC" sz="1600" b="1" i="1" u="sng" dirty="0"/>
              <a:t>Protección Ecológica, Equipamiento e Industrial</a:t>
            </a:r>
            <a:r>
              <a:rPr lang="es-EC" sz="1600" i="1" dirty="0"/>
              <a:t>; así como las zonificación </a:t>
            </a:r>
            <a:r>
              <a:rPr lang="es-EC" sz="1600" b="1" i="1" u="sng" dirty="0"/>
              <a:t>A31, ZH, ZC</a:t>
            </a:r>
            <a:r>
              <a:rPr lang="es-EC" sz="1600" i="1" dirty="0"/>
              <a:t> y todas las zonificaciones correspondientes a áreas históricas</a:t>
            </a:r>
            <a:r>
              <a:rPr lang="es-EC" sz="1600" i="1" dirty="0" smtClean="0"/>
              <a:t>.</a:t>
            </a:r>
          </a:p>
          <a:p>
            <a:pPr algn="just"/>
            <a:endParaRPr lang="es-EC" sz="1600" i="1" dirty="0">
              <a:effectLst/>
            </a:endParaRPr>
          </a:p>
          <a:p>
            <a:pPr algn="just"/>
            <a:r>
              <a:rPr lang="es-EC" sz="1600" dirty="0"/>
              <a:t>De acuerdo al análisis realizado, si se escogen los dos usos de suelo de mayor asignación se determina que los usos del proyecto deberán ser: Residencial 1 (42.4) y Múltiple (12.3%).</a:t>
            </a:r>
          </a:p>
          <a:p>
            <a:pPr algn="just"/>
            <a:endParaRPr lang="es-EC" sz="1600" dirty="0">
              <a:effectLst/>
            </a:endParaRPr>
          </a:p>
        </p:txBody>
      </p:sp>
    </p:spTree>
    <p:extLst>
      <p:ext uri="{BB962C8B-B14F-4D97-AF65-F5344CB8AC3E}">
        <p14:creationId xmlns:p14="http://schemas.microsoft.com/office/powerpoint/2010/main" val="14858496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5" name="Google Shape;148;p15"/>
          <p:cNvSpPr/>
          <p:nvPr/>
        </p:nvSpPr>
        <p:spPr>
          <a:xfrm>
            <a:off x="434752" y="188640"/>
            <a:ext cx="8241704"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600" b="1" dirty="0" smtClean="0">
                <a:solidFill>
                  <a:schemeClr val="dk2"/>
                </a:solidFill>
                <a:latin typeface="Calibri"/>
                <a:ea typeface="Calibri"/>
                <a:cs typeface="Calibri"/>
                <a:sym typeface="Calibri"/>
              </a:rPr>
              <a:t>ANÁLISIS STHV</a:t>
            </a:r>
          </a:p>
          <a:p>
            <a:pPr marL="0" marR="0" lvl="0" indent="0" algn="l" rtl="0">
              <a:spcBef>
                <a:spcPts val="0"/>
              </a:spcBef>
              <a:spcAft>
                <a:spcPts val="0"/>
              </a:spcAft>
              <a:buNone/>
            </a:pPr>
            <a:endParaRPr lang="es-EC" sz="1600" b="1" dirty="0">
              <a:solidFill>
                <a:schemeClr val="dk2"/>
              </a:solidFill>
              <a:latin typeface="Calibri"/>
              <a:ea typeface="Calibri"/>
              <a:cs typeface="Calibri"/>
              <a:sym typeface="Calibri"/>
            </a:endParaRPr>
          </a:p>
          <a:p>
            <a:pPr marL="0" marR="0" lvl="0" indent="0" algn="l" rtl="0">
              <a:spcBef>
                <a:spcPts val="0"/>
              </a:spcBef>
              <a:spcAft>
                <a:spcPts val="0"/>
              </a:spcAft>
              <a:buNone/>
            </a:pPr>
            <a:r>
              <a:rPr lang="es-EC" sz="1600" b="1" dirty="0" smtClean="0">
                <a:solidFill>
                  <a:schemeClr val="dk2"/>
                </a:solidFill>
                <a:latin typeface="Calibri"/>
                <a:ea typeface="Calibri"/>
                <a:cs typeface="Calibri"/>
                <a:sym typeface="Calibri"/>
              </a:rPr>
              <a:t>ANÁLISIS DE USOS DE SUELO CON MAYOR PORCENTAJE</a:t>
            </a:r>
          </a:p>
          <a:p>
            <a:pPr marL="0" marR="0" lvl="0" indent="0" algn="l" rtl="0">
              <a:spcBef>
                <a:spcPts val="0"/>
              </a:spcBef>
              <a:spcAft>
                <a:spcPts val="0"/>
              </a:spcAft>
              <a:buNone/>
            </a:pPr>
            <a:endParaRPr lang="es-EC" sz="1600" b="1" dirty="0" smtClean="0">
              <a:solidFill>
                <a:schemeClr val="dk2"/>
              </a:solidFill>
              <a:latin typeface="Calibri"/>
              <a:ea typeface="Calibri"/>
              <a:cs typeface="Calibri"/>
              <a:sym typeface="Calibri"/>
            </a:endParaRPr>
          </a:p>
        </p:txBody>
      </p:sp>
      <p:sp>
        <p:nvSpPr>
          <p:cNvPr id="2" name="1 Rectángulo"/>
          <p:cNvSpPr/>
          <p:nvPr/>
        </p:nvSpPr>
        <p:spPr>
          <a:xfrm>
            <a:off x="434752" y="850319"/>
            <a:ext cx="8241704" cy="830997"/>
          </a:xfrm>
          <a:prstGeom prst="rect">
            <a:avLst/>
          </a:prstGeom>
        </p:spPr>
        <p:txBody>
          <a:bodyPr wrap="square">
            <a:spAutoFit/>
          </a:bodyPr>
          <a:lstStyle/>
          <a:p>
            <a:pPr algn="just"/>
            <a:r>
              <a:rPr lang="es-EC" sz="1600" dirty="0" smtClean="0"/>
              <a:t> </a:t>
            </a:r>
            <a:endParaRPr lang="es-EC" sz="1600" dirty="0"/>
          </a:p>
          <a:p>
            <a:pPr algn="just"/>
            <a:r>
              <a:rPr lang="es-EC" sz="1600" dirty="0"/>
              <a:t>Excluyendo los usos de suelo Protección Ecológica, Equipamiento e Industrial se obtienen los nuevos porcentajes de usos de suelo en el entorno del predio No. 279520.</a:t>
            </a:r>
            <a:endParaRPr lang="es-EC" sz="1600" dirty="0">
              <a:effectLst/>
            </a:endParaRPr>
          </a:p>
        </p:txBody>
      </p:sp>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6411"/>
          <a:stretch/>
        </p:blipFill>
        <p:spPr bwMode="auto">
          <a:xfrm>
            <a:off x="1942241" y="1772816"/>
            <a:ext cx="4934016" cy="321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Rectángulo"/>
          <p:cNvSpPr/>
          <p:nvPr/>
        </p:nvSpPr>
        <p:spPr>
          <a:xfrm>
            <a:off x="434752" y="4992607"/>
            <a:ext cx="8241704" cy="1077218"/>
          </a:xfrm>
          <a:prstGeom prst="rect">
            <a:avLst/>
          </a:prstGeom>
        </p:spPr>
        <p:txBody>
          <a:bodyPr wrap="square">
            <a:spAutoFit/>
          </a:bodyPr>
          <a:lstStyle/>
          <a:p>
            <a:pPr algn="just"/>
            <a:r>
              <a:rPr lang="es-EC" sz="1600" dirty="0"/>
              <a:t>Aplicando lo referido </a:t>
            </a:r>
            <a:r>
              <a:rPr lang="es-EC" sz="1600" dirty="0" smtClean="0"/>
              <a:t>a la resolución</a:t>
            </a:r>
            <a:r>
              <a:rPr lang="es-EC" sz="1600" dirty="0"/>
              <a:t>, los 2 usos de suelo se aplicarán a la totalidad del predio guardando proporción con los porcentajes del entorno, en consecuencia, los porcentajes individuales se asignarían homologándose para el área total de predio, quedando de la siguiente manera:</a:t>
            </a:r>
            <a:endParaRPr lang="es-EC" sz="1600" dirty="0">
              <a:effectLst/>
            </a:endParaRPr>
          </a:p>
        </p:txBody>
      </p:sp>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2241" y="5976284"/>
            <a:ext cx="5438071" cy="1053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03910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5" name="Google Shape;148;p15"/>
          <p:cNvSpPr/>
          <p:nvPr/>
        </p:nvSpPr>
        <p:spPr>
          <a:xfrm>
            <a:off x="434752" y="188640"/>
            <a:ext cx="8241704"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600" b="1" dirty="0" smtClean="0">
                <a:solidFill>
                  <a:schemeClr val="dk2"/>
                </a:solidFill>
                <a:latin typeface="Calibri"/>
                <a:ea typeface="Calibri"/>
                <a:cs typeface="Calibri"/>
                <a:sym typeface="Calibri"/>
              </a:rPr>
              <a:t>ANÁLISIS STHV</a:t>
            </a:r>
          </a:p>
          <a:p>
            <a:pPr marL="0" marR="0" lvl="0" indent="0" algn="l" rtl="0">
              <a:spcBef>
                <a:spcPts val="0"/>
              </a:spcBef>
              <a:spcAft>
                <a:spcPts val="0"/>
              </a:spcAft>
              <a:buNone/>
            </a:pPr>
            <a:endParaRPr lang="es-EC" sz="1600" b="1" dirty="0">
              <a:solidFill>
                <a:schemeClr val="dk2"/>
              </a:solidFill>
              <a:latin typeface="Calibri"/>
              <a:ea typeface="Calibri"/>
              <a:cs typeface="Calibri"/>
              <a:sym typeface="Calibri"/>
            </a:endParaRPr>
          </a:p>
          <a:p>
            <a:pPr marL="0" marR="0" lvl="0" indent="0" algn="l" rtl="0">
              <a:spcBef>
                <a:spcPts val="0"/>
              </a:spcBef>
              <a:spcAft>
                <a:spcPts val="0"/>
              </a:spcAft>
              <a:buNone/>
            </a:pPr>
            <a:r>
              <a:rPr lang="es-EC" sz="1600" b="1" dirty="0" smtClean="0">
                <a:solidFill>
                  <a:schemeClr val="dk2"/>
                </a:solidFill>
                <a:latin typeface="Calibri"/>
                <a:ea typeface="Calibri"/>
                <a:cs typeface="Calibri"/>
                <a:sym typeface="Calibri"/>
              </a:rPr>
              <a:t>ANÁLISIS DE USOS DE SUELO CON MAYOR PORCENTAJE</a:t>
            </a:r>
          </a:p>
          <a:p>
            <a:pPr marL="0" marR="0" lvl="0" indent="0" algn="l" rtl="0">
              <a:spcBef>
                <a:spcPts val="0"/>
              </a:spcBef>
              <a:spcAft>
                <a:spcPts val="0"/>
              </a:spcAft>
              <a:buNone/>
            </a:pPr>
            <a:endParaRPr lang="es-EC" sz="1600" b="1" dirty="0" smtClean="0">
              <a:solidFill>
                <a:schemeClr val="dk2"/>
              </a:solidFill>
              <a:latin typeface="Calibri"/>
              <a:ea typeface="Calibri"/>
              <a:cs typeface="Calibri"/>
              <a:sym typeface="Calibri"/>
            </a:endParaRPr>
          </a:p>
        </p:txBody>
      </p:sp>
      <p:sp>
        <p:nvSpPr>
          <p:cNvPr id="3" name="2 Rectángulo"/>
          <p:cNvSpPr/>
          <p:nvPr/>
        </p:nvSpPr>
        <p:spPr>
          <a:xfrm>
            <a:off x="611560" y="1229221"/>
            <a:ext cx="8064896" cy="1569660"/>
          </a:xfrm>
          <a:prstGeom prst="rect">
            <a:avLst/>
          </a:prstGeom>
        </p:spPr>
        <p:txBody>
          <a:bodyPr wrap="square">
            <a:spAutoFit/>
          </a:bodyPr>
          <a:lstStyle/>
          <a:p>
            <a:pPr algn="just"/>
            <a:r>
              <a:rPr lang="es-EC" sz="1600" dirty="0" smtClean="0"/>
              <a:t>La asignación </a:t>
            </a:r>
            <a:r>
              <a:rPr lang="es-EC" sz="1600" dirty="0"/>
              <a:t>guarda relación con los usos de suelo ubicados en el entorno inmediato del lote No. 279520, sin considerar los usos de protección, equipamiento e industrial, existiendo usos de suelo Residencial 1 en sentido sur y noroccidental al predio y usos múltiples hacia el oriente del lote, en el eje de la Av. Interoceánica. Este análisis determina que la localización final de usos en el predio siga la lógica territorial del entorno, debiendo ubicar los usos múltiples hacia la Av. Interoceánica y los usos residenciales hacia el sector residencial occidental al predio. </a:t>
            </a:r>
          </a:p>
        </p:txBody>
      </p:sp>
      <p:pic>
        <p:nvPicPr>
          <p:cNvPr id="8" name="7 Imagen"/>
          <p:cNvPicPr/>
          <p:nvPr/>
        </p:nvPicPr>
        <p:blipFill rotWithShape="1">
          <a:blip r:embed="rId3"/>
          <a:srcRect l="24711" t="31639" r="34420" b="29129"/>
          <a:stretch/>
        </p:blipFill>
        <p:spPr bwMode="auto">
          <a:xfrm>
            <a:off x="992461" y="2924944"/>
            <a:ext cx="7303093" cy="375988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756062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5" name="Google Shape;148;p15"/>
          <p:cNvSpPr/>
          <p:nvPr/>
        </p:nvSpPr>
        <p:spPr>
          <a:xfrm>
            <a:off x="434752" y="188640"/>
            <a:ext cx="8241704"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600" b="1" dirty="0" smtClean="0">
                <a:solidFill>
                  <a:schemeClr val="dk2"/>
                </a:solidFill>
                <a:latin typeface="Calibri"/>
                <a:ea typeface="Calibri"/>
                <a:cs typeface="Calibri"/>
                <a:sym typeface="Calibri"/>
              </a:rPr>
              <a:t>ANÁLISIS STHV</a:t>
            </a:r>
          </a:p>
          <a:p>
            <a:pPr marL="0" marR="0" lvl="0" indent="0" algn="l" rtl="0">
              <a:spcBef>
                <a:spcPts val="0"/>
              </a:spcBef>
              <a:spcAft>
                <a:spcPts val="0"/>
              </a:spcAft>
              <a:buNone/>
            </a:pPr>
            <a:endParaRPr lang="es-EC" sz="1600" b="1" dirty="0">
              <a:solidFill>
                <a:schemeClr val="dk2"/>
              </a:solidFill>
              <a:latin typeface="Calibri"/>
              <a:ea typeface="Calibri"/>
              <a:cs typeface="Calibri"/>
              <a:sym typeface="Calibri"/>
            </a:endParaRPr>
          </a:p>
          <a:p>
            <a:pPr marL="0" marR="0" lvl="0" indent="0" algn="l" rtl="0">
              <a:spcBef>
                <a:spcPts val="0"/>
              </a:spcBef>
              <a:spcAft>
                <a:spcPts val="0"/>
              </a:spcAft>
              <a:buNone/>
            </a:pPr>
            <a:r>
              <a:rPr lang="es-EC" sz="1600" b="1" dirty="0" smtClean="0">
                <a:solidFill>
                  <a:schemeClr val="dk2"/>
                </a:solidFill>
                <a:latin typeface="Calibri"/>
                <a:ea typeface="Calibri"/>
                <a:cs typeface="Calibri"/>
                <a:sym typeface="Calibri"/>
              </a:rPr>
              <a:t>DIFERENCIA ENTRE USOS DE SUELO STHV Y PROPUESTA TOMORAGUADUA S.A.</a:t>
            </a: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410" y="2276872"/>
            <a:ext cx="7961551" cy="2698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57222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5" name="Google Shape;148;p15"/>
          <p:cNvSpPr/>
          <p:nvPr/>
        </p:nvSpPr>
        <p:spPr>
          <a:xfrm>
            <a:off x="434752" y="188640"/>
            <a:ext cx="8241704"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600" b="1" dirty="0" smtClean="0">
                <a:solidFill>
                  <a:schemeClr val="dk2"/>
                </a:solidFill>
                <a:latin typeface="Calibri"/>
                <a:ea typeface="Calibri"/>
                <a:cs typeface="Calibri"/>
                <a:sym typeface="Calibri"/>
              </a:rPr>
              <a:t>ANÁLISIS STHV</a:t>
            </a:r>
          </a:p>
          <a:p>
            <a:pPr marL="0" marR="0" lvl="0" indent="0" algn="l" rtl="0">
              <a:spcBef>
                <a:spcPts val="0"/>
              </a:spcBef>
              <a:spcAft>
                <a:spcPts val="0"/>
              </a:spcAft>
              <a:buNone/>
            </a:pPr>
            <a:endParaRPr lang="es-EC" sz="1600" b="1" dirty="0">
              <a:solidFill>
                <a:schemeClr val="dk2"/>
              </a:solidFill>
              <a:latin typeface="Calibri"/>
              <a:ea typeface="Calibri"/>
              <a:cs typeface="Calibri"/>
              <a:sym typeface="Calibri"/>
            </a:endParaRPr>
          </a:p>
          <a:p>
            <a:pPr marL="0" marR="0" lvl="0" indent="0" algn="l" rtl="0">
              <a:spcBef>
                <a:spcPts val="0"/>
              </a:spcBef>
              <a:spcAft>
                <a:spcPts val="0"/>
              </a:spcAft>
              <a:buNone/>
            </a:pPr>
            <a:r>
              <a:rPr lang="es-EC" sz="1600" b="1" dirty="0" smtClean="0">
                <a:solidFill>
                  <a:schemeClr val="dk2"/>
                </a:solidFill>
                <a:latin typeface="Calibri"/>
                <a:ea typeface="Calibri"/>
                <a:cs typeface="Calibri"/>
                <a:sym typeface="Calibri"/>
              </a:rPr>
              <a:t>ANÁLISIS DE ZONIFICACIÓN CON MAYOR PORCENTAJE</a:t>
            </a:r>
          </a:p>
          <a:p>
            <a:pPr marL="0" marR="0" lvl="0" indent="0" algn="l" rtl="0">
              <a:spcBef>
                <a:spcPts val="0"/>
              </a:spcBef>
              <a:spcAft>
                <a:spcPts val="0"/>
              </a:spcAft>
              <a:buNone/>
            </a:pPr>
            <a:endParaRPr lang="es-EC" sz="1600" b="1" dirty="0" smtClean="0">
              <a:solidFill>
                <a:schemeClr val="dk2"/>
              </a:solidFill>
              <a:latin typeface="Calibri"/>
              <a:ea typeface="Calibri"/>
              <a:cs typeface="Calibri"/>
              <a:sym typeface="Calibri"/>
            </a:endParaRPr>
          </a:p>
        </p:txBody>
      </p:sp>
      <p:sp>
        <p:nvSpPr>
          <p:cNvPr id="2" name="1 Rectángulo"/>
          <p:cNvSpPr/>
          <p:nvPr/>
        </p:nvSpPr>
        <p:spPr>
          <a:xfrm>
            <a:off x="434752" y="1120676"/>
            <a:ext cx="8241704" cy="1077218"/>
          </a:xfrm>
          <a:prstGeom prst="rect">
            <a:avLst/>
          </a:prstGeom>
        </p:spPr>
        <p:txBody>
          <a:bodyPr wrap="square">
            <a:spAutoFit/>
          </a:bodyPr>
          <a:lstStyle/>
          <a:p>
            <a:pPr lvl="0" algn="just"/>
            <a:r>
              <a:rPr lang="es-ES" sz="1600" i="1" dirty="0"/>
              <a:t>Para la asignación de zonificaciones que especifiquen la ocupación de suelo y edificabilidad, se realizará un análisis del porcentaje de cada una de las zonificaciones inmersas en cada uso de suelo, escogiendo para la asignación en el lote, la zonificación con mayor porcentaje de área dentro de cada uso de suelo.</a:t>
            </a:r>
            <a:endParaRPr lang="es-EC" sz="1600" dirty="0"/>
          </a:p>
        </p:txBody>
      </p:sp>
      <p:sp>
        <p:nvSpPr>
          <p:cNvPr id="4" name="3 Rectángulo"/>
          <p:cNvSpPr/>
          <p:nvPr/>
        </p:nvSpPr>
        <p:spPr>
          <a:xfrm>
            <a:off x="434752" y="2197894"/>
            <a:ext cx="8241704" cy="584775"/>
          </a:xfrm>
          <a:prstGeom prst="rect">
            <a:avLst/>
          </a:prstGeom>
        </p:spPr>
        <p:txBody>
          <a:bodyPr wrap="square">
            <a:spAutoFit/>
          </a:bodyPr>
          <a:lstStyle/>
          <a:p>
            <a:pPr algn="just"/>
            <a:r>
              <a:rPr lang="es-EC" sz="1600" dirty="0" smtClean="0"/>
              <a:t>Se excluyen las </a:t>
            </a:r>
            <a:r>
              <a:rPr lang="es-EC" sz="1600" dirty="0"/>
              <a:t>zonificaciones</a:t>
            </a:r>
            <a:r>
              <a:rPr lang="es-EC" sz="1600" i="1" dirty="0"/>
              <a:t> </a:t>
            </a:r>
            <a:r>
              <a:rPr lang="es-EC" sz="1600" b="1" i="1" u="sng" dirty="0"/>
              <a:t>A31, ZH, ZC</a:t>
            </a:r>
            <a:r>
              <a:rPr lang="es-EC" sz="1600" i="1" dirty="0"/>
              <a:t> y todas las zonificaciones correspondientes a áreas históricas.</a:t>
            </a:r>
            <a:endParaRPr lang="es-EC" sz="1600" dirty="0">
              <a:effectLst/>
            </a:endParaRPr>
          </a:p>
        </p:txBody>
      </p:sp>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8175" y="3021462"/>
            <a:ext cx="6214857" cy="2351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Rectángulo"/>
          <p:cNvSpPr/>
          <p:nvPr/>
        </p:nvSpPr>
        <p:spPr>
          <a:xfrm>
            <a:off x="539552" y="5373216"/>
            <a:ext cx="8136904" cy="1200329"/>
          </a:xfrm>
          <a:prstGeom prst="rect">
            <a:avLst/>
          </a:prstGeom>
        </p:spPr>
        <p:txBody>
          <a:bodyPr wrap="square">
            <a:spAutoFit/>
          </a:bodyPr>
          <a:lstStyle/>
          <a:p>
            <a:pPr algn="just"/>
            <a:r>
              <a:rPr lang="es-EC" dirty="0" smtClean="0"/>
              <a:t>La </a:t>
            </a:r>
            <a:r>
              <a:rPr lang="es-EC" dirty="0"/>
              <a:t>zonificación de mayor porcentaje para el uso de suelo Residencial Urbano 1 es </a:t>
            </a:r>
            <a:r>
              <a:rPr lang="es-EC" b="1" dirty="0"/>
              <a:t>A8(A603-35)</a:t>
            </a:r>
            <a:r>
              <a:rPr lang="es-EC" dirty="0"/>
              <a:t> y para el uso de suelo Múltiple es </a:t>
            </a:r>
            <a:r>
              <a:rPr lang="es-EC" b="1" dirty="0"/>
              <a:t>A10(A604-50</a:t>
            </a:r>
            <a:r>
              <a:rPr lang="es-EC" dirty="0"/>
              <a:t>). La zonificación asignada guarda relación con los usos de suelo directos localizados en el entorno del lote.</a:t>
            </a:r>
          </a:p>
        </p:txBody>
      </p:sp>
    </p:spTree>
    <p:extLst>
      <p:ext uri="{BB962C8B-B14F-4D97-AF65-F5344CB8AC3E}">
        <p14:creationId xmlns:p14="http://schemas.microsoft.com/office/powerpoint/2010/main" val="30400430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5" name="Google Shape;148;p15"/>
          <p:cNvSpPr/>
          <p:nvPr/>
        </p:nvSpPr>
        <p:spPr>
          <a:xfrm>
            <a:off x="434752" y="188640"/>
            <a:ext cx="8241704"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600" b="1" dirty="0" smtClean="0">
                <a:solidFill>
                  <a:schemeClr val="dk2"/>
                </a:solidFill>
                <a:latin typeface="Calibri"/>
                <a:ea typeface="Calibri"/>
                <a:cs typeface="Calibri"/>
                <a:sym typeface="Calibri"/>
              </a:rPr>
              <a:t>ANÁLISIS STHV</a:t>
            </a:r>
          </a:p>
          <a:p>
            <a:pPr marL="0" marR="0" lvl="0" indent="0" algn="l" rtl="0">
              <a:spcBef>
                <a:spcPts val="0"/>
              </a:spcBef>
              <a:spcAft>
                <a:spcPts val="0"/>
              </a:spcAft>
              <a:buNone/>
            </a:pPr>
            <a:endParaRPr lang="es-EC" sz="1600" b="1" dirty="0">
              <a:solidFill>
                <a:schemeClr val="dk2"/>
              </a:solidFill>
              <a:latin typeface="Calibri"/>
              <a:ea typeface="Calibri"/>
              <a:cs typeface="Calibri"/>
              <a:sym typeface="Calibri"/>
            </a:endParaRPr>
          </a:p>
          <a:p>
            <a:pPr marL="0" marR="0" lvl="0" indent="0" algn="l" rtl="0">
              <a:spcBef>
                <a:spcPts val="0"/>
              </a:spcBef>
              <a:spcAft>
                <a:spcPts val="0"/>
              </a:spcAft>
              <a:buNone/>
            </a:pPr>
            <a:r>
              <a:rPr lang="es-EC" sz="1600" b="1" dirty="0" smtClean="0">
                <a:solidFill>
                  <a:schemeClr val="dk2"/>
                </a:solidFill>
                <a:latin typeface="Calibri"/>
                <a:ea typeface="Calibri"/>
                <a:cs typeface="Calibri"/>
                <a:sym typeface="Calibri"/>
              </a:rPr>
              <a:t>ANÁLISIS DE ZONIFICACIÓN CON MAYOR PORCENTAJE</a:t>
            </a:r>
          </a:p>
          <a:p>
            <a:pPr marL="0" marR="0" lvl="0" indent="0" algn="l" rtl="0">
              <a:spcBef>
                <a:spcPts val="0"/>
              </a:spcBef>
              <a:spcAft>
                <a:spcPts val="0"/>
              </a:spcAft>
              <a:buNone/>
            </a:pPr>
            <a:endParaRPr lang="es-EC" sz="1600" b="1" dirty="0" smtClean="0">
              <a:solidFill>
                <a:schemeClr val="dk2"/>
              </a:solidFill>
              <a:latin typeface="Calibri"/>
              <a:ea typeface="Calibri"/>
              <a:cs typeface="Calibri"/>
              <a:sym typeface="Calibri"/>
            </a:endParaRPr>
          </a:p>
        </p:txBody>
      </p:sp>
      <p:sp>
        <p:nvSpPr>
          <p:cNvPr id="3" name="2 Rectángulo"/>
          <p:cNvSpPr/>
          <p:nvPr/>
        </p:nvSpPr>
        <p:spPr>
          <a:xfrm>
            <a:off x="434752" y="1265818"/>
            <a:ext cx="8241704" cy="830997"/>
          </a:xfrm>
          <a:prstGeom prst="rect">
            <a:avLst/>
          </a:prstGeom>
        </p:spPr>
        <p:txBody>
          <a:bodyPr wrap="square">
            <a:spAutoFit/>
          </a:bodyPr>
          <a:lstStyle/>
          <a:p>
            <a:r>
              <a:rPr lang="es-EC" sz="1600" dirty="0" smtClean="0"/>
              <a:t>Con la </a:t>
            </a:r>
            <a:r>
              <a:rPr lang="es-EC" sz="1600" dirty="0"/>
              <a:t>finalidad de generar una menor ocupación del suelo, únicamente de manera referencial, se ha analizado el volumen edificable resultante por cada una de las zonificaciones si se aplicara a la totalidad del </a:t>
            </a:r>
            <a:r>
              <a:rPr lang="es-EC" sz="1600" dirty="0" smtClean="0"/>
              <a:t>predio, concluyendo lo siguiente:</a:t>
            </a:r>
            <a:endParaRPr lang="es-EC" sz="1600" dirty="0"/>
          </a:p>
        </p:txBody>
      </p:sp>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608" y="2492896"/>
            <a:ext cx="6619506" cy="2526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Rectángulo"/>
          <p:cNvSpPr/>
          <p:nvPr/>
        </p:nvSpPr>
        <p:spPr>
          <a:xfrm>
            <a:off x="457236" y="5301208"/>
            <a:ext cx="8219219" cy="1077218"/>
          </a:xfrm>
          <a:prstGeom prst="rect">
            <a:avLst/>
          </a:prstGeom>
        </p:spPr>
        <p:txBody>
          <a:bodyPr wrap="square">
            <a:spAutoFit/>
          </a:bodyPr>
          <a:lstStyle/>
          <a:p>
            <a:pPr algn="just"/>
            <a:r>
              <a:rPr lang="es-EC" sz="1600" dirty="0"/>
              <a:t>Comparando con otras edificabilidades que obtuvieron porcentajes considerables en el entorno, se demuestra que las zonificaciones asignadas en el </a:t>
            </a:r>
            <a:r>
              <a:rPr lang="es-EC" sz="1600" dirty="0" smtClean="0"/>
              <a:t>análisis </a:t>
            </a:r>
            <a:r>
              <a:rPr lang="es-EC" sz="1600" dirty="0"/>
              <a:t>territorial no son las que generan mayor volumen edificatorio, por lo tanto </a:t>
            </a:r>
            <a:r>
              <a:rPr lang="es-EC" sz="1600" dirty="0" smtClean="0"/>
              <a:t>las </a:t>
            </a:r>
            <a:r>
              <a:rPr lang="es-EC" sz="1600" dirty="0"/>
              <a:t>zonificaciones A8 (A603-35) y A10 (A604-50) permiten menos ocupación del predio.</a:t>
            </a:r>
          </a:p>
        </p:txBody>
      </p:sp>
    </p:spTree>
    <p:extLst>
      <p:ext uri="{BB962C8B-B14F-4D97-AF65-F5344CB8AC3E}">
        <p14:creationId xmlns:p14="http://schemas.microsoft.com/office/powerpoint/2010/main" val="28337644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5" name="Google Shape;148;p15"/>
          <p:cNvSpPr/>
          <p:nvPr/>
        </p:nvSpPr>
        <p:spPr>
          <a:xfrm>
            <a:off x="434752" y="188640"/>
            <a:ext cx="8241704"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600" b="1" dirty="0" smtClean="0">
                <a:solidFill>
                  <a:schemeClr val="dk2"/>
                </a:solidFill>
                <a:latin typeface="Calibri"/>
                <a:ea typeface="Calibri"/>
                <a:cs typeface="Calibri"/>
                <a:sym typeface="Calibri"/>
              </a:rPr>
              <a:t>ANÁLISIS STHV</a:t>
            </a:r>
          </a:p>
          <a:p>
            <a:pPr marL="0" marR="0" lvl="0" indent="0" algn="l" rtl="0">
              <a:spcBef>
                <a:spcPts val="0"/>
              </a:spcBef>
              <a:spcAft>
                <a:spcPts val="0"/>
              </a:spcAft>
              <a:buNone/>
            </a:pPr>
            <a:endParaRPr lang="es-EC" sz="1600" b="1" dirty="0">
              <a:solidFill>
                <a:schemeClr val="dk2"/>
              </a:solidFill>
              <a:latin typeface="Calibri"/>
              <a:ea typeface="Calibri"/>
              <a:cs typeface="Calibri"/>
              <a:sym typeface="Calibri"/>
            </a:endParaRPr>
          </a:p>
          <a:p>
            <a:pPr marL="0" marR="0" lvl="0" indent="0" algn="l" rtl="0">
              <a:spcBef>
                <a:spcPts val="0"/>
              </a:spcBef>
              <a:spcAft>
                <a:spcPts val="0"/>
              </a:spcAft>
              <a:buNone/>
            </a:pPr>
            <a:r>
              <a:rPr lang="es-EC" sz="1600" b="1" dirty="0" smtClean="0">
                <a:solidFill>
                  <a:schemeClr val="dk2"/>
                </a:solidFill>
                <a:latin typeface="Calibri"/>
                <a:ea typeface="Calibri"/>
                <a:cs typeface="Calibri"/>
                <a:sym typeface="Calibri"/>
              </a:rPr>
              <a:t>PROPUESTA DE USOS DE SUELO Y ZONIFICACIÓN</a:t>
            </a:r>
          </a:p>
          <a:p>
            <a:pPr marL="0" marR="0" lvl="0" indent="0" algn="l" rtl="0">
              <a:spcBef>
                <a:spcPts val="0"/>
              </a:spcBef>
              <a:spcAft>
                <a:spcPts val="0"/>
              </a:spcAft>
              <a:buNone/>
            </a:pPr>
            <a:endParaRPr lang="es-EC" sz="1600" b="1" dirty="0" smtClean="0">
              <a:solidFill>
                <a:schemeClr val="dk2"/>
              </a:solidFill>
              <a:latin typeface="Calibri"/>
              <a:ea typeface="Calibri"/>
              <a:cs typeface="Calibri"/>
              <a:sym typeface="Calibri"/>
            </a:endParaRPr>
          </a:p>
        </p:txBody>
      </p:sp>
      <p:pic>
        <p:nvPicPr>
          <p:cNvPr id="9" name="8 Imagen" descr="C:\Users\itapia\Downloads\WhatsApp Image 2020-12-17 at 10.33.03 AM.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168" y="1130232"/>
            <a:ext cx="8045288" cy="5553698"/>
          </a:xfrm>
          <a:prstGeom prst="rect">
            <a:avLst/>
          </a:prstGeom>
          <a:noFill/>
          <a:ln>
            <a:noFill/>
          </a:ln>
        </p:spPr>
      </p:pic>
    </p:spTree>
    <p:extLst>
      <p:ext uri="{BB962C8B-B14F-4D97-AF65-F5344CB8AC3E}">
        <p14:creationId xmlns:p14="http://schemas.microsoft.com/office/powerpoint/2010/main" val="32826854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5" name="Google Shape;148;p15"/>
          <p:cNvSpPr/>
          <p:nvPr/>
        </p:nvSpPr>
        <p:spPr>
          <a:xfrm>
            <a:off x="434752" y="188640"/>
            <a:ext cx="8241704"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600" b="1" dirty="0" smtClean="0">
                <a:solidFill>
                  <a:schemeClr val="dk2"/>
                </a:solidFill>
                <a:latin typeface="Calibri"/>
                <a:ea typeface="Calibri"/>
                <a:cs typeface="Calibri"/>
                <a:sym typeface="Calibri"/>
              </a:rPr>
              <a:t>INFORMES TÉCNICOS</a:t>
            </a:r>
          </a:p>
          <a:p>
            <a:pPr marL="0" marR="0" lvl="0" indent="0" algn="l" rtl="0">
              <a:spcBef>
                <a:spcPts val="0"/>
              </a:spcBef>
              <a:spcAft>
                <a:spcPts val="0"/>
              </a:spcAft>
              <a:buNone/>
            </a:pPr>
            <a:endParaRPr lang="es-EC" sz="1600" b="1" dirty="0">
              <a:solidFill>
                <a:schemeClr val="dk2"/>
              </a:solidFill>
              <a:latin typeface="Calibri"/>
              <a:ea typeface="Calibri"/>
              <a:cs typeface="Calibri"/>
              <a:sym typeface="Calibri"/>
            </a:endParaRPr>
          </a:p>
          <a:p>
            <a:pPr marL="0" marR="0" lvl="0" indent="0" algn="l" rtl="0">
              <a:spcBef>
                <a:spcPts val="0"/>
              </a:spcBef>
              <a:spcAft>
                <a:spcPts val="0"/>
              </a:spcAft>
              <a:buNone/>
            </a:pPr>
            <a:endParaRPr lang="es-EC" sz="1600" b="1" dirty="0" smtClean="0">
              <a:solidFill>
                <a:schemeClr val="dk2"/>
              </a:solidFill>
              <a:latin typeface="Calibri"/>
              <a:ea typeface="Calibri"/>
              <a:cs typeface="Calibri"/>
              <a:sym typeface="Calibri"/>
            </a:endParaRPr>
          </a:p>
        </p:txBody>
      </p:sp>
      <p:sp>
        <p:nvSpPr>
          <p:cNvPr id="4" name="Google Shape;250;p39"/>
          <p:cNvSpPr txBox="1"/>
          <p:nvPr/>
        </p:nvSpPr>
        <p:spPr>
          <a:xfrm>
            <a:off x="434752" y="620688"/>
            <a:ext cx="8241703" cy="40983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es" sz="1600" b="1" dirty="0">
                <a:solidFill>
                  <a:schemeClr val="dk1"/>
                </a:solidFill>
                <a:ea typeface="Montserrat"/>
                <a:cs typeface="Montserrat"/>
                <a:sym typeface="Montserrat"/>
              </a:rPr>
              <a:t>1.</a:t>
            </a:r>
            <a:r>
              <a:rPr lang="es" sz="1600" dirty="0">
                <a:solidFill>
                  <a:schemeClr val="dk1"/>
                </a:solidFill>
                <a:ea typeface="Montserrat"/>
                <a:cs typeface="Montserrat"/>
                <a:sym typeface="Montserrat"/>
              </a:rPr>
              <a:t> Mediante oficio No. EPMMOP-GG-2549-2020-OF del 20 de octubre de 2020, la Empresa Pública Metropolitana de Movilidad y Obras Públicas (EPMMOP) emitió su criterio técnico sobre la Estación Intermodal Permanente de Transporte Público de Cumbayá que forma parte de los aportes urbanísticos propuestos por el proyecto TOMORAGUADUA, pronunciándose </a:t>
            </a:r>
            <a:r>
              <a:rPr lang="es" sz="1600" b="1" dirty="0">
                <a:solidFill>
                  <a:schemeClr val="dk1"/>
                </a:solidFill>
                <a:ea typeface="Montserrat"/>
                <a:cs typeface="Montserrat"/>
                <a:sym typeface="Montserrat"/>
              </a:rPr>
              <a:t>FAVORABLEMENTE.</a:t>
            </a:r>
            <a:endParaRPr sz="1600" b="1" dirty="0">
              <a:solidFill>
                <a:schemeClr val="dk1"/>
              </a:solidFill>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endParaRPr sz="1600" dirty="0">
              <a:solidFill>
                <a:schemeClr val="dk1"/>
              </a:solidFill>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r>
              <a:rPr lang="es" sz="1600" b="1" dirty="0">
                <a:solidFill>
                  <a:schemeClr val="dk1"/>
                </a:solidFill>
                <a:ea typeface="Montserrat"/>
                <a:cs typeface="Montserrat"/>
                <a:sym typeface="Montserrat"/>
              </a:rPr>
              <a:t>2. </a:t>
            </a:r>
            <a:r>
              <a:rPr lang="es" sz="1600" dirty="0">
                <a:solidFill>
                  <a:schemeClr val="dk1"/>
                </a:solidFill>
                <a:ea typeface="Montserrat"/>
                <a:cs typeface="Montserrat"/>
                <a:sym typeface="Montserrat"/>
              </a:rPr>
              <a:t>Mediante Oficio No. SM-2020-2458 del 10 de noviembre de 2020, la Secretaría de Movilidad emite el Informe Técnico No. IT-SM-DMPPM-153 en el que analiza la propuesta del administrado en relación a la propuesta de la Estación Intermodal Permanente de Transporte Público de Cumbayá y se pronuncia </a:t>
            </a:r>
            <a:r>
              <a:rPr lang="es" sz="1600" b="1" dirty="0">
                <a:solidFill>
                  <a:schemeClr val="dk1"/>
                </a:solidFill>
                <a:ea typeface="Montserrat"/>
                <a:cs typeface="Montserrat"/>
                <a:sym typeface="Montserrat"/>
              </a:rPr>
              <a:t>FAVORABLEMENTE.</a:t>
            </a:r>
            <a:endParaRPr sz="1600" b="1" dirty="0">
              <a:solidFill>
                <a:schemeClr val="dk1"/>
              </a:solidFill>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endParaRPr sz="1600" dirty="0">
              <a:solidFill>
                <a:schemeClr val="dk1"/>
              </a:solidFill>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r>
              <a:rPr lang="es" sz="1600" b="1" dirty="0">
                <a:solidFill>
                  <a:schemeClr val="dk1"/>
                </a:solidFill>
                <a:ea typeface="Montserrat"/>
                <a:cs typeface="Montserrat"/>
                <a:sym typeface="Montserrat"/>
              </a:rPr>
              <a:t>3.</a:t>
            </a:r>
            <a:r>
              <a:rPr lang="es" sz="1600" dirty="0">
                <a:solidFill>
                  <a:schemeClr val="dk1"/>
                </a:solidFill>
                <a:ea typeface="Montserrat"/>
                <a:cs typeface="Montserrat"/>
                <a:sym typeface="Montserrat"/>
              </a:rPr>
              <a:t> Mediante Oficio No. GADDMQ-SGSG-2020-2276-OF del 19 de noviembre de 2020, el Secretario General de Seguridad y Gobernabilidad remite el informe técnico IT-ECR No. 179-AT-DMGR-2020. </a:t>
            </a:r>
            <a:endParaRPr sz="1600" dirty="0">
              <a:solidFill>
                <a:schemeClr val="dk1"/>
              </a:solidFill>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endParaRPr sz="1600" dirty="0">
              <a:solidFill>
                <a:schemeClr val="dk1"/>
              </a:solidFill>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r>
              <a:rPr lang="es" sz="1600" dirty="0">
                <a:solidFill>
                  <a:schemeClr val="dk1"/>
                </a:solidFill>
                <a:ea typeface="Montserrat"/>
                <a:cs typeface="Montserrat"/>
                <a:sym typeface="Montserrat"/>
              </a:rPr>
              <a:t>Mediante Oficio No. STHV-DMPPS-2020-0609-O del 08 de diciembre de 2020 , la Secretaría de Territorio, Hábitat y Vivienda solicita a la Secretaría General de Seguridad y Gobernabilidad un alcance en el que se de mayor detalle sobre el riesgo en el lote en el análisis. </a:t>
            </a:r>
            <a:endParaRPr sz="1600" dirty="0">
              <a:solidFill>
                <a:schemeClr val="dk1"/>
              </a:solidFill>
              <a:ea typeface="Montserrat"/>
              <a:cs typeface="Montserrat"/>
              <a:sym typeface="Montserrat"/>
            </a:endParaRPr>
          </a:p>
          <a:p>
            <a:pPr algn="just"/>
            <a:r>
              <a:rPr lang="es" sz="1600" dirty="0">
                <a:solidFill>
                  <a:schemeClr val="dk1"/>
                </a:solidFill>
                <a:ea typeface="Montserrat"/>
                <a:cs typeface="Montserrat"/>
                <a:sym typeface="Montserrat"/>
              </a:rPr>
              <a:t>Mediante Oficio No. GADDMQ-SGSG-2020-2438-OF del 09 de diciembre de 2020, la Secretaría General de Seguridad y Gobernabilidad remite el informe técnico IT-ECR No. 190-AT-DMGR-2020 como respuesta a la solicitud realizada mediante Oficio No. </a:t>
            </a:r>
            <a:r>
              <a:rPr lang="es" sz="1600" dirty="0" smtClean="0">
                <a:solidFill>
                  <a:schemeClr val="dk1"/>
                </a:solidFill>
                <a:ea typeface="Montserrat"/>
                <a:cs typeface="Montserrat"/>
                <a:sym typeface="Montserrat"/>
              </a:rPr>
              <a:t>STHV-DMPPS-2020-0609-O</a:t>
            </a:r>
            <a:r>
              <a:rPr lang="es" sz="1600" dirty="0" smtClean="0">
                <a:solidFill>
                  <a:schemeClr val="dk1"/>
                </a:solidFill>
                <a:ea typeface="Montserrat"/>
                <a:cs typeface="Montserrat"/>
                <a:sym typeface="Montserrat"/>
              </a:rPr>
              <a:t>. El informe detalla el nivel de amenaza que tiene el predio y emite recomendaciones para la construcción en el mismo.</a:t>
            </a:r>
            <a:endParaRPr sz="1600" dirty="0">
              <a:solidFill>
                <a:schemeClr val="dk1"/>
              </a:solidFill>
              <a:ea typeface="Montserrat"/>
              <a:cs typeface="Montserrat"/>
              <a:sym typeface="Montserrat"/>
            </a:endParaRPr>
          </a:p>
          <a:p>
            <a:pPr marL="0" lvl="0" indent="0" algn="just" rtl="0">
              <a:lnSpc>
                <a:spcPct val="115000"/>
              </a:lnSpc>
              <a:spcBef>
                <a:spcPts val="0"/>
              </a:spcBef>
              <a:spcAft>
                <a:spcPts val="0"/>
              </a:spcAft>
              <a:buNone/>
            </a:pPr>
            <a:r>
              <a:rPr lang="es" sz="1600" dirty="0">
                <a:solidFill>
                  <a:schemeClr val="dk1"/>
                </a:solidFill>
                <a:ea typeface="Montserrat"/>
                <a:cs typeface="Montserrat"/>
                <a:sym typeface="Montserrat"/>
              </a:rPr>
              <a:t> </a:t>
            </a:r>
            <a:endParaRPr sz="1600" b="1" dirty="0">
              <a:ea typeface="Montserrat"/>
              <a:cs typeface="Montserrat"/>
              <a:sym typeface="Montserrat"/>
            </a:endParaRPr>
          </a:p>
        </p:txBody>
      </p:sp>
    </p:spTree>
    <p:extLst>
      <p:ext uri="{BB962C8B-B14F-4D97-AF65-F5344CB8AC3E}">
        <p14:creationId xmlns:p14="http://schemas.microsoft.com/office/powerpoint/2010/main" val="20121108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6" name="Google Shape;148;p15"/>
          <p:cNvSpPr/>
          <p:nvPr/>
        </p:nvSpPr>
        <p:spPr>
          <a:xfrm>
            <a:off x="434752" y="188640"/>
            <a:ext cx="8241704"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600" b="1" dirty="0" smtClean="0">
                <a:solidFill>
                  <a:schemeClr val="dk2"/>
                </a:solidFill>
                <a:latin typeface="Calibri"/>
                <a:ea typeface="Calibri"/>
                <a:cs typeface="Calibri"/>
                <a:sym typeface="Calibri"/>
              </a:rPr>
              <a:t>MARCO LEGAL</a:t>
            </a:r>
          </a:p>
          <a:p>
            <a:pPr marL="0" marR="0" lvl="0" indent="0" algn="l" rtl="0">
              <a:spcBef>
                <a:spcPts val="0"/>
              </a:spcBef>
              <a:spcAft>
                <a:spcPts val="0"/>
              </a:spcAft>
              <a:buNone/>
            </a:pPr>
            <a:endParaRPr lang="es-EC" sz="1600" b="1" dirty="0" smtClean="0">
              <a:solidFill>
                <a:schemeClr val="dk2"/>
              </a:solidFill>
              <a:latin typeface="Calibri"/>
              <a:ea typeface="Calibri"/>
              <a:cs typeface="Calibri"/>
              <a:sym typeface="Calibri"/>
            </a:endParaRPr>
          </a:p>
        </p:txBody>
      </p:sp>
      <p:sp>
        <p:nvSpPr>
          <p:cNvPr id="3" name="Google Shape;65;p15"/>
          <p:cNvSpPr txBox="1"/>
          <p:nvPr/>
        </p:nvSpPr>
        <p:spPr>
          <a:xfrm>
            <a:off x="434752" y="639100"/>
            <a:ext cx="3168352" cy="42639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es" sz="1600" b="1" dirty="0">
                <a:solidFill>
                  <a:schemeClr val="dk1"/>
                </a:solidFill>
                <a:ea typeface="Montserrat"/>
                <a:cs typeface="Montserrat"/>
                <a:sym typeface="Montserrat"/>
              </a:rPr>
              <a:t>1.</a:t>
            </a:r>
            <a:r>
              <a:rPr lang="es" sz="1600" dirty="0">
                <a:solidFill>
                  <a:schemeClr val="dk1"/>
                </a:solidFill>
                <a:ea typeface="Montserrat"/>
                <a:cs typeface="Montserrat"/>
                <a:sym typeface="Montserrat"/>
              </a:rPr>
              <a:t> El artículo IV.1.9 del Código Municipal dispone que los propietarios del suelo urbano tienen derecho al aprovechamiento urbanístico que el planeamiento asigne a los predios según la zona de ordenación en que se encuentre ubicada.</a:t>
            </a:r>
            <a:endParaRPr sz="1600" dirty="0">
              <a:solidFill>
                <a:schemeClr val="dk1"/>
              </a:solidFill>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endParaRPr sz="1600" dirty="0">
              <a:solidFill>
                <a:schemeClr val="dk1"/>
              </a:solidFill>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r>
              <a:rPr lang="es" sz="1600" b="1" dirty="0">
                <a:solidFill>
                  <a:schemeClr val="dk1"/>
                </a:solidFill>
                <a:ea typeface="Montserrat"/>
                <a:cs typeface="Montserrat"/>
                <a:sym typeface="Montserrat"/>
              </a:rPr>
              <a:t>2. </a:t>
            </a:r>
            <a:r>
              <a:rPr lang="es" sz="1600" dirty="0">
                <a:solidFill>
                  <a:schemeClr val="dk1"/>
                </a:solidFill>
                <a:ea typeface="Montserrat"/>
                <a:cs typeface="Montserrat"/>
                <a:sym typeface="Montserrat"/>
              </a:rPr>
              <a:t>El literal g) del artículo IV.1.66 dispone que la zonificación ZC corresponde a “áreas de promoción especial o </a:t>
            </a:r>
            <a:r>
              <a:rPr lang="es" sz="1600" b="1" u="sng" dirty="0">
                <a:solidFill>
                  <a:schemeClr val="dk1"/>
                </a:solidFill>
                <a:ea typeface="Montserrat"/>
                <a:cs typeface="Montserrat"/>
                <a:sym typeface="Montserrat"/>
              </a:rPr>
              <a:t>desarrollo de proyectos urbanísticos concertados”. </a:t>
            </a:r>
            <a:endParaRPr sz="1600" b="1" u="sng" dirty="0">
              <a:solidFill>
                <a:schemeClr val="dk1"/>
              </a:solidFill>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endParaRPr sz="1600" u="sng" dirty="0">
              <a:solidFill>
                <a:schemeClr val="dk1"/>
              </a:solidFill>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r>
              <a:rPr lang="es" sz="1600" b="1" dirty="0">
                <a:solidFill>
                  <a:schemeClr val="dk1"/>
                </a:solidFill>
                <a:ea typeface="Montserrat"/>
                <a:cs typeface="Montserrat"/>
                <a:sym typeface="Montserrat"/>
              </a:rPr>
              <a:t>3.</a:t>
            </a:r>
            <a:r>
              <a:rPr lang="es" sz="1600" dirty="0">
                <a:solidFill>
                  <a:schemeClr val="dk1"/>
                </a:solidFill>
                <a:ea typeface="Montserrat"/>
                <a:cs typeface="Montserrat"/>
                <a:sym typeface="Montserrat"/>
              </a:rPr>
              <a:t> El propio literal g) del artículo IV.1.66 prevé el procedimiento de asignación de datos para los predios cuya zonificación es ZC, </a:t>
            </a:r>
            <a:r>
              <a:rPr lang="es" sz="1600" b="1" dirty="0">
                <a:solidFill>
                  <a:schemeClr val="dk1"/>
                </a:solidFill>
                <a:ea typeface="Montserrat"/>
                <a:cs typeface="Montserrat"/>
                <a:sym typeface="Montserrat"/>
              </a:rPr>
              <a:t>mediante la presentación de un proyecto urbano-arquitectónico. </a:t>
            </a:r>
            <a:endParaRPr sz="1600" b="1" u="sng" dirty="0">
              <a:solidFill>
                <a:schemeClr val="dk1"/>
              </a:solidFill>
              <a:ea typeface="Montserrat"/>
              <a:cs typeface="Montserrat"/>
              <a:sym typeface="Montserrat"/>
            </a:endParaRPr>
          </a:p>
          <a:p>
            <a:pPr marL="0" lvl="0" indent="0" algn="just" rtl="0">
              <a:lnSpc>
                <a:spcPct val="115000"/>
              </a:lnSpc>
              <a:spcBef>
                <a:spcPts val="0"/>
              </a:spcBef>
              <a:spcAft>
                <a:spcPts val="0"/>
              </a:spcAft>
              <a:buNone/>
            </a:pPr>
            <a:r>
              <a:rPr lang="es" sz="1600" dirty="0">
                <a:solidFill>
                  <a:schemeClr val="dk1"/>
                </a:solidFill>
                <a:ea typeface="Montserrat"/>
                <a:cs typeface="Montserrat"/>
                <a:sym typeface="Montserrat"/>
              </a:rPr>
              <a:t> </a:t>
            </a:r>
            <a:endParaRPr sz="1600" b="1" dirty="0">
              <a:ea typeface="Montserrat"/>
              <a:cs typeface="Montserrat"/>
              <a:sym typeface="Montserrat"/>
            </a:endParaRPr>
          </a:p>
        </p:txBody>
      </p:sp>
      <p:sp>
        <p:nvSpPr>
          <p:cNvPr id="4" name="Google Shape;67;p15"/>
          <p:cNvSpPr txBox="1"/>
          <p:nvPr/>
        </p:nvSpPr>
        <p:spPr>
          <a:xfrm>
            <a:off x="4070797" y="957100"/>
            <a:ext cx="4591800" cy="3304500"/>
          </a:xfrm>
          <a:prstGeom prst="rect">
            <a:avLst/>
          </a:prstGeom>
          <a:noFill/>
          <a:ln>
            <a:noFill/>
          </a:ln>
        </p:spPr>
        <p:txBody>
          <a:bodyPr spcFirstLastPara="1" wrap="square" lIns="91425" tIns="91425" rIns="91425" bIns="91425" anchor="t" anchorCtr="0">
            <a:noAutofit/>
          </a:bodyPr>
          <a:lstStyle/>
          <a:p>
            <a:pPr marL="0" lvl="0" indent="0" algn="just" rtl="0">
              <a:lnSpc>
                <a:spcPct val="120000"/>
              </a:lnSpc>
              <a:spcBef>
                <a:spcPts val="1000"/>
              </a:spcBef>
              <a:spcAft>
                <a:spcPts val="0"/>
              </a:spcAft>
              <a:buNone/>
            </a:pPr>
            <a:r>
              <a:rPr lang="es" sz="1600" i="1" dirty="0">
                <a:solidFill>
                  <a:schemeClr val="dk1"/>
                </a:solidFill>
                <a:ea typeface="Montserrat"/>
                <a:cs typeface="Montserrat"/>
                <a:sym typeface="Montserrat"/>
              </a:rPr>
              <a:t>“g) El proyecto contendrá la propuesta de asignación de datos de uso y ocupación del suelo, derivado de un análisis urbanístico del entorno. </a:t>
            </a:r>
            <a:r>
              <a:rPr lang="es" sz="1600" i="1" u="sng" dirty="0">
                <a:solidFill>
                  <a:schemeClr val="dk1"/>
                </a:solidFill>
                <a:ea typeface="Montserrat"/>
                <a:cs typeface="Montserrat"/>
                <a:sym typeface="Montserrat"/>
              </a:rPr>
              <a:t>Dichos datos serán asignados en concordancia con los requerimientos del proyecto y del entorno,</a:t>
            </a:r>
            <a:r>
              <a:rPr lang="es" sz="1600" i="1" dirty="0">
                <a:solidFill>
                  <a:schemeClr val="dk1"/>
                </a:solidFill>
                <a:ea typeface="Montserrat"/>
                <a:cs typeface="Montserrat"/>
                <a:sym typeface="Montserrat"/>
              </a:rPr>
              <a:t> siempre y cuando el proyecto prevea </a:t>
            </a:r>
            <a:r>
              <a:rPr lang="es" sz="1600" i="1" u="sng" dirty="0">
                <a:solidFill>
                  <a:schemeClr val="dk1"/>
                </a:solidFill>
                <a:ea typeface="Montserrat"/>
                <a:cs typeface="Montserrat"/>
                <a:sym typeface="Montserrat"/>
              </a:rPr>
              <a:t>aportes urbanísticos</a:t>
            </a:r>
            <a:r>
              <a:rPr lang="es" sz="1600" i="1" dirty="0">
                <a:solidFill>
                  <a:schemeClr val="dk1"/>
                </a:solidFill>
                <a:ea typeface="Montserrat"/>
                <a:cs typeface="Montserrat"/>
                <a:sym typeface="Montserrat"/>
              </a:rPr>
              <a:t> en uno o varios de los siguientes aspectos, en función de las particularidades de cada caso: Áreas verdes, Equipamientos públicos o privados y/o espacio público y vías que aseguren o mejoren la conectividad del sector [...]</a:t>
            </a:r>
            <a:endParaRPr sz="1600" i="1" dirty="0">
              <a:solidFill>
                <a:schemeClr val="dk1"/>
              </a:solidFill>
              <a:ea typeface="Montserrat"/>
              <a:cs typeface="Montserrat"/>
              <a:sym typeface="Montserrat"/>
            </a:endParaRPr>
          </a:p>
          <a:p>
            <a:pPr marL="0" lvl="0" indent="0" algn="just" rtl="0">
              <a:lnSpc>
                <a:spcPct val="120000"/>
              </a:lnSpc>
              <a:spcBef>
                <a:spcPts val="1000"/>
              </a:spcBef>
              <a:spcAft>
                <a:spcPts val="0"/>
              </a:spcAft>
              <a:buClr>
                <a:schemeClr val="dk1"/>
              </a:buClr>
              <a:buSzPts val="1100"/>
              <a:buFont typeface="Arial"/>
              <a:buNone/>
            </a:pPr>
            <a:r>
              <a:rPr lang="es" sz="1600" i="1" dirty="0">
                <a:solidFill>
                  <a:schemeClr val="dk1"/>
                </a:solidFill>
                <a:ea typeface="Montserrat"/>
                <a:cs typeface="Montserrat"/>
                <a:sym typeface="Montserrat"/>
              </a:rPr>
              <a:t>En caso de que el proyecto </a:t>
            </a:r>
            <a:r>
              <a:rPr lang="es" sz="1600" i="1" u="sng" dirty="0">
                <a:solidFill>
                  <a:schemeClr val="dk1"/>
                </a:solidFill>
                <a:ea typeface="Montserrat"/>
                <a:cs typeface="Montserrat"/>
                <a:sym typeface="Montserrat"/>
              </a:rPr>
              <a:t>prevea el fraccionamiento</a:t>
            </a:r>
            <a:r>
              <a:rPr lang="es" sz="1600" i="1" dirty="0">
                <a:solidFill>
                  <a:schemeClr val="dk1"/>
                </a:solidFill>
                <a:ea typeface="Montserrat"/>
                <a:cs typeface="Montserrat"/>
                <a:sym typeface="Montserrat"/>
              </a:rPr>
              <a:t> del suelo </a:t>
            </a:r>
            <a:r>
              <a:rPr lang="es" sz="1600" i="1" u="sng" dirty="0">
                <a:solidFill>
                  <a:schemeClr val="dk1"/>
                </a:solidFill>
                <a:ea typeface="Montserrat"/>
                <a:cs typeface="Montserrat"/>
                <a:sym typeface="Montserrat"/>
              </a:rPr>
              <a:t>o requiera la apertura de nuevas vías</a:t>
            </a:r>
            <a:r>
              <a:rPr lang="es" sz="1600" i="1" dirty="0">
                <a:solidFill>
                  <a:schemeClr val="dk1"/>
                </a:solidFill>
                <a:ea typeface="Montserrat"/>
                <a:cs typeface="Montserrat"/>
                <a:sym typeface="Montserrat"/>
              </a:rPr>
              <a:t>, </a:t>
            </a:r>
            <a:r>
              <a:rPr lang="es" sz="1600" i="1" u="sng" dirty="0">
                <a:solidFill>
                  <a:schemeClr val="dk1"/>
                </a:solidFill>
                <a:ea typeface="Montserrat"/>
                <a:cs typeface="Montserrat"/>
                <a:sym typeface="Montserrat"/>
              </a:rPr>
              <a:t>se garantizará que estas cesiones de suelo se hagan de forma gratuita y obligatoria a favor del municipio</a:t>
            </a:r>
            <a:r>
              <a:rPr lang="es" sz="1600" i="1" dirty="0">
                <a:solidFill>
                  <a:schemeClr val="dk1"/>
                </a:solidFill>
                <a:ea typeface="Montserrat"/>
                <a:cs typeface="Montserrat"/>
                <a:sym typeface="Montserrat"/>
              </a:rPr>
              <a:t>, observando los porcentajes de áreas verdes y equipamiento previstos en la normativa”. </a:t>
            </a:r>
            <a:endParaRPr sz="1600" i="1" dirty="0">
              <a:solidFill>
                <a:schemeClr val="dk1"/>
              </a:solidFill>
              <a:ea typeface="Montserrat"/>
              <a:cs typeface="Montserrat"/>
              <a:sym typeface="Montserrat"/>
            </a:endParaRPr>
          </a:p>
        </p:txBody>
      </p:sp>
    </p:spTree>
    <p:extLst>
      <p:ext uri="{BB962C8B-B14F-4D97-AF65-F5344CB8AC3E}">
        <p14:creationId xmlns:p14="http://schemas.microsoft.com/office/powerpoint/2010/main" val="22236420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5" name="Google Shape;148;p15"/>
          <p:cNvSpPr/>
          <p:nvPr/>
        </p:nvSpPr>
        <p:spPr>
          <a:xfrm>
            <a:off x="434752" y="188640"/>
            <a:ext cx="8241704"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600" b="1" dirty="0" smtClean="0">
                <a:solidFill>
                  <a:schemeClr val="dk2"/>
                </a:solidFill>
                <a:latin typeface="Calibri"/>
                <a:ea typeface="Calibri"/>
                <a:cs typeface="Calibri"/>
                <a:sym typeface="Calibri"/>
              </a:rPr>
              <a:t>CRITERIO STHV</a:t>
            </a:r>
          </a:p>
          <a:p>
            <a:pPr marL="0" marR="0" lvl="0" indent="0" algn="l" rtl="0">
              <a:spcBef>
                <a:spcPts val="0"/>
              </a:spcBef>
              <a:spcAft>
                <a:spcPts val="0"/>
              </a:spcAft>
              <a:buNone/>
            </a:pPr>
            <a:endParaRPr lang="es-EC" sz="1600" b="1" dirty="0">
              <a:solidFill>
                <a:schemeClr val="dk2"/>
              </a:solidFill>
              <a:latin typeface="Calibri"/>
              <a:ea typeface="Calibri"/>
              <a:cs typeface="Calibri"/>
              <a:sym typeface="Calibri"/>
            </a:endParaRPr>
          </a:p>
          <a:p>
            <a:pPr marL="0" marR="0" lvl="0" indent="0" algn="l" rtl="0">
              <a:spcBef>
                <a:spcPts val="0"/>
              </a:spcBef>
              <a:spcAft>
                <a:spcPts val="0"/>
              </a:spcAft>
              <a:buNone/>
            </a:pPr>
            <a:endParaRPr lang="es-EC" sz="1600" b="1" dirty="0" smtClean="0">
              <a:solidFill>
                <a:schemeClr val="dk2"/>
              </a:solidFill>
              <a:latin typeface="Calibri"/>
              <a:ea typeface="Calibri"/>
              <a:cs typeface="Calibri"/>
              <a:sym typeface="Calibri"/>
            </a:endParaRPr>
          </a:p>
        </p:txBody>
      </p:sp>
      <p:sp>
        <p:nvSpPr>
          <p:cNvPr id="6" name="Google Shape;257;p40"/>
          <p:cNvSpPr txBox="1"/>
          <p:nvPr/>
        </p:nvSpPr>
        <p:spPr>
          <a:xfrm>
            <a:off x="434752" y="1003873"/>
            <a:ext cx="8241704" cy="40983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es" sz="1600" dirty="0">
                <a:solidFill>
                  <a:schemeClr val="dk1"/>
                </a:solidFill>
                <a:ea typeface="Montserrat"/>
                <a:cs typeface="Montserrat"/>
                <a:sym typeface="Montserrat"/>
              </a:rPr>
              <a:t>1. Mediante Oficio Nro. STHV-2020-1091-O del 21 de diciembre de 2020,  la Secretaría de Territorio, Hábitat y Vivienda remite al Señor Carlos Cristóbal Montufar Gangotena, representante legal de la compañía TOMORAGUADUA S.A., el informe técnico del PUA, en el cual se establece la propuesta de los datos de usos de suelo y zonificación determinados para el predio No. 279520, </a:t>
            </a:r>
            <a:r>
              <a:rPr lang="es" sz="1600" b="1" dirty="0">
                <a:solidFill>
                  <a:schemeClr val="dk1"/>
                </a:solidFill>
                <a:ea typeface="Montserrat"/>
                <a:cs typeface="Montserrat"/>
                <a:sym typeface="Montserrat"/>
              </a:rPr>
              <a:t>los cuales difieren del proyecto presentado por el administrado y requiere, previa remisión a la Comisión de Uso de Suelo y el Concejo Metropolitano, de su ratificación</a:t>
            </a:r>
            <a:r>
              <a:rPr lang="es" sz="1600" dirty="0">
                <a:solidFill>
                  <a:schemeClr val="dk1"/>
                </a:solidFill>
                <a:ea typeface="Montserrat"/>
                <a:cs typeface="Montserrat"/>
                <a:sym typeface="Montserrat"/>
              </a:rPr>
              <a:t> o, caso contrario, la discontinuación del proceso de asignación de datos. </a:t>
            </a:r>
            <a:endParaRPr sz="1600" b="1" dirty="0">
              <a:solidFill>
                <a:schemeClr val="dk1"/>
              </a:solidFill>
            </a:endParaRPr>
          </a:p>
          <a:p>
            <a:pPr marL="0" lvl="0" indent="0" algn="just" rtl="0">
              <a:lnSpc>
                <a:spcPct val="115000"/>
              </a:lnSpc>
              <a:spcBef>
                <a:spcPts val="0"/>
              </a:spcBef>
              <a:spcAft>
                <a:spcPts val="0"/>
              </a:spcAft>
              <a:buClr>
                <a:schemeClr val="dk1"/>
              </a:buClr>
              <a:buSzPts val="1100"/>
              <a:buFont typeface="Arial"/>
              <a:buNone/>
            </a:pPr>
            <a:endParaRPr sz="1600" b="1" dirty="0">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es" sz="1600" dirty="0">
                <a:solidFill>
                  <a:schemeClr val="dk1"/>
                </a:solidFill>
              </a:rPr>
              <a:t>2. </a:t>
            </a:r>
            <a:r>
              <a:rPr lang="es" sz="1600" dirty="0">
                <a:solidFill>
                  <a:schemeClr val="dk1"/>
                </a:solidFill>
                <a:ea typeface="Montserrat"/>
                <a:cs typeface="Montserrat"/>
                <a:sym typeface="Montserrat"/>
              </a:rPr>
              <a:t>El 22 de diciembre de 2020  el representante legal de la compañía TOMORAGUADUA S.A. envía a la STHV su r</a:t>
            </a:r>
            <a:r>
              <a:rPr lang="es" sz="1600" b="1" dirty="0">
                <a:solidFill>
                  <a:schemeClr val="dk1"/>
                </a:solidFill>
                <a:ea typeface="Montserrat"/>
                <a:cs typeface="Montserrat"/>
                <a:sym typeface="Montserrat"/>
              </a:rPr>
              <a:t>atificación a la conformidad de acogerse a la propuesta de asignación de datos de uso de suelo y zonificación.</a:t>
            </a:r>
            <a:endParaRPr sz="1600" b="1" dirty="0">
              <a:solidFill>
                <a:schemeClr val="dk1"/>
              </a:solidFill>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endParaRPr sz="1600" b="1" dirty="0">
              <a:solidFill>
                <a:schemeClr val="dk1"/>
              </a:solidFill>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r>
              <a:rPr lang="es" sz="1600" dirty="0">
                <a:solidFill>
                  <a:schemeClr val="dk1"/>
                </a:solidFill>
                <a:ea typeface="Montserrat"/>
                <a:cs typeface="Montserrat"/>
                <a:sym typeface="Montserrat"/>
              </a:rPr>
              <a:t>3. Mediante oficio No. STHV-2020-1115-O  del 28 de diciembre de 2020, </a:t>
            </a:r>
            <a:r>
              <a:rPr lang="es" sz="1600" b="1" dirty="0">
                <a:solidFill>
                  <a:schemeClr val="dk1"/>
                </a:solidFill>
                <a:ea typeface="Montserrat"/>
                <a:cs typeface="Montserrat"/>
                <a:sym typeface="Montserrat"/>
              </a:rPr>
              <a:t>la Secretaría de Territorio de Hábitat y Vivienda en base a sus competencias y a los informes de la Secretaría de Movilidad, de la EPMMOP, y de la Secretaría General de Seguridad y Gobernabilidad, emite el informe técnico favorable a la propuesta de asignación de datos de uso de suelo y zonificación para el predio No. 279520 de propiedad de TOMORAGUADUA S.A.</a:t>
            </a:r>
            <a:endParaRPr sz="1600" b="1"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600" dirty="0">
              <a:solidFill>
                <a:schemeClr val="dk1"/>
              </a:solidFill>
              <a:ea typeface="Montserrat"/>
              <a:cs typeface="Montserrat"/>
              <a:sym typeface="Montserrat"/>
            </a:endParaRPr>
          </a:p>
          <a:p>
            <a:pPr marL="0" lvl="0" indent="0" algn="just" rtl="0">
              <a:lnSpc>
                <a:spcPct val="115000"/>
              </a:lnSpc>
              <a:spcBef>
                <a:spcPts val="0"/>
              </a:spcBef>
              <a:spcAft>
                <a:spcPts val="0"/>
              </a:spcAft>
              <a:buNone/>
            </a:pPr>
            <a:r>
              <a:rPr lang="es" sz="1600" dirty="0">
                <a:solidFill>
                  <a:schemeClr val="dk1"/>
                </a:solidFill>
                <a:ea typeface="Montserrat"/>
                <a:cs typeface="Montserrat"/>
                <a:sym typeface="Montserrat"/>
              </a:rPr>
              <a:t> </a:t>
            </a:r>
            <a:endParaRPr sz="1600" b="1" dirty="0">
              <a:ea typeface="Montserrat"/>
              <a:cs typeface="Montserrat"/>
              <a:sym typeface="Montserrat"/>
            </a:endParaRPr>
          </a:p>
        </p:txBody>
      </p:sp>
    </p:spTree>
    <p:extLst>
      <p:ext uri="{BB962C8B-B14F-4D97-AF65-F5344CB8AC3E}">
        <p14:creationId xmlns:p14="http://schemas.microsoft.com/office/powerpoint/2010/main" val="34895321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2996952"/>
            <a:ext cx="3600401" cy="1154612"/>
          </a:xfrm>
          <a:prstGeom prst="rect">
            <a:avLst/>
          </a:prstGeom>
        </p:spPr>
      </p:pic>
      <p:pic>
        <p:nvPicPr>
          <p:cNvPr id="3" name="image1.png" descr="../Desktop/Captura%20de%20pantalla%202019-05-23%20a%20la(s)%2009.12.48.png">
            <a:extLst>
              <a:ext uri="{FF2B5EF4-FFF2-40B4-BE49-F238E27FC236}">
                <a16:creationId xmlns="" xmlns:a16="http://schemas.microsoft.com/office/drawing/2014/main" id="{1484FFD9-43E1-4C90-8894-170F02A212C0}"/>
              </a:ext>
            </a:extLst>
          </p:cNvPr>
          <p:cNvPicPr/>
          <p:nvPr/>
        </p:nvPicPr>
        <p:blipFill>
          <a:blip r:embed="rId4"/>
          <a:srcRect/>
          <a:stretch>
            <a:fillRect/>
          </a:stretch>
        </p:blipFill>
        <p:spPr>
          <a:xfrm>
            <a:off x="5076056" y="2996952"/>
            <a:ext cx="3531509" cy="1306721"/>
          </a:xfrm>
          <a:prstGeom prst="rect">
            <a:avLst/>
          </a:prstGeom>
          <a:ln/>
        </p:spPr>
      </p:pic>
    </p:spTree>
    <p:extLst>
      <p:ext uri="{BB962C8B-B14F-4D97-AF65-F5344CB8AC3E}">
        <p14:creationId xmlns:p14="http://schemas.microsoft.com/office/powerpoint/2010/main" val="24235980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6" name="Google Shape;148;p15"/>
          <p:cNvSpPr/>
          <p:nvPr/>
        </p:nvSpPr>
        <p:spPr>
          <a:xfrm>
            <a:off x="434752" y="188640"/>
            <a:ext cx="8241704"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600" b="1" dirty="0" smtClean="0">
                <a:solidFill>
                  <a:schemeClr val="dk2"/>
                </a:solidFill>
                <a:latin typeface="Calibri"/>
                <a:ea typeface="Calibri"/>
                <a:cs typeface="Calibri"/>
                <a:sym typeface="Calibri"/>
              </a:rPr>
              <a:t>PROYECTO PRESENTADO POR TOMORAGUADUA S.A.</a:t>
            </a:r>
          </a:p>
          <a:p>
            <a:pPr marL="0" marR="0" lvl="0" indent="0" algn="l" rtl="0">
              <a:spcBef>
                <a:spcPts val="0"/>
              </a:spcBef>
              <a:spcAft>
                <a:spcPts val="0"/>
              </a:spcAft>
              <a:buNone/>
            </a:pPr>
            <a:endParaRPr lang="es-EC" sz="1600" b="1" dirty="0">
              <a:solidFill>
                <a:schemeClr val="dk2"/>
              </a:solidFill>
              <a:latin typeface="Calibri"/>
              <a:ea typeface="Calibri"/>
              <a:cs typeface="Calibri"/>
              <a:sym typeface="Calibri"/>
            </a:endParaRPr>
          </a:p>
          <a:p>
            <a:pPr marL="0" marR="0" lvl="0" indent="0" algn="l" rtl="0">
              <a:spcBef>
                <a:spcPts val="0"/>
              </a:spcBef>
              <a:spcAft>
                <a:spcPts val="0"/>
              </a:spcAft>
              <a:buNone/>
            </a:pPr>
            <a:r>
              <a:rPr lang="es-EC" sz="1600" b="1" dirty="0" smtClean="0">
                <a:solidFill>
                  <a:schemeClr val="dk2"/>
                </a:solidFill>
                <a:latin typeface="Calibri"/>
                <a:ea typeface="Calibri"/>
                <a:cs typeface="Calibri"/>
                <a:sym typeface="Calibri"/>
              </a:rPr>
              <a:t>DESCRIPCIÓN ENTORNO Y PREDIO</a:t>
            </a:r>
          </a:p>
          <a:p>
            <a:pPr marL="0" marR="0" lvl="0" indent="0" algn="l" rtl="0">
              <a:spcBef>
                <a:spcPts val="0"/>
              </a:spcBef>
              <a:spcAft>
                <a:spcPts val="0"/>
              </a:spcAft>
              <a:buNone/>
            </a:pPr>
            <a:endParaRPr lang="es-EC" sz="1600" b="1" dirty="0" smtClean="0">
              <a:solidFill>
                <a:schemeClr val="dk2"/>
              </a:solidFill>
              <a:latin typeface="Calibri"/>
              <a:ea typeface="Calibri"/>
              <a:cs typeface="Calibri"/>
              <a:sym typeface="Calibri"/>
            </a:endParaRPr>
          </a:p>
        </p:txBody>
      </p:sp>
      <p:sp>
        <p:nvSpPr>
          <p:cNvPr id="5" name="Google Shape;78;p17"/>
          <p:cNvSpPr txBox="1"/>
          <p:nvPr/>
        </p:nvSpPr>
        <p:spPr>
          <a:xfrm>
            <a:off x="3288650" y="1117768"/>
            <a:ext cx="2213400" cy="296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s" sz="1000" b="1" dirty="0">
                <a:solidFill>
                  <a:schemeClr val="dk1"/>
                </a:solidFill>
                <a:latin typeface="Montserrat"/>
                <a:ea typeface="Montserrat"/>
                <a:cs typeface="Montserrat"/>
                <a:sym typeface="Montserrat"/>
              </a:rPr>
              <a:t>Predio No. </a:t>
            </a:r>
            <a:r>
              <a:rPr lang="es" sz="1100" b="1" dirty="0">
                <a:solidFill>
                  <a:schemeClr val="dk1"/>
                </a:solidFill>
                <a:latin typeface="Montserrat"/>
                <a:ea typeface="Montserrat"/>
                <a:cs typeface="Montserrat"/>
                <a:sym typeface="Montserrat"/>
              </a:rPr>
              <a:t>279520</a:t>
            </a:r>
            <a:r>
              <a:rPr lang="es" sz="1000" b="1" dirty="0">
                <a:solidFill>
                  <a:schemeClr val="dk1"/>
                </a:solidFill>
                <a:latin typeface="Montserrat"/>
                <a:ea typeface="Montserrat"/>
                <a:cs typeface="Montserrat"/>
                <a:sym typeface="Montserrat"/>
              </a:rPr>
              <a:t>  y su entorno.</a:t>
            </a:r>
            <a:endParaRPr sz="1000" b="1" dirty="0">
              <a:solidFill>
                <a:schemeClr val="dk1"/>
              </a:solidFill>
              <a:latin typeface="Montserrat"/>
              <a:ea typeface="Montserrat"/>
              <a:cs typeface="Montserrat"/>
              <a:sym typeface="Montserrat"/>
            </a:endParaRPr>
          </a:p>
          <a:p>
            <a:pPr marL="0" lvl="0" indent="0" algn="l" rtl="0">
              <a:spcBef>
                <a:spcPts val="0"/>
              </a:spcBef>
              <a:spcAft>
                <a:spcPts val="0"/>
              </a:spcAft>
              <a:buNone/>
            </a:pPr>
            <a:endParaRPr sz="1000" dirty="0">
              <a:latin typeface="Montserrat"/>
              <a:ea typeface="Montserrat"/>
              <a:cs typeface="Montserrat"/>
              <a:sym typeface="Montserrat"/>
            </a:endParaRPr>
          </a:p>
        </p:txBody>
      </p:sp>
      <p:pic>
        <p:nvPicPr>
          <p:cNvPr id="7" name="Google Shape;79;p17"/>
          <p:cNvPicPr preferRelativeResize="0"/>
          <p:nvPr/>
        </p:nvPicPr>
        <p:blipFill>
          <a:blip r:embed="rId3">
            <a:alphaModFix/>
          </a:blip>
          <a:stretch>
            <a:fillRect/>
          </a:stretch>
        </p:blipFill>
        <p:spPr>
          <a:xfrm>
            <a:off x="936373" y="1413868"/>
            <a:ext cx="7464867" cy="5255492"/>
          </a:xfrm>
          <a:prstGeom prst="rect">
            <a:avLst/>
          </a:prstGeom>
          <a:noFill/>
          <a:ln>
            <a:noFill/>
          </a:ln>
        </p:spPr>
      </p:pic>
    </p:spTree>
    <p:extLst>
      <p:ext uri="{BB962C8B-B14F-4D97-AF65-F5344CB8AC3E}">
        <p14:creationId xmlns:p14="http://schemas.microsoft.com/office/powerpoint/2010/main" val="26705589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6" name="Google Shape;148;p15"/>
          <p:cNvSpPr/>
          <p:nvPr/>
        </p:nvSpPr>
        <p:spPr>
          <a:xfrm>
            <a:off x="434752" y="188640"/>
            <a:ext cx="8241704"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600" b="1" dirty="0" smtClean="0">
                <a:solidFill>
                  <a:schemeClr val="dk2"/>
                </a:solidFill>
                <a:latin typeface="Calibri"/>
                <a:ea typeface="Calibri"/>
                <a:cs typeface="Calibri"/>
                <a:sym typeface="Calibri"/>
              </a:rPr>
              <a:t>PROYECTO PRESENTADO POR TOMORAGUADUA S.A.</a:t>
            </a:r>
          </a:p>
          <a:p>
            <a:pPr marL="0" marR="0" lvl="0" indent="0" algn="l" rtl="0">
              <a:spcBef>
                <a:spcPts val="0"/>
              </a:spcBef>
              <a:spcAft>
                <a:spcPts val="0"/>
              </a:spcAft>
              <a:buNone/>
            </a:pPr>
            <a:endParaRPr lang="es-EC" sz="1600" b="1" dirty="0">
              <a:solidFill>
                <a:schemeClr val="dk2"/>
              </a:solidFill>
              <a:latin typeface="Calibri"/>
              <a:ea typeface="Calibri"/>
              <a:cs typeface="Calibri"/>
              <a:sym typeface="Calibri"/>
            </a:endParaRPr>
          </a:p>
          <a:p>
            <a:pPr marL="0" marR="0" lvl="0" indent="0" algn="l" rtl="0">
              <a:spcBef>
                <a:spcPts val="0"/>
              </a:spcBef>
              <a:spcAft>
                <a:spcPts val="0"/>
              </a:spcAft>
              <a:buNone/>
            </a:pPr>
            <a:r>
              <a:rPr lang="es-EC" sz="1600" b="1" dirty="0" smtClean="0">
                <a:solidFill>
                  <a:schemeClr val="dk2"/>
                </a:solidFill>
                <a:latin typeface="Calibri"/>
                <a:ea typeface="Calibri"/>
                <a:cs typeface="Calibri"/>
                <a:sym typeface="Calibri"/>
              </a:rPr>
              <a:t>NORMATIVA ACTUA PUOS</a:t>
            </a:r>
          </a:p>
          <a:p>
            <a:pPr marL="0" marR="0" lvl="0" indent="0" algn="l" rtl="0">
              <a:spcBef>
                <a:spcPts val="0"/>
              </a:spcBef>
              <a:spcAft>
                <a:spcPts val="0"/>
              </a:spcAft>
              <a:buNone/>
            </a:pPr>
            <a:endParaRPr lang="es-EC" sz="1600" b="1" dirty="0" smtClean="0">
              <a:solidFill>
                <a:schemeClr val="dk2"/>
              </a:solidFill>
              <a:latin typeface="Calibri"/>
              <a:ea typeface="Calibri"/>
              <a:cs typeface="Calibri"/>
              <a:sym typeface="Calibri"/>
            </a:endParaRPr>
          </a:p>
        </p:txBody>
      </p:sp>
      <p:sp>
        <p:nvSpPr>
          <p:cNvPr id="8" name="Google Shape;85;p18"/>
          <p:cNvSpPr txBox="1"/>
          <p:nvPr/>
        </p:nvSpPr>
        <p:spPr>
          <a:xfrm>
            <a:off x="2727554" y="1117768"/>
            <a:ext cx="3656100" cy="296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s" sz="1100" b="1" dirty="0">
                <a:solidFill>
                  <a:schemeClr val="dk1"/>
                </a:solidFill>
                <a:latin typeface="Montserrat"/>
                <a:ea typeface="Montserrat"/>
                <a:cs typeface="Montserrat"/>
                <a:sym typeface="Montserrat"/>
              </a:rPr>
              <a:t>Mapa de uso de suelo y zonificación actual.</a:t>
            </a:r>
            <a:endParaRPr sz="1100" b="1" dirty="0">
              <a:solidFill>
                <a:schemeClr val="dk1"/>
              </a:solidFill>
              <a:latin typeface="Montserrat"/>
              <a:ea typeface="Montserrat"/>
              <a:cs typeface="Montserrat"/>
              <a:sym typeface="Montserrat"/>
            </a:endParaRPr>
          </a:p>
          <a:p>
            <a:pPr marL="0" lvl="0" indent="0" algn="l" rtl="0">
              <a:spcBef>
                <a:spcPts val="0"/>
              </a:spcBef>
              <a:spcAft>
                <a:spcPts val="0"/>
              </a:spcAft>
              <a:buNone/>
            </a:pPr>
            <a:endParaRPr sz="1100" dirty="0">
              <a:latin typeface="Montserrat"/>
              <a:ea typeface="Montserrat"/>
              <a:cs typeface="Montserrat"/>
              <a:sym typeface="Montserrat"/>
            </a:endParaRPr>
          </a:p>
        </p:txBody>
      </p:sp>
      <p:pic>
        <p:nvPicPr>
          <p:cNvPr id="9" name="Google Shape;86;p18"/>
          <p:cNvPicPr preferRelativeResize="0"/>
          <p:nvPr/>
        </p:nvPicPr>
        <p:blipFill>
          <a:blip r:embed="rId3">
            <a:alphaModFix/>
          </a:blip>
          <a:stretch>
            <a:fillRect/>
          </a:stretch>
        </p:blipFill>
        <p:spPr>
          <a:xfrm>
            <a:off x="804449" y="1492288"/>
            <a:ext cx="7502309" cy="5177072"/>
          </a:xfrm>
          <a:prstGeom prst="rect">
            <a:avLst/>
          </a:prstGeom>
          <a:noFill/>
          <a:ln>
            <a:noFill/>
          </a:ln>
        </p:spPr>
      </p:pic>
    </p:spTree>
    <p:extLst>
      <p:ext uri="{BB962C8B-B14F-4D97-AF65-F5344CB8AC3E}">
        <p14:creationId xmlns:p14="http://schemas.microsoft.com/office/powerpoint/2010/main" val="37224352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6" name="Google Shape;148;p15"/>
          <p:cNvSpPr/>
          <p:nvPr/>
        </p:nvSpPr>
        <p:spPr>
          <a:xfrm>
            <a:off x="434752" y="188640"/>
            <a:ext cx="8241704"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600" b="1" dirty="0" smtClean="0">
                <a:solidFill>
                  <a:schemeClr val="dk2"/>
                </a:solidFill>
                <a:latin typeface="Calibri"/>
                <a:ea typeface="Calibri"/>
                <a:cs typeface="Calibri"/>
                <a:sym typeface="Calibri"/>
              </a:rPr>
              <a:t>PROYECTO PRESENTADO POR TOMORAGUADUA S.A.</a:t>
            </a:r>
          </a:p>
          <a:p>
            <a:pPr marL="0" marR="0" lvl="0" indent="0" algn="l" rtl="0">
              <a:spcBef>
                <a:spcPts val="0"/>
              </a:spcBef>
              <a:spcAft>
                <a:spcPts val="0"/>
              </a:spcAft>
              <a:buNone/>
            </a:pPr>
            <a:endParaRPr lang="es-EC" sz="1600" b="1" dirty="0">
              <a:solidFill>
                <a:schemeClr val="dk2"/>
              </a:solidFill>
              <a:latin typeface="Calibri"/>
              <a:ea typeface="Calibri"/>
              <a:cs typeface="Calibri"/>
              <a:sym typeface="Calibri"/>
            </a:endParaRPr>
          </a:p>
          <a:p>
            <a:pPr marL="0" marR="0" lvl="0" indent="0" algn="l" rtl="0">
              <a:spcBef>
                <a:spcPts val="0"/>
              </a:spcBef>
              <a:spcAft>
                <a:spcPts val="0"/>
              </a:spcAft>
              <a:buNone/>
            </a:pPr>
            <a:r>
              <a:rPr lang="es-EC" sz="1600" b="1" dirty="0" smtClean="0">
                <a:solidFill>
                  <a:schemeClr val="dk2"/>
                </a:solidFill>
                <a:latin typeface="Calibri"/>
                <a:ea typeface="Calibri"/>
                <a:cs typeface="Calibri"/>
                <a:sym typeface="Calibri"/>
              </a:rPr>
              <a:t>PROPUESTA DE IMPLANTACIÓN DE ACTIVIDADES</a:t>
            </a:r>
          </a:p>
          <a:p>
            <a:pPr marL="0" marR="0" lvl="0" indent="0" algn="l" rtl="0">
              <a:spcBef>
                <a:spcPts val="0"/>
              </a:spcBef>
              <a:spcAft>
                <a:spcPts val="0"/>
              </a:spcAft>
              <a:buNone/>
            </a:pPr>
            <a:endParaRPr lang="es-EC" sz="1600" b="1" dirty="0" smtClean="0">
              <a:solidFill>
                <a:schemeClr val="dk2"/>
              </a:solidFill>
              <a:latin typeface="Calibri"/>
              <a:ea typeface="Calibri"/>
              <a:cs typeface="Calibri"/>
              <a:sym typeface="Calibri"/>
            </a:endParaRPr>
          </a:p>
        </p:txBody>
      </p:sp>
      <p:sp>
        <p:nvSpPr>
          <p:cNvPr id="5" name="Google Shape;91;p19"/>
          <p:cNvSpPr txBox="1"/>
          <p:nvPr/>
        </p:nvSpPr>
        <p:spPr>
          <a:xfrm>
            <a:off x="3707904" y="1283968"/>
            <a:ext cx="1917000" cy="296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 sz="1100" b="1" dirty="0">
                <a:solidFill>
                  <a:schemeClr val="dk1"/>
                </a:solidFill>
                <a:latin typeface="Montserrat"/>
                <a:ea typeface="Montserrat"/>
                <a:cs typeface="Montserrat"/>
                <a:sym typeface="Montserrat"/>
              </a:rPr>
              <a:t>Zonas de Desarrollo</a:t>
            </a:r>
            <a:endParaRPr sz="1600" dirty="0">
              <a:latin typeface="Montserrat"/>
              <a:ea typeface="Montserrat"/>
              <a:cs typeface="Montserrat"/>
              <a:sym typeface="Montserrat"/>
            </a:endParaRPr>
          </a:p>
        </p:txBody>
      </p:sp>
      <p:pic>
        <p:nvPicPr>
          <p:cNvPr id="7" name="Google Shape;92;p19"/>
          <p:cNvPicPr preferRelativeResize="0"/>
          <p:nvPr/>
        </p:nvPicPr>
        <p:blipFill rotWithShape="1">
          <a:blip r:embed="rId3">
            <a:alphaModFix/>
          </a:blip>
          <a:srcRect/>
          <a:stretch/>
        </p:blipFill>
        <p:spPr>
          <a:xfrm>
            <a:off x="858033" y="1598039"/>
            <a:ext cx="7395142" cy="5103114"/>
          </a:xfrm>
          <a:prstGeom prst="rect">
            <a:avLst/>
          </a:prstGeom>
          <a:noFill/>
          <a:ln>
            <a:noFill/>
          </a:ln>
        </p:spPr>
      </p:pic>
    </p:spTree>
    <p:extLst>
      <p:ext uri="{BB962C8B-B14F-4D97-AF65-F5344CB8AC3E}">
        <p14:creationId xmlns:p14="http://schemas.microsoft.com/office/powerpoint/2010/main" val="15891927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6" name="Google Shape;148;p15"/>
          <p:cNvSpPr/>
          <p:nvPr/>
        </p:nvSpPr>
        <p:spPr>
          <a:xfrm>
            <a:off x="434752" y="188640"/>
            <a:ext cx="8241704"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600" b="1" dirty="0" smtClean="0">
                <a:solidFill>
                  <a:schemeClr val="dk2"/>
                </a:solidFill>
                <a:latin typeface="Calibri"/>
                <a:ea typeface="Calibri"/>
                <a:cs typeface="Calibri"/>
                <a:sym typeface="Calibri"/>
              </a:rPr>
              <a:t>PROYECTO PRESENTADO POR TOMORAGUADUA S.A.</a:t>
            </a:r>
          </a:p>
          <a:p>
            <a:pPr marL="0" marR="0" lvl="0" indent="0" algn="l" rtl="0">
              <a:spcBef>
                <a:spcPts val="0"/>
              </a:spcBef>
              <a:spcAft>
                <a:spcPts val="0"/>
              </a:spcAft>
              <a:buNone/>
            </a:pPr>
            <a:endParaRPr lang="es-EC" sz="1600" b="1" dirty="0">
              <a:solidFill>
                <a:schemeClr val="dk2"/>
              </a:solidFill>
              <a:latin typeface="Calibri"/>
              <a:ea typeface="Calibri"/>
              <a:cs typeface="Calibri"/>
              <a:sym typeface="Calibri"/>
            </a:endParaRPr>
          </a:p>
          <a:p>
            <a:pPr marL="0" marR="0" lvl="0" indent="0" algn="l" rtl="0">
              <a:spcBef>
                <a:spcPts val="0"/>
              </a:spcBef>
              <a:spcAft>
                <a:spcPts val="0"/>
              </a:spcAft>
              <a:buNone/>
            </a:pPr>
            <a:r>
              <a:rPr lang="es-EC" sz="1600" b="1" dirty="0" smtClean="0">
                <a:solidFill>
                  <a:schemeClr val="dk2"/>
                </a:solidFill>
                <a:latin typeface="Calibri"/>
                <a:ea typeface="Calibri"/>
                <a:cs typeface="Calibri"/>
                <a:sym typeface="Calibri"/>
              </a:rPr>
              <a:t>APERTURA DE NUEVA VÍA</a:t>
            </a:r>
          </a:p>
          <a:p>
            <a:pPr marL="0" marR="0" lvl="0" indent="0" algn="l" rtl="0">
              <a:spcBef>
                <a:spcPts val="0"/>
              </a:spcBef>
              <a:spcAft>
                <a:spcPts val="0"/>
              </a:spcAft>
              <a:buNone/>
            </a:pPr>
            <a:endParaRPr lang="es-EC" sz="1600" b="1" dirty="0" smtClean="0">
              <a:solidFill>
                <a:schemeClr val="dk2"/>
              </a:solidFill>
              <a:latin typeface="Calibri"/>
              <a:ea typeface="Calibri"/>
              <a:cs typeface="Calibri"/>
              <a:sym typeface="Calibri"/>
            </a:endParaRPr>
          </a:p>
        </p:txBody>
      </p:sp>
      <p:pic>
        <p:nvPicPr>
          <p:cNvPr id="8" name="Google Shape;98;p20"/>
          <p:cNvPicPr preferRelativeResize="0"/>
          <p:nvPr/>
        </p:nvPicPr>
        <p:blipFill>
          <a:blip r:embed="rId3">
            <a:alphaModFix/>
          </a:blip>
          <a:stretch>
            <a:fillRect/>
          </a:stretch>
        </p:blipFill>
        <p:spPr>
          <a:xfrm>
            <a:off x="1053391" y="1628800"/>
            <a:ext cx="7004425" cy="4829888"/>
          </a:xfrm>
          <a:prstGeom prst="rect">
            <a:avLst/>
          </a:prstGeom>
          <a:noFill/>
          <a:ln>
            <a:noFill/>
          </a:ln>
        </p:spPr>
      </p:pic>
      <p:sp>
        <p:nvSpPr>
          <p:cNvPr id="10" name="Google Shape;148;p15"/>
          <p:cNvSpPr/>
          <p:nvPr/>
        </p:nvSpPr>
        <p:spPr>
          <a:xfrm>
            <a:off x="557910" y="1178079"/>
            <a:ext cx="4120852"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600" dirty="0" smtClean="0">
                <a:latin typeface="Calibri"/>
                <a:ea typeface="Calibri"/>
                <a:cs typeface="Calibri"/>
                <a:sym typeface="Calibri"/>
              </a:rPr>
              <a:t>Permitirá la conexión peatonal entre el centro de </a:t>
            </a:r>
            <a:r>
              <a:rPr lang="es-EC" sz="1600" dirty="0" err="1" smtClean="0">
                <a:latin typeface="Calibri"/>
                <a:ea typeface="Calibri"/>
                <a:cs typeface="Calibri"/>
                <a:sym typeface="Calibri"/>
              </a:rPr>
              <a:t>Cumbayá</a:t>
            </a:r>
            <a:r>
              <a:rPr lang="es-EC" sz="1600" dirty="0" smtClean="0">
                <a:latin typeface="Calibri"/>
                <a:ea typeface="Calibri"/>
                <a:cs typeface="Calibri"/>
                <a:sym typeface="Calibri"/>
              </a:rPr>
              <a:t> y la estación</a:t>
            </a:r>
          </a:p>
        </p:txBody>
      </p:sp>
    </p:spTree>
    <p:extLst>
      <p:ext uri="{BB962C8B-B14F-4D97-AF65-F5344CB8AC3E}">
        <p14:creationId xmlns:p14="http://schemas.microsoft.com/office/powerpoint/2010/main" val="5459634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6" name="Google Shape;148;p15"/>
          <p:cNvSpPr/>
          <p:nvPr/>
        </p:nvSpPr>
        <p:spPr>
          <a:xfrm>
            <a:off x="434752" y="188640"/>
            <a:ext cx="8241704"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600" b="1" dirty="0" smtClean="0">
                <a:solidFill>
                  <a:schemeClr val="dk2"/>
                </a:solidFill>
                <a:latin typeface="Calibri"/>
                <a:ea typeface="Calibri"/>
                <a:cs typeface="Calibri"/>
                <a:sym typeface="Calibri"/>
              </a:rPr>
              <a:t>PROYECTO PRESENTADO POR TOMORAGUADUA S.A.</a:t>
            </a:r>
          </a:p>
          <a:p>
            <a:pPr marL="0" marR="0" lvl="0" indent="0" algn="l" rtl="0">
              <a:spcBef>
                <a:spcPts val="0"/>
              </a:spcBef>
              <a:spcAft>
                <a:spcPts val="0"/>
              </a:spcAft>
              <a:buNone/>
            </a:pPr>
            <a:endParaRPr lang="es-EC" sz="1600" b="1" dirty="0">
              <a:solidFill>
                <a:schemeClr val="dk2"/>
              </a:solidFill>
              <a:latin typeface="Calibri"/>
              <a:ea typeface="Calibri"/>
              <a:cs typeface="Calibri"/>
              <a:sym typeface="Calibri"/>
            </a:endParaRPr>
          </a:p>
          <a:p>
            <a:pPr marL="0" marR="0" lvl="0" indent="0" algn="l" rtl="0">
              <a:spcBef>
                <a:spcPts val="0"/>
              </a:spcBef>
              <a:spcAft>
                <a:spcPts val="0"/>
              </a:spcAft>
              <a:buNone/>
            </a:pPr>
            <a:r>
              <a:rPr lang="es-EC" sz="1600" b="1" dirty="0" smtClean="0">
                <a:solidFill>
                  <a:schemeClr val="dk2"/>
                </a:solidFill>
                <a:latin typeface="Calibri"/>
                <a:ea typeface="Calibri"/>
                <a:cs typeface="Calibri"/>
                <a:sym typeface="Calibri"/>
              </a:rPr>
              <a:t>ÁREAS VERDES Y EQUIPAMIENTOS</a:t>
            </a:r>
          </a:p>
          <a:p>
            <a:pPr marL="0" marR="0" lvl="0" indent="0" algn="l" rtl="0">
              <a:spcBef>
                <a:spcPts val="0"/>
              </a:spcBef>
              <a:spcAft>
                <a:spcPts val="0"/>
              </a:spcAft>
              <a:buNone/>
            </a:pPr>
            <a:endParaRPr lang="es-EC" sz="1600" b="1" dirty="0" smtClean="0">
              <a:solidFill>
                <a:schemeClr val="dk2"/>
              </a:solidFill>
              <a:latin typeface="Calibri"/>
              <a:ea typeface="Calibri"/>
              <a:cs typeface="Calibri"/>
              <a:sym typeface="Calibri"/>
            </a:endParaRPr>
          </a:p>
        </p:txBody>
      </p:sp>
      <p:pic>
        <p:nvPicPr>
          <p:cNvPr id="5" name="Google Shape;105;p21"/>
          <p:cNvPicPr preferRelativeResize="0"/>
          <p:nvPr/>
        </p:nvPicPr>
        <p:blipFill>
          <a:blip r:embed="rId3">
            <a:alphaModFix/>
          </a:blip>
          <a:stretch>
            <a:fillRect/>
          </a:stretch>
        </p:blipFill>
        <p:spPr>
          <a:xfrm>
            <a:off x="95136" y="1265819"/>
            <a:ext cx="5828658" cy="3013994"/>
          </a:xfrm>
          <a:prstGeom prst="rect">
            <a:avLst/>
          </a:prstGeom>
          <a:noFill/>
          <a:ln>
            <a:noFill/>
          </a:ln>
        </p:spPr>
      </p:pic>
      <p:pic>
        <p:nvPicPr>
          <p:cNvPr id="7" name="Google Shape;106;p21"/>
          <p:cNvPicPr preferRelativeResize="0"/>
          <p:nvPr/>
        </p:nvPicPr>
        <p:blipFill>
          <a:blip r:embed="rId4">
            <a:alphaModFix/>
          </a:blip>
          <a:stretch>
            <a:fillRect/>
          </a:stretch>
        </p:blipFill>
        <p:spPr>
          <a:xfrm>
            <a:off x="1926098" y="3933056"/>
            <a:ext cx="3772557" cy="2574550"/>
          </a:xfrm>
          <a:prstGeom prst="rect">
            <a:avLst/>
          </a:prstGeom>
          <a:noFill/>
          <a:ln>
            <a:noFill/>
          </a:ln>
        </p:spPr>
      </p:pic>
      <p:pic>
        <p:nvPicPr>
          <p:cNvPr id="9" name="Google Shape;109;p21"/>
          <p:cNvPicPr preferRelativeResize="0"/>
          <p:nvPr/>
        </p:nvPicPr>
        <p:blipFill rotWithShape="1">
          <a:blip r:embed="rId5">
            <a:alphaModFix/>
          </a:blip>
          <a:srcRect l="45417"/>
          <a:stretch/>
        </p:blipFill>
        <p:spPr>
          <a:xfrm>
            <a:off x="5796136" y="980728"/>
            <a:ext cx="3347864" cy="3881812"/>
          </a:xfrm>
          <a:prstGeom prst="rect">
            <a:avLst/>
          </a:prstGeom>
          <a:noFill/>
          <a:ln>
            <a:noFill/>
          </a:ln>
        </p:spPr>
      </p:pic>
    </p:spTree>
    <p:extLst>
      <p:ext uri="{BB962C8B-B14F-4D97-AF65-F5344CB8AC3E}">
        <p14:creationId xmlns:p14="http://schemas.microsoft.com/office/powerpoint/2010/main" val="39218221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6" name="Google Shape;148;p15"/>
          <p:cNvSpPr/>
          <p:nvPr/>
        </p:nvSpPr>
        <p:spPr>
          <a:xfrm>
            <a:off x="434752" y="188640"/>
            <a:ext cx="8241704"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600" b="1" dirty="0" smtClean="0">
                <a:solidFill>
                  <a:schemeClr val="dk2"/>
                </a:solidFill>
                <a:latin typeface="Calibri"/>
                <a:ea typeface="Calibri"/>
                <a:cs typeface="Calibri"/>
                <a:sym typeface="Calibri"/>
              </a:rPr>
              <a:t>PROYECTO PRESENTADO POR TOMORAGUADUA S.A.</a:t>
            </a:r>
          </a:p>
          <a:p>
            <a:pPr marL="0" marR="0" lvl="0" indent="0" algn="l" rtl="0">
              <a:spcBef>
                <a:spcPts val="0"/>
              </a:spcBef>
              <a:spcAft>
                <a:spcPts val="0"/>
              </a:spcAft>
              <a:buNone/>
            </a:pPr>
            <a:endParaRPr lang="es-EC" sz="1600" b="1" dirty="0">
              <a:solidFill>
                <a:schemeClr val="dk2"/>
              </a:solidFill>
              <a:latin typeface="Calibri"/>
              <a:ea typeface="Calibri"/>
              <a:cs typeface="Calibri"/>
              <a:sym typeface="Calibri"/>
            </a:endParaRPr>
          </a:p>
          <a:p>
            <a:pPr marL="0" marR="0" lvl="0" indent="0" algn="l" rtl="0">
              <a:spcBef>
                <a:spcPts val="0"/>
              </a:spcBef>
              <a:spcAft>
                <a:spcPts val="0"/>
              </a:spcAft>
              <a:buNone/>
            </a:pPr>
            <a:r>
              <a:rPr lang="es-EC" sz="1600" b="1" dirty="0" smtClean="0">
                <a:solidFill>
                  <a:schemeClr val="dk2"/>
                </a:solidFill>
                <a:latin typeface="Calibri"/>
                <a:ea typeface="Calibri"/>
                <a:cs typeface="Calibri"/>
                <a:sym typeface="Calibri"/>
              </a:rPr>
              <a:t>PROPUESTA DE PERMUTA</a:t>
            </a:r>
          </a:p>
          <a:p>
            <a:pPr marL="0" marR="0" lvl="0" indent="0" algn="l" rtl="0">
              <a:spcBef>
                <a:spcPts val="0"/>
              </a:spcBef>
              <a:spcAft>
                <a:spcPts val="0"/>
              </a:spcAft>
              <a:buNone/>
            </a:pPr>
            <a:endParaRPr lang="es-EC" sz="1600" b="1" dirty="0" smtClean="0">
              <a:solidFill>
                <a:schemeClr val="dk2"/>
              </a:solidFill>
              <a:latin typeface="Calibri"/>
              <a:ea typeface="Calibri"/>
              <a:cs typeface="Calibri"/>
              <a:sym typeface="Calibri"/>
            </a:endParaRPr>
          </a:p>
        </p:txBody>
      </p:sp>
      <p:pic>
        <p:nvPicPr>
          <p:cNvPr id="8" name="Google Shape;116;p22"/>
          <p:cNvPicPr preferRelativeResize="0"/>
          <p:nvPr/>
        </p:nvPicPr>
        <p:blipFill>
          <a:blip r:embed="rId3">
            <a:alphaModFix/>
          </a:blip>
          <a:stretch>
            <a:fillRect/>
          </a:stretch>
        </p:blipFill>
        <p:spPr>
          <a:xfrm>
            <a:off x="824404" y="1628800"/>
            <a:ext cx="7333408" cy="5059785"/>
          </a:xfrm>
          <a:prstGeom prst="rect">
            <a:avLst/>
          </a:prstGeom>
          <a:noFill/>
          <a:ln>
            <a:noFill/>
          </a:ln>
        </p:spPr>
      </p:pic>
      <p:sp>
        <p:nvSpPr>
          <p:cNvPr id="10" name="Google Shape;148;p15"/>
          <p:cNvSpPr/>
          <p:nvPr/>
        </p:nvSpPr>
        <p:spPr>
          <a:xfrm>
            <a:off x="557910" y="1178079"/>
            <a:ext cx="5094210"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600" dirty="0" smtClean="0">
                <a:latin typeface="Calibri"/>
                <a:ea typeface="Calibri"/>
                <a:cs typeface="Calibri"/>
                <a:sym typeface="Calibri"/>
              </a:rPr>
              <a:t>Se propone una permuta entre una sección del predio Municipal con el predio privado donde se construirá el equipamiento, con la finalidad de permitir el acceso al proyecto.</a:t>
            </a:r>
          </a:p>
        </p:txBody>
      </p:sp>
    </p:spTree>
    <p:extLst>
      <p:ext uri="{BB962C8B-B14F-4D97-AF65-F5344CB8AC3E}">
        <p14:creationId xmlns:p14="http://schemas.microsoft.com/office/powerpoint/2010/main" val="3552990246"/>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8546</TotalTime>
  <Words>2545</Words>
  <Application>Microsoft Office PowerPoint</Application>
  <PresentationFormat>Presentación en pantalla (4:3)</PresentationFormat>
  <Paragraphs>170</Paragraphs>
  <Slides>31</Slides>
  <Notes>30</Notes>
  <HiddenSlides>0</HiddenSlides>
  <MMClips>0</MMClips>
  <ScaleCrop>false</ScaleCrop>
  <HeadingPairs>
    <vt:vector size="4" baseType="variant">
      <vt:variant>
        <vt:lpstr>Tema</vt:lpstr>
      </vt:variant>
      <vt:variant>
        <vt:i4>1</vt:i4>
      </vt:variant>
      <vt:variant>
        <vt:lpstr>Títulos de diapositiva</vt:lpstr>
      </vt:variant>
      <vt:variant>
        <vt:i4>31</vt:i4>
      </vt:variant>
    </vt:vector>
  </HeadingPairs>
  <TitlesOfParts>
    <vt:vector size="32"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David Alejandro Schurjin Abril</dc:creator>
  <cp:lastModifiedBy>Administrador</cp:lastModifiedBy>
  <cp:revision>427</cp:revision>
  <cp:lastPrinted>2018-09-18T20:22:57Z</cp:lastPrinted>
  <dcterms:created xsi:type="dcterms:W3CDTF">2017-09-19T15:05:17Z</dcterms:created>
  <dcterms:modified xsi:type="dcterms:W3CDTF">2021-01-25T14:22:12Z</dcterms:modified>
</cp:coreProperties>
</file>