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70" r:id="rId4"/>
    <p:sldId id="269" r:id="rId5"/>
    <p:sldId id="268" r:id="rId6"/>
    <p:sldId id="267" r:id="rId7"/>
    <p:sldId id="266" r:id="rId8"/>
    <p:sldId id="265" r:id="rId9"/>
    <p:sldId id="264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136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585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966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824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964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35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876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23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03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629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8583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7270-E4B8-467E-BBA3-5DF9928E9220}" type="datetimeFigureOut">
              <a:rPr lang="es-EC" smtClean="0"/>
              <a:t>8/3/2021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8194-443F-4F73-AE9B-8C0E7A18AA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665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7ED08C-763B-41F4-AED9-3B5D28632846}"/>
              </a:ext>
            </a:extLst>
          </p:cNvPr>
          <p:cNvSpPr txBox="1"/>
          <p:nvPr/>
        </p:nvSpPr>
        <p:spPr>
          <a:xfrm>
            <a:off x="2652853" y="3041072"/>
            <a:ext cx="72320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AYUDAS, BECAS Y CRÉDITO EDUCATIVO</a:t>
            </a:r>
            <a:endParaRPr lang="es-ES" sz="40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C75C1A-EED5-4B8F-AA5E-E20F7DFBDF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197" y="193101"/>
            <a:ext cx="4939542" cy="24558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A9EDE8-D37B-4D20-947B-8068BC2512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4663043" y="5795149"/>
            <a:ext cx="2717850" cy="89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120616" cy="1117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76837" y="1395435"/>
            <a:ext cx="10515600" cy="455460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es-ES" sz="3200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r>
              <a:rPr lang="es-ES" sz="3200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es-ES" sz="3200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r>
              <a:rPr lang="es-ES" sz="3200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es-ES" sz="3200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INFORME </a:t>
            </a:r>
            <a:r>
              <a:rPr lang="es-ES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BECAS OTORGADAS POR EL CONCEJO </a:t>
            </a: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METROPOLITANO</a:t>
            </a:r>
            <a:br>
              <a:rPr lang="es-ES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r>
              <a:rPr lang="es-ES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/>
            </a:r>
            <a:br>
              <a:rPr lang="es-ES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AÑO 2021</a:t>
            </a:r>
            <a:endParaRPr lang="es-EC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80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120616" cy="1117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89351"/>
            <a:ext cx="10515600" cy="1325563"/>
          </a:xfrm>
        </p:spPr>
        <p:txBody>
          <a:bodyPr>
            <a:norm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s-ES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s-ES" sz="3600" b="1" dirty="0" smtClean="0">
                <a:solidFill>
                  <a:schemeClr val="tx2">
                    <a:satMod val="130000"/>
                  </a:schemeClr>
                </a:solidFill>
                <a:latin typeface="+mn-lt"/>
              </a:rPr>
              <a:t>MARCO </a:t>
            </a:r>
            <a:r>
              <a:rPr lang="es-ES" sz="3600" b="1" dirty="0">
                <a:solidFill>
                  <a:schemeClr val="tx2">
                    <a:satMod val="130000"/>
                  </a:schemeClr>
                </a:solidFill>
                <a:latin typeface="+mn-lt"/>
              </a:rPr>
              <a:t>LEGAL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97230" y="1825624"/>
            <a:ext cx="10656570" cy="4712335"/>
          </a:xfrm>
        </p:spPr>
        <p:txBody>
          <a:bodyPr>
            <a:normAutofit fontScale="92500"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endParaRPr lang="es-ES" altLang="es-EC" sz="1800" dirty="0" smtClean="0"/>
          </a:p>
          <a:p>
            <a:pPr algn="just">
              <a:spcBef>
                <a:spcPct val="20000"/>
              </a:spcBef>
              <a:buNone/>
            </a:pPr>
            <a:r>
              <a:rPr lang="es-ES" dirty="0" smtClean="0"/>
              <a:t>	Código Municipal, Literales a</a:t>
            </a:r>
            <a:r>
              <a:rPr lang="es-ES" dirty="0"/>
              <a:t>), b) y c) del Art. II.2.23.- Becas que concede el </a:t>
            </a:r>
            <a:r>
              <a:rPr lang="es-ES" dirty="0" smtClean="0"/>
              <a:t>Concejo Metropolitano y Art</a:t>
            </a:r>
            <a:r>
              <a:rPr lang="es-ES" dirty="0"/>
              <a:t>. II.2.24 del Capítulo I del Título </a:t>
            </a:r>
            <a:r>
              <a:rPr lang="es-ES" dirty="0" smtClean="0"/>
              <a:t>3, </a:t>
            </a:r>
            <a:r>
              <a:rPr lang="es-ES" dirty="0"/>
              <a:t>Trámite para el Otorgamiento de Becas </a:t>
            </a:r>
            <a:r>
              <a:rPr lang="es-ES" dirty="0" smtClean="0"/>
              <a:t>que señala </a:t>
            </a:r>
            <a:r>
              <a:rPr lang="es-ES" dirty="0"/>
              <a:t>que: </a:t>
            </a:r>
            <a:r>
              <a:rPr lang="es-ES" i="1" dirty="0"/>
              <a:t>“Los centros educativos del Subsistema Metropolitano de Educación, presentarán hasta la segunda semana del mes de enero de cada año, ante la Unidad ABC, por escrito y en medio magnético, los cuadros de los beneficiarios, adjuntando los documentos legales requeridos. La Unidad ABC obtendrá la disponibilidad presupuestaria, revisará la documentación y presentará el informe a la Comisión competente en materia de educación y cultura, instancia que hasta la segunda semana del mes de febrero de cada año, emitirá el respectivo informe al Concejo Metropolitano, quien aprobará las becas a entregarse, hasta la cuarta semana del mes de febrero de cada año…”</a:t>
            </a:r>
            <a:endParaRPr lang="es-ES" dirty="0"/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314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120616" cy="1117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21098"/>
            <a:ext cx="10515600" cy="593626"/>
          </a:xfrm>
        </p:spPr>
        <p:txBody>
          <a:bodyPr>
            <a:norm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s-ES" sz="2200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INSTITUCIONES EDUCATIVAS Y </a:t>
            </a:r>
            <a:r>
              <a:rPr lang="es-ES" sz="2200" b="1" dirty="0" smtClean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CUPOS </a:t>
            </a:r>
            <a:r>
              <a:rPr lang="es-ES" sz="2200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POR TIPO DE BECA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4540" y="1482476"/>
            <a:ext cx="7303770" cy="528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120616" cy="1117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278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2400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TIPOS DE BECAS QUE CONCEDE </a:t>
            </a:r>
            <a:br>
              <a:rPr lang="es-ES" sz="2400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</a:br>
            <a:r>
              <a:rPr lang="es-ES" sz="2400" b="1" dirty="0">
                <a:solidFill>
                  <a:schemeClr val="tx2">
                    <a:satMod val="130000"/>
                  </a:schemeClr>
                </a:solidFill>
                <a:latin typeface="+mn-lt"/>
                <a:cs typeface="Arial" pitchFamily="34" charset="0"/>
              </a:rPr>
              <a:t>EL CONCEJO METROPOLITANO</a:t>
            </a:r>
            <a:endParaRPr lang="es-ES" sz="2400" b="1" dirty="0"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970" y="1291591"/>
            <a:ext cx="8241029" cy="525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120616" cy="1117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5161" y="782009"/>
            <a:ext cx="8976574" cy="90867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sz="3600" b="1" dirty="0">
                <a:solidFill>
                  <a:schemeClr val="tx2">
                    <a:satMod val="130000"/>
                  </a:schemeClr>
                </a:solidFill>
                <a:latin typeface="+mn-lt"/>
              </a:rPr>
              <a:t>CARACTERÍSTICAS DEL GRUPO DE BENEFICIARIOS/AS</a:t>
            </a:r>
            <a:endParaRPr lang="es-ES" sz="36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44840" y="1897380"/>
            <a:ext cx="9672306" cy="419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120616" cy="1117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4159" y="782009"/>
            <a:ext cx="10515600" cy="6346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latin typeface="+mn-lt"/>
              </a:rPr>
              <a:t>        INFORMACIÓN </a:t>
            </a:r>
            <a:r>
              <a:rPr lang="es-ES" sz="2200" b="1" dirty="0">
                <a:solidFill>
                  <a:schemeClr val="tx2"/>
                </a:solidFill>
                <a:latin typeface="+mn-lt"/>
              </a:rPr>
              <a:t>AMPLIADA RESPECTO A LAS CONDICIONES DE VULNERABILIDAD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40" y="1561111"/>
            <a:ext cx="8827384" cy="529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9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120616" cy="11179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2580"/>
            <a:ext cx="10515600" cy="100810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chemeClr val="accent5"/>
                </a:solidFill>
                <a:latin typeface="+mn-lt"/>
              </a:rPr>
              <a:t>PRESUPUESTO</a:t>
            </a:r>
            <a:endParaRPr lang="es-ES" sz="3600" dirty="0">
              <a:solidFill>
                <a:schemeClr val="accent5"/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44690"/>
              </p:ext>
            </p:extLst>
          </p:nvPr>
        </p:nvGraphicFramePr>
        <p:xfrm>
          <a:off x="902969" y="1725930"/>
          <a:ext cx="10332720" cy="4491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170">
                  <a:extLst>
                    <a:ext uri="{9D8B030D-6E8A-4147-A177-3AD203B41FA5}">
                      <a16:colId xmlns:a16="http://schemas.microsoft.com/office/drawing/2014/main" val="3394989155"/>
                    </a:ext>
                  </a:extLst>
                </a:gridCol>
                <a:gridCol w="2940185">
                  <a:extLst>
                    <a:ext uri="{9D8B030D-6E8A-4147-A177-3AD203B41FA5}">
                      <a16:colId xmlns:a16="http://schemas.microsoft.com/office/drawing/2014/main" val="3589879073"/>
                    </a:ext>
                  </a:extLst>
                </a:gridCol>
                <a:gridCol w="1140735">
                  <a:extLst>
                    <a:ext uri="{9D8B030D-6E8A-4147-A177-3AD203B41FA5}">
                      <a16:colId xmlns:a16="http://schemas.microsoft.com/office/drawing/2014/main" val="4204378933"/>
                    </a:ext>
                  </a:extLst>
                </a:gridCol>
                <a:gridCol w="1370323">
                  <a:extLst>
                    <a:ext uri="{9D8B030D-6E8A-4147-A177-3AD203B41FA5}">
                      <a16:colId xmlns:a16="http://schemas.microsoft.com/office/drawing/2014/main" val="2056508062"/>
                    </a:ext>
                  </a:extLst>
                </a:gridCol>
                <a:gridCol w="1474668">
                  <a:extLst>
                    <a:ext uri="{9D8B030D-6E8A-4147-A177-3AD203B41FA5}">
                      <a16:colId xmlns:a16="http://schemas.microsoft.com/office/drawing/2014/main" val="892889247"/>
                    </a:ext>
                  </a:extLst>
                </a:gridCol>
                <a:gridCol w="1786461">
                  <a:extLst>
                    <a:ext uri="{9D8B030D-6E8A-4147-A177-3AD203B41FA5}">
                      <a16:colId xmlns:a16="http://schemas.microsoft.com/office/drawing/2014/main" val="1745663251"/>
                    </a:ext>
                  </a:extLst>
                </a:gridCol>
                <a:gridCol w="1048178">
                  <a:extLst>
                    <a:ext uri="{9D8B030D-6E8A-4147-A177-3AD203B41FA5}">
                      <a16:colId xmlns:a16="http://schemas.microsoft.com/office/drawing/2014/main" val="1712985436"/>
                    </a:ext>
                  </a:extLst>
                </a:gridCol>
              </a:tblGrid>
              <a:tr h="1794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 No.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Beca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Mujeres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Hombres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Total beneficiarios/as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Valor en USD por beneficiario/a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Total en USD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2899504"/>
                  </a:ext>
                </a:extLst>
              </a:tr>
              <a:tr h="8970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Alfredo Pareja Diezcanseco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52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38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90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800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72.000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03864869"/>
                  </a:ext>
                </a:extLst>
              </a:tr>
              <a:tr h="59123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Municipalidad de Quito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85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65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150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400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smtClean="0">
                          <a:effectLst/>
                        </a:rPr>
                        <a:t>60.000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98842589"/>
                  </a:ext>
                </a:extLst>
              </a:tr>
              <a:tr h="6184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Luis Calderón Gallardo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27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33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400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24.000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25937652"/>
                  </a:ext>
                </a:extLst>
              </a:tr>
              <a:tr h="591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Total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164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136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300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156.000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112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5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018F2-D59A-4D3B-A804-0BDC1010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88" t="6022" r="75623" b="3352"/>
          <a:stretch/>
        </p:blipFill>
        <p:spPr>
          <a:xfrm>
            <a:off x="13851" y="0"/>
            <a:ext cx="2021011" cy="10654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981D45-5708-439E-9A61-4A18BCF801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091" t="31000" r="58059" b="34704"/>
          <a:stretch/>
        </p:blipFill>
        <p:spPr>
          <a:xfrm>
            <a:off x="9805734" y="0"/>
            <a:ext cx="2372415" cy="782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56824"/>
            <a:ext cx="10515600" cy="6825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chemeClr val="accent5"/>
                </a:solidFill>
                <a:latin typeface="+mn-lt"/>
              </a:rPr>
              <a:t>CONCLUSIONES</a:t>
            </a:r>
            <a:endParaRPr lang="es-ES" sz="36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34851" y="1262130"/>
            <a:ext cx="11578107" cy="5473521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s-ES" sz="1800" dirty="0"/>
              <a:t>De 300 estudiantes en total, en 116 estudiantes se han identificado condiciones de vulnerabilidad, lo que representa el 38,7%.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107 estudiantes que residen en parroquias rurales, en 42 estudiantes se han identificado condiciones de vulnerabilidad, lo que representa el 39.25%.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193 estudiantes que residen en parroquias urbanas, en 74 estudiantes se han identificado condiciones de vulnerabilidad, lo que representa el 38,30%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164 estudiantes mujeres en total, en 65 estudiantes se han identificados condiciones de vulnerabilidad, lo que representa 39,60%.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136 estudiantes hombres en total, en 51 estudiantes se han identificados condiciones de vulnerabilidad, lo que representa el 37,5%.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300 estudiantes en total, 79 estudiantes provienen de familias monoparentales, lo que equivale al 26,33%.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300 estudiantes en total, 2 estudiantes se auto identifican como afrodescendientes, es decir el 0,67 % y 12 estudiantes como indígenas, es decir el 4%.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300 estudiantes en total, 23 estudiantes tienen algún tipo de discapacidad, lo que equivale al 7,67 </a:t>
            </a:r>
            <a:r>
              <a:rPr lang="es-ES" sz="1800" dirty="0" smtClean="0"/>
              <a:t>%, 8 </a:t>
            </a:r>
            <a:r>
              <a:rPr lang="es-ES" sz="1800" dirty="0"/>
              <a:t>padecen una enfermedad grave o catastrófica, lo que equivale al 2,67% y 2 padecen una enfermedad rara, lo que equivale al 0,67%.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ES" sz="1800" dirty="0" smtClean="0"/>
              <a:t>De </a:t>
            </a:r>
            <a:r>
              <a:rPr lang="es-ES" sz="1800" dirty="0"/>
              <a:t>300 estudiantes en total, 10 son madres adolescentes lo que equivale al 3,33%.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1800" dirty="0"/>
              <a:t> </a:t>
            </a:r>
            <a:r>
              <a:rPr lang="es-ES" sz="1800" dirty="0" smtClean="0"/>
              <a:t>De </a:t>
            </a:r>
            <a:r>
              <a:rPr lang="es-ES" sz="1800" dirty="0"/>
              <a:t>300 estudiantes en total, 2 son hijos/as de migrantes, lo que equivale al 0,67%.</a:t>
            </a:r>
          </a:p>
          <a:p>
            <a:pPr marL="0" indent="0">
              <a:buNone/>
            </a:pPr>
            <a:endParaRPr lang="es-ES" sz="2000" dirty="0"/>
          </a:p>
          <a:p>
            <a:pPr>
              <a:buFont typeface="Wingdings" panose="05000000000000000000" pitchFamily="2" charset="2"/>
              <a:buChar char="Ø"/>
            </a:pPr>
            <a:endParaRPr lang="es-EC" sz="1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314</Words>
  <Application>Microsoft Office PowerPoint</Application>
  <PresentationFormat>Panorámica</PresentationFormat>
  <Paragraphs>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   INFORME BECAS OTORGADAS POR EL CONCEJO METROPOLITANO   AÑO 2021</vt:lpstr>
      <vt:lpstr> MARCO LEGAL</vt:lpstr>
      <vt:lpstr>INSTITUCIONES EDUCATIVAS Y CUPOS POR TIPO DE BECA</vt:lpstr>
      <vt:lpstr>TIPOS DE BECAS QUE CONCEDE  EL CONCEJO METROPOLITANO</vt:lpstr>
      <vt:lpstr>CARACTERÍSTICAS DEL GRUPO DE BENEFICIARIOS/AS</vt:lpstr>
      <vt:lpstr>        INFORMACIÓN AMPLIADA RESPECTO A LAS CONDICIONES DE VULNERABILIDAD</vt:lpstr>
      <vt:lpstr>PRESUPUESTO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Grace Yolanda Quelal Mera</dc:creator>
  <cp:lastModifiedBy>Grace</cp:lastModifiedBy>
  <cp:revision>30</cp:revision>
  <dcterms:created xsi:type="dcterms:W3CDTF">2019-06-27T20:38:53Z</dcterms:created>
  <dcterms:modified xsi:type="dcterms:W3CDTF">2021-03-09T02:30:01Z</dcterms:modified>
</cp:coreProperties>
</file>