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2" r:id="rId2"/>
    <p:sldId id="259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8" r:id="rId11"/>
    <p:sldId id="287" r:id="rId12"/>
    <p:sldId id="276" r:id="rId13"/>
    <p:sldId id="263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480DB0-F6FB-4EE0-8FE6-2989BF1609AA}">
          <p14:sldIdLst>
            <p14:sldId id="262"/>
          </p14:sldIdLst>
        </p14:section>
        <p14:section name="Sección sin título" id="{6F0ED1AD-022E-4E5A-8442-21BE3CA6F7D1}">
          <p14:sldIdLst>
            <p14:sldId id="259"/>
            <p14:sldId id="278"/>
            <p14:sldId id="279"/>
            <p14:sldId id="281"/>
            <p14:sldId id="282"/>
            <p14:sldId id="283"/>
            <p14:sldId id="284"/>
            <p14:sldId id="285"/>
            <p14:sldId id="288"/>
            <p14:sldId id="287"/>
            <p14:sldId id="27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 snapToGrid="0" snapToObjects="1">
      <p:cViewPr varScale="1">
        <p:scale>
          <a:sx n="110" d="100"/>
          <a:sy n="110" d="100"/>
        </p:scale>
        <p:origin x="6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26D3F-2A45-49EF-8CAA-1FA828885B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B63980E-66DA-4228-A39F-F21A4642C11E}">
      <dgm:prSet custT="1"/>
      <dgm:spPr/>
      <dgm:t>
        <a:bodyPr/>
        <a:lstStyle/>
        <a:p>
          <a:pPr rtl="0"/>
          <a:r>
            <a:rPr lang="es-EC" sz="1200" dirty="0"/>
            <a:t>El  predio No. 320052, de 4483.61m2  mantiene en la actualidad espacios utilizados por Misión Pichincha de la Prefectura de Pichincha, el Patronato San José y el espacio que se pretende suscribir el Convenio de Administración y Uso Múltiple.</a:t>
          </a:r>
        </a:p>
      </dgm:t>
    </dgm:pt>
    <dgm:pt modelId="{36B46E1C-CD6F-42AE-AD5E-3B2FA0C4922A}" type="parTrans" cxnId="{31AAF983-A4EF-4F21-9AF3-CF0E833C85EA}">
      <dgm:prSet/>
      <dgm:spPr/>
      <dgm:t>
        <a:bodyPr/>
        <a:lstStyle/>
        <a:p>
          <a:endParaRPr lang="es-EC"/>
        </a:p>
      </dgm:t>
    </dgm:pt>
    <dgm:pt modelId="{1DF8A6CD-6BDB-4679-9554-D8929120848F}" type="sibTrans" cxnId="{31AAF983-A4EF-4F21-9AF3-CF0E833C85EA}">
      <dgm:prSet/>
      <dgm:spPr/>
      <dgm:t>
        <a:bodyPr/>
        <a:lstStyle/>
        <a:p>
          <a:endParaRPr lang="es-EC"/>
        </a:p>
      </dgm:t>
    </dgm:pt>
    <dgm:pt modelId="{A0B015DC-C5C3-47B6-868B-1417161C1EE0}">
      <dgm:prSet custT="1"/>
      <dgm:spPr/>
      <dgm:t>
        <a:bodyPr/>
        <a:lstStyle/>
        <a:p>
          <a:pPr rtl="0"/>
          <a:r>
            <a:rPr lang="es-EC" sz="900" dirty="0"/>
            <a:t>El Art. IV-6.22, de la Ordenanza Municipal 001, señala: </a:t>
          </a:r>
          <a:r>
            <a:rPr lang="es-EC" sz="900" i="1" dirty="0"/>
            <a:t>“El Concejo Metropolitano podrá autorizar la celebración de CONVENIOS DE ADMINISTRACIÓN Y USO MULTIPLE DE ÁREAS RECREATIVAS, CASAS BARRIALES Y COMUNALES DEL DISTRITO METROPOLITANO, conjuntamente suscritos con: ligas parroquiales, barriales, comités pro mejoras, juntas parroquiales y organizaciones de la comunidad, conjuntamente con la Administración Zonal Metropolitana respectiva”.</a:t>
          </a:r>
          <a:endParaRPr lang="es-EC" sz="900" dirty="0"/>
        </a:p>
      </dgm:t>
    </dgm:pt>
    <dgm:pt modelId="{DB7245D5-41F7-41C3-81F0-78E06CFA539D}" type="parTrans" cxnId="{6F4269D3-22E6-4BDD-A5C9-8F4400DF12BC}">
      <dgm:prSet/>
      <dgm:spPr/>
      <dgm:t>
        <a:bodyPr/>
        <a:lstStyle/>
        <a:p>
          <a:endParaRPr lang="es-EC"/>
        </a:p>
      </dgm:t>
    </dgm:pt>
    <dgm:pt modelId="{325FB901-01B7-498D-8EC6-F2AAF8070AA1}" type="sibTrans" cxnId="{6F4269D3-22E6-4BDD-A5C9-8F4400DF12BC}">
      <dgm:prSet/>
      <dgm:spPr/>
      <dgm:t>
        <a:bodyPr/>
        <a:lstStyle/>
        <a:p>
          <a:endParaRPr lang="es-EC"/>
        </a:p>
      </dgm:t>
    </dgm:pt>
    <dgm:pt modelId="{E3A4712E-CF10-410A-A297-48251F66AAB3}">
      <dgm:prSet custT="1"/>
      <dgm:spPr/>
      <dgm:t>
        <a:bodyPr/>
        <a:lstStyle/>
        <a:p>
          <a:pPr rtl="0"/>
          <a:r>
            <a:rPr lang="es-EC" sz="1200" dirty="0"/>
            <a:t>Con informes de los entes correspondientes se justificó la pertinencia de realizar el Convenio de Uso y Administración con el Comité que presentó un proyecto integral para la comunidad cuya superficie corresponde a 3291.94 m2  </a:t>
          </a:r>
        </a:p>
      </dgm:t>
    </dgm:pt>
    <dgm:pt modelId="{2C91EBC1-295D-4F65-87C6-15259DA31520}" type="parTrans" cxnId="{DEFD2B94-69F2-4B81-B35F-3FDB649C2FFB}">
      <dgm:prSet/>
      <dgm:spPr/>
      <dgm:t>
        <a:bodyPr/>
        <a:lstStyle/>
        <a:p>
          <a:endParaRPr lang="es-EC"/>
        </a:p>
      </dgm:t>
    </dgm:pt>
    <dgm:pt modelId="{EAC1CEBB-CF9F-4E7E-9DFE-FFF9E829BF67}" type="sibTrans" cxnId="{DEFD2B94-69F2-4B81-B35F-3FDB649C2FFB}">
      <dgm:prSet/>
      <dgm:spPr/>
      <dgm:t>
        <a:bodyPr/>
        <a:lstStyle/>
        <a:p>
          <a:endParaRPr lang="es-EC"/>
        </a:p>
      </dgm:t>
    </dgm:pt>
    <dgm:pt modelId="{6B3A0576-8AC4-4A48-8650-6686B3EE9FBF}">
      <dgm:prSet/>
      <dgm:spPr/>
      <dgm:t>
        <a:bodyPr/>
        <a:lstStyle/>
        <a:p>
          <a:pPr rtl="0"/>
          <a:r>
            <a:rPr lang="es-EC" dirty="0"/>
            <a:t>Mediante sesión de 16 de diciembre de 2012 la Comisión de Espacio Público resolvió que dentro del Convenio de Uso y Administración se indique que el plazo es de 5 años a partir de la suscripción del mismo, el cual será firmado con el Comité Pro Mejoras “</a:t>
          </a:r>
          <a:r>
            <a:rPr lang="es-EC" dirty="0" err="1"/>
            <a:t>Carapungo</a:t>
          </a:r>
          <a:r>
            <a:rPr lang="es-EC" dirty="0"/>
            <a:t> Libre y Seguro</a:t>
          </a:r>
        </a:p>
      </dgm:t>
    </dgm:pt>
    <dgm:pt modelId="{793911C7-6B90-4138-A81E-2AA1749C6CB4}" type="parTrans" cxnId="{504097E4-644D-4BB5-BBF7-C470B30F25B7}">
      <dgm:prSet/>
      <dgm:spPr/>
      <dgm:t>
        <a:bodyPr/>
        <a:lstStyle/>
        <a:p>
          <a:endParaRPr lang="es-EC"/>
        </a:p>
      </dgm:t>
    </dgm:pt>
    <dgm:pt modelId="{5F2BBADF-7DDD-4A9D-BF18-6F909E4FB9F2}" type="sibTrans" cxnId="{504097E4-644D-4BB5-BBF7-C470B30F25B7}">
      <dgm:prSet/>
      <dgm:spPr/>
      <dgm:t>
        <a:bodyPr/>
        <a:lstStyle/>
        <a:p>
          <a:endParaRPr lang="es-EC"/>
        </a:p>
      </dgm:t>
    </dgm:pt>
    <dgm:pt modelId="{8059DE85-A684-44A6-B940-37093A916B7F}" type="pres">
      <dgm:prSet presAssocID="{ECA26D3F-2A45-49EF-8CAA-1FA828885B4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838DD5-6173-4436-B6C4-631EA8AEC8B5}" type="pres">
      <dgm:prSet presAssocID="{ECA26D3F-2A45-49EF-8CAA-1FA828885B4A}" presName="arrow" presStyleLbl="bgShp" presStyleIdx="0" presStyleCnt="1"/>
      <dgm:spPr/>
    </dgm:pt>
    <dgm:pt modelId="{B981622C-E083-4B71-8A6F-2643A58B689F}" type="pres">
      <dgm:prSet presAssocID="{ECA26D3F-2A45-49EF-8CAA-1FA828885B4A}" presName="linearProcess" presStyleCnt="0"/>
      <dgm:spPr/>
    </dgm:pt>
    <dgm:pt modelId="{E8A98B18-0682-4ED7-B1D6-4A38787007AB}" type="pres">
      <dgm:prSet presAssocID="{7B63980E-66DA-4228-A39F-F21A4642C1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9AA1EB-D8D1-4C14-9F89-4E729965027B}" type="pres">
      <dgm:prSet presAssocID="{1DF8A6CD-6BDB-4679-9554-D8929120848F}" presName="sibTrans" presStyleCnt="0"/>
      <dgm:spPr/>
    </dgm:pt>
    <dgm:pt modelId="{31A780AA-02A5-4494-A09A-ABBEC24A8016}" type="pres">
      <dgm:prSet presAssocID="{A0B015DC-C5C3-47B6-868B-1417161C1EE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96C17D-8E43-450E-A3EB-C0214708FED4}" type="pres">
      <dgm:prSet presAssocID="{325FB901-01B7-498D-8EC6-F2AAF8070AA1}" presName="sibTrans" presStyleCnt="0"/>
      <dgm:spPr/>
    </dgm:pt>
    <dgm:pt modelId="{49722D9B-6DC9-4D96-A5BA-779CE8599D71}" type="pres">
      <dgm:prSet presAssocID="{E3A4712E-CF10-410A-A297-48251F66AAB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A134B-C97F-490A-823E-5F8DD0DFB44F}" type="pres">
      <dgm:prSet presAssocID="{EAC1CEBB-CF9F-4E7E-9DFE-FFF9E829BF67}" presName="sibTrans" presStyleCnt="0"/>
      <dgm:spPr/>
    </dgm:pt>
    <dgm:pt modelId="{3C3FABFE-3F61-4D3C-A1AB-5F2FA68ED292}" type="pres">
      <dgm:prSet presAssocID="{6B3A0576-8AC4-4A48-8650-6686B3EE9FB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332C22-86E9-49DF-A10E-0EC0C58833BB}" type="presOf" srcId="{ECA26D3F-2A45-49EF-8CAA-1FA828885B4A}" destId="{8059DE85-A684-44A6-B940-37093A916B7F}" srcOrd="0" destOrd="0" presId="urn:microsoft.com/office/officeart/2005/8/layout/hProcess9"/>
    <dgm:cxn modelId="{F5C0D4F7-B36A-41D8-A5AD-6A7A10B86ED7}" type="presOf" srcId="{7B63980E-66DA-4228-A39F-F21A4642C11E}" destId="{E8A98B18-0682-4ED7-B1D6-4A38787007AB}" srcOrd="0" destOrd="0" presId="urn:microsoft.com/office/officeart/2005/8/layout/hProcess9"/>
    <dgm:cxn modelId="{31AAF983-A4EF-4F21-9AF3-CF0E833C85EA}" srcId="{ECA26D3F-2A45-49EF-8CAA-1FA828885B4A}" destId="{7B63980E-66DA-4228-A39F-F21A4642C11E}" srcOrd="0" destOrd="0" parTransId="{36B46E1C-CD6F-42AE-AD5E-3B2FA0C4922A}" sibTransId="{1DF8A6CD-6BDB-4679-9554-D8929120848F}"/>
    <dgm:cxn modelId="{1A3A2EFE-9684-4E9D-B27D-80B5231B0F5C}" type="presOf" srcId="{A0B015DC-C5C3-47B6-868B-1417161C1EE0}" destId="{31A780AA-02A5-4494-A09A-ABBEC24A8016}" srcOrd="0" destOrd="0" presId="urn:microsoft.com/office/officeart/2005/8/layout/hProcess9"/>
    <dgm:cxn modelId="{504097E4-644D-4BB5-BBF7-C470B30F25B7}" srcId="{ECA26D3F-2A45-49EF-8CAA-1FA828885B4A}" destId="{6B3A0576-8AC4-4A48-8650-6686B3EE9FBF}" srcOrd="3" destOrd="0" parTransId="{793911C7-6B90-4138-A81E-2AA1749C6CB4}" sibTransId="{5F2BBADF-7DDD-4A9D-BF18-6F909E4FB9F2}"/>
    <dgm:cxn modelId="{6F4269D3-22E6-4BDD-A5C9-8F4400DF12BC}" srcId="{ECA26D3F-2A45-49EF-8CAA-1FA828885B4A}" destId="{A0B015DC-C5C3-47B6-868B-1417161C1EE0}" srcOrd="1" destOrd="0" parTransId="{DB7245D5-41F7-41C3-81F0-78E06CFA539D}" sibTransId="{325FB901-01B7-498D-8EC6-F2AAF8070AA1}"/>
    <dgm:cxn modelId="{86755A23-73D1-4F2B-8916-97E3D1892E2F}" type="presOf" srcId="{6B3A0576-8AC4-4A48-8650-6686B3EE9FBF}" destId="{3C3FABFE-3F61-4D3C-A1AB-5F2FA68ED292}" srcOrd="0" destOrd="0" presId="urn:microsoft.com/office/officeart/2005/8/layout/hProcess9"/>
    <dgm:cxn modelId="{07028758-D851-406F-95C0-30FC190AC9B1}" type="presOf" srcId="{E3A4712E-CF10-410A-A297-48251F66AAB3}" destId="{49722D9B-6DC9-4D96-A5BA-779CE8599D71}" srcOrd="0" destOrd="0" presId="urn:microsoft.com/office/officeart/2005/8/layout/hProcess9"/>
    <dgm:cxn modelId="{DEFD2B94-69F2-4B81-B35F-3FDB649C2FFB}" srcId="{ECA26D3F-2A45-49EF-8CAA-1FA828885B4A}" destId="{E3A4712E-CF10-410A-A297-48251F66AAB3}" srcOrd="2" destOrd="0" parTransId="{2C91EBC1-295D-4F65-87C6-15259DA31520}" sibTransId="{EAC1CEBB-CF9F-4E7E-9DFE-FFF9E829BF67}"/>
    <dgm:cxn modelId="{C153987B-C8EC-4B59-A4A4-9BA41E710833}" type="presParOf" srcId="{8059DE85-A684-44A6-B940-37093A916B7F}" destId="{66838DD5-6173-4436-B6C4-631EA8AEC8B5}" srcOrd="0" destOrd="0" presId="urn:microsoft.com/office/officeart/2005/8/layout/hProcess9"/>
    <dgm:cxn modelId="{FE9A1A22-58F0-4849-893A-CF027E5C14DE}" type="presParOf" srcId="{8059DE85-A684-44A6-B940-37093A916B7F}" destId="{B981622C-E083-4B71-8A6F-2643A58B689F}" srcOrd="1" destOrd="0" presId="urn:microsoft.com/office/officeart/2005/8/layout/hProcess9"/>
    <dgm:cxn modelId="{94147B50-5D03-457A-B3B2-11423BEB572C}" type="presParOf" srcId="{B981622C-E083-4B71-8A6F-2643A58B689F}" destId="{E8A98B18-0682-4ED7-B1D6-4A38787007AB}" srcOrd="0" destOrd="0" presId="urn:microsoft.com/office/officeart/2005/8/layout/hProcess9"/>
    <dgm:cxn modelId="{1DF9B370-336E-4602-82C9-7C1018A7C522}" type="presParOf" srcId="{B981622C-E083-4B71-8A6F-2643A58B689F}" destId="{849AA1EB-D8D1-4C14-9F89-4E729965027B}" srcOrd="1" destOrd="0" presId="urn:microsoft.com/office/officeart/2005/8/layout/hProcess9"/>
    <dgm:cxn modelId="{DC259616-1D34-4DAE-BED1-A508F5AFA57E}" type="presParOf" srcId="{B981622C-E083-4B71-8A6F-2643A58B689F}" destId="{31A780AA-02A5-4494-A09A-ABBEC24A8016}" srcOrd="2" destOrd="0" presId="urn:microsoft.com/office/officeart/2005/8/layout/hProcess9"/>
    <dgm:cxn modelId="{A7442ACA-7177-4F8F-ABFE-10A1D9F568B5}" type="presParOf" srcId="{B981622C-E083-4B71-8A6F-2643A58B689F}" destId="{0A96C17D-8E43-450E-A3EB-C0214708FED4}" srcOrd="3" destOrd="0" presId="urn:microsoft.com/office/officeart/2005/8/layout/hProcess9"/>
    <dgm:cxn modelId="{734CE47E-D5D2-4B32-A17F-D12CD77FA1F9}" type="presParOf" srcId="{B981622C-E083-4B71-8A6F-2643A58B689F}" destId="{49722D9B-6DC9-4D96-A5BA-779CE8599D71}" srcOrd="4" destOrd="0" presId="urn:microsoft.com/office/officeart/2005/8/layout/hProcess9"/>
    <dgm:cxn modelId="{2DE7E821-5F4D-438A-A040-DB6FBFF34B57}" type="presParOf" srcId="{B981622C-E083-4B71-8A6F-2643A58B689F}" destId="{CE9A134B-C97F-490A-823E-5F8DD0DFB44F}" srcOrd="5" destOrd="0" presId="urn:microsoft.com/office/officeart/2005/8/layout/hProcess9"/>
    <dgm:cxn modelId="{90BE1DCA-168B-4EF5-81A1-BE9C188CBFCC}" type="presParOf" srcId="{B981622C-E083-4B71-8A6F-2643A58B689F}" destId="{3C3FABFE-3F61-4D3C-A1AB-5F2FA68ED2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23081-9A56-425E-A448-CED74D19BAE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692BC8F-AC60-4396-B39C-FF61B976F3EF}">
      <dgm:prSet phldrT="[Texto]"/>
      <dgm:spPr/>
      <dgm:t>
        <a:bodyPr/>
        <a:lstStyle/>
        <a:p>
          <a:r>
            <a:rPr lang="es-EC" dirty="0"/>
            <a:t>Objeto Convenio de Administración y Uso</a:t>
          </a:r>
        </a:p>
      </dgm:t>
    </dgm:pt>
    <dgm:pt modelId="{57BD934D-8AED-4438-B6D2-CD506F36BA25}" type="parTrans" cxnId="{9A4A6F00-7CA2-4195-A05F-25B08401E3C1}">
      <dgm:prSet/>
      <dgm:spPr/>
      <dgm:t>
        <a:bodyPr/>
        <a:lstStyle/>
        <a:p>
          <a:endParaRPr lang="es-EC"/>
        </a:p>
      </dgm:t>
    </dgm:pt>
    <dgm:pt modelId="{1E973431-445E-4ABE-9468-86C639A1A5A3}" type="sibTrans" cxnId="{9A4A6F00-7CA2-4195-A05F-25B08401E3C1}">
      <dgm:prSet/>
      <dgm:spPr/>
      <dgm:t>
        <a:bodyPr/>
        <a:lstStyle/>
        <a:p>
          <a:endParaRPr lang="es-EC"/>
        </a:p>
      </dgm:t>
    </dgm:pt>
    <dgm:pt modelId="{225320F2-A324-48A9-A869-CF9820F657E2}">
      <dgm:prSet phldrT="[Texto]" custT="1"/>
      <dgm:spPr/>
      <dgm:t>
        <a:bodyPr/>
        <a:lstStyle/>
        <a:p>
          <a:r>
            <a:rPr lang="es-EC" sz="1400" dirty="0"/>
            <a:t>3291.94 m2 del predio No. 320052, ubicado en el sector de </a:t>
          </a:r>
          <a:r>
            <a:rPr lang="es-EC" sz="1400" dirty="0" err="1"/>
            <a:t>Carapungo</a:t>
          </a:r>
          <a:r>
            <a:rPr lang="es-EC" sz="1400" dirty="0"/>
            <a:t> entre la calle: Río Cayambe y </a:t>
          </a:r>
          <a:r>
            <a:rPr lang="es-EC" sz="1400" dirty="0" err="1"/>
            <a:t>Neptali</a:t>
          </a:r>
          <a:r>
            <a:rPr lang="es-EC" sz="1400" dirty="0"/>
            <a:t> y </a:t>
          </a:r>
          <a:r>
            <a:rPr lang="es-EC" sz="1400" dirty="0" smtClean="0"/>
            <a:t>Godoy.</a:t>
          </a:r>
          <a:endParaRPr lang="es-EC" sz="1400" dirty="0"/>
        </a:p>
      </dgm:t>
    </dgm:pt>
    <dgm:pt modelId="{656AC470-196B-450F-9C72-668F21B89162}" type="parTrans" cxnId="{330F1527-F123-4037-875A-269CE0AB60B8}">
      <dgm:prSet/>
      <dgm:spPr/>
      <dgm:t>
        <a:bodyPr/>
        <a:lstStyle/>
        <a:p>
          <a:endParaRPr lang="es-EC"/>
        </a:p>
      </dgm:t>
    </dgm:pt>
    <dgm:pt modelId="{F640D4E9-16FD-476E-8B27-6E492E18881B}" type="sibTrans" cxnId="{330F1527-F123-4037-875A-269CE0AB60B8}">
      <dgm:prSet/>
      <dgm:spPr/>
      <dgm:t>
        <a:bodyPr/>
        <a:lstStyle/>
        <a:p>
          <a:endParaRPr lang="es-EC"/>
        </a:p>
      </dgm:t>
    </dgm:pt>
    <dgm:pt modelId="{3371AFA8-93B5-4552-82BD-D6A5B7897AE2}">
      <dgm:prSet phldrT="[Texto]"/>
      <dgm:spPr/>
      <dgm:t>
        <a:bodyPr/>
        <a:lstStyle/>
        <a:p>
          <a:r>
            <a:rPr lang="es-EC" b="0" dirty="0"/>
            <a:t>Obligaciones del Comité Pro Mejoras “</a:t>
          </a:r>
          <a:r>
            <a:rPr lang="es-EC" b="0" dirty="0" err="1"/>
            <a:t>Carapungo</a:t>
          </a:r>
          <a:r>
            <a:rPr lang="es-EC" b="0" dirty="0"/>
            <a:t> Libre y Seguro” </a:t>
          </a:r>
        </a:p>
      </dgm:t>
    </dgm:pt>
    <dgm:pt modelId="{3716D555-AC9D-4B04-B4FB-673DB1385485}" type="parTrans" cxnId="{3E493503-183B-4946-A7F9-A9DF1A1DB94A}">
      <dgm:prSet/>
      <dgm:spPr/>
      <dgm:t>
        <a:bodyPr/>
        <a:lstStyle/>
        <a:p>
          <a:endParaRPr lang="es-EC"/>
        </a:p>
      </dgm:t>
    </dgm:pt>
    <dgm:pt modelId="{B88475C0-E74B-4A74-BE56-DB8CE7A58AD5}" type="sibTrans" cxnId="{3E493503-183B-4946-A7F9-A9DF1A1DB94A}">
      <dgm:prSet/>
      <dgm:spPr/>
      <dgm:t>
        <a:bodyPr/>
        <a:lstStyle/>
        <a:p>
          <a:endParaRPr lang="es-EC"/>
        </a:p>
      </dgm:t>
    </dgm:pt>
    <dgm:pt modelId="{33F97D0F-C683-4905-AFAF-54E7AAE06A8F}">
      <dgm:prSet phldrT="[Texto]" custT="1"/>
      <dgm:spPr/>
      <dgm:t>
        <a:bodyPr/>
        <a:lstStyle/>
        <a:p>
          <a:r>
            <a:rPr lang="es-EC" sz="1400" dirty="0"/>
            <a:t>No podrá lucrarse del bien objeto del presente convenio.</a:t>
          </a:r>
        </a:p>
      </dgm:t>
    </dgm:pt>
    <dgm:pt modelId="{1C1E90EC-77F1-4D71-BDC9-22C7E6E0E780}" type="parTrans" cxnId="{0298C7C9-F71D-45AE-BE28-2146F81689A6}">
      <dgm:prSet/>
      <dgm:spPr/>
      <dgm:t>
        <a:bodyPr/>
        <a:lstStyle/>
        <a:p>
          <a:endParaRPr lang="es-EC"/>
        </a:p>
      </dgm:t>
    </dgm:pt>
    <dgm:pt modelId="{FCE70F51-6416-44D2-B802-C359EDD6DC39}" type="sibTrans" cxnId="{0298C7C9-F71D-45AE-BE28-2146F81689A6}">
      <dgm:prSet/>
      <dgm:spPr/>
      <dgm:t>
        <a:bodyPr/>
        <a:lstStyle/>
        <a:p>
          <a:endParaRPr lang="es-EC"/>
        </a:p>
      </dgm:t>
    </dgm:pt>
    <dgm:pt modelId="{F0D93BD5-02D6-4705-BED0-5A42548EE582}">
      <dgm:prSet phldrT="[Texto]"/>
      <dgm:spPr/>
      <dgm:t>
        <a:bodyPr/>
        <a:lstStyle/>
        <a:p>
          <a:r>
            <a:rPr lang="es-EC" dirty="0"/>
            <a:t>Plazo y otras condiciones</a:t>
          </a:r>
        </a:p>
      </dgm:t>
    </dgm:pt>
    <dgm:pt modelId="{5AC4336A-F177-4F87-B973-BED8150E30DC}" type="parTrans" cxnId="{8B3E2C76-894B-4F9B-9F28-D6B354577B12}">
      <dgm:prSet/>
      <dgm:spPr/>
      <dgm:t>
        <a:bodyPr/>
        <a:lstStyle/>
        <a:p>
          <a:endParaRPr lang="es-EC"/>
        </a:p>
      </dgm:t>
    </dgm:pt>
    <dgm:pt modelId="{0714715F-4279-42EB-A418-955E66C9382C}" type="sibTrans" cxnId="{8B3E2C76-894B-4F9B-9F28-D6B354577B12}">
      <dgm:prSet/>
      <dgm:spPr/>
      <dgm:t>
        <a:bodyPr/>
        <a:lstStyle/>
        <a:p>
          <a:endParaRPr lang="es-EC"/>
        </a:p>
      </dgm:t>
    </dgm:pt>
    <dgm:pt modelId="{2090B5DF-448E-4253-8119-31E4CE9354CD}">
      <dgm:prSet phldrT="[Texto]"/>
      <dgm:spPr/>
      <dgm:t>
        <a:bodyPr/>
        <a:lstStyle/>
        <a:p>
          <a:r>
            <a:rPr lang="es-EC" dirty="0"/>
            <a:t>El plazo será de 5 años </a:t>
          </a:r>
        </a:p>
      </dgm:t>
    </dgm:pt>
    <dgm:pt modelId="{321582E3-E64E-4729-8868-FDC8148B9273}" type="parTrans" cxnId="{866065BA-CE52-43C0-9543-117BF0A6A5C2}">
      <dgm:prSet/>
      <dgm:spPr/>
      <dgm:t>
        <a:bodyPr/>
        <a:lstStyle/>
        <a:p>
          <a:endParaRPr lang="es-EC"/>
        </a:p>
      </dgm:t>
    </dgm:pt>
    <dgm:pt modelId="{21809778-C2CF-4942-9D26-56C43DCF8460}" type="sibTrans" cxnId="{866065BA-CE52-43C0-9543-117BF0A6A5C2}">
      <dgm:prSet/>
      <dgm:spPr/>
      <dgm:t>
        <a:bodyPr/>
        <a:lstStyle/>
        <a:p>
          <a:endParaRPr lang="es-EC"/>
        </a:p>
      </dgm:t>
    </dgm:pt>
    <dgm:pt modelId="{17C885AA-A7AF-4AB3-B64E-9E8D74513034}">
      <dgm:prSet phldrT="[Texto]"/>
      <dgm:spPr/>
      <dgm:t>
        <a:bodyPr/>
        <a:lstStyle/>
        <a:p>
          <a:r>
            <a:rPr lang="es-EC" dirty="0"/>
            <a:t>Se establece un Administrador de convenio quien velará por el cabal cumplimiento del </a:t>
          </a:r>
          <a:r>
            <a:rPr lang="es-EC" dirty="0" smtClean="0"/>
            <a:t>mismo, por parte de la Administración Zonal, el Director Administrativo Financiero </a:t>
          </a:r>
          <a:endParaRPr lang="es-EC" dirty="0"/>
        </a:p>
      </dgm:t>
    </dgm:pt>
    <dgm:pt modelId="{5BA2067A-7BC6-489A-9FB7-4870770F97C7}" type="parTrans" cxnId="{D7566E16-0573-48B8-8B43-1E7894B147AB}">
      <dgm:prSet/>
      <dgm:spPr/>
      <dgm:t>
        <a:bodyPr/>
        <a:lstStyle/>
        <a:p>
          <a:endParaRPr lang="es-EC"/>
        </a:p>
      </dgm:t>
    </dgm:pt>
    <dgm:pt modelId="{4FFF9822-D7EE-47BF-BB21-9F2BB4E5CF35}" type="sibTrans" cxnId="{D7566E16-0573-48B8-8B43-1E7894B147AB}">
      <dgm:prSet/>
      <dgm:spPr/>
      <dgm:t>
        <a:bodyPr/>
        <a:lstStyle/>
        <a:p>
          <a:endParaRPr lang="es-EC"/>
        </a:p>
      </dgm:t>
    </dgm:pt>
    <dgm:pt modelId="{EA176D69-E09A-4E88-A426-D3BFA725A572}">
      <dgm:prSet phldrT="[Texto]" custT="1"/>
      <dgm:spPr/>
      <dgm:t>
        <a:bodyPr/>
        <a:lstStyle/>
        <a:p>
          <a:r>
            <a:rPr lang="es-EC" sz="1400" dirty="0"/>
            <a:t>Para cumplir con la proyecto presentado por el </a:t>
          </a:r>
          <a:r>
            <a:rPr lang="es-EC" sz="1400" b="0" dirty="0"/>
            <a:t>Comité Pro Mejoras “</a:t>
          </a:r>
          <a:r>
            <a:rPr lang="es-EC" sz="1400" b="0" dirty="0" err="1"/>
            <a:t>Carapungo</a:t>
          </a:r>
          <a:r>
            <a:rPr lang="es-EC" sz="1400" b="0" dirty="0"/>
            <a:t> Libre y </a:t>
          </a:r>
          <a:r>
            <a:rPr lang="es-EC" sz="1400" b="0" dirty="0" smtClean="0"/>
            <a:t>Seguro.</a:t>
          </a:r>
          <a:endParaRPr lang="es-EC" sz="1400" b="0" dirty="0"/>
        </a:p>
      </dgm:t>
    </dgm:pt>
    <dgm:pt modelId="{BAE5496A-1DD8-4CB2-B80B-8223A7E16B7C}" type="parTrans" cxnId="{D89C9D22-6DC8-4C11-BCAC-FFE8AE0D1967}">
      <dgm:prSet/>
      <dgm:spPr/>
      <dgm:t>
        <a:bodyPr/>
        <a:lstStyle/>
        <a:p>
          <a:endParaRPr lang="es-ES"/>
        </a:p>
      </dgm:t>
    </dgm:pt>
    <dgm:pt modelId="{06BB13FB-5603-4262-80E8-FBEF2A76146F}" type="sibTrans" cxnId="{D89C9D22-6DC8-4C11-BCAC-FFE8AE0D1967}">
      <dgm:prSet/>
      <dgm:spPr/>
      <dgm:t>
        <a:bodyPr/>
        <a:lstStyle/>
        <a:p>
          <a:endParaRPr lang="es-ES"/>
        </a:p>
      </dgm:t>
    </dgm:pt>
    <dgm:pt modelId="{8362F252-1DFA-4E3D-937E-08A18E07BF5A}">
      <dgm:prSet phldrT="[Texto]" custT="1"/>
      <dgm:spPr/>
      <dgm:t>
        <a:bodyPr/>
        <a:lstStyle/>
        <a:p>
          <a:r>
            <a:rPr lang="es-EC" sz="1400" dirty="0"/>
            <a:t>Realizar autogestión para el pago de los servicios básicos y </a:t>
          </a:r>
          <a:r>
            <a:rPr lang="es-EC" sz="1400" dirty="0" smtClean="0"/>
            <a:t>guardianía.</a:t>
          </a:r>
          <a:endParaRPr lang="es-EC" sz="1400" dirty="0"/>
        </a:p>
      </dgm:t>
    </dgm:pt>
    <dgm:pt modelId="{059EBC6F-4E2F-4E68-AAB0-370D7B49E192}" type="parTrans" cxnId="{81CCE8E6-1A43-46CA-83A6-6BF0DAF1D4C3}">
      <dgm:prSet/>
      <dgm:spPr/>
      <dgm:t>
        <a:bodyPr/>
        <a:lstStyle/>
        <a:p>
          <a:endParaRPr lang="es-ES"/>
        </a:p>
      </dgm:t>
    </dgm:pt>
    <dgm:pt modelId="{1DE0702A-1273-413E-9BA8-27B26B360B6A}" type="sibTrans" cxnId="{81CCE8E6-1A43-46CA-83A6-6BF0DAF1D4C3}">
      <dgm:prSet/>
      <dgm:spPr/>
      <dgm:t>
        <a:bodyPr/>
        <a:lstStyle/>
        <a:p>
          <a:endParaRPr lang="es-ES"/>
        </a:p>
      </dgm:t>
    </dgm:pt>
    <dgm:pt modelId="{1D8E7F51-4C42-44BD-BA36-ED195BA234A5}">
      <dgm:prSet phldrT="[Texto]"/>
      <dgm:spPr/>
      <dgm:t>
        <a:bodyPr/>
        <a:lstStyle/>
        <a:p>
          <a:r>
            <a:rPr lang="es-EC" dirty="0"/>
            <a:t>Se establece informes e inspecciones en cualquier momento en pro del cumplimiento de este </a:t>
          </a:r>
          <a:r>
            <a:rPr lang="es-EC" dirty="0" smtClean="0"/>
            <a:t>convenio </a:t>
          </a:r>
          <a:r>
            <a:rPr lang="es-EC" dirty="0"/>
            <a:t>de </a:t>
          </a:r>
          <a:r>
            <a:rPr lang="es-EC" dirty="0" smtClean="0"/>
            <a:t>uso.</a:t>
          </a:r>
          <a:endParaRPr lang="es-EC" dirty="0"/>
        </a:p>
      </dgm:t>
    </dgm:pt>
    <dgm:pt modelId="{6765D6CD-C2B7-46FB-A781-EF2721653B92}" type="parTrans" cxnId="{DC412D5F-A82C-4756-A3F8-D1D0B3A5651F}">
      <dgm:prSet/>
      <dgm:spPr/>
      <dgm:t>
        <a:bodyPr/>
        <a:lstStyle/>
        <a:p>
          <a:endParaRPr lang="es-ES"/>
        </a:p>
      </dgm:t>
    </dgm:pt>
    <dgm:pt modelId="{F9517ABF-6205-4310-8AD2-C65345C05354}" type="sibTrans" cxnId="{DC412D5F-A82C-4756-A3F8-D1D0B3A5651F}">
      <dgm:prSet/>
      <dgm:spPr/>
      <dgm:t>
        <a:bodyPr/>
        <a:lstStyle/>
        <a:p>
          <a:endParaRPr lang="es-ES"/>
        </a:p>
      </dgm:t>
    </dgm:pt>
    <dgm:pt modelId="{29A5B08A-19D4-4A20-BBC5-EB34EF752167}">
      <dgm:prSet phldrT="[Texto]" custT="1"/>
      <dgm:spPr/>
      <dgm:t>
        <a:bodyPr/>
        <a:lstStyle/>
        <a:p>
          <a:r>
            <a:rPr lang="es-EC" sz="1400" dirty="0" smtClean="0"/>
            <a:t>Utilizar el bien objeto del presente convenio solo para actividades  en favor de la comunidad  de </a:t>
          </a:r>
          <a:r>
            <a:rPr lang="es-EC" sz="1400" dirty="0" err="1" smtClean="0"/>
            <a:t>Carapungo</a:t>
          </a:r>
          <a:r>
            <a:rPr lang="es-EC" sz="1400" dirty="0" smtClean="0"/>
            <a:t>  o de la zona. </a:t>
          </a:r>
          <a:endParaRPr lang="es-EC" sz="1400" dirty="0"/>
        </a:p>
      </dgm:t>
    </dgm:pt>
    <dgm:pt modelId="{C46491D4-8C37-43B1-880B-0046D1CD9739}" type="parTrans" cxnId="{9C06CB1E-EE32-4EA2-B391-2AEFB8084996}">
      <dgm:prSet/>
      <dgm:spPr/>
      <dgm:t>
        <a:bodyPr/>
        <a:lstStyle/>
        <a:p>
          <a:endParaRPr lang="es-ES"/>
        </a:p>
      </dgm:t>
    </dgm:pt>
    <dgm:pt modelId="{15209BAD-8AA2-4D69-858C-69EC20218057}" type="sibTrans" cxnId="{9C06CB1E-EE32-4EA2-B391-2AEFB8084996}">
      <dgm:prSet/>
      <dgm:spPr/>
      <dgm:t>
        <a:bodyPr/>
        <a:lstStyle/>
        <a:p>
          <a:endParaRPr lang="es-ES"/>
        </a:p>
      </dgm:t>
    </dgm:pt>
    <dgm:pt modelId="{758CB65D-0B0B-43A0-B51D-D81DEBF630EF}" type="pres">
      <dgm:prSet presAssocID="{37D23081-9A56-425E-A448-CED74D19BAE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602EDA-59FF-402A-89C5-AF35EA55F86D}" type="pres">
      <dgm:prSet presAssocID="{3692BC8F-AC60-4396-B39C-FF61B976F3EF}" presName="linNode" presStyleCnt="0"/>
      <dgm:spPr/>
    </dgm:pt>
    <dgm:pt modelId="{9586B134-8391-4F70-994B-E151CD6AB6A1}" type="pres">
      <dgm:prSet presAssocID="{3692BC8F-AC60-4396-B39C-FF61B976F3EF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77E06-AC98-4198-8F50-F020173AE263}" type="pres">
      <dgm:prSet presAssocID="{3692BC8F-AC60-4396-B39C-FF61B976F3E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CA805-31A5-4908-BB91-A60C80F97193}" type="pres">
      <dgm:prSet presAssocID="{1E973431-445E-4ABE-9468-86C639A1A5A3}" presName="spacing" presStyleCnt="0"/>
      <dgm:spPr/>
    </dgm:pt>
    <dgm:pt modelId="{1DBF05D9-A58C-497C-A7B3-38E4FBD4E666}" type="pres">
      <dgm:prSet presAssocID="{3371AFA8-93B5-4552-82BD-D6A5B7897AE2}" presName="linNode" presStyleCnt="0"/>
      <dgm:spPr/>
    </dgm:pt>
    <dgm:pt modelId="{F038D669-0D9C-4D8D-98FB-D7232A4D52CD}" type="pres">
      <dgm:prSet presAssocID="{3371AFA8-93B5-4552-82BD-D6A5B7897AE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47340-9162-4745-A771-C1F8F2CE4680}" type="pres">
      <dgm:prSet presAssocID="{3371AFA8-93B5-4552-82BD-D6A5B7897AE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1310F-6013-4BEC-B014-699C1F007876}" type="pres">
      <dgm:prSet presAssocID="{B88475C0-E74B-4A74-BE56-DB8CE7A58AD5}" presName="spacing" presStyleCnt="0"/>
      <dgm:spPr/>
    </dgm:pt>
    <dgm:pt modelId="{D76C325A-5C9E-46C0-8E15-A1A1ABAA43D9}" type="pres">
      <dgm:prSet presAssocID="{F0D93BD5-02D6-4705-BED0-5A42548EE582}" presName="linNode" presStyleCnt="0"/>
      <dgm:spPr/>
    </dgm:pt>
    <dgm:pt modelId="{D7D480E1-2336-4CCA-8FA4-28B7CC8B95BD}" type="pres">
      <dgm:prSet presAssocID="{F0D93BD5-02D6-4705-BED0-5A42548EE58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2EE9A1-D183-41AA-8AEC-078F863BEB46}" type="pres">
      <dgm:prSet presAssocID="{F0D93BD5-02D6-4705-BED0-5A42548EE58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1DA496-3709-431B-BDA5-F9CA1F19E613}" type="presOf" srcId="{33F97D0F-C683-4905-AFAF-54E7AAE06A8F}" destId="{B5D47340-9162-4745-A771-C1F8F2CE4680}" srcOrd="0" destOrd="0" presId="urn:microsoft.com/office/officeart/2005/8/layout/vList6"/>
    <dgm:cxn modelId="{5D254151-78E9-45F0-993F-47D04705626B}" type="presOf" srcId="{29A5B08A-19D4-4A20-BBC5-EB34EF752167}" destId="{B5D47340-9162-4745-A771-C1F8F2CE4680}" srcOrd="0" destOrd="2" presId="urn:microsoft.com/office/officeart/2005/8/layout/vList6"/>
    <dgm:cxn modelId="{9A4A6F00-7CA2-4195-A05F-25B08401E3C1}" srcId="{37D23081-9A56-425E-A448-CED74D19BAE3}" destId="{3692BC8F-AC60-4396-B39C-FF61B976F3EF}" srcOrd="0" destOrd="0" parTransId="{57BD934D-8AED-4438-B6D2-CD506F36BA25}" sibTransId="{1E973431-445E-4ABE-9468-86C639A1A5A3}"/>
    <dgm:cxn modelId="{FDF49511-8842-47CB-8863-66A8FB075F65}" type="presOf" srcId="{3692BC8F-AC60-4396-B39C-FF61B976F3EF}" destId="{9586B134-8391-4F70-994B-E151CD6AB6A1}" srcOrd="0" destOrd="0" presId="urn:microsoft.com/office/officeart/2005/8/layout/vList6"/>
    <dgm:cxn modelId="{0298C7C9-F71D-45AE-BE28-2146F81689A6}" srcId="{3371AFA8-93B5-4552-82BD-D6A5B7897AE2}" destId="{33F97D0F-C683-4905-AFAF-54E7AAE06A8F}" srcOrd="0" destOrd="0" parTransId="{1C1E90EC-77F1-4D71-BDC9-22C7E6E0E780}" sibTransId="{FCE70F51-6416-44D2-B802-C359EDD6DC39}"/>
    <dgm:cxn modelId="{631545D1-E37C-4BB5-95A8-ABF2E640960D}" type="presOf" srcId="{F0D93BD5-02D6-4705-BED0-5A42548EE582}" destId="{D7D480E1-2336-4CCA-8FA4-28B7CC8B95BD}" srcOrd="0" destOrd="0" presId="urn:microsoft.com/office/officeart/2005/8/layout/vList6"/>
    <dgm:cxn modelId="{DC412D5F-A82C-4756-A3F8-D1D0B3A5651F}" srcId="{F0D93BD5-02D6-4705-BED0-5A42548EE582}" destId="{1D8E7F51-4C42-44BD-BA36-ED195BA234A5}" srcOrd="2" destOrd="0" parTransId="{6765D6CD-C2B7-46FB-A781-EF2721653B92}" sibTransId="{F9517ABF-6205-4310-8AD2-C65345C05354}"/>
    <dgm:cxn modelId="{54C1B7C0-092F-4F34-97A1-6B156BBE42B8}" type="presOf" srcId="{EA176D69-E09A-4E88-A426-D3BFA725A572}" destId="{EBB77E06-AC98-4198-8F50-F020173AE263}" srcOrd="0" destOrd="1" presId="urn:microsoft.com/office/officeart/2005/8/layout/vList6"/>
    <dgm:cxn modelId="{78C73B7D-35CA-4E43-B002-9C0E927BCBCD}" type="presOf" srcId="{225320F2-A324-48A9-A869-CF9820F657E2}" destId="{EBB77E06-AC98-4198-8F50-F020173AE263}" srcOrd="0" destOrd="0" presId="urn:microsoft.com/office/officeart/2005/8/layout/vList6"/>
    <dgm:cxn modelId="{79CB1600-D876-4135-BA6B-2573FE95E3F4}" type="presOf" srcId="{3371AFA8-93B5-4552-82BD-D6A5B7897AE2}" destId="{F038D669-0D9C-4D8D-98FB-D7232A4D52CD}" srcOrd="0" destOrd="0" presId="urn:microsoft.com/office/officeart/2005/8/layout/vList6"/>
    <dgm:cxn modelId="{0966B932-30C3-478B-BD81-8EA4DFA69FAC}" type="presOf" srcId="{17C885AA-A7AF-4AB3-B64E-9E8D74513034}" destId="{FC2EE9A1-D183-41AA-8AEC-078F863BEB46}" srcOrd="0" destOrd="1" presId="urn:microsoft.com/office/officeart/2005/8/layout/vList6"/>
    <dgm:cxn modelId="{D7566E16-0573-48B8-8B43-1E7894B147AB}" srcId="{F0D93BD5-02D6-4705-BED0-5A42548EE582}" destId="{17C885AA-A7AF-4AB3-B64E-9E8D74513034}" srcOrd="1" destOrd="0" parTransId="{5BA2067A-7BC6-489A-9FB7-4870770F97C7}" sibTransId="{4FFF9822-D7EE-47BF-BB21-9F2BB4E5CF35}"/>
    <dgm:cxn modelId="{CF1B5337-8D85-458D-9C8C-950EB759949D}" type="presOf" srcId="{1D8E7F51-4C42-44BD-BA36-ED195BA234A5}" destId="{FC2EE9A1-D183-41AA-8AEC-078F863BEB46}" srcOrd="0" destOrd="2" presId="urn:microsoft.com/office/officeart/2005/8/layout/vList6"/>
    <dgm:cxn modelId="{81CCE8E6-1A43-46CA-83A6-6BF0DAF1D4C3}" srcId="{3371AFA8-93B5-4552-82BD-D6A5B7897AE2}" destId="{8362F252-1DFA-4E3D-937E-08A18E07BF5A}" srcOrd="1" destOrd="0" parTransId="{059EBC6F-4E2F-4E68-AAB0-370D7B49E192}" sibTransId="{1DE0702A-1273-413E-9BA8-27B26B360B6A}"/>
    <dgm:cxn modelId="{CE7D7F89-F2BB-4938-BBEC-92A093AE1713}" type="presOf" srcId="{2090B5DF-448E-4253-8119-31E4CE9354CD}" destId="{FC2EE9A1-D183-41AA-8AEC-078F863BEB46}" srcOrd="0" destOrd="0" presId="urn:microsoft.com/office/officeart/2005/8/layout/vList6"/>
    <dgm:cxn modelId="{8B3E2C76-894B-4F9B-9F28-D6B354577B12}" srcId="{37D23081-9A56-425E-A448-CED74D19BAE3}" destId="{F0D93BD5-02D6-4705-BED0-5A42548EE582}" srcOrd="2" destOrd="0" parTransId="{5AC4336A-F177-4F87-B973-BED8150E30DC}" sibTransId="{0714715F-4279-42EB-A418-955E66C9382C}"/>
    <dgm:cxn modelId="{866065BA-CE52-43C0-9543-117BF0A6A5C2}" srcId="{F0D93BD5-02D6-4705-BED0-5A42548EE582}" destId="{2090B5DF-448E-4253-8119-31E4CE9354CD}" srcOrd="0" destOrd="0" parTransId="{321582E3-E64E-4729-8868-FDC8148B9273}" sibTransId="{21809778-C2CF-4942-9D26-56C43DCF8460}"/>
    <dgm:cxn modelId="{1DF8E0E8-0A0D-49E8-B475-3834B3A9D513}" type="presOf" srcId="{8362F252-1DFA-4E3D-937E-08A18E07BF5A}" destId="{B5D47340-9162-4745-A771-C1F8F2CE4680}" srcOrd="0" destOrd="1" presId="urn:microsoft.com/office/officeart/2005/8/layout/vList6"/>
    <dgm:cxn modelId="{ECF33BCB-7E4C-4EA7-9189-45DCB67EA0B1}" type="presOf" srcId="{37D23081-9A56-425E-A448-CED74D19BAE3}" destId="{758CB65D-0B0B-43A0-B51D-D81DEBF630EF}" srcOrd="0" destOrd="0" presId="urn:microsoft.com/office/officeart/2005/8/layout/vList6"/>
    <dgm:cxn modelId="{9C06CB1E-EE32-4EA2-B391-2AEFB8084996}" srcId="{3371AFA8-93B5-4552-82BD-D6A5B7897AE2}" destId="{29A5B08A-19D4-4A20-BBC5-EB34EF752167}" srcOrd="2" destOrd="0" parTransId="{C46491D4-8C37-43B1-880B-0046D1CD9739}" sibTransId="{15209BAD-8AA2-4D69-858C-69EC20218057}"/>
    <dgm:cxn modelId="{D89C9D22-6DC8-4C11-BCAC-FFE8AE0D1967}" srcId="{3692BC8F-AC60-4396-B39C-FF61B976F3EF}" destId="{EA176D69-E09A-4E88-A426-D3BFA725A572}" srcOrd="1" destOrd="0" parTransId="{BAE5496A-1DD8-4CB2-B80B-8223A7E16B7C}" sibTransId="{06BB13FB-5603-4262-80E8-FBEF2A76146F}"/>
    <dgm:cxn modelId="{330F1527-F123-4037-875A-269CE0AB60B8}" srcId="{3692BC8F-AC60-4396-B39C-FF61B976F3EF}" destId="{225320F2-A324-48A9-A869-CF9820F657E2}" srcOrd="0" destOrd="0" parTransId="{656AC470-196B-450F-9C72-668F21B89162}" sibTransId="{F640D4E9-16FD-476E-8B27-6E492E18881B}"/>
    <dgm:cxn modelId="{3E493503-183B-4946-A7F9-A9DF1A1DB94A}" srcId="{37D23081-9A56-425E-A448-CED74D19BAE3}" destId="{3371AFA8-93B5-4552-82BD-D6A5B7897AE2}" srcOrd="1" destOrd="0" parTransId="{3716D555-AC9D-4B04-B4FB-673DB1385485}" sibTransId="{B88475C0-E74B-4A74-BE56-DB8CE7A58AD5}"/>
    <dgm:cxn modelId="{9C28CF6E-3A01-4BDB-81B0-EAF1CBFFFC32}" type="presParOf" srcId="{758CB65D-0B0B-43A0-B51D-D81DEBF630EF}" destId="{D2602EDA-59FF-402A-89C5-AF35EA55F86D}" srcOrd="0" destOrd="0" presId="urn:microsoft.com/office/officeart/2005/8/layout/vList6"/>
    <dgm:cxn modelId="{2DF11715-A160-4D4F-B693-41AC527747A5}" type="presParOf" srcId="{D2602EDA-59FF-402A-89C5-AF35EA55F86D}" destId="{9586B134-8391-4F70-994B-E151CD6AB6A1}" srcOrd="0" destOrd="0" presId="urn:microsoft.com/office/officeart/2005/8/layout/vList6"/>
    <dgm:cxn modelId="{BB2F7776-8FC8-4CB4-9B84-6FAF8402963A}" type="presParOf" srcId="{D2602EDA-59FF-402A-89C5-AF35EA55F86D}" destId="{EBB77E06-AC98-4198-8F50-F020173AE263}" srcOrd="1" destOrd="0" presId="urn:microsoft.com/office/officeart/2005/8/layout/vList6"/>
    <dgm:cxn modelId="{F12C3AB6-FCDC-49EC-A3FC-E8384E4CAF23}" type="presParOf" srcId="{758CB65D-0B0B-43A0-B51D-D81DEBF630EF}" destId="{FC1CA805-31A5-4908-BB91-A60C80F97193}" srcOrd="1" destOrd="0" presId="urn:microsoft.com/office/officeart/2005/8/layout/vList6"/>
    <dgm:cxn modelId="{5C83B921-9B97-42D0-8727-4B178FDAC822}" type="presParOf" srcId="{758CB65D-0B0B-43A0-B51D-D81DEBF630EF}" destId="{1DBF05D9-A58C-497C-A7B3-38E4FBD4E666}" srcOrd="2" destOrd="0" presId="urn:microsoft.com/office/officeart/2005/8/layout/vList6"/>
    <dgm:cxn modelId="{8D79D1D2-27C7-4BFC-9AAC-68D78BA40A1A}" type="presParOf" srcId="{1DBF05D9-A58C-497C-A7B3-38E4FBD4E666}" destId="{F038D669-0D9C-4D8D-98FB-D7232A4D52CD}" srcOrd="0" destOrd="0" presId="urn:microsoft.com/office/officeart/2005/8/layout/vList6"/>
    <dgm:cxn modelId="{C343FABE-20C0-4498-9719-BB68E7467CEB}" type="presParOf" srcId="{1DBF05D9-A58C-497C-A7B3-38E4FBD4E666}" destId="{B5D47340-9162-4745-A771-C1F8F2CE4680}" srcOrd="1" destOrd="0" presId="urn:microsoft.com/office/officeart/2005/8/layout/vList6"/>
    <dgm:cxn modelId="{5EB83E9F-3537-47E6-8E87-7BCED590C369}" type="presParOf" srcId="{758CB65D-0B0B-43A0-B51D-D81DEBF630EF}" destId="{3401310F-6013-4BEC-B014-699C1F007876}" srcOrd="3" destOrd="0" presId="urn:microsoft.com/office/officeart/2005/8/layout/vList6"/>
    <dgm:cxn modelId="{C20A8365-B8D4-48A7-BD06-BEF503EA0605}" type="presParOf" srcId="{758CB65D-0B0B-43A0-B51D-D81DEBF630EF}" destId="{D76C325A-5C9E-46C0-8E15-A1A1ABAA43D9}" srcOrd="4" destOrd="0" presId="urn:microsoft.com/office/officeart/2005/8/layout/vList6"/>
    <dgm:cxn modelId="{5970C4E1-61A3-4200-85F1-55DF34D80857}" type="presParOf" srcId="{D76C325A-5C9E-46C0-8E15-A1A1ABAA43D9}" destId="{D7D480E1-2336-4CCA-8FA4-28B7CC8B95BD}" srcOrd="0" destOrd="0" presId="urn:microsoft.com/office/officeart/2005/8/layout/vList6"/>
    <dgm:cxn modelId="{B94E2E55-9AFD-4CCE-94E0-46CBBE046125}" type="presParOf" srcId="{D76C325A-5C9E-46C0-8E15-A1A1ABAA43D9}" destId="{FC2EE9A1-D183-41AA-8AEC-078F863BEB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38DD5-6173-4436-B6C4-631EA8AEC8B5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8B18-0682-4ED7-B1D6-4A38787007AB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El  predio No. 320052, de 4483.61m2  mantiene en la actualidad espacios utilizados por Misión Pichincha de la Prefectura de Pichincha, el Patronato San José y el espacio que se pretende suscribir el Convenio de Administración y Uso Múltiple.</a:t>
          </a:r>
        </a:p>
      </dsp:txBody>
      <dsp:txXfrm>
        <a:off x="90228" y="1390367"/>
        <a:ext cx="2361411" cy="1570603"/>
      </dsp:txXfrm>
    </dsp:sp>
    <dsp:sp modelId="{31A780AA-02A5-4494-A09A-ABBEC24A8016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/>
            <a:t>El Art. IV-6.22, de la Ordenanza Municipal 001, señala: </a:t>
          </a:r>
          <a:r>
            <a:rPr lang="es-EC" sz="900" i="1" kern="1200" dirty="0"/>
            <a:t>“El Concejo Metropolitano podrá autorizar la celebración de CONVENIOS DE ADMINISTRACIÓN Y USO MULTIPLE DE ÁREAS RECREATIVAS, CASAS BARRIALES Y COMUNALES DEL DISTRITO METROPOLITANO, conjuntamente suscritos con: ligas parroquiales, barriales, comités pro mejoras, juntas parroquiales y organizaciones de la comunidad, conjuntamente con la Administración Zonal Metropolitana respectiva”.</a:t>
          </a:r>
          <a:endParaRPr lang="es-EC" sz="900" kern="1200" dirty="0"/>
        </a:p>
      </dsp:txBody>
      <dsp:txXfrm>
        <a:off x="2748139" y="1390367"/>
        <a:ext cx="2361411" cy="1570603"/>
      </dsp:txXfrm>
    </dsp:sp>
    <dsp:sp modelId="{49722D9B-6DC9-4D96-A5BA-779CE8599D71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/>
            <a:t>Con informes de los entes correspondientes se justificó la pertinencia de realizar el Convenio de Uso y Administración con el Comité que presentó un proyecto integral para la comunidad cuya superficie corresponde a 3291.94 m2  </a:t>
          </a:r>
        </a:p>
      </dsp:txBody>
      <dsp:txXfrm>
        <a:off x="5406049" y="1390367"/>
        <a:ext cx="2361411" cy="1570603"/>
      </dsp:txXfrm>
    </dsp:sp>
    <dsp:sp modelId="{3C3FABFE-3F61-4D3C-A1AB-5F2FA68ED292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/>
            <a:t>Mediante sesión de 16 de diciembre de 2012 la Comisión de Espacio Público resolvió que dentro del Convenio de Uso y Administración se indique que el plazo es de 5 años a partir de la suscripción del mismo, el cual será firmado con el Comité Pro Mejoras “</a:t>
          </a:r>
          <a:r>
            <a:rPr lang="es-EC" sz="1100" kern="1200" dirty="0" err="1"/>
            <a:t>Carapungo</a:t>
          </a:r>
          <a:r>
            <a:rPr lang="es-EC" sz="1100" kern="1200" dirty="0"/>
            <a:t> Libre y Seguro</a:t>
          </a:r>
        </a:p>
      </dsp:txBody>
      <dsp:txXfrm>
        <a:off x="8063959" y="1390367"/>
        <a:ext cx="2361411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77E06-AC98-4198-8F50-F020173AE263}">
      <dsp:nvSpPr>
        <dsp:cNvPr id="0" name=""/>
        <dsp:cNvSpPr/>
      </dsp:nvSpPr>
      <dsp:spPr>
        <a:xfrm>
          <a:off x="3251199" y="0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3291.94 m2 del predio No. 320052, ubicado en el sector de </a:t>
          </a:r>
          <a:r>
            <a:rPr lang="es-EC" sz="1400" kern="1200" dirty="0" err="1"/>
            <a:t>Carapungo</a:t>
          </a:r>
          <a:r>
            <a:rPr lang="es-EC" sz="1400" kern="1200" dirty="0"/>
            <a:t> entre la calle: Río Cayambe y </a:t>
          </a:r>
          <a:r>
            <a:rPr lang="es-EC" sz="1400" kern="1200" dirty="0" err="1"/>
            <a:t>Neptali</a:t>
          </a:r>
          <a:r>
            <a:rPr lang="es-EC" sz="1400" kern="1200" dirty="0"/>
            <a:t> y </a:t>
          </a:r>
          <a:r>
            <a:rPr lang="es-EC" sz="1400" kern="1200" dirty="0" smtClean="0"/>
            <a:t>Godoy.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Para cumplir con la proyecto presentado por el </a:t>
          </a:r>
          <a:r>
            <a:rPr lang="es-EC" sz="1400" b="0" kern="1200" dirty="0"/>
            <a:t>Comité Pro Mejoras “</a:t>
          </a:r>
          <a:r>
            <a:rPr lang="es-EC" sz="1400" b="0" kern="1200" dirty="0" err="1"/>
            <a:t>Carapungo</a:t>
          </a:r>
          <a:r>
            <a:rPr lang="es-EC" sz="1400" b="0" kern="1200" dirty="0"/>
            <a:t> Libre y </a:t>
          </a:r>
          <a:r>
            <a:rPr lang="es-EC" sz="1400" b="0" kern="1200" dirty="0" smtClean="0"/>
            <a:t>Seguro.</a:t>
          </a:r>
          <a:endParaRPr lang="es-EC" sz="1400" b="0" kern="1200" dirty="0"/>
        </a:p>
      </dsp:txBody>
      <dsp:txXfrm>
        <a:off x="3251199" y="211667"/>
        <a:ext cx="4241800" cy="1269999"/>
      </dsp:txXfrm>
    </dsp:sp>
    <dsp:sp modelId="{9586B134-8391-4F70-994B-E151CD6AB6A1}">
      <dsp:nvSpPr>
        <dsp:cNvPr id="0" name=""/>
        <dsp:cNvSpPr/>
      </dsp:nvSpPr>
      <dsp:spPr>
        <a:xfrm>
          <a:off x="0" y="0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Objeto Convenio de Administración y Uso</a:t>
          </a:r>
        </a:p>
      </dsp:txBody>
      <dsp:txXfrm>
        <a:off x="82662" y="82662"/>
        <a:ext cx="3085876" cy="1528009"/>
      </dsp:txXfrm>
    </dsp:sp>
    <dsp:sp modelId="{B5D47340-9162-4745-A771-C1F8F2CE4680}">
      <dsp:nvSpPr>
        <dsp:cNvPr id="0" name=""/>
        <dsp:cNvSpPr/>
      </dsp:nvSpPr>
      <dsp:spPr>
        <a:xfrm>
          <a:off x="3251199" y="1862666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No podrá lucrarse del bien objeto del presente convenio.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Realizar autogestión para el pago de los servicios básicos y </a:t>
          </a:r>
          <a:r>
            <a:rPr lang="es-EC" sz="1400" kern="1200" dirty="0" smtClean="0"/>
            <a:t>guardianía.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Utilizar el bien objeto del presente convenio solo para actividades  en favor de la comunidad  de </a:t>
          </a:r>
          <a:r>
            <a:rPr lang="es-EC" sz="1400" kern="1200" dirty="0" err="1" smtClean="0"/>
            <a:t>Carapungo</a:t>
          </a:r>
          <a:r>
            <a:rPr lang="es-EC" sz="1400" kern="1200" dirty="0" smtClean="0"/>
            <a:t>  o de la zona. </a:t>
          </a:r>
          <a:endParaRPr lang="es-EC" sz="1400" kern="1200" dirty="0"/>
        </a:p>
      </dsp:txBody>
      <dsp:txXfrm>
        <a:off x="3251199" y="2074333"/>
        <a:ext cx="4241800" cy="1269999"/>
      </dsp:txXfrm>
    </dsp:sp>
    <dsp:sp modelId="{F038D669-0D9C-4D8D-98FB-D7232A4D52CD}">
      <dsp:nvSpPr>
        <dsp:cNvPr id="0" name=""/>
        <dsp:cNvSpPr/>
      </dsp:nvSpPr>
      <dsp:spPr>
        <a:xfrm>
          <a:off x="0" y="1862666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kern="1200" dirty="0"/>
            <a:t>Obligaciones del Comité Pro Mejoras “</a:t>
          </a:r>
          <a:r>
            <a:rPr lang="es-EC" sz="2500" b="0" kern="1200" dirty="0" err="1"/>
            <a:t>Carapungo</a:t>
          </a:r>
          <a:r>
            <a:rPr lang="es-EC" sz="2500" b="0" kern="1200" dirty="0"/>
            <a:t> Libre y Seguro” </a:t>
          </a:r>
        </a:p>
      </dsp:txBody>
      <dsp:txXfrm>
        <a:off x="82662" y="1945328"/>
        <a:ext cx="3085876" cy="1528009"/>
      </dsp:txXfrm>
    </dsp:sp>
    <dsp:sp modelId="{FC2EE9A1-D183-41AA-8AEC-078F863BEB46}">
      <dsp:nvSpPr>
        <dsp:cNvPr id="0" name=""/>
        <dsp:cNvSpPr/>
      </dsp:nvSpPr>
      <dsp:spPr>
        <a:xfrm>
          <a:off x="3251199" y="3725333"/>
          <a:ext cx="4876800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El plazo será de 5 años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Se establece un Administrador de convenio quien velará por el cabal cumplimiento del </a:t>
          </a:r>
          <a:r>
            <a:rPr lang="es-EC" sz="1300" kern="1200" dirty="0" smtClean="0"/>
            <a:t>mismo, por parte de la Administración Zonal, el Director Administrativo Financiero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/>
            <a:t>Se establece informes e inspecciones en cualquier momento en pro del cumplimiento de este </a:t>
          </a:r>
          <a:r>
            <a:rPr lang="es-EC" sz="1300" kern="1200" dirty="0" smtClean="0"/>
            <a:t>convenio </a:t>
          </a:r>
          <a:r>
            <a:rPr lang="es-EC" sz="1300" kern="1200" dirty="0"/>
            <a:t>de </a:t>
          </a:r>
          <a:r>
            <a:rPr lang="es-EC" sz="1300" kern="1200" dirty="0" smtClean="0"/>
            <a:t>uso.</a:t>
          </a:r>
          <a:endParaRPr lang="es-EC" sz="1300" kern="1200" dirty="0"/>
        </a:p>
      </dsp:txBody>
      <dsp:txXfrm>
        <a:off x="3251199" y="3937000"/>
        <a:ext cx="4241800" cy="1269999"/>
      </dsp:txXfrm>
    </dsp:sp>
    <dsp:sp modelId="{D7D480E1-2336-4CCA-8FA4-28B7CC8B95BD}">
      <dsp:nvSpPr>
        <dsp:cNvPr id="0" name=""/>
        <dsp:cNvSpPr/>
      </dsp:nvSpPr>
      <dsp:spPr>
        <a:xfrm>
          <a:off x="0" y="3725333"/>
          <a:ext cx="3251200" cy="16933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Plazo y otras condiciones</a:t>
          </a:r>
        </a:p>
      </dsp:txBody>
      <dsp:txXfrm>
        <a:off x="82662" y="3807995"/>
        <a:ext cx="3085876" cy="152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569D-D885-4553-BA27-F4717BB7CFBE}" type="datetimeFigureOut">
              <a:rPr lang="es-EC" smtClean="0"/>
              <a:t>2/2/2021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65BA5-AEDD-4B3B-958B-CD9F2364FF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335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65BA5-AEDD-4B3B-958B-CD9F2364FFB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78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02/02/2021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73951" y="3884794"/>
            <a:ext cx="881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0070C0"/>
                </a:solidFill>
              </a:rPr>
              <a:t>ADMINISTRACIÒN </a:t>
            </a:r>
            <a:r>
              <a:rPr lang="es-ES_tradnl" sz="4000" b="1" dirty="0">
                <a:solidFill>
                  <a:srgbClr val="0070C0"/>
                </a:solidFill>
              </a:rPr>
              <a:t>ZONAL CALDERÓN</a:t>
            </a:r>
          </a:p>
          <a:p>
            <a:pPr algn="ctr"/>
            <a:r>
              <a:rPr lang="es-ES_tradnl" sz="2400" b="1" dirty="0">
                <a:solidFill>
                  <a:srgbClr val="0070C0"/>
                </a:solidFill>
              </a:rPr>
              <a:t>MUNICIPIO DEL DISTRITO METROPOLITANO DE QUITO – MDMQ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3"/>
          <a:stretch/>
        </p:blipFill>
        <p:spPr>
          <a:xfrm>
            <a:off x="1673951" y="425268"/>
            <a:ext cx="8818685" cy="32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3" name="2 Rectángulo"/>
          <p:cNvSpPr/>
          <p:nvPr/>
        </p:nvSpPr>
        <p:spPr>
          <a:xfrm>
            <a:off x="1035780" y="2040068"/>
            <a:ext cx="358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Proyectos a ejecutarse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35780" y="3122858"/>
            <a:ext cx="9649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>
                <a:solidFill>
                  <a:srgbClr val="0070C0"/>
                </a:solidFill>
                <a:latin typeface="Times New Roman"/>
              </a:rPr>
              <a:t>4. Proyecto Arrebato Asociación Vecinal (participación multicultural para la cohesión social).</a:t>
            </a:r>
          </a:p>
          <a:p>
            <a:pPr algn="just"/>
            <a:endParaRPr lang="es-EC" sz="2800" b="1" dirty="0">
              <a:solidFill>
                <a:srgbClr val="0070C0"/>
              </a:solidFill>
              <a:latin typeface="Times New Roman"/>
            </a:endParaRPr>
          </a:p>
          <a:p>
            <a:pPr algn="just"/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5. Proyecto Barrio Verde Asociación Cultural (espacio de encuentro para la participación activa y responsable en el desarrollo sociocultural del Barrio de </a:t>
            </a:r>
            <a:r>
              <a:rPr lang="es-EC" sz="28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Carapungo</a:t>
            </a: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).</a:t>
            </a:r>
            <a:endParaRPr lang="es-EC" sz="28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73" y="1402018"/>
            <a:ext cx="4015294" cy="172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3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3" name="2 Rectángulo"/>
          <p:cNvSpPr/>
          <p:nvPr/>
        </p:nvSpPr>
        <p:spPr>
          <a:xfrm>
            <a:off x="899102" y="2224738"/>
            <a:ext cx="358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Proyectos a ejecutarse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99102" y="2991488"/>
            <a:ext cx="10276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8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/>
            <a:r>
              <a:rPr lang="es-EC" sz="2800" b="1" dirty="0">
                <a:solidFill>
                  <a:srgbClr val="0070C0"/>
                </a:solidFill>
                <a:latin typeface="Times New Roman"/>
              </a:rPr>
              <a:t>6. Proyecto El Gancho Club de Fútbol.</a:t>
            </a:r>
          </a:p>
          <a:p>
            <a:pPr algn="just"/>
            <a:endParaRPr lang="es-EC" sz="2800" b="1" dirty="0">
              <a:solidFill>
                <a:srgbClr val="0070C0"/>
              </a:solidFill>
              <a:latin typeface="Times New Roman"/>
            </a:endParaRPr>
          </a:p>
          <a:p>
            <a:pPr algn="just"/>
            <a:r>
              <a:rPr lang="es-EC" sz="2800" b="1" dirty="0">
                <a:solidFill>
                  <a:srgbClr val="0070C0"/>
                </a:solidFill>
                <a:latin typeface="Times New Roman"/>
              </a:rPr>
              <a:t>7. Proyecto Espacio Visiones para Personas con Discapacidad (favorecer la integración y participación de personas con discapacidad para trabajar en su salud mental, en particular).</a:t>
            </a:r>
            <a:endParaRPr lang="es-EC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60" y="1567132"/>
            <a:ext cx="4801085" cy="183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895718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552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sz="3100" b="1" dirty="0"/>
              <a:t>ANTECEDENTES</a:t>
            </a:r>
            <a:r>
              <a:rPr lang="es-EC" b="1" dirty="0"/>
              <a:t/>
            </a:r>
            <a:br>
              <a:rPr lang="es-EC" b="1" dirty="0"/>
            </a:br>
            <a:endParaRPr lang="es-EC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332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616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 TÉCNICO PREDIO 320052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0CC11D-A9AB-482C-AB85-0EA7CC6FB4DC}"/>
              </a:ext>
            </a:extLst>
          </p:cNvPr>
          <p:cNvSpPr txBox="1"/>
          <p:nvPr/>
        </p:nvSpPr>
        <p:spPr>
          <a:xfrm>
            <a:off x="520182" y="907180"/>
            <a:ext cx="1784479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1990725" algn="l"/>
              </a:tabLst>
            </a:pPr>
            <a:r>
              <a:rPr lang="es-EC" sz="1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xmlns="" id="{30A36E85-6239-4D66-93D2-B9678DA4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40" y="16566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xmlns="" id="{44C70DA6-5158-49A2-9251-94544F2E9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" y="-4067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xmlns="" id="{8AE1BD89-EC8A-466D-93BA-A63F5FB8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" y="-360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Carihuairazo</a:t>
            </a: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xmlns="" id="{3DE580A4-B185-445C-B9CB-1FE3EC69D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" y="-360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Rio Cayambe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xmlns="" id="{BD342D80-15EE-46AA-82E8-731F49BCD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" y="-360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s-EC" altLang="es-EC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Nepal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Godoy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xmlns="" id="{A48F250C-128A-49A9-A241-3478D5772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" y="-3609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Pululahua</a:t>
            </a: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Predio </a:t>
            </a: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320052 MUNICIPIO DEL DISTRITO METROPOLITANO DE QUITO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xmlns="" id="{B37D331D-3456-4CAA-A9E8-C544C47D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3210" y="-45681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Carihuairazo</a:t>
            </a: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xmlns="" id="{A6F727DD-C711-4D58-9199-9FA9709A6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3210" y="-41109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Rio Cayambe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xmlns="" id="{272A1484-B582-4D67-BADD-B58E990BA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3210" y="-41109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kumimoji="0" lang="es-EC" altLang="es-EC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Nepal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Godoy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39">
            <a:extLst>
              <a:ext uri="{FF2B5EF4-FFF2-40B4-BE49-F238E27FC236}">
                <a16:creationId xmlns:a16="http://schemas.microsoft.com/office/drawing/2014/main" xmlns="" id="{D8A011F9-1BBE-4AB5-AE7D-B9DF0DD2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3210" y="-41109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Pululahua</a:t>
            </a: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</a:t>
            </a:r>
            <a:endParaRPr kumimoji="0" lang="es-EC" altLang="es-EC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0725" algn="l"/>
              </a:tabLst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Predio </a:t>
            </a:r>
            <a:r>
              <a:rPr kumimoji="0" lang="es-EC" altLang="es-EC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320052 MUNICIPIO DEL DISTRITO METROPOLITANO DE QUITO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9C91D6C-788D-45B8-83C9-1F351B2FAD1E}"/>
              </a:ext>
            </a:extLst>
          </p:cNvPr>
          <p:cNvSpPr txBox="1"/>
          <p:nvPr/>
        </p:nvSpPr>
        <p:spPr>
          <a:xfrm rot="396546">
            <a:off x="5605010" y="2505678"/>
            <a:ext cx="2818780" cy="31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CARIHUAIRAZO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16FC1E1-7C51-4D38-A229-2F6D37365FD2}"/>
              </a:ext>
            </a:extLst>
          </p:cNvPr>
          <p:cNvSpPr/>
          <p:nvPr/>
        </p:nvSpPr>
        <p:spPr>
          <a:xfrm rot="309572">
            <a:off x="5875212" y="2757949"/>
            <a:ext cx="1069360" cy="16011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8AE0471-CFFD-4DE2-8F10-491EA2218227}"/>
              </a:ext>
            </a:extLst>
          </p:cNvPr>
          <p:cNvSpPr txBox="1"/>
          <p:nvPr/>
        </p:nvSpPr>
        <p:spPr>
          <a:xfrm rot="396546">
            <a:off x="5309937" y="4371055"/>
            <a:ext cx="2818780" cy="31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RÍO CAYAMBE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CE303AC-54A4-4308-8BDA-1112BCCD0915}"/>
              </a:ext>
            </a:extLst>
          </p:cNvPr>
          <p:cNvSpPr txBox="1"/>
          <p:nvPr/>
        </p:nvSpPr>
        <p:spPr>
          <a:xfrm rot="16602576">
            <a:off x="4843341" y="3329748"/>
            <a:ext cx="1765302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PULULAHUA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EB04C4-8598-41D4-945B-B4F28D825634}"/>
              </a:ext>
            </a:extLst>
          </p:cNvPr>
          <p:cNvSpPr txBox="1"/>
          <p:nvPr/>
        </p:nvSpPr>
        <p:spPr>
          <a:xfrm rot="16602576">
            <a:off x="6363365" y="3463294"/>
            <a:ext cx="1562242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GODOY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CFDAC18D-23EF-4005-9C81-A22619863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01788"/>
              </p:ext>
            </p:extLst>
          </p:nvPr>
        </p:nvGraphicFramePr>
        <p:xfrm>
          <a:off x="3340910" y="1024065"/>
          <a:ext cx="7491929" cy="504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n de mapa de bits" r:id="rId5" imgW="6342857" imgH="4266667" progId="Paint.Picture">
                  <p:embed/>
                </p:oleObj>
              </mc:Choice>
              <mc:Fallback>
                <p:oleObj name="Imagen de mapa de bits" r:id="rId5" imgW="6342857" imgH="4266667" progId="Paint.Picture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xmlns="" id="{C84B3901-5455-40FC-BF73-2EDCE5EE2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910" y="1024065"/>
                        <a:ext cx="7491929" cy="5043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41ED141-12C1-463F-AB5D-3EF52BCE4D4A}"/>
              </a:ext>
            </a:extLst>
          </p:cNvPr>
          <p:cNvSpPr txBox="1"/>
          <p:nvPr/>
        </p:nvSpPr>
        <p:spPr>
          <a:xfrm rot="327311">
            <a:off x="6078486" y="2434978"/>
            <a:ext cx="2068315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CARIHUAIRAZO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D24A945-52E9-4E70-B897-6AFAF51A92EB}"/>
              </a:ext>
            </a:extLst>
          </p:cNvPr>
          <p:cNvSpPr/>
          <p:nvPr/>
        </p:nvSpPr>
        <p:spPr>
          <a:xfrm rot="309572">
            <a:off x="6420873" y="2682701"/>
            <a:ext cx="1069360" cy="16011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5AE15B6-8C8F-4877-BCA2-0E19A2E0DEC7}"/>
              </a:ext>
            </a:extLst>
          </p:cNvPr>
          <p:cNvSpPr txBox="1"/>
          <p:nvPr/>
        </p:nvSpPr>
        <p:spPr>
          <a:xfrm rot="396546">
            <a:off x="5853360" y="4289884"/>
            <a:ext cx="2090935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RÍO CAYAMBE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B2F16E1-1B56-4C4A-B2EF-BD6BA9A6A820}"/>
              </a:ext>
            </a:extLst>
          </p:cNvPr>
          <p:cNvSpPr txBox="1"/>
          <p:nvPr/>
        </p:nvSpPr>
        <p:spPr>
          <a:xfrm rot="16602576">
            <a:off x="5341693" y="3278432"/>
            <a:ext cx="1765302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PULULAHUA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A57E0BB-3431-4732-8F4D-7FD48A992EB4}"/>
              </a:ext>
            </a:extLst>
          </p:cNvPr>
          <p:cNvSpPr txBox="1"/>
          <p:nvPr/>
        </p:nvSpPr>
        <p:spPr>
          <a:xfrm rot="16602576">
            <a:off x="6935527" y="3413217"/>
            <a:ext cx="1451752" cy="31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CALLE GODOY</a:t>
            </a:r>
            <a:endParaRPr lang="es-EC" sz="1400" b="1" dirty="0">
              <a:ln>
                <a:solidFill>
                  <a:schemeClr val="tx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60E3E19-03E1-4040-B184-9C19E01C3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458831"/>
              </p:ext>
            </p:extLst>
          </p:nvPr>
        </p:nvGraphicFramePr>
        <p:xfrm>
          <a:off x="408499" y="2548398"/>
          <a:ext cx="2787462" cy="2171700"/>
        </p:xfrm>
        <a:graphic>
          <a:graphicData uri="http://schemas.openxmlformats.org/drawingml/2006/table">
            <a:tbl>
              <a:tblPr/>
              <a:tblGrid>
                <a:gridCol w="777860">
                  <a:extLst>
                    <a:ext uri="{9D8B030D-6E8A-4147-A177-3AD203B41FA5}">
                      <a16:colId xmlns:a16="http://schemas.microsoft.com/office/drawing/2014/main" xmlns="" val="800656646"/>
                    </a:ext>
                  </a:extLst>
                </a:gridCol>
                <a:gridCol w="1136194">
                  <a:extLst>
                    <a:ext uri="{9D8B030D-6E8A-4147-A177-3AD203B41FA5}">
                      <a16:colId xmlns:a16="http://schemas.microsoft.com/office/drawing/2014/main" xmlns="" val="3044952853"/>
                    </a:ext>
                  </a:extLst>
                </a:gridCol>
                <a:gridCol w="873408">
                  <a:extLst>
                    <a:ext uri="{9D8B030D-6E8A-4147-A177-3AD203B41FA5}">
                      <a16:colId xmlns:a16="http://schemas.microsoft.com/office/drawing/2014/main" xmlns="" val="1517422463"/>
                    </a:ext>
                  </a:extLst>
                </a:gridCol>
              </a:tblGrid>
              <a:tr h="4326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Datos Técnicos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Medidas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3840772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Norte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Calle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Carihuairazo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56,65 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77824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Calle Rio Cayambe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65.76 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462051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Calle Nepalí Godoy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83,54 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218174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Oeste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Calle Pululahua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83,85 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506489"/>
                  </a:ext>
                </a:extLst>
              </a:tr>
            </a:tbl>
          </a:graphicData>
        </a:graphic>
      </p:graphicFrame>
      <p:pic>
        <p:nvPicPr>
          <p:cNvPr id="1032" name="Picture 8" descr="Descarga GRATIS: &quot;Norte Arquitectonico&quot; - archivo tipo dwg">
            <a:extLst>
              <a:ext uri="{FF2B5EF4-FFF2-40B4-BE49-F238E27FC236}">
                <a16:creationId xmlns:a16="http://schemas.microsoft.com/office/drawing/2014/main" xmlns="" id="{5B12C2A2-131B-49EE-9E5C-D70822B68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7"/>
          <a:stretch/>
        </p:blipFill>
        <p:spPr bwMode="auto">
          <a:xfrm>
            <a:off x="9752259" y="1065220"/>
            <a:ext cx="862738" cy="10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3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A42CFEA-08B4-4779-BAF6-D94FD559F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03" y="1702387"/>
            <a:ext cx="7667625" cy="409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DEF5EC-1E9F-4158-A767-4A638707F48E}"/>
              </a:ext>
            </a:extLst>
          </p:cNvPr>
          <p:cNvSpPr txBox="1"/>
          <p:nvPr/>
        </p:nvSpPr>
        <p:spPr>
          <a:xfrm>
            <a:off x="2116272" y="4461170"/>
            <a:ext cx="2912928" cy="24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Área levantamiento:           4483.61 m2</a:t>
            </a:r>
            <a:endParaRPr lang="es-EC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0638BAF-292A-43BC-9AFC-C8ACC713CAE1}"/>
              </a:ext>
            </a:extLst>
          </p:cNvPr>
          <p:cNvCxnSpPr>
            <a:cxnSpLocks/>
          </p:cNvCxnSpPr>
          <p:nvPr/>
        </p:nvCxnSpPr>
        <p:spPr>
          <a:xfrm>
            <a:off x="9824928" y="1702387"/>
            <a:ext cx="0" cy="409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6F5FD4C-7754-40D2-9B99-9CBBFC14CF17}"/>
              </a:ext>
            </a:extLst>
          </p:cNvPr>
          <p:cNvCxnSpPr/>
          <p:nvPr/>
        </p:nvCxnSpPr>
        <p:spPr>
          <a:xfrm>
            <a:off x="6746631" y="5798137"/>
            <a:ext cx="3078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06724F-2173-4A63-A8BA-855F4EAEFFF4}"/>
              </a:ext>
            </a:extLst>
          </p:cNvPr>
          <p:cNvSpPr txBox="1"/>
          <p:nvPr/>
        </p:nvSpPr>
        <p:spPr>
          <a:xfrm>
            <a:off x="5061764" y="1044990"/>
            <a:ext cx="2744503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DETALLES DEL PREDIO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7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05507AC-C106-42CE-B469-0FC067B31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26877"/>
              </p:ext>
            </p:extLst>
          </p:nvPr>
        </p:nvGraphicFramePr>
        <p:xfrm>
          <a:off x="5619695" y="2064463"/>
          <a:ext cx="5932180" cy="285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462">
                  <a:extLst>
                    <a:ext uri="{9D8B030D-6E8A-4147-A177-3AD203B41FA5}">
                      <a16:colId xmlns:a16="http://schemas.microsoft.com/office/drawing/2014/main" xmlns="" val="3010097520"/>
                    </a:ext>
                  </a:extLst>
                </a:gridCol>
                <a:gridCol w="3363197">
                  <a:extLst>
                    <a:ext uri="{9D8B030D-6E8A-4147-A177-3AD203B41FA5}">
                      <a16:colId xmlns:a16="http://schemas.microsoft.com/office/drawing/2014/main" xmlns="" val="372236332"/>
                    </a:ext>
                  </a:extLst>
                </a:gridCol>
                <a:gridCol w="1091521">
                  <a:extLst>
                    <a:ext uri="{9D8B030D-6E8A-4147-A177-3AD203B41FA5}">
                      <a16:colId xmlns:a16="http://schemas.microsoft.com/office/drawing/2014/main" xmlns="" val="1812164414"/>
                    </a:ext>
                  </a:extLst>
                </a:gridCol>
              </a:tblGrid>
              <a:tr h="2503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COMITÉ PRO-MEJORAS CARAPUNGO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628573"/>
                  </a:ext>
                </a:extLst>
              </a:tr>
              <a:tr h="21457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CUADRO DE AREA CONSTRUCCIÓN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661151"/>
                  </a:ext>
                </a:extLst>
              </a:tr>
              <a:tr h="25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DETALLE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Área (m²)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613338408"/>
                  </a:ext>
                </a:extLst>
              </a:tr>
              <a:tr h="238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CONSTRUCCION 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UNA PLANTA HORMIGON ARMADO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208,02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496636128"/>
                  </a:ext>
                </a:extLst>
              </a:tr>
              <a:tr h="238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CONSTRUCCION 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UNA PLANTA HORMIGON ARMADO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250,06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206805293"/>
                  </a:ext>
                </a:extLst>
              </a:tr>
              <a:tr h="238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CONSTRUCCION 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UNA PLANTA DE HORMIGON TECHO ZINC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30,66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67962043"/>
                  </a:ext>
                </a:extLst>
              </a:tr>
              <a:tr h="238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CONSTRUCCION 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UNA PLANTA DE HORMIGON TECHO ZINC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332,48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10791083"/>
                  </a:ext>
                </a:extLst>
              </a:tr>
              <a:tr h="25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CONSTRUCCION 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UNA PLANTA HORMIGON ARMADO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187,22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577742422"/>
                  </a:ext>
                </a:extLst>
              </a:tr>
              <a:tr h="250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AREA TOTAL DE CONSTRUCCION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1.008,44 m2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52940533"/>
                  </a:ext>
                </a:extLst>
              </a:tr>
              <a:tr h="25033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AREA TOTAL UTIL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2283.5 m2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996728503"/>
                  </a:ext>
                </a:extLst>
              </a:tr>
              <a:tr h="4390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AREA TOTAL DE SUPERFICIE DEL COMITÉ CENTRAL PROMEJORA  CARAPUNGO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3291.94 m2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808810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1F2CFA-0108-48E6-A9BA-4EDAF2D4E68D}"/>
              </a:ext>
            </a:extLst>
          </p:cNvPr>
          <p:cNvSpPr txBox="1"/>
          <p:nvPr/>
        </p:nvSpPr>
        <p:spPr>
          <a:xfrm>
            <a:off x="6429942" y="1274999"/>
            <a:ext cx="4983124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CUADRO DE ÁREAS DE CONSTRUCCIÓN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1219" t="10556" r="38863" b="8528"/>
          <a:stretch/>
        </p:blipFill>
        <p:spPr>
          <a:xfrm>
            <a:off x="350876" y="1105016"/>
            <a:ext cx="4824702" cy="47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3" name="2 Rectángulo"/>
          <p:cNvSpPr/>
          <p:nvPr/>
        </p:nvSpPr>
        <p:spPr>
          <a:xfrm>
            <a:off x="1140977" y="1290220"/>
            <a:ext cx="99936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ENFOQUE SOCIAL PARA EL USO DE LA </a:t>
            </a:r>
          </a:p>
          <a:p>
            <a:pPr algn="ctr"/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CASA COMUNAL DE CARAPUNGO </a:t>
            </a:r>
          </a:p>
          <a:p>
            <a:pPr algn="ctr"/>
            <a:endParaRPr lang="es-EC" sz="2800" b="1" dirty="0">
              <a:solidFill>
                <a:srgbClr val="FF0000"/>
              </a:solidFill>
              <a:latin typeface="Times New Roman"/>
            </a:endParaRPr>
          </a:p>
          <a:p>
            <a:pPr algn="ctr"/>
            <a:r>
              <a:rPr lang="es-EC" b="1" dirty="0">
                <a:solidFill>
                  <a:srgbClr val="0070C0"/>
                </a:solidFill>
                <a:latin typeface="Times New Roman"/>
              </a:rPr>
              <a:t>Fuente: </a:t>
            </a:r>
            <a:r>
              <a:rPr lang="es-EC" dirty="0">
                <a:solidFill>
                  <a:srgbClr val="0070C0"/>
                </a:solidFill>
                <a:latin typeface="Times New Roman"/>
              </a:rPr>
              <a:t>Plan de Trabajo Comité Pro Mejoras </a:t>
            </a:r>
            <a:r>
              <a:rPr lang="es-EC" dirty="0" err="1">
                <a:solidFill>
                  <a:srgbClr val="0070C0"/>
                </a:solidFill>
                <a:latin typeface="Times New Roman"/>
              </a:rPr>
              <a:t>Carapungo</a:t>
            </a:r>
            <a:r>
              <a:rPr lang="es-EC" dirty="0">
                <a:solidFill>
                  <a:srgbClr val="0070C0"/>
                </a:solidFill>
                <a:latin typeface="Times New Roman"/>
              </a:rPr>
              <a:t> Libre y Seguro</a:t>
            </a:r>
            <a:endParaRPr lang="es-EC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40" y="3731212"/>
            <a:ext cx="4036056" cy="242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23" y="3008858"/>
            <a:ext cx="3367720" cy="2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6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2" name="1 Rectángulo"/>
          <p:cNvSpPr/>
          <p:nvPr/>
        </p:nvSpPr>
        <p:spPr>
          <a:xfrm>
            <a:off x="1116456" y="2979232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Satisfacer las necesidades básicas insatisfechas que propendan a mejorar las condiciones de vida de las personas que habitan en el Barrio </a:t>
            </a:r>
            <a:r>
              <a:rPr lang="es-EC" sz="28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Carapungo</a:t>
            </a: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. </a:t>
            </a:r>
            <a:endParaRPr lang="es-EC" sz="28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6456" y="187666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Objetivo General</a:t>
            </a:r>
            <a:endParaRPr lang="es-EC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26" y="2763899"/>
            <a:ext cx="3697176" cy="22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3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2" name="1 Rectángulo"/>
          <p:cNvSpPr/>
          <p:nvPr/>
        </p:nvSpPr>
        <p:spPr>
          <a:xfrm>
            <a:off x="746993" y="2124691"/>
            <a:ext cx="66653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Generar espacios de socialización mediante la cooperación comunitaria, logrando espacios de discusión y análisis comunitarios sobre la problemática barrial.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Sensibilizar a los moradores sobre la necesidad de participación ciudadana, con talleres de capacitación, para lograr mejorar y solucionar problemas existentes. </a:t>
            </a:r>
            <a:endParaRPr lang="es-EC" sz="28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6573" y="1355653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Objetivos Específicos</a:t>
            </a:r>
            <a:endParaRPr lang="es-EC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99" y="2786405"/>
            <a:ext cx="3856494" cy="25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8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5" name="Rectángulo 6"/>
          <p:cNvSpPr/>
          <p:nvPr/>
        </p:nvSpPr>
        <p:spPr>
          <a:xfrm>
            <a:off x="0" y="192028"/>
            <a:ext cx="12075090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8336" y="18915"/>
            <a:ext cx="12183664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EJECUCIÓN PRESUPUESTARIA 2019</a:t>
            </a:r>
          </a:p>
          <a:p>
            <a:pPr algn="ctr"/>
            <a:r>
              <a:rPr lang="es-ES" altLang="ko-KR" b="1" dirty="0"/>
              <a:t>ADMINISTRACIÓN ZONAL VALLE DE LOS CHILLOS</a:t>
            </a:r>
            <a:endParaRPr lang="ko-KR" altLang="en-US" b="1" dirty="0"/>
          </a:p>
        </p:txBody>
      </p:sp>
      <p:sp>
        <p:nvSpPr>
          <p:cNvPr id="9" name="Rectangle 7"/>
          <p:cNvSpPr/>
          <p:nvPr/>
        </p:nvSpPr>
        <p:spPr>
          <a:xfrm>
            <a:off x="-4190" y="-6137"/>
            <a:ext cx="12196190" cy="8492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b="1" dirty="0"/>
              <a:t>ADMINISTRACIÓN ZONAL CALDERÓN</a:t>
            </a:r>
            <a:endParaRPr lang="ko-KR" altLang="en-US" b="1" dirty="0"/>
          </a:p>
        </p:txBody>
      </p:sp>
      <p:sp>
        <p:nvSpPr>
          <p:cNvPr id="2" name="1 Rectángulo"/>
          <p:cNvSpPr/>
          <p:nvPr/>
        </p:nvSpPr>
        <p:spPr>
          <a:xfrm>
            <a:off x="712098" y="2133703"/>
            <a:ext cx="10422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Proyecto Arte y Cultura en </a:t>
            </a:r>
            <a:r>
              <a:rPr lang="es-EC" sz="28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Carapungo</a:t>
            </a: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s-EC" sz="28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Proyecto </a:t>
            </a:r>
            <a:r>
              <a:rPr lang="es-EC" sz="2800" b="1" dirty="0" err="1">
                <a:solidFill>
                  <a:srgbClr val="0070C0"/>
                </a:solidFill>
                <a:latin typeface="Times New Roman"/>
                <a:ea typeface="Times New Roman"/>
              </a:rPr>
              <a:t>Gusantina</a:t>
            </a:r>
            <a:r>
              <a:rPr lang="es-EC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 (favorecer el bienestar de la infancia y la juventud para mejorar la calidad de vida).</a:t>
            </a:r>
          </a:p>
          <a:p>
            <a:pPr marL="228600" indent="-228600" algn="just">
              <a:buFont typeface="+mj-lt"/>
              <a:buAutoNum type="arabicPeriod"/>
            </a:pPr>
            <a:endParaRPr lang="es-EC" sz="28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C" sz="2800" b="1" dirty="0">
                <a:solidFill>
                  <a:srgbClr val="0070C0"/>
                </a:solidFill>
                <a:latin typeface="Times New Roman"/>
              </a:rPr>
              <a:t>Proyecto Centro de Solidaridad de </a:t>
            </a:r>
            <a:r>
              <a:rPr lang="es-EC" sz="2800" b="1" dirty="0" err="1">
                <a:solidFill>
                  <a:srgbClr val="0070C0"/>
                </a:solidFill>
                <a:latin typeface="Times New Roman"/>
              </a:rPr>
              <a:t>Carapungo</a:t>
            </a:r>
            <a:r>
              <a:rPr lang="es-EC" sz="2800" b="1" dirty="0">
                <a:solidFill>
                  <a:srgbClr val="0070C0"/>
                </a:solidFill>
                <a:latin typeface="Times New Roman"/>
              </a:rPr>
              <a:t> (tareas de investigación, divulgación y prevención de los riesgos derivados de los diferentes tipos de adicciones y la atención a personas con problemas asociados a las mismas.</a:t>
            </a:r>
            <a:endParaRPr lang="es-EC" sz="28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2099" y="1351695"/>
            <a:ext cx="358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Times New Roman"/>
              </a:rPr>
              <a:t>Proyectos a ejecutarse</a:t>
            </a:r>
            <a:endParaRPr lang="es-EC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31" y="1516201"/>
            <a:ext cx="4315470" cy="153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79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1735</TotalTime>
  <Words>922</Words>
  <Application>Microsoft Office PowerPoint</Application>
  <PresentationFormat>Panorámica</PresentationFormat>
  <Paragraphs>141</Paragraphs>
  <Slides>13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Century Gothic</vt:lpstr>
      <vt:lpstr>Times New Roman</vt:lpstr>
      <vt:lpstr>Tema de Office</vt:lpstr>
      <vt:lpstr>Imagen de mapa de bits</vt:lpstr>
      <vt:lpstr>Presentación de PowerPoint</vt:lpstr>
      <vt:lpstr>  ANTECEDENTES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Dayana Jassmin Vargas Borja</cp:lastModifiedBy>
  <cp:revision>98</cp:revision>
  <dcterms:created xsi:type="dcterms:W3CDTF">2019-05-28T19:57:24Z</dcterms:created>
  <dcterms:modified xsi:type="dcterms:W3CDTF">2021-02-02T14:23:54Z</dcterms:modified>
</cp:coreProperties>
</file>