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80" r:id="rId3"/>
    <p:sldId id="382" r:id="rId4"/>
    <p:sldId id="487" r:id="rId5"/>
    <p:sldId id="360" r:id="rId6"/>
    <p:sldId id="477" r:id="rId7"/>
    <p:sldId id="451" r:id="rId8"/>
    <p:sldId id="480" r:id="rId9"/>
    <p:sldId id="488" r:id="rId10"/>
    <p:sldId id="481" r:id="rId11"/>
    <p:sldId id="420" r:id="rId12"/>
    <p:sldId id="485" r:id="rId13"/>
    <p:sldId id="405" r:id="rId1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B07BD7"/>
    <a:srgbClr val="A86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8" y="5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a\Downloads\cvd19_css_tsa_20210122_FP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p\Downloads\qto_cvd19_datos_general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swaldojaviersuareztamayo\Downloads\FORMATO%20TABLAS%20PRES%20LUN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p\Downloads\qto_cvd19_datos_generale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p\Downloads\qto_cvd19_datos_generale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Incremento</a:t>
            </a:r>
            <a:r>
              <a:rPr lang="en-US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casos confirmados</a:t>
            </a:r>
            <a:r>
              <a:rPr lang="en-US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COVID-19, según semana epidemiológica, Quito </a:t>
            </a:r>
            <a:endParaRPr lang="en-US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2.8205128205128206E-2"/>
          <c:y val="0.21377039146161378"/>
          <c:w val="0.94358974358974357"/>
          <c:h val="0.5819399568945613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1"/>
        <c:axId val="1821787648"/>
        <c:axId val="1821788736"/>
      </c:barChart>
      <c:catAx>
        <c:axId val="1821787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s-EC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Semanas</a:t>
                </a:r>
                <a:r>
                  <a:rPr lang="es-EC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Epidemiológicas</a:t>
                </a:r>
                <a:endParaRPr lang="es-EC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21788736"/>
        <c:crosses val="autoZero"/>
        <c:auto val="1"/>
        <c:lblAlgn val="ctr"/>
        <c:lblOffset val="100"/>
        <c:noMultiLvlLbl val="0"/>
      </c:catAx>
      <c:valAx>
        <c:axId val="1821788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178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ES_tradnl" sz="1800" b="0" i="0" baseline="0" noProof="0" dirty="0">
                <a:effectLst/>
              </a:rPr>
              <a:t>Numero</a:t>
            </a:r>
            <a:r>
              <a:rPr lang="en-US" sz="1800" b="0" i="0" baseline="0" dirty="0">
                <a:effectLst/>
              </a:rPr>
              <a:t> de  </a:t>
            </a:r>
            <a:r>
              <a:rPr lang="es-ES_tradnl" sz="1800" b="0" i="0" baseline="0" noProof="0" dirty="0">
                <a:effectLst/>
              </a:rPr>
              <a:t>casos</a:t>
            </a:r>
            <a:r>
              <a:rPr lang="en-US" sz="1800" b="0" i="0" baseline="0" dirty="0">
                <a:effectLst/>
              </a:rPr>
              <a:t> </a:t>
            </a:r>
            <a:r>
              <a:rPr lang="es-US" sz="1800" b="0" i="0" baseline="0" noProof="0" dirty="0">
                <a:effectLst/>
              </a:rPr>
              <a:t>confirmados</a:t>
            </a:r>
            <a:r>
              <a:rPr lang="en-US" sz="1800" b="0" i="0" baseline="0" dirty="0">
                <a:effectLst/>
              </a:rPr>
              <a:t> </a:t>
            </a:r>
            <a:r>
              <a:rPr lang="es-ES" sz="1800" b="0" i="0" baseline="0" noProof="0" dirty="0">
                <a:effectLst/>
              </a:rPr>
              <a:t>por</a:t>
            </a:r>
            <a:r>
              <a:rPr lang="en-US" sz="1800" b="0" i="0" baseline="0" dirty="0">
                <a:effectLst/>
              </a:rPr>
              <a:t> COVID-19, </a:t>
            </a:r>
            <a:r>
              <a:rPr lang="es-ES_tradnl" sz="1800" b="0" i="0" baseline="0" noProof="0" dirty="0">
                <a:effectLst/>
              </a:rPr>
              <a:t>según</a:t>
            </a:r>
            <a:r>
              <a:rPr lang="en-US" sz="1800" b="0" i="0" baseline="0" dirty="0">
                <a:effectLst/>
              </a:rPr>
              <a:t> </a:t>
            </a:r>
            <a:r>
              <a:rPr lang="es-ES_tradnl" sz="1800" b="0" i="0" baseline="0" noProof="0" dirty="0">
                <a:effectLst/>
              </a:rPr>
              <a:t>semana</a:t>
            </a:r>
            <a:r>
              <a:rPr lang="en-US" sz="1800" b="0" i="0" baseline="0" dirty="0">
                <a:effectLst/>
              </a:rPr>
              <a:t> </a:t>
            </a:r>
            <a:r>
              <a:rPr lang="es-ES_tradnl" sz="1800" b="0" i="0" baseline="0" noProof="0" dirty="0">
                <a:effectLst/>
              </a:rPr>
              <a:t>epidemiológica</a:t>
            </a:r>
            <a:r>
              <a:rPr lang="en-US" sz="1800" b="0" i="0" baseline="0" dirty="0">
                <a:effectLst/>
              </a:rPr>
              <a:t>, Quito </a:t>
            </a:r>
            <a:endParaRPr lang="es-E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2.8205128205128206E-2"/>
          <c:y val="0.21377039146161378"/>
          <c:w val="0.94358974358974357"/>
          <c:h val="0.58193995689456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[qto_cvd19_datos_generales.xlsx]qto_cvd19_inc_SE_grafico!$A$1</c:f>
              <c:strCache>
                <c:ptCount val="1"/>
                <c:pt idx="0">
                  <c:v>Incremento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581446106902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026-467D-A381-AD24C0E1F2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1958144610690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026-467D-A381-AD24C0E1F2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740270105663978E-17"/>
                  <c:y val="1.19581446106902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026-467D-A381-AD24C0E1F2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19581446106901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026-467D-A381-AD24C0E1F2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3916289221380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026-467D-A381-AD24C0E1F2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3.98604820356336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026-467D-A381-AD24C0E1F2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7.9720964071268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026-467D-A381-AD24C0E1F2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[qto_cvd19_datos_generales.xlsx]qto_cvd19_inc_SE_grafico!$C$2:$C$33</c:f>
              <c:numCache>
                <c:formatCode>General</c:formatCode>
                <c:ptCount val="32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52</c:v>
                </c:pt>
                <c:pt idx="27">
                  <c:v>53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</c:numCache>
            </c:numRef>
          </c:cat>
          <c:val>
            <c:numRef>
              <c:f>[qto_cvd19_datos_generales.xlsx]qto_cvd19_inc_SE_grafico!$A$2:$A$33</c:f>
              <c:numCache>
                <c:formatCode>General</c:formatCode>
                <c:ptCount val="32"/>
                <c:pt idx="0">
                  <c:v>861</c:v>
                </c:pt>
                <c:pt idx="1">
                  <c:v>1761</c:v>
                </c:pt>
                <c:pt idx="2">
                  <c:v>1428</c:v>
                </c:pt>
                <c:pt idx="3">
                  <c:v>1084</c:v>
                </c:pt>
                <c:pt idx="4">
                  <c:v>1806</c:v>
                </c:pt>
                <c:pt idx="5">
                  <c:v>1098</c:v>
                </c:pt>
                <c:pt idx="6">
                  <c:v>2581</c:v>
                </c:pt>
                <c:pt idx="7">
                  <c:v>2373</c:v>
                </c:pt>
                <c:pt idx="8">
                  <c:v>1693</c:v>
                </c:pt>
                <c:pt idx="9">
                  <c:v>1347</c:v>
                </c:pt>
                <c:pt idx="10">
                  <c:v>1028</c:v>
                </c:pt>
                <c:pt idx="11">
                  <c:v>2518</c:v>
                </c:pt>
                <c:pt idx="12">
                  <c:v>5196</c:v>
                </c:pt>
                <c:pt idx="13">
                  <c:v>4851</c:v>
                </c:pt>
                <c:pt idx="14">
                  <c:v>3220</c:v>
                </c:pt>
                <c:pt idx="15">
                  <c:v>3763</c:v>
                </c:pt>
                <c:pt idx="16">
                  <c:v>3044</c:v>
                </c:pt>
                <c:pt idx="17">
                  <c:v>4033</c:v>
                </c:pt>
                <c:pt idx="18" formatCode="0">
                  <c:v>5206</c:v>
                </c:pt>
                <c:pt idx="19" formatCode="0">
                  <c:v>1926</c:v>
                </c:pt>
                <c:pt idx="20" formatCode="0">
                  <c:v>2705</c:v>
                </c:pt>
                <c:pt idx="21" formatCode="0">
                  <c:v>2325</c:v>
                </c:pt>
                <c:pt idx="22" formatCode="0">
                  <c:v>2106</c:v>
                </c:pt>
                <c:pt idx="23" formatCode="0">
                  <c:v>1914</c:v>
                </c:pt>
                <c:pt idx="24" formatCode="0">
                  <c:v>1133</c:v>
                </c:pt>
                <c:pt idx="25" formatCode="0">
                  <c:v>1337</c:v>
                </c:pt>
                <c:pt idx="26" formatCode="0">
                  <c:v>692</c:v>
                </c:pt>
                <c:pt idx="27" formatCode="0">
                  <c:v>1502</c:v>
                </c:pt>
                <c:pt idx="28" formatCode="0">
                  <c:v>1710</c:v>
                </c:pt>
                <c:pt idx="29" formatCode="0">
                  <c:v>3196</c:v>
                </c:pt>
                <c:pt idx="30" formatCode="0">
                  <c:v>2001</c:v>
                </c:pt>
                <c:pt idx="31" formatCode="0">
                  <c:v>4008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026-467D-A381-AD24C0E1F2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"/>
        <c:axId val="1821774048"/>
        <c:axId val="1821783840"/>
      </c:barChart>
      <c:catAx>
        <c:axId val="1821774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s-EC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Semanas</a:t>
                </a:r>
                <a:r>
                  <a:rPr lang="es-EC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Epidemiológicas</a:t>
                </a:r>
                <a:endParaRPr lang="es-EC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21783840"/>
        <c:crosses val="autoZero"/>
        <c:auto val="1"/>
        <c:lblAlgn val="ctr"/>
        <c:lblOffset val="100"/>
        <c:noMultiLvlLbl val="0"/>
      </c:catAx>
      <c:valAx>
        <c:axId val="1821783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177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RESULTADOS DE PRUEBAS REALIZADAS EN BRIGADAS MÓVILES Y TRIAJES DESDE EL 22 JULIO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Sheet1!$C$32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20-45F5-8FDF-89C66B7A9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20-45F5-8FDF-89C66B7A95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Sheet1!$A$33:$A$34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Sheet1!$C$33:$C$34</c:f>
              <c:numCache>
                <c:formatCode>###0.0</c:formatCode>
                <c:ptCount val="2"/>
                <c:pt idx="0">
                  <c:v>79.182120959806227</c:v>
                </c:pt>
                <c:pt idx="1">
                  <c:v>20.81787904019378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20-45F5-8FDF-89C66B7A95E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40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Porcentaje de exceso de mortalidad, Quito </a:t>
            </a:r>
          </a:p>
        </c:rich>
      </c:tx>
      <c:layout>
        <c:manualLayout>
          <c:xMode val="edge"/>
          <c:yMode val="edge"/>
          <c:x val="0.18542981100609868"/>
          <c:y val="6.1262004884994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2.0862961999988949E-2"/>
          <c:y val="0.15884864391951006"/>
          <c:w val="0.93710636109421896"/>
          <c:h val="0.51117823908375093"/>
        </c:manualLayout>
      </c:layout>
      <c:lineChart>
        <c:grouping val="stacked"/>
        <c:varyColors val="0"/>
        <c:ser>
          <c:idx val="0"/>
          <c:order val="0"/>
          <c:tx>
            <c:strRef>
              <c:f>[qto_cvd19_datos_generales.xlsx]qto_cvd19_mortalidad_exceso!$I$1</c:f>
              <c:strCache>
                <c:ptCount val="1"/>
                <c:pt idx="0">
                  <c:v>Cambio proporcional 2020 </c:v>
                </c:pt>
              </c:strCache>
            </c:strRef>
          </c:tx>
          <c:spPr>
            <a:ln w="127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[qto_cvd19_datos_generales.xlsx]qto_cvd19_mortalidad_exceso!$B$2:$B$14</c:f>
              <c:strCache>
                <c:ptCount val="13"/>
                <c:pt idx="0">
                  <c:v>Enero 2020</c:v>
                </c:pt>
                <c:pt idx="1">
                  <c:v>Febrero 2020</c:v>
                </c:pt>
                <c:pt idx="2">
                  <c:v>Marzo 2020</c:v>
                </c:pt>
                <c:pt idx="3">
                  <c:v>Abril 2020</c:v>
                </c:pt>
                <c:pt idx="4">
                  <c:v>Mayo 2020</c:v>
                </c:pt>
                <c:pt idx="5">
                  <c:v>Junio 2020</c:v>
                </c:pt>
                <c:pt idx="6">
                  <c:v>Julio 2020</c:v>
                </c:pt>
                <c:pt idx="7">
                  <c:v>Agosto 2020</c:v>
                </c:pt>
                <c:pt idx="8">
                  <c:v>Septiembre 2020</c:v>
                </c:pt>
                <c:pt idx="9">
                  <c:v>Octubre 2020</c:v>
                </c:pt>
                <c:pt idx="10">
                  <c:v>Noviembre 2020</c:v>
                </c:pt>
                <c:pt idx="11">
                  <c:v>Diciembre 2020</c:v>
                </c:pt>
                <c:pt idx="12">
                  <c:v>Enero 2021</c:v>
                </c:pt>
              </c:strCache>
            </c:strRef>
          </c:cat>
          <c:val>
            <c:numRef>
              <c:f>[qto_cvd19_datos_generales.xlsx]qto_cvd19_mortalidad_exceso!$I$2:$I$14</c:f>
              <c:numCache>
                <c:formatCode>0.0</c:formatCode>
                <c:ptCount val="13"/>
                <c:pt idx="0">
                  <c:v>-2.0242914979757085</c:v>
                </c:pt>
                <c:pt idx="1">
                  <c:v>13.254203758654798</c:v>
                </c:pt>
                <c:pt idx="2">
                  <c:v>2.1435228331780056</c:v>
                </c:pt>
                <c:pt idx="3">
                  <c:v>23.084384093113481</c:v>
                </c:pt>
                <c:pt idx="4">
                  <c:v>44.30147058823529</c:v>
                </c:pt>
                <c:pt idx="5">
                  <c:v>56.041864890580392</c:v>
                </c:pt>
                <c:pt idx="6">
                  <c:v>152.36180904522612</c:v>
                </c:pt>
                <c:pt idx="7">
                  <c:v>123.48790322580645</c:v>
                </c:pt>
                <c:pt idx="8">
                  <c:v>64.637985309548796</c:v>
                </c:pt>
                <c:pt idx="9">
                  <c:v>27.288021534320329</c:v>
                </c:pt>
                <c:pt idx="10">
                  <c:v>21.318228630278064</c:v>
                </c:pt>
                <c:pt idx="11">
                  <c:v>25.100092392978141</c:v>
                </c:pt>
                <c:pt idx="12">
                  <c:v>29.216484109842632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F2-43DA-8934-E9578AE4B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6261264"/>
        <c:axId val="1951331792"/>
      </c:lineChart>
      <c:catAx>
        <c:axId val="169626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C"/>
          </a:p>
        </c:txPr>
        <c:crossAx val="1951331792"/>
        <c:crosses val="autoZero"/>
        <c:auto val="0"/>
        <c:lblAlgn val="ctr"/>
        <c:lblOffset val="10"/>
        <c:noMultiLvlLbl val="0"/>
      </c:catAx>
      <c:valAx>
        <c:axId val="1951331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69626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EC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ES" sz="1600" b="0" i="0" baseline="0">
                <a:solidFill>
                  <a:sysClr val="windowText" lastClr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Exceso de Mortalidad (valores absolutos), Quito </a:t>
            </a:r>
            <a:endParaRPr lang="es-EC" sz="1600">
              <a:solidFill>
                <a:sysClr val="windowText" lastClr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23839115398571684"/>
          <c:y val="2.9340493055404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5.4097528344402838E-2"/>
          <c:y val="0.11887701396025818"/>
          <c:w val="0.90597828716977324"/>
          <c:h val="0.8497930488980528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[qto_cvd19_datos_generales.xlsx]qto_cvd19_mortalidad_exceso!$F$1</c:f>
              <c:strCache>
                <c:ptCount val="1"/>
                <c:pt idx="0">
                  <c:v>Promedio de 3 años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0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[qto_cvd19_datos_generales.xlsx]qto_cvd19_mortalidad_exceso!$B$2:$B$14</c:f>
              <c:strCache>
                <c:ptCount val="13"/>
                <c:pt idx="0">
                  <c:v>Enero 2020</c:v>
                </c:pt>
                <c:pt idx="1">
                  <c:v>Febrero 2020</c:v>
                </c:pt>
                <c:pt idx="2">
                  <c:v>Marzo 2020</c:v>
                </c:pt>
                <c:pt idx="3">
                  <c:v>Abril 2020</c:v>
                </c:pt>
                <c:pt idx="4">
                  <c:v>Mayo 2020</c:v>
                </c:pt>
                <c:pt idx="5">
                  <c:v>Junio 2020</c:v>
                </c:pt>
                <c:pt idx="6">
                  <c:v>Julio 2020</c:v>
                </c:pt>
                <c:pt idx="7">
                  <c:v>Agosto 2020</c:v>
                </c:pt>
                <c:pt idx="8">
                  <c:v>Septiembre 2020</c:v>
                </c:pt>
                <c:pt idx="9">
                  <c:v>Octubre 2020</c:v>
                </c:pt>
                <c:pt idx="10">
                  <c:v>Noviembre 2020</c:v>
                </c:pt>
                <c:pt idx="11">
                  <c:v>Diciembre 2020</c:v>
                </c:pt>
                <c:pt idx="12">
                  <c:v>Enero 2021</c:v>
                </c:pt>
              </c:strCache>
            </c:strRef>
          </c:cat>
          <c:val>
            <c:numRef>
              <c:f>[qto_cvd19_datos_generales.xlsx]qto_cvd19_mortalidad_exceso!$F$2:$F$14</c:f>
              <c:numCache>
                <c:formatCode>0</c:formatCode>
                <c:ptCount val="13"/>
                <c:pt idx="0">
                  <c:v>1235</c:v>
                </c:pt>
                <c:pt idx="1">
                  <c:v>1011</c:v>
                </c:pt>
                <c:pt idx="2">
                  <c:v>1073</c:v>
                </c:pt>
                <c:pt idx="3">
                  <c:v>1031</c:v>
                </c:pt>
                <c:pt idx="4">
                  <c:v>1088</c:v>
                </c:pt>
                <c:pt idx="5">
                  <c:v>1051</c:v>
                </c:pt>
                <c:pt idx="6">
                  <c:v>995</c:v>
                </c:pt>
                <c:pt idx="7">
                  <c:v>992</c:v>
                </c:pt>
                <c:pt idx="8">
                  <c:v>953</c:v>
                </c:pt>
                <c:pt idx="9">
                  <c:v>990.66666666666663</c:v>
                </c:pt>
                <c:pt idx="10">
                  <c:v>971</c:v>
                </c:pt>
                <c:pt idx="11">
                  <c:v>1082.3333333333333</c:v>
                </c:pt>
                <c:pt idx="12">
                  <c:v>1115.1827956989248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A1-4035-B37A-909B4E563C88}"/>
            </c:ext>
          </c:extLst>
        </c:ser>
        <c:ser>
          <c:idx val="4"/>
          <c:order val="1"/>
          <c:tx>
            <c:strRef>
              <c:f>[qto_cvd19_datos_generales.xlsx]qto_cvd19_mortalidad_exceso!$G$1</c:f>
              <c:strCache>
                <c:ptCount val="1"/>
                <c:pt idx="0">
                  <c:v>Personas fallecidas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[qto_cvd19_datos_generales.xlsx]qto_cvd19_mortalidad_exceso!$B$2:$B$14</c:f>
              <c:strCache>
                <c:ptCount val="13"/>
                <c:pt idx="0">
                  <c:v>Enero 2020</c:v>
                </c:pt>
                <c:pt idx="1">
                  <c:v>Febrero 2020</c:v>
                </c:pt>
                <c:pt idx="2">
                  <c:v>Marzo 2020</c:v>
                </c:pt>
                <c:pt idx="3">
                  <c:v>Abril 2020</c:v>
                </c:pt>
                <c:pt idx="4">
                  <c:v>Mayo 2020</c:v>
                </c:pt>
                <c:pt idx="5">
                  <c:v>Junio 2020</c:v>
                </c:pt>
                <c:pt idx="6">
                  <c:v>Julio 2020</c:v>
                </c:pt>
                <c:pt idx="7">
                  <c:v>Agosto 2020</c:v>
                </c:pt>
                <c:pt idx="8">
                  <c:v>Septiembre 2020</c:v>
                </c:pt>
                <c:pt idx="9">
                  <c:v>Octubre 2020</c:v>
                </c:pt>
                <c:pt idx="10">
                  <c:v>Noviembre 2020</c:v>
                </c:pt>
                <c:pt idx="11">
                  <c:v>Diciembre 2020</c:v>
                </c:pt>
                <c:pt idx="12">
                  <c:v>Enero 2021</c:v>
                </c:pt>
              </c:strCache>
            </c:strRef>
          </c:cat>
          <c:val>
            <c:numRef>
              <c:f>[qto_cvd19_datos_generales.xlsx]qto_cvd19_mortalidad_exceso!$G$2:$G$14</c:f>
              <c:numCache>
                <c:formatCode>General</c:formatCode>
                <c:ptCount val="13"/>
                <c:pt idx="0">
                  <c:v>1210</c:v>
                </c:pt>
                <c:pt idx="1">
                  <c:v>1145</c:v>
                </c:pt>
                <c:pt idx="2">
                  <c:v>1096</c:v>
                </c:pt>
                <c:pt idx="3">
                  <c:v>1269</c:v>
                </c:pt>
                <c:pt idx="4">
                  <c:v>1570</c:v>
                </c:pt>
                <c:pt idx="5">
                  <c:v>1640</c:v>
                </c:pt>
                <c:pt idx="6">
                  <c:v>2511</c:v>
                </c:pt>
                <c:pt idx="7">
                  <c:v>2217</c:v>
                </c:pt>
                <c:pt idx="8">
                  <c:v>1569</c:v>
                </c:pt>
                <c:pt idx="9">
                  <c:v>1261</c:v>
                </c:pt>
                <c:pt idx="10">
                  <c:v>1178</c:v>
                </c:pt>
                <c:pt idx="11">
                  <c:v>1354</c:v>
                </c:pt>
                <c:pt idx="12">
                  <c:v>1441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A1-4035-B37A-909B4E563C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1951343216"/>
        <c:axId val="1951330160"/>
      </c:barChart>
      <c:catAx>
        <c:axId val="1951343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Meses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C"/>
          </a:p>
        </c:txPr>
        <c:crossAx val="1951330160"/>
        <c:crosses val="autoZero"/>
        <c:auto val="1"/>
        <c:lblAlgn val="ctr"/>
        <c:lblOffset val="100"/>
        <c:noMultiLvlLbl val="0"/>
      </c:catAx>
      <c:valAx>
        <c:axId val="1951330160"/>
        <c:scaling>
          <c:orientation val="minMax"/>
          <c:max val="255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95134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68641153367798"/>
          <c:y val="0.81438062112557963"/>
          <c:w val="0.13275306512798923"/>
          <c:h val="9.8901813942906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0.67764</cdr:x>
      <cdr:y>0.89015</cdr:y>
    </cdr:from>
    <cdr:to>
      <cdr:x>1</cdr:x>
      <cdr:y>0.98385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724276" y="2624152"/>
          <a:ext cx="1771649" cy="27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700"/>
            <a:t>Fuente: COE</a:t>
          </a:r>
          <a:r>
            <a:rPr lang="es-EC" sz="700" baseline="0"/>
            <a:t> Nacional del</a:t>
          </a:r>
          <a:r>
            <a:rPr lang="es-EC" sz="700"/>
            <a:t> Ecuador; MSP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700">
              <a:latin typeface="+mn-lt"/>
              <a:ea typeface="+mn-ea"/>
              <a:cs typeface="+mn-cs"/>
            </a:rPr>
            <a:t>Elaborado por: Secretaría de Salud - DMPPS</a:t>
          </a:r>
        </a:p>
        <a:p xmlns:a="http://schemas.openxmlformats.org/drawingml/2006/main">
          <a:endParaRPr lang="es-EC" sz="700">
            <a:latin typeface="+mn-lt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0.64895</cdr:x>
      <cdr:y>0.89015</cdr:y>
    </cdr:from>
    <cdr:to>
      <cdr:x>1</cdr:x>
      <cdr:y>0.98385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838576" y="2853077"/>
          <a:ext cx="2076449" cy="300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700"/>
            <a:t>Fuente: MSP a través</a:t>
          </a:r>
          <a:r>
            <a:rPr lang="es-EC" sz="700" baseline="0"/>
            <a:t> del </a:t>
          </a:r>
          <a:r>
            <a:rPr lang="es-EC" sz="700"/>
            <a:t>COE</a:t>
          </a:r>
          <a:r>
            <a:rPr lang="es-EC" sz="700" baseline="0"/>
            <a:t> Nacional del</a:t>
          </a:r>
          <a:r>
            <a:rPr lang="es-EC" sz="700"/>
            <a:t> Ecuador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700">
              <a:latin typeface="+mn-lt"/>
              <a:ea typeface="+mn-ea"/>
              <a:cs typeface="+mn-cs"/>
            </a:rPr>
            <a:t>Elaborado por: Secretaría de Salud - DMPPS</a:t>
          </a:r>
        </a:p>
        <a:p xmlns:a="http://schemas.openxmlformats.org/drawingml/2006/main">
          <a:endParaRPr lang="es-EC" sz="700"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0.6874</cdr:x>
      <cdr:y>0.91212</cdr:y>
    </cdr:from>
    <cdr:to>
      <cdr:x>1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679896" y="2688298"/>
          <a:ext cx="1673468" cy="2590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Fuente: Registro Civil del Ecuador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Elaborado por: Secretaría de Salud - DMPPS</a:t>
          </a:r>
        </a:p>
        <a:p xmlns:a="http://schemas.openxmlformats.org/drawingml/2006/main">
          <a:endParaRPr lang="es-EC" sz="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0.73961</cdr:x>
      <cdr:y>0.90538</cdr:y>
    </cdr:from>
    <cdr:to>
      <cdr:x>0.97172</cdr:x>
      <cdr:y>0.98022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762626" y="3923803"/>
          <a:ext cx="1808483" cy="3243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indent="0" algn="l"/>
          <a:r>
            <a:rPr lang="es-EC" sz="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Fuente: Registro Civil del</a:t>
          </a:r>
          <a:r>
            <a:rPr lang="es-EC" sz="600" baseline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s-EC" sz="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Ecuador</a:t>
          </a:r>
        </a:p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Elaborado por: Secretaría de Salud - DMPPS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D0373-9C3A-488F-9DFF-03060A01D253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1D923-0732-49F5-9109-472B10F895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51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923-0732-49F5-9109-472B10F89596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863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95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27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056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3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0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7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3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34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01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6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7213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2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08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4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152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104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304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891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286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13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498-4246-416F-ADA5-DEA6EEC8C1A1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DE82-9FBC-4B87-A3D6-CA4D03B04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111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3E498-4246-416F-ADA5-DEA6EEC8C1A1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DE82-9FBC-4B87-A3D6-CA4D03B04C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12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3E498-4246-416F-ADA5-DEA6EEC8C1A1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DE82-9FBC-4B87-A3D6-CA4D03B04CD0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9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606591" y="1752557"/>
            <a:ext cx="9144000" cy="31115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Informe epidemiológico  de COVID-19 del Distrito Metropolitano de Quito </a:t>
            </a:r>
          </a:p>
          <a:p>
            <a:pPr algn="ctr"/>
            <a:r>
              <a:rPr lang="es-ES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01/02/2021</a:t>
            </a:r>
          </a:p>
          <a:p>
            <a:pPr algn="ctr"/>
            <a:endParaRPr lang="es-ES" sz="5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áfico 2">
            <a:extLst>
              <a:ext uri="{FF2B5EF4-FFF2-40B4-BE49-F238E27FC236}">
                <a16:creationId xmlns:a16="http://schemas.microsoft.com/office/drawing/2014/main" xmlns="" id="{E1B69084-DA86-734E-99E0-97AAD2951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00" t="85285" r="1824" b="4144"/>
          <a:stretch/>
        </p:blipFill>
        <p:spPr>
          <a:xfrm>
            <a:off x="184314" y="5979136"/>
            <a:ext cx="1606378" cy="724931"/>
          </a:xfrm>
          <a:prstGeom prst="rect">
            <a:avLst/>
          </a:prstGeom>
        </p:spPr>
      </p:pic>
      <p:pic>
        <p:nvPicPr>
          <p:cNvPr id="8" name="Google Shape;1018;p138">
            <a:extLst>
              <a:ext uri="{FF2B5EF4-FFF2-40B4-BE49-F238E27FC236}">
                <a16:creationId xmlns:a16="http://schemas.microsoft.com/office/drawing/2014/main" xmlns="" id="{CA9C1F53-FCF6-FB4F-A261-0023511810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0692" y="5970173"/>
            <a:ext cx="1415303" cy="71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534" y="5672651"/>
            <a:ext cx="2423886" cy="11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1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99065" y="319994"/>
            <a:ext cx="859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Mortalidad</a:t>
            </a:r>
            <a:r>
              <a:rPr lang="es-ES" sz="2800" b="1" dirty="0"/>
              <a:t> </a:t>
            </a:r>
            <a:endParaRPr lang="es-EC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48074" y="5837914"/>
            <a:ext cx="3217612" cy="724931"/>
            <a:chOff x="348074" y="5837914"/>
            <a:chExt cx="3217612" cy="724931"/>
          </a:xfrm>
        </p:grpSpPr>
        <p:pic>
          <p:nvPicPr>
            <p:cNvPr id="10" name="Gráfico 2">
              <a:extLst>
                <a:ext uri="{FF2B5EF4-FFF2-40B4-BE49-F238E27FC236}">
                  <a16:creationId xmlns:a16="http://schemas.microsoft.com/office/drawing/2014/main" xmlns="" id="{E1B69084-DA86-734E-99E0-97AAD2951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000" t="85285" r="1824" b="4144"/>
            <a:stretch/>
          </p:blipFill>
          <p:spPr>
            <a:xfrm>
              <a:off x="348074" y="5837914"/>
              <a:ext cx="1606378" cy="724931"/>
            </a:xfrm>
            <a:prstGeom prst="rect">
              <a:avLst/>
            </a:prstGeom>
          </p:spPr>
        </p:pic>
        <p:pic>
          <p:nvPicPr>
            <p:cNvPr id="11" name="Google Shape;1018;p138">
              <a:extLst>
                <a:ext uri="{FF2B5EF4-FFF2-40B4-BE49-F238E27FC236}">
                  <a16:creationId xmlns:a16="http://schemas.microsoft.com/office/drawing/2014/main" xmlns="" id="{CA9C1F53-FCF6-FB4F-A261-0023511810C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0383" y="5850674"/>
              <a:ext cx="1415303" cy="71217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428682"/>
              </p:ext>
            </p:extLst>
          </p:nvPr>
        </p:nvGraphicFramePr>
        <p:xfrm>
          <a:off x="6134100" y="1126671"/>
          <a:ext cx="6248400" cy="487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499448"/>
              </p:ext>
            </p:extLst>
          </p:nvPr>
        </p:nvGraphicFramePr>
        <p:xfrm>
          <a:off x="-82711" y="1126671"/>
          <a:ext cx="6216811" cy="443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908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56521"/>
              </p:ext>
            </p:extLst>
          </p:nvPr>
        </p:nvGraphicFramePr>
        <p:xfrm>
          <a:off x="1628776" y="2257426"/>
          <a:ext cx="8934450" cy="3744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151944">
                  <a:extLst>
                    <a:ext uri="{9D8B030D-6E8A-4147-A177-3AD203B41FA5}">
                      <a16:colId xmlns:a16="http://schemas.microsoft.com/office/drawing/2014/main" xmlns="" val="3463445861"/>
                    </a:ext>
                  </a:extLst>
                </a:gridCol>
                <a:gridCol w="1391253">
                  <a:extLst>
                    <a:ext uri="{9D8B030D-6E8A-4147-A177-3AD203B41FA5}">
                      <a16:colId xmlns:a16="http://schemas.microsoft.com/office/drawing/2014/main" xmlns="" val="1459191182"/>
                    </a:ext>
                  </a:extLst>
                </a:gridCol>
                <a:gridCol w="1391253">
                  <a:extLst>
                    <a:ext uri="{9D8B030D-6E8A-4147-A177-3AD203B41FA5}">
                      <a16:colId xmlns:a16="http://schemas.microsoft.com/office/drawing/2014/main" xmlns="" val="37008774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Pichincha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Guayas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509075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Personas Confirmadas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84.329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30.849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608393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Personas Fallecidas (confirmadas COVID-19)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</a:rPr>
                        <a:t>2.083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</a:rPr>
                        <a:t>1.925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5569302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Personas Fallecidas Sospechosas COVID-19)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310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1.699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11846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Letalidad confirmados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</a:rPr>
                        <a:t>2,5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</a:rPr>
                        <a:t>6,2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1491452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Letalidad en contexto (Quito ,Guayaquil)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2,8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11,7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9898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Mortalidad en exceso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6.640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14.912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535029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Tasa de numero de pruebas por 100000/hab.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10.047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2.589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05733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600325" y="7861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Comparativo de ciudades más grades del </a:t>
            </a: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país  en gestión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126922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3858" y="800353"/>
            <a:ext cx="115668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s-ES_tradnl" sz="2400" dirty="0"/>
              <a:t>El DMQ mantiene el contagio sostenido de casos de COVID-19. La última semana existe un incremento exponencial duplicando el número de casos notificados en la semana anterior. </a:t>
            </a:r>
            <a:endParaRPr lang="es-ES_tradnl" sz="2400" dirty="0" smtClean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s-ES_tradnl" sz="2400" dirty="0" smtClean="0"/>
              <a:t>Se esta perfilando la segunda oleada </a:t>
            </a:r>
            <a:r>
              <a:rPr lang="es-ES_tradnl" sz="2400" smtClean="0"/>
              <a:t>de contagios en el DMQ.</a:t>
            </a:r>
            <a:endParaRPr lang="es-ES_tradnl" sz="2400" dirty="0" smtClean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s-ES_tradnl" sz="2400" dirty="0" smtClean="0"/>
              <a:t>Existe 2 casos  de la nueva variante UK de SARS-CoV-2. </a:t>
            </a:r>
            <a:r>
              <a:rPr lang="es-ES_tradnl" sz="2400" dirty="0" smtClean="0"/>
              <a:t>Se coordina  trabajo con MSP y USFQ.</a:t>
            </a:r>
            <a:endParaRPr lang="es-ES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s-ES_tradnl" sz="2400" dirty="0"/>
              <a:t>La ocupación de camas de hospitalización es del 90%. Pese a la aplicación de 180 espacios </a:t>
            </a:r>
            <a:endParaRPr lang="es-ES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s-ES_tradnl" sz="2400" dirty="0"/>
              <a:t>La ocupación de camas de UCI supera el 96 %, con espacios disponibles para poblaciones específicas</a:t>
            </a:r>
            <a:r>
              <a:rPr lang="es-ES_tradnl" sz="2400" dirty="0" smtClean="0"/>
              <a:t>.</a:t>
            </a:r>
            <a:endParaRPr lang="es-ES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s-ES_tradnl" sz="2400" dirty="0"/>
              <a:t>La “lista de espera” para Camas UCI ha aumentado más de 83 personas en los últimos días.</a:t>
            </a:r>
            <a:endParaRPr lang="es-ES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s-ES_tradnl" sz="2400" dirty="0"/>
              <a:t>La mortalidad en exceso es del 29.1% en lo que va del mes</a:t>
            </a:r>
            <a:r>
              <a:rPr lang="es-ES_tradnl" sz="2400" dirty="0" smtClean="0"/>
              <a:t>.</a:t>
            </a:r>
            <a:endParaRPr lang="es-ES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s-ES_tradnl" sz="2400" dirty="0"/>
              <a:t>Es recomendable extremar el control para el cumplimiento de las medidas de bioseguridad y mantener las estrategias implementadas por las entidades del DMQ.</a:t>
            </a:r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32421" y="71526"/>
            <a:ext cx="1051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Conclusiones</a:t>
            </a:r>
          </a:p>
        </p:txBody>
      </p:sp>
      <p:pic>
        <p:nvPicPr>
          <p:cNvPr id="5" name="Google Shape;1018;p138">
            <a:extLst>
              <a:ext uri="{FF2B5EF4-FFF2-40B4-BE49-F238E27FC236}">
                <a16:creationId xmlns:a16="http://schemas.microsoft.com/office/drawing/2014/main" xmlns="" id="{5088546F-4A83-6C4D-BE4C-C0AD295EDA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5438" y="6145829"/>
            <a:ext cx="1415303" cy="712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00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 CuadroTexto"/>
          <p:cNvSpPr txBox="1"/>
          <p:nvPr/>
        </p:nvSpPr>
        <p:spPr>
          <a:xfrm>
            <a:off x="4106518" y="1728098"/>
            <a:ext cx="1415625" cy="8553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24.5 %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Tasa de positividad</a:t>
            </a:r>
          </a:p>
        </p:txBody>
      </p:sp>
      <p:graphicFrame>
        <p:nvGraphicFramePr>
          <p:cNvPr id="4" name="Google Shape;340;p53"/>
          <p:cNvGraphicFramePr/>
          <p:nvPr>
            <p:extLst>
              <p:ext uri="{D42A27DB-BD31-4B8C-83A1-F6EECF244321}">
                <p14:modId xmlns:p14="http://schemas.microsoft.com/office/powerpoint/2010/main" val="4253850668"/>
              </p:ext>
            </p:extLst>
          </p:nvPr>
        </p:nvGraphicFramePr>
        <p:xfrm>
          <a:off x="4106518" y="471099"/>
          <a:ext cx="1415625" cy="916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9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6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193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/>
                        <a:t>Tasa de letalidad / </a:t>
                      </a:r>
                      <a:endParaRPr sz="12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/>
                        <a:t>letalidad Contexto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87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106518" y="2915324"/>
            <a:ext cx="1415625" cy="77922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Positividad Semanal 29.1</a:t>
            </a:r>
          </a:p>
        </p:txBody>
      </p:sp>
      <p:pic>
        <p:nvPicPr>
          <p:cNvPr id="14" name="Gráfico 2">
            <a:extLst>
              <a:ext uri="{FF2B5EF4-FFF2-40B4-BE49-F238E27FC236}">
                <a16:creationId xmlns:a16="http://schemas.microsoft.com/office/drawing/2014/main" xmlns="" id="{E1B69084-DA86-734E-99E0-97AAD2951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00" t="85285" r="1824" b="4144"/>
          <a:stretch/>
        </p:blipFill>
        <p:spPr>
          <a:xfrm>
            <a:off x="130439" y="6133069"/>
            <a:ext cx="1606378" cy="724931"/>
          </a:xfrm>
          <a:prstGeom prst="rect">
            <a:avLst/>
          </a:prstGeom>
        </p:spPr>
      </p:pic>
      <p:pic>
        <p:nvPicPr>
          <p:cNvPr id="15" name="Google Shape;1018;p138">
            <a:extLst>
              <a:ext uri="{FF2B5EF4-FFF2-40B4-BE49-F238E27FC236}">
                <a16:creationId xmlns:a16="http://schemas.microsoft.com/office/drawing/2014/main" xmlns="" id="{CA9C1F53-FCF6-FB4F-A261-0023511810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738" y="6145829"/>
            <a:ext cx="1415303" cy="71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316" y="117368"/>
            <a:ext cx="3080166" cy="2683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484" y="117368"/>
            <a:ext cx="2960616" cy="2466110"/>
          </a:xfrm>
          <a:prstGeom prst="rect">
            <a:avLst/>
          </a:prstGeom>
        </p:spPr>
      </p:pic>
      <p:graphicFrame>
        <p:nvGraphicFramePr>
          <p:cNvPr id="16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94456"/>
              </p:ext>
            </p:extLst>
          </p:nvPr>
        </p:nvGraphicFramePr>
        <p:xfrm>
          <a:off x="5625199" y="3011055"/>
          <a:ext cx="6243527" cy="348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977" y="471099"/>
            <a:ext cx="3488872" cy="5166448"/>
          </a:xfrm>
          <a:prstGeom prst="rect">
            <a:avLst/>
          </a:prstGeom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350956"/>
              </p:ext>
            </p:extLst>
          </p:nvPr>
        </p:nvGraphicFramePr>
        <p:xfrm>
          <a:off x="4994031" y="3429000"/>
          <a:ext cx="7197969" cy="346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7" y="284927"/>
            <a:ext cx="1272991" cy="17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5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18;p138">
            <a:extLst>
              <a:ext uri="{FF2B5EF4-FFF2-40B4-BE49-F238E27FC236}">
                <a16:creationId xmlns:a16="http://schemas.microsoft.com/office/drawing/2014/main" xmlns="" id="{CA9C1F53-FCF6-FB4F-A261-0023511810C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2449" y="6314759"/>
            <a:ext cx="1144930" cy="51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áfico 2">
            <a:extLst>
              <a:ext uri="{FF2B5EF4-FFF2-40B4-BE49-F238E27FC236}">
                <a16:creationId xmlns:a16="http://schemas.microsoft.com/office/drawing/2014/main" xmlns="" id="{E1B69084-DA86-734E-99E0-97AAD2951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00" t="85285" r="1824" b="4144"/>
          <a:stretch/>
        </p:blipFill>
        <p:spPr>
          <a:xfrm>
            <a:off x="0" y="6295291"/>
            <a:ext cx="1246909" cy="562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95" y="0"/>
            <a:ext cx="11603440" cy="3671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0" y="3615074"/>
            <a:ext cx="11977151" cy="26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6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18;p138">
            <a:extLst>
              <a:ext uri="{FF2B5EF4-FFF2-40B4-BE49-F238E27FC236}">
                <a16:creationId xmlns:a16="http://schemas.microsoft.com/office/drawing/2014/main" xmlns="" id="{CA9C1F53-FCF6-FB4F-A261-0023511810C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4598" y="6016520"/>
            <a:ext cx="1415303" cy="71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áfico 2">
            <a:extLst>
              <a:ext uri="{FF2B5EF4-FFF2-40B4-BE49-F238E27FC236}">
                <a16:creationId xmlns:a16="http://schemas.microsoft.com/office/drawing/2014/main" xmlns="" id="{E1B69084-DA86-734E-99E0-97AAD2951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00" t="85285" r="1824" b="4144"/>
          <a:stretch/>
        </p:blipFill>
        <p:spPr>
          <a:xfrm>
            <a:off x="278220" y="5933126"/>
            <a:ext cx="1606378" cy="724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4" y="379923"/>
            <a:ext cx="7896277" cy="5077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691" y="379923"/>
            <a:ext cx="39814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/>
          <p:nvPr/>
        </p:nvSpPr>
        <p:spPr>
          <a:xfrm>
            <a:off x="335039" y="391849"/>
            <a:ext cx="67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Tasa </a:t>
            </a:r>
            <a:r>
              <a:rPr lang="es-EC" sz="2000" b="1" dirty="0" smtClean="0"/>
              <a:t>de incidencia acumulada </a:t>
            </a:r>
            <a:r>
              <a:rPr lang="es-EC" sz="2000" b="1" dirty="0" smtClean="0"/>
              <a:t>de </a:t>
            </a:r>
            <a:r>
              <a:rPr lang="es-EC" sz="2000" b="1" dirty="0"/>
              <a:t>Confirmados en el Distrito Metropolitano de Quito  </a:t>
            </a:r>
          </a:p>
          <a:p>
            <a:r>
              <a:rPr lang="es-EC" sz="2000" dirty="0">
                <a:solidFill>
                  <a:srgbClr val="FF0000"/>
                </a:solidFill>
              </a:rPr>
              <a:t>29 x 1000 habitantes.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039" y="5975302"/>
            <a:ext cx="3217612" cy="724931"/>
            <a:chOff x="348074" y="5837914"/>
            <a:chExt cx="3217612" cy="724931"/>
          </a:xfrm>
        </p:grpSpPr>
        <p:pic>
          <p:nvPicPr>
            <p:cNvPr id="7" name="Gráfico 2">
              <a:extLst>
                <a:ext uri="{FF2B5EF4-FFF2-40B4-BE49-F238E27FC236}">
                  <a16:creationId xmlns:a16="http://schemas.microsoft.com/office/drawing/2014/main" xmlns="" id="{E1B69084-DA86-734E-99E0-97AAD2951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000" t="85285" r="1824" b="4144"/>
            <a:stretch/>
          </p:blipFill>
          <p:spPr>
            <a:xfrm>
              <a:off x="348074" y="5837914"/>
              <a:ext cx="1606378" cy="724931"/>
            </a:xfrm>
            <a:prstGeom prst="rect">
              <a:avLst/>
            </a:prstGeom>
          </p:spPr>
        </p:pic>
        <p:pic>
          <p:nvPicPr>
            <p:cNvPr id="10" name="Google Shape;1018;p138">
              <a:extLst>
                <a:ext uri="{FF2B5EF4-FFF2-40B4-BE49-F238E27FC236}">
                  <a16:creationId xmlns:a16="http://schemas.microsoft.com/office/drawing/2014/main" xmlns="" id="{CA9C1F53-FCF6-FB4F-A261-0023511810C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0383" y="5850674"/>
              <a:ext cx="1415303" cy="7121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7" y="1388254"/>
            <a:ext cx="7133687" cy="4587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964" y="391849"/>
            <a:ext cx="41656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blob:https://web.whatsapp.com/60129120-3782-466d-ab93-64c87e1594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8" descr="blob:https://web.whatsapp.com/60129120-3782-466d-ab93-64c87e1594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11" name="Group 10"/>
          <p:cNvGrpSpPr/>
          <p:nvPr/>
        </p:nvGrpSpPr>
        <p:grpSpPr>
          <a:xfrm>
            <a:off x="348074" y="5837914"/>
            <a:ext cx="3217612" cy="724931"/>
            <a:chOff x="348074" y="5837914"/>
            <a:chExt cx="3217612" cy="724931"/>
          </a:xfrm>
        </p:grpSpPr>
        <p:pic>
          <p:nvPicPr>
            <p:cNvPr id="12" name="Gráfico 2">
              <a:extLst>
                <a:ext uri="{FF2B5EF4-FFF2-40B4-BE49-F238E27FC236}">
                  <a16:creationId xmlns:a16="http://schemas.microsoft.com/office/drawing/2014/main" xmlns="" id="{E1B69084-DA86-734E-99E0-97AAD2951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000" t="85285" r="1824" b="4144"/>
            <a:stretch/>
          </p:blipFill>
          <p:spPr>
            <a:xfrm>
              <a:off x="348074" y="5837914"/>
              <a:ext cx="1606378" cy="724931"/>
            </a:xfrm>
            <a:prstGeom prst="rect">
              <a:avLst/>
            </a:prstGeom>
          </p:spPr>
        </p:pic>
        <p:pic>
          <p:nvPicPr>
            <p:cNvPr id="13" name="Google Shape;1018;p138">
              <a:extLst>
                <a:ext uri="{FF2B5EF4-FFF2-40B4-BE49-F238E27FC236}">
                  <a16:creationId xmlns:a16="http://schemas.microsoft.com/office/drawing/2014/main" xmlns="" id="{CA9C1F53-FCF6-FB4F-A261-0023511810C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0383" y="5850674"/>
              <a:ext cx="1415303" cy="7121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2" y="465138"/>
            <a:ext cx="11449055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8074" y="6035964"/>
            <a:ext cx="3217612" cy="724931"/>
            <a:chOff x="348074" y="5837914"/>
            <a:chExt cx="3217612" cy="724931"/>
          </a:xfrm>
        </p:grpSpPr>
        <p:pic>
          <p:nvPicPr>
            <p:cNvPr id="5" name="Gráfico 2">
              <a:extLst>
                <a:ext uri="{FF2B5EF4-FFF2-40B4-BE49-F238E27FC236}">
                  <a16:creationId xmlns:a16="http://schemas.microsoft.com/office/drawing/2014/main" xmlns="" id="{E1B69084-DA86-734E-99E0-97AAD2951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000" t="85285" r="1824" b="4144"/>
            <a:stretch/>
          </p:blipFill>
          <p:spPr>
            <a:xfrm>
              <a:off x="348074" y="5837914"/>
              <a:ext cx="1606378" cy="724931"/>
            </a:xfrm>
            <a:prstGeom prst="rect">
              <a:avLst/>
            </a:prstGeom>
          </p:spPr>
        </p:pic>
        <p:pic>
          <p:nvPicPr>
            <p:cNvPr id="6" name="Google Shape;1018;p138">
              <a:extLst>
                <a:ext uri="{FF2B5EF4-FFF2-40B4-BE49-F238E27FC236}">
                  <a16:creationId xmlns:a16="http://schemas.microsoft.com/office/drawing/2014/main" xmlns="" id="{CA9C1F53-FCF6-FB4F-A261-0023511810C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0383" y="5850674"/>
              <a:ext cx="1415303" cy="7121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078" y="441636"/>
            <a:ext cx="8662307" cy="56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8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8074" y="6035964"/>
            <a:ext cx="3217612" cy="724931"/>
            <a:chOff x="348074" y="5837914"/>
            <a:chExt cx="3217612" cy="724931"/>
          </a:xfrm>
        </p:grpSpPr>
        <p:pic>
          <p:nvPicPr>
            <p:cNvPr id="5" name="Gráfico 2">
              <a:extLst>
                <a:ext uri="{FF2B5EF4-FFF2-40B4-BE49-F238E27FC236}">
                  <a16:creationId xmlns:a16="http://schemas.microsoft.com/office/drawing/2014/main" xmlns="" id="{E1B69084-DA86-734E-99E0-97AAD2951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000" t="85285" r="1824" b="4144"/>
            <a:stretch/>
          </p:blipFill>
          <p:spPr>
            <a:xfrm>
              <a:off x="348074" y="5837914"/>
              <a:ext cx="1606378" cy="724931"/>
            </a:xfrm>
            <a:prstGeom prst="rect">
              <a:avLst/>
            </a:prstGeom>
          </p:spPr>
        </p:pic>
        <p:pic>
          <p:nvPicPr>
            <p:cNvPr id="6" name="Google Shape;1018;p138">
              <a:extLst>
                <a:ext uri="{FF2B5EF4-FFF2-40B4-BE49-F238E27FC236}">
                  <a16:creationId xmlns:a16="http://schemas.microsoft.com/office/drawing/2014/main" xmlns="" id="{CA9C1F53-FCF6-FB4F-A261-0023511810C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0383" y="5850674"/>
              <a:ext cx="1415303" cy="71217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4B43D7E-305E-5F4E-9C77-7ADB46127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58304"/>
              </p:ext>
            </p:extLst>
          </p:nvPr>
        </p:nvGraphicFramePr>
        <p:xfrm>
          <a:off x="523650" y="210732"/>
          <a:ext cx="4390096" cy="56333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09950">
                  <a:extLst>
                    <a:ext uri="{9D8B030D-6E8A-4147-A177-3AD203B41FA5}">
                      <a16:colId xmlns:a16="http://schemas.microsoft.com/office/drawing/2014/main" xmlns="" val="2477464159"/>
                    </a:ext>
                  </a:extLst>
                </a:gridCol>
                <a:gridCol w="1644540">
                  <a:extLst>
                    <a:ext uri="{9D8B030D-6E8A-4147-A177-3AD203B41FA5}">
                      <a16:colId xmlns:a16="http://schemas.microsoft.com/office/drawing/2014/main" xmlns="" val="1040157384"/>
                    </a:ext>
                  </a:extLst>
                </a:gridCol>
                <a:gridCol w="1135606">
                  <a:extLst>
                    <a:ext uri="{9D8B030D-6E8A-4147-A177-3AD203B41FA5}">
                      <a16:colId xmlns:a16="http://schemas.microsoft.com/office/drawing/2014/main" xmlns="" val="3707071952"/>
                    </a:ext>
                  </a:extLst>
                </a:gridCol>
              </a:tblGrid>
              <a:tr h="69631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TOTAL DE ATENCIONES REALIZADAS EN PUNTOS FIJOS Y BRIGADAS MÓVILES DESDE EL 22 DE JULIO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421" marR="5421" marT="54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639801"/>
                  </a:ext>
                </a:extLst>
              </a:tr>
              <a:tr h="4083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Lugar de Atención</a:t>
                      </a:r>
                      <a:endParaRPr lang="en-US" sz="1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Atenciones Realizadas</a:t>
                      </a:r>
                      <a:endParaRPr lang="en-US" sz="1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Porcentaje</a:t>
                      </a:r>
                      <a:endParaRPr lang="en-US" sz="1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xmlns="" val="2627715634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BRIGADAS MOVILES</a:t>
                      </a:r>
                      <a:endParaRPr lang="en-US" sz="1200" b="1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52231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62.4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xmlns="" val="2061808720"/>
                  </a:ext>
                </a:extLst>
              </a:tr>
              <a:tr h="696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TRIAJE CENTRO DE OPERACIONES IÑAQUITO</a:t>
                      </a:r>
                      <a:endParaRPr lang="en-US" sz="1200" b="1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829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1.0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xmlns="" val="25519657"/>
                  </a:ext>
                </a:extLst>
              </a:tr>
              <a:tr h="4225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TRIAJE COLISEO CALDERON</a:t>
                      </a:r>
                      <a:endParaRPr lang="en-US" sz="1200" b="1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6686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8.0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xmlns="" val="509716162"/>
                  </a:ext>
                </a:extLst>
              </a:tr>
              <a:tr h="56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TRIAJE PARQUE DIVERSIDADES</a:t>
                      </a:r>
                      <a:endParaRPr lang="en-US" sz="1200" b="1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4190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5.0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xmlns="" val="1124673164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TRIAJE SAN DIEGO</a:t>
                      </a:r>
                      <a:endParaRPr lang="en-US" sz="1200" b="1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17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0.0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xmlns="" val="966216651"/>
                  </a:ext>
                </a:extLst>
              </a:tr>
              <a:tr h="4225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TRIAJE UEM 9 DE OCTUBRE</a:t>
                      </a:r>
                      <a:endParaRPr lang="en-US" sz="1200" b="1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3481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4.2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xmlns="" val="1416971189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TRIAJE UEM CALDERON</a:t>
                      </a:r>
                      <a:endParaRPr lang="en-US" sz="12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effectLst/>
                        </a:rPr>
                        <a:t>883</a:t>
                      </a:r>
                      <a:endParaRPr lang="x-none" sz="1200" b="1" i="0" u="none" strike="noStrike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1.1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xmlns="" val="2084716137"/>
                  </a:ext>
                </a:extLst>
              </a:tr>
              <a:tr h="4225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TRIAJE UEM JULIO MORENO</a:t>
                      </a:r>
                      <a:endParaRPr lang="en-US" sz="1200" b="1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effectLst/>
                        </a:rPr>
                        <a:t>4278</a:t>
                      </a:r>
                      <a:endParaRPr lang="x-none" sz="1200" b="1" i="0" u="none" strike="noStrike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5.1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xmlns="" val="4068789201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TRIAJE UEM QUITUMBE</a:t>
                      </a:r>
                      <a:endParaRPr lang="en-US" sz="1200" b="1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effectLst/>
                        </a:rPr>
                        <a:t>6571</a:t>
                      </a:r>
                      <a:endParaRPr lang="x-none" sz="1200" b="1" i="0" u="none" strike="noStrike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7.9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xmlns="" val="276636075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TRIAJE UEM SUCRE</a:t>
                      </a:r>
                      <a:endParaRPr lang="en-US" sz="12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4539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</a:rPr>
                        <a:t>5.4</a:t>
                      </a:r>
                      <a:endParaRPr lang="x-none" sz="12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xmlns="" val="3752842474"/>
                  </a:ext>
                </a:extLst>
              </a:tr>
              <a:tr h="177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u="none" strike="noStrike" dirty="0">
                          <a:effectLst/>
                        </a:rPr>
                        <a:t>83705</a:t>
                      </a:r>
                      <a:endParaRPr lang="x-none" sz="16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u="none" strike="noStrike" dirty="0">
                          <a:effectLst/>
                        </a:rPr>
                        <a:t>100.0</a:t>
                      </a:r>
                      <a:endParaRPr lang="x-none" sz="1600" b="1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xmlns="" val="3660551811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C519484F-565C-E74C-958A-15296D937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253602"/>
              </p:ext>
            </p:extLst>
          </p:nvPr>
        </p:nvGraphicFramePr>
        <p:xfrm>
          <a:off x="5509652" y="826399"/>
          <a:ext cx="6173795" cy="440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043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18;p138">
            <a:extLst>
              <a:ext uri="{FF2B5EF4-FFF2-40B4-BE49-F238E27FC236}">
                <a16:creationId xmlns:a16="http://schemas.microsoft.com/office/drawing/2014/main" xmlns="" id="{5088546F-4A83-6C4D-BE4C-C0AD295EDA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00638" y="5870445"/>
            <a:ext cx="1415303" cy="7121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1"/>
          <p:cNvSpPr txBox="1"/>
          <p:nvPr/>
        </p:nvSpPr>
        <p:spPr>
          <a:xfrm>
            <a:off x="258618" y="319994"/>
            <a:ext cx="1149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2060"/>
                </a:solidFill>
              </a:rPr>
              <a:t>Número de personas con muestras analizadas y porcentaje de personas con resultado positivo para SARS-CoV-2, por semana en el periodo del 11 de mayo de 2020 al 29 de enero de 2021</a:t>
            </a:r>
            <a:r>
              <a:rPr lang="es-ES" sz="2000" b="1" dirty="0">
                <a:solidFill>
                  <a:srgbClr val="002060"/>
                </a:solidFill>
              </a:rPr>
              <a:t> </a:t>
            </a:r>
            <a:endParaRPr lang="es-EC" sz="2000" b="1" dirty="0">
              <a:solidFill>
                <a:srgbClr val="002060"/>
              </a:solidFill>
            </a:endParaRPr>
          </a:p>
        </p:txBody>
      </p:sp>
      <p:pic>
        <p:nvPicPr>
          <p:cNvPr id="7" name="Imagen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1339273"/>
            <a:ext cx="10825018" cy="43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21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24999</TotalTime>
  <Words>496</Words>
  <Application>Microsoft Office PowerPoint</Application>
  <PresentationFormat>Panorámica</PresentationFormat>
  <Paragraphs>107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Arial Bold</vt:lpstr>
      <vt:lpstr>Calibri</vt:lpstr>
      <vt:lpstr>Calibri Light</vt:lpstr>
      <vt:lpstr>Tahoma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Situación Epidemiológica del Distrito Metropolitano de Quito en el contexto COVID-19</dc:title>
  <dc:creator>Fanny Alicia Zurita Puertas</dc:creator>
  <cp:lastModifiedBy>Ivonne Patricia Cruz Teran</cp:lastModifiedBy>
  <cp:revision>350</cp:revision>
  <dcterms:created xsi:type="dcterms:W3CDTF">2020-08-21T02:08:56Z</dcterms:created>
  <dcterms:modified xsi:type="dcterms:W3CDTF">2021-02-02T15:17:09Z</dcterms:modified>
</cp:coreProperties>
</file>