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330" r:id="rId5"/>
    <p:sldId id="312" r:id="rId6"/>
    <p:sldId id="332" r:id="rId7"/>
    <p:sldId id="333" r:id="rId8"/>
    <p:sldId id="334" r:id="rId9"/>
    <p:sldId id="335" r:id="rId10"/>
    <p:sldId id="336" r:id="rId11"/>
    <p:sldId id="337" r:id="rId12"/>
    <p:sldId id="331" r:id="rId1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04" autoAdjust="0"/>
    <p:restoredTop sz="95223"/>
  </p:normalViewPr>
  <p:slideViewPr>
    <p:cSldViewPr snapToGrid="0">
      <p:cViewPr>
        <p:scale>
          <a:sx n="88" d="100"/>
          <a:sy n="88" d="100"/>
        </p:scale>
        <p:origin x="624" y="5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908273-CD33-4FA3-9075-C5873E118FDC}" type="datetimeFigureOut">
              <a:rPr lang="es-EC" smtClean="0"/>
              <a:t>7/1/21</a:t>
            </a:fld>
            <a:endParaRPr lang="es-EC" dirty="0"/>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6522A-0E26-4058-A293-CDDC57FC85CC}" type="slidenum">
              <a:rPr lang="es-EC" smtClean="0"/>
              <a:t>‹Nº›</a:t>
            </a:fld>
            <a:endParaRPr lang="es-EC" dirty="0"/>
          </a:p>
        </p:txBody>
      </p:sp>
    </p:spTree>
    <p:extLst>
      <p:ext uri="{BB962C8B-B14F-4D97-AF65-F5344CB8AC3E}">
        <p14:creationId xmlns:p14="http://schemas.microsoft.com/office/powerpoint/2010/main" val="170551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7/1/21</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142292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7/1/21</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3447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7/1/21</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3003675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1" userDrawn="1">
  <p:cSld name="Section 1">
    <p:spTree>
      <p:nvGrpSpPr>
        <p:cNvPr id="1" name="Shape 36"/>
        <p:cNvGrpSpPr/>
        <p:nvPr/>
      </p:nvGrpSpPr>
      <p:grpSpPr>
        <a:xfrm>
          <a:off x="0" y="0"/>
          <a:ext cx="0" cy="0"/>
          <a:chOff x="0" y="0"/>
          <a:chExt cx="0" cy="0"/>
        </a:xfrm>
      </p:grpSpPr>
    </p:spTree>
    <p:extLst>
      <p:ext uri="{BB962C8B-B14F-4D97-AF65-F5344CB8AC3E}">
        <p14:creationId xmlns:p14="http://schemas.microsoft.com/office/powerpoint/2010/main" val="2084420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600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7/1/21</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203092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0FFD7A0-6A53-4C02-8ABD-6647AD761165}" type="datetimeFigureOut">
              <a:rPr lang="es-EC" smtClean="0"/>
              <a:t>7/1/21</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222140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D0FFD7A0-6A53-4C02-8ABD-6647AD761165}" type="datetimeFigureOut">
              <a:rPr lang="es-EC" smtClean="0"/>
              <a:t>7/1/21</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95779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D0FFD7A0-6A53-4C02-8ABD-6647AD761165}" type="datetimeFigureOut">
              <a:rPr lang="es-EC" smtClean="0"/>
              <a:t>7/1/21</a:t>
            </a:fld>
            <a:endParaRPr lang="es-EC" dirty="0"/>
          </a:p>
        </p:txBody>
      </p:sp>
      <p:sp>
        <p:nvSpPr>
          <p:cNvPr id="8" name="Marcador de pie de página 7"/>
          <p:cNvSpPr>
            <a:spLocks noGrp="1"/>
          </p:cNvSpPr>
          <p:nvPr>
            <p:ph type="ftr" sz="quarter" idx="11"/>
          </p:nvPr>
        </p:nvSpPr>
        <p:spPr/>
        <p:txBody>
          <a:bodyPr/>
          <a:lstStyle/>
          <a:p>
            <a:endParaRPr lang="es-EC" dirty="0"/>
          </a:p>
        </p:txBody>
      </p:sp>
      <p:sp>
        <p:nvSpPr>
          <p:cNvPr id="9" name="Marcador de número de diapositiva 8"/>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220624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D0FFD7A0-6A53-4C02-8ABD-6647AD761165}" type="datetimeFigureOut">
              <a:rPr lang="es-EC" smtClean="0"/>
              <a:t>7/1/21</a:t>
            </a:fld>
            <a:endParaRPr lang="es-EC" dirty="0"/>
          </a:p>
        </p:txBody>
      </p:sp>
      <p:sp>
        <p:nvSpPr>
          <p:cNvPr id="4" name="Marcador de pie de página 3"/>
          <p:cNvSpPr>
            <a:spLocks noGrp="1"/>
          </p:cNvSpPr>
          <p:nvPr>
            <p:ph type="ftr" sz="quarter" idx="11"/>
          </p:nvPr>
        </p:nvSpPr>
        <p:spPr/>
        <p:txBody>
          <a:bodyPr/>
          <a:lstStyle/>
          <a:p>
            <a:endParaRPr lang="es-EC" dirty="0"/>
          </a:p>
        </p:txBody>
      </p:sp>
      <p:sp>
        <p:nvSpPr>
          <p:cNvPr id="5" name="Marcador de número de diapositiva 4"/>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206510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0FFD7A0-6A53-4C02-8ABD-6647AD761165}" type="datetimeFigureOut">
              <a:rPr lang="es-EC" smtClean="0"/>
              <a:t>7/1/21</a:t>
            </a:fld>
            <a:endParaRPr lang="es-EC" dirty="0"/>
          </a:p>
        </p:txBody>
      </p:sp>
      <p:sp>
        <p:nvSpPr>
          <p:cNvPr id="3" name="Marcador de pie de página 2"/>
          <p:cNvSpPr>
            <a:spLocks noGrp="1"/>
          </p:cNvSpPr>
          <p:nvPr>
            <p:ph type="ftr" sz="quarter" idx="11"/>
          </p:nvPr>
        </p:nvSpPr>
        <p:spPr/>
        <p:txBody>
          <a:bodyPr/>
          <a:lstStyle/>
          <a:p>
            <a:endParaRPr lang="es-EC" dirty="0"/>
          </a:p>
        </p:txBody>
      </p:sp>
      <p:sp>
        <p:nvSpPr>
          <p:cNvPr id="4" name="Marcador de número de diapositiva 3"/>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151055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0FFD7A0-6A53-4C02-8ABD-6647AD761165}" type="datetimeFigureOut">
              <a:rPr lang="es-EC" smtClean="0"/>
              <a:t>7/1/21</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38820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0FFD7A0-6A53-4C02-8ABD-6647AD761165}" type="datetimeFigureOut">
              <a:rPr lang="es-EC" smtClean="0"/>
              <a:t>7/1/21</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dirty="0"/>
          </a:p>
        </p:txBody>
      </p:sp>
    </p:spTree>
    <p:extLst>
      <p:ext uri="{BB962C8B-B14F-4D97-AF65-F5344CB8AC3E}">
        <p14:creationId xmlns:p14="http://schemas.microsoft.com/office/powerpoint/2010/main" val="72791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FD7A0-6A53-4C02-8ABD-6647AD761165}" type="datetimeFigureOut">
              <a:rPr lang="es-EC" smtClean="0"/>
              <a:t>7/1/21</a:t>
            </a:fld>
            <a:endParaRPr lang="es-EC"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96071-8E90-48F6-B82F-7B151F9EEDEE}" type="slidenum">
              <a:rPr lang="es-EC" smtClean="0"/>
              <a:t>‹Nº›</a:t>
            </a:fld>
            <a:endParaRPr lang="es-EC" dirty="0"/>
          </a:p>
        </p:txBody>
      </p:sp>
    </p:spTree>
    <p:extLst>
      <p:ext uri="{BB962C8B-B14F-4D97-AF65-F5344CB8AC3E}">
        <p14:creationId xmlns:p14="http://schemas.microsoft.com/office/powerpoint/2010/main" val="3803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4FF64F6-C300-3A4F-8755-4A22509A605C}"/>
              </a:ext>
            </a:extLst>
          </p:cNvPr>
          <p:cNvPicPr>
            <a:picLocks noChangeAspect="1"/>
          </p:cNvPicPr>
          <p:nvPr/>
        </p:nvPicPr>
        <p:blipFill>
          <a:blip r:embed="rId2"/>
          <a:stretch>
            <a:fillRect/>
          </a:stretch>
        </p:blipFill>
        <p:spPr>
          <a:xfrm>
            <a:off x="-40419" y="0"/>
            <a:ext cx="12232419" cy="6835414"/>
          </a:xfrm>
          <a:prstGeom prst="rect">
            <a:avLst/>
          </a:prstGeom>
        </p:spPr>
      </p:pic>
    </p:spTree>
    <p:extLst>
      <p:ext uri="{BB962C8B-B14F-4D97-AF65-F5344CB8AC3E}">
        <p14:creationId xmlns:p14="http://schemas.microsoft.com/office/powerpoint/2010/main" val="135338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681830" y="2491140"/>
            <a:ext cx="10466771" cy="3631763"/>
          </a:xfrm>
          <a:prstGeom prst="rect">
            <a:avLst/>
          </a:prstGeom>
          <a:noFill/>
        </p:spPr>
        <p:txBody>
          <a:bodyPr wrap="square" rtlCol="0">
            <a:spAutoFit/>
          </a:bodyPr>
          <a:lstStyle/>
          <a:p>
            <a:r>
              <a:rPr lang="es-ES" b="1" dirty="0">
                <a:latin typeface="+mj-lt"/>
              </a:rPr>
              <a:t>“3. Para la preparación del presente informe he revisado los siguientes documentos relacionados con el proyecto para la operación y mantenimiento de la primera línea del metro de Quito (…)”: </a:t>
            </a:r>
          </a:p>
          <a:p>
            <a:r>
              <a:rPr lang="es-ES" b="1" dirty="0">
                <a:latin typeface="+mj-lt"/>
              </a:rPr>
              <a:t>       </a:t>
            </a:r>
          </a:p>
          <a:p>
            <a:r>
              <a:rPr lang="es-ES" b="1" dirty="0">
                <a:latin typeface="+mj-lt"/>
              </a:rPr>
              <a:t>	- </a:t>
            </a:r>
            <a:r>
              <a:rPr lang="es-ES" dirty="0">
                <a:latin typeface="+mj-lt"/>
              </a:rPr>
              <a:t>Dentro de los documentos revisados por el Consultor consta que no consideró al Reglamento 	Interno que regula 	el procedimiento para ejecutar modelos de gestión asociativa de la EPMMQ.</a:t>
            </a:r>
          </a:p>
          <a:p>
            <a:endParaRPr lang="es-ES" dirty="0">
              <a:latin typeface="+mj-lt"/>
            </a:endParaRP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456364"/>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243301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1635617" y="2215875"/>
            <a:ext cx="9300191" cy="4185761"/>
          </a:xfrm>
          <a:prstGeom prst="rect">
            <a:avLst/>
          </a:prstGeom>
          <a:noFill/>
        </p:spPr>
        <p:txBody>
          <a:bodyPr wrap="square" rtlCol="0">
            <a:spAutoFit/>
          </a:bodyPr>
          <a:lstStyle/>
          <a:p>
            <a:r>
              <a:rPr lang="es-ES" sz="1600" b="1" dirty="0">
                <a:latin typeface="+mj-lt"/>
              </a:rPr>
              <a:t>“58. (…) No hay, sin embargo, ni en las normas vigentes, ni en nuestra jurisprudencia, una definición que nos permita establecer qué debe entenderse por alianza estratégica”: </a:t>
            </a:r>
          </a:p>
          <a:p>
            <a:r>
              <a:rPr lang="es-ES" sz="1600" b="1" dirty="0">
                <a:latin typeface="+mj-lt"/>
              </a:rPr>
              <a:t>                 </a:t>
            </a:r>
          </a:p>
          <a:p>
            <a:r>
              <a:rPr lang="es-ES" sz="1600" b="1" dirty="0">
                <a:latin typeface="+mj-lt"/>
              </a:rPr>
              <a:t>	</a:t>
            </a:r>
            <a:r>
              <a:rPr lang="es-ES" sz="1600" dirty="0">
                <a:latin typeface="+mj-lt"/>
              </a:rPr>
              <a:t>La Alianza Estratégica (“AE”) SÍ se encuentra definida en la legislación nacional: </a:t>
            </a:r>
          </a:p>
          <a:p>
            <a:endParaRPr lang="es-ES" sz="1600" dirty="0">
              <a:latin typeface="+mj-lt"/>
            </a:endParaRPr>
          </a:p>
          <a:p>
            <a:r>
              <a:rPr lang="es-ES" sz="1600" dirty="0">
                <a:latin typeface="+mj-lt"/>
              </a:rPr>
              <a:t>	- Art.2 Reglamento para </a:t>
            </a:r>
            <a:r>
              <a:rPr lang="es-ES" sz="1600" dirty="0" err="1">
                <a:latin typeface="+mj-lt"/>
              </a:rPr>
              <a:t>Asociatividad</a:t>
            </a:r>
            <a:r>
              <a:rPr lang="es-ES" sz="1600" dirty="0">
                <a:latin typeface="+mj-lt"/>
              </a:rPr>
              <a:t> Público-Privada en el desarrollo, planificación y ejecución de 	proyectos relacionados con la movilidad, tránsito y transporte de la EMOV EP. </a:t>
            </a:r>
          </a:p>
          <a:p>
            <a:r>
              <a:rPr lang="es-ES" sz="1600" dirty="0">
                <a:latin typeface="+mj-lt"/>
              </a:rPr>
              <a:t>	- Art.4 Reglamento Interno que regula el procedimiento para ejecutar modelos de gestión asociativa 	de la EPMMQ.</a:t>
            </a: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456364"/>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347705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1445904" y="1775223"/>
            <a:ext cx="9300191" cy="5170646"/>
          </a:xfrm>
          <a:prstGeom prst="rect">
            <a:avLst/>
          </a:prstGeom>
          <a:noFill/>
        </p:spPr>
        <p:txBody>
          <a:bodyPr wrap="square" rtlCol="0">
            <a:spAutoFit/>
          </a:bodyPr>
          <a:lstStyle/>
          <a:p>
            <a:pPr algn="just"/>
            <a:r>
              <a:rPr lang="es-ES" sz="1600" b="1" dirty="0">
                <a:latin typeface="+mj-lt"/>
              </a:rPr>
              <a:t>“61. Sí, como se dijo ya, la legislación trata a las alianzas a estratégicas separándolas de las sociedades, sus características deben ser distintas y, en consecuencia, la asociación no conforma un negocio único ni tienen un objetivo común (…)”:</a:t>
            </a:r>
          </a:p>
          <a:p>
            <a:pPr algn="just"/>
            <a:endParaRPr lang="es-ES" sz="1600" b="1" dirty="0">
              <a:latin typeface="+mj-lt"/>
            </a:endParaRPr>
          </a:p>
          <a:p>
            <a:r>
              <a:rPr lang="es-ES" sz="1600" dirty="0">
                <a:latin typeface="+mj-lt"/>
              </a:rPr>
              <a:t>         -    La AE conforme al Reglamento de Procesos Asociativos de la  EPMMQ  involucra 	cooperación para 	alcanzar un objetivo común, como se desprende de su definición:</a:t>
            </a:r>
          </a:p>
          <a:p>
            <a:pPr algn="just"/>
            <a:endParaRPr lang="es-ES" sz="1600" dirty="0">
              <a:latin typeface="+mj-lt"/>
            </a:endParaRPr>
          </a:p>
          <a:p>
            <a:pPr algn="just"/>
            <a:r>
              <a:rPr lang="es-EC" sz="1600" spc="10" dirty="0">
                <a:latin typeface="+mj-lt"/>
                <a:ea typeface="Arial" panose="020B0604020202020204" pitchFamily="34" charset="0"/>
              </a:rPr>
              <a:t>	Acuerdo de tipo comercial y/o productivo, basado en una relación convencional contractual 	mediante la cual </a:t>
            </a:r>
            <a:r>
              <a:rPr lang="es-EC" sz="1600" spc="-5" dirty="0">
                <a:latin typeface="+mj-lt"/>
                <a:ea typeface="Arial" panose="020B0604020202020204" pitchFamily="34" charset="0"/>
              </a:rPr>
              <a:t>l</a:t>
            </a:r>
            <a:r>
              <a:rPr lang="es-EC" sz="1600" dirty="0">
                <a:latin typeface="+mj-lt"/>
                <a:ea typeface="Arial" panose="020B0604020202020204" pitchFamily="34" charset="0"/>
              </a:rPr>
              <a:t>a </a:t>
            </a:r>
            <a:r>
              <a:rPr lang="es-EC" sz="1600" spc="-5" dirty="0">
                <a:latin typeface="+mj-lt"/>
                <a:ea typeface="Arial" panose="020B0604020202020204" pitchFamily="34" charset="0"/>
              </a:rPr>
              <a:t>EPMMQ</a:t>
            </a:r>
            <a:r>
              <a:rPr lang="es-EC" sz="1600" spc="-15" dirty="0">
                <a:latin typeface="+mj-lt"/>
                <a:ea typeface="Arial" panose="020B0604020202020204" pitchFamily="34" charset="0"/>
              </a:rPr>
              <a:t>, se asocia con </a:t>
            </a:r>
            <a:r>
              <a:rPr lang="es-EC" sz="1600" dirty="0">
                <a:latin typeface="+mj-lt"/>
                <a:ea typeface="Arial" panose="020B0604020202020204" pitchFamily="34" charset="0"/>
              </a:rPr>
              <a:t>p</a:t>
            </a:r>
            <a:r>
              <a:rPr lang="es-EC" sz="1600" spc="-15" dirty="0">
                <a:latin typeface="+mj-lt"/>
                <a:ea typeface="Arial" panose="020B0604020202020204" pitchFamily="34" charset="0"/>
              </a:rPr>
              <a:t>e</a:t>
            </a:r>
            <a:r>
              <a:rPr lang="es-EC" sz="1600" spc="5" dirty="0">
                <a:latin typeface="+mj-lt"/>
                <a:ea typeface="Arial" panose="020B0604020202020204" pitchFamily="34" charset="0"/>
              </a:rPr>
              <a:t>r</a:t>
            </a:r>
            <a:r>
              <a:rPr lang="es-EC" sz="1600" dirty="0">
                <a:latin typeface="+mj-lt"/>
                <a:ea typeface="Arial" panose="020B0604020202020204" pitchFamily="34" charset="0"/>
              </a:rPr>
              <a:t>so</a:t>
            </a:r>
            <a:r>
              <a:rPr lang="es-EC" sz="1600" spc="-5" dirty="0">
                <a:latin typeface="+mj-lt"/>
                <a:ea typeface="Arial" panose="020B0604020202020204" pitchFamily="34" charset="0"/>
              </a:rPr>
              <a:t>n</a:t>
            </a:r>
            <a:r>
              <a:rPr lang="es-EC" sz="1600" spc="-15" dirty="0">
                <a:latin typeface="+mj-lt"/>
                <a:ea typeface="Arial" panose="020B0604020202020204" pitchFamily="34" charset="0"/>
              </a:rPr>
              <a:t>a</a:t>
            </a:r>
            <a:r>
              <a:rPr lang="es-EC" sz="1600" dirty="0">
                <a:latin typeface="+mj-lt"/>
                <a:ea typeface="Arial" panose="020B0604020202020204" pitchFamily="34" charset="0"/>
              </a:rPr>
              <a:t>s n</a:t>
            </a:r>
            <a:r>
              <a:rPr lang="es-EC" sz="1600" spc="-5" dirty="0">
                <a:latin typeface="+mj-lt"/>
                <a:ea typeface="Arial" panose="020B0604020202020204" pitchFamily="34" charset="0"/>
              </a:rPr>
              <a:t>a</a:t>
            </a:r>
            <a:r>
              <a:rPr lang="es-EC" sz="1600" spc="5" dirty="0">
                <a:latin typeface="+mj-lt"/>
                <a:ea typeface="Arial" panose="020B0604020202020204" pitchFamily="34" charset="0"/>
              </a:rPr>
              <a:t>t</a:t>
            </a:r>
            <a:r>
              <a:rPr lang="es-EC" sz="1600" dirty="0">
                <a:latin typeface="+mj-lt"/>
                <a:ea typeface="Arial" panose="020B0604020202020204" pitchFamily="34" charset="0"/>
              </a:rPr>
              <a:t>ura</a:t>
            </a:r>
            <a:r>
              <a:rPr lang="es-EC" sz="1600" spc="-5" dirty="0">
                <a:latin typeface="+mj-lt"/>
                <a:ea typeface="Arial" panose="020B0604020202020204" pitchFamily="34" charset="0"/>
              </a:rPr>
              <a:t>l</a:t>
            </a:r>
            <a:r>
              <a:rPr lang="es-EC" sz="1600" dirty="0">
                <a:latin typeface="+mj-lt"/>
                <a:ea typeface="Arial" panose="020B0604020202020204" pitchFamily="34" charset="0"/>
              </a:rPr>
              <a:t>es y</a:t>
            </a:r>
            <a:r>
              <a:rPr lang="es-EC" sz="1600" spc="-15" dirty="0">
                <a:latin typeface="+mj-lt"/>
                <a:ea typeface="Arial" panose="020B0604020202020204" pitchFamily="34" charset="0"/>
              </a:rPr>
              <a:t> </a:t>
            </a:r>
            <a:r>
              <a:rPr lang="es-EC" sz="1600" spc="5" dirty="0">
                <a:latin typeface="+mj-lt"/>
                <a:ea typeface="Arial" panose="020B0604020202020204" pitchFamily="34" charset="0"/>
              </a:rPr>
              <a:t>j</a:t>
            </a:r>
            <a:r>
              <a:rPr lang="es-EC" sz="1600" dirty="0">
                <a:latin typeface="+mj-lt"/>
                <a:ea typeface="Arial" panose="020B0604020202020204" pitchFamily="34" charset="0"/>
              </a:rPr>
              <a:t>ur</a:t>
            </a:r>
            <a:r>
              <a:rPr lang="es-EC" sz="1600" spc="-15" dirty="0">
                <a:latin typeface="+mj-lt"/>
                <a:ea typeface="Arial" panose="020B0604020202020204" pitchFamily="34" charset="0"/>
              </a:rPr>
              <a:t>í</a:t>
            </a:r>
            <a:r>
              <a:rPr lang="es-EC" sz="1600" dirty="0">
                <a:latin typeface="+mj-lt"/>
                <a:ea typeface="Arial" panose="020B0604020202020204" pitchFamily="34" charset="0"/>
              </a:rPr>
              <a:t>d</a:t>
            </a:r>
            <a:r>
              <a:rPr lang="es-EC" sz="1600" spc="-5" dirty="0">
                <a:latin typeface="+mj-lt"/>
                <a:ea typeface="Arial" panose="020B0604020202020204" pitchFamily="34" charset="0"/>
              </a:rPr>
              <a:t>i</a:t>
            </a:r>
            <a:r>
              <a:rPr lang="es-EC" sz="1600" dirty="0">
                <a:latin typeface="+mj-lt"/>
                <a:ea typeface="Arial" panose="020B0604020202020204" pitchFamily="34" charset="0"/>
              </a:rPr>
              <a:t>cas nacionales o 	internacionales,</a:t>
            </a:r>
            <a:r>
              <a:rPr lang="es-EC" sz="1600" spc="10" dirty="0">
                <a:latin typeface="+mj-lt"/>
                <a:ea typeface="Arial" panose="020B0604020202020204" pitchFamily="34" charset="0"/>
              </a:rPr>
              <a:t> </a:t>
            </a:r>
            <a:r>
              <a:rPr lang="es-EC" sz="1600" dirty="0">
                <a:latin typeface="+mj-lt"/>
                <a:ea typeface="Arial" panose="020B0604020202020204" pitchFamily="34" charset="0"/>
              </a:rPr>
              <a:t>p</a:t>
            </a:r>
            <a:r>
              <a:rPr lang="es-EC" sz="1600" spc="-5" dirty="0">
                <a:latin typeface="+mj-lt"/>
                <a:ea typeface="Arial" panose="020B0604020202020204" pitchFamily="34" charset="0"/>
              </a:rPr>
              <a:t>ú</a:t>
            </a:r>
            <a:r>
              <a:rPr lang="es-EC" sz="1600" spc="-15" dirty="0">
                <a:latin typeface="+mj-lt"/>
                <a:ea typeface="Arial" panose="020B0604020202020204" pitchFamily="34" charset="0"/>
              </a:rPr>
              <a:t>b</a:t>
            </a:r>
            <a:r>
              <a:rPr lang="es-EC" sz="1600" spc="-5" dirty="0">
                <a:latin typeface="+mj-lt"/>
                <a:ea typeface="Arial" panose="020B0604020202020204" pitchFamily="34" charset="0"/>
              </a:rPr>
              <a:t>li</a:t>
            </a:r>
            <a:r>
              <a:rPr lang="es-EC" sz="1600" dirty="0">
                <a:latin typeface="+mj-lt"/>
                <a:ea typeface="Arial" panose="020B0604020202020204" pitchFamily="34" charset="0"/>
              </a:rPr>
              <a:t>cas o</a:t>
            </a:r>
            <a:r>
              <a:rPr lang="es-EC" sz="1600" spc="10" dirty="0">
                <a:latin typeface="+mj-lt"/>
                <a:ea typeface="Arial" panose="020B0604020202020204" pitchFamily="34" charset="0"/>
              </a:rPr>
              <a:t> </a:t>
            </a:r>
            <a:r>
              <a:rPr lang="es-EC" sz="1600" dirty="0">
                <a:latin typeface="+mj-lt"/>
                <a:ea typeface="Arial" panose="020B0604020202020204" pitchFamily="34" charset="0"/>
              </a:rPr>
              <a:t>pri</a:t>
            </a:r>
            <a:r>
              <a:rPr lang="es-EC" sz="1600" spc="-15" dirty="0">
                <a:latin typeface="+mj-lt"/>
                <a:ea typeface="Arial" panose="020B0604020202020204" pitchFamily="34" charset="0"/>
              </a:rPr>
              <a:t>v</a:t>
            </a:r>
            <a:r>
              <a:rPr lang="es-EC" sz="1600" dirty="0">
                <a:latin typeface="+mj-lt"/>
                <a:ea typeface="Arial" panose="020B0604020202020204" pitchFamily="34" charset="0"/>
              </a:rPr>
              <a:t>a</a:t>
            </a:r>
            <a:r>
              <a:rPr lang="es-EC" sz="1600" spc="-5" dirty="0">
                <a:latin typeface="+mj-lt"/>
                <a:ea typeface="Arial" panose="020B0604020202020204" pitchFamily="34" charset="0"/>
              </a:rPr>
              <a:t>d</a:t>
            </a:r>
            <a:r>
              <a:rPr lang="es-EC" sz="1600" dirty="0">
                <a:latin typeface="+mj-lt"/>
                <a:ea typeface="Arial" panose="020B0604020202020204" pitchFamily="34" charset="0"/>
              </a:rPr>
              <a:t>as,</a:t>
            </a:r>
            <a:r>
              <a:rPr lang="es-EC" sz="1600" spc="10" dirty="0">
                <a:latin typeface="+mj-lt"/>
                <a:ea typeface="Arial" panose="020B0604020202020204" pitchFamily="34" charset="0"/>
              </a:rPr>
              <a:t> </a:t>
            </a:r>
            <a:r>
              <a:rPr lang="es-EC" sz="1600" dirty="0">
                <a:latin typeface="+mj-lt"/>
                <a:ea typeface="Arial" panose="020B0604020202020204" pitchFamily="34" charset="0"/>
              </a:rPr>
              <a:t>o</a:t>
            </a:r>
            <a:r>
              <a:rPr lang="es-EC" sz="1600" spc="-10" dirty="0">
                <a:latin typeface="+mj-lt"/>
                <a:ea typeface="Arial" panose="020B0604020202020204" pitchFamily="34" charset="0"/>
              </a:rPr>
              <a:t> </a:t>
            </a:r>
            <a:r>
              <a:rPr lang="es-EC" sz="1600" dirty="0">
                <a:latin typeface="+mj-lt"/>
                <a:ea typeface="Arial" panose="020B0604020202020204" pitchFamily="34" charset="0"/>
              </a:rPr>
              <a:t>d</a:t>
            </a:r>
            <a:r>
              <a:rPr lang="es-EC" sz="1600" spc="-5" dirty="0">
                <a:latin typeface="+mj-lt"/>
                <a:ea typeface="Arial" panose="020B0604020202020204" pitchFamily="34" charset="0"/>
              </a:rPr>
              <a:t>e</a:t>
            </a:r>
            <a:r>
              <a:rPr lang="es-EC" sz="1600" dirty="0">
                <a:latin typeface="+mj-lt"/>
                <a:ea typeface="Arial" panose="020B0604020202020204" pitchFamily="34" charset="0"/>
              </a:rPr>
              <a:t>l s</a:t>
            </a:r>
            <a:r>
              <a:rPr lang="es-EC" sz="1600" spc="-15" dirty="0">
                <a:latin typeface="+mj-lt"/>
                <a:ea typeface="Arial" panose="020B0604020202020204" pitchFamily="34" charset="0"/>
              </a:rPr>
              <a:t>e</a:t>
            </a:r>
            <a:r>
              <a:rPr lang="es-EC" sz="1600" dirty="0">
                <a:latin typeface="+mj-lt"/>
                <a:ea typeface="Arial" panose="020B0604020202020204" pitchFamily="34" charset="0"/>
              </a:rPr>
              <a:t>c</a:t>
            </a:r>
            <a:r>
              <a:rPr lang="es-EC" sz="1600" spc="5" dirty="0">
                <a:latin typeface="+mj-lt"/>
                <a:ea typeface="Arial" panose="020B0604020202020204" pitchFamily="34" charset="0"/>
              </a:rPr>
              <a:t>t</a:t>
            </a:r>
            <a:r>
              <a:rPr lang="es-EC" sz="1600" dirty="0">
                <a:latin typeface="+mj-lt"/>
                <a:ea typeface="Arial" panose="020B0604020202020204" pitchFamily="34" charset="0"/>
              </a:rPr>
              <a:t>or</a:t>
            </a:r>
            <a:r>
              <a:rPr lang="es-EC" sz="1600" spc="-5" dirty="0">
                <a:latin typeface="+mj-lt"/>
                <a:ea typeface="Arial" panose="020B0604020202020204" pitchFamily="34" charset="0"/>
              </a:rPr>
              <a:t> </a:t>
            </a:r>
            <a:r>
              <a:rPr lang="es-EC" sz="1600" dirty="0">
                <a:latin typeface="+mj-lt"/>
                <a:ea typeface="Arial" panose="020B0604020202020204" pitchFamily="34" charset="0"/>
              </a:rPr>
              <a:t>de</a:t>
            </a:r>
            <a:r>
              <a:rPr lang="es-EC" sz="1600" spc="5" dirty="0">
                <a:latin typeface="+mj-lt"/>
                <a:ea typeface="Arial" panose="020B0604020202020204" pitchFamily="34" charset="0"/>
              </a:rPr>
              <a:t> </a:t>
            </a:r>
            <a:r>
              <a:rPr lang="es-EC" sz="1600" spc="-5" dirty="0">
                <a:latin typeface="+mj-lt"/>
                <a:ea typeface="Arial" panose="020B0604020202020204" pitchFamily="34" charset="0"/>
              </a:rPr>
              <a:t>l</a:t>
            </a:r>
            <a:r>
              <a:rPr lang="es-EC" sz="1600" dirty="0">
                <a:latin typeface="+mj-lt"/>
                <a:ea typeface="Arial" panose="020B0604020202020204" pitchFamily="34" charset="0"/>
              </a:rPr>
              <a:t>a </a:t>
            </a:r>
            <a:r>
              <a:rPr lang="es-EC" sz="1600" spc="-10" dirty="0">
                <a:latin typeface="+mj-lt"/>
                <a:ea typeface="Arial" panose="020B0604020202020204" pitchFamily="34" charset="0"/>
              </a:rPr>
              <a:t>e</a:t>
            </a:r>
            <a:r>
              <a:rPr lang="es-EC" sz="1600" dirty="0">
                <a:latin typeface="+mj-lt"/>
                <a:ea typeface="Arial" panose="020B0604020202020204" pitchFamily="34" charset="0"/>
              </a:rPr>
              <a:t>co</a:t>
            </a:r>
            <a:r>
              <a:rPr lang="es-EC" sz="1600" spc="-5" dirty="0">
                <a:latin typeface="+mj-lt"/>
                <a:ea typeface="Arial" panose="020B0604020202020204" pitchFamily="34" charset="0"/>
              </a:rPr>
              <a:t>n</a:t>
            </a:r>
            <a:r>
              <a:rPr lang="es-EC" sz="1600" dirty="0">
                <a:latin typeface="+mj-lt"/>
                <a:ea typeface="Arial" panose="020B0604020202020204" pitchFamily="34" charset="0"/>
              </a:rPr>
              <a:t>om</a:t>
            </a:r>
            <a:r>
              <a:rPr lang="es-EC" sz="1600" spc="-15" dirty="0">
                <a:latin typeface="+mj-lt"/>
                <a:ea typeface="Arial" panose="020B0604020202020204" pitchFamily="34" charset="0"/>
              </a:rPr>
              <a:t>í</a:t>
            </a:r>
            <a:r>
              <a:rPr lang="es-EC" sz="1600" dirty="0">
                <a:latin typeface="+mj-lt"/>
                <a:ea typeface="Arial" panose="020B0604020202020204" pitchFamily="34" charset="0"/>
              </a:rPr>
              <a:t>a pop</a:t>
            </a:r>
            <a:r>
              <a:rPr lang="es-EC" sz="1600" spc="-5" dirty="0">
                <a:latin typeface="+mj-lt"/>
                <a:ea typeface="Arial" panose="020B0604020202020204" pitchFamily="34" charset="0"/>
              </a:rPr>
              <a:t>ul</a:t>
            </a:r>
            <a:r>
              <a:rPr lang="es-EC" sz="1600" dirty="0">
                <a:latin typeface="+mj-lt"/>
                <a:ea typeface="Arial" panose="020B0604020202020204" pitchFamily="34" charset="0"/>
              </a:rPr>
              <a:t>ar</a:t>
            </a:r>
            <a:r>
              <a:rPr lang="es-EC" sz="1600" spc="10" dirty="0">
                <a:latin typeface="+mj-lt"/>
                <a:ea typeface="Arial" panose="020B0604020202020204" pitchFamily="34" charset="0"/>
              </a:rPr>
              <a:t> </a:t>
            </a:r>
            <a:r>
              <a:rPr lang="es-EC" sz="1600" dirty="0">
                <a:latin typeface="+mj-lt"/>
                <a:ea typeface="Arial" panose="020B0604020202020204" pitchFamily="34" charset="0"/>
              </a:rPr>
              <a:t>y</a:t>
            </a:r>
            <a:r>
              <a:rPr lang="es-EC" sz="1600" spc="-5" dirty="0">
                <a:latin typeface="+mj-lt"/>
                <a:ea typeface="Arial" panose="020B0604020202020204" pitchFamily="34" charset="0"/>
              </a:rPr>
              <a:t> 	</a:t>
            </a:r>
            <a:r>
              <a:rPr lang="es-EC" sz="1600" dirty="0">
                <a:latin typeface="+mj-lt"/>
                <a:ea typeface="Arial" panose="020B0604020202020204" pitchFamily="34" charset="0"/>
              </a:rPr>
              <a:t>so</a:t>
            </a:r>
            <a:r>
              <a:rPr lang="es-EC" sz="1600" spc="-5" dirty="0">
                <a:latin typeface="+mj-lt"/>
                <a:ea typeface="Arial" panose="020B0604020202020204" pitchFamily="34" charset="0"/>
              </a:rPr>
              <a:t>li</a:t>
            </a:r>
            <a:r>
              <a:rPr lang="es-EC" sz="1600" dirty="0">
                <a:latin typeface="+mj-lt"/>
                <a:ea typeface="Arial" panose="020B0604020202020204" pitchFamily="34" charset="0"/>
              </a:rPr>
              <a:t>d</a:t>
            </a:r>
            <a:r>
              <a:rPr lang="es-EC" sz="1600" spc="-5" dirty="0">
                <a:latin typeface="+mj-lt"/>
                <a:ea typeface="Arial" panose="020B0604020202020204" pitchFamily="34" charset="0"/>
              </a:rPr>
              <a:t>a</a:t>
            </a:r>
            <a:r>
              <a:rPr lang="es-EC" sz="1600" spc="5" dirty="0">
                <a:latin typeface="+mj-lt"/>
                <a:ea typeface="Arial" panose="020B0604020202020204" pitchFamily="34" charset="0"/>
              </a:rPr>
              <a:t>r</a:t>
            </a:r>
            <a:r>
              <a:rPr lang="es-EC" sz="1600" spc="-5" dirty="0">
                <a:latin typeface="+mj-lt"/>
                <a:ea typeface="Arial" panose="020B0604020202020204" pitchFamily="34" charset="0"/>
              </a:rPr>
              <a:t>i</a:t>
            </a:r>
            <a:r>
              <a:rPr lang="es-EC" sz="1600" dirty="0">
                <a:latin typeface="+mj-lt"/>
                <a:ea typeface="Arial" panose="020B0604020202020204" pitchFamily="34" charset="0"/>
              </a:rPr>
              <a:t>a, con la 	finalidad de aportar sus recursos, </a:t>
            </a:r>
            <a:r>
              <a:rPr lang="es-EC" sz="1600" b="1" dirty="0">
                <a:latin typeface="+mj-lt"/>
                <a:ea typeface="Arial" panose="020B0604020202020204" pitchFamily="34" charset="0"/>
              </a:rPr>
              <a:t>para lograr un objetivo de beneficio mutuo</a:t>
            </a:r>
            <a:r>
              <a:rPr lang="es-EC" sz="1600" dirty="0">
                <a:latin typeface="+mj-lt"/>
                <a:ea typeface="Arial" panose="020B0604020202020204" pitchFamily="34" charset="0"/>
              </a:rPr>
              <a:t>. </a:t>
            </a:r>
            <a:r>
              <a:rPr lang="es-EC" sz="1600" b="1" dirty="0">
                <a:latin typeface="+mj-lt"/>
                <a:ea typeface="Arial" panose="020B0604020202020204" pitchFamily="34" charset="0"/>
              </a:rPr>
              <a:t>El objetivo de este 	tipo de 	asociación o alianza es la búsqueda de apoyo mutuo con realización del objetivo social de 	la </a:t>
            </a:r>
            <a:r>
              <a:rPr lang="es-EC" sz="1600" b="1" spc="-5" dirty="0">
                <a:latin typeface="+mj-lt"/>
                <a:ea typeface="Arial" panose="020B0604020202020204" pitchFamily="34" charset="0"/>
              </a:rPr>
              <a:t>EPMMQ</a:t>
            </a:r>
            <a:r>
              <a:rPr lang="es-EC" sz="1600" b="1" spc="-15" dirty="0">
                <a:latin typeface="+mj-lt"/>
                <a:ea typeface="Arial" panose="020B0604020202020204" pitchFamily="34" charset="0"/>
              </a:rPr>
              <a:t> </a:t>
            </a:r>
            <a:r>
              <a:rPr lang="es-EC" sz="1600" spc="-15" dirty="0">
                <a:latin typeface="+mj-lt"/>
                <a:ea typeface="Arial" panose="020B0604020202020204" pitchFamily="34" charset="0"/>
              </a:rPr>
              <a:t>(…).</a:t>
            </a:r>
            <a:endParaRPr lang="es-EC" sz="1600" dirty="0">
              <a:latin typeface="+mj-lt"/>
              <a:ea typeface="Times New Roman" panose="02020603050405020304" pitchFamily="18" charset="0"/>
            </a:endParaRP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456364"/>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363858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1804267" y="2636997"/>
            <a:ext cx="8583466" cy="3447098"/>
          </a:xfrm>
          <a:prstGeom prst="rect">
            <a:avLst/>
          </a:prstGeom>
          <a:noFill/>
        </p:spPr>
        <p:txBody>
          <a:bodyPr wrap="square" rtlCol="0">
            <a:spAutoFit/>
          </a:bodyPr>
          <a:lstStyle/>
          <a:p>
            <a:r>
              <a:rPr lang="es-ES" sz="1600" b="1" dirty="0">
                <a:latin typeface="+mj-lt"/>
              </a:rPr>
              <a:t>“86. (…) De todos modos, la contratación por servicios no excluye la posibilidad de financiamiento del contratita, lo que puede permitir superar la dificultad que podría surgir por la falta de recursos”: </a:t>
            </a:r>
          </a:p>
          <a:p>
            <a:endParaRPr lang="es-ES" sz="1600" b="1" dirty="0">
              <a:latin typeface="+mj-lt"/>
            </a:endParaRPr>
          </a:p>
          <a:p>
            <a:r>
              <a:rPr lang="es-ES" sz="1600" dirty="0">
                <a:latin typeface="+mj-lt"/>
              </a:rPr>
              <a:t>	- La afirmación respecto a la posibilidad de financiamiento por parte de la Contratista no se 	encuentra respaldada con base legal que la sustente. Por el contrario, en la LOSNCP no se 	prevé dicha posibilidad. </a:t>
            </a: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456364"/>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258706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1513982" y="1898333"/>
            <a:ext cx="8583466" cy="5570756"/>
          </a:xfrm>
          <a:prstGeom prst="rect">
            <a:avLst/>
          </a:prstGeom>
          <a:noFill/>
        </p:spPr>
        <p:txBody>
          <a:bodyPr wrap="square" rtlCol="0">
            <a:spAutoFit/>
          </a:bodyPr>
          <a:lstStyle/>
          <a:p>
            <a:pPr marL="285750" indent="-285750" algn="just">
              <a:buFont typeface="Arial" panose="020B0604020202020204" pitchFamily="34" charset="0"/>
              <a:buChar char="•"/>
            </a:pPr>
            <a:r>
              <a:rPr lang="es-ES" b="1" dirty="0">
                <a:latin typeface="+mj-lt"/>
              </a:rPr>
              <a:t>“88. (…) la empresa privada tendría a su cargo la que es, sin duda, la prestación del servicio de transporte propiamente dicha (el manejo de la línea, la conducción de los trenes y la administración de las estaciones)”</a:t>
            </a:r>
            <a:r>
              <a:rPr lang="es-ES" dirty="0">
                <a:latin typeface="+mj-lt"/>
              </a:rPr>
              <a:t>: </a:t>
            </a:r>
          </a:p>
          <a:p>
            <a:pPr marL="285750" indent="-285750" algn="just">
              <a:buFont typeface="Arial" panose="020B0604020202020204" pitchFamily="34" charset="0"/>
              <a:buChar char="•"/>
            </a:pPr>
            <a:endParaRPr lang="es-ES" dirty="0">
              <a:latin typeface="+mj-lt"/>
            </a:endParaRPr>
          </a:p>
          <a:p>
            <a:pPr algn="just"/>
            <a:r>
              <a:rPr lang="es-ES" dirty="0">
                <a:latin typeface="+mj-lt"/>
              </a:rPr>
              <a:t>	- No se está delegando el servicio de transporte público en metro ya que el servicio de transporte 	público NO involucra únicamente el manejo de línea, conducción de trenes y administración 	de estaciones. </a:t>
            </a:r>
          </a:p>
          <a:p>
            <a:pPr algn="just"/>
            <a:endParaRPr lang="es-ES" dirty="0">
              <a:latin typeface="+mj-lt"/>
            </a:endParaRPr>
          </a:p>
          <a:p>
            <a:pPr lvl="2" algn="just"/>
            <a:r>
              <a:rPr lang="es-ES" dirty="0">
                <a:latin typeface="+mj-lt"/>
              </a:rPr>
              <a:t>- Este es un sistema integral que comprende: Planificación y diseño del servicio, control y fiscalización; recaudo; atención al usuario; servicios corporativos de comunicaciones y gestión de data; control y gestión de tráfico y estaciones; mantenimiento del material rodante y de equipos y sistemas; y, formación, capacitación y adiestramiento del talento humano. </a:t>
            </a: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456364"/>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3356572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889092" y="1298169"/>
            <a:ext cx="10413816" cy="6124754"/>
          </a:xfrm>
          <a:prstGeom prst="rect">
            <a:avLst/>
          </a:prstGeom>
          <a:noFill/>
        </p:spPr>
        <p:txBody>
          <a:bodyPr wrap="square" rtlCol="0">
            <a:spAutoFit/>
          </a:bodyPr>
          <a:lstStyle/>
          <a:p>
            <a:pPr marL="285750" indent="-285750" algn="just">
              <a:buFont typeface="Arial" panose="020B0604020202020204" pitchFamily="34" charset="0"/>
              <a:buChar char="•"/>
            </a:pPr>
            <a:r>
              <a:rPr lang="es-ES" b="1" dirty="0">
                <a:latin typeface="+mj-lt"/>
              </a:rPr>
              <a:t>“89. El esquema que se propone no encaja, en modo alguno, con lo que se ha caracterizado como alianza estratégica, pues no implica que dos negocios distintos colaboran para alcanzar sus fines particulares (..)”:</a:t>
            </a:r>
          </a:p>
          <a:p>
            <a:pPr algn="just"/>
            <a:endParaRPr lang="es-ES" b="1" dirty="0">
              <a:latin typeface="+mj-lt"/>
            </a:endParaRPr>
          </a:p>
          <a:p>
            <a:pPr marL="742950" lvl="1" indent="-285750" algn="just">
              <a:buFontTx/>
              <a:buChar char="-"/>
            </a:pPr>
            <a:r>
              <a:rPr lang="es-ES" dirty="0">
                <a:latin typeface="+mj-lt"/>
              </a:rPr>
              <a:t>Las AE conforme a la doctrina internacional pueden involucrar colaboración de miembros que tienen negocios distintos así como una colaboración de miembros que tienen el mismo tipo de negocios. </a:t>
            </a:r>
          </a:p>
          <a:p>
            <a:pPr lvl="1" algn="just"/>
            <a:endParaRPr lang="es-ES" dirty="0">
              <a:latin typeface="+mj-lt"/>
            </a:endParaRPr>
          </a:p>
          <a:p>
            <a:pPr marL="742950" lvl="1" indent="-285750" algn="just">
              <a:buFontTx/>
              <a:buChar char="-"/>
            </a:pPr>
            <a:r>
              <a:rPr lang="es-ES" dirty="0">
                <a:latin typeface="+mj-lt"/>
                <a:ea typeface="Calibri" panose="020F0502020204030204" pitchFamily="34" charset="0"/>
                <a:cs typeface="Times New Roman" panose="02020603050405020304" pitchFamily="18" charset="0"/>
              </a:rPr>
              <a:t>Las AE se clasifican en </a:t>
            </a:r>
            <a:r>
              <a:rPr lang="es-ES" dirty="0" err="1">
                <a:latin typeface="+mj-lt"/>
                <a:ea typeface="Calibri" panose="020F0502020204030204" pitchFamily="34" charset="0"/>
                <a:cs typeface="Times New Roman" panose="02020603050405020304" pitchFamily="18" charset="0"/>
              </a:rPr>
              <a:t>Procompetitivas</a:t>
            </a:r>
            <a:r>
              <a:rPr lang="es-ES" dirty="0">
                <a:latin typeface="+mj-lt"/>
                <a:ea typeface="Calibri" panose="020F0502020204030204" pitchFamily="34" charset="0"/>
                <a:cs typeface="Times New Roman" panose="02020603050405020304" pitchFamily="18" charset="0"/>
              </a:rPr>
              <a:t>, No Competitivas, Competitivas y Precompetitivas.</a:t>
            </a:r>
          </a:p>
          <a:p>
            <a:pPr lvl="1" algn="just"/>
            <a:r>
              <a:rPr lang="es-ES" dirty="0">
                <a:latin typeface="+mj-lt"/>
                <a:ea typeface="Calibri" panose="020F0502020204030204" pitchFamily="34" charset="0"/>
                <a:cs typeface="Times New Roman" panose="02020603050405020304" pitchFamily="18" charset="0"/>
              </a:rPr>
              <a:t>	1) </a:t>
            </a:r>
            <a:r>
              <a:rPr lang="es-ES" b="1" dirty="0">
                <a:latin typeface="+mj-lt"/>
                <a:ea typeface="Calibri" panose="020F0502020204030204" pitchFamily="34" charset="0"/>
                <a:cs typeface="Times New Roman" panose="02020603050405020304" pitchFamily="18" charset="0"/>
              </a:rPr>
              <a:t>Alianzas </a:t>
            </a:r>
            <a:r>
              <a:rPr lang="es-ES" b="1" dirty="0" err="1">
                <a:latin typeface="+mj-lt"/>
                <a:ea typeface="Calibri" panose="020F0502020204030204" pitchFamily="34" charset="0"/>
                <a:cs typeface="Times New Roman" panose="02020603050405020304" pitchFamily="18" charset="0"/>
              </a:rPr>
              <a:t>Procompetitivas</a:t>
            </a:r>
            <a:r>
              <a:rPr lang="es-ES" dirty="0">
                <a:latin typeface="+mj-lt"/>
                <a:ea typeface="Calibri" panose="020F0502020204030204" pitchFamily="34" charset="0"/>
                <a:cs typeface="Times New Roman" panose="02020603050405020304" pitchFamily="18" charset="0"/>
              </a:rPr>
              <a:t>: aquellas que generalmente son del mismo sector industrial y en la cual 	ambas empresas trabajan juntas para desarrollar o mejorar productos y procesos.</a:t>
            </a:r>
          </a:p>
          <a:p>
            <a:pPr lvl="1" algn="just"/>
            <a:r>
              <a:rPr lang="es-ES" dirty="0">
                <a:latin typeface="+mj-lt"/>
                <a:ea typeface="Calibri" panose="020F0502020204030204" pitchFamily="34" charset="0"/>
                <a:cs typeface="Times New Roman" panose="02020603050405020304" pitchFamily="18" charset="0"/>
              </a:rPr>
              <a:t>	2) </a:t>
            </a:r>
            <a:r>
              <a:rPr lang="es-ES" b="1" dirty="0">
                <a:latin typeface="+mj-lt"/>
                <a:ea typeface="Calibri" panose="020F0502020204030204" pitchFamily="34" charset="0"/>
                <a:cs typeface="Times New Roman" panose="02020603050405020304" pitchFamily="18" charset="0"/>
              </a:rPr>
              <a:t>Alianzas No Competitivas</a:t>
            </a:r>
            <a:r>
              <a:rPr lang="es-ES" dirty="0">
                <a:latin typeface="+mj-lt"/>
                <a:ea typeface="Calibri" panose="020F0502020204030204" pitchFamily="34" charset="0"/>
                <a:cs typeface="Times New Roman" panose="02020603050405020304" pitchFamily="18" charset="0"/>
              </a:rPr>
              <a:t>: vínculos entre empresas que no compiten entre sí directamente pero no 	pertenecen al mismo sector industrial.</a:t>
            </a:r>
          </a:p>
          <a:p>
            <a:pPr lvl="1" algn="just"/>
            <a:r>
              <a:rPr lang="es-ES" dirty="0">
                <a:latin typeface="+mj-lt"/>
                <a:ea typeface="Calibri" panose="020F0502020204030204" pitchFamily="34" charset="0"/>
                <a:cs typeface="Times New Roman" panose="02020603050405020304" pitchFamily="18" charset="0"/>
              </a:rPr>
              <a:t>	3) </a:t>
            </a:r>
            <a:r>
              <a:rPr lang="es-ES" b="1" dirty="0">
                <a:latin typeface="+mj-lt"/>
                <a:ea typeface="Calibri" panose="020F0502020204030204" pitchFamily="34" charset="0"/>
                <a:cs typeface="Times New Roman" panose="02020603050405020304" pitchFamily="18" charset="0"/>
              </a:rPr>
              <a:t>Alianzas Competitivas</a:t>
            </a:r>
            <a:r>
              <a:rPr lang="es-ES" dirty="0">
                <a:latin typeface="+mj-lt"/>
                <a:ea typeface="Calibri" panose="020F0502020204030204" pitchFamily="34" charset="0"/>
                <a:cs typeface="Times New Roman" panose="02020603050405020304" pitchFamily="18" charset="0"/>
              </a:rPr>
              <a:t>: los socios son aptos para ser competidores directos en el producto-	mercado final.</a:t>
            </a:r>
          </a:p>
          <a:p>
            <a:pPr lvl="1" algn="just"/>
            <a:r>
              <a:rPr lang="es-ES" dirty="0">
                <a:latin typeface="+mj-lt"/>
                <a:ea typeface="Calibri" panose="020F0502020204030204" pitchFamily="34" charset="0"/>
                <a:cs typeface="Times New Roman" panose="02020603050405020304" pitchFamily="18" charset="0"/>
              </a:rPr>
              <a:t>	4) </a:t>
            </a:r>
            <a:r>
              <a:rPr lang="es-ES" b="1" dirty="0">
                <a:latin typeface="+mj-lt"/>
                <a:ea typeface="Calibri" panose="020F0502020204030204" pitchFamily="34" charset="0"/>
                <a:cs typeface="Times New Roman" panose="02020603050405020304" pitchFamily="18" charset="0"/>
              </a:rPr>
              <a:t>Alianzas Precompetitivas</a:t>
            </a:r>
            <a:r>
              <a:rPr lang="es-ES" dirty="0">
                <a:latin typeface="+mj-lt"/>
                <a:ea typeface="Calibri" panose="020F0502020204030204" pitchFamily="34" charset="0"/>
                <a:cs typeface="Times New Roman" panose="02020603050405020304" pitchFamily="18" charset="0"/>
              </a:rPr>
              <a:t>: se relacionan entre empresas de sectores industriales distintos para 	trabajar en actividades bien definidas, como por ejemplo en el desarrollo de una nueva tecnología.</a:t>
            </a: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456364"/>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292979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3D4E321-3551-426B-9792-AF78A4FCF3C9}"/>
              </a:ext>
            </a:extLst>
          </p:cNvPr>
          <p:cNvSpPr txBox="1"/>
          <p:nvPr/>
        </p:nvSpPr>
        <p:spPr>
          <a:xfrm>
            <a:off x="2298587" y="4360546"/>
            <a:ext cx="473206" cy="646331"/>
          </a:xfrm>
          <a:prstGeom prst="rect">
            <a:avLst/>
          </a:prstGeom>
          <a:noFill/>
        </p:spPr>
        <p:txBody>
          <a:bodyPr wrap="none" rtlCol="0">
            <a:spAutoFit/>
          </a:bodyPr>
          <a:lstStyle/>
          <a:p>
            <a:endParaRPr lang="es-EC" dirty="0"/>
          </a:p>
          <a:p>
            <a:pPr marL="285750" indent="-285750">
              <a:buFont typeface="Arial" panose="020B0604020202020204" pitchFamily="34" charset="0"/>
              <a:buChar char="•"/>
            </a:pPr>
            <a:endParaRPr lang="es-EC" dirty="0"/>
          </a:p>
        </p:txBody>
      </p:sp>
      <p:sp>
        <p:nvSpPr>
          <p:cNvPr id="14" name="CuadroTexto 13">
            <a:extLst>
              <a:ext uri="{FF2B5EF4-FFF2-40B4-BE49-F238E27FC236}">
                <a16:creationId xmlns:a16="http://schemas.microsoft.com/office/drawing/2014/main" id="{6E2F70BE-1356-894E-9C6D-69EAC73508DC}"/>
              </a:ext>
            </a:extLst>
          </p:cNvPr>
          <p:cNvSpPr txBox="1"/>
          <p:nvPr/>
        </p:nvSpPr>
        <p:spPr>
          <a:xfrm>
            <a:off x="889092" y="2125483"/>
            <a:ext cx="10413816" cy="3693319"/>
          </a:xfrm>
          <a:prstGeom prst="rect">
            <a:avLst/>
          </a:prstGeom>
          <a:noFill/>
        </p:spPr>
        <p:txBody>
          <a:bodyPr wrap="square" rtlCol="0">
            <a:spAutoFit/>
          </a:bodyPr>
          <a:lstStyle/>
          <a:p>
            <a:pPr marL="285750" indent="-285750">
              <a:buFont typeface="Arial" panose="020B0604020202020204" pitchFamily="34" charset="0"/>
              <a:buChar char="•"/>
            </a:pPr>
            <a:r>
              <a:rPr lang="es-ES" sz="1600" b="1" dirty="0">
                <a:latin typeface="+mj-lt"/>
              </a:rPr>
              <a:t>“94. (…) Un requisito básico para diseñar una relación como la que se plantea es el conocimiento del negocio; ¿cómo se pueden establecer las condiciones de la relación entre una empresa metropolitana y la encargada del servicio, cómo se va a evaluar y controlar a esta última, sin conocer las particularidades del trabajo que debe realizar?”:</a:t>
            </a:r>
          </a:p>
          <a:p>
            <a:endParaRPr lang="es-ES" sz="1600" b="1" dirty="0">
              <a:latin typeface="+mj-lt"/>
            </a:endParaRPr>
          </a:p>
          <a:p>
            <a:pPr marL="742950" lvl="1" indent="-285750">
              <a:buFontTx/>
              <a:buChar char="-"/>
            </a:pPr>
            <a:r>
              <a:rPr lang="es-ES" sz="1600" dirty="0">
                <a:latin typeface="+mj-lt"/>
              </a:rPr>
              <a:t>La AE al ser un Acuerdo de tipo comercial y/o productivo que tiene como propósito que con apoyo de un aliado, la EPMMQ pueda dar cumplimiento a su objeto social. En virtud de ello, la EPMMQ no puede ser juez y parte en la operación, razón por la cual efectivamente se contará con una empresa Fiscalizadora.</a:t>
            </a:r>
          </a:p>
          <a:p>
            <a:endParaRPr lang="es-ES" sz="1600" dirty="0">
              <a:latin typeface="+mj-lt"/>
            </a:endParaRPr>
          </a:p>
          <a:p>
            <a:endParaRPr lang="es-ES" sz="1600"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S" dirty="0">
              <a:latin typeface="+mj-lt"/>
            </a:endParaRPr>
          </a:p>
          <a:p>
            <a:pPr marL="285750" indent="-285750">
              <a:buFont typeface="Arial" panose="020B0604020202020204" pitchFamily="34" charset="0"/>
              <a:buChar char="•"/>
            </a:pPr>
            <a:endParaRPr lang="es-EC" dirty="0">
              <a:latin typeface="+mj-lt"/>
            </a:endParaRPr>
          </a:p>
        </p:txBody>
      </p:sp>
      <p:pic>
        <p:nvPicPr>
          <p:cNvPr id="15" name="Imagen 14">
            <a:extLst>
              <a:ext uri="{FF2B5EF4-FFF2-40B4-BE49-F238E27FC236}">
                <a16:creationId xmlns:a16="http://schemas.microsoft.com/office/drawing/2014/main" id="{E88F5184-5781-A84D-B7EC-702E32F48095}"/>
              </a:ext>
            </a:extLst>
          </p:cNvPr>
          <p:cNvPicPr>
            <a:picLocks noChangeAspect="1"/>
          </p:cNvPicPr>
          <p:nvPr/>
        </p:nvPicPr>
        <p:blipFill>
          <a:blip r:embed="rId2"/>
          <a:stretch>
            <a:fillRect/>
          </a:stretch>
        </p:blipFill>
        <p:spPr>
          <a:xfrm>
            <a:off x="0" y="5988722"/>
            <a:ext cx="12192000" cy="903698"/>
          </a:xfrm>
          <a:prstGeom prst="rect">
            <a:avLst/>
          </a:prstGeom>
        </p:spPr>
      </p:pic>
      <p:sp>
        <p:nvSpPr>
          <p:cNvPr id="6" name="Rectángulo 5">
            <a:extLst>
              <a:ext uri="{FF2B5EF4-FFF2-40B4-BE49-F238E27FC236}">
                <a16:creationId xmlns:a16="http://schemas.microsoft.com/office/drawing/2014/main" id="{00AC9F92-BFE6-074A-9DEA-43368A46A1A4}"/>
              </a:ext>
            </a:extLst>
          </p:cNvPr>
          <p:cNvSpPr/>
          <p:nvPr/>
        </p:nvSpPr>
        <p:spPr>
          <a:xfrm>
            <a:off x="675099" y="777119"/>
            <a:ext cx="7550978" cy="461665"/>
          </a:xfrm>
          <a:prstGeom prst="rect">
            <a:avLst/>
          </a:prstGeom>
        </p:spPr>
        <p:txBody>
          <a:bodyPr wrap="none">
            <a:spAutoFit/>
          </a:bodyPr>
          <a:lstStyle/>
          <a:p>
            <a:pPr algn="ctr"/>
            <a:r>
              <a:rPr lang="es-EC" sz="2400" b="1" dirty="0">
                <a:solidFill>
                  <a:srgbClr val="FF0000"/>
                </a:solidFill>
              </a:rPr>
              <a:t>RESPUESTAS A INQUIETUDES CONSULTORÍA DR. AGUILAR </a:t>
            </a:r>
          </a:p>
        </p:txBody>
      </p:sp>
    </p:spTree>
    <p:extLst>
      <p:ext uri="{BB962C8B-B14F-4D97-AF65-F5344CB8AC3E}">
        <p14:creationId xmlns:p14="http://schemas.microsoft.com/office/powerpoint/2010/main" val="83720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4FF64F6-C300-3A4F-8755-4A22509A605C}"/>
              </a:ext>
            </a:extLst>
          </p:cNvPr>
          <p:cNvPicPr>
            <a:picLocks noChangeAspect="1"/>
          </p:cNvPicPr>
          <p:nvPr/>
        </p:nvPicPr>
        <p:blipFill>
          <a:blip r:embed="rId2"/>
          <a:stretch>
            <a:fillRect/>
          </a:stretch>
        </p:blipFill>
        <p:spPr>
          <a:xfrm>
            <a:off x="-40419" y="0"/>
            <a:ext cx="12232419" cy="6835414"/>
          </a:xfrm>
          <a:prstGeom prst="rect">
            <a:avLst/>
          </a:prstGeom>
        </p:spPr>
      </p:pic>
    </p:spTree>
    <p:extLst>
      <p:ext uri="{BB962C8B-B14F-4D97-AF65-F5344CB8AC3E}">
        <p14:creationId xmlns:p14="http://schemas.microsoft.com/office/powerpoint/2010/main" val="3941564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B6C10B06AF188443947A3EDCA4E02534" ma:contentTypeVersion="4" ma:contentTypeDescription="Crear nuevo documento." ma:contentTypeScope="" ma:versionID="dc299cf4a33267b14c28bae090026835">
  <xsd:schema xmlns:xsd="http://www.w3.org/2001/XMLSchema" xmlns:xs="http://www.w3.org/2001/XMLSchema" xmlns:p="http://schemas.microsoft.com/office/2006/metadata/properties" xmlns:ns2="90b12696-5d18-48fb-870c-04be674b4a46" xmlns:ns3="d77ebbfb-7c0c-47e5-9296-43bd91a2b54e" targetNamespace="http://schemas.microsoft.com/office/2006/metadata/properties" ma:root="true" ma:fieldsID="d990f062586920c39f3cae8881130b3b" ns2:_="" ns3:_="">
    <xsd:import namespace="90b12696-5d18-48fb-870c-04be674b4a46"/>
    <xsd:import namespace="d77ebbfb-7c0c-47e5-9296-43bd91a2b54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b12696-5d18-48fb-870c-04be674b4a46"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7ebbfb-7c0c-47e5-9296-43bd91a2b54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E43927-766E-4D8A-BC86-26DE49FC0DD9}">
  <ds:schemaRefs>
    <ds:schemaRef ds:uri="http://schemas.microsoft.com/sharepoint/v3/contenttype/forms"/>
  </ds:schemaRefs>
</ds:datastoreItem>
</file>

<file path=customXml/itemProps2.xml><?xml version="1.0" encoding="utf-8"?>
<ds:datastoreItem xmlns:ds="http://schemas.openxmlformats.org/officeDocument/2006/customXml" ds:itemID="{5ABA95A3-831F-4301-BCE9-6F3CF40E85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b12696-5d18-48fb-870c-04be674b4a46"/>
    <ds:schemaRef ds:uri="d77ebbfb-7c0c-47e5-9296-43bd91a2b5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65A325-F811-498B-8118-22D8B770E8A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1704</TotalTime>
  <Words>933</Words>
  <Application>Microsoft Macintosh PowerPoint</Application>
  <PresentationFormat>Panorámica</PresentationFormat>
  <Paragraphs>77</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ALBI PC</dc:creator>
  <cp:lastModifiedBy>Microsoft Office User</cp:lastModifiedBy>
  <cp:revision>438</cp:revision>
  <dcterms:created xsi:type="dcterms:W3CDTF">2020-04-07T14:51:29Z</dcterms:created>
  <dcterms:modified xsi:type="dcterms:W3CDTF">2021-01-07T06:12:13Z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0x010100B6C10B06AF188443947A3EDCA4E02534</vt:lpwstr>
  </property>
</Properties>
</file>