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6" r:id="rId2"/>
    <p:sldId id="332" r:id="rId3"/>
    <p:sldId id="390" r:id="rId4"/>
    <p:sldId id="383" r:id="rId5"/>
    <p:sldId id="379" r:id="rId6"/>
    <p:sldId id="385" r:id="rId7"/>
    <p:sldId id="388" r:id="rId8"/>
    <p:sldId id="389" r:id="rId9"/>
    <p:sldId id="380" r:id="rId10"/>
    <p:sldId id="391" r:id="rId11"/>
    <p:sldId id="377" r:id="rId1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8" autoAdjust="0"/>
    <p:restoredTop sz="91462" autoAdjust="0"/>
  </p:normalViewPr>
  <p:slideViewPr>
    <p:cSldViewPr>
      <p:cViewPr>
        <p:scale>
          <a:sx n="154" d="100"/>
          <a:sy n="154" d="100"/>
        </p:scale>
        <p:origin x="624" y="144"/>
      </p:cViewPr>
      <p:guideLst>
        <p:guide orient="horz" pos="2160"/>
        <p:guide pos="2880"/>
        <p:guide orient="horz" pos="21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5/1/21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477E8B1-6C87-49DD-8FDE-3AAC4896FEA7}" type="slidenum">
              <a:rPr lang="es-EC" smtClean="0"/>
              <a:t>9</a:t>
            </a:fld>
            <a:endParaRPr lang="es-EC"/>
          </a:p>
        </p:txBody>
      </p:sp>
    </p:spTree>
    <p:extLst>
      <p:ext uri="{BB962C8B-B14F-4D97-AF65-F5344CB8AC3E}">
        <p14:creationId xmlns:p14="http://schemas.microsoft.com/office/powerpoint/2010/main" val="97605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5/1/21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5/1/21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5/1/21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a:t>Haga clic para modificar el estilo de texto del patrón</a:t>
            </a:r>
          </a:p>
          <a:p>
            <a:pPr lvl="0"/>
            <a:endParaRPr lang="es-ES" dirty="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a:t>Referencia</a:t>
            </a:r>
          </a:p>
        </p:txBody>
      </p:sp>
    </p:spTree>
    <p:extLst>
      <p:ext uri="{BB962C8B-B14F-4D97-AF65-F5344CB8AC3E}">
        <p14:creationId xmlns:p14="http://schemas.microsoft.com/office/powerpoint/2010/main" val="173918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a:t>INFORMACIÓN DE CONTACTO</a:t>
            </a:r>
          </a:p>
        </p:txBody>
      </p:sp>
    </p:spTree>
    <p:extLst>
      <p:ext uri="{BB962C8B-B14F-4D97-AF65-F5344CB8AC3E}">
        <p14:creationId xmlns:p14="http://schemas.microsoft.com/office/powerpoint/2010/main" val="204914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5/1/21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5/1/21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5/1/21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5/1/21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5/1/21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5/1/21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5/1/21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5/1/21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5/1/21</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A36C7E2-3BE4-AF45-9942-3FDD64AE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3786"/>
            <a:ext cx="9144000" cy="2130428"/>
          </a:xfrm>
          <a:prstGeom prst="rect">
            <a:avLst/>
          </a:prstGeom>
        </p:spPr>
      </p:pic>
      <p:pic>
        <p:nvPicPr>
          <p:cNvPr id="14" name="Imagen 13">
            <a:extLst>
              <a:ext uri="{FF2B5EF4-FFF2-40B4-BE49-F238E27FC236}">
                <a16:creationId xmlns:a16="http://schemas.microsoft.com/office/drawing/2014/main" id="{29CF9F2B-EDC5-3044-9A9C-8ACA55C8A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29"/>
            <a:ext cx="9144000" cy="1632857"/>
          </a:xfrm>
          <a:prstGeom prst="rect">
            <a:avLst/>
          </a:prstGeom>
        </p:spPr>
      </p:pic>
    </p:spTree>
    <p:extLst>
      <p:ext uri="{BB962C8B-B14F-4D97-AF65-F5344CB8AC3E}">
        <p14:creationId xmlns:p14="http://schemas.microsoft.com/office/powerpoint/2010/main" val="195450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772816"/>
            <a:ext cx="8712968" cy="3168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72547"/>
            <a:ext cx="3168352" cy="1016058"/>
          </a:xfrm>
          <a:prstGeom prst="rect">
            <a:avLst/>
          </a:prstGeom>
        </p:spPr>
      </p:pic>
    </p:spTree>
    <p:extLst>
      <p:ext uri="{BB962C8B-B14F-4D97-AF65-F5344CB8AC3E}">
        <p14:creationId xmlns:p14="http://schemas.microsoft.com/office/powerpoint/2010/main" val="427320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764704"/>
            <a:ext cx="8291264" cy="792087"/>
          </a:xfrm>
          <a:noFill/>
        </p:spPr>
        <p:txBody>
          <a:bodyPr>
            <a:normAutofit fontScale="77500" lnSpcReduction="20000"/>
          </a:bodyPr>
          <a:lstStyle/>
          <a:p>
            <a:pPr marL="0" indent="0" algn="ctr">
              <a:buNone/>
            </a:pPr>
            <a:r>
              <a:rPr lang="es-EC" sz="2600" b="1" dirty="0"/>
              <a:t>URBANIZACIÓN «COOPERATIVA DE VIVIENDA “LA PRIMAVERA” DE LOS SERVIDORES DEL MINISTERIO DE AMBIENTE»</a:t>
            </a:r>
          </a:p>
        </p:txBody>
      </p:sp>
      <p:pic>
        <p:nvPicPr>
          <p:cNvPr id="12"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20494" t="28891" r="19258" b="16432"/>
          <a:stretch>
            <a:fillRect/>
          </a:stretch>
        </p:blipFill>
        <p:spPr bwMode="auto">
          <a:xfrm>
            <a:off x="755575" y="1556790"/>
            <a:ext cx="7755881"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Rectángulo"/>
          <p:cNvSpPr/>
          <p:nvPr/>
        </p:nvSpPr>
        <p:spPr>
          <a:xfrm>
            <a:off x="3995936" y="3645024"/>
            <a:ext cx="39258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8 Forma libre"/>
          <p:cNvSpPr/>
          <p:nvPr/>
        </p:nvSpPr>
        <p:spPr>
          <a:xfrm>
            <a:off x="4631531" y="2876550"/>
            <a:ext cx="183357" cy="988219"/>
          </a:xfrm>
          <a:custGeom>
            <a:avLst/>
            <a:gdLst>
              <a:gd name="connsiteX0" fmla="*/ 0 w 183357"/>
              <a:gd name="connsiteY0" fmla="*/ 966788 h 988219"/>
              <a:gd name="connsiteX1" fmla="*/ 133350 w 183357"/>
              <a:gd name="connsiteY1" fmla="*/ 0 h 988219"/>
              <a:gd name="connsiteX2" fmla="*/ 183357 w 183357"/>
              <a:gd name="connsiteY2" fmla="*/ 9525 h 988219"/>
              <a:gd name="connsiteX3" fmla="*/ 45244 w 183357"/>
              <a:gd name="connsiteY3" fmla="*/ 988219 h 988219"/>
              <a:gd name="connsiteX4" fmla="*/ 0 w 183357"/>
              <a:gd name="connsiteY4" fmla="*/ 966788 h 98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7" h="988219">
                <a:moveTo>
                  <a:pt x="0" y="966788"/>
                </a:moveTo>
                <a:lnTo>
                  <a:pt x="133350" y="0"/>
                </a:lnTo>
                <a:lnTo>
                  <a:pt x="183357" y="9525"/>
                </a:lnTo>
                <a:lnTo>
                  <a:pt x="45244" y="988219"/>
                </a:lnTo>
                <a:lnTo>
                  <a:pt x="0" y="966788"/>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175">
                <a:noFill/>
              </a:ln>
              <a:solidFill>
                <a:schemeClr val="bg1"/>
              </a:solidFill>
            </a:endParaRPr>
          </a:p>
        </p:txBody>
      </p:sp>
      <p:sp>
        <p:nvSpPr>
          <p:cNvPr id="13" name="12 Forma libre"/>
          <p:cNvSpPr/>
          <p:nvPr/>
        </p:nvSpPr>
        <p:spPr>
          <a:xfrm>
            <a:off x="1023938" y="2869406"/>
            <a:ext cx="61912" cy="104775"/>
          </a:xfrm>
          <a:custGeom>
            <a:avLst/>
            <a:gdLst>
              <a:gd name="connsiteX0" fmla="*/ 7143 w 61912"/>
              <a:gd name="connsiteY0" fmla="*/ 0 h 104775"/>
              <a:gd name="connsiteX1" fmla="*/ 61912 w 61912"/>
              <a:gd name="connsiteY1" fmla="*/ 2382 h 104775"/>
              <a:gd name="connsiteX2" fmla="*/ 54768 w 61912"/>
              <a:gd name="connsiteY2" fmla="*/ 104775 h 104775"/>
              <a:gd name="connsiteX3" fmla="*/ 0 w 61912"/>
              <a:gd name="connsiteY3" fmla="*/ 102394 h 104775"/>
              <a:gd name="connsiteX4" fmla="*/ 7143 w 61912"/>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104775">
                <a:moveTo>
                  <a:pt x="7143" y="0"/>
                </a:moveTo>
                <a:lnTo>
                  <a:pt x="61912" y="2382"/>
                </a:lnTo>
                <a:lnTo>
                  <a:pt x="54768" y="104775"/>
                </a:lnTo>
                <a:lnTo>
                  <a:pt x="0" y="102394"/>
                </a:lnTo>
                <a:lnTo>
                  <a:pt x="7143" y="0"/>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2363" y="483134"/>
            <a:ext cx="6120680" cy="419123"/>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PROPUESTA URBANÍSTICA</a:t>
            </a:r>
          </a:p>
        </p:txBody>
      </p:sp>
      <p:pic>
        <p:nvPicPr>
          <p:cNvPr id="16"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7" name="Imagen 16"/>
          <p:cNvPicPr/>
          <p:nvPr/>
        </p:nvPicPr>
        <p:blipFill rotWithShape="1">
          <a:blip r:embed="rId3"/>
          <a:srcRect l="14766" t="20095" r="14630" b="7674"/>
          <a:stretch/>
        </p:blipFill>
        <p:spPr bwMode="auto">
          <a:xfrm>
            <a:off x="1959271" y="1184362"/>
            <a:ext cx="6120680" cy="3384376"/>
          </a:xfrm>
          <a:prstGeom prst="rect">
            <a:avLst/>
          </a:prstGeom>
          <a:ln>
            <a:solidFill>
              <a:schemeClr val="bg1">
                <a:lumMod val="85000"/>
              </a:schemeClr>
            </a:solid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1577871521"/>
              </p:ext>
            </p:extLst>
          </p:nvPr>
        </p:nvGraphicFramePr>
        <p:xfrm>
          <a:off x="2051720" y="5013176"/>
          <a:ext cx="6096000" cy="74168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marL="230505" algn="just">
                        <a:spcAft>
                          <a:spcPts val="0"/>
                        </a:spcAft>
                      </a:pPr>
                      <a:r>
                        <a:rPr lang="es-EC" sz="900" b="1" dirty="0">
                          <a:effectLst/>
                        </a:rPr>
                        <a:t>PREDIO</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769294</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b="1" dirty="0">
                          <a:effectLst/>
                        </a:rPr>
                        <a:t>NÚMERO DE LOTES</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a:effectLst/>
                        </a:rPr>
                        <a:t>74</a:t>
                      </a:r>
                      <a:endParaRPr lang="es-EC" sz="100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marL="230505" algn="just">
                        <a:spcAft>
                          <a:spcPts val="0"/>
                        </a:spcAft>
                      </a:pPr>
                      <a:r>
                        <a:rPr lang="es-EC" sz="900" b="1" dirty="0">
                          <a:effectLst/>
                        </a:rPr>
                        <a:t>SECTOR</a:t>
                      </a:r>
                      <a:r>
                        <a:rPr lang="es-EC" sz="900" dirty="0">
                          <a:effectLst/>
                        </a:rPr>
                        <a:t> </a:t>
                      </a:r>
                      <a:endParaRPr lang="es-EC" sz="1000"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LA HOSPITALARIA</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b="1" dirty="0">
                          <a:effectLst/>
                        </a:rPr>
                        <a:t>PARROQUIA</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dirty="0">
                          <a:effectLst/>
                        </a:rPr>
                        <a:t>CONOCOTO</a:t>
                      </a:r>
                      <a:endParaRPr lang="es-EC" sz="1000"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836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C" sz="2200" b="0" dirty="0"/>
              <a:t>El Concejo Metropolitano de Quito mediante Ordenanza No. 0163 sancionada el 25 de noviembre de 2017 aprobó la Urbanización sujeta a reglamentación general denominada Cooperativa de Vivienda LA PRIMAVERA de los Servidores del Medio Ambiente.</a:t>
            </a:r>
          </a:p>
          <a:p>
            <a:pPr algn="just"/>
            <a:endParaRPr lang="es-EC" sz="2200" b="0" dirty="0"/>
          </a:p>
          <a:p>
            <a:pPr algn="just"/>
            <a:r>
              <a:rPr lang="es-EC" sz="2200" b="0" dirty="0"/>
              <a:t>El artículo 4 de l</a:t>
            </a:r>
            <a:r>
              <a:rPr lang="es-ES" sz="2200" b="0" dirty="0"/>
              <a:t>a mencionada </a:t>
            </a:r>
            <a:r>
              <a:rPr lang="es-EC" sz="2200" b="0" dirty="0"/>
              <a:t>ordenanza, respecto a la garantía para ejecución de obras, determina que el valor de las obras de urbanización es de USD. 744.570,82 m2 por lo que los urbanizadores deben rendir garantía en la forma y condiciones establecidas en el Art. 33 de la Ordenanza Metropolitana No. 0156.</a:t>
            </a:r>
          </a:p>
          <a:p>
            <a:pPr algn="just"/>
            <a:endParaRPr lang="es-ES" sz="2200" b="0" dirty="0"/>
          </a:p>
          <a:p>
            <a:pPr algn="just"/>
            <a:r>
              <a:rPr lang="es-ES" sz="2200" b="0" dirty="0"/>
              <a:t>Sin embargo, los promotores de la urbanización no han entregado la garantía antes indicada, manifestando que son una organización sin fines de lucro cuyo objeto social es la satisfacción de las necesidades habitacionales de sus socios y sus familias, no disponen de los recursos económicos.</a:t>
            </a:r>
          </a:p>
        </p:txBody>
      </p:sp>
    </p:spTree>
    <p:extLst>
      <p:ext uri="{BB962C8B-B14F-4D97-AF65-F5344CB8AC3E}">
        <p14:creationId xmlns:p14="http://schemas.microsoft.com/office/powerpoint/2010/main" val="355655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a:p>
          <a:p>
            <a:pPr algn="just"/>
            <a:r>
              <a:rPr lang="es-ES" b="0" dirty="0"/>
              <a:t>Por lo expuesto, mediante Oficio No. 21-G-CLP-IC del 8 de mayo de 2019 la señora </a:t>
            </a:r>
            <a:r>
              <a:rPr lang="es-ES" b="0" dirty="0" err="1"/>
              <a:t>Tgla</a:t>
            </a:r>
            <a:r>
              <a:rPr lang="es-ES" b="0" dirty="0"/>
              <a:t>. Irma Castillo Marín en calidad de Gerente de la Cooperativa La Primavera, solicita se reforme la ordenanza de aprobación de la urbanización de ser una urbanización sujeta a reglamentación general a una urbanización de interés social de desarrollo progresivo.</a:t>
            </a:r>
          </a:p>
          <a:p>
            <a:pPr algn="just"/>
            <a:endParaRPr lang="es-ES" b="0" dirty="0"/>
          </a:p>
          <a:p>
            <a:pPr lvl="0" algn="just"/>
            <a:r>
              <a:rPr lang="es-ES" b="0" dirty="0"/>
              <a:t>La Cooperativa de Vivienda “LA PRIMAVERA” de los Servidores del Ministerio del Ambiente se encuentra registrada en la Superintendencia de Economía Popular y Solidaria, la administrada presentó el Registro de Directivas de Organizaciones de la Economía Popular y Solidaria de fecha 21 de febrero de 2018.</a:t>
            </a:r>
            <a:endParaRPr lang="es-EC" b="0" dirty="0"/>
          </a:p>
          <a:p>
            <a:pPr algn="just"/>
            <a:endParaRPr lang="es-ES" sz="2000" b="0" dirty="0"/>
          </a:p>
          <a:p>
            <a:pPr algn="just"/>
            <a:endParaRPr lang="es-ES" sz="2000" b="0" dirty="0"/>
          </a:p>
          <a:p>
            <a:endParaRPr lang="es-ES" b="0" dirty="0"/>
          </a:p>
        </p:txBody>
      </p:sp>
    </p:spTree>
    <p:extLst>
      <p:ext uri="{BB962C8B-B14F-4D97-AF65-F5344CB8AC3E}">
        <p14:creationId xmlns:p14="http://schemas.microsoft.com/office/powerpoint/2010/main" val="4785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lvl="0" algn="just"/>
            <a:endParaRPr lang="es-ES" sz="2000" b="0" dirty="0"/>
          </a:p>
          <a:p>
            <a:pPr lvl="0" algn="just"/>
            <a:r>
              <a:rPr lang="es-ES" b="0" dirty="0"/>
              <a:t>El Estatuto de la Cooperativa de Vivienda “LA PRIMAVERA” de los Servidores del Ministerio del Ambiente, en la parte pertinente establece:</a:t>
            </a:r>
            <a:endParaRPr lang="es-EC" b="0" dirty="0"/>
          </a:p>
          <a:p>
            <a:pPr algn="just"/>
            <a:r>
              <a:rPr lang="es-ES" b="0" dirty="0"/>
              <a:t> </a:t>
            </a:r>
            <a:endParaRPr lang="es-EC" b="0" dirty="0"/>
          </a:p>
          <a:p>
            <a:pPr algn="just"/>
            <a:r>
              <a:rPr lang="es-ES" b="0" dirty="0"/>
              <a:t>Artículo 3.- OBJETO SOCIAL.- La Cooperativa de Vivienda “LA PRIMAVERA” de los Servidores del Ministerio del Ambiente, tendrá como objeto social la satisfacción de las necesidades habitacionales de sus socios y sus familias, en entornos favorables para la reproducción de la vida, construyendo comunidades habitacionales cooperativas que sustenten vecindarios sanos, pacíficos y seguros, responsables con la naturaleza, el espacio público y el medio ambiente en el marco de las normas dictadas por las autoridades locales y nacionales.</a:t>
            </a:r>
            <a:endParaRPr lang="es-EC" b="0" dirty="0"/>
          </a:p>
          <a:p>
            <a:pPr algn="just"/>
            <a:endParaRPr lang="es-ES" sz="2000" b="0" dirty="0"/>
          </a:p>
          <a:p>
            <a:r>
              <a:rPr lang="es-ES" i="1" dirty="0"/>
              <a:t> </a:t>
            </a:r>
            <a:endParaRPr lang="es-EC" dirty="0">
              <a:effectLst/>
            </a:endParaRPr>
          </a:p>
        </p:txBody>
      </p:sp>
    </p:spTree>
    <p:extLst>
      <p:ext uri="{BB962C8B-B14F-4D97-AF65-F5344CB8AC3E}">
        <p14:creationId xmlns:p14="http://schemas.microsoft.com/office/powerpoint/2010/main" val="401394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a:p>
          <a:p>
            <a:pPr algn="just"/>
            <a:r>
              <a:rPr lang="es-ES" b="0" dirty="0"/>
              <a:t>Artículo 4.- ACTIVIDADES.- Sin perjuicio de las actividades complementarias que le fueren autorizadas por la Superintendencia de Economía Popular y Solidaria, la Cooperativa de Vivienda “LA PRIMAVERA” de los Servidores del Ministerio del Ambiente, podrá efectuar todo acto o contrato lícito, tendiente al cumplimiento de su objeto social, especialmente, los siguientes: (…)</a:t>
            </a:r>
            <a:endParaRPr lang="es-EC" b="0" dirty="0"/>
          </a:p>
          <a:p>
            <a:pPr algn="just"/>
            <a:r>
              <a:rPr lang="es-ES" b="0" dirty="0"/>
              <a:t> </a:t>
            </a:r>
            <a:endParaRPr lang="es-EC" b="0" dirty="0"/>
          </a:p>
          <a:p>
            <a:pPr marL="342900" indent="-342900" algn="just">
              <a:buFont typeface="Arial" panose="020B0604020202020204" pitchFamily="34" charset="0"/>
              <a:buChar char="•"/>
            </a:pPr>
            <a:r>
              <a:rPr lang="es-ES" b="0" dirty="0"/>
              <a:t>4. Realizar todas las acciones de los gobiernos nacionales y seccionales, necesarios para el desarrollo de los programas de vivienda de la Cooperativa;</a:t>
            </a:r>
            <a:endParaRPr lang="es-EC" b="0" dirty="0"/>
          </a:p>
          <a:p>
            <a:pPr algn="just"/>
            <a:r>
              <a:rPr lang="es-ES" b="0" dirty="0"/>
              <a:t> </a:t>
            </a:r>
            <a:endParaRPr lang="es-EC" b="0" dirty="0"/>
          </a:p>
        </p:txBody>
      </p:sp>
    </p:spTree>
    <p:extLst>
      <p:ext uri="{BB962C8B-B14F-4D97-AF65-F5344CB8AC3E}">
        <p14:creationId xmlns:p14="http://schemas.microsoft.com/office/powerpoint/2010/main" val="19900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a:p>
          <a:p>
            <a:pPr algn="just"/>
            <a:r>
              <a:rPr lang="es-ES" b="0" dirty="0"/>
              <a:t>En virtud de lo cual la Dirección Metropolitana de Gestión Territorial de la Secretaría de Territorio, Hábitat y Vivienda mediante Oficio No. STHV-DMGT-2019-0049 del 21de agosto de 2019 emitió criterio técnico favorable para la modificatoria de Urbanización sujeta a Reglamentación General “Cooperativa de Vivienda “LA PRIMAVERA” de los Servidores del Ministerio del Ambiente” a Urbanización de Interés Social de Desarrollo Progresivo “Cooperativa de Vivienda “LA PRIMAVERA” de los Servidores del Ministerio del Ambiente”.</a:t>
            </a:r>
          </a:p>
          <a:p>
            <a:pPr algn="just"/>
            <a:endParaRPr lang="es-ES" b="0" dirty="0"/>
          </a:p>
          <a:p>
            <a:pPr algn="just"/>
            <a:r>
              <a:rPr lang="es-ES" b="0" dirty="0"/>
              <a:t>Procuraduría Metropolitana con Oficio No. GADDMQ-PM-SAUOS-2019-0081-O del 31 de octubre de 2019, emite informe legal favorable para la modificatoria y remite el proyecto de ordenanza respectivo.</a:t>
            </a:r>
            <a:endParaRPr lang="es-EC" b="0" dirty="0"/>
          </a:p>
        </p:txBody>
      </p:sp>
    </p:spTree>
    <p:extLst>
      <p:ext uri="{BB962C8B-B14F-4D97-AF65-F5344CB8AC3E}">
        <p14:creationId xmlns:p14="http://schemas.microsoft.com/office/powerpoint/2010/main" val="303017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a:p>
          <a:p>
            <a:pPr algn="just"/>
            <a:r>
              <a:rPr lang="es-ES" b="0" dirty="0"/>
              <a:t>Al modificarse la mencionada urbanización a una Urbanización de Interés Social de Desarrollo Progresivo, se modifica el plazo para la entrega de las obras y el tipo de garantía a ser entregada, esto es, el plazo será de ocho años y servirán como garantía de ejecución de las obras la hipoteca de los lotes, conforme se aprecia en el cronograma valorado de obras que remite la interesada, lo cual fue remitido a la Secretaría General del Concejo mediante Oficio No. STHV-DMGT-2020-2654-O del 8 de septiembre de 2020.</a:t>
            </a:r>
            <a:endParaRPr lang="es-EC" b="0" dirty="0"/>
          </a:p>
          <a:p>
            <a:pPr algn="just"/>
            <a:r>
              <a:rPr lang="es-ES" b="0" dirty="0"/>
              <a:t> </a:t>
            </a:r>
            <a:endParaRPr lang="es-EC" b="0" dirty="0"/>
          </a:p>
          <a:p>
            <a:pPr algn="just"/>
            <a:r>
              <a:rPr lang="es-ES" b="0" dirty="0"/>
              <a:t>Es  importante indicar que el proyecto urbanístico (número de lotes, vías, áreas verdes y de equipamiento público) se mantiene como fue inicialmente aprobada.</a:t>
            </a:r>
            <a:endParaRPr lang="es-EC" b="0" dirty="0"/>
          </a:p>
          <a:p>
            <a:pPr algn="just"/>
            <a:r>
              <a:rPr lang="es-ES" b="0" dirty="0"/>
              <a:t> </a:t>
            </a:r>
            <a:endParaRPr lang="es-EC" b="0" dirty="0">
              <a:effectLst/>
            </a:endParaRPr>
          </a:p>
        </p:txBody>
      </p:sp>
    </p:spTree>
    <p:extLst>
      <p:ext uri="{BB962C8B-B14F-4D97-AF65-F5344CB8AC3E}">
        <p14:creationId xmlns:p14="http://schemas.microsoft.com/office/powerpoint/2010/main" val="4083064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3054</TotalTime>
  <Words>729</Words>
  <Application>Microsoft Macintosh PowerPoint</Application>
  <PresentationFormat>Presentación en pantalla (4:3)</PresentationFormat>
  <Paragraphs>42</Paragraphs>
  <Slides>11</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Calibri</vt:lpstr>
      <vt:lpstr>Calibri Light</vt:lpstr>
      <vt:lpstr>HelveticaNeueLT Pro 35 Th</vt:lpstr>
      <vt:lpstr>HelveticaNeueLT Pro 45 Lt</vt:lpstr>
      <vt:lpstr>HelveticaNeueLT Pro 53 Ex</vt:lpstr>
      <vt:lpstr>HelveticaNeueLT Pro 57 Cn</vt:lpstr>
      <vt:lpstr>HelveticaNeueLT Pro 95 Blk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Dario Gudiño Carvajal</cp:lastModifiedBy>
  <cp:revision>250</cp:revision>
  <dcterms:created xsi:type="dcterms:W3CDTF">2017-08-09T20:56:21Z</dcterms:created>
  <dcterms:modified xsi:type="dcterms:W3CDTF">2021-01-05T16:17:08Z</dcterms:modified>
</cp:coreProperties>
</file>