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73" r:id="rId2"/>
    <p:sldId id="268" r:id="rId3"/>
    <p:sldId id="269" r:id="rId4"/>
    <p:sldId id="271" r:id="rId5"/>
    <p:sldId id="272" r:id="rId6"/>
    <p:sldId id="270" r:id="rId7"/>
    <p:sldId id="276" r:id="rId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2857" autoAdjust="0"/>
  </p:normalViewPr>
  <p:slideViewPr>
    <p:cSldViewPr snapToGrid="0" snapToObjects="1">
      <p:cViewPr>
        <p:scale>
          <a:sx n="124" d="100"/>
          <a:sy n="124" d="100"/>
        </p:scale>
        <p:origin x="1374" y="1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1589B-9B9A-4386-BFEA-BC9DC1A3FB56}" type="datetimeFigureOut">
              <a:rPr lang="es-EC" smtClean="0"/>
              <a:t>04/01/2021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8D38E-3421-40FE-851B-2487E68C5A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780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620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1584325"/>
            <a:ext cx="73914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288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2008" y="1557519"/>
            <a:ext cx="7727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070C0"/>
                </a:solidFill>
              </a:rPr>
              <a:t>ASENTAMIENTO HUMANO DE HECHO Y CONSOLIDADO DE INTERES SOCIAL DENOMINADO: “RUMIÑAHUI” A FAVOR DE SUS COPROPIETARIOS</a:t>
            </a:r>
            <a:endParaRPr lang="es-ES" sz="2400" b="1" dirty="0">
              <a:solidFill>
                <a:srgbClr val="0070C0"/>
              </a:solidFill>
            </a:endParaRPr>
          </a:p>
          <a:p>
            <a:pPr algn="ctr"/>
            <a:endParaRPr lang="es-ES_tradnl" sz="2400" b="1" dirty="0">
              <a:solidFill>
                <a:srgbClr val="C00000"/>
              </a:solidFill>
            </a:endParaRPr>
          </a:p>
          <a:p>
            <a:pPr algn="ctr"/>
            <a:r>
              <a:rPr lang="es-ES_tradnl" sz="2400" b="1" dirty="0">
                <a:solidFill>
                  <a:srgbClr val="C00000"/>
                </a:solidFill>
              </a:rPr>
              <a:t>PRIORIZACIÓN GRUPO 3- POSICIÓN 27</a:t>
            </a:r>
            <a:endParaRPr lang="es-EC" sz="2400" b="1" dirty="0">
              <a:solidFill>
                <a:srgbClr val="FF0000"/>
              </a:solidFill>
            </a:endParaRPr>
          </a:p>
          <a:p>
            <a:pPr algn="ctr"/>
            <a:endParaRPr lang="es-EC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37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350876" y="6624324"/>
            <a:ext cx="10092536" cy="44658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848595" y="4844"/>
            <a:ext cx="84948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INTERES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“RUMIÑAHUI” A FAVOR DE SUS COPROPIETARIOS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471684" y="524944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QUITUMBE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LA ECUATORIANA</a:t>
            </a:r>
          </a:p>
        </p:txBody>
      </p:sp>
      <p:graphicFrame>
        <p:nvGraphicFramePr>
          <p:cNvPr id="9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306630"/>
              </p:ext>
            </p:extLst>
          </p:nvPr>
        </p:nvGraphicFramePr>
        <p:xfrm>
          <a:off x="540683" y="1045337"/>
          <a:ext cx="5638957" cy="532257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7184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00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17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9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098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27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 (INICIO):</a:t>
                      </a:r>
                    </a:p>
                  </a:txBody>
                  <a:tcPr marL="91419" marR="9141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Años</a:t>
                      </a:r>
                    </a:p>
                  </a:txBody>
                  <a:tcPr marL="91419" marR="91419" marT="45711" marB="45711" anchor="ctr" horzOverflow="overflow"/>
                </a:tc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CONSOLIDACIÓN: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37,84%</a:t>
                      </a:r>
                    </a:p>
                  </a:txBody>
                  <a:tcPr marL="91419" marR="91419" marT="45711" marB="45711" anchor="ctr" horzOverflow="overflow"/>
                </a:tc>
                <a:tc rowSpan="2"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7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 (ACTUAL):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7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LOTES: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 BENEFICIADA: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148 Hab. 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71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 ACTUAL: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D3(D203-80) 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71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MÍNIMO:</a:t>
                      </a: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71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 DE OCUPACIÓN DEL SUELO: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(D) Sobre línea de fábrica 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59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PRINCIPAL: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(RU2) Residencial Urbano 2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71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CLASIFICACIÓN DEL SUELO: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0" algn="ctr"/>
                          <a:tab pos="5399088" algn="r"/>
                        </a:tabLs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(SU) Suelo Urbano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746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INFORMES DE RIESGOS: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171450" marR="0" lvl="0" indent="-1714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C" sz="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Nº 159 AT-DMGR-2017 de fecha 11</a:t>
                      </a:r>
                      <a:r>
                        <a:rPr kumimoji="0" lang="es-EC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septiembre de 2017 </a:t>
                      </a:r>
                      <a:r>
                        <a:rPr kumimoji="0" lang="es-EC" sz="8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respecto al riesgo </a:t>
                      </a:r>
                      <a:r>
                        <a:rPr kumimoji="0" lang="es-EC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 movimientos en masa:</a:t>
                      </a:r>
                      <a:r>
                        <a:rPr kumimoji="0" lang="es-E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el AHHYC “Rumiñahui” de acuerdo a las condiciones morfológicas, litológicas y elementos expuestos se manifiesta que presenta dos niveles pero con la inspección de campo se determina como un </a:t>
                      </a:r>
                      <a:r>
                        <a:rPr kumimoji="0" lang="es-ES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Bajo </a:t>
                      </a:r>
                      <a:r>
                        <a:rPr kumimoji="0" lang="es-E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frente a movimientos de remoción en masa. </a:t>
                      </a:r>
                    </a:p>
                    <a:p>
                      <a:pPr marL="171450" marR="0" lvl="0" indent="-1714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C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Oficio Nro. GADDMQ-SGSG-DMGR-2020-0251-OF de fecha 14 de </a:t>
                      </a:r>
                      <a:r>
                        <a:rPr kumimoji="0" lang="es-EC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abril de 2020</a:t>
                      </a:r>
                      <a:r>
                        <a:rPr kumimoji="0" lang="es-EC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Informe técnico IT-ECR-042-AT-DMGR-2020 de fecha 20 de </a:t>
                      </a:r>
                      <a:r>
                        <a:rPr kumimoji="0" lang="es-EC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marzo de 2020. </a:t>
                      </a:r>
                      <a:r>
                        <a:rPr kumimoji="0" lang="es-EC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 el proceso de regularización de tierras se considera el nivel de riesgos frente a movimientos en masa, ya que representa el fenómeno más importante para la posible pérdida del terreno, en tal virtud se considera </a:t>
                      </a:r>
                      <a:r>
                        <a:rPr kumimoji="0" lang="es-EC" sz="800" b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para </a:t>
                      </a:r>
                      <a:r>
                        <a:rPr kumimoji="0" lang="es-EC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Movimientos </a:t>
                      </a:r>
                      <a:r>
                        <a:rPr kumimoji="0" lang="es-EC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masa</a:t>
                      </a:r>
                      <a:r>
                        <a:rPr kumimoji="0" lang="es-EC" sz="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s-EC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AHHYC “Rumiñahui” presenta frente a deslizamientos un </a:t>
                      </a:r>
                      <a:r>
                        <a:rPr kumimoji="0" lang="es-EC" sz="800" b="1" i="1" u="sng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Bajo Mitigable </a:t>
                      </a:r>
                      <a:r>
                        <a:rPr kumimoji="0" lang="es-EC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 todos los lotes.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s-EC" sz="8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s-ES" sz="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71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ÚTIL  DE LOTES: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7.652,00</a:t>
                      </a:r>
                    </a:p>
                  </a:txBody>
                  <a:tcPr marL="68567" marR="68567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Derechos y Acciones</a:t>
                      </a: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29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PASAJES</a:t>
                      </a: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1.131,99</a:t>
                      </a:r>
                    </a:p>
                  </a:txBody>
                  <a:tcPr marL="68567" marR="68567" marT="0" marB="0" anchor="ctr"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0" algn="ctr"/>
                          <a:tab pos="5399088" algn="r"/>
                        </a:tabLs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727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AFECTACIÓN VIAL: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202,29</a:t>
                      </a:r>
                    </a:p>
                  </a:txBody>
                  <a:tcPr marL="68567" marR="68567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8727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 TOTAL DEL TERRENO: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8.986,28</a:t>
                      </a:r>
                    </a:p>
                  </a:txBody>
                  <a:tcPr marL="68567" marR="68567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UERB-Q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23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706518"/>
              </p:ext>
            </p:extLst>
          </p:nvPr>
        </p:nvGraphicFramePr>
        <p:xfrm>
          <a:off x="6348912" y="5345812"/>
          <a:ext cx="2836577" cy="102210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928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54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20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61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51325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de Infraestructura  Existentes: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Civiles  Ejecutadas :</a:t>
                      </a: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5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Potable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20 %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Calzada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0,00%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35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Alcantarillado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50 %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Aceras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 A 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3593">
                <a:tc>
                  <a:txBody>
                    <a:bodyPr/>
                    <a:lstStyle/>
                    <a:p>
                      <a:pPr algn="l"/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Energía Eléctrica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0,00 %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Bordillos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 A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451525" y="698346"/>
            <a:ext cx="8447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INFORMACIÓN DEL ASENTAMIENTO- </a:t>
            </a:r>
            <a:r>
              <a:rPr lang="es-ES_tradnl" sz="1600" b="1" dirty="0">
                <a:solidFill>
                  <a:srgbClr val="C00000"/>
                </a:solidFill>
              </a:rPr>
              <a:t>PRIORIZACIÓN GRUPO 3- POSICIÓN 27</a:t>
            </a:r>
          </a:p>
        </p:txBody>
      </p:sp>
      <p:pic>
        <p:nvPicPr>
          <p:cNvPr id="15" name="Imagen 15"/>
          <p:cNvPicPr/>
          <p:nvPr/>
        </p:nvPicPr>
        <p:blipFill rotWithShape="1">
          <a:blip r:embed="rId5" cstate="print"/>
          <a:srcRect l="25385" t="27612" r="27592" b="28209"/>
          <a:stretch/>
        </p:blipFill>
        <p:spPr bwMode="auto">
          <a:xfrm>
            <a:off x="6409298" y="1035243"/>
            <a:ext cx="2631926" cy="1956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15 Rectángulo"/>
          <p:cNvSpPr/>
          <p:nvPr/>
        </p:nvSpPr>
        <p:spPr>
          <a:xfrm rot="2243307">
            <a:off x="7787558" y="2657989"/>
            <a:ext cx="928209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7" name="16 Conector recto de flecha"/>
          <p:cNvCxnSpPr/>
          <p:nvPr/>
        </p:nvCxnSpPr>
        <p:spPr>
          <a:xfrm flipH="1" flipV="1">
            <a:off x="6774176" y="1628308"/>
            <a:ext cx="144016" cy="18402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Z:\2017\FOTOS Q\rumiñahui\IMG_20170504_16124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r="6981"/>
          <a:stretch/>
        </p:blipFill>
        <p:spPr bwMode="auto">
          <a:xfrm>
            <a:off x="9150297" y="1035243"/>
            <a:ext cx="2846718" cy="194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2017\FOTOS Q\rumiñahui\IMG_20170504_16120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r="12748"/>
          <a:stretch/>
        </p:blipFill>
        <p:spPr bwMode="auto">
          <a:xfrm>
            <a:off x="6409297" y="3095800"/>
            <a:ext cx="2631927" cy="197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2017\FOTOS Q\rumiñahui\IMG_20170504_16154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/>
          <a:stretch/>
        </p:blipFill>
        <p:spPr bwMode="auto">
          <a:xfrm>
            <a:off x="9150297" y="3095800"/>
            <a:ext cx="2846718" cy="197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8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24"/>
          <p:cNvSpPr txBox="1"/>
          <p:nvPr/>
        </p:nvSpPr>
        <p:spPr>
          <a:xfrm>
            <a:off x="463481" y="985393"/>
            <a:ext cx="584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ÁREAS VERDES CERCANAS AL ASENTAMIENTO</a:t>
            </a:r>
          </a:p>
        </p:txBody>
      </p:sp>
      <p:pic>
        <p:nvPicPr>
          <p:cNvPr id="14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6" t="31680" r="10978" b="58232"/>
          <a:stretch/>
        </p:blipFill>
        <p:spPr bwMode="auto">
          <a:xfrm>
            <a:off x="9276599" y="1522179"/>
            <a:ext cx="2333625" cy="1166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pic>
        <p:nvPicPr>
          <p:cNvPr id="18" name="Imagen 15"/>
          <p:cNvPicPr/>
          <p:nvPr/>
        </p:nvPicPr>
        <p:blipFill rotWithShape="1">
          <a:blip r:embed="rId5" cstate="print"/>
          <a:srcRect l="25385" t="27612" r="27592" b="28209"/>
          <a:stretch/>
        </p:blipFill>
        <p:spPr bwMode="auto">
          <a:xfrm>
            <a:off x="549314" y="1522179"/>
            <a:ext cx="6215042" cy="4620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18 Rectángulo"/>
          <p:cNvSpPr/>
          <p:nvPr/>
        </p:nvSpPr>
        <p:spPr>
          <a:xfrm rot="2243307">
            <a:off x="4051513" y="5407875"/>
            <a:ext cx="2148524" cy="7560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5" name="24 Conector recto de flecha"/>
          <p:cNvCxnSpPr/>
          <p:nvPr/>
        </p:nvCxnSpPr>
        <p:spPr>
          <a:xfrm flipH="1" flipV="1">
            <a:off x="1448906" y="2776085"/>
            <a:ext cx="288032" cy="36804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6"/>
          <p:cNvSpPr txBox="1"/>
          <p:nvPr/>
        </p:nvSpPr>
        <p:spPr>
          <a:xfrm>
            <a:off x="1848595" y="4844"/>
            <a:ext cx="84948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INTERES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“RUMIÑAHUI” A FAVOR DE SUS COPROPIETARIOS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27" name="CuadroTexto 7"/>
          <p:cNvSpPr txBox="1"/>
          <p:nvPr/>
        </p:nvSpPr>
        <p:spPr>
          <a:xfrm>
            <a:off x="3471684" y="524944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QUITUMBE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LA ECUATORIANA</a:t>
            </a:r>
          </a:p>
        </p:txBody>
      </p:sp>
      <p:sp>
        <p:nvSpPr>
          <p:cNvPr id="3" name="2 Forma libre"/>
          <p:cNvSpPr/>
          <p:nvPr/>
        </p:nvSpPr>
        <p:spPr>
          <a:xfrm>
            <a:off x="1682151" y="2216989"/>
            <a:ext cx="215660" cy="327803"/>
          </a:xfrm>
          <a:custGeom>
            <a:avLst/>
            <a:gdLst>
              <a:gd name="connsiteX0" fmla="*/ 86264 w 215660"/>
              <a:gd name="connsiteY0" fmla="*/ 0 h 327803"/>
              <a:gd name="connsiteX1" fmla="*/ 215660 w 215660"/>
              <a:gd name="connsiteY1" fmla="*/ 207034 h 327803"/>
              <a:gd name="connsiteX2" fmla="*/ 120770 w 215660"/>
              <a:gd name="connsiteY2" fmla="*/ 327803 h 327803"/>
              <a:gd name="connsiteX3" fmla="*/ 0 w 215660"/>
              <a:gd name="connsiteY3" fmla="*/ 138022 h 327803"/>
              <a:gd name="connsiteX4" fmla="*/ 86264 w 215660"/>
              <a:gd name="connsiteY4" fmla="*/ 0 h 32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60" h="327803">
                <a:moveTo>
                  <a:pt x="86264" y="0"/>
                </a:moveTo>
                <a:lnTo>
                  <a:pt x="215660" y="207034"/>
                </a:lnTo>
                <a:lnTo>
                  <a:pt x="120770" y="327803"/>
                </a:lnTo>
                <a:lnTo>
                  <a:pt x="0" y="138022"/>
                </a:lnTo>
                <a:lnTo>
                  <a:pt x="8626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1491085" y="2203679"/>
            <a:ext cx="63671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000" b="1" dirty="0">
                <a:solidFill>
                  <a:srgbClr val="FFFF00"/>
                </a:solidFill>
              </a:rPr>
              <a:t>PARQUE</a:t>
            </a:r>
          </a:p>
        </p:txBody>
      </p:sp>
      <p:cxnSp>
        <p:nvCxnSpPr>
          <p:cNvPr id="21" name="23 Conector recto de flecha"/>
          <p:cNvCxnSpPr/>
          <p:nvPr/>
        </p:nvCxnSpPr>
        <p:spPr>
          <a:xfrm flipV="1">
            <a:off x="1682151" y="2488235"/>
            <a:ext cx="303599" cy="3843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 rot="18757535">
            <a:off x="1630980" y="2505791"/>
            <a:ext cx="878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FFFF00"/>
                </a:solidFill>
              </a:rPr>
              <a:t>Colindante</a:t>
            </a:r>
          </a:p>
        </p:txBody>
      </p:sp>
    </p:spTree>
    <p:extLst>
      <p:ext uri="{BB962C8B-B14F-4D97-AF65-F5344CB8AC3E}">
        <p14:creationId xmlns:p14="http://schemas.microsoft.com/office/powerpoint/2010/main" val="3243669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66" y="374485"/>
            <a:ext cx="6330607" cy="599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7"/>
          <p:cNvSpPr txBox="1"/>
          <p:nvPr/>
        </p:nvSpPr>
        <p:spPr>
          <a:xfrm>
            <a:off x="-111519" y="986961"/>
            <a:ext cx="454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C00000"/>
                </a:solidFill>
              </a:rPr>
              <a:t>PLANO DEL ASENTAMIENTO </a:t>
            </a:r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9" name="Imagen 5"/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pic>
        <p:nvPicPr>
          <p:cNvPr id="37" name="9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1" t="77156" r="5115" b="16801"/>
          <a:stretch>
            <a:fillRect/>
          </a:stretch>
        </p:blipFill>
        <p:spPr bwMode="auto">
          <a:xfrm>
            <a:off x="4913988" y="6081389"/>
            <a:ext cx="17081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6"/>
          <p:cNvSpPr txBox="1"/>
          <p:nvPr/>
        </p:nvSpPr>
        <p:spPr>
          <a:xfrm>
            <a:off x="1848595" y="4844"/>
            <a:ext cx="84948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INTERES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“RUMIÑAHUI” A FAVOR DE SUS COPROPIETARIOS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2" name="CuadroTexto 7"/>
          <p:cNvSpPr txBox="1"/>
          <p:nvPr/>
        </p:nvSpPr>
        <p:spPr>
          <a:xfrm>
            <a:off x="3471684" y="524944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QUITUMBE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LA ECUATORIANA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31321" y="1699404"/>
            <a:ext cx="362309" cy="20703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orma libre"/>
          <p:cNvSpPr/>
          <p:nvPr/>
        </p:nvSpPr>
        <p:spPr>
          <a:xfrm>
            <a:off x="5327650" y="4102100"/>
            <a:ext cx="1187450" cy="952500"/>
          </a:xfrm>
          <a:custGeom>
            <a:avLst/>
            <a:gdLst>
              <a:gd name="connsiteX0" fmla="*/ 0 w 1187450"/>
              <a:gd name="connsiteY0" fmla="*/ 95250 h 952500"/>
              <a:gd name="connsiteX1" fmla="*/ 1104900 w 1187450"/>
              <a:gd name="connsiteY1" fmla="*/ 952500 h 952500"/>
              <a:gd name="connsiteX2" fmla="*/ 1187450 w 1187450"/>
              <a:gd name="connsiteY2" fmla="*/ 876300 h 952500"/>
              <a:gd name="connsiteX3" fmla="*/ 88900 w 1187450"/>
              <a:gd name="connsiteY3" fmla="*/ 0 h 952500"/>
              <a:gd name="connsiteX4" fmla="*/ 0 w 1187450"/>
              <a:gd name="connsiteY4" fmla="*/ 9525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450" h="952500">
                <a:moveTo>
                  <a:pt x="0" y="95250"/>
                </a:moveTo>
                <a:lnTo>
                  <a:pt x="1104900" y="952500"/>
                </a:lnTo>
                <a:lnTo>
                  <a:pt x="1187450" y="876300"/>
                </a:lnTo>
                <a:lnTo>
                  <a:pt x="88900" y="0"/>
                </a:lnTo>
                <a:lnTo>
                  <a:pt x="0" y="95250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orma libre"/>
          <p:cNvSpPr/>
          <p:nvPr/>
        </p:nvSpPr>
        <p:spPr>
          <a:xfrm>
            <a:off x="6686550" y="5175250"/>
            <a:ext cx="1397000" cy="1104900"/>
          </a:xfrm>
          <a:custGeom>
            <a:avLst/>
            <a:gdLst>
              <a:gd name="connsiteX0" fmla="*/ 0 w 1397000"/>
              <a:gd name="connsiteY0" fmla="*/ 63500 h 1104900"/>
              <a:gd name="connsiteX1" fmla="*/ 69850 w 1397000"/>
              <a:gd name="connsiteY1" fmla="*/ 0 h 1104900"/>
              <a:gd name="connsiteX2" fmla="*/ 1397000 w 1397000"/>
              <a:gd name="connsiteY2" fmla="*/ 1041400 h 1104900"/>
              <a:gd name="connsiteX3" fmla="*/ 1339850 w 1397000"/>
              <a:gd name="connsiteY3" fmla="*/ 1104900 h 1104900"/>
              <a:gd name="connsiteX4" fmla="*/ 0 w 1397000"/>
              <a:gd name="connsiteY4" fmla="*/ 635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00" h="1104900">
                <a:moveTo>
                  <a:pt x="0" y="63500"/>
                </a:moveTo>
                <a:lnTo>
                  <a:pt x="69850" y="0"/>
                </a:lnTo>
                <a:lnTo>
                  <a:pt x="1397000" y="1041400"/>
                </a:lnTo>
                <a:lnTo>
                  <a:pt x="1339850" y="1104900"/>
                </a:lnTo>
                <a:lnTo>
                  <a:pt x="0" y="63500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7"/>
          <p:cNvSpPr txBox="1"/>
          <p:nvPr/>
        </p:nvSpPr>
        <p:spPr>
          <a:xfrm>
            <a:off x="915145" y="1602866"/>
            <a:ext cx="186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Afectación vial</a:t>
            </a:r>
          </a:p>
        </p:txBody>
      </p:sp>
      <p:sp>
        <p:nvSpPr>
          <p:cNvPr id="2" name="Forma libre: forma 1">
            <a:extLst>
              <a:ext uri="{FF2B5EF4-FFF2-40B4-BE49-F238E27FC236}">
                <a16:creationId xmlns="" xmlns:a16="http://schemas.microsoft.com/office/drawing/2014/main" id="{568607B9-1789-4E46-8673-0349B3020573}"/>
              </a:ext>
            </a:extLst>
          </p:cNvPr>
          <p:cNvSpPr/>
          <p:nvPr/>
        </p:nvSpPr>
        <p:spPr>
          <a:xfrm>
            <a:off x="6777318" y="4016188"/>
            <a:ext cx="2324847" cy="2187388"/>
          </a:xfrm>
          <a:custGeom>
            <a:avLst/>
            <a:gdLst>
              <a:gd name="connsiteX0" fmla="*/ 1105647 w 2324847"/>
              <a:gd name="connsiteY0" fmla="*/ 0 h 2187388"/>
              <a:gd name="connsiteX1" fmla="*/ 2324847 w 2324847"/>
              <a:gd name="connsiteY1" fmla="*/ 1183341 h 2187388"/>
              <a:gd name="connsiteX2" fmla="*/ 1308847 w 2324847"/>
              <a:gd name="connsiteY2" fmla="*/ 2187388 h 2187388"/>
              <a:gd name="connsiteX3" fmla="*/ 0 w 2324847"/>
              <a:gd name="connsiteY3" fmla="*/ 1147483 h 2187388"/>
              <a:gd name="connsiteX4" fmla="*/ 1105647 w 2324847"/>
              <a:gd name="connsiteY4" fmla="*/ 0 h 21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47" h="2187388">
                <a:moveTo>
                  <a:pt x="1105647" y="0"/>
                </a:moveTo>
                <a:lnTo>
                  <a:pt x="2324847" y="1183341"/>
                </a:lnTo>
                <a:lnTo>
                  <a:pt x="1308847" y="2187388"/>
                </a:lnTo>
                <a:lnTo>
                  <a:pt x="0" y="1147483"/>
                </a:lnTo>
                <a:lnTo>
                  <a:pt x="1105647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Forma libre: forma 2">
            <a:extLst>
              <a:ext uri="{FF2B5EF4-FFF2-40B4-BE49-F238E27FC236}">
                <a16:creationId xmlns="" xmlns:a16="http://schemas.microsoft.com/office/drawing/2014/main" id="{29D13432-47ED-44A6-8AD9-DCAF8B81ED04}"/>
              </a:ext>
            </a:extLst>
          </p:cNvPr>
          <p:cNvSpPr/>
          <p:nvPr/>
        </p:nvSpPr>
        <p:spPr>
          <a:xfrm>
            <a:off x="8062259" y="2779059"/>
            <a:ext cx="2283012" cy="2253129"/>
          </a:xfrm>
          <a:custGeom>
            <a:avLst/>
            <a:gdLst>
              <a:gd name="connsiteX0" fmla="*/ 0 w 2283012"/>
              <a:gd name="connsiteY0" fmla="*/ 1069788 h 2253129"/>
              <a:gd name="connsiteX1" fmla="*/ 1207247 w 2283012"/>
              <a:gd name="connsiteY1" fmla="*/ 2253129 h 2253129"/>
              <a:gd name="connsiteX2" fmla="*/ 2283012 w 2283012"/>
              <a:gd name="connsiteY2" fmla="*/ 1189317 h 2253129"/>
              <a:gd name="connsiteX3" fmla="*/ 1087717 w 2283012"/>
              <a:gd name="connsiteY3" fmla="*/ 0 h 2253129"/>
              <a:gd name="connsiteX4" fmla="*/ 0 w 2283012"/>
              <a:gd name="connsiteY4" fmla="*/ 1069788 h 225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3012" h="2253129">
                <a:moveTo>
                  <a:pt x="0" y="1069788"/>
                </a:moveTo>
                <a:lnTo>
                  <a:pt x="1207247" y="2253129"/>
                </a:lnTo>
                <a:lnTo>
                  <a:pt x="2283012" y="1189317"/>
                </a:lnTo>
                <a:lnTo>
                  <a:pt x="1087717" y="0"/>
                </a:lnTo>
                <a:lnTo>
                  <a:pt x="0" y="106978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orma libre: forma 15">
            <a:extLst>
              <a:ext uri="{FF2B5EF4-FFF2-40B4-BE49-F238E27FC236}">
                <a16:creationId xmlns="" xmlns:a16="http://schemas.microsoft.com/office/drawing/2014/main" id="{7F3007B2-AD68-4485-8629-EE40E64402D0}"/>
              </a:ext>
            </a:extLst>
          </p:cNvPr>
          <p:cNvSpPr/>
          <p:nvPr/>
        </p:nvSpPr>
        <p:spPr>
          <a:xfrm>
            <a:off x="9311341" y="2193365"/>
            <a:ext cx="1637553" cy="1601694"/>
          </a:xfrm>
          <a:custGeom>
            <a:avLst/>
            <a:gdLst>
              <a:gd name="connsiteX0" fmla="*/ 0 w 1637553"/>
              <a:gd name="connsiteY0" fmla="*/ 412376 h 1601694"/>
              <a:gd name="connsiteX1" fmla="*/ 209177 w 1637553"/>
              <a:gd name="connsiteY1" fmla="*/ 382494 h 1601694"/>
              <a:gd name="connsiteX2" fmla="*/ 328706 w 1637553"/>
              <a:gd name="connsiteY2" fmla="*/ 298823 h 1601694"/>
              <a:gd name="connsiteX3" fmla="*/ 406400 w 1637553"/>
              <a:gd name="connsiteY3" fmla="*/ 179294 h 1601694"/>
              <a:gd name="connsiteX4" fmla="*/ 406400 w 1637553"/>
              <a:gd name="connsiteY4" fmla="*/ 0 h 1601694"/>
              <a:gd name="connsiteX5" fmla="*/ 1637553 w 1637553"/>
              <a:gd name="connsiteY5" fmla="*/ 1159435 h 1601694"/>
              <a:gd name="connsiteX6" fmla="*/ 1207247 w 1637553"/>
              <a:gd name="connsiteY6" fmla="*/ 1601694 h 1601694"/>
              <a:gd name="connsiteX7" fmla="*/ 0 w 1637553"/>
              <a:gd name="connsiteY7" fmla="*/ 412376 h 160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7553" h="1601694">
                <a:moveTo>
                  <a:pt x="0" y="412376"/>
                </a:moveTo>
                <a:lnTo>
                  <a:pt x="209177" y="382494"/>
                </a:lnTo>
                <a:lnTo>
                  <a:pt x="328706" y="298823"/>
                </a:lnTo>
                <a:lnTo>
                  <a:pt x="406400" y="179294"/>
                </a:lnTo>
                <a:lnTo>
                  <a:pt x="406400" y="0"/>
                </a:lnTo>
                <a:lnTo>
                  <a:pt x="1637553" y="1159435"/>
                </a:lnTo>
                <a:lnTo>
                  <a:pt x="1207247" y="1601694"/>
                </a:lnTo>
                <a:lnTo>
                  <a:pt x="0" y="4123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orma libre"/>
          <p:cNvSpPr/>
          <p:nvPr/>
        </p:nvSpPr>
        <p:spPr>
          <a:xfrm>
            <a:off x="6762750" y="2181225"/>
            <a:ext cx="4191000" cy="4038600"/>
          </a:xfrm>
          <a:custGeom>
            <a:avLst/>
            <a:gdLst>
              <a:gd name="connsiteX0" fmla="*/ 0 w 4191000"/>
              <a:gd name="connsiteY0" fmla="*/ 2981325 h 4038600"/>
              <a:gd name="connsiteX1" fmla="*/ 1333500 w 4191000"/>
              <a:gd name="connsiteY1" fmla="*/ 4038600 h 4038600"/>
              <a:gd name="connsiteX2" fmla="*/ 4191000 w 4191000"/>
              <a:gd name="connsiteY2" fmla="*/ 1181100 h 4038600"/>
              <a:gd name="connsiteX3" fmla="*/ 2952750 w 4191000"/>
              <a:gd name="connsiteY3" fmla="*/ 0 h 4038600"/>
              <a:gd name="connsiteX4" fmla="*/ 2962275 w 4191000"/>
              <a:gd name="connsiteY4" fmla="*/ 85725 h 4038600"/>
              <a:gd name="connsiteX5" fmla="*/ 2952750 w 4191000"/>
              <a:gd name="connsiteY5" fmla="*/ 180975 h 4038600"/>
              <a:gd name="connsiteX6" fmla="*/ 2924175 w 4191000"/>
              <a:gd name="connsiteY6" fmla="*/ 257175 h 4038600"/>
              <a:gd name="connsiteX7" fmla="*/ 2867025 w 4191000"/>
              <a:gd name="connsiteY7" fmla="*/ 323850 h 4038600"/>
              <a:gd name="connsiteX8" fmla="*/ 2800350 w 4191000"/>
              <a:gd name="connsiteY8" fmla="*/ 390525 h 4038600"/>
              <a:gd name="connsiteX9" fmla="*/ 2714625 w 4191000"/>
              <a:gd name="connsiteY9" fmla="*/ 409575 h 4038600"/>
              <a:gd name="connsiteX10" fmla="*/ 2533650 w 4191000"/>
              <a:gd name="connsiteY10" fmla="*/ 428625 h 4038600"/>
              <a:gd name="connsiteX11" fmla="*/ 0 w 4191000"/>
              <a:gd name="connsiteY11" fmla="*/ 2981325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1000" h="4038600">
                <a:moveTo>
                  <a:pt x="0" y="2981325"/>
                </a:moveTo>
                <a:lnTo>
                  <a:pt x="1333500" y="4038600"/>
                </a:lnTo>
                <a:lnTo>
                  <a:pt x="4191000" y="1181100"/>
                </a:lnTo>
                <a:lnTo>
                  <a:pt x="2952750" y="0"/>
                </a:lnTo>
                <a:lnTo>
                  <a:pt x="2962275" y="85725"/>
                </a:lnTo>
                <a:lnTo>
                  <a:pt x="2952750" y="180975"/>
                </a:lnTo>
                <a:lnTo>
                  <a:pt x="2924175" y="257175"/>
                </a:lnTo>
                <a:lnTo>
                  <a:pt x="2867025" y="323850"/>
                </a:lnTo>
                <a:lnTo>
                  <a:pt x="2800350" y="390525"/>
                </a:lnTo>
                <a:lnTo>
                  <a:pt x="2714625" y="409575"/>
                </a:lnTo>
                <a:lnTo>
                  <a:pt x="2533650" y="428625"/>
                </a:lnTo>
                <a:lnTo>
                  <a:pt x="0" y="2981325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orma libre: forma 17">
            <a:extLst>
              <a:ext uri="{FF2B5EF4-FFF2-40B4-BE49-F238E27FC236}">
                <a16:creationId xmlns="" xmlns:a16="http://schemas.microsoft.com/office/drawing/2014/main" id="{E7AE2E43-4E65-4191-984C-43E8609237DB}"/>
              </a:ext>
            </a:extLst>
          </p:cNvPr>
          <p:cNvSpPr/>
          <p:nvPr/>
        </p:nvSpPr>
        <p:spPr>
          <a:xfrm>
            <a:off x="5432612" y="3006165"/>
            <a:ext cx="2067859" cy="1966259"/>
          </a:xfrm>
          <a:custGeom>
            <a:avLst/>
            <a:gdLst>
              <a:gd name="connsiteX0" fmla="*/ 1081741 w 2067859"/>
              <a:gd name="connsiteY0" fmla="*/ 0 h 1966259"/>
              <a:gd name="connsiteX1" fmla="*/ 2067859 w 2067859"/>
              <a:gd name="connsiteY1" fmla="*/ 956235 h 1966259"/>
              <a:gd name="connsiteX2" fmla="*/ 1087717 w 2067859"/>
              <a:gd name="connsiteY2" fmla="*/ 1966259 h 1966259"/>
              <a:gd name="connsiteX3" fmla="*/ 0 w 2067859"/>
              <a:gd name="connsiteY3" fmla="*/ 1093694 h 1966259"/>
              <a:gd name="connsiteX4" fmla="*/ 1081741 w 2067859"/>
              <a:gd name="connsiteY4" fmla="*/ 0 h 196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7859" h="1966259">
                <a:moveTo>
                  <a:pt x="1081741" y="0"/>
                </a:moveTo>
                <a:lnTo>
                  <a:pt x="2067859" y="956235"/>
                </a:lnTo>
                <a:lnTo>
                  <a:pt x="1087717" y="1966259"/>
                </a:lnTo>
                <a:lnTo>
                  <a:pt x="0" y="1093694"/>
                </a:lnTo>
                <a:lnTo>
                  <a:pt x="108174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orma libre: forma 18">
            <a:extLst>
              <a:ext uri="{FF2B5EF4-FFF2-40B4-BE49-F238E27FC236}">
                <a16:creationId xmlns="" xmlns:a16="http://schemas.microsoft.com/office/drawing/2014/main" id="{3F5EFC63-60F7-4221-B4A9-FB76D55915FE}"/>
              </a:ext>
            </a:extLst>
          </p:cNvPr>
          <p:cNvSpPr/>
          <p:nvPr/>
        </p:nvSpPr>
        <p:spPr>
          <a:xfrm>
            <a:off x="6681694" y="1846729"/>
            <a:ext cx="1966259" cy="1954306"/>
          </a:xfrm>
          <a:custGeom>
            <a:avLst/>
            <a:gdLst>
              <a:gd name="connsiteX0" fmla="*/ 0 w 1966259"/>
              <a:gd name="connsiteY0" fmla="*/ 980142 h 1954306"/>
              <a:gd name="connsiteX1" fmla="*/ 992094 w 1966259"/>
              <a:gd name="connsiteY1" fmla="*/ 1954306 h 1954306"/>
              <a:gd name="connsiteX2" fmla="*/ 1966259 w 1966259"/>
              <a:gd name="connsiteY2" fmla="*/ 962212 h 1954306"/>
              <a:gd name="connsiteX3" fmla="*/ 992094 w 1966259"/>
              <a:gd name="connsiteY3" fmla="*/ 0 h 1954306"/>
              <a:gd name="connsiteX4" fmla="*/ 0 w 1966259"/>
              <a:gd name="connsiteY4" fmla="*/ 980142 h 195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6259" h="1954306">
                <a:moveTo>
                  <a:pt x="0" y="980142"/>
                </a:moveTo>
                <a:lnTo>
                  <a:pt x="992094" y="1954306"/>
                </a:lnTo>
                <a:lnTo>
                  <a:pt x="1966259" y="962212"/>
                </a:lnTo>
                <a:lnTo>
                  <a:pt x="992094" y="0"/>
                </a:lnTo>
                <a:lnTo>
                  <a:pt x="0" y="98014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orma libre: forma 19">
            <a:extLst>
              <a:ext uri="{FF2B5EF4-FFF2-40B4-BE49-F238E27FC236}">
                <a16:creationId xmlns="" xmlns:a16="http://schemas.microsoft.com/office/drawing/2014/main" id="{571AFC21-1D18-4FD6-9EB8-1BCFE8B36D17}"/>
              </a:ext>
            </a:extLst>
          </p:cNvPr>
          <p:cNvSpPr/>
          <p:nvPr/>
        </p:nvSpPr>
        <p:spPr>
          <a:xfrm>
            <a:off x="7823200" y="1141506"/>
            <a:ext cx="1410447" cy="1494118"/>
          </a:xfrm>
          <a:custGeom>
            <a:avLst/>
            <a:gdLst>
              <a:gd name="connsiteX0" fmla="*/ 992094 w 1410447"/>
              <a:gd name="connsiteY0" fmla="*/ 1494118 h 1494118"/>
              <a:gd name="connsiteX1" fmla="*/ 0 w 1410447"/>
              <a:gd name="connsiteY1" fmla="*/ 525929 h 1494118"/>
              <a:gd name="connsiteX2" fmla="*/ 537882 w 1410447"/>
              <a:gd name="connsiteY2" fmla="*/ 0 h 1494118"/>
              <a:gd name="connsiteX3" fmla="*/ 1410447 w 1410447"/>
              <a:gd name="connsiteY3" fmla="*/ 860612 h 1494118"/>
              <a:gd name="connsiteX4" fmla="*/ 1332753 w 1410447"/>
              <a:gd name="connsiteY4" fmla="*/ 914400 h 1494118"/>
              <a:gd name="connsiteX5" fmla="*/ 1272988 w 1410447"/>
              <a:gd name="connsiteY5" fmla="*/ 980141 h 1494118"/>
              <a:gd name="connsiteX6" fmla="*/ 1255059 w 1410447"/>
              <a:gd name="connsiteY6" fmla="*/ 1111623 h 1494118"/>
              <a:gd name="connsiteX7" fmla="*/ 1249082 w 1410447"/>
              <a:gd name="connsiteY7" fmla="*/ 1213223 h 1494118"/>
              <a:gd name="connsiteX8" fmla="*/ 1207247 w 1410447"/>
              <a:gd name="connsiteY8" fmla="*/ 1284941 h 1494118"/>
              <a:gd name="connsiteX9" fmla="*/ 992094 w 1410447"/>
              <a:gd name="connsiteY9" fmla="*/ 1494118 h 149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0447" h="1494118">
                <a:moveTo>
                  <a:pt x="992094" y="1494118"/>
                </a:moveTo>
                <a:lnTo>
                  <a:pt x="0" y="525929"/>
                </a:lnTo>
                <a:lnTo>
                  <a:pt x="537882" y="0"/>
                </a:lnTo>
                <a:lnTo>
                  <a:pt x="1410447" y="860612"/>
                </a:lnTo>
                <a:lnTo>
                  <a:pt x="1332753" y="914400"/>
                </a:lnTo>
                <a:lnTo>
                  <a:pt x="1272988" y="980141"/>
                </a:lnTo>
                <a:lnTo>
                  <a:pt x="1255059" y="1111623"/>
                </a:lnTo>
                <a:lnTo>
                  <a:pt x="1249082" y="1213223"/>
                </a:lnTo>
                <a:lnTo>
                  <a:pt x="1207247" y="1284941"/>
                </a:lnTo>
                <a:lnTo>
                  <a:pt x="992094" y="149411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Forma libre: forma 20">
            <a:extLst>
              <a:ext uri="{FF2B5EF4-FFF2-40B4-BE49-F238E27FC236}">
                <a16:creationId xmlns="" xmlns:a16="http://schemas.microsoft.com/office/drawing/2014/main" id="{A09A3760-E2F9-4BD7-A921-00BEE520F6DB}"/>
              </a:ext>
            </a:extLst>
          </p:cNvPr>
          <p:cNvSpPr/>
          <p:nvPr/>
        </p:nvSpPr>
        <p:spPr>
          <a:xfrm>
            <a:off x="8516471" y="436282"/>
            <a:ext cx="1494117" cy="1488142"/>
          </a:xfrm>
          <a:custGeom>
            <a:avLst/>
            <a:gdLst>
              <a:gd name="connsiteX0" fmla="*/ 1004047 w 1494117"/>
              <a:gd name="connsiteY0" fmla="*/ 1488142 h 1488142"/>
              <a:gd name="connsiteX1" fmla="*/ 0 w 1494117"/>
              <a:gd name="connsiteY1" fmla="*/ 531906 h 1488142"/>
              <a:gd name="connsiteX2" fmla="*/ 519953 w 1494117"/>
              <a:gd name="connsiteY2" fmla="*/ 0 h 1488142"/>
              <a:gd name="connsiteX3" fmla="*/ 1494117 w 1494117"/>
              <a:gd name="connsiteY3" fmla="*/ 992094 h 1488142"/>
              <a:gd name="connsiteX4" fmla="*/ 1004047 w 1494117"/>
              <a:gd name="connsiteY4" fmla="*/ 1488142 h 148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4117" h="1488142">
                <a:moveTo>
                  <a:pt x="1004047" y="1488142"/>
                </a:moveTo>
                <a:lnTo>
                  <a:pt x="0" y="531906"/>
                </a:lnTo>
                <a:lnTo>
                  <a:pt x="519953" y="0"/>
                </a:lnTo>
                <a:lnTo>
                  <a:pt x="1494117" y="992094"/>
                </a:lnTo>
                <a:lnTo>
                  <a:pt x="1004047" y="148814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Forma libre"/>
          <p:cNvSpPr/>
          <p:nvPr/>
        </p:nvSpPr>
        <p:spPr>
          <a:xfrm>
            <a:off x="5438775" y="447675"/>
            <a:ext cx="4581525" cy="4524375"/>
          </a:xfrm>
          <a:custGeom>
            <a:avLst/>
            <a:gdLst>
              <a:gd name="connsiteX0" fmla="*/ 0 w 4581525"/>
              <a:gd name="connsiteY0" fmla="*/ 3648075 h 4524375"/>
              <a:gd name="connsiteX1" fmla="*/ 1076325 w 4581525"/>
              <a:gd name="connsiteY1" fmla="*/ 4524375 h 4524375"/>
              <a:gd name="connsiteX2" fmla="*/ 3476625 w 4581525"/>
              <a:gd name="connsiteY2" fmla="*/ 2085975 h 4524375"/>
              <a:gd name="connsiteX3" fmla="*/ 3600450 w 4581525"/>
              <a:gd name="connsiteY3" fmla="*/ 1981200 h 4524375"/>
              <a:gd name="connsiteX4" fmla="*/ 3648075 w 4581525"/>
              <a:gd name="connsiteY4" fmla="*/ 1914525 h 4524375"/>
              <a:gd name="connsiteX5" fmla="*/ 3648075 w 4581525"/>
              <a:gd name="connsiteY5" fmla="*/ 1838325 h 4524375"/>
              <a:gd name="connsiteX6" fmla="*/ 3657600 w 4581525"/>
              <a:gd name="connsiteY6" fmla="*/ 1743075 h 4524375"/>
              <a:gd name="connsiteX7" fmla="*/ 3705225 w 4581525"/>
              <a:gd name="connsiteY7" fmla="*/ 1628775 h 4524375"/>
              <a:gd name="connsiteX8" fmla="*/ 3762375 w 4581525"/>
              <a:gd name="connsiteY8" fmla="*/ 1581150 h 4524375"/>
              <a:gd name="connsiteX9" fmla="*/ 3838575 w 4581525"/>
              <a:gd name="connsiteY9" fmla="*/ 1533525 h 4524375"/>
              <a:gd name="connsiteX10" fmla="*/ 3933825 w 4581525"/>
              <a:gd name="connsiteY10" fmla="*/ 1524000 h 4524375"/>
              <a:gd name="connsiteX11" fmla="*/ 4057650 w 4581525"/>
              <a:gd name="connsiteY11" fmla="*/ 1514475 h 4524375"/>
              <a:gd name="connsiteX12" fmla="*/ 4581525 w 4581525"/>
              <a:gd name="connsiteY12" fmla="*/ 981075 h 4524375"/>
              <a:gd name="connsiteX13" fmla="*/ 3600450 w 4581525"/>
              <a:gd name="connsiteY13" fmla="*/ 0 h 4524375"/>
              <a:gd name="connsiteX14" fmla="*/ 0 w 4581525"/>
              <a:gd name="connsiteY14" fmla="*/ 3648075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81525" h="4524375">
                <a:moveTo>
                  <a:pt x="0" y="3648075"/>
                </a:moveTo>
                <a:lnTo>
                  <a:pt x="1076325" y="4524375"/>
                </a:lnTo>
                <a:lnTo>
                  <a:pt x="3476625" y="2085975"/>
                </a:lnTo>
                <a:lnTo>
                  <a:pt x="3600450" y="1981200"/>
                </a:lnTo>
                <a:lnTo>
                  <a:pt x="3648075" y="1914525"/>
                </a:lnTo>
                <a:lnTo>
                  <a:pt x="3648075" y="1838325"/>
                </a:lnTo>
                <a:lnTo>
                  <a:pt x="3657600" y="1743075"/>
                </a:lnTo>
                <a:lnTo>
                  <a:pt x="3705225" y="1628775"/>
                </a:lnTo>
                <a:lnTo>
                  <a:pt x="3762375" y="1581150"/>
                </a:lnTo>
                <a:lnTo>
                  <a:pt x="3838575" y="1533525"/>
                </a:lnTo>
                <a:lnTo>
                  <a:pt x="3933825" y="1524000"/>
                </a:lnTo>
                <a:lnTo>
                  <a:pt x="4057650" y="1514475"/>
                </a:lnTo>
                <a:lnTo>
                  <a:pt x="4581525" y="981075"/>
                </a:lnTo>
                <a:lnTo>
                  <a:pt x="3600450" y="0"/>
                </a:lnTo>
                <a:lnTo>
                  <a:pt x="0" y="3648075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38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682739"/>
              </p:ext>
            </p:extLst>
          </p:nvPr>
        </p:nvGraphicFramePr>
        <p:xfrm>
          <a:off x="9528100" y="1714500"/>
          <a:ext cx="1830623" cy="953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5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40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7924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551" marR="89551" marT="0" marB="0">
                    <a:lnT w="12700" cap="flat" cmpd="sng" algn="ctr">
                      <a:solidFill>
                        <a:srgbClr val="68B8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1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50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50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 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CuadroTexto 7"/>
          <p:cNvSpPr txBox="1"/>
          <p:nvPr/>
        </p:nvSpPr>
        <p:spPr>
          <a:xfrm>
            <a:off x="940545" y="1038019"/>
            <a:ext cx="4159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LOTES POR EXCEPCIÓN</a:t>
            </a:r>
          </a:p>
        </p:txBody>
      </p:sp>
      <p:sp>
        <p:nvSpPr>
          <p:cNvPr id="13" name="CuadroTexto 6"/>
          <p:cNvSpPr txBox="1"/>
          <p:nvPr/>
        </p:nvSpPr>
        <p:spPr>
          <a:xfrm>
            <a:off x="1848595" y="4844"/>
            <a:ext cx="84948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INTERES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“RUMIÑAHUI” A FAVOR DE SUS COPROPIETARIOS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4" name="CuadroTexto 7"/>
          <p:cNvSpPr txBox="1"/>
          <p:nvPr/>
        </p:nvSpPr>
        <p:spPr>
          <a:xfrm>
            <a:off x="3471684" y="524944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QUITUMBE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LA ECUATORIANA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098700"/>
              </p:ext>
            </p:extLst>
          </p:nvPr>
        </p:nvGraphicFramePr>
        <p:xfrm>
          <a:off x="1095375" y="1714500"/>
          <a:ext cx="2571750" cy="3360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86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# LOTE 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Área útil de lotes (m2)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200,24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215,00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212,33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238,06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216,62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217,67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204,87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203,37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203,62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205,38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203,20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202,76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7757"/>
              </p:ext>
            </p:extLst>
          </p:nvPr>
        </p:nvGraphicFramePr>
        <p:xfrm>
          <a:off x="3914775" y="1714500"/>
          <a:ext cx="2514600" cy="3369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7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# LOTE </a:t>
                      </a:r>
                      <a:endParaRPr lang="es-E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Área útil de lotes (m2)</a:t>
                      </a:r>
                      <a:endParaRPr lang="es-E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E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225,45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E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205,19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E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204,13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E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232,19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E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200,90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E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200,27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s-E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201,96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E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200,41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s-E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200,98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E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206,59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E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200,51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s-E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200,51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555007"/>
              </p:ext>
            </p:extLst>
          </p:nvPr>
        </p:nvGraphicFramePr>
        <p:xfrm>
          <a:off x="6696075" y="1714500"/>
          <a:ext cx="2495550" cy="3592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# LOTE 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Área útil de lotes (m2)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204,11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204,75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200,54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200,56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209,83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212,06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203,09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200,45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201,00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201,16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200,79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201,62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209,83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10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="" xmlns:a16="http://schemas.microsoft.com/office/drawing/2014/main" id="{AA428597-55D9-40AA-ACE9-D8A742DFC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28" y="991138"/>
            <a:ext cx="3313112" cy="31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6 Forma libre">
            <a:extLst>
              <a:ext uri="{FF2B5EF4-FFF2-40B4-BE49-F238E27FC236}">
                <a16:creationId xmlns="" xmlns:a16="http://schemas.microsoft.com/office/drawing/2014/main" id="{DAD88444-5E38-4B62-B396-8C0DB992E957}"/>
              </a:ext>
            </a:extLst>
          </p:cNvPr>
          <p:cNvSpPr/>
          <p:nvPr/>
        </p:nvSpPr>
        <p:spPr>
          <a:xfrm>
            <a:off x="7986296" y="2949103"/>
            <a:ext cx="621450" cy="498489"/>
          </a:xfrm>
          <a:custGeom>
            <a:avLst/>
            <a:gdLst>
              <a:gd name="connsiteX0" fmla="*/ 0 w 1187450"/>
              <a:gd name="connsiteY0" fmla="*/ 95250 h 952500"/>
              <a:gd name="connsiteX1" fmla="*/ 1104900 w 1187450"/>
              <a:gd name="connsiteY1" fmla="*/ 952500 h 952500"/>
              <a:gd name="connsiteX2" fmla="*/ 1187450 w 1187450"/>
              <a:gd name="connsiteY2" fmla="*/ 876300 h 952500"/>
              <a:gd name="connsiteX3" fmla="*/ 88900 w 1187450"/>
              <a:gd name="connsiteY3" fmla="*/ 0 h 952500"/>
              <a:gd name="connsiteX4" fmla="*/ 0 w 1187450"/>
              <a:gd name="connsiteY4" fmla="*/ 9525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450" h="952500">
                <a:moveTo>
                  <a:pt x="0" y="95250"/>
                </a:moveTo>
                <a:lnTo>
                  <a:pt x="1104900" y="952500"/>
                </a:lnTo>
                <a:lnTo>
                  <a:pt x="1187450" y="876300"/>
                </a:lnTo>
                <a:lnTo>
                  <a:pt x="88900" y="0"/>
                </a:lnTo>
                <a:lnTo>
                  <a:pt x="0" y="95250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9 Forma libre">
            <a:extLst>
              <a:ext uri="{FF2B5EF4-FFF2-40B4-BE49-F238E27FC236}">
                <a16:creationId xmlns="" xmlns:a16="http://schemas.microsoft.com/office/drawing/2014/main" id="{56E403AC-8922-4324-86C9-FE22B2C3DE68}"/>
              </a:ext>
            </a:extLst>
          </p:cNvPr>
          <p:cNvSpPr/>
          <p:nvPr/>
        </p:nvSpPr>
        <p:spPr>
          <a:xfrm>
            <a:off x="8704992" y="3517432"/>
            <a:ext cx="731117" cy="578247"/>
          </a:xfrm>
          <a:custGeom>
            <a:avLst/>
            <a:gdLst>
              <a:gd name="connsiteX0" fmla="*/ 0 w 1397000"/>
              <a:gd name="connsiteY0" fmla="*/ 63500 h 1104900"/>
              <a:gd name="connsiteX1" fmla="*/ 69850 w 1397000"/>
              <a:gd name="connsiteY1" fmla="*/ 0 h 1104900"/>
              <a:gd name="connsiteX2" fmla="*/ 1397000 w 1397000"/>
              <a:gd name="connsiteY2" fmla="*/ 1041400 h 1104900"/>
              <a:gd name="connsiteX3" fmla="*/ 1339850 w 1397000"/>
              <a:gd name="connsiteY3" fmla="*/ 1104900 h 1104900"/>
              <a:gd name="connsiteX4" fmla="*/ 0 w 1397000"/>
              <a:gd name="connsiteY4" fmla="*/ 635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00" h="1104900">
                <a:moveTo>
                  <a:pt x="0" y="63500"/>
                </a:moveTo>
                <a:lnTo>
                  <a:pt x="69850" y="0"/>
                </a:lnTo>
                <a:lnTo>
                  <a:pt x="1397000" y="1041400"/>
                </a:lnTo>
                <a:lnTo>
                  <a:pt x="1339850" y="1104900"/>
                </a:lnTo>
                <a:lnTo>
                  <a:pt x="0" y="63500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Forma libre: forma 44">
            <a:extLst>
              <a:ext uri="{FF2B5EF4-FFF2-40B4-BE49-F238E27FC236}">
                <a16:creationId xmlns="" xmlns:a16="http://schemas.microsoft.com/office/drawing/2014/main" id="{E55CEB2E-85EB-4800-8925-B5EB47AA3B2F}"/>
              </a:ext>
            </a:extLst>
          </p:cNvPr>
          <p:cNvSpPr/>
          <p:nvPr/>
        </p:nvSpPr>
        <p:spPr>
          <a:xfrm>
            <a:off x="8748825" y="2902515"/>
            <a:ext cx="1216705" cy="1144766"/>
          </a:xfrm>
          <a:custGeom>
            <a:avLst/>
            <a:gdLst>
              <a:gd name="connsiteX0" fmla="*/ 1105647 w 2324847"/>
              <a:gd name="connsiteY0" fmla="*/ 0 h 2187388"/>
              <a:gd name="connsiteX1" fmla="*/ 2324847 w 2324847"/>
              <a:gd name="connsiteY1" fmla="*/ 1183341 h 2187388"/>
              <a:gd name="connsiteX2" fmla="*/ 1308847 w 2324847"/>
              <a:gd name="connsiteY2" fmla="*/ 2187388 h 2187388"/>
              <a:gd name="connsiteX3" fmla="*/ 0 w 2324847"/>
              <a:gd name="connsiteY3" fmla="*/ 1147483 h 2187388"/>
              <a:gd name="connsiteX4" fmla="*/ 1105647 w 2324847"/>
              <a:gd name="connsiteY4" fmla="*/ 0 h 21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47" h="2187388">
                <a:moveTo>
                  <a:pt x="1105647" y="0"/>
                </a:moveTo>
                <a:lnTo>
                  <a:pt x="2324847" y="1183341"/>
                </a:lnTo>
                <a:lnTo>
                  <a:pt x="1308847" y="2187388"/>
                </a:lnTo>
                <a:lnTo>
                  <a:pt x="0" y="1147483"/>
                </a:lnTo>
                <a:lnTo>
                  <a:pt x="1105647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Forma libre: forma 45">
            <a:extLst>
              <a:ext uri="{FF2B5EF4-FFF2-40B4-BE49-F238E27FC236}">
                <a16:creationId xmlns="" xmlns:a16="http://schemas.microsoft.com/office/drawing/2014/main" id="{8533A149-FAF1-4EDE-A1EC-D09BE4B976E6}"/>
              </a:ext>
            </a:extLst>
          </p:cNvPr>
          <p:cNvSpPr/>
          <p:nvPr/>
        </p:nvSpPr>
        <p:spPr>
          <a:xfrm>
            <a:off x="9443117" y="2261253"/>
            <a:ext cx="1194810" cy="1179171"/>
          </a:xfrm>
          <a:custGeom>
            <a:avLst/>
            <a:gdLst>
              <a:gd name="connsiteX0" fmla="*/ 0 w 2283012"/>
              <a:gd name="connsiteY0" fmla="*/ 1069788 h 2253129"/>
              <a:gd name="connsiteX1" fmla="*/ 1207247 w 2283012"/>
              <a:gd name="connsiteY1" fmla="*/ 2253129 h 2253129"/>
              <a:gd name="connsiteX2" fmla="*/ 2283012 w 2283012"/>
              <a:gd name="connsiteY2" fmla="*/ 1189317 h 2253129"/>
              <a:gd name="connsiteX3" fmla="*/ 1087717 w 2283012"/>
              <a:gd name="connsiteY3" fmla="*/ 0 h 2253129"/>
              <a:gd name="connsiteX4" fmla="*/ 0 w 2283012"/>
              <a:gd name="connsiteY4" fmla="*/ 1069788 h 225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3012" h="2253129">
                <a:moveTo>
                  <a:pt x="0" y="1069788"/>
                </a:moveTo>
                <a:lnTo>
                  <a:pt x="1207247" y="2253129"/>
                </a:lnTo>
                <a:lnTo>
                  <a:pt x="2283012" y="1189317"/>
                </a:lnTo>
                <a:lnTo>
                  <a:pt x="1087717" y="0"/>
                </a:lnTo>
                <a:lnTo>
                  <a:pt x="0" y="106978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Forma libre: forma 46">
            <a:extLst>
              <a:ext uri="{FF2B5EF4-FFF2-40B4-BE49-F238E27FC236}">
                <a16:creationId xmlns="" xmlns:a16="http://schemas.microsoft.com/office/drawing/2014/main" id="{AB2096E1-37C5-4C56-9825-4210F78C9B3D}"/>
              </a:ext>
            </a:extLst>
          </p:cNvPr>
          <p:cNvSpPr/>
          <p:nvPr/>
        </p:nvSpPr>
        <p:spPr>
          <a:xfrm>
            <a:off x="10080931" y="1951919"/>
            <a:ext cx="857010" cy="838243"/>
          </a:xfrm>
          <a:custGeom>
            <a:avLst/>
            <a:gdLst>
              <a:gd name="connsiteX0" fmla="*/ 0 w 1637553"/>
              <a:gd name="connsiteY0" fmla="*/ 412376 h 1601694"/>
              <a:gd name="connsiteX1" fmla="*/ 209177 w 1637553"/>
              <a:gd name="connsiteY1" fmla="*/ 382494 h 1601694"/>
              <a:gd name="connsiteX2" fmla="*/ 328706 w 1637553"/>
              <a:gd name="connsiteY2" fmla="*/ 298823 h 1601694"/>
              <a:gd name="connsiteX3" fmla="*/ 406400 w 1637553"/>
              <a:gd name="connsiteY3" fmla="*/ 179294 h 1601694"/>
              <a:gd name="connsiteX4" fmla="*/ 406400 w 1637553"/>
              <a:gd name="connsiteY4" fmla="*/ 0 h 1601694"/>
              <a:gd name="connsiteX5" fmla="*/ 1637553 w 1637553"/>
              <a:gd name="connsiteY5" fmla="*/ 1159435 h 1601694"/>
              <a:gd name="connsiteX6" fmla="*/ 1207247 w 1637553"/>
              <a:gd name="connsiteY6" fmla="*/ 1601694 h 1601694"/>
              <a:gd name="connsiteX7" fmla="*/ 0 w 1637553"/>
              <a:gd name="connsiteY7" fmla="*/ 412376 h 160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7553" h="1601694">
                <a:moveTo>
                  <a:pt x="0" y="412376"/>
                </a:moveTo>
                <a:lnTo>
                  <a:pt x="209177" y="382494"/>
                </a:lnTo>
                <a:lnTo>
                  <a:pt x="328706" y="298823"/>
                </a:lnTo>
                <a:lnTo>
                  <a:pt x="406400" y="179294"/>
                </a:lnTo>
                <a:lnTo>
                  <a:pt x="406400" y="0"/>
                </a:lnTo>
                <a:lnTo>
                  <a:pt x="1637553" y="1159435"/>
                </a:lnTo>
                <a:lnTo>
                  <a:pt x="1207247" y="1601694"/>
                </a:lnTo>
                <a:lnTo>
                  <a:pt x="0" y="4123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12 Forma libre">
            <a:extLst>
              <a:ext uri="{FF2B5EF4-FFF2-40B4-BE49-F238E27FC236}">
                <a16:creationId xmlns="" xmlns:a16="http://schemas.microsoft.com/office/drawing/2014/main" id="{79462C6C-7AF7-4BC2-8309-9402F23CB5EA}"/>
              </a:ext>
            </a:extLst>
          </p:cNvPr>
          <p:cNvSpPr/>
          <p:nvPr/>
        </p:nvSpPr>
        <p:spPr>
          <a:xfrm>
            <a:off x="8748825" y="1939766"/>
            <a:ext cx="2193352" cy="2113594"/>
          </a:xfrm>
          <a:custGeom>
            <a:avLst/>
            <a:gdLst>
              <a:gd name="connsiteX0" fmla="*/ 0 w 4191000"/>
              <a:gd name="connsiteY0" fmla="*/ 2981325 h 4038600"/>
              <a:gd name="connsiteX1" fmla="*/ 1333500 w 4191000"/>
              <a:gd name="connsiteY1" fmla="*/ 4038600 h 4038600"/>
              <a:gd name="connsiteX2" fmla="*/ 4191000 w 4191000"/>
              <a:gd name="connsiteY2" fmla="*/ 1181100 h 4038600"/>
              <a:gd name="connsiteX3" fmla="*/ 2952750 w 4191000"/>
              <a:gd name="connsiteY3" fmla="*/ 0 h 4038600"/>
              <a:gd name="connsiteX4" fmla="*/ 2962275 w 4191000"/>
              <a:gd name="connsiteY4" fmla="*/ 85725 h 4038600"/>
              <a:gd name="connsiteX5" fmla="*/ 2952750 w 4191000"/>
              <a:gd name="connsiteY5" fmla="*/ 180975 h 4038600"/>
              <a:gd name="connsiteX6" fmla="*/ 2924175 w 4191000"/>
              <a:gd name="connsiteY6" fmla="*/ 257175 h 4038600"/>
              <a:gd name="connsiteX7" fmla="*/ 2867025 w 4191000"/>
              <a:gd name="connsiteY7" fmla="*/ 323850 h 4038600"/>
              <a:gd name="connsiteX8" fmla="*/ 2800350 w 4191000"/>
              <a:gd name="connsiteY8" fmla="*/ 390525 h 4038600"/>
              <a:gd name="connsiteX9" fmla="*/ 2714625 w 4191000"/>
              <a:gd name="connsiteY9" fmla="*/ 409575 h 4038600"/>
              <a:gd name="connsiteX10" fmla="*/ 2533650 w 4191000"/>
              <a:gd name="connsiteY10" fmla="*/ 428625 h 4038600"/>
              <a:gd name="connsiteX11" fmla="*/ 0 w 4191000"/>
              <a:gd name="connsiteY11" fmla="*/ 2981325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1000" h="4038600">
                <a:moveTo>
                  <a:pt x="0" y="2981325"/>
                </a:moveTo>
                <a:lnTo>
                  <a:pt x="1333500" y="4038600"/>
                </a:lnTo>
                <a:lnTo>
                  <a:pt x="4191000" y="1181100"/>
                </a:lnTo>
                <a:lnTo>
                  <a:pt x="2952750" y="0"/>
                </a:lnTo>
                <a:lnTo>
                  <a:pt x="2962275" y="85725"/>
                </a:lnTo>
                <a:lnTo>
                  <a:pt x="2952750" y="180975"/>
                </a:lnTo>
                <a:lnTo>
                  <a:pt x="2924175" y="257175"/>
                </a:lnTo>
                <a:lnTo>
                  <a:pt x="2867025" y="323850"/>
                </a:lnTo>
                <a:lnTo>
                  <a:pt x="2800350" y="390525"/>
                </a:lnTo>
                <a:lnTo>
                  <a:pt x="2714625" y="409575"/>
                </a:lnTo>
                <a:lnTo>
                  <a:pt x="2533650" y="428625"/>
                </a:lnTo>
                <a:lnTo>
                  <a:pt x="0" y="2981325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Forma libre: forma 48">
            <a:extLst>
              <a:ext uri="{FF2B5EF4-FFF2-40B4-BE49-F238E27FC236}">
                <a16:creationId xmlns="" xmlns:a16="http://schemas.microsoft.com/office/drawing/2014/main" id="{A43C55D0-5E82-42A8-AF2D-3F8CD7A24466}"/>
              </a:ext>
            </a:extLst>
          </p:cNvPr>
          <p:cNvSpPr/>
          <p:nvPr/>
        </p:nvSpPr>
        <p:spPr>
          <a:xfrm>
            <a:off x="8037225" y="2348035"/>
            <a:ext cx="1082210" cy="1029038"/>
          </a:xfrm>
          <a:custGeom>
            <a:avLst/>
            <a:gdLst>
              <a:gd name="connsiteX0" fmla="*/ 1081741 w 2067859"/>
              <a:gd name="connsiteY0" fmla="*/ 0 h 1966259"/>
              <a:gd name="connsiteX1" fmla="*/ 2067859 w 2067859"/>
              <a:gd name="connsiteY1" fmla="*/ 956235 h 1966259"/>
              <a:gd name="connsiteX2" fmla="*/ 1087717 w 2067859"/>
              <a:gd name="connsiteY2" fmla="*/ 1966259 h 1966259"/>
              <a:gd name="connsiteX3" fmla="*/ 0 w 2067859"/>
              <a:gd name="connsiteY3" fmla="*/ 1093694 h 1966259"/>
              <a:gd name="connsiteX4" fmla="*/ 1081741 w 2067859"/>
              <a:gd name="connsiteY4" fmla="*/ 0 h 196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7859" h="1966259">
                <a:moveTo>
                  <a:pt x="1081741" y="0"/>
                </a:moveTo>
                <a:lnTo>
                  <a:pt x="2067859" y="956235"/>
                </a:lnTo>
                <a:lnTo>
                  <a:pt x="1087717" y="1966259"/>
                </a:lnTo>
                <a:lnTo>
                  <a:pt x="0" y="1093694"/>
                </a:lnTo>
                <a:lnTo>
                  <a:pt x="108174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Forma libre: forma 49">
            <a:extLst>
              <a:ext uri="{FF2B5EF4-FFF2-40B4-BE49-F238E27FC236}">
                <a16:creationId xmlns="" xmlns:a16="http://schemas.microsoft.com/office/drawing/2014/main" id="{E0AEA5CB-CC84-40C5-9ACB-8E034082D990}"/>
              </a:ext>
            </a:extLst>
          </p:cNvPr>
          <p:cNvSpPr/>
          <p:nvPr/>
        </p:nvSpPr>
        <p:spPr>
          <a:xfrm>
            <a:off x="8700133" y="1757330"/>
            <a:ext cx="1029038" cy="1022782"/>
          </a:xfrm>
          <a:custGeom>
            <a:avLst/>
            <a:gdLst>
              <a:gd name="connsiteX0" fmla="*/ 0 w 1966259"/>
              <a:gd name="connsiteY0" fmla="*/ 980142 h 1954306"/>
              <a:gd name="connsiteX1" fmla="*/ 992094 w 1966259"/>
              <a:gd name="connsiteY1" fmla="*/ 1954306 h 1954306"/>
              <a:gd name="connsiteX2" fmla="*/ 1966259 w 1966259"/>
              <a:gd name="connsiteY2" fmla="*/ 962212 h 1954306"/>
              <a:gd name="connsiteX3" fmla="*/ 992094 w 1966259"/>
              <a:gd name="connsiteY3" fmla="*/ 0 h 1954306"/>
              <a:gd name="connsiteX4" fmla="*/ 0 w 1966259"/>
              <a:gd name="connsiteY4" fmla="*/ 980142 h 195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6259" h="1954306">
                <a:moveTo>
                  <a:pt x="0" y="980142"/>
                </a:moveTo>
                <a:lnTo>
                  <a:pt x="992094" y="1954306"/>
                </a:lnTo>
                <a:lnTo>
                  <a:pt x="1966259" y="962212"/>
                </a:lnTo>
                <a:lnTo>
                  <a:pt x="992094" y="0"/>
                </a:lnTo>
                <a:lnTo>
                  <a:pt x="0" y="98014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1" name="Forma libre: forma 50">
            <a:extLst>
              <a:ext uri="{FF2B5EF4-FFF2-40B4-BE49-F238E27FC236}">
                <a16:creationId xmlns="" xmlns:a16="http://schemas.microsoft.com/office/drawing/2014/main" id="{DCD77D24-0E22-4FB9-B398-6B932A5BEF7C}"/>
              </a:ext>
            </a:extLst>
          </p:cNvPr>
          <p:cNvSpPr/>
          <p:nvPr/>
        </p:nvSpPr>
        <p:spPr>
          <a:xfrm>
            <a:off x="9659933" y="1010791"/>
            <a:ext cx="738155" cy="781944"/>
          </a:xfrm>
          <a:custGeom>
            <a:avLst/>
            <a:gdLst>
              <a:gd name="connsiteX0" fmla="*/ 992094 w 1410447"/>
              <a:gd name="connsiteY0" fmla="*/ 1494118 h 1494118"/>
              <a:gd name="connsiteX1" fmla="*/ 0 w 1410447"/>
              <a:gd name="connsiteY1" fmla="*/ 525929 h 1494118"/>
              <a:gd name="connsiteX2" fmla="*/ 537882 w 1410447"/>
              <a:gd name="connsiteY2" fmla="*/ 0 h 1494118"/>
              <a:gd name="connsiteX3" fmla="*/ 1410447 w 1410447"/>
              <a:gd name="connsiteY3" fmla="*/ 860612 h 1494118"/>
              <a:gd name="connsiteX4" fmla="*/ 1332753 w 1410447"/>
              <a:gd name="connsiteY4" fmla="*/ 914400 h 1494118"/>
              <a:gd name="connsiteX5" fmla="*/ 1272988 w 1410447"/>
              <a:gd name="connsiteY5" fmla="*/ 980141 h 1494118"/>
              <a:gd name="connsiteX6" fmla="*/ 1255059 w 1410447"/>
              <a:gd name="connsiteY6" fmla="*/ 1111623 h 1494118"/>
              <a:gd name="connsiteX7" fmla="*/ 1249082 w 1410447"/>
              <a:gd name="connsiteY7" fmla="*/ 1213223 h 1494118"/>
              <a:gd name="connsiteX8" fmla="*/ 1207247 w 1410447"/>
              <a:gd name="connsiteY8" fmla="*/ 1284941 h 1494118"/>
              <a:gd name="connsiteX9" fmla="*/ 992094 w 1410447"/>
              <a:gd name="connsiteY9" fmla="*/ 1494118 h 149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0447" h="1494118">
                <a:moveTo>
                  <a:pt x="992094" y="1494118"/>
                </a:moveTo>
                <a:lnTo>
                  <a:pt x="0" y="525929"/>
                </a:lnTo>
                <a:lnTo>
                  <a:pt x="537882" y="0"/>
                </a:lnTo>
                <a:lnTo>
                  <a:pt x="1410447" y="860612"/>
                </a:lnTo>
                <a:lnTo>
                  <a:pt x="1332753" y="914400"/>
                </a:lnTo>
                <a:lnTo>
                  <a:pt x="1272988" y="980141"/>
                </a:lnTo>
                <a:lnTo>
                  <a:pt x="1255059" y="1111623"/>
                </a:lnTo>
                <a:lnTo>
                  <a:pt x="1249082" y="1213223"/>
                </a:lnTo>
                <a:lnTo>
                  <a:pt x="1207247" y="1284941"/>
                </a:lnTo>
                <a:lnTo>
                  <a:pt x="992094" y="149411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Forma libre: forma 51">
            <a:extLst>
              <a:ext uri="{FF2B5EF4-FFF2-40B4-BE49-F238E27FC236}">
                <a16:creationId xmlns="" xmlns:a16="http://schemas.microsoft.com/office/drawing/2014/main" id="{E363ED2F-A65A-4E68-A4C6-544BCE4771EB}"/>
              </a:ext>
            </a:extLst>
          </p:cNvPr>
          <p:cNvSpPr/>
          <p:nvPr/>
        </p:nvSpPr>
        <p:spPr>
          <a:xfrm>
            <a:off x="11211732" y="-1096418"/>
            <a:ext cx="781943" cy="778816"/>
          </a:xfrm>
          <a:custGeom>
            <a:avLst/>
            <a:gdLst>
              <a:gd name="connsiteX0" fmla="*/ 1004047 w 1494117"/>
              <a:gd name="connsiteY0" fmla="*/ 1488142 h 1488142"/>
              <a:gd name="connsiteX1" fmla="*/ 0 w 1494117"/>
              <a:gd name="connsiteY1" fmla="*/ 531906 h 1488142"/>
              <a:gd name="connsiteX2" fmla="*/ 519953 w 1494117"/>
              <a:gd name="connsiteY2" fmla="*/ 0 h 1488142"/>
              <a:gd name="connsiteX3" fmla="*/ 1494117 w 1494117"/>
              <a:gd name="connsiteY3" fmla="*/ 992094 h 1488142"/>
              <a:gd name="connsiteX4" fmla="*/ 1004047 w 1494117"/>
              <a:gd name="connsiteY4" fmla="*/ 1488142 h 148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4117" h="1488142">
                <a:moveTo>
                  <a:pt x="1004047" y="1488142"/>
                </a:moveTo>
                <a:lnTo>
                  <a:pt x="0" y="531906"/>
                </a:lnTo>
                <a:lnTo>
                  <a:pt x="519953" y="0"/>
                </a:lnTo>
                <a:lnTo>
                  <a:pt x="1494117" y="992094"/>
                </a:lnTo>
                <a:lnTo>
                  <a:pt x="1004047" y="148814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13 Forma libre">
            <a:extLst>
              <a:ext uri="{FF2B5EF4-FFF2-40B4-BE49-F238E27FC236}">
                <a16:creationId xmlns="" xmlns:a16="http://schemas.microsoft.com/office/drawing/2014/main" id="{078D6108-1CD1-4965-8B32-AD921396D0AD}"/>
              </a:ext>
            </a:extLst>
          </p:cNvPr>
          <p:cNvSpPr/>
          <p:nvPr/>
        </p:nvSpPr>
        <p:spPr>
          <a:xfrm>
            <a:off x="8045679" y="1025204"/>
            <a:ext cx="2397733" cy="2367824"/>
          </a:xfrm>
          <a:custGeom>
            <a:avLst/>
            <a:gdLst>
              <a:gd name="connsiteX0" fmla="*/ 0 w 4581525"/>
              <a:gd name="connsiteY0" fmla="*/ 3648075 h 4524375"/>
              <a:gd name="connsiteX1" fmla="*/ 1076325 w 4581525"/>
              <a:gd name="connsiteY1" fmla="*/ 4524375 h 4524375"/>
              <a:gd name="connsiteX2" fmla="*/ 3476625 w 4581525"/>
              <a:gd name="connsiteY2" fmla="*/ 2085975 h 4524375"/>
              <a:gd name="connsiteX3" fmla="*/ 3600450 w 4581525"/>
              <a:gd name="connsiteY3" fmla="*/ 1981200 h 4524375"/>
              <a:gd name="connsiteX4" fmla="*/ 3648075 w 4581525"/>
              <a:gd name="connsiteY4" fmla="*/ 1914525 h 4524375"/>
              <a:gd name="connsiteX5" fmla="*/ 3648075 w 4581525"/>
              <a:gd name="connsiteY5" fmla="*/ 1838325 h 4524375"/>
              <a:gd name="connsiteX6" fmla="*/ 3657600 w 4581525"/>
              <a:gd name="connsiteY6" fmla="*/ 1743075 h 4524375"/>
              <a:gd name="connsiteX7" fmla="*/ 3705225 w 4581525"/>
              <a:gd name="connsiteY7" fmla="*/ 1628775 h 4524375"/>
              <a:gd name="connsiteX8" fmla="*/ 3762375 w 4581525"/>
              <a:gd name="connsiteY8" fmla="*/ 1581150 h 4524375"/>
              <a:gd name="connsiteX9" fmla="*/ 3838575 w 4581525"/>
              <a:gd name="connsiteY9" fmla="*/ 1533525 h 4524375"/>
              <a:gd name="connsiteX10" fmla="*/ 3933825 w 4581525"/>
              <a:gd name="connsiteY10" fmla="*/ 1524000 h 4524375"/>
              <a:gd name="connsiteX11" fmla="*/ 4057650 w 4581525"/>
              <a:gd name="connsiteY11" fmla="*/ 1514475 h 4524375"/>
              <a:gd name="connsiteX12" fmla="*/ 4581525 w 4581525"/>
              <a:gd name="connsiteY12" fmla="*/ 981075 h 4524375"/>
              <a:gd name="connsiteX13" fmla="*/ 3600450 w 4581525"/>
              <a:gd name="connsiteY13" fmla="*/ 0 h 4524375"/>
              <a:gd name="connsiteX14" fmla="*/ 0 w 4581525"/>
              <a:gd name="connsiteY14" fmla="*/ 3648075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81525" h="4524375">
                <a:moveTo>
                  <a:pt x="0" y="3648075"/>
                </a:moveTo>
                <a:lnTo>
                  <a:pt x="1076325" y="4524375"/>
                </a:lnTo>
                <a:lnTo>
                  <a:pt x="3476625" y="2085975"/>
                </a:lnTo>
                <a:lnTo>
                  <a:pt x="3600450" y="1981200"/>
                </a:lnTo>
                <a:lnTo>
                  <a:pt x="3648075" y="1914525"/>
                </a:lnTo>
                <a:lnTo>
                  <a:pt x="3648075" y="1838325"/>
                </a:lnTo>
                <a:lnTo>
                  <a:pt x="3657600" y="1743075"/>
                </a:lnTo>
                <a:lnTo>
                  <a:pt x="3705225" y="1628775"/>
                </a:lnTo>
                <a:lnTo>
                  <a:pt x="3762375" y="1581150"/>
                </a:lnTo>
                <a:lnTo>
                  <a:pt x="3838575" y="1533525"/>
                </a:lnTo>
                <a:lnTo>
                  <a:pt x="3933825" y="1524000"/>
                </a:lnTo>
                <a:lnTo>
                  <a:pt x="4057650" y="1514475"/>
                </a:lnTo>
                <a:lnTo>
                  <a:pt x="4581525" y="981075"/>
                </a:lnTo>
                <a:lnTo>
                  <a:pt x="3600450" y="0"/>
                </a:lnTo>
                <a:lnTo>
                  <a:pt x="0" y="3648075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C36229E4-13F9-4E26-A050-CF659A43A974}"/>
              </a:ext>
            </a:extLst>
          </p:cNvPr>
          <p:cNvPicPr/>
          <p:nvPr/>
        </p:nvPicPr>
        <p:blipFill rotWithShape="1">
          <a:blip r:embed="rId3" cstate="print"/>
          <a:srcRect l="26921" t="26450" r="23556" b="22053"/>
          <a:stretch/>
        </p:blipFill>
        <p:spPr bwMode="auto">
          <a:xfrm>
            <a:off x="350876" y="1472455"/>
            <a:ext cx="7067790" cy="4134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13" name="CuadroTexto 6"/>
          <p:cNvSpPr txBox="1"/>
          <p:nvPr/>
        </p:nvSpPr>
        <p:spPr>
          <a:xfrm>
            <a:off x="1848595" y="4844"/>
            <a:ext cx="84948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INTERES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“RUMIÑAHUI” A FAVOR DE SUS COPROPIETARIOS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4" name="CuadroTexto 7"/>
          <p:cNvSpPr txBox="1"/>
          <p:nvPr/>
        </p:nvSpPr>
        <p:spPr>
          <a:xfrm>
            <a:off x="3471684" y="524944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QUITUMBE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LA ECUATORIANA</a:t>
            </a:r>
          </a:p>
        </p:txBody>
      </p:sp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7885D2F1-F83B-448F-86C7-58FC4AA5E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31888" y="1033463"/>
            <a:ext cx="920750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C" sz="1800" b="1" dirty="0">
                <a:solidFill>
                  <a:srgbClr val="C00000"/>
                </a:solidFill>
              </a:rPr>
              <a:t>PLAN METROPOLITANO DE ORDENAMIENTO TERRITORIAL/ POMT</a:t>
            </a:r>
          </a:p>
        </p:txBody>
      </p:sp>
      <p:pic>
        <p:nvPicPr>
          <p:cNvPr id="15" name="9 Imagen">
            <a:extLst>
              <a:ext uri="{FF2B5EF4-FFF2-40B4-BE49-F238E27FC236}">
                <a16:creationId xmlns="" xmlns:a16="http://schemas.microsoft.com/office/drawing/2014/main" id="{A82F961C-EC10-4FAE-B5FF-32995131C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1" t="77156" r="5115" b="16801"/>
          <a:stretch>
            <a:fillRect/>
          </a:stretch>
        </p:blipFill>
        <p:spPr bwMode="auto">
          <a:xfrm>
            <a:off x="7902029" y="4009985"/>
            <a:ext cx="924710" cy="15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">
            <a:extLst>
              <a:ext uri="{FF2B5EF4-FFF2-40B4-BE49-F238E27FC236}">
                <a16:creationId xmlns="" xmlns:a16="http://schemas.microsoft.com/office/drawing/2014/main" id="{885A709E-BD8D-45FF-84F3-9B86EDB21692}"/>
              </a:ext>
            </a:extLst>
          </p:cNvPr>
          <p:cNvSpPr/>
          <p:nvPr/>
        </p:nvSpPr>
        <p:spPr>
          <a:xfrm>
            <a:off x="7936433" y="4584278"/>
            <a:ext cx="504825" cy="300037"/>
          </a:xfrm>
          <a:prstGeom prst="rect">
            <a:avLst/>
          </a:prstGeom>
          <a:solidFill>
            <a:srgbClr val="F6FC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" name="19 CuadroTexto">
            <a:extLst>
              <a:ext uri="{FF2B5EF4-FFF2-40B4-BE49-F238E27FC236}">
                <a16:creationId xmlns="" xmlns:a16="http://schemas.microsoft.com/office/drawing/2014/main" id="{2904AFBC-B459-46D5-B682-405C2F28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521" y="4555703"/>
            <a:ext cx="2466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C" sz="1200" dirty="0"/>
              <a:t>Residencial Urbano 2</a:t>
            </a:r>
          </a:p>
        </p:txBody>
      </p:sp>
      <p:sp>
        <p:nvSpPr>
          <p:cNvPr id="18" name="8 CuadroTexto">
            <a:extLst>
              <a:ext uri="{FF2B5EF4-FFF2-40B4-BE49-F238E27FC236}">
                <a16:creationId xmlns="" xmlns:a16="http://schemas.microsoft.com/office/drawing/2014/main" id="{800E5BC4-EF7C-446E-8E78-A76964B52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773" y="5764713"/>
            <a:ext cx="3313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C" sz="1800" b="1" dirty="0"/>
              <a:t>AHHYC “RUMIÑAHUI”</a:t>
            </a:r>
          </a:p>
        </p:txBody>
      </p:sp>
      <p:sp>
        <p:nvSpPr>
          <p:cNvPr id="19" name="CuadroTexto 1">
            <a:extLst>
              <a:ext uri="{FF2B5EF4-FFF2-40B4-BE49-F238E27FC236}">
                <a16:creationId xmlns="" xmlns:a16="http://schemas.microsoft.com/office/drawing/2014/main" id="{4EE9F7B1-6DFF-46A5-AB43-A0C87C45E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810" y="5085263"/>
            <a:ext cx="1577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C" altLang="es-EC" sz="1200" b="1" dirty="0"/>
              <a:t>(RU2) Residencial Urbano 2</a:t>
            </a:r>
          </a:p>
        </p:txBody>
      </p:sp>
      <p:cxnSp>
        <p:nvCxnSpPr>
          <p:cNvPr id="20" name="4 Conector recto de flecha">
            <a:extLst>
              <a:ext uri="{FF2B5EF4-FFF2-40B4-BE49-F238E27FC236}">
                <a16:creationId xmlns="" xmlns:a16="http://schemas.microsoft.com/office/drawing/2014/main" id="{5DBEDEEE-C923-4981-8992-188C2BE2EC7A}"/>
              </a:ext>
            </a:extLst>
          </p:cNvPr>
          <p:cNvCxnSpPr>
            <a:cxnSpLocks/>
          </p:cNvCxnSpPr>
          <p:nvPr/>
        </p:nvCxnSpPr>
        <p:spPr>
          <a:xfrm flipH="1" flipV="1">
            <a:off x="2585377" y="3977025"/>
            <a:ext cx="4729683" cy="1946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Forma libre: forma 53">
            <a:extLst>
              <a:ext uri="{FF2B5EF4-FFF2-40B4-BE49-F238E27FC236}">
                <a16:creationId xmlns="" xmlns:a16="http://schemas.microsoft.com/office/drawing/2014/main" id="{C11E2F15-3DD3-4FB0-AEC2-F7D57B936364}"/>
              </a:ext>
            </a:extLst>
          </p:cNvPr>
          <p:cNvSpPr/>
          <p:nvPr/>
        </p:nvSpPr>
        <p:spPr>
          <a:xfrm>
            <a:off x="9302739" y="1388528"/>
            <a:ext cx="732868" cy="776343"/>
          </a:xfrm>
          <a:custGeom>
            <a:avLst/>
            <a:gdLst>
              <a:gd name="connsiteX0" fmla="*/ 992094 w 1410447"/>
              <a:gd name="connsiteY0" fmla="*/ 1494118 h 1494118"/>
              <a:gd name="connsiteX1" fmla="*/ 0 w 1410447"/>
              <a:gd name="connsiteY1" fmla="*/ 525929 h 1494118"/>
              <a:gd name="connsiteX2" fmla="*/ 537882 w 1410447"/>
              <a:gd name="connsiteY2" fmla="*/ 0 h 1494118"/>
              <a:gd name="connsiteX3" fmla="*/ 1410447 w 1410447"/>
              <a:gd name="connsiteY3" fmla="*/ 860612 h 1494118"/>
              <a:gd name="connsiteX4" fmla="*/ 1332753 w 1410447"/>
              <a:gd name="connsiteY4" fmla="*/ 914400 h 1494118"/>
              <a:gd name="connsiteX5" fmla="*/ 1272988 w 1410447"/>
              <a:gd name="connsiteY5" fmla="*/ 980141 h 1494118"/>
              <a:gd name="connsiteX6" fmla="*/ 1255059 w 1410447"/>
              <a:gd name="connsiteY6" fmla="*/ 1111623 h 1494118"/>
              <a:gd name="connsiteX7" fmla="*/ 1249082 w 1410447"/>
              <a:gd name="connsiteY7" fmla="*/ 1213223 h 1494118"/>
              <a:gd name="connsiteX8" fmla="*/ 1207247 w 1410447"/>
              <a:gd name="connsiteY8" fmla="*/ 1284941 h 1494118"/>
              <a:gd name="connsiteX9" fmla="*/ 992094 w 1410447"/>
              <a:gd name="connsiteY9" fmla="*/ 1494118 h 149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0447" h="1494118">
                <a:moveTo>
                  <a:pt x="992094" y="1494118"/>
                </a:moveTo>
                <a:lnTo>
                  <a:pt x="0" y="525929"/>
                </a:lnTo>
                <a:lnTo>
                  <a:pt x="537882" y="0"/>
                </a:lnTo>
                <a:lnTo>
                  <a:pt x="1410447" y="860612"/>
                </a:lnTo>
                <a:lnTo>
                  <a:pt x="1332753" y="914400"/>
                </a:lnTo>
                <a:lnTo>
                  <a:pt x="1272988" y="980141"/>
                </a:lnTo>
                <a:lnTo>
                  <a:pt x="1255059" y="1111623"/>
                </a:lnTo>
                <a:lnTo>
                  <a:pt x="1249082" y="1213223"/>
                </a:lnTo>
                <a:lnTo>
                  <a:pt x="1207247" y="1284941"/>
                </a:lnTo>
                <a:lnTo>
                  <a:pt x="992094" y="149411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1" name="25 Conector recto de flecha">
            <a:extLst>
              <a:ext uri="{FF2B5EF4-FFF2-40B4-BE49-F238E27FC236}">
                <a16:creationId xmlns="" xmlns:a16="http://schemas.microsoft.com/office/drawing/2014/main" id="{F86302D3-932C-4812-BB5D-7EBBE4EE7FE4}"/>
              </a:ext>
            </a:extLst>
          </p:cNvPr>
          <p:cNvCxnSpPr>
            <a:cxnSpLocks/>
          </p:cNvCxnSpPr>
          <p:nvPr/>
        </p:nvCxnSpPr>
        <p:spPr>
          <a:xfrm flipH="1" flipV="1">
            <a:off x="2667000" y="3514725"/>
            <a:ext cx="5187810" cy="17245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8690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596</Words>
  <Application>Microsoft Office PowerPoint</Application>
  <PresentationFormat>Personalizado</PresentationFormat>
  <Paragraphs>167</Paragraphs>
  <Slides>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Paul Gabriel Muñoz Mera</cp:lastModifiedBy>
  <cp:revision>110</cp:revision>
  <dcterms:created xsi:type="dcterms:W3CDTF">2019-05-28T19:57:24Z</dcterms:created>
  <dcterms:modified xsi:type="dcterms:W3CDTF">2021-01-05T01:21:03Z</dcterms:modified>
</cp:coreProperties>
</file>