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3" r:id="rId2"/>
    <p:sldId id="268" r:id="rId3"/>
    <p:sldId id="269" r:id="rId4"/>
    <p:sldId id="271" r:id="rId5"/>
    <p:sldId id="272" r:id="rId6"/>
    <p:sldId id="270" r:id="rId7"/>
    <p:sldId id="275" r:id="rId8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2806" autoAdjust="0"/>
  </p:normalViewPr>
  <p:slideViewPr>
    <p:cSldViewPr snapToGrid="0" snapToObjects="1">
      <p:cViewPr>
        <p:scale>
          <a:sx n="172" d="100"/>
          <a:sy n="172" d="100"/>
        </p:scale>
        <p:origin x="3216" y="3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1589B-9B9A-4386-BFEA-BC9DC1A3FB56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8D38E-3421-40FE-851B-2487E68C5AE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780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20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584325"/>
            <a:ext cx="73914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28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232008" y="1557519"/>
            <a:ext cx="7727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DENOMINADO: “SANTA FAZ” A FAVOR DE SUS COPROPIETARIOS</a:t>
            </a:r>
            <a:endParaRPr lang="es-ES" sz="2400" b="1" dirty="0">
              <a:solidFill>
                <a:srgbClr val="0070C0"/>
              </a:solidFill>
            </a:endParaRPr>
          </a:p>
          <a:p>
            <a:pPr algn="ctr"/>
            <a:endParaRPr lang="es-ES_tradnl" sz="2400" b="1" dirty="0">
              <a:solidFill>
                <a:srgbClr val="C00000"/>
              </a:solidFill>
            </a:endParaRPr>
          </a:p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PRIORIZACIÓN GRUPO 2- POSICIÓN 61</a:t>
            </a:r>
            <a:endParaRPr lang="es-EC" sz="2400" b="1" dirty="0">
              <a:solidFill>
                <a:srgbClr val="FF0000"/>
              </a:solidFill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3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624324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48595" y="4844"/>
            <a:ext cx="84948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INTERES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“SANTA FAZ” A FAVOR DE SUS COPROPIETARIOS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71684" y="524944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ELOY ALFARO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FERROVIARIA</a:t>
            </a:r>
          </a:p>
        </p:txBody>
      </p:sp>
      <p:graphicFrame>
        <p:nvGraphicFramePr>
          <p:cNvPr id="9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633731"/>
              </p:ext>
            </p:extLst>
          </p:nvPr>
        </p:nvGraphicFramePr>
        <p:xfrm>
          <a:off x="540683" y="1045337"/>
          <a:ext cx="5638957" cy="551243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718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60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00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17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9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098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7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 (INICIO):</a:t>
                      </a: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Años</a:t>
                      </a:r>
                    </a:p>
                  </a:txBody>
                  <a:tcPr marL="91419" marR="91419" marT="45711" marB="45711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57,14%</a:t>
                      </a: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 (ACTUAL):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7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 Hab. 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71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D3(D203-80) 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71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71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 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59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(RU3) Residencial Urbano 3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71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746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C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Nº 339-AT-DMGR-2018 de fecha 17 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diciembre de 2018 </a:t>
                      </a:r>
                      <a:r>
                        <a:rPr kumimoji="0" lang="es-EC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respecto al riesgo 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 movimiento en masa: </a:t>
                      </a:r>
                      <a:r>
                        <a:rPr kumimoji="0" lang="es-ES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AHHYC “Santa Faz” en general presenta un  </a:t>
                      </a:r>
                      <a:r>
                        <a:rPr kumimoji="0" lang="es-ES" sz="800" b="0" i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Moderado </a:t>
                      </a:r>
                      <a:r>
                        <a:rPr kumimoji="0" lang="es-ES" sz="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la mayoría de los lotes, sin embargo de acuerdo a las condiciones de amenaza y vulnerabilidad (terrenos y física) se  determina un </a:t>
                      </a:r>
                      <a:r>
                        <a:rPr kumimoji="0" lang="es-ES" sz="800" b="0" i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Alto </a:t>
                      </a:r>
                      <a:r>
                        <a:rPr kumimoji="0" lang="es-ES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los lotes 2,3,4,6 y 9 frente a movimientos de remoción en masa. Esto debido a la exposición a posibles deslizamientos especialmente en lotes donde existen cortes en el terreno o se encuentran en zonas de alta escorrentía superficial.</a:t>
                      </a:r>
                      <a:endParaRPr kumimoji="0" lang="es-EC" sz="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S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Rectificación Oficio 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Nro. GADDMQ-SGSG-DMGR-2020-0032-OF  de fecha 14  de enero de 2020. Considerando que la calificación del riesgo frente a movimientos en masa es aquella que debe ser considerada en los procesos de legalización o regularización de la tenencia de tierra, la Dirección Metropolitana de Gestión de Riesgos se rectifica en la descripción de la calificación de riesgos indicando que el AHHYC </a:t>
                      </a:r>
                      <a:r>
                        <a:rPr kumimoji="0" lang="es-ES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“Santa Faz” en general presenta un Riesgo Moderado Mitigable para la mayoría de los lotes, sin embargo se determina un Riesgo Alto Mitigable para los lotes 2,3,4,6 y 9 frente a movimientos de remoción en masa debido a las condiciones de amenaza y vulnerabilidad (terrenos y física) y por la exposición de las  estructuras  frente a posibles deslizamientos.</a:t>
                      </a:r>
                      <a:endParaRPr kumimoji="0" lang="es-ES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71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 DE LOTES: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4.798,59</a:t>
                      </a:r>
                    </a:p>
                  </a:txBody>
                  <a:tcPr marL="68567" marR="68567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29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VÍAS Y PASAJES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843,89</a:t>
                      </a:r>
                    </a:p>
                  </a:txBody>
                  <a:tcPr marL="68567" marR="68567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727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TOTAL: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5.642,48</a:t>
                      </a:r>
                    </a:p>
                  </a:txBody>
                  <a:tcPr marL="68567" marR="68567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UERB-Q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803339"/>
              </p:ext>
            </p:extLst>
          </p:nvPr>
        </p:nvGraphicFramePr>
        <p:xfrm>
          <a:off x="6348912" y="5539363"/>
          <a:ext cx="2836577" cy="10221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92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5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20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61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132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3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3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 A 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3593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 A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451525" y="698346"/>
            <a:ext cx="8447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INFORMACIÓN DEL ASENTAMIENTO- </a:t>
            </a:r>
            <a:r>
              <a:rPr lang="es-ES_tradnl" sz="1600" b="1" dirty="0">
                <a:solidFill>
                  <a:srgbClr val="C00000"/>
                </a:solidFill>
              </a:rPr>
              <a:t>PRIORIZACIÓN GRUPO 2- POSICIÓN 61</a:t>
            </a:r>
          </a:p>
        </p:txBody>
      </p:sp>
      <p:pic>
        <p:nvPicPr>
          <p:cNvPr id="18" name="17 Imagen"/>
          <p:cNvPicPr/>
          <p:nvPr/>
        </p:nvPicPr>
        <p:blipFill rotWithShape="1">
          <a:blip r:embed="rId5"/>
          <a:srcRect l="14713" t="18712" r="24628" b="18244"/>
          <a:stretch/>
        </p:blipFill>
        <p:spPr bwMode="auto">
          <a:xfrm>
            <a:off x="6344131" y="1051742"/>
            <a:ext cx="3062857" cy="1957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18 Rectángulo"/>
          <p:cNvSpPr/>
          <p:nvPr/>
        </p:nvSpPr>
        <p:spPr>
          <a:xfrm rot="14819025" flipV="1">
            <a:off x="6346512" y="2074346"/>
            <a:ext cx="1426614" cy="6105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2" name="21 Conector recto de flecha"/>
          <p:cNvCxnSpPr/>
          <p:nvPr/>
        </p:nvCxnSpPr>
        <p:spPr>
          <a:xfrm flipH="1" flipV="1">
            <a:off x="8134986" y="2152771"/>
            <a:ext cx="360040" cy="4485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Z:\2018\FOTOS UERB Q\SAN FAZ\IMG_20181110_08435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38"/>
          <a:stretch/>
        </p:blipFill>
        <p:spPr bwMode="auto">
          <a:xfrm>
            <a:off x="6344131" y="3068033"/>
            <a:ext cx="3062857" cy="19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Z:\2018\FOTOS UERB Q\SAN FAZ\IMG_20181110_0931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878" y="1029690"/>
            <a:ext cx="2639370" cy="197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2018\FOTOS UERB Q\SANTA FAZ\IMG_20180128_09014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5" r="11785"/>
          <a:stretch/>
        </p:blipFill>
        <p:spPr bwMode="auto">
          <a:xfrm>
            <a:off x="9469878" y="3068032"/>
            <a:ext cx="2639370" cy="19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80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24"/>
          <p:cNvSpPr txBox="1"/>
          <p:nvPr/>
        </p:nvSpPr>
        <p:spPr>
          <a:xfrm>
            <a:off x="463481" y="985393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</a:t>
            </a:r>
          </a:p>
        </p:txBody>
      </p:sp>
      <p:pic>
        <p:nvPicPr>
          <p:cNvPr id="14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6" t="31680" r="10978" b="58232"/>
          <a:stretch/>
        </p:blipFill>
        <p:spPr bwMode="auto">
          <a:xfrm>
            <a:off x="9276599" y="1522179"/>
            <a:ext cx="2333625" cy="11668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15" name="CuadroTexto 6"/>
          <p:cNvSpPr txBox="1"/>
          <p:nvPr/>
        </p:nvSpPr>
        <p:spPr>
          <a:xfrm>
            <a:off x="1848595" y="168738"/>
            <a:ext cx="84948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INTERES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“SANTA FAZ” A FAVOR DE SUS COPROPIETARIOS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6" name="CuadroTexto 7"/>
          <p:cNvSpPr txBox="1"/>
          <p:nvPr/>
        </p:nvSpPr>
        <p:spPr>
          <a:xfrm>
            <a:off x="3471684" y="71471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ELOY ALFARO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FERROVIARIA</a:t>
            </a:r>
          </a:p>
        </p:txBody>
      </p:sp>
      <p:pic>
        <p:nvPicPr>
          <p:cNvPr id="17" name="16 Imagen"/>
          <p:cNvPicPr/>
          <p:nvPr/>
        </p:nvPicPr>
        <p:blipFill rotWithShape="1">
          <a:blip r:embed="rId5"/>
          <a:srcRect l="14713" t="18712" r="24628" b="11469"/>
          <a:stretch/>
        </p:blipFill>
        <p:spPr bwMode="auto">
          <a:xfrm>
            <a:off x="556331" y="1522179"/>
            <a:ext cx="6698483" cy="47411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21 Rectángulo"/>
          <p:cNvSpPr/>
          <p:nvPr/>
        </p:nvSpPr>
        <p:spPr>
          <a:xfrm rot="14819025" flipV="1">
            <a:off x="702757" y="3717839"/>
            <a:ext cx="2799340" cy="11980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orma libre"/>
          <p:cNvSpPr/>
          <p:nvPr/>
        </p:nvSpPr>
        <p:spPr>
          <a:xfrm>
            <a:off x="3899140" y="4433977"/>
            <a:ext cx="327803" cy="595223"/>
          </a:xfrm>
          <a:custGeom>
            <a:avLst/>
            <a:gdLst>
              <a:gd name="connsiteX0" fmla="*/ 0 w 327803"/>
              <a:gd name="connsiteY0" fmla="*/ 0 h 595223"/>
              <a:gd name="connsiteX1" fmla="*/ 17252 w 327803"/>
              <a:gd name="connsiteY1" fmla="*/ 465827 h 595223"/>
              <a:gd name="connsiteX2" fmla="*/ 138022 w 327803"/>
              <a:gd name="connsiteY2" fmla="*/ 491706 h 595223"/>
              <a:gd name="connsiteX3" fmla="*/ 250166 w 327803"/>
              <a:gd name="connsiteY3" fmla="*/ 595223 h 595223"/>
              <a:gd name="connsiteX4" fmla="*/ 327803 w 327803"/>
              <a:gd name="connsiteY4" fmla="*/ 8627 h 595223"/>
              <a:gd name="connsiteX5" fmla="*/ 172528 w 327803"/>
              <a:gd name="connsiteY5" fmla="*/ 17253 h 595223"/>
              <a:gd name="connsiteX6" fmla="*/ 0 w 327803"/>
              <a:gd name="connsiteY6" fmla="*/ 0 h 59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803" h="595223">
                <a:moveTo>
                  <a:pt x="0" y="0"/>
                </a:moveTo>
                <a:lnTo>
                  <a:pt x="17252" y="465827"/>
                </a:lnTo>
                <a:lnTo>
                  <a:pt x="138022" y="491706"/>
                </a:lnTo>
                <a:lnTo>
                  <a:pt x="250166" y="595223"/>
                </a:lnTo>
                <a:lnTo>
                  <a:pt x="327803" y="8627"/>
                </a:lnTo>
                <a:lnTo>
                  <a:pt x="172528" y="172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 rot="16200000">
            <a:off x="3736058" y="4578955"/>
            <a:ext cx="636713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000" b="1" dirty="0">
                <a:solidFill>
                  <a:srgbClr val="FFFF00"/>
                </a:solidFill>
              </a:rPr>
              <a:t>PARQUE</a:t>
            </a:r>
          </a:p>
        </p:txBody>
      </p:sp>
      <p:cxnSp>
        <p:nvCxnSpPr>
          <p:cNvPr id="21" name="23 Conector recto de flecha"/>
          <p:cNvCxnSpPr/>
          <p:nvPr/>
        </p:nvCxnSpPr>
        <p:spPr>
          <a:xfrm flipH="1">
            <a:off x="4226943" y="4011281"/>
            <a:ext cx="126378" cy="4069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 rot="17147102">
            <a:off x="4020856" y="4039789"/>
            <a:ext cx="898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FFFF00"/>
                </a:solidFill>
              </a:rPr>
              <a:t>60  metros </a:t>
            </a:r>
          </a:p>
        </p:txBody>
      </p:sp>
    </p:spTree>
    <p:extLst>
      <p:ext uri="{BB962C8B-B14F-4D97-AF65-F5344CB8AC3E}">
        <p14:creationId xmlns:p14="http://schemas.microsoft.com/office/powerpoint/2010/main" val="3243669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32" y="952656"/>
            <a:ext cx="5804024" cy="549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7"/>
          <p:cNvSpPr txBox="1"/>
          <p:nvPr/>
        </p:nvSpPr>
        <p:spPr>
          <a:xfrm>
            <a:off x="-111519" y="986961"/>
            <a:ext cx="454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PLANO DEL ASENTAMIENTO </a:t>
            </a:r>
          </a:p>
        </p:txBody>
      </p:sp>
      <p:pic>
        <p:nvPicPr>
          <p:cNvPr id="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9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33" name="CuadroTexto 6"/>
          <p:cNvSpPr txBox="1"/>
          <p:nvPr/>
        </p:nvSpPr>
        <p:spPr>
          <a:xfrm>
            <a:off x="1848595" y="168738"/>
            <a:ext cx="84948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INTERES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“SANTA FAZ” A FAVOR DE SUS COPROPIETARIOS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35" name="CuadroTexto 7"/>
          <p:cNvSpPr txBox="1"/>
          <p:nvPr/>
        </p:nvSpPr>
        <p:spPr>
          <a:xfrm>
            <a:off x="3471684" y="71471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ELOY ALFARO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FERROVIARIA</a:t>
            </a:r>
          </a:p>
        </p:txBody>
      </p:sp>
      <p:sp>
        <p:nvSpPr>
          <p:cNvPr id="2" name="1 Forma libre"/>
          <p:cNvSpPr/>
          <p:nvPr/>
        </p:nvSpPr>
        <p:spPr>
          <a:xfrm>
            <a:off x="2622430" y="1319842"/>
            <a:ext cx="4408098" cy="2329132"/>
          </a:xfrm>
          <a:custGeom>
            <a:avLst/>
            <a:gdLst>
              <a:gd name="connsiteX0" fmla="*/ 0 w 4408098"/>
              <a:gd name="connsiteY0" fmla="*/ 1035169 h 2329132"/>
              <a:gd name="connsiteX1" fmla="*/ 4071668 w 4408098"/>
              <a:gd name="connsiteY1" fmla="*/ 0 h 2329132"/>
              <a:gd name="connsiteX2" fmla="*/ 4408098 w 4408098"/>
              <a:gd name="connsiteY2" fmla="*/ 1250830 h 2329132"/>
              <a:gd name="connsiteX3" fmla="*/ 336430 w 4408098"/>
              <a:gd name="connsiteY3" fmla="*/ 2329132 h 2329132"/>
              <a:gd name="connsiteX4" fmla="*/ 0 w 4408098"/>
              <a:gd name="connsiteY4" fmla="*/ 1035169 h 232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098" h="2329132">
                <a:moveTo>
                  <a:pt x="0" y="1035169"/>
                </a:moveTo>
                <a:lnTo>
                  <a:pt x="4071668" y="0"/>
                </a:lnTo>
                <a:lnTo>
                  <a:pt x="4408098" y="1250830"/>
                </a:lnTo>
                <a:lnTo>
                  <a:pt x="336430" y="2329132"/>
                </a:lnTo>
                <a:lnTo>
                  <a:pt x="0" y="1035169"/>
                </a:lnTo>
                <a:close/>
              </a:path>
            </a:pathLst>
          </a:cu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orma libre"/>
          <p:cNvSpPr/>
          <p:nvPr/>
        </p:nvSpPr>
        <p:spPr>
          <a:xfrm>
            <a:off x="5193102" y="2570672"/>
            <a:ext cx="2475781" cy="3329796"/>
          </a:xfrm>
          <a:custGeom>
            <a:avLst/>
            <a:gdLst>
              <a:gd name="connsiteX0" fmla="*/ 0 w 2475781"/>
              <a:gd name="connsiteY0" fmla="*/ 483079 h 3329796"/>
              <a:gd name="connsiteX1" fmla="*/ 672860 w 2475781"/>
              <a:gd name="connsiteY1" fmla="*/ 3321170 h 3329796"/>
              <a:gd name="connsiteX2" fmla="*/ 776377 w 2475781"/>
              <a:gd name="connsiteY2" fmla="*/ 3329796 h 3329796"/>
              <a:gd name="connsiteX3" fmla="*/ 974785 w 2475781"/>
              <a:gd name="connsiteY3" fmla="*/ 3001992 h 3329796"/>
              <a:gd name="connsiteX4" fmla="*/ 2475781 w 2475781"/>
              <a:gd name="connsiteY4" fmla="*/ 914400 h 3329796"/>
              <a:gd name="connsiteX5" fmla="*/ 2199736 w 2475781"/>
              <a:gd name="connsiteY5" fmla="*/ 664234 h 3329796"/>
              <a:gd name="connsiteX6" fmla="*/ 2027207 w 2475781"/>
              <a:gd name="connsiteY6" fmla="*/ 483079 h 3329796"/>
              <a:gd name="connsiteX7" fmla="*/ 1837426 w 2475781"/>
              <a:gd name="connsiteY7" fmla="*/ 0 h 332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5781" h="3329796">
                <a:moveTo>
                  <a:pt x="0" y="483079"/>
                </a:moveTo>
                <a:lnTo>
                  <a:pt x="672860" y="3321170"/>
                </a:lnTo>
                <a:lnTo>
                  <a:pt x="776377" y="3329796"/>
                </a:lnTo>
                <a:lnTo>
                  <a:pt x="974785" y="3001992"/>
                </a:lnTo>
                <a:lnTo>
                  <a:pt x="2475781" y="914400"/>
                </a:lnTo>
                <a:lnTo>
                  <a:pt x="2199736" y="664234"/>
                </a:lnTo>
                <a:lnTo>
                  <a:pt x="2027207" y="483079"/>
                </a:lnTo>
                <a:lnTo>
                  <a:pt x="1837426" y="0"/>
                </a:lnTo>
              </a:path>
            </a:pathLst>
          </a:cu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7" name="9 Im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1" t="77156" r="5115" b="16801"/>
          <a:stretch>
            <a:fillRect/>
          </a:stretch>
        </p:blipFill>
        <p:spPr bwMode="auto">
          <a:xfrm>
            <a:off x="2722878" y="6086890"/>
            <a:ext cx="17081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rma libre: forma 3">
            <a:extLst>
              <a:ext uri="{FF2B5EF4-FFF2-40B4-BE49-F238E27FC236}">
                <a16:creationId xmlns="" xmlns:a16="http://schemas.microsoft.com/office/drawing/2014/main" id="{E7C5D5B4-8513-401B-97C0-831F8A63044C}"/>
              </a:ext>
            </a:extLst>
          </p:cNvPr>
          <p:cNvSpPr/>
          <p:nvPr/>
        </p:nvSpPr>
        <p:spPr>
          <a:xfrm>
            <a:off x="2622550" y="1314450"/>
            <a:ext cx="4197350" cy="1568450"/>
          </a:xfrm>
          <a:custGeom>
            <a:avLst/>
            <a:gdLst>
              <a:gd name="connsiteX0" fmla="*/ 0 w 4197350"/>
              <a:gd name="connsiteY0" fmla="*/ 1041400 h 1568450"/>
              <a:gd name="connsiteX1" fmla="*/ 4070350 w 4197350"/>
              <a:gd name="connsiteY1" fmla="*/ 0 h 1568450"/>
              <a:gd name="connsiteX2" fmla="*/ 4197350 w 4197350"/>
              <a:gd name="connsiteY2" fmla="*/ 508000 h 1568450"/>
              <a:gd name="connsiteX3" fmla="*/ 127000 w 4197350"/>
              <a:gd name="connsiteY3" fmla="*/ 1568450 h 1568450"/>
              <a:gd name="connsiteX4" fmla="*/ 0 w 4197350"/>
              <a:gd name="connsiteY4" fmla="*/ 104140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7350" h="1568450">
                <a:moveTo>
                  <a:pt x="0" y="1041400"/>
                </a:moveTo>
                <a:lnTo>
                  <a:pt x="4070350" y="0"/>
                </a:lnTo>
                <a:lnTo>
                  <a:pt x="4197350" y="508000"/>
                </a:lnTo>
                <a:lnTo>
                  <a:pt x="127000" y="1568450"/>
                </a:lnTo>
                <a:lnTo>
                  <a:pt x="0" y="104140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5" name="Forma libre: forma 4">
            <a:extLst>
              <a:ext uri="{FF2B5EF4-FFF2-40B4-BE49-F238E27FC236}">
                <a16:creationId xmlns="" xmlns:a16="http://schemas.microsoft.com/office/drawing/2014/main" id="{BE734323-D4EE-45AE-BBBE-E8B6EEEE1267}"/>
              </a:ext>
            </a:extLst>
          </p:cNvPr>
          <p:cNvSpPr/>
          <p:nvPr/>
        </p:nvSpPr>
        <p:spPr>
          <a:xfrm>
            <a:off x="2813050" y="2063750"/>
            <a:ext cx="4222750" cy="1587500"/>
          </a:xfrm>
          <a:custGeom>
            <a:avLst/>
            <a:gdLst>
              <a:gd name="connsiteX0" fmla="*/ 0 w 4222750"/>
              <a:gd name="connsiteY0" fmla="*/ 1066800 h 1587500"/>
              <a:gd name="connsiteX1" fmla="*/ 0 w 4222750"/>
              <a:gd name="connsiteY1" fmla="*/ 1066800 h 1587500"/>
              <a:gd name="connsiteX2" fmla="*/ 50800 w 4222750"/>
              <a:gd name="connsiteY2" fmla="*/ 1041400 h 1587500"/>
              <a:gd name="connsiteX3" fmla="*/ 3625850 w 4222750"/>
              <a:gd name="connsiteY3" fmla="*/ 120650 h 1587500"/>
              <a:gd name="connsiteX4" fmla="*/ 4076700 w 4222750"/>
              <a:gd name="connsiteY4" fmla="*/ 0 h 1587500"/>
              <a:gd name="connsiteX5" fmla="*/ 4222750 w 4222750"/>
              <a:gd name="connsiteY5" fmla="*/ 514350 h 1587500"/>
              <a:gd name="connsiteX6" fmla="*/ 139700 w 4222750"/>
              <a:gd name="connsiteY6" fmla="*/ 1587500 h 1587500"/>
              <a:gd name="connsiteX7" fmla="*/ 0 w 4222750"/>
              <a:gd name="connsiteY7" fmla="*/ 10668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2750" h="1587500">
                <a:moveTo>
                  <a:pt x="0" y="1066800"/>
                </a:moveTo>
                <a:lnTo>
                  <a:pt x="0" y="1066800"/>
                </a:lnTo>
                <a:lnTo>
                  <a:pt x="50800" y="1041400"/>
                </a:lnTo>
                <a:lnTo>
                  <a:pt x="3625850" y="120650"/>
                </a:lnTo>
                <a:lnTo>
                  <a:pt x="4076700" y="0"/>
                </a:lnTo>
                <a:lnTo>
                  <a:pt x="4222750" y="514350"/>
                </a:lnTo>
                <a:lnTo>
                  <a:pt x="139700" y="15875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7" name="Forma libre: forma 6">
            <a:extLst>
              <a:ext uri="{FF2B5EF4-FFF2-40B4-BE49-F238E27FC236}">
                <a16:creationId xmlns="" xmlns:a16="http://schemas.microsoft.com/office/drawing/2014/main" id="{BB1459FB-BAAB-40C9-8111-3608DB777C8F}"/>
              </a:ext>
            </a:extLst>
          </p:cNvPr>
          <p:cNvSpPr/>
          <p:nvPr/>
        </p:nvSpPr>
        <p:spPr>
          <a:xfrm>
            <a:off x="5200650" y="2590800"/>
            <a:ext cx="2012950" cy="1771650"/>
          </a:xfrm>
          <a:custGeom>
            <a:avLst/>
            <a:gdLst>
              <a:gd name="connsiteX0" fmla="*/ 304800 w 2012950"/>
              <a:gd name="connsiteY0" fmla="*/ 1771650 h 1771650"/>
              <a:gd name="connsiteX1" fmla="*/ 2012950 w 2012950"/>
              <a:gd name="connsiteY1" fmla="*/ 469900 h 1771650"/>
              <a:gd name="connsiteX2" fmla="*/ 1828800 w 2012950"/>
              <a:gd name="connsiteY2" fmla="*/ 0 h 1771650"/>
              <a:gd name="connsiteX3" fmla="*/ 0 w 2012950"/>
              <a:gd name="connsiteY3" fmla="*/ 469900 h 1771650"/>
              <a:gd name="connsiteX4" fmla="*/ 304800 w 20129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950" h="1771650">
                <a:moveTo>
                  <a:pt x="304800" y="1771650"/>
                </a:moveTo>
                <a:lnTo>
                  <a:pt x="2012950" y="469900"/>
                </a:lnTo>
                <a:lnTo>
                  <a:pt x="1828800" y="0"/>
                </a:lnTo>
                <a:lnTo>
                  <a:pt x="0" y="469900"/>
                </a:lnTo>
                <a:lnTo>
                  <a:pt x="304800" y="177165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10" name="Forma libre: forma 9">
            <a:extLst>
              <a:ext uri="{FF2B5EF4-FFF2-40B4-BE49-F238E27FC236}">
                <a16:creationId xmlns="" xmlns:a16="http://schemas.microsoft.com/office/drawing/2014/main" id="{432DFBCE-8013-4FB6-B2D6-D20B8757457F}"/>
              </a:ext>
            </a:extLst>
          </p:cNvPr>
          <p:cNvSpPr/>
          <p:nvPr/>
        </p:nvSpPr>
        <p:spPr>
          <a:xfrm>
            <a:off x="5645150" y="3143250"/>
            <a:ext cx="2025650" cy="2717800"/>
          </a:xfrm>
          <a:custGeom>
            <a:avLst/>
            <a:gdLst>
              <a:gd name="connsiteX0" fmla="*/ 342900 w 2025650"/>
              <a:gd name="connsiteY0" fmla="*/ 2717800 h 2717800"/>
              <a:gd name="connsiteX1" fmla="*/ 0 w 2025650"/>
              <a:gd name="connsiteY1" fmla="*/ 1270000 h 2717800"/>
              <a:gd name="connsiteX2" fmla="*/ 768350 w 2025650"/>
              <a:gd name="connsiteY2" fmla="*/ 704850 h 2717800"/>
              <a:gd name="connsiteX3" fmla="*/ 1663700 w 2025650"/>
              <a:gd name="connsiteY3" fmla="*/ 0 h 2717800"/>
              <a:gd name="connsiteX4" fmla="*/ 2025650 w 2025650"/>
              <a:gd name="connsiteY4" fmla="*/ 342900 h 2717800"/>
              <a:gd name="connsiteX5" fmla="*/ 342900 w 2025650"/>
              <a:gd name="connsiteY5" fmla="*/ 271780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5650" h="2717800">
                <a:moveTo>
                  <a:pt x="342900" y="2717800"/>
                </a:moveTo>
                <a:lnTo>
                  <a:pt x="0" y="1270000"/>
                </a:lnTo>
                <a:lnTo>
                  <a:pt x="768350" y="704850"/>
                </a:lnTo>
                <a:lnTo>
                  <a:pt x="1663700" y="0"/>
                </a:lnTo>
                <a:lnTo>
                  <a:pt x="2025650" y="342900"/>
                </a:lnTo>
                <a:lnTo>
                  <a:pt x="342900" y="271780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4383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445" y="952656"/>
            <a:ext cx="5804024" cy="549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56 Forma libre"/>
          <p:cNvSpPr/>
          <p:nvPr/>
        </p:nvSpPr>
        <p:spPr>
          <a:xfrm>
            <a:off x="5839743" y="1319842"/>
            <a:ext cx="4408098" cy="2329132"/>
          </a:xfrm>
          <a:custGeom>
            <a:avLst/>
            <a:gdLst>
              <a:gd name="connsiteX0" fmla="*/ 0 w 4408098"/>
              <a:gd name="connsiteY0" fmla="*/ 1035169 h 2329132"/>
              <a:gd name="connsiteX1" fmla="*/ 4071668 w 4408098"/>
              <a:gd name="connsiteY1" fmla="*/ 0 h 2329132"/>
              <a:gd name="connsiteX2" fmla="*/ 4408098 w 4408098"/>
              <a:gd name="connsiteY2" fmla="*/ 1250830 h 2329132"/>
              <a:gd name="connsiteX3" fmla="*/ 336430 w 4408098"/>
              <a:gd name="connsiteY3" fmla="*/ 2329132 h 2329132"/>
              <a:gd name="connsiteX4" fmla="*/ 0 w 4408098"/>
              <a:gd name="connsiteY4" fmla="*/ 1035169 h 232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098" h="2329132">
                <a:moveTo>
                  <a:pt x="0" y="1035169"/>
                </a:moveTo>
                <a:lnTo>
                  <a:pt x="4071668" y="0"/>
                </a:lnTo>
                <a:lnTo>
                  <a:pt x="4408098" y="1250830"/>
                </a:lnTo>
                <a:lnTo>
                  <a:pt x="336430" y="2329132"/>
                </a:lnTo>
                <a:lnTo>
                  <a:pt x="0" y="1035169"/>
                </a:lnTo>
                <a:close/>
              </a:path>
            </a:pathLst>
          </a:custGeom>
          <a:ln w="381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Forma libre"/>
          <p:cNvSpPr/>
          <p:nvPr/>
        </p:nvSpPr>
        <p:spPr>
          <a:xfrm>
            <a:off x="8410415" y="2570672"/>
            <a:ext cx="2475781" cy="3329796"/>
          </a:xfrm>
          <a:custGeom>
            <a:avLst/>
            <a:gdLst>
              <a:gd name="connsiteX0" fmla="*/ 0 w 2475781"/>
              <a:gd name="connsiteY0" fmla="*/ 483079 h 3329796"/>
              <a:gd name="connsiteX1" fmla="*/ 672860 w 2475781"/>
              <a:gd name="connsiteY1" fmla="*/ 3321170 h 3329796"/>
              <a:gd name="connsiteX2" fmla="*/ 776377 w 2475781"/>
              <a:gd name="connsiteY2" fmla="*/ 3329796 h 3329796"/>
              <a:gd name="connsiteX3" fmla="*/ 974785 w 2475781"/>
              <a:gd name="connsiteY3" fmla="*/ 3001992 h 3329796"/>
              <a:gd name="connsiteX4" fmla="*/ 2475781 w 2475781"/>
              <a:gd name="connsiteY4" fmla="*/ 914400 h 3329796"/>
              <a:gd name="connsiteX5" fmla="*/ 2199736 w 2475781"/>
              <a:gd name="connsiteY5" fmla="*/ 664234 h 3329796"/>
              <a:gd name="connsiteX6" fmla="*/ 2027207 w 2475781"/>
              <a:gd name="connsiteY6" fmla="*/ 483079 h 3329796"/>
              <a:gd name="connsiteX7" fmla="*/ 1837426 w 2475781"/>
              <a:gd name="connsiteY7" fmla="*/ 0 h 332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5781" h="3329796">
                <a:moveTo>
                  <a:pt x="0" y="483079"/>
                </a:moveTo>
                <a:lnTo>
                  <a:pt x="672860" y="3321170"/>
                </a:lnTo>
                <a:lnTo>
                  <a:pt x="776377" y="3329796"/>
                </a:lnTo>
                <a:lnTo>
                  <a:pt x="974785" y="3001992"/>
                </a:lnTo>
                <a:lnTo>
                  <a:pt x="2475781" y="914400"/>
                </a:lnTo>
                <a:lnTo>
                  <a:pt x="2199736" y="664234"/>
                </a:lnTo>
                <a:lnTo>
                  <a:pt x="2027207" y="483079"/>
                </a:lnTo>
                <a:lnTo>
                  <a:pt x="1837426" y="0"/>
                </a:lnTo>
              </a:path>
            </a:pathLst>
          </a:custGeom>
          <a:ln w="381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8" name="9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1" t="77156" r="5115" b="16801"/>
          <a:stretch>
            <a:fillRect/>
          </a:stretch>
        </p:blipFill>
        <p:spPr bwMode="auto">
          <a:xfrm>
            <a:off x="5940191" y="5978620"/>
            <a:ext cx="17081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25565"/>
              </p:ext>
            </p:extLst>
          </p:nvPr>
        </p:nvGraphicFramePr>
        <p:xfrm>
          <a:off x="3881822" y="5200650"/>
          <a:ext cx="1830623" cy="959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5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40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92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5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5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CuadroTexto 7"/>
          <p:cNvSpPr txBox="1"/>
          <p:nvPr/>
        </p:nvSpPr>
        <p:spPr>
          <a:xfrm>
            <a:off x="940545" y="1038019"/>
            <a:ext cx="415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LOTES POR EXCEPCIÓN</a:t>
            </a:r>
          </a:p>
        </p:txBody>
      </p:sp>
      <p:sp>
        <p:nvSpPr>
          <p:cNvPr id="65" name="CuadroTexto 6"/>
          <p:cNvSpPr txBox="1"/>
          <p:nvPr/>
        </p:nvSpPr>
        <p:spPr>
          <a:xfrm>
            <a:off x="1848595" y="168738"/>
            <a:ext cx="84948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INTERES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“SANTA FAZ” A FAVOR DE SUS COPROPIETARIOS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66" name="CuadroTexto 7"/>
          <p:cNvSpPr txBox="1"/>
          <p:nvPr/>
        </p:nvSpPr>
        <p:spPr>
          <a:xfrm>
            <a:off x="3471684" y="71471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ELOY ALFARO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FERROVIARIA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961317"/>
              </p:ext>
            </p:extLst>
          </p:nvPr>
        </p:nvGraphicFramePr>
        <p:xfrm>
          <a:off x="1055583" y="1600426"/>
          <a:ext cx="2619270" cy="4559245"/>
        </p:xfrm>
        <a:graphic>
          <a:graphicData uri="http://schemas.openxmlformats.org/drawingml/2006/table">
            <a:tbl>
              <a:tblPr/>
              <a:tblGrid>
                <a:gridCol w="8512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80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379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 Lote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Superficie (m2)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7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709,51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99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301,72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311,39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008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301,62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008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279,09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334,08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91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254,22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64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256,78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19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200,59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008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288,70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008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284,73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008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422,53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008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442,50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38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411,13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10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C3A3F59F-5A80-4336-B3B7-382CD8007B82}"/>
              </a:ext>
            </a:extLst>
          </p:cNvPr>
          <p:cNvPicPr/>
          <p:nvPr/>
        </p:nvPicPr>
        <p:blipFill rotWithShape="1">
          <a:blip r:embed="rId2" cstate="print"/>
          <a:srcRect l="25319" t="25378" r="36405" b="28650"/>
          <a:stretch/>
        </p:blipFill>
        <p:spPr bwMode="auto">
          <a:xfrm>
            <a:off x="372403" y="1434365"/>
            <a:ext cx="6140450" cy="4686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="" xmlns:a16="http://schemas.microsoft.com/office/drawing/2014/main" id="{69E4D10E-DE02-47D3-97DF-E37B541E9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604" y="446615"/>
            <a:ext cx="4309889" cy="408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1 Forma libre">
            <a:extLst>
              <a:ext uri="{FF2B5EF4-FFF2-40B4-BE49-F238E27FC236}">
                <a16:creationId xmlns="" xmlns:a16="http://schemas.microsoft.com/office/drawing/2014/main" id="{D96D2EE5-F82F-4C67-A493-8A308ADA4421}"/>
              </a:ext>
            </a:extLst>
          </p:cNvPr>
          <p:cNvSpPr/>
          <p:nvPr/>
        </p:nvSpPr>
        <p:spPr>
          <a:xfrm>
            <a:off x="7754331" y="724718"/>
            <a:ext cx="3273318" cy="1729542"/>
          </a:xfrm>
          <a:custGeom>
            <a:avLst/>
            <a:gdLst>
              <a:gd name="connsiteX0" fmla="*/ 0 w 4408098"/>
              <a:gd name="connsiteY0" fmla="*/ 1035169 h 2329132"/>
              <a:gd name="connsiteX1" fmla="*/ 4071668 w 4408098"/>
              <a:gd name="connsiteY1" fmla="*/ 0 h 2329132"/>
              <a:gd name="connsiteX2" fmla="*/ 4408098 w 4408098"/>
              <a:gd name="connsiteY2" fmla="*/ 1250830 h 2329132"/>
              <a:gd name="connsiteX3" fmla="*/ 336430 w 4408098"/>
              <a:gd name="connsiteY3" fmla="*/ 2329132 h 2329132"/>
              <a:gd name="connsiteX4" fmla="*/ 0 w 4408098"/>
              <a:gd name="connsiteY4" fmla="*/ 1035169 h 232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098" h="2329132">
                <a:moveTo>
                  <a:pt x="0" y="1035169"/>
                </a:moveTo>
                <a:lnTo>
                  <a:pt x="4071668" y="0"/>
                </a:lnTo>
                <a:lnTo>
                  <a:pt x="4408098" y="1250830"/>
                </a:lnTo>
                <a:lnTo>
                  <a:pt x="336430" y="2329132"/>
                </a:lnTo>
                <a:lnTo>
                  <a:pt x="0" y="1035169"/>
                </a:lnTo>
                <a:close/>
              </a:path>
            </a:pathLst>
          </a:custGeom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 Forma libre">
            <a:extLst>
              <a:ext uri="{FF2B5EF4-FFF2-40B4-BE49-F238E27FC236}">
                <a16:creationId xmlns="" xmlns:a16="http://schemas.microsoft.com/office/drawing/2014/main" id="{B9AB075C-387C-4687-97A6-1252B7B59AEA}"/>
              </a:ext>
            </a:extLst>
          </p:cNvPr>
          <p:cNvSpPr/>
          <p:nvPr/>
        </p:nvSpPr>
        <p:spPr>
          <a:xfrm>
            <a:off x="9654860" y="1670843"/>
            <a:ext cx="1838438" cy="2472603"/>
          </a:xfrm>
          <a:custGeom>
            <a:avLst/>
            <a:gdLst>
              <a:gd name="connsiteX0" fmla="*/ 0 w 2475781"/>
              <a:gd name="connsiteY0" fmla="*/ 483079 h 3329796"/>
              <a:gd name="connsiteX1" fmla="*/ 672860 w 2475781"/>
              <a:gd name="connsiteY1" fmla="*/ 3321170 h 3329796"/>
              <a:gd name="connsiteX2" fmla="*/ 776377 w 2475781"/>
              <a:gd name="connsiteY2" fmla="*/ 3329796 h 3329796"/>
              <a:gd name="connsiteX3" fmla="*/ 974785 w 2475781"/>
              <a:gd name="connsiteY3" fmla="*/ 3001992 h 3329796"/>
              <a:gd name="connsiteX4" fmla="*/ 2475781 w 2475781"/>
              <a:gd name="connsiteY4" fmla="*/ 914400 h 3329796"/>
              <a:gd name="connsiteX5" fmla="*/ 2199736 w 2475781"/>
              <a:gd name="connsiteY5" fmla="*/ 664234 h 3329796"/>
              <a:gd name="connsiteX6" fmla="*/ 2027207 w 2475781"/>
              <a:gd name="connsiteY6" fmla="*/ 483079 h 3329796"/>
              <a:gd name="connsiteX7" fmla="*/ 1837426 w 2475781"/>
              <a:gd name="connsiteY7" fmla="*/ 0 h 332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5781" h="3329796">
                <a:moveTo>
                  <a:pt x="0" y="483079"/>
                </a:moveTo>
                <a:lnTo>
                  <a:pt x="672860" y="3321170"/>
                </a:lnTo>
                <a:lnTo>
                  <a:pt x="776377" y="3329796"/>
                </a:lnTo>
                <a:lnTo>
                  <a:pt x="974785" y="3001992"/>
                </a:lnTo>
                <a:lnTo>
                  <a:pt x="2475781" y="914400"/>
                </a:lnTo>
                <a:lnTo>
                  <a:pt x="2199736" y="664234"/>
                </a:lnTo>
                <a:lnTo>
                  <a:pt x="2027207" y="483079"/>
                </a:lnTo>
                <a:lnTo>
                  <a:pt x="1837426" y="0"/>
                </a:lnTo>
              </a:path>
            </a:pathLst>
          </a:custGeom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Forma libre: forma 30">
            <a:extLst>
              <a:ext uri="{FF2B5EF4-FFF2-40B4-BE49-F238E27FC236}">
                <a16:creationId xmlns="" xmlns:a16="http://schemas.microsoft.com/office/drawing/2014/main" id="{9AF9925F-86A1-4712-A18B-2F38F73D631D}"/>
              </a:ext>
            </a:extLst>
          </p:cNvPr>
          <p:cNvSpPr/>
          <p:nvPr/>
        </p:nvSpPr>
        <p:spPr>
          <a:xfrm>
            <a:off x="7776076" y="704602"/>
            <a:ext cx="3116822" cy="1164682"/>
          </a:xfrm>
          <a:custGeom>
            <a:avLst/>
            <a:gdLst>
              <a:gd name="connsiteX0" fmla="*/ 0 w 4197350"/>
              <a:gd name="connsiteY0" fmla="*/ 1041400 h 1568450"/>
              <a:gd name="connsiteX1" fmla="*/ 4070350 w 4197350"/>
              <a:gd name="connsiteY1" fmla="*/ 0 h 1568450"/>
              <a:gd name="connsiteX2" fmla="*/ 4197350 w 4197350"/>
              <a:gd name="connsiteY2" fmla="*/ 508000 h 1568450"/>
              <a:gd name="connsiteX3" fmla="*/ 127000 w 4197350"/>
              <a:gd name="connsiteY3" fmla="*/ 1568450 h 1568450"/>
              <a:gd name="connsiteX4" fmla="*/ 0 w 4197350"/>
              <a:gd name="connsiteY4" fmla="*/ 104140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7350" h="1568450">
                <a:moveTo>
                  <a:pt x="0" y="1041400"/>
                </a:moveTo>
                <a:lnTo>
                  <a:pt x="4070350" y="0"/>
                </a:lnTo>
                <a:lnTo>
                  <a:pt x="4197350" y="508000"/>
                </a:lnTo>
                <a:lnTo>
                  <a:pt x="127000" y="1568450"/>
                </a:lnTo>
                <a:lnTo>
                  <a:pt x="0" y="104140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32" name="Forma libre: forma 31">
            <a:extLst>
              <a:ext uri="{FF2B5EF4-FFF2-40B4-BE49-F238E27FC236}">
                <a16:creationId xmlns="" xmlns:a16="http://schemas.microsoft.com/office/drawing/2014/main" id="{606FE0B2-3E27-4E7E-8953-67C7884C2399}"/>
              </a:ext>
            </a:extLst>
          </p:cNvPr>
          <p:cNvSpPr/>
          <p:nvPr/>
        </p:nvSpPr>
        <p:spPr>
          <a:xfrm>
            <a:off x="7899512" y="1265543"/>
            <a:ext cx="3135684" cy="1178829"/>
          </a:xfrm>
          <a:custGeom>
            <a:avLst/>
            <a:gdLst>
              <a:gd name="connsiteX0" fmla="*/ 0 w 4222750"/>
              <a:gd name="connsiteY0" fmla="*/ 1066800 h 1587500"/>
              <a:gd name="connsiteX1" fmla="*/ 0 w 4222750"/>
              <a:gd name="connsiteY1" fmla="*/ 1066800 h 1587500"/>
              <a:gd name="connsiteX2" fmla="*/ 50800 w 4222750"/>
              <a:gd name="connsiteY2" fmla="*/ 1041400 h 1587500"/>
              <a:gd name="connsiteX3" fmla="*/ 3625850 w 4222750"/>
              <a:gd name="connsiteY3" fmla="*/ 120650 h 1587500"/>
              <a:gd name="connsiteX4" fmla="*/ 4076700 w 4222750"/>
              <a:gd name="connsiteY4" fmla="*/ 0 h 1587500"/>
              <a:gd name="connsiteX5" fmla="*/ 4222750 w 4222750"/>
              <a:gd name="connsiteY5" fmla="*/ 514350 h 1587500"/>
              <a:gd name="connsiteX6" fmla="*/ 139700 w 4222750"/>
              <a:gd name="connsiteY6" fmla="*/ 1587500 h 1587500"/>
              <a:gd name="connsiteX7" fmla="*/ 0 w 4222750"/>
              <a:gd name="connsiteY7" fmla="*/ 10668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2750" h="1587500">
                <a:moveTo>
                  <a:pt x="0" y="1066800"/>
                </a:moveTo>
                <a:lnTo>
                  <a:pt x="0" y="1066800"/>
                </a:lnTo>
                <a:lnTo>
                  <a:pt x="50800" y="1041400"/>
                </a:lnTo>
                <a:lnTo>
                  <a:pt x="3625850" y="120650"/>
                </a:lnTo>
                <a:lnTo>
                  <a:pt x="4076700" y="0"/>
                </a:lnTo>
                <a:lnTo>
                  <a:pt x="4222750" y="514350"/>
                </a:lnTo>
                <a:lnTo>
                  <a:pt x="139700" y="15875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33" name="Forma libre: forma 32">
            <a:extLst>
              <a:ext uri="{FF2B5EF4-FFF2-40B4-BE49-F238E27FC236}">
                <a16:creationId xmlns="" xmlns:a16="http://schemas.microsoft.com/office/drawing/2014/main" id="{142E5033-9AA6-4632-903C-24769BEC5E88}"/>
              </a:ext>
            </a:extLst>
          </p:cNvPr>
          <p:cNvSpPr/>
          <p:nvPr/>
        </p:nvSpPr>
        <p:spPr>
          <a:xfrm>
            <a:off x="9678075" y="1666692"/>
            <a:ext cx="1494755" cy="1315573"/>
          </a:xfrm>
          <a:custGeom>
            <a:avLst/>
            <a:gdLst>
              <a:gd name="connsiteX0" fmla="*/ 304800 w 2012950"/>
              <a:gd name="connsiteY0" fmla="*/ 1771650 h 1771650"/>
              <a:gd name="connsiteX1" fmla="*/ 2012950 w 2012950"/>
              <a:gd name="connsiteY1" fmla="*/ 469900 h 1771650"/>
              <a:gd name="connsiteX2" fmla="*/ 1828800 w 2012950"/>
              <a:gd name="connsiteY2" fmla="*/ 0 h 1771650"/>
              <a:gd name="connsiteX3" fmla="*/ 0 w 2012950"/>
              <a:gd name="connsiteY3" fmla="*/ 469900 h 1771650"/>
              <a:gd name="connsiteX4" fmla="*/ 304800 w 20129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950" h="1771650">
                <a:moveTo>
                  <a:pt x="304800" y="1771650"/>
                </a:moveTo>
                <a:lnTo>
                  <a:pt x="2012950" y="469900"/>
                </a:lnTo>
                <a:lnTo>
                  <a:pt x="1828800" y="0"/>
                </a:lnTo>
                <a:lnTo>
                  <a:pt x="0" y="469900"/>
                </a:lnTo>
                <a:lnTo>
                  <a:pt x="304800" y="177165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34" name="Forma libre: forma 33">
            <a:extLst>
              <a:ext uri="{FF2B5EF4-FFF2-40B4-BE49-F238E27FC236}">
                <a16:creationId xmlns="" xmlns:a16="http://schemas.microsoft.com/office/drawing/2014/main" id="{E21AB01D-23C6-4BD4-91F0-178CC52C0613}"/>
              </a:ext>
            </a:extLst>
          </p:cNvPr>
          <p:cNvSpPr/>
          <p:nvPr/>
        </p:nvSpPr>
        <p:spPr>
          <a:xfrm>
            <a:off x="9977306" y="2091170"/>
            <a:ext cx="1504185" cy="2018154"/>
          </a:xfrm>
          <a:custGeom>
            <a:avLst/>
            <a:gdLst>
              <a:gd name="connsiteX0" fmla="*/ 342900 w 2025650"/>
              <a:gd name="connsiteY0" fmla="*/ 2717800 h 2717800"/>
              <a:gd name="connsiteX1" fmla="*/ 0 w 2025650"/>
              <a:gd name="connsiteY1" fmla="*/ 1270000 h 2717800"/>
              <a:gd name="connsiteX2" fmla="*/ 768350 w 2025650"/>
              <a:gd name="connsiteY2" fmla="*/ 704850 h 2717800"/>
              <a:gd name="connsiteX3" fmla="*/ 1663700 w 2025650"/>
              <a:gd name="connsiteY3" fmla="*/ 0 h 2717800"/>
              <a:gd name="connsiteX4" fmla="*/ 2025650 w 2025650"/>
              <a:gd name="connsiteY4" fmla="*/ 342900 h 2717800"/>
              <a:gd name="connsiteX5" fmla="*/ 342900 w 2025650"/>
              <a:gd name="connsiteY5" fmla="*/ 271780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5650" h="2717800">
                <a:moveTo>
                  <a:pt x="342900" y="2717800"/>
                </a:moveTo>
                <a:lnTo>
                  <a:pt x="0" y="1270000"/>
                </a:lnTo>
                <a:lnTo>
                  <a:pt x="768350" y="704850"/>
                </a:lnTo>
                <a:lnTo>
                  <a:pt x="1663700" y="0"/>
                </a:lnTo>
                <a:lnTo>
                  <a:pt x="2025650" y="342900"/>
                </a:lnTo>
                <a:lnTo>
                  <a:pt x="342900" y="271780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65" name="CuadroTexto 6"/>
          <p:cNvSpPr txBox="1"/>
          <p:nvPr/>
        </p:nvSpPr>
        <p:spPr>
          <a:xfrm>
            <a:off x="1848595" y="168738"/>
            <a:ext cx="84948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INTERES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“SANTA FAZ” A FAVOR DE SUS COPROPIETARIOS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66" name="CuadroTexto 7"/>
          <p:cNvSpPr txBox="1"/>
          <p:nvPr/>
        </p:nvSpPr>
        <p:spPr>
          <a:xfrm>
            <a:off x="3471684" y="71471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ELOY ALFARO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FERROVIARIA</a:t>
            </a:r>
          </a:p>
        </p:txBody>
      </p:sp>
      <p:sp>
        <p:nvSpPr>
          <p:cNvPr id="13" name="CuadroTexto 7">
            <a:extLst>
              <a:ext uri="{FF2B5EF4-FFF2-40B4-BE49-F238E27FC236}">
                <a16:creationId xmlns="" xmlns:a16="http://schemas.microsoft.com/office/drawing/2014/main" id="{55EC59DE-15A9-48BD-BE7B-7B5DE0200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1888" y="1033463"/>
            <a:ext cx="920750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C" sz="1800" b="1" dirty="0">
                <a:solidFill>
                  <a:srgbClr val="C00000"/>
                </a:solidFill>
              </a:rPr>
              <a:t>PLAN METROPOLITANO DE ORDENAMIENTO TERRITORIAL/ POMT</a:t>
            </a:r>
          </a:p>
        </p:txBody>
      </p:sp>
      <p:pic>
        <p:nvPicPr>
          <p:cNvPr id="14" name="9 Imagen">
            <a:extLst>
              <a:ext uri="{FF2B5EF4-FFF2-40B4-BE49-F238E27FC236}">
                <a16:creationId xmlns="" xmlns:a16="http://schemas.microsoft.com/office/drawing/2014/main" id="{40A73C0E-4F30-443A-B7AE-4185DDD70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1" t="77156" r="5115" b="16801"/>
          <a:stretch>
            <a:fillRect/>
          </a:stretch>
        </p:blipFill>
        <p:spPr bwMode="auto">
          <a:xfrm>
            <a:off x="7936433" y="3819755"/>
            <a:ext cx="924710" cy="15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5 Rectángulo">
            <a:extLst>
              <a:ext uri="{FF2B5EF4-FFF2-40B4-BE49-F238E27FC236}">
                <a16:creationId xmlns="" xmlns:a16="http://schemas.microsoft.com/office/drawing/2014/main" id="{A8DA8D1C-2C81-4FB8-A4F8-F983E24DB503}"/>
              </a:ext>
            </a:extLst>
          </p:cNvPr>
          <p:cNvSpPr/>
          <p:nvPr/>
        </p:nvSpPr>
        <p:spPr>
          <a:xfrm>
            <a:off x="7936433" y="4584278"/>
            <a:ext cx="504825" cy="300037"/>
          </a:xfrm>
          <a:prstGeom prst="rect">
            <a:avLst/>
          </a:prstGeom>
          <a:solidFill>
            <a:srgbClr val="F6FC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19 CuadroTexto">
            <a:extLst>
              <a:ext uri="{FF2B5EF4-FFF2-40B4-BE49-F238E27FC236}">
                <a16:creationId xmlns="" xmlns:a16="http://schemas.microsoft.com/office/drawing/2014/main" id="{D4EA9B78-4195-4252-9C63-6F10E58A4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521" y="4555703"/>
            <a:ext cx="24669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sz="1200" dirty="0"/>
              <a:t>Residencial Urbano 3</a:t>
            </a:r>
          </a:p>
        </p:txBody>
      </p:sp>
      <p:sp>
        <p:nvSpPr>
          <p:cNvPr id="17" name="8 CuadroTexto">
            <a:extLst>
              <a:ext uri="{FF2B5EF4-FFF2-40B4-BE49-F238E27FC236}">
                <a16:creationId xmlns="" xmlns:a16="http://schemas.microsoft.com/office/drawing/2014/main" id="{A80D9441-7AFA-45B1-B74E-1E392C5C2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773" y="5764713"/>
            <a:ext cx="3313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sz="1800" b="1" dirty="0"/>
              <a:t>AHHYC “SANTA FAZ”</a:t>
            </a:r>
          </a:p>
        </p:txBody>
      </p:sp>
      <p:sp>
        <p:nvSpPr>
          <p:cNvPr id="18" name="CuadroTexto 1">
            <a:extLst>
              <a:ext uri="{FF2B5EF4-FFF2-40B4-BE49-F238E27FC236}">
                <a16:creationId xmlns="" xmlns:a16="http://schemas.microsoft.com/office/drawing/2014/main" id="{F5DCEE2E-3055-4E4A-9197-649C2F9BE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4810" y="5085263"/>
            <a:ext cx="1577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200" b="1" dirty="0"/>
              <a:t>(RU3) Residencial Urbano 3</a:t>
            </a:r>
          </a:p>
        </p:txBody>
      </p:sp>
      <p:cxnSp>
        <p:nvCxnSpPr>
          <p:cNvPr id="19" name="4 Conector recto de flecha">
            <a:extLst>
              <a:ext uri="{FF2B5EF4-FFF2-40B4-BE49-F238E27FC236}">
                <a16:creationId xmlns="" xmlns:a16="http://schemas.microsoft.com/office/drawing/2014/main" id="{DC0378C7-C96F-483C-8C30-A1F195E08597}"/>
              </a:ext>
            </a:extLst>
          </p:cNvPr>
          <p:cNvCxnSpPr>
            <a:cxnSpLocks/>
          </p:cNvCxnSpPr>
          <p:nvPr/>
        </p:nvCxnSpPr>
        <p:spPr>
          <a:xfrm flipH="1" flipV="1">
            <a:off x="4661596" y="4957571"/>
            <a:ext cx="2653464" cy="965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25 Conector recto de flecha">
            <a:extLst>
              <a:ext uri="{FF2B5EF4-FFF2-40B4-BE49-F238E27FC236}">
                <a16:creationId xmlns="" xmlns:a16="http://schemas.microsoft.com/office/drawing/2014/main" id="{1B9EDD0C-82ED-4C43-A74A-02D7369C1FB0}"/>
              </a:ext>
            </a:extLst>
          </p:cNvPr>
          <p:cNvCxnSpPr>
            <a:cxnSpLocks/>
          </p:cNvCxnSpPr>
          <p:nvPr/>
        </p:nvCxnSpPr>
        <p:spPr>
          <a:xfrm flipH="1" flipV="1">
            <a:off x="4434550" y="4694609"/>
            <a:ext cx="3420260" cy="5446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1771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617</Words>
  <Application>Microsoft Office PowerPoint</Application>
  <PresentationFormat>Personalizado</PresentationFormat>
  <Paragraphs>113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Paul Gabriel Muñoz Mera</cp:lastModifiedBy>
  <cp:revision>97</cp:revision>
  <dcterms:created xsi:type="dcterms:W3CDTF">2019-05-28T19:57:24Z</dcterms:created>
  <dcterms:modified xsi:type="dcterms:W3CDTF">2021-01-05T01:19:37Z</dcterms:modified>
</cp:coreProperties>
</file>