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1578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838F-AEFF-4D7B-8320-49E33AF786E0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612C1-5C3C-49D0-AEC2-CAA048A1CE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235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591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122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611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419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4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173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93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096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489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241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108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101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8A5-0EDD-4D09-B4B0-199C68D1D919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779F-599B-4CF5-87D5-C92D50AA4B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2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41764" y="1597965"/>
            <a:ext cx="9043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  <a:r>
              <a:rPr lang="es-ES" sz="4000" b="1" dirty="0" smtClean="0">
                <a:solidFill>
                  <a:srgbClr val="0070C0"/>
                </a:solidFill>
              </a:rPr>
              <a:t>BARRIO </a:t>
            </a:r>
            <a:r>
              <a:rPr lang="es-ES" sz="4000" b="1" dirty="0">
                <a:solidFill>
                  <a:srgbClr val="0070C0"/>
                </a:solidFill>
              </a:rPr>
              <a:t>“</a:t>
            </a:r>
            <a:r>
              <a:rPr lang="es-EC" sz="4000" b="1" dirty="0">
                <a:solidFill>
                  <a:srgbClr val="0070C0"/>
                </a:solidFill>
              </a:rPr>
              <a:t>SAN FRANCISCO DE CALACALÍ”</a:t>
            </a: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</a:t>
            </a:r>
            <a:r>
              <a:rPr lang="es-ES_tradnl" sz="2400" b="1" dirty="0" smtClean="0">
                <a:solidFill>
                  <a:srgbClr val="C00000"/>
                </a:solidFill>
              </a:rPr>
              <a:t>2- </a:t>
            </a:r>
            <a:r>
              <a:rPr lang="es-ES_tradnl" sz="2400" b="1" dirty="0">
                <a:solidFill>
                  <a:srgbClr val="C00000"/>
                </a:solidFill>
              </a:rPr>
              <a:t>POSICIÓN </a:t>
            </a:r>
            <a:r>
              <a:rPr lang="es-EC" sz="2400" b="1" dirty="0" smtClean="0">
                <a:solidFill>
                  <a:srgbClr val="C00000"/>
                </a:solidFill>
              </a:rPr>
              <a:t>36</a:t>
            </a:r>
            <a:endParaRPr lang="es-EC" sz="24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32" y="6210191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39038" y="6612733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BARRIO “SAN FRANCISCO DE CALACALÍ”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59430" y="762521"/>
            <a:ext cx="548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CALACALÍ </a:t>
            </a: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92866"/>
              </p:ext>
            </p:extLst>
          </p:nvPr>
        </p:nvGraphicFramePr>
        <p:xfrm>
          <a:off x="6445409" y="5209262"/>
          <a:ext cx="2545129" cy="12674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51582">
                  <a:extLst>
                    <a:ext uri="{9D8B030D-6E8A-4147-A177-3AD203B41FA5}"/>
                  </a:extLst>
                </a:gridCol>
                <a:gridCol w="572951">
                  <a:extLst>
                    <a:ext uri="{9D8B030D-6E8A-4147-A177-3AD203B41FA5}"/>
                  </a:extLst>
                </a:gridCol>
                <a:gridCol w="603606">
                  <a:extLst>
                    <a:ext uri="{9D8B030D-6E8A-4147-A177-3AD203B41FA5}"/>
                  </a:extLst>
                </a:gridCol>
                <a:gridCol w="516990">
                  <a:extLst>
                    <a:ext uri="{9D8B030D-6E8A-4147-A177-3AD203B41FA5}"/>
                  </a:extLst>
                </a:gridCol>
              </a:tblGrid>
              <a:tr h="38727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6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/>
                </a:extLst>
              </a:tr>
              <a:tr h="246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/>
                </a:extLst>
              </a:tr>
              <a:tr h="387275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80143" y="1098195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sz="1200" b="1" dirty="0">
                <a:solidFill>
                  <a:srgbClr val="C00000"/>
                </a:solidFill>
              </a:rPr>
              <a:t>PRIORIZACIÓN </a:t>
            </a:r>
            <a:r>
              <a:rPr lang="es-ES_tradnl" sz="1200" b="1" dirty="0" smtClean="0">
                <a:solidFill>
                  <a:srgbClr val="C00000"/>
                </a:solidFill>
              </a:rPr>
              <a:t>GRUPO </a:t>
            </a:r>
            <a:r>
              <a:rPr lang="es-ES_tradnl" sz="1200" b="1" dirty="0">
                <a:solidFill>
                  <a:srgbClr val="C00000"/>
                </a:solidFill>
              </a:rPr>
              <a:t>2</a:t>
            </a:r>
            <a:r>
              <a:rPr lang="es-ES_tradnl" sz="1200" b="1" dirty="0" smtClean="0">
                <a:solidFill>
                  <a:srgbClr val="C00000"/>
                </a:solidFill>
              </a:rPr>
              <a:t>- </a:t>
            </a:r>
            <a:r>
              <a:rPr lang="es-ES_tradnl" sz="1200" b="1" dirty="0">
                <a:solidFill>
                  <a:srgbClr val="C00000"/>
                </a:solidFill>
              </a:rPr>
              <a:t>POSICIÓN </a:t>
            </a:r>
            <a:r>
              <a:rPr lang="es-ES_tradnl" sz="1200" b="1" dirty="0" smtClean="0">
                <a:solidFill>
                  <a:srgbClr val="C00000"/>
                </a:solidFill>
              </a:rPr>
              <a:t>36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>
                <a:solidFill>
                  <a:schemeClr val="bg1"/>
                </a:solidFill>
              </a:rPr>
              <a:t>DE LOS NOGALES</a:t>
            </a:r>
            <a:endParaRPr lang="es-EC" sz="800" dirty="0">
              <a:solidFill>
                <a:schemeClr val="bg1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01768"/>
              </p:ext>
            </p:extLst>
          </p:nvPr>
        </p:nvGraphicFramePr>
        <p:xfrm>
          <a:off x="339038" y="1498305"/>
          <a:ext cx="5938151" cy="510037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09669">
                  <a:extLst>
                    <a:ext uri="{9D8B030D-6E8A-4147-A177-3AD203B41FA5}"/>
                  </a:extLst>
                </a:gridCol>
                <a:gridCol w="796130">
                  <a:extLst>
                    <a:ext uri="{9D8B030D-6E8A-4147-A177-3AD203B41FA5}"/>
                  </a:extLst>
                </a:gridCol>
                <a:gridCol w="1221560">
                  <a:extLst>
                    <a:ext uri="{9D8B030D-6E8A-4147-A177-3AD203B41FA5}"/>
                  </a:extLst>
                </a:gridCol>
                <a:gridCol w="696814">
                  <a:extLst>
                    <a:ext uri="{9D8B030D-6E8A-4147-A177-3AD203B41FA5}"/>
                  </a:extLst>
                </a:gridCol>
                <a:gridCol w="139964">
                  <a:extLst>
                    <a:ext uri="{9D8B030D-6E8A-4147-A177-3AD203B41FA5}"/>
                  </a:extLst>
                </a:gridCol>
                <a:gridCol w="1274014">
                  <a:extLst>
                    <a:ext uri="{9D8B030D-6E8A-4147-A177-3AD203B41FA5}"/>
                  </a:extLst>
                </a:gridCol>
              </a:tblGrid>
              <a:tr h="21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(INICIO):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45,83  %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(ACTUAL):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 Años</a:t>
                      </a: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  Hab. 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7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 (A1002-35) / A31 (PQ)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7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 /  A31 (PQ)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7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7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/  (A) Aislada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49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(RR1) Residencial Rural 1 / / (PE/CPN) Protección Ecológica / Conservación del Patrimonio Natural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7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5071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</a:t>
                      </a: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330-AT-DM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GR-2018, de 18 de diciembre de 2018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respecto al 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</a:t>
                      </a: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“San Francisco de Calacalí” en general presenta un </a:t>
                      </a:r>
                      <a:r>
                        <a:rPr kumimoji="0" lang="es-ES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</a:t>
                      </a:r>
                      <a:r>
                        <a:rPr kumimoji="0" lang="es-ES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frente a procesos de deslizamientos.</a:t>
                      </a:r>
                      <a:endParaRPr kumimoji="0" lang="es-EC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s-EC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</a:t>
                      </a:r>
                      <a:r>
                        <a:rPr kumimoji="0" lang="es-EC" sz="800" b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GADDMQ-SGSG-DMGR-2019-0910-OF de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12 de noviembre de 2019 la Dirección Metropolitana de Gestión de Riesgos se  </a:t>
                      </a:r>
                      <a:r>
                        <a:rPr kumimoji="0" lang="es-EC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 calificación del nivel del riesgo frente a movimientos en masa, indicando que el AHHYC “San Francisco de Calacalí” en general presenta un </a:t>
                      </a:r>
                      <a:r>
                        <a:rPr kumimoji="0" lang="es-EC" sz="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sin embargo se debe </a:t>
                      </a:r>
                      <a:r>
                        <a:rPr kumimoji="0" lang="es-EC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rectificar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indicando que el nivel de riesgo es </a:t>
                      </a:r>
                      <a:r>
                        <a:rPr kumimoji="0" lang="es-EC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Mitigable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en tal virtud y con las observaciones realizadas, la Dirección Metropolitana de Gestión de Riesgos indica que el AHHYC “San Francisco de Calacalí” presenta un </a:t>
                      </a:r>
                      <a:r>
                        <a:rPr kumimoji="0" lang="es-EC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lotes.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767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6714,89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en relación al área útil de lotes: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8,99 %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/>
                </a:extLst>
              </a:tr>
              <a:tr h="22737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PASAJES 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2193,08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7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604,07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73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MUNICIPAL 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808,13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49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10.320,17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pic>
        <p:nvPicPr>
          <p:cNvPr id="22" name="Imagen 21" descr="C:\Temporal Reg Barrio\UERB-2018\Planificación Semanal\Fotos\SEPTIEMBRE 2018\Asamblea San Francisco de Calacali 13-09-2018\IMG_20180913_1814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09" y="3352800"/>
            <a:ext cx="2545129" cy="176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22" y="1498305"/>
            <a:ext cx="2751933" cy="176317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6" b="12997"/>
          <a:stretch/>
        </p:blipFill>
        <p:spPr>
          <a:xfrm>
            <a:off x="6445409" y="1498306"/>
            <a:ext cx="2545129" cy="1763170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9136722" y="3352799"/>
            <a:ext cx="2751934" cy="2857391"/>
            <a:chOff x="2614411" y="1832501"/>
            <a:chExt cx="6332789" cy="4811184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8"/>
            <a:srcRect l="48517" t="40749" r="13932" b="8441"/>
            <a:stretch/>
          </p:blipFill>
          <p:spPr>
            <a:xfrm>
              <a:off x="2622716" y="1832501"/>
              <a:ext cx="6324484" cy="4811184"/>
            </a:xfrm>
            <a:prstGeom prst="rect">
              <a:avLst/>
            </a:prstGeom>
          </p:spPr>
        </p:pic>
        <p:sp>
          <p:nvSpPr>
            <p:cNvPr id="29" name="Rectángulo 28"/>
            <p:cNvSpPr/>
            <p:nvPr/>
          </p:nvSpPr>
          <p:spPr>
            <a:xfrm>
              <a:off x="6509782" y="4491920"/>
              <a:ext cx="184731" cy="304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>
                <a:lnSpc>
                  <a:spcPct val="115000"/>
                </a:lnSpc>
              </a:pPr>
              <a:endParaRPr lang="es-EC" sz="1200" b="1" dirty="0">
                <a:solidFill>
                  <a:schemeClr val="bg1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 rot="4738104">
              <a:off x="2443588" y="3521833"/>
              <a:ext cx="1299056" cy="538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>
                <a:lnSpc>
                  <a:spcPct val="115000"/>
                </a:lnSpc>
              </a:pPr>
              <a:r>
                <a:rPr lang="es-EC" sz="800" b="1" dirty="0" smtClean="0">
                  <a:solidFill>
                    <a:schemeClr val="bg1"/>
                  </a:solidFill>
                  <a:ea typeface="Times New Roman"/>
                  <a:cs typeface="Times New Roman"/>
                </a:rPr>
                <a:t>PASAJE Oe6C</a:t>
              </a:r>
              <a:endParaRPr lang="es-EC" sz="800" b="1" dirty="0">
                <a:solidFill>
                  <a:schemeClr val="bg1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 rot="21443122">
              <a:off x="3689108" y="4347410"/>
              <a:ext cx="3910922" cy="408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>
                <a:lnSpc>
                  <a:spcPct val="115000"/>
                </a:lnSpc>
              </a:pPr>
              <a:r>
                <a:rPr lang="es-EC" sz="800" b="1" dirty="0" smtClean="0">
                  <a:solidFill>
                    <a:srgbClr val="FF0000"/>
                  </a:solidFill>
                  <a:ea typeface="Times New Roman"/>
                  <a:cs typeface="Times New Roman"/>
                </a:rPr>
                <a:t>CALLE EJE TRASVERSAL GUAYAQUIL</a:t>
              </a:r>
              <a:endParaRPr lang="es-EC" sz="800" b="1" dirty="0">
                <a:solidFill>
                  <a:srgbClr val="FF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32" name="Forma libre 31"/>
            <p:cNvSpPr/>
            <p:nvPr/>
          </p:nvSpPr>
          <p:spPr>
            <a:xfrm>
              <a:off x="2614411" y="4275786"/>
              <a:ext cx="6310648" cy="167425"/>
            </a:xfrm>
            <a:custGeom>
              <a:avLst/>
              <a:gdLst>
                <a:gd name="connsiteX0" fmla="*/ 0 w 6310648"/>
                <a:gd name="connsiteY0" fmla="*/ 25758 h 167425"/>
                <a:gd name="connsiteX1" fmla="*/ 0 w 6310648"/>
                <a:gd name="connsiteY1" fmla="*/ 25758 h 167425"/>
                <a:gd name="connsiteX2" fmla="*/ 953037 w 6310648"/>
                <a:gd name="connsiteY2" fmla="*/ 90152 h 167425"/>
                <a:gd name="connsiteX3" fmla="*/ 1584102 w 6310648"/>
                <a:gd name="connsiteY3" fmla="*/ 167425 h 167425"/>
                <a:gd name="connsiteX4" fmla="*/ 6310648 w 6310648"/>
                <a:gd name="connsiteY4" fmla="*/ 0 h 16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0648" h="167425">
                  <a:moveTo>
                    <a:pt x="0" y="25758"/>
                  </a:moveTo>
                  <a:lnTo>
                    <a:pt x="0" y="25758"/>
                  </a:lnTo>
                  <a:lnTo>
                    <a:pt x="953037" y="90152"/>
                  </a:lnTo>
                  <a:lnTo>
                    <a:pt x="1584102" y="167425"/>
                  </a:lnTo>
                  <a:lnTo>
                    <a:pt x="631064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001">
              <a:schemeClr val="dk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3" name="Forma libre 32"/>
            <p:cNvSpPr/>
            <p:nvPr/>
          </p:nvSpPr>
          <p:spPr>
            <a:xfrm>
              <a:off x="3296992" y="2975020"/>
              <a:ext cx="940157" cy="862884"/>
            </a:xfrm>
            <a:custGeom>
              <a:avLst/>
              <a:gdLst>
                <a:gd name="connsiteX0" fmla="*/ 553791 w 940157"/>
                <a:gd name="connsiteY0" fmla="*/ 0 h 862884"/>
                <a:gd name="connsiteX1" fmla="*/ 656822 w 940157"/>
                <a:gd name="connsiteY1" fmla="*/ 115910 h 862884"/>
                <a:gd name="connsiteX2" fmla="*/ 824247 w 940157"/>
                <a:gd name="connsiteY2" fmla="*/ 167425 h 862884"/>
                <a:gd name="connsiteX3" fmla="*/ 940157 w 940157"/>
                <a:gd name="connsiteY3" fmla="*/ 862884 h 862884"/>
                <a:gd name="connsiteX4" fmla="*/ 141667 w 940157"/>
                <a:gd name="connsiteY4" fmla="*/ 862884 h 862884"/>
                <a:gd name="connsiteX5" fmla="*/ 0 w 940157"/>
                <a:gd name="connsiteY5" fmla="*/ 296214 h 862884"/>
                <a:gd name="connsiteX6" fmla="*/ 553791 w 940157"/>
                <a:gd name="connsiteY6" fmla="*/ 0 h 86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157" h="862884">
                  <a:moveTo>
                    <a:pt x="553791" y="0"/>
                  </a:moveTo>
                  <a:lnTo>
                    <a:pt x="656822" y="115910"/>
                  </a:lnTo>
                  <a:lnTo>
                    <a:pt x="824247" y="167425"/>
                  </a:lnTo>
                  <a:lnTo>
                    <a:pt x="940157" y="862884"/>
                  </a:lnTo>
                  <a:lnTo>
                    <a:pt x="141667" y="862884"/>
                  </a:lnTo>
                  <a:lnTo>
                    <a:pt x="0" y="296214"/>
                  </a:lnTo>
                  <a:lnTo>
                    <a:pt x="553791" y="0"/>
                  </a:lnTo>
                  <a:close/>
                </a:path>
              </a:pathLst>
            </a:custGeom>
            <a:solidFill>
              <a:srgbClr val="0033CC">
                <a:alpha val="52000"/>
              </a:srgbClr>
            </a:solidFill>
            <a:ln>
              <a:solidFill>
                <a:srgbClr val="0033CC">
                  <a:alpha val="14000"/>
                </a:srgb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001">
              <a:schemeClr val="dk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EC" sz="1400" dirty="0"/>
            </a:p>
          </p:txBody>
        </p:sp>
        <p:sp>
          <p:nvSpPr>
            <p:cNvPr id="34" name="Forma libre 33"/>
            <p:cNvSpPr/>
            <p:nvPr/>
          </p:nvSpPr>
          <p:spPr>
            <a:xfrm>
              <a:off x="3181082" y="3631842"/>
              <a:ext cx="206062" cy="695459"/>
            </a:xfrm>
            <a:custGeom>
              <a:avLst/>
              <a:gdLst>
                <a:gd name="connsiteX0" fmla="*/ 128788 w 206062"/>
                <a:gd name="connsiteY0" fmla="*/ 695459 h 695459"/>
                <a:gd name="connsiteX1" fmla="*/ 128788 w 206062"/>
                <a:gd name="connsiteY1" fmla="*/ 695459 h 695459"/>
                <a:gd name="connsiteX2" fmla="*/ 0 w 206062"/>
                <a:gd name="connsiteY2" fmla="*/ 103031 h 695459"/>
                <a:gd name="connsiteX3" fmla="*/ 38636 w 206062"/>
                <a:gd name="connsiteY3" fmla="*/ 51516 h 695459"/>
                <a:gd name="connsiteX4" fmla="*/ 141667 w 206062"/>
                <a:gd name="connsiteY4" fmla="*/ 12879 h 695459"/>
                <a:gd name="connsiteX5" fmla="*/ 206062 w 206062"/>
                <a:gd name="connsiteY5" fmla="*/ 0 h 69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62" h="695459">
                  <a:moveTo>
                    <a:pt x="128788" y="695459"/>
                  </a:moveTo>
                  <a:lnTo>
                    <a:pt x="128788" y="695459"/>
                  </a:lnTo>
                  <a:lnTo>
                    <a:pt x="0" y="103031"/>
                  </a:lnTo>
                  <a:lnTo>
                    <a:pt x="38636" y="51516"/>
                  </a:lnTo>
                  <a:lnTo>
                    <a:pt x="141667" y="12879"/>
                  </a:lnTo>
                  <a:lnTo>
                    <a:pt x="206062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001">
              <a:schemeClr val="dk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8831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80338" y="965047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ÁREAS VERDES CERCANAS AL ASENTAMIENTO: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9774639" y="1672734"/>
            <a:ext cx="2387753" cy="1042962"/>
            <a:chOff x="9774639" y="1672734"/>
            <a:chExt cx="2387753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2287586" cy="789173"/>
              <a:chOff x="9818807" y="1465809"/>
              <a:chExt cx="2287586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solidFill>
                <a:srgbClr val="5B9BD5"/>
              </a:solidFill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92232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SAN FRANCISCO DE CALACALÍ</a:t>
                </a:r>
                <a:endParaRPr lang="es-EC" sz="9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69" name="CuadroTexto 68"/>
          <p:cNvSpPr txBox="1"/>
          <p:nvPr/>
        </p:nvSpPr>
        <p:spPr>
          <a:xfrm rot="1838921">
            <a:off x="6897820" y="3218580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dirty="0" smtClean="0">
                <a:solidFill>
                  <a:schemeClr val="bg1"/>
                </a:solidFill>
              </a:rPr>
              <a:t>Calle José E19D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763495" y="71178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BARRIO “SAN FRANCISCO DE CALACALÍ”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474330" y="547320"/>
            <a:ext cx="548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CALACALÍ </a:t>
            </a: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50875" y="1365157"/>
            <a:ext cx="9419963" cy="4877522"/>
            <a:chOff x="350876" y="1365157"/>
            <a:chExt cx="8749636" cy="4877522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4"/>
            <a:srcRect l="42254" t="33266" r="2650" b="7673"/>
            <a:stretch/>
          </p:blipFill>
          <p:spPr>
            <a:xfrm>
              <a:off x="350876" y="1365157"/>
              <a:ext cx="8749636" cy="4877522"/>
            </a:xfrm>
            <a:prstGeom prst="rect">
              <a:avLst/>
            </a:prstGeom>
          </p:spPr>
        </p:pic>
        <p:sp>
          <p:nvSpPr>
            <p:cNvPr id="33" name="Forma libre 32"/>
            <p:cNvSpPr/>
            <p:nvPr/>
          </p:nvSpPr>
          <p:spPr>
            <a:xfrm>
              <a:off x="1868208" y="2961217"/>
              <a:ext cx="1017431" cy="738565"/>
            </a:xfrm>
            <a:custGeom>
              <a:avLst/>
              <a:gdLst>
                <a:gd name="connsiteX0" fmla="*/ 991674 w 1017431"/>
                <a:gd name="connsiteY0" fmla="*/ 798490 h 798490"/>
                <a:gd name="connsiteX1" fmla="*/ 206062 w 1017431"/>
                <a:gd name="connsiteY1" fmla="*/ 798490 h 798490"/>
                <a:gd name="connsiteX2" fmla="*/ 0 w 1017431"/>
                <a:gd name="connsiteY2" fmla="*/ 283335 h 798490"/>
                <a:gd name="connsiteX3" fmla="*/ 605307 w 1017431"/>
                <a:gd name="connsiteY3" fmla="*/ 0 h 798490"/>
                <a:gd name="connsiteX4" fmla="*/ 656823 w 1017431"/>
                <a:gd name="connsiteY4" fmla="*/ 90152 h 798490"/>
                <a:gd name="connsiteX5" fmla="*/ 1017431 w 1017431"/>
                <a:gd name="connsiteY5" fmla="*/ 218941 h 798490"/>
                <a:gd name="connsiteX6" fmla="*/ 991674 w 1017431"/>
                <a:gd name="connsiteY6" fmla="*/ 798490 h 79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431" h="798490">
                  <a:moveTo>
                    <a:pt x="991674" y="798490"/>
                  </a:moveTo>
                  <a:lnTo>
                    <a:pt x="206062" y="798490"/>
                  </a:lnTo>
                  <a:lnTo>
                    <a:pt x="0" y="283335"/>
                  </a:lnTo>
                  <a:lnTo>
                    <a:pt x="605307" y="0"/>
                  </a:lnTo>
                  <a:lnTo>
                    <a:pt x="656823" y="90152"/>
                  </a:lnTo>
                  <a:lnTo>
                    <a:pt x="1017431" y="218941"/>
                  </a:lnTo>
                  <a:lnTo>
                    <a:pt x="991674" y="798490"/>
                  </a:lnTo>
                  <a:close/>
                </a:path>
              </a:pathLst>
            </a:custGeom>
            <a:solidFill>
              <a:srgbClr val="5B9BD5">
                <a:alpha val="76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001">
              <a:schemeClr val="dk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EC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 rot="21385572">
            <a:off x="7061200" y="4178300"/>
            <a:ext cx="331306" cy="711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 rot="21321625">
            <a:off x="6469904" y="3278490"/>
            <a:ext cx="385733" cy="36928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5878286" y="3582955"/>
            <a:ext cx="510073" cy="2425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orma libre 14"/>
          <p:cNvSpPr/>
          <p:nvPr/>
        </p:nvSpPr>
        <p:spPr>
          <a:xfrm>
            <a:off x="2207846" y="3044092"/>
            <a:ext cx="394677" cy="246185"/>
          </a:xfrm>
          <a:custGeom>
            <a:avLst/>
            <a:gdLst>
              <a:gd name="connsiteX0" fmla="*/ 0 w 394677"/>
              <a:gd name="connsiteY0" fmla="*/ 246185 h 246185"/>
              <a:gd name="connsiteX1" fmla="*/ 394677 w 394677"/>
              <a:gd name="connsiteY1" fmla="*/ 203200 h 246185"/>
              <a:gd name="connsiteX2" fmla="*/ 379046 w 394677"/>
              <a:gd name="connsiteY2" fmla="*/ 0 h 246185"/>
              <a:gd name="connsiteX3" fmla="*/ 0 w 394677"/>
              <a:gd name="connsiteY3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77" h="246185">
                <a:moveTo>
                  <a:pt x="0" y="246185"/>
                </a:moveTo>
                <a:lnTo>
                  <a:pt x="394677" y="203200"/>
                </a:lnTo>
                <a:lnTo>
                  <a:pt x="379046" y="0"/>
                </a:lnTo>
                <a:lnTo>
                  <a:pt x="0" y="246185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2207846" y="4168665"/>
            <a:ext cx="46963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1984453" y="3582955"/>
            <a:ext cx="118667" cy="585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a libre 25"/>
          <p:cNvSpPr/>
          <p:nvPr/>
        </p:nvSpPr>
        <p:spPr>
          <a:xfrm>
            <a:off x="9521190" y="3086100"/>
            <a:ext cx="262890" cy="1234440"/>
          </a:xfrm>
          <a:custGeom>
            <a:avLst/>
            <a:gdLst>
              <a:gd name="connsiteX0" fmla="*/ 228600 w 262890"/>
              <a:gd name="connsiteY0" fmla="*/ 0 h 1234440"/>
              <a:gd name="connsiteX1" fmla="*/ 262890 w 262890"/>
              <a:gd name="connsiteY1" fmla="*/ 1223010 h 1234440"/>
              <a:gd name="connsiteX2" fmla="*/ 148590 w 262890"/>
              <a:gd name="connsiteY2" fmla="*/ 1234440 h 1234440"/>
              <a:gd name="connsiteX3" fmla="*/ 0 w 262890"/>
              <a:gd name="connsiteY3" fmla="*/ 34290 h 1234440"/>
              <a:gd name="connsiteX4" fmla="*/ 228600 w 262890"/>
              <a:gd name="connsiteY4" fmla="*/ 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" h="1234440">
                <a:moveTo>
                  <a:pt x="228600" y="0"/>
                </a:moveTo>
                <a:lnTo>
                  <a:pt x="262890" y="1223010"/>
                </a:lnTo>
                <a:lnTo>
                  <a:pt x="148590" y="1234440"/>
                </a:lnTo>
                <a:lnTo>
                  <a:pt x="0" y="34290"/>
                </a:lnTo>
                <a:lnTo>
                  <a:pt x="22860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13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070" t="12439" r="32793" b="5585"/>
          <a:stretch/>
        </p:blipFill>
        <p:spPr>
          <a:xfrm>
            <a:off x="3199030" y="827433"/>
            <a:ext cx="7053333" cy="57937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1" y="6202175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194219" y="6601893"/>
            <a:ext cx="10443687" cy="44658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763495" y="71178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BARRIO “SAN FRANCISCO DE CALACALÍ”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474330" y="547320"/>
            <a:ext cx="548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CALACALÍ </a:t>
            </a: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28622" y="5768159"/>
            <a:ext cx="1138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/>
              <a:t>ÁREA</a:t>
            </a:r>
            <a:r>
              <a:rPr lang="es-EC" sz="900" dirty="0" smtClean="0"/>
              <a:t> </a:t>
            </a:r>
            <a:r>
              <a:rPr lang="es-EC" sz="1050" dirty="0"/>
              <a:t>MUNICIPAL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1359872" y="3097206"/>
            <a:ext cx="1948526" cy="38324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1525804" y="3462323"/>
            <a:ext cx="1948526" cy="38324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228882" y="2881299"/>
            <a:ext cx="2073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>
                <a:solidFill>
                  <a:srgbClr val="FF66FF"/>
                </a:solidFill>
              </a:rPr>
              <a:t>BORDE SUPERIOR DE QUEBRADA</a:t>
            </a:r>
            <a:endParaRPr lang="es-EC" sz="1100" dirty="0">
              <a:solidFill>
                <a:srgbClr val="FF66FF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460863" y="3276685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>
                <a:solidFill>
                  <a:srgbClr val="FF66FF"/>
                </a:solidFill>
              </a:rPr>
              <a:t>FAJA DE PROTECCIÓN </a:t>
            </a:r>
            <a:endParaRPr lang="es-EC" sz="1100" dirty="0">
              <a:solidFill>
                <a:srgbClr val="FF66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93336" y="5054733"/>
            <a:ext cx="1229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/>
              <a:t>CONSTRUCCIONES</a:t>
            </a:r>
            <a:r>
              <a:rPr lang="es-EC" sz="900" dirty="0" smtClean="0"/>
              <a:t> </a:t>
            </a:r>
            <a:endParaRPr lang="es-EC" sz="900" dirty="0"/>
          </a:p>
        </p:txBody>
      </p:sp>
      <p:sp>
        <p:nvSpPr>
          <p:cNvPr id="25" name="Rectángulo 24"/>
          <p:cNvSpPr/>
          <p:nvPr/>
        </p:nvSpPr>
        <p:spPr>
          <a:xfrm>
            <a:off x="476085" y="5432596"/>
            <a:ext cx="417251" cy="18413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921291" y="5441342"/>
            <a:ext cx="8771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/>
              <a:t>ÁREA VERDE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02079" y="4677878"/>
            <a:ext cx="365265" cy="206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CuadroTexto 27"/>
          <p:cNvSpPr txBox="1"/>
          <p:nvPr/>
        </p:nvSpPr>
        <p:spPr>
          <a:xfrm>
            <a:off x="867344" y="4661694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MACROLOTE</a:t>
            </a:r>
            <a:endParaRPr lang="es-EC" sz="9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/>
          <a:srcRect l="68155" t="52556" r="28422" b="42913"/>
          <a:stretch/>
        </p:blipFill>
        <p:spPr>
          <a:xfrm>
            <a:off x="476085" y="5035028"/>
            <a:ext cx="417251" cy="258445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334604" y="4353611"/>
            <a:ext cx="1788556" cy="1848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/>
          <p:cNvSpPr txBox="1"/>
          <p:nvPr/>
        </p:nvSpPr>
        <p:spPr>
          <a:xfrm>
            <a:off x="391627" y="4292362"/>
            <a:ext cx="105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LEYENDA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55286" y="5771136"/>
            <a:ext cx="417251" cy="184135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orma libre 7"/>
          <p:cNvSpPr/>
          <p:nvPr/>
        </p:nvSpPr>
        <p:spPr>
          <a:xfrm>
            <a:off x="3999345" y="1145309"/>
            <a:ext cx="5800437" cy="4941455"/>
          </a:xfrm>
          <a:custGeom>
            <a:avLst/>
            <a:gdLst>
              <a:gd name="connsiteX0" fmla="*/ 683491 w 5800437"/>
              <a:gd name="connsiteY0" fmla="*/ 4941455 h 4941455"/>
              <a:gd name="connsiteX1" fmla="*/ 683491 w 5800437"/>
              <a:gd name="connsiteY1" fmla="*/ 4941455 h 4941455"/>
              <a:gd name="connsiteX2" fmla="*/ 3232728 w 5800437"/>
              <a:gd name="connsiteY2" fmla="*/ 4839855 h 4941455"/>
              <a:gd name="connsiteX3" fmla="*/ 3408219 w 5800437"/>
              <a:gd name="connsiteY3" fmla="*/ 4821382 h 4941455"/>
              <a:gd name="connsiteX4" fmla="*/ 5347855 w 5800437"/>
              <a:gd name="connsiteY4" fmla="*/ 4867564 h 4941455"/>
              <a:gd name="connsiteX5" fmla="*/ 5791200 w 5800437"/>
              <a:gd name="connsiteY5" fmla="*/ 1533236 h 4941455"/>
              <a:gd name="connsiteX6" fmla="*/ 5800437 w 5800437"/>
              <a:gd name="connsiteY6" fmla="*/ 1422400 h 4941455"/>
              <a:gd name="connsiteX7" fmla="*/ 5689600 w 5800437"/>
              <a:gd name="connsiteY7" fmla="*/ 1283855 h 4941455"/>
              <a:gd name="connsiteX8" fmla="*/ 5449455 w 5800437"/>
              <a:gd name="connsiteY8" fmla="*/ 1219200 h 4941455"/>
              <a:gd name="connsiteX9" fmla="*/ 5024582 w 5800437"/>
              <a:gd name="connsiteY9" fmla="*/ 1043709 h 4941455"/>
              <a:gd name="connsiteX10" fmla="*/ 4821382 w 5800437"/>
              <a:gd name="connsiteY10" fmla="*/ 951346 h 4941455"/>
              <a:gd name="connsiteX11" fmla="*/ 4073237 w 5800437"/>
              <a:gd name="connsiteY11" fmla="*/ 637309 h 4941455"/>
              <a:gd name="connsiteX12" fmla="*/ 3380510 w 5800437"/>
              <a:gd name="connsiteY12" fmla="*/ 350982 h 4941455"/>
              <a:gd name="connsiteX13" fmla="*/ 3103419 w 5800437"/>
              <a:gd name="connsiteY13" fmla="*/ 0 h 4941455"/>
              <a:gd name="connsiteX14" fmla="*/ 2835564 w 5800437"/>
              <a:gd name="connsiteY14" fmla="*/ 83127 h 4941455"/>
              <a:gd name="connsiteX15" fmla="*/ 2623128 w 5800437"/>
              <a:gd name="connsiteY15" fmla="*/ 175491 h 4941455"/>
              <a:gd name="connsiteX16" fmla="*/ 2521528 w 5800437"/>
              <a:gd name="connsiteY16" fmla="*/ 267855 h 4941455"/>
              <a:gd name="connsiteX17" fmla="*/ 2447637 w 5800437"/>
              <a:gd name="connsiteY17" fmla="*/ 314036 h 4941455"/>
              <a:gd name="connsiteX18" fmla="*/ 2382982 w 5800437"/>
              <a:gd name="connsiteY18" fmla="*/ 350982 h 4941455"/>
              <a:gd name="connsiteX19" fmla="*/ 2346037 w 5800437"/>
              <a:gd name="connsiteY19" fmla="*/ 434109 h 4941455"/>
              <a:gd name="connsiteX20" fmla="*/ 2290619 w 5800437"/>
              <a:gd name="connsiteY20" fmla="*/ 452582 h 4941455"/>
              <a:gd name="connsiteX21" fmla="*/ 2189019 w 5800437"/>
              <a:gd name="connsiteY21" fmla="*/ 498764 h 4941455"/>
              <a:gd name="connsiteX22" fmla="*/ 2059710 w 5800437"/>
              <a:gd name="connsiteY22" fmla="*/ 508000 h 4941455"/>
              <a:gd name="connsiteX23" fmla="*/ 1976582 w 5800437"/>
              <a:gd name="connsiteY23" fmla="*/ 544946 h 4941455"/>
              <a:gd name="connsiteX24" fmla="*/ 1911928 w 5800437"/>
              <a:gd name="connsiteY24" fmla="*/ 591127 h 4941455"/>
              <a:gd name="connsiteX25" fmla="*/ 1838037 w 5800437"/>
              <a:gd name="connsiteY25" fmla="*/ 674255 h 4941455"/>
              <a:gd name="connsiteX26" fmla="*/ 1764146 w 5800437"/>
              <a:gd name="connsiteY26" fmla="*/ 757382 h 4941455"/>
              <a:gd name="connsiteX27" fmla="*/ 1671782 w 5800437"/>
              <a:gd name="connsiteY27" fmla="*/ 812800 h 4941455"/>
              <a:gd name="connsiteX28" fmla="*/ 1560946 w 5800437"/>
              <a:gd name="connsiteY28" fmla="*/ 868218 h 4941455"/>
              <a:gd name="connsiteX29" fmla="*/ 1459346 w 5800437"/>
              <a:gd name="connsiteY29" fmla="*/ 923636 h 4941455"/>
              <a:gd name="connsiteX30" fmla="*/ 1385455 w 5800437"/>
              <a:gd name="connsiteY30" fmla="*/ 979055 h 4941455"/>
              <a:gd name="connsiteX31" fmla="*/ 1330037 w 5800437"/>
              <a:gd name="connsiteY31" fmla="*/ 1034473 h 4941455"/>
              <a:gd name="connsiteX32" fmla="*/ 1191491 w 5800437"/>
              <a:gd name="connsiteY32" fmla="*/ 1108364 h 4941455"/>
              <a:gd name="connsiteX33" fmla="*/ 1089891 w 5800437"/>
              <a:gd name="connsiteY33" fmla="*/ 1163782 h 4941455"/>
              <a:gd name="connsiteX34" fmla="*/ 969819 w 5800437"/>
              <a:gd name="connsiteY34" fmla="*/ 1228436 h 4941455"/>
              <a:gd name="connsiteX35" fmla="*/ 812800 w 5800437"/>
              <a:gd name="connsiteY35" fmla="*/ 1339273 h 4941455"/>
              <a:gd name="connsiteX36" fmla="*/ 628073 w 5800437"/>
              <a:gd name="connsiteY36" fmla="*/ 1440873 h 4941455"/>
              <a:gd name="connsiteX37" fmla="*/ 535710 w 5800437"/>
              <a:gd name="connsiteY37" fmla="*/ 1487055 h 4941455"/>
              <a:gd name="connsiteX38" fmla="*/ 406400 w 5800437"/>
              <a:gd name="connsiteY38" fmla="*/ 1579418 h 4941455"/>
              <a:gd name="connsiteX39" fmla="*/ 304800 w 5800437"/>
              <a:gd name="connsiteY39" fmla="*/ 1625600 h 4941455"/>
              <a:gd name="connsiteX40" fmla="*/ 203200 w 5800437"/>
              <a:gd name="connsiteY40" fmla="*/ 1690255 h 4941455"/>
              <a:gd name="connsiteX41" fmla="*/ 129310 w 5800437"/>
              <a:gd name="connsiteY41" fmla="*/ 1727200 h 4941455"/>
              <a:gd name="connsiteX42" fmla="*/ 0 w 5800437"/>
              <a:gd name="connsiteY42" fmla="*/ 1745673 h 4941455"/>
              <a:gd name="connsiteX43" fmla="*/ 286328 w 5800437"/>
              <a:gd name="connsiteY43" fmla="*/ 3906982 h 4941455"/>
              <a:gd name="connsiteX44" fmla="*/ 350982 w 5800437"/>
              <a:gd name="connsiteY44" fmla="*/ 4147127 h 4941455"/>
              <a:gd name="connsiteX45" fmla="*/ 369455 w 5800437"/>
              <a:gd name="connsiteY45" fmla="*/ 4239491 h 4941455"/>
              <a:gd name="connsiteX46" fmla="*/ 683491 w 5800437"/>
              <a:gd name="connsiteY46" fmla="*/ 4941455 h 494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800437" h="4941455">
                <a:moveTo>
                  <a:pt x="683491" y="4941455"/>
                </a:moveTo>
                <a:lnTo>
                  <a:pt x="683491" y="4941455"/>
                </a:lnTo>
                <a:lnTo>
                  <a:pt x="3232728" y="4839855"/>
                </a:lnTo>
                <a:lnTo>
                  <a:pt x="3408219" y="4821382"/>
                </a:lnTo>
                <a:lnTo>
                  <a:pt x="5347855" y="4867564"/>
                </a:lnTo>
                <a:lnTo>
                  <a:pt x="5791200" y="1533236"/>
                </a:lnTo>
                <a:lnTo>
                  <a:pt x="5800437" y="1422400"/>
                </a:lnTo>
                <a:lnTo>
                  <a:pt x="5689600" y="1283855"/>
                </a:lnTo>
                <a:lnTo>
                  <a:pt x="5449455" y="1219200"/>
                </a:lnTo>
                <a:lnTo>
                  <a:pt x="5024582" y="1043709"/>
                </a:lnTo>
                <a:lnTo>
                  <a:pt x="4821382" y="951346"/>
                </a:lnTo>
                <a:lnTo>
                  <a:pt x="4073237" y="637309"/>
                </a:lnTo>
                <a:lnTo>
                  <a:pt x="3380510" y="350982"/>
                </a:lnTo>
                <a:lnTo>
                  <a:pt x="3103419" y="0"/>
                </a:lnTo>
                <a:lnTo>
                  <a:pt x="2835564" y="83127"/>
                </a:lnTo>
                <a:lnTo>
                  <a:pt x="2623128" y="175491"/>
                </a:lnTo>
                <a:lnTo>
                  <a:pt x="2521528" y="267855"/>
                </a:lnTo>
                <a:lnTo>
                  <a:pt x="2447637" y="314036"/>
                </a:lnTo>
                <a:lnTo>
                  <a:pt x="2382982" y="350982"/>
                </a:lnTo>
                <a:lnTo>
                  <a:pt x="2346037" y="434109"/>
                </a:lnTo>
                <a:lnTo>
                  <a:pt x="2290619" y="452582"/>
                </a:lnTo>
                <a:lnTo>
                  <a:pt x="2189019" y="498764"/>
                </a:lnTo>
                <a:lnTo>
                  <a:pt x="2059710" y="508000"/>
                </a:lnTo>
                <a:lnTo>
                  <a:pt x="1976582" y="544946"/>
                </a:lnTo>
                <a:lnTo>
                  <a:pt x="1911928" y="591127"/>
                </a:lnTo>
                <a:lnTo>
                  <a:pt x="1838037" y="674255"/>
                </a:lnTo>
                <a:lnTo>
                  <a:pt x="1764146" y="757382"/>
                </a:lnTo>
                <a:lnTo>
                  <a:pt x="1671782" y="812800"/>
                </a:lnTo>
                <a:lnTo>
                  <a:pt x="1560946" y="868218"/>
                </a:lnTo>
                <a:lnTo>
                  <a:pt x="1459346" y="923636"/>
                </a:lnTo>
                <a:lnTo>
                  <a:pt x="1385455" y="979055"/>
                </a:lnTo>
                <a:lnTo>
                  <a:pt x="1330037" y="1034473"/>
                </a:lnTo>
                <a:lnTo>
                  <a:pt x="1191491" y="1108364"/>
                </a:lnTo>
                <a:lnTo>
                  <a:pt x="1089891" y="1163782"/>
                </a:lnTo>
                <a:lnTo>
                  <a:pt x="969819" y="1228436"/>
                </a:lnTo>
                <a:lnTo>
                  <a:pt x="812800" y="1339273"/>
                </a:lnTo>
                <a:lnTo>
                  <a:pt x="628073" y="1440873"/>
                </a:lnTo>
                <a:lnTo>
                  <a:pt x="535710" y="1487055"/>
                </a:lnTo>
                <a:lnTo>
                  <a:pt x="406400" y="1579418"/>
                </a:lnTo>
                <a:lnTo>
                  <a:pt x="304800" y="1625600"/>
                </a:lnTo>
                <a:lnTo>
                  <a:pt x="203200" y="1690255"/>
                </a:lnTo>
                <a:lnTo>
                  <a:pt x="129310" y="1727200"/>
                </a:lnTo>
                <a:lnTo>
                  <a:pt x="0" y="1745673"/>
                </a:lnTo>
                <a:lnTo>
                  <a:pt x="286328" y="3906982"/>
                </a:lnTo>
                <a:lnTo>
                  <a:pt x="350982" y="4147127"/>
                </a:lnTo>
                <a:lnTo>
                  <a:pt x="369455" y="4239491"/>
                </a:lnTo>
                <a:lnTo>
                  <a:pt x="683491" y="4941455"/>
                </a:ln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orma libre 8"/>
          <p:cNvSpPr/>
          <p:nvPr/>
        </p:nvSpPr>
        <p:spPr>
          <a:xfrm>
            <a:off x="4017818" y="1163782"/>
            <a:ext cx="3343564" cy="2170545"/>
          </a:xfrm>
          <a:custGeom>
            <a:avLst/>
            <a:gdLst>
              <a:gd name="connsiteX0" fmla="*/ 55418 w 3343564"/>
              <a:gd name="connsiteY0" fmla="*/ 2170545 h 2170545"/>
              <a:gd name="connsiteX1" fmla="*/ 267855 w 3343564"/>
              <a:gd name="connsiteY1" fmla="*/ 2133600 h 2170545"/>
              <a:gd name="connsiteX2" fmla="*/ 443346 w 3343564"/>
              <a:gd name="connsiteY2" fmla="*/ 2041236 h 2170545"/>
              <a:gd name="connsiteX3" fmla="*/ 591127 w 3343564"/>
              <a:gd name="connsiteY3" fmla="*/ 1948873 h 2170545"/>
              <a:gd name="connsiteX4" fmla="*/ 674255 w 3343564"/>
              <a:gd name="connsiteY4" fmla="*/ 1893454 h 2170545"/>
              <a:gd name="connsiteX5" fmla="*/ 766618 w 3343564"/>
              <a:gd name="connsiteY5" fmla="*/ 1847273 h 2170545"/>
              <a:gd name="connsiteX6" fmla="*/ 988291 w 3343564"/>
              <a:gd name="connsiteY6" fmla="*/ 1764145 h 2170545"/>
              <a:gd name="connsiteX7" fmla="*/ 1145309 w 3343564"/>
              <a:gd name="connsiteY7" fmla="*/ 1616363 h 2170545"/>
              <a:gd name="connsiteX8" fmla="*/ 1320800 w 3343564"/>
              <a:gd name="connsiteY8" fmla="*/ 1533236 h 2170545"/>
              <a:gd name="connsiteX9" fmla="*/ 1505527 w 3343564"/>
              <a:gd name="connsiteY9" fmla="*/ 1450109 h 2170545"/>
              <a:gd name="connsiteX10" fmla="*/ 1727200 w 3343564"/>
              <a:gd name="connsiteY10" fmla="*/ 1274618 h 2170545"/>
              <a:gd name="connsiteX11" fmla="*/ 1884218 w 3343564"/>
              <a:gd name="connsiteY11" fmla="*/ 1182254 h 2170545"/>
              <a:gd name="connsiteX12" fmla="*/ 1967346 w 3343564"/>
              <a:gd name="connsiteY12" fmla="*/ 1145309 h 2170545"/>
              <a:gd name="connsiteX13" fmla="*/ 2050473 w 3343564"/>
              <a:gd name="connsiteY13" fmla="*/ 1080654 h 2170545"/>
              <a:gd name="connsiteX14" fmla="*/ 2124364 w 3343564"/>
              <a:gd name="connsiteY14" fmla="*/ 1016000 h 2170545"/>
              <a:gd name="connsiteX15" fmla="*/ 2179782 w 3343564"/>
              <a:gd name="connsiteY15" fmla="*/ 951345 h 2170545"/>
              <a:gd name="connsiteX16" fmla="*/ 2272146 w 3343564"/>
              <a:gd name="connsiteY16" fmla="*/ 905163 h 2170545"/>
              <a:gd name="connsiteX17" fmla="*/ 2456873 w 3343564"/>
              <a:gd name="connsiteY17" fmla="*/ 849745 h 2170545"/>
              <a:gd name="connsiteX18" fmla="*/ 2586182 w 3343564"/>
              <a:gd name="connsiteY18" fmla="*/ 803563 h 2170545"/>
              <a:gd name="connsiteX19" fmla="*/ 2632364 w 3343564"/>
              <a:gd name="connsiteY19" fmla="*/ 729673 h 2170545"/>
              <a:gd name="connsiteX20" fmla="*/ 2687782 w 3343564"/>
              <a:gd name="connsiteY20" fmla="*/ 701963 h 2170545"/>
              <a:gd name="connsiteX21" fmla="*/ 2761673 w 3343564"/>
              <a:gd name="connsiteY21" fmla="*/ 665018 h 2170545"/>
              <a:gd name="connsiteX22" fmla="*/ 2835564 w 3343564"/>
              <a:gd name="connsiteY22" fmla="*/ 581891 h 2170545"/>
              <a:gd name="connsiteX23" fmla="*/ 2900218 w 3343564"/>
              <a:gd name="connsiteY23" fmla="*/ 535709 h 2170545"/>
              <a:gd name="connsiteX24" fmla="*/ 2992582 w 3343564"/>
              <a:gd name="connsiteY24" fmla="*/ 480291 h 2170545"/>
              <a:gd name="connsiteX25" fmla="*/ 3084946 w 3343564"/>
              <a:gd name="connsiteY25" fmla="*/ 452582 h 2170545"/>
              <a:gd name="connsiteX26" fmla="*/ 3195782 w 3343564"/>
              <a:gd name="connsiteY26" fmla="*/ 424873 h 2170545"/>
              <a:gd name="connsiteX27" fmla="*/ 3288146 w 3343564"/>
              <a:gd name="connsiteY27" fmla="*/ 387927 h 2170545"/>
              <a:gd name="connsiteX28" fmla="*/ 3343564 w 3343564"/>
              <a:gd name="connsiteY28" fmla="*/ 341745 h 2170545"/>
              <a:gd name="connsiteX29" fmla="*/ 3066473 w 3343564"/>
              <a:gd name="connsiteY29" fmla="*/ 0 h 2170545"/>
              <a:gd name="connsiteX30" fmla="*/ 2909455 w 3343564"/>
              <a:gd name="connsiteY30" fmla="*/ 55418 h 2170545"/>
              <a:gd name="connsiteX31" fmla="*/ 2706255 w 3343564"/>
              <a:gd name="connsiteY31" fmla="*/ 120073 h 2170545"/>
              <a:gd name="connsiteX32" fmla="*/ 2632364 w 3343564"/>
              <a:gd name="connsiteY32" fmla="*/ 157018 h 2170545"/>
              <a:gd name="connsiteX33" fmla="*/ 2549237 w 3343564"/>
              <a:gd name="connsiteY33" fmla="*/ 230909 h 2170545"/>
              <a:gd name="connsiteX34" fmla="*/ 2521527 w 3343564"/>
              <a:gd name="connsiteY34" fmla="*/ 286327 h 2170545"/>
              <a:gd name="connsiteX35" fmla="*/ 2456873 w 3343564"/>
              <a:gd name="connsiteY35" fmla="*/ 304800 h 2170545"/>
              <a:gd name="connsiteX36" fmla="*/ 2401455 w 3343564"/>
              <a:gd name="connsiteY36" fmla="*/ 332509 h 2170545"/>
              <a:gd name="connsiteX37" fmla="*/ 2355273 w 3343564"/>
              <a:gd name="connsiteY37" fmla="*/ 397163 h 2170545"/>
              <a:gd name="connsiteX38" fmla="*/ 2327564 w 3343564"/>
              <a:gd name="connsiteY38" fmla="*/ 461818 h 2170545"/>
              <a:gd name="connsiteX39" fmla="*/ 2262909 w 3343564"/>
              <a:gd name="connsiteY39" fmla="*/ 480291 h 2170545"/>
              <a:gd name="connsiteX40" fmla="*/ 2152073 w 3343564"/>
              <a:gd name="connsiteY40" fmla="*/ 489527 h 2170545"/>
              <a:gd name="connsiteX41" fmla="*/ 2059709 w 3343564"/>
              <a:gd name="connsiteY41" fmla="*/ 517236 h 2170545"/>
              <a:gd name="connsiteX42" fmla="*/ 1967346 w 3343564"/>
              <a:gd name="connsiteY42" fmla="*/ 526473 h 2170545"/>
              <a:gd name="connsiteX43" fmla="*/ 1856509 w 3343564"/>
              <a:gd name="connsiteY43" fmla="*/ 628073 h 2170545"/>
              <a:gd name="connsiteX44" fmla="*/ 1745673 w 3343564"/>
              <a:gd name="connsiteY44" fmla="*/ 757382 h 2170545"/>
              <a:gd name="connsiteX45" fmla="*/ 1634837 w 3343564"/>
              <a:gd name="connsiteY45" fmla="*/ 840509 h 2170545"/>
              <a:gd name="connsiteX46" fmla="*/ 1496291 w 3343564"/>
              <a:gd name="connsiteY46" fmla="*/ 905163 h 2170545"/>
              <a:gd name="connsiteX47" fmla="*/ 1385455 w 3343564"/>
              <a:gd name="connsiteY47" fmla="*/ 1006763 h 2170545"/>
              <a:gd name="connsiteX48" fmla="*/ 1173018 w 3343564"/>
              <a:gd name="connsiteY48" fmla="*/ 1117600 h 2170545"/>
              <a:gd name="connsiteX49" fmla="*/ 1034473 w 3343564"/>
              <a:gd name="connsiteY49" fmla="*/ 1191491 h 2170545"/>
              <a:gd name="connsiteX50" fmla="*/ 812800 w 3343564"/>
              <a:gd name="connsiteY50" fmla="*/ 1330036 h 2170545"/>
              <a:gd name="connsiteX51" fmla="*/ 655782 w 3343564"/>
              <a:gd name="connsiteY51" fmla="*/ 1422400 h 2170545"/>
              <a:gd name="connsiteX52" fmla="*/ 461818 w 3343564"/>
              <a:gd name="connsiteY52" fmla="*/ 1533236 h 2170545"/>
              <a:gd name="connsiteX53" fmla="*/ 295564 w 3343564"/>
              <a:gd name="connsiteY53" fmla="*/ 1662545 h 2170545"/>
              <a:gd name="connsiteX54" fmla="*/ 258618 w 3343564"/>
              <a:gd name="connsiteY54" fmla="*/ 1644073 h 2170545"/>
              <a:gd name="connsiteX55" fmla="*/ 147782 w 3343564"/>
              <a:gd name="connsiteY55" fmla="*/ 1717963 h 2170545"/>
              <a:gd name="connsiteX56" fmla="*/ 46182 w 3343564"/>
              <a:gd name="connsiteY56" fmla="*/ 1754909 h 2170545"/>
              <a:gd name="connsiteX57" fmla="*/ 0 w 3343564"/>
              <a:gd name="connsiteY57" fmla="*/ 1754909 h 2170545"/>
              <a:gd name="connsiteX58" fmla="*/ 55418 w 3343564"/>
              <a:gd name="connsiteY58" fmla="*/ 2170545 h 217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43564" h="2170545">
                <a:moveTo>
                  <a:pt x="55418" y="2170545"/>
                </a:moveTo>
                <a:lnTo>
                  <a:pt x="267855" y="2133600"/>
                </a:lnTo>
                <a:lnTo>
                  <a:pt x="443346" y="2041236"/>
                </a:lnTo>
                <a:lnTo>
                  <a:pt x="591127" y="1948873"/>
                </a:lnTo>
                <a:lnTo>
                  <a:pt x="674255" y="1893454"/>
                </a:lnTo>
                <a:lnTo>
                  <a:pt x="766618" y="1847273"/>
                </a:lnTo>
                <a:lnTo>
                  <a:pt x="988291" y="1764145"/>
                </a:lnTo>
                <a:lnTo>
                  <a:pt x="1145309" y="1616363"/>
                </a:lnTo>
                <a:lnTo>
                  <a:pt x="1320800" y="1533236"/>
                </a:lnTo>
                <a:lnTo>
                  <a:pt x="1505527" y="1450109"/>
                </a:lnTo>
                <a:lnTo>
                  <a:pt x="1727200" y="1274618"/>
                </a:lnTo>
                <a:lnTo>
                  <a:pt x="1884218" y="1182254"/>
                </a:lnTo>
                <a:lnTo>
                  <a:pt x="1967346" y="1145309"/>
                </a:lnTo>
                <a:lnTo>
                  <a:pt x="2050473" y="1080654"/>
                </a:lnTo>
                <a:lnTo>
                  <a:pt x="2124364" y="1016000"/>
                </a:lnTo>
                <a:lnTo>
                  <a:pt x="2179782" y="951345"/>
                </a:lnTo>
                <a:lnTo>
                  <a:pt x="2272146" y="905163"/>
                </a:lnTo>
                <a:lnTo>
                  <a:pt x="2456873" y="849745"/>
                </a:lnTo>
                <a:lnTo>
                  <a:pt x="2586182" y="803563"/>
                </a:lnTo>
                <a:lnTo>
                  <a:pt x="2632364" y="729673"/>
                </a:lnTo>
                <a:lnTo>
                  <a:pt x="2687782" y="701963"/>
                </a:lnTo>
                <a:lnTo>
                  <a:pt x="2761673" y="665018"/>
                </a:lnTo>
                <a:lnTo>
                  <a:pt x="2835564" y="581891"/>
                </a:lnTo>
                <a:lnTo>
                  <a:pt x="2900218" y="535709"/>
                </a:lnTo>
                <a:lnTo>
                  <a:pt x="2992582" y="480291"/>
                </a:lnTo>
                <a:lnTo>
                  <a:pt x="3084946" y="452582"/>
                </a:lnTo>
                <a:lnTo>
                  <a:pt x="3195782" y="424873"/>
                </a:lnTo>
                <a:lnTo>
                  <a:pt x="3288146" y="387927"/>
                </a:lnTo>
                <a:lnTo>
                  <a:pt x="3343564" y="341745"/>
                </a:lnTo>
                <a:lnTo>
                  <a:pt x="3066473" y="0"/>
                </a:lnTo>
                <a:lnTo>
                  <a:pt x="2909455" y="55418"/>
                </a:lnTo>
                <a:lnTo>
                  <a:pt x="2706255" y="120073"/>
                </a:lnTo>
                <a:lnTo>
                  <a:pt x="2632364" y="157018"/>
                </a:lnTo>
                <a:lnTo>
                  <a:pt x="2549237" y="230909"/>
                </a:lnTo>
                <a:lnTo>
                  <a:pt x="2521527" y="286327"/>
                </a:lnTo>
                <a:lnTo>
                  <a:pt x="2456873" y="304800"/>
                </a:lnTo>
                <a:lnTo>
                  <a:pt x="2401455" y="332509"/>
                </a:lnTo>
                <a:lnTo>
                  <a:pt x="2355273" y="397163"/>
                </a:lnTo>
                <a:lnTo>
                  <a:pt x="2327564" y="461818"/>
                </a:lnTo>
                <a:lnTo>
                  <a:pt x="2262909" y="480291"/>
                </a:lnTo>
                <a:lnTo>
                  <a:pt x="2152073" y="489527"/>
                </a:lnTo>
                <a:lnTo>
                  <a:pt x="2059709" y="517236"/>
                </a:lnTo>
                <a:lnTo>
                  <a:pt x="1967346" y="526473"/>
                </a:lnTo>
                <a:lnTo>
                  <a:pt x="1856509" y="628073"/>
                </a:lnTo>
                <a:lnTo>
                  <a:pt x="1745673" y="757382"/>
                </a:lnTo>
                <a:lnTo>
                  <a:pt x="1634837" y="840509"/>
                </a:lnTo>
                <a:lnTo>
                  <a:pt x="1496291" y="905163"/>
                </a:lnTo>
                <a:lnTo>
                  <a:pt x="1385455" y="1006763"/>
                </a:lnTo>
                <a:lnTo>
                  <a:pt x="1173018" y="1117600"/>
                </a:lnTo>
                <a:lnTo>
                  <a:pt x="1034473" y="1191491"/>
                </a:lnTo>
                <a:lnTo>
                  <a:pt x="812800" y="1330036"/>
                </a:lnTo>
                <a:lnTo>
                  <a:pt x="655782" y="1422400"/>
                </a:lnTo>
                <a:lnTo>
                  <a:pt x="461818" y="1533236"/>
                </a:lnTo>
                <a:lnTo>
                  <a:pt x="295564" y="1662545"/>
                </a:lnTo>
                <a:lnTo>
                  <a:pt x="258618" y="1644073"/>
                </a:lnTo>
                <a:lnTo>
                  <a:pt x="147782" y="1717963"/>
                </a:lnTo>
                <a:lnTo>
                  <a:pt x="46182" y="1754909"/>
                </a:lnTo>
                <a:lnTo>
                  <a:pt x="0" y="1754909"/>
                </a:lnTo>
                <a:lnTo>
                  <a:pt x="55418" y="2170545"/>
                </a:lnTo>
                <a:close/>
              </a:path>
            </a:pathLst>
          </a:custGeom>
          <a:solidFill>
            <a:srgbClr val="5B9BD5">
              <a:alpha val="45000"/>
            </a:srgbClr>
          </a:solidFill>
          <a:ln w="31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89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1070" t="12439" r="32793" b="5585"/>
          <a:stretch/>
        </p:blipFill>
        <p:spPr>
          <a:xfrm>
            <a:off x="5601527" y="1117768"/>
            <a:ext cx="6113298" cy="50215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30760" y="113209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98568"/>
              </p:ext>
            </p:extLst>
          </p:nvPr>
        </p:nvGraphicFramePr>
        <p:xfrm>
          <a:off x="2907030" y="4277143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/>
                <a:gridCol w="782100"/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53800"/>
              </p:ext>
            </p:extLst>
          </p:nvPr>
        </p:nvGraphicFramePr>
        <p:xfrm>
          <a:off x="350876" y="1769278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/>
                <a:gridCol w="1623060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275,30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266,04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283,15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287,04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320,51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346,58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381,26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304,64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441,76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286,33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385,77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438,53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228,67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224,28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45677"/>
              </p:ext>
            </p:extLst>
          </p:nvPr>
        </p:nvGraphicFramePr>
        <p:xfrm>
          <a:off x="2907030" y="1769969"/>
          <a:ext cx="2403754" cy="1966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/>
                <a:gridCol w="1623060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223,99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224,12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223,07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224,91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224,99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225,14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1763495" y="71178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BARRIO “SAN FRANCISCO DE CALACALÍ”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474330" y="547320"/>
            <a:ext cx="548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CALACALÍ </a:t>
            </a: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0876" y="1032683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763495" y="71178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BARRIO “SAN FRANCISCO DE CALACALÍ”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474330" y="547320"/>
            <a:ext cx="548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</a:t>
            </a:r>
            <a:r>
              <a:rPr lang="es-EC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CALACALÍ </a:t>
            </a:r>
          </a:p>
          <a:p>
            <a:pPr algn="ctr">
              <a:defRPr/>
            </a:pP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15186" y="1871078"/>
            <a:ext cx="5807695" cy="4215812"/>
            <a:chOff x="453574" y="1673639"/>
            <a:chExt cx="5437505" cy="3657600"/>
          </a:xfrm>
        </p:grpSpPr>
        <p:pic>
          <p:nvPicPr>
            <p:cNvPr id="22" name="Imagen 21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0" t="18183" r="11968" b="7397"/>
            <a:stretch/>
          </p:blipFill>
          <p:spPr bwMode="auto">
            <a:xfrm>
              <a:off x="453574" y="1673639"/>
              <a:ext cx="5437505" cy="3657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Forma libre 22"/>
            <p:cNvSpPr/>
            <p:nvPr/>
          </p:nvSpPr>
          <p:spPr>
            <a:xfrm>
              <a:off x="2178869" y="2910619"/>
              <a:ext cx="494030" cy="372745"/>
            </a:xfrm>
            <a:custGeom>
              <a:avLst/>
              <a:gdLst>
                <a:gd name="connsiteX0" fmla="*/ 79311 w 494523"/>
                <a:gd name="connsiteY0" fmla="*/ 373224 h 373224"/>
                <a:gd name="connsiteX1" fmla="*/ 457200 w 494523"/>
                <a:gd name="connsiteY1" fmla="*/ 368559 h 373224"/>
                <a:gd name="connsiteX2" fmla="*/ 494523 w 494523"/>
                <a:gd name="connsiteY2" fmla="*/ 88640 h 373224"/>
                <a:gd name="connsiteX3" fmla="*/ 270588 w 494523"/>
                <a:gd name="connsiteY3" fmla="*/ 0 h 373224"/>
                <a:gd name="connsiteX4" fmla="*/ 0 w 494523"/>
                <a:gd name="connsiteY4" fmla="*/ 116632 h 373224"/>
                <a:gd name="connsiteX5" fmla="*/ 79311 w 494523"/>
                <a:gd name="connsiteY5" fmla="*/ 373224 h 37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4523" h="373224">
                  <a:moveTo>
                    <a:pt x="79311" y="373224"/>
                  </a:moveTo>
                  <a:lnTo>
                    <a:pt x="457200" y="368559"/>
                  </a:lnTo>
                  <a:lnTo>
                    <a:pt x="494523" y="88640"/>
                  </a:lnTo>
                  <a:lnTo>
                    <a:pt x="270588" y="0"/>
                  </a:lnTo>
                  <a:lnTo>
                    <a:pt x="0" y="116632"/>
                  </a:lnTo>
                  <a:lnTo>
                    <a:pt x="79311" y="37322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</p:grpSp>
      <p:cxnSp>
        <p:nvCxnSpPr>
          <p:cNvPr id="13" name="Conector angular 12"/>
          <p:cNvCxnSpPr/>
          <p:nvPr/>
        </p:nvCxnSpPr>
        <p:spPr>
          <a:xfrm rot="5400000" flipH="1" flipV="1">
            <a:off x="282368" y="3772457"/>
            <a:ext cx="2240367" cy="213291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34937" y="4319259"/>
            <a:ext cx="247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AHHYC </a:t>
            </a:r>
            <a:r>
              <a:rPr lang="es-EC" sz="1600" dirty="0"/>
              <a:t>SAN </a:t>
            </a:r>
            <a:r>
              <a:rPr lang="es-EC" sz="1600" dirty="0" smtClean="0"/>
              <a:t>FRANCISCO </a:t>
            </a:r>
          </a:p>
          <a:p>
            <a:r>
              <a:rPr lang="es-EC" sz="1600" dirty="0" smtClean="0"/>
              <a:t>DE </a:t>
            </a:r>
            <a:r>
              <a:rPr lang="es-EC" sz="1600" dirty="0"/>
              <a:t>CALACALÍ</a:t>
            </a:r>
          </a:p>
        </p:txBody>
      </p:sp>
      <p:sp>
        <p:nvSpPr>
          <p:cNvPr id="15" name="Elipse 14"/>
          <p:cNvSpPr/>
          <p:nvPr/>
        </p:nvSpPr>
        <p:spPr>
          <a:xfrm>
            <a:off x="1571822" y="3003718"/>
            <a:ext cx="1502110" cy="143002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11070" t="12439" r="32793" b="5585"/>
          <a:stretch/>
        </p:blipFill>
        <p:spPr>
          <a:xfrm>
            <a:off x="6451621" y="1965004"/>
            <a:ext cx="5018009" cy="41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618</Words>
  <Application>Microsoft Office PowerPoint</Application>
  <PresentationFormat>Personalizado</PresentationFormat>
  <Paragraphs>150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Paul Gabriel Muñoz Mera</cp:lastModifiedBy>
  <cp:revision>50</cp:revision>
  <dcterms:created xsi:type="dcterms:W3CDTF">2019-12-04T23:35:16Z</dcterms:created>
  <dcterms:modified xsi:type="dcterms:W3CDTF">2021-01-05T01:18:43Z</dcterms:modified>
</cp:coreProperties>
</file>